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3" r:id="rId3"/>
    <p:sldId id="268" r:id="rId4"/>
    <p:sldId id="264" r:id="rId5"/>
    <p:sldId id="265" r:id="rId6"/>
    <p:sldId id="269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57" r:id="rId27"/>
    <p:sldId id="287" r:id="rId28"/>
    <p:sldId id="291" r:id="rId29"/>
    <p:sldId id="295" r:id="rId30"/>
    <p:sldId id="288" r:id="rId31"/>
    <p:sldId id="289" r:id="rId32"/>
    <p:sldId id="290" r:id="rId33"/>
    <p:sldId id="294" r:id="rId34"/>
    <p:sldId id="293" r:id="rId35"/>
    <p:sldId id="292" r:id="rId36"/>
    <p:sldId id="296" r:id="rId37"/>
    <p:sldId id="297" r:id="rId38"/>
    <p:sldId id="258" r:id="rId39"/>
    <p:sldId id="298" r:id="rId40"/>
    <p:sldId id="299" r:id="rId41"/>
    <p:sldId id="302" r:id="rId42"/>
    <p:sldId id="300" r:id="rId43"/>
    <p:sldId id="301" r:id="rId44"/>
    <p:sldId id="304" r:id="rId45"/>
    <p:sldId id="305" r:id="rId46"/>
    <p:sldId id="306" r:id="rId47"/>
    <p:sldId id="307" r:id="rId48"/>
    <p:sldId id="308" r:id="rId49"/>
    <p:sldId id="309" r:id="rId50"/>
    <p:sldId id="25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8494" autoAdjust="0"/>
  </p:normalViewPr>
  <p:slideViewPr>
    <p:cSldViewPr snapToGrid="0">
      <p:cViewPr varScale="1">
        <p:scale>
          <a:sx n="78" d="100"/>
          <a:sy n="78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B35D8-9542-480D-8FE8-437E862EA22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F61D3-879B-42A5-8425-EB1EBDDC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dirty="0" smtClean="0"/>
              <a:t>Na laboratorium nie zajmujemy się istotą programu, a konstrukcją samego oprogramowania połączenia oraz obsługi komunikacji pomiędzy klientem a serwerem, stąd serwer wykonuje pragmatycznie</a:t>
            </a:r>
            <a:r>
              <a:rPr lang="pl-PL" baseline="0" dirty="0" smtClean="0"/>
              <a:t> trywialne zadanie.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C# oraz VS są spójne z treścią prezentowaną na wykładnie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Zdefiniowane na wykładzie</a:t>
            </a:r>
          </a:p>
          <a:p>
            <a:pPr marL="228600" indent="-228600">
              <a:buAutoNum type="arabicParenR"/>
            </a:pPr>
            <a:endParaRPr lang="pl-PL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F61D3-879B-42A5-8425-EB1EBDDC6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9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F61D3-879B-42A5-8425-EB1EBDDC6E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1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240F-BE8F-49A2-B7EB-0CBBA70355C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69D6-05BD-4D1F-BBB8-A8BA1A79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Inżynieria Oprogramowania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Laboratorium </a:t>
            </a:r>
            <a:r>
              <a:rPr lang="pl-PL" dirty="0" smtClean="0"/>
              <a:t>– </a:t>
            </a:r>
            <a:r>
              <a:rPr lang="pl-PL" dirty="0" smtClean="0"/>
              <a:t>asynchroniczne wzorce programowe</a:t>
            </a:r>
          </a:p>
          <a:p>
            <a:r>
              <a:rPr lang="pl-PL" dirty="0" smtClean="0"/>
              <a:t>Część </a:t>
            </a:r>
            <a:r>
              <a:rPr lang="pl-PL" dirty="0" smtClean="0"/>
              <a:t>nr 1</a:t>
            </a:r>
          </a:p>
          <a:p>
            <a:r>
              <a:rPr lang="pl-PL" dirty="0" smtClean="0"/>
              <a:t>Pula wątków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algn="r"/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82148" y="5791201"/>
            <a:ext cx="35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Jakub Dutkiewicz</a:t>
            </a:r>
          </a:p>
          <a:p>
            <a:r>
              <a:rPr lang="pl-PL" dirty="0" smtClean="0"/>
              <a:t>316BM </a:t>
            </a:r>
          </a:p>
          <a:p>
            <a:r>
              <a:rPr lang="pl-PL" dirty="0" smtClean="0"/>
              <a:t>jakub.Dutkiewicz@put.poznan.pl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44" y="147999"/>
            <a:ext cx="2413561" cy="2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konwertować typy, dlaczego nie… ?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wiadomosc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integer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character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59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Argument metody </a:t>
            </a:r>
            <a:r>
              <a:rPr lang="pl-PL" dirty="0" err="1" smtClean="0"/>
              <a:t>QueueUserWorkItem</a:t>
            </a:r>
            <a:r>
              <a:rPr lang="pl-PL" dirty="0" smtClean="0"/>
              <a:t> jest typu </a:t>
            </a:r>
            <a:r>
              <a:rPr lang="pl-PL" dirty="0" err="1" smtClean="0"/>
              <a:t>WaitCallback</a:t>
            </a:r>
            <a:r>
              <a:rPr lang="pl-PL" dirty="0" smtClean="0"/>
              <a:t>, który ma określoną budowę.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wiadomosc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integer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character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sz="12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91014"/>
            <a:ext cx="10420350" cy="1885950"/>
          </a:xfrm>
          <a:prstGeom prst="rect">
            <a:avLst/>
          </a:prstGeom>
        </p:spPr>
      </p:pic>
      <p:cxnSp>
        <p:nvCxnSpPr>
          <p:cNvPr id="6" name="Łącznik prosty 5"/>
          <p:cNvCxnSpPr/>
          <p:nvPr/>
        </p:nvCxnSpPr>
        <p:spPr>
          <a:xfrm>
            <a:off x="1140542" y="6176963"/>
            <a:ext cx="10058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dzieje gdy nie przekażemy parametrów do wątku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//Nie przekazujemy żadnego parametru do wątku</a:t>
            </a:r>
            <a:endParaRPr lang="pl-PL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//Używając konsoli sprawdzamy czy </a:t>
            </a:r>
            <a:r>
              <a:rPr lang="pl-PL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pl-PL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jest </a:t>
            </a:r>
            <a:r>
              <a:rPr lang="pl-PL" sz="15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nullem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36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się dzieje gdy nie przekażemy parametrów do wątku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177"/>
            <a:ext cx="5667375" cy="3248025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H="1" flipV="1">
            <a:off x="1071718" y="4119718"/>
            <a:ext cx="1445340" cy="5407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2595716" y="4660490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Visual studio skróty klawiszowe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F5 – rozpoczęcie procesu debugowania</a:t>
            </a:r>
          </a:p>
          <a:p>
            <a:r>
              <a:rPr lang="pl-PL" dirty="0" err="1" smtClean="0"/>
              <a:t>Ctrl</a:t>
            </a:r>
            <a:r>
              <a:rPr lang="pl-PL" dirty="0" smtClean="0"/>
              <a:t> + F5 – rozpoczęcie procesu debugowania w sposób pozwalający na prześledzenie działania programu po jego zakończeniu</a:t>
            </a:r>
          </a:p>
          <a:p>
            <a:r>
              <a:rPr lang="pl-PL" dirty="0" smtClean="0"/>
              <a:t>W trybie debugowania</a:t>
            </a:r>
          </a:p>
          <a:p>
            <a:pPr lvl="1"/>
            <a:r>
              <a:rPr lang="pl-PL" dirty="0" smtClean="0"/>
              <a:t>F5 – Kontynuuj wykonywanie programu</a:t>
            </a:r>
          </a:p>
          <a:p>
            <a:pPr lvl="1"/>
            <a:r>
              <a:rPr lang="pl-PL" dirty="0" smtClean="0"/>
              <a:t>F10 – Przejdź dalej (nie </a:t>
            </a:r>
            <a:r>
              <a:rPr lang="pl-PL" dirty="0" err="1" smtClean="0"/>
              <a:t>analizująć</a:t>
            </a:r>
            <a:r>
              <a:rPr lang="pl-PL" dirty="0" smtClean="0"/>
              <a:t> wykonywanych procedur)</a:t>
            </a:r>
          </a:p>
          <a:p>
            <a:pPr lvl="1"/>
            <a:r>
              <a:rPr lang="pl-PL" dirty="0" smtClean="0"/>
              <a:t>F11 – Przejdź dalej (analizując wykonywane procedury)</a:t>
            </a:r>
          </a:p>
          <a:p>
            <a:pPr lvl="1"/>
            <a:r>
              <a:rPr lang="pl-PL" dirty="0" smtClean="0"/>
              <a:t>Shift+F11 – Przejdź dalej (wychodząc z aktualnie wykonywanej procedury)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68" y="2758281"/>
            <a:ext cx="5943600" cy="24860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Debugowanie</a:t>
            </a:r>
            <a:endParaRPr lang="en-US" dirty="0"/>
          </a:p>
        </p:txBody>
      </p:sp>
      <p:cxnSp>
        <p:nvCxnSpPr>
          <p:cNvPr id="5" name="Łącznik prosty ze strzałką 4"/>
          <p:cNvCxnSpPr/>
          <p:nvPr/>
        </p:nvCxnSpPr>
        <p:spPr>
          <a:xfrm flipH="1" flipV="1">
            <a:off x="1327355" y="4670323"/>
            <a:ext cx="1268361" cy="530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2595716" y="5191429"/>
            <a:ext cx="594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Żółta strzałka wskazuje linię w której aktualnie się znajdujemy</a:t>
            </a:r>
            <a:endParaRPr lang="en-US" dirty="0"/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6563034" y="3923071"/>
            <a:ext cx="968476" cy="747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651462" y="3499794"/>
            <a:ext cx="454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Najeżdżając kursorem myszy nad wybraną</a:t>
            </a:r>
          </a:p>
          <a:p>
            <a:r>
              <a:rPr lang="pl-PL" dirty="0" smtClean="0"/>
              <a:t>zmienną, wyświetlone zostaną jej</a:t>
            </a:r>
          </a:p>
          <a:p>
            <a:r>
              <a:rPr lang="pl-PL" dirty="0" smtClean="0"/>
              <a:t>podstawowe dane. (m.in. typ, wartość, nazwa)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Napisz program, który </a:t>
            </a:r>
            <a:r>
              <a:rPr lang="pl-PL" dirty="0" smtClean="0"/>
              <a:t>doda </a:t>
            </a:r>
            <a:r>
              <a:rPr lang="pl-PL" dirty="0" smtClean="0"/>
              <a:t>dwa </a:t>
            </a:r>
            <a:r>
              <a:rPr lang="pl-PL" dirty="0" smtClean="0"/>
              <a:t>zadania do </a:t>
            </a:r>
            <a:r>
              <a:rPr lang="pl-PL" dirty="0" smtClean="0"/>
              <a:t>puli wątków. </a:t>
            </a:r>
            <a:r>
              <a:rPr lang="pl-PL" dirty="0" smtClean="0"/>
              <a:t>Każde </a:t>
            </a:r>
            <a:r>
              <a:rPr lang="pl-PL" dirty="0" smtClean="0"/>
              <a:t>z </a:t>
            </a:r>
            <a:r>
              <a:rPr lang="pl-PL" dirty="0" smtClean="0"/>
              <a:t>zadań </a:t>
            </a:r>
            <a:r>
              <a:rPr lang="pl-PL" dirty="0" smtClean="0"/>
              <a:t>po czasie przekazanym w parametrze (</a:t>
            </a:r>
            <a:r>
              <a:rPr lang="pl-PL" dirty="0" err="1" smtClean="0"/>
              <a:t>stateInfo</a:t>
            </a:r>
            <a:r>
              <a:rPr lang="pl-PL" dirty="0" smtClean="0"/>
              <a:t>) wypisze na konsoli wiadomość, która zawiera informacje o tym, ile ten wątek poczekał. Wykorzystaj operację uśpienia wątku głównego. Wykorzystaj </a:t>
            </a:r>
            <a:r>
              <a:rPr lang="pl-PL" dirty="0" err="1" smtClean="0"/>
              <a:t>ThreadPool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Przetestuj działanie programu dla różnych czasów uśpienia. Wnioski z doświadczenia oraz kod źródłowy rozwiązania umieść w swoich notatkach.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Ściąga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//1.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wątek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//2. dodanie do kolejki obsługującej wątki nowej pozycji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//3. kolejka obsługująca wątki uruchamia dodany wątek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//5. Wątek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 czeka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 zakończenie dodanego wątku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 czym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zamyka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</a:p>
          <a:p>
            <a:pPr marL="0" indent="0">
              <a:buNone/>
            </a:pP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00);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//4. Rozpoczęcie wykonywania nowego wątku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TCP – utworzenie obiektów serwera oraz akceptacja oczekującego połączenia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IPAddress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2048);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server.Start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server.AcceptTcpClient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cxnSp>
        <p:nvCxnSpPr>
          <p:cNvPr id="5" name="Łącznik prosty ze strzałką 4"/>
          <p:cNvCxnSpPr/>
          <p:nvPr/>
        </p:nvCxnSpPr>
        <p:spPr>
          <a:xfrm flipH="1" flipV="1">
            <a:off x="6813755" y="4001729"/>
            <a:ext cx="1238864" cy="894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6430298" y="5031402"/>
            <a:ext cx="472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tym miejscu program „zatnie się” oczekując połączenia przychodzącego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TCP – wysyłanie oraz odbieranie wiadomości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IPAddress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2048);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server.AcceptTcpClient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buffer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().Read(buffer, 0, 1024);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().Write(buffer, 0,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problemu – serwer Echo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Zadaniem serwera jest zwrotne przesyłanie otrzymanych informacji od klienta.</a:t>
            </a:r>
          </a:p>
          <a:p>
            <a:r>
              <a:rPr lang="pl-PL" dirty="0" smtClean="0"/>
              <a:t>Serwer jest zaimplementowany przy pomocy języka C# w środowisku Visual Studio.</a:t>
            </a:r>
          </a:p>
          <a:p>
            <a:r>
              <a:rPr lang="pl-PL" dirty="0" smtClean="0"/>
              <a:t>W danej chwili serwer utrzymuje tylko jedno połączenie klienta.</a:t>
            </a:r>
          </a:p>
          <a:p>
            <a:r>
              <a:rPr lang="pl-PL" dirty="0" smtClean="0"/>
              <a:t>Na dzisiejszych zajęciach spróbujemy rozwiązać problem z użyciem puli wątków.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316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TCP – operacje podstawowe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client.Connect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IPEndPoint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IPAddress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2048));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message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ASCIIEncoding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GetBytes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l-PL" sz="2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wiadomosc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().Write(message, 0,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message.Length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293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Klient TCP – operacje podstawowe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client.Connect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IPEndPoint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IPAddress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2048));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NetworkStream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=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stream.Read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(message, 0, 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message.Length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1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Napisz prosty program realizujący zadanie klient-serwer. Metody obsługujące klienta i serwer umieść w osobnych wątkach. Dodaj jeden serwer oraz dwóch klientów do puli wątków. Do analizy swojego rozwiązania użyj trybu debugowania.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Zdefiniuj problemy oraz błędy takiego rozwiązania. Kod źródłowy oraz wnioski zapisz w swoich notatkach.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Bazując na rozwiązaniu Zadania 2 napisz program realizujący zadanie klient-serwer. Tym razem, za każdym razem gdy serwer zaakceptuje nowe połączenie utwórz nowy wątek dla tego połączenia.  Dodatkowo, każda ze stron po otrzymaniu wiadomości niech wypisze wiadomość „Otrzymałem wiadomość: treść wiadomości”. Wiadomości wysyłane przez serwer powinny mieć kolor czerwony, a wiadomości wysyłane przez klienta powinny mieć kolor zielony. Wykorzystaj następującą metodę: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writeConsoleMessage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message,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.ForegroundColor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.ResetColor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sz="1700" dirty="0" smtClean="0"/>
          </a:p>
          <a:p>
            <a:pPr marL="0" indent="0">
              <a:buNone/>
            </a:pPr>
            <a:r>
              <a:rPr lang="pl-PL" dirty="0" smtClean="0"/>
              <a:t>Czy program działa zgodnie z Twoimi oczekiwaniami? Jakie są problemy takiego rozwiązania? Wnioski oraz kod źródłowy umieść w swoich notatkach.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Popraw działanie programu z Zadania 3 używając wyrażenia „lock” (poszukaj sposobu wykorzystania takiej metody w dokumentacji MSDN; </a:t>
            </a:r>
            <a:r>
              <a:rPr lang="pl-PL" dirty="0" err="1" smtClean="0"/>
              <a:t>statement</a:t>
            </a:r>
            <a:r>
              <a:rPr lang="pl-PL" dirty="0" smtClean="0"/>
              <a:t> lock).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Jaki problem próbujemy rozwiązać? Jakie są problemy związane z tym rozwiązaniem. Wnioski oraz kod źródłowy umieść w swoich notatkach.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Napisz program, który pozwala na sumowanie liczb w znajdujących się w tablicy. Rozmiar tablicy podany jest jako argument programu (dla uproszczenia można w ramach laboratorium zapisać ją w zmiennej). Liczby wybierane są losowo. Sumowanie odbywa się na przestrzeni wielu wątków. Liczba wątków zależy od wielkości fragmentu tablicy, która jest również podana jako argument programu. Wykorzystaj następujące narzędzia: </a:t>
            </a:r>
            <a:r>
              <a:rPr lang="pl-PL" dirty="0" err="1" smtClean="0"/>
              <a:t>AutoResetEvent</a:t>
            </a:r>
            <a:r>
              <a:rPr lang="pl-PL" dirty="0" smtClean="0"/>
              <a:t>, </a:t>
            </a:r>
            <a:r>
              <a:rPr lang="pl-PL" dirty="0" err="1" smtClean="0"/>
              <a:t>WaitHandle.WaitAll</a:t>
            </a:r>
            <a:r>
              <a:rPr lang="pl-PL" dirty="0" smtClean="0"/>
              <a:t>, lock, </a:t>
            </a:r>
            <a:r>
              <a:rPr lang="pl-PL" dirty="0" err="1" smtClean="0"/>
              <a:t>ThreadPool.QueueUserWorkItem</a:t>
            </a:r>
            <a:r>
              <a:rPr lang="pl-PL" dirty="0" smtClean="0"/>
              <a:t>, </a:t>
            </a:r>
            <a:r>
              <a:rPr lang="pl-PL" dirty="0" err="1" smtClean="0"/>
              <a:t>WaitCallback</a:t>
            </a:r>
            <a:r>
              <a:rPr lang="pl-PL" dirty="0" smtClean="0"/>
              <a:t>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Poeksperymentuj z rozmiarem tablicy oraz jej przetwarzanego przez jeden wątek fragmentu. Wnioski oraz kod źródłowy zapisz.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Inżynieria Oprogramowania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Laboratorium – </a:t>
            </a:r>
            <a:r>
              <a:rPr lang="pl-PL" dirty="0"/>
              <a:t>Laboratorium – asynchroniczne wzorce programowe</a:t>
            </a:r>
          </a:p>
          <a:p>
            <a:endParaRPr lang="pl-PL" dirty="0" smtClean="0"/>
          </a:p>
          <a:p>
            <a:r>
              <a:rPr lang="pl-PL" dirty="0" smtClean="0"/>
              <a:t>Część </a:t>
            </a:r>
            <a:r>
              <a:rPr lang="pl-PL" dirty="0" smtClean="0"/>
              <a:t>nr 2</a:t>
            </a:r>
          </a:p>
          <a:p>
            <a:endParaRPr lang="pl-PL" dirty="0"/>
          </a:p>
          <a:p>
            <a:r>
              <a:rPr lang="pl-PL" dirty="0" smtClean="0"/>
              <a:t>Wzorzec programowy APM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algn="r"/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82148" y="5791201"/>
            <a:ext cx="35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Jakub Dutkiewicz</a:t>
            </a:r>
          </a:p>
          <a:p>
            <a:r>
              <a:rPr lang="pl-PL" dirty="0" smtClean="0"/>
              <a:t>316BM </a:t>
            </a:r>
          </a:p>
          <a:p>
            <a:r>
              <a:rPr lang="pl-PL" dirty="0" smtClean="0"/>
              <a:t>jakub.Dutkiewicz@put.poznan.pl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44" y="147999"/>
            <a:ext cx="2413561" cy="2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APM – informacje ogólne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 programowania asynchronicznego (ang. </a:t>
            </a:r>
            <a:r>
              <a:rPr lang="en-US" dirty="0"/>
              <a:t>Asynchronous Programming </a:t>
            </a:r>
            <a:r>
              <a:rPr lang="en-US" dirty="0" smtClean="0"/>
              <a:t>Mode</a:t>
            </a:r>
            <a:r>
              <a:rPr lang="pl-PL" dirty="0" smtClean="0"/>
              <a:t>l)</a:t>
            </a:r>
          </a:p>
          <a:p>
            <a:r>
              <a:rPr lang="pl-PL" dirty="0" smtClean="0"/>
              <a:t>Jeden z trzech (obok TAP i EAP) asynchronicznych wzorców programowych </a:t>
            </a:r>
          </a:p>
          <a:p>
            <a:r>
              <a:rPr lang="pl-PL" dirty="0" smtClean="0"/>
              <a:t>Podstawowym mechanizmem w tym wzorcu są metody typu Begin oraz End. (Składnia nazw: </a:t>
            </a:r>
            <a:r>
              <a:rPr lang="pl-PL" dirty="0" err="1" smtClean="0"/>
              <a:t>BeginOperacja</a:t>
            </a:r>
            <a:r>
              <a:rPr lang="pl-PL" dirty="0"/>
              <a:t>,</a:t>
            </a:r>
            <a:r>
              <a:rPr lang="pl-PL" dirty="0" smtClean="0"/>
              <a:t> </a:t>
            </a:r>
            <a:r>
              <a:rPr lang="pl-PL" dirty="0" err="1" smtClean="0"/>
              <a:t>EndOperacja</a:t>
            </a:r>
            <a:r>
              <a:rPr lang="pl-PL" dirty="0" smtClean="0"/>
              <a:t> – np. </a:t>
            </a:r>
            <a:r>
              <a:rPr lang="pl-PL" dirty="0" err="1" smtClean="0"/>
              <a:t>BeginRead</a:t>
            </a:r>
            <a:r>
              <a:rPr lang="pl-PL" dirty="0" smtClean="0"/>
              <a:t>, </a:t>
            </a:r>
            <a:r>
              <a:rPr lang="pl-PL" dirty="0" err="1" smtClean="0"/>
              <a:t>EndRead</a:t>
            </a:r>
            <a:r>
              <a:rPr lang="pl-PL" dirty="0" smtClean="0"/>
              <a:t>; </a:t>
            </a:r>
            <a:r>
              <a:rPr lang="pl-PL" dirty="0" err="1" smtClean="0"/>
              <a:t>BeginConnect</a:t>
            </a:r>
            <a:r>
              <a:rPr lang="pl-PL" dirty="0" smtClean="0"/>
              <a:t>, </a:t>
            </a:r>
            <a:r>
              <a:rPr lang="pl-PL" dirty="0" err="1" smtClean="0"/>
              <a:t>EndConnect</a:t>
            </a:r>
            <a:r>
              <a:rPr lang="pl-PL" dirty="0" smtClean="0"/>
              <a:t>; </a:t>
            </a:r>
            <a:r>
              <a:rPr lang="pl-PL" dirty="0" err="1" smtClean="0"/>
              <a:t>BeginWrite</a:t>
            </a:r>
            <a:r>
              <a:rPr lang="pl-PL" dirty="0" smtClean="0"/>
              <a:t>, </a:t>
            </a:r>
            <a:r>
              <a:rPr lang="pl-PL" dirty="0" err="1" smtClean="0"/>
              <a:t>EndWrite</a:t>
            </a:r>
            <a:r>
              <a:rPr lang="pl-P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APM – 4 tryby wykorzystania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 smtClean="0"/>
              <a:t>Callback</a:t>
            </a:r>
            <a:r>
              <a:rPr lang="pl-PL" dirty="0" smtClean="0"/>
              <a:t> – operacja jest asynchroniczna, rozpoczęcie operacji wykonywane jest za pomocą metody Begin. Wątek główny jest wykonywany równolegle. </a:t>
            </a:r>
            <a:r>
              <a:rPr lang="pl-PL" dirty="0"/>
              <a:t>P</a:t>
            </a:r>
            <a:r>
              <a:rPr lang="pl-PL" dirty="0" smtClean="0"/>
              <a:t>o zakończeniu operacji wywoływany jest </a:t>
            </a:r>
            <a:r>
              <a:rPr lang="pl-PL" dirty="0" err="1" smtClean="0"/>
              <a:t>callback</a:t>
            </a:r>
            <a:r>
              <a:rPr lang="pl-PL" dirty="0" smtClean="0"/>
              <a:t>. Czasem wewnątrz metody </a:t>
            </a:r>
            <a:r>
              <a:rPr lang="pl-PL" dirty="0" err="1" smtClean="0"/>
              <a:t>callback</a:t>
            </a:r>
            <a:r>
              <a:rPr lang="pl-PL" dirty="0" smtClean="0"/>
              <a:t> wykorzystuje się operację End w celu uzyskania wyniku operacji.</a:t>
            </a:r>
          </a:p>
          <a:p>
            <a:r>
              <a:rPr lang="pl-PL" dirty="0" err="1" smtClean="0"/>
              <a:t>EndInvoke</a:t>
            </a:r>
            <a:r>
              <a:rPr lang="pl-PL" dirty="0" smtClean="0"/>
              <a:t> – operacja jest asynchroniczna, rozpoczęcie operacji wykonywane jest za pomocą metody Begin. Wątek główny jest wykonywany równolegle. Wątek główny jest wstrzymywany w celu dokończenia operacji za pomocą metody End.</a:t>
            </a:r>
          </a:p>
          <a:p>
            <a:r>
              <a:rPr lang="pl-PL" dirty="0" err="1" smtClean="0"/>
              <a:t>WaitHandle</a:t>
            </a:r>
            <a:r>
              <a:rPr lang="pl-PL" dirty="0" smtClean="0"/>
              <a:t> – wykonywanych jest  kilka operacji asynchronicznych. Każda z operacji jest rozpoczynana za pomocą metody Begin. Wątek główny jest wykonywany równolegle. Wątek główny jest wstrzymywany za pomocą metody </a:t>
            </a:r>
            <a:r>
              <a:rPr lang="pl-PL" dirty="0" err="1" smtClean="0"/>
              <a:t>WaitAll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Polling</a:t>
            </a:r>
            <a:r>
              <a:rPr lang="pl-PL" dirty="0" smtClean="0"/>
              <a:t> – operacja jest asynchroniczna. Wątek główny sprawdza, czy metoda została wykonana za pomocą pola </a:t>
            </a:r>
            <a:r>
              <a:rPr lang="pl-PL" dirty="0" err="1" smtClean="0"/>
              <a:t>IsCompleted</a:t>
            </a:r>
            <a:r>
              <a:rPr lang="pl-PL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 </a:t>
            </a:r>
            <a:r>
              <a:rPr lang="pl-PL" dirty="0" err="1"/>
              <a:t>C</a:t>
            </a:r>
            <a:r>
              <a:rPr lang="pl-PL" dirty="0" err="1" smtClean="0"/>
              <a:t>allback</a:t>
            </a:r>
            <a:endParaRPr lang="en-US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5002161" cy="4351338"/>
          </a:xfrm>
        </p:spPr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 zakończeniu operacji wywoływana jest metoda </a:t>
            </a:r>
            <a:r>
              <a:rPr lang="pl-PL" dirty="0" err="1" smtClean="0"/>
              <a:t>callback</a:t>
            </a:r>
            <a:r>
              <a:rPr lang="pl-PL" dirty="0" smtClean="0"/>
              <a:t>. </a:t>
            </a:r>
            <a:r>
              <a:rPr lang="pl-PL" dirty="0" err="1" smtClean="0"/>
              <a:t>Callback</a:t>
            </a:r>
            <a:r>
              <a:rPr lang="pl-PL" dirty="0" smtClean="0"/>
              <a:t> odpowiedzialny jest za „sprzątanie” oraz przetwarzanie danych otrzymanych w wyniku działania operacji.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7541342" y="1690688"/>
            <a:ext cx="314632" cy="4021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8922775" y="2812026"/>
            <a:ext cx="314632" cy="133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7855974" y="2812026"/>
            <a:ext cx="1066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8926661" y="4380270"/>
            <a:ext cx="285135" cy="124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Łącznik prosty ze strzałką 13"/>
          <p:cNvCxnSpPr>
            <a:stCxn id="5" idx="2"/>
            <a:endCxn id="10" idx="0"/>
          </p:cNvCxnSpPr>
          <p:nvPr/>
        </p:nvCxnSpPr>
        <p:spPr>
          <a:xfrm flipH="1">
            <a:off x="9069229" y="4149213"/>
            <a:ext cx="10862" cy="231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7855974" y="250424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Begin</a:t>
            </a:r>
            <a:r>
              <a:rPr lang="pl-PL" sz="1400" i="1" dirty="0" err="1" smtClean="0"/>
              <a:t>Operation</a:t>
            </a:r>
            <a:endParaRPr lang="en-US" sz="1400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980903" y="3908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7269085" y="932385"/>
            <a:ext cx="85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Wątek</a:t>
            </a:r>
          </a:p>
          <a:p>
            <a:r>
              <a:rPr lang="pl-PL" dirty="0" smtClean="0"/>
              <a:t>główny</a:t>
            </a:r>
            <a:endParaRPr lang="en-US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8693571" y="932385"/>
            <a:ext cx="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Wątek operacji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9330813" y="3401961"/>
            <a:ext cx="814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operacja</a:t>
            </a:r>
            <a:endParaRPr lang="en-US" sz="1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9330812" y="4850729"/>
            <a:ext cx="766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callback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1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Visual studio – dodawanie brakujących przestrzeni nazw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034381"/>
            <a:ext cx="8982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APM – </a:t>
            </a:r>
            <a:r>
              <a:rPr lang="pl-PL" dirty="0" err="1" smtClean="0"/>
              <a:t>FileStream.BeginRead</a:t>
            </a:r>
            <a:r>
              <a:rPr lang="pl-PL" dirty="0" smtClean="0"/>
              <a:t> – porównanie do </a:t>
            </a:r>
            <a:r>
              <a:rPr lang="pl-PL" dirty="0" err="1" smtClean="0"/>
              <a:t>QueueUserWorkItem</a:t>
            </a:r>
            <a:r>
              <a:rPr lang="pl-PL" dirty="0" smtClean="0"/>
              <a:t> (</a:t>
            </a:r>
            <a:r>
              <a:rPr lang="pl-PL" dirty="0" err="1" smtClean="0"/>
              <a:t>callback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710528"/>
            <a:ext cx="10724535" cy="92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fs.BeginRead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myAsyncCallback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[]{fs, buffer});</a:t>
            </a:r>
            <a:endParaRPr lang="en-US" sz="1800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-356419" y="4340941"/>
            <a:ext cx="8546690" cy="88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6" name="Łącznik prosty ze strzałką 5"/>
          <p:cNvCxnSpPr/>
          <p:nvPr/>
        </p:nvCxnSpPr>
        <p:spPr>
          <a:xfrm flipH="1" flipV="1">
            <a:off x="8986684" y="3174231"/>
            <a:ext cx="255639" cy="59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>
            <a:off x="2812026" y="4228988"/>
            <a:ext cx="2566219" cy="755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2812026" y="3112417"/>
            <a:ext cx="3588774" cy="719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1146687" y="4984331"/>
            <a:ext cx="10107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{thread2SleepTime});</a:t>
            </a:r>
            <a:endParaRPr lang="en-US" dirty="0"/>
          </a:p>
        </p:txBody>
      </p:sp>
      <p:cxnSp>
        <p:nvCxnSpPr>
          <p:cNvPr id="23" name="Łącznik prosty ze strzałką 22"/>
          <p:cNvCxnSpPr/>
          <p:nvPr/>
        </p:nvCxnSpPr>
        <p:spPr>
          <a:xfrm flipH="1">
            <a:off x="8121446" y="4204868"/>
            <a:ext cx="865238" cy="603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1774451" y="385965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Callback</a:t>
            </a:r>
            <a:endParaRPr lang="pl-PL" dirty="0" smtClean="0"/>
          </a:p>
        </p:txBody>
      </p:sp>
      <p:sp>
        <p:nvSpPr>
          <p:cNvPr id="29" name="pole tekstowe 28"/>
          <p:cNvSpPr txBox="1"/>
          <p:nvPr/>
        </p:nvSpPr>
        <p:spPr>
          <a:xfrm>
            <a:off x="9114503" y="387373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State</a:t>
            </a:r>
            <a:endParaRPr lang="en-US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838200" y="2202426"/>
            <a:ext cx="657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Callback</a:t>
            </a:r>
            <a:r>
              <a:rPr lang="pl-PL" dirty="0" smtClean="0"/>
              <a:t> zostanie wywołany po wczytaniu zawartości pliku do bufora</a:t>
            </a:r>
            <a:endParaRPr lang="en-US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838200" y="5507990"/>
            <a:ext cx="668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Callback</a:t>
            </a:r>
            <a:r>
              <a:rPr lang="pl-PL" dirty="0" smtClean="0"/>
              <a:t> zostanie wywołany po uruchomieniu wątku przez </a:t>
            </a:r>
            <a:r>
              <a:rPr lang="pl-PL" dirty="0" err="1" smtClean="0"/>
              <a:t>ThreadPool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APM – </a:t>
            </a:r>
            <a:r>
              <a:rPr lang="pl-PL" dirty="0" err="1" smtClean="0"/>
              <a:t>FileStream.BeginRead</a:t>
            </a:r>
            <a:r>
              <a:rPr lang="pl-PL" dirty="0" smtClean="0"/>
              <a:t> – porównanie do </a:t>
            </a:r>
            <a:r>
              <a:rPr lang="pl-PL" dirty="0" err="1" smtClean="0"/>
              <a:t>QueueUserWorkItem</a:t>
            </a:r>
            <a:r>
              <a:rPr lang="pl-PL" dirty="0" smtClean="0"/>
              <a:t> (</a:t>
            </a:r>
            <a:r>
              <a:rPr lang="pl-PL" dirty="0" err="1" smtClean="0"/>
              <a:t>callback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2710528"/>
            <a:ext cx="10724535" cy="92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myAsyncCallback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state)</a:t>
            </a:r>
            <a:endParaRPr lang="en-US" sz="1800" dirty="0"/>
          </a:p>
        </p:txBody>
      </p:sp>
      <p:cxnSp>
        <p:nvCxnSpPr>
          <p:cNvPr id="6" name="Łącznik prosty ze strzałką 5"/>
          <p:cNvCxnSpPr/>
          <p:nvPr/>
        </p:nvCxnSpPr>
        <p:spPr>
          <a:xfrm flipH="1" flipV="1">
            <a:off x="6072647" y="3249821"/>
            <a:ext cx="255639" cy="598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>
            <a:off x="2812026" y="4228988"/>
            <a:ext cx="353961" cy="6395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2812026" y="3016135"/>
            <a:ext cx="550606" cy="816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H="1">
            <a:off x="5535561" y="4441813"/>
            <a:ext cx="664906" cy="5024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1774451" y="3859656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Metoda </a:t>
            </a:r>
            <a:r>
              <a:rPr lang="pl-PL" dirty="0" err="1" smtClean="0"/>
              <a:t>Callback</a:t>
            </a:r>
            <a:endParaRPr lang="pl-PL" dirty="0" smtClean="0"/>
          </a:p>
        </p:txBody>
      </p:sp>
      <p:sp>
        <p:nvSpPr>
          <p:cNvPr id="29" name="pole tekstowe 28"/>
          <p:cNvSpPr txBox="1"/>
          <p:nvPr/>
        </p:nvSpPr>
        <p:spPr>
          <a:xfrm>
            <a:off x="6200467" y="3951957"/>
            <a:ext cx="246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Różne typy argumentów</a:t>
            </a:r>
            <a:endParaRPr lang="en-US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838200" y="1871084"/>
            <a:ext cx="1012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Asynchroniczny </a:t>
            </a:r>
            <a:r>
              <a:rPr lang="pl-PL" dirty="0" err="1" smtClean="0"/>
              <a:t>callback</a:t>
            </a:r>
            <a:r>
              <a:rPr lang="pl-PL" dirty="0" smtClean="0"/>
              <a:t> jako parametr przyjmuje </a:t>
            </a:r>
            <a:r>
              <a:rPr lang="pl-PL" dirty="0" err="1" smtClean="0"/>
              <a:t>IAsyncResult</a:t>
            </a:r>
            <a:r>
              <a:rPr lang="pl-PL" dirty="0" smtClean="0"/>
              <a:t>, który oprócz stanu (w polu </a:t>
            </a:r>
            <a:r>
              <a:rPr lang="pl-PL" dirty="0" err="1" smtClean="0"/>
              <a:t>AsyncState</a:t>
            </a:r>
            <a:r>
              <a:rPr lang="pl-PL" dirty="0" smtClean="0"/>
              <a:t>) przechowuje inne dane dot. wywołania: </a:t>
            </a:r>
            <a:r>
              <a:rPr lang="pl-PL" dirty="0" err="1" smtClean="0"/>
              <a:t>Result</a:t>
            </a:r>
            <a:r>
              <a:rPr lang="pl-PL" dirty="0" smtClean="0"/>
              <a:t>, </a:t>
            </a:r>
            <a:r>
              <a:rPr lang="pl-PL" dirty="0" err="1" smtClean="0"/>
              <a:t>WaitHandle</a:t>
            </a:r>
            <a:r>
              <a:rPr lang="pl-PL" dirty="0" smtClean="0"/>
              <a:t> oraz </a:t>
            </a:r>
            <a:r>
              <a:rPr lang="pl-PL" dirty="0" err="1" smtClean="0"/>
              <a:t>infomacje</a:t>
            </a:r>
            <a:r>
              <a:rPr lang="pl-PL" dirty="0" smtClean="0"/>
              <a:t> o tym czy metoda zakończyła swoje działanie (asynchronicznie lub synchronicznie).</a:t>
            </a:r>
            <a:endParaRPr lang="en-US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921916" y="5491418"/>
            <a:ext cx="671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WaitCallback</a:t>
            </a:r>
            <a:r>
              <a:rPr lang="pl-PL" dirty="0" smtClean="0"/>
              <a:t> jako parametr przyjmuje bezpośrednio stan typu Object. 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143782" y="4944218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Zaimplementuj w trybie </a:t>
            </a:r>
            <a:r>
              <a:rPr lang="pl-PL" dirty="0" err="1"/>
              <a:t>C</a:t>
            </a:r>
            <a:r>
              <a:rPr lang="pl-PL" dirty="0" err="1" smtClean="0"/>
              <a:t>allback</a:t>
            </a:r>
            <a:r>
              <a:rPr lang="pl-PL" dirty="0" smtClean="0"/>
              <a:t> narzędzie czytające dane z pliku. </a:t>
            </a:r>
            <a:r>
              <a:rPr lang="pl-PL" dirty="0" err="1" smtClean="0"/>
              <a:t>Callback</a:t>
            </a:r>
            <a:r>
              <a:rPr lang="pl-PL" dirty="0" smtClean="0"/>
              <a:t> powinien być odpowiedzialny za zamykanie strumienia oraz wypisywanie wiadomości na ekranie. Podpowiedź: Użyj następujących narzędzi: </a:t>
            </a:r>
            <a:r>
              <a:rPr lang="pl-PL" dirty="0" err="1" smtClean="0"/>
              <a:t>FileStream</a:t>
            </a:r>
            <a:r>
              <a:rPr lang="pl-PL" dirty="0" smtClean="0"/>
              <a:t>, </a:t>
            </a:r>
            <a:r>
              <a:rPr lang="pl-PL" dirty="0" err="1" smtClean="0"/>
              <a:t>BeginRead</a:t>
            </a:r>
            <a:r>
              <a:rPr lang="pl-PL" dirty="0" smtClean="0"/>
              <a:t>, </a:t>
            </a:r>
            <a:r>
              <a:rPr lang="pl-PL" dirty="0" err="1" smtClean="0"/>
              <a:t>AsyncCallback</a:t>
            </a:r>
            <a:r>
              <a:rPr lang="pl-PL" dirty="0" smtClean="0"/>
              <a:t>, </a:t>
            </a:r>
            <a:r>
              <a:rPr lang="pl-PL" dirty="0" err="1" smtClean="0"/>
              <a:t>WaitHandle</a:t>
            </a:r>
            <a:r>
              <a:rPr lang="pl-PL" dirty="0" smtClean="0"/>
              <a:t>, </a:t>
            </a:r>
            <a:r>
              <a:rPr lang="pl-PL" dirty="0" err="1" smtClean="0"/>
              <a:t>AutoResetEvent</a:t>
            </a:r>
            <a:r>
              <a:rPr lang="pl-PL" dirty="0" smtClean="0"/>
              <a:t>, </a:t>
            </a:r>
            <a:r>
              <a:rPr lang="pl-PL" dirty="0" err="1" smtClean="0"/>
              <a:t>WaitOne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Czy wątek główny czeka na zakończenie operacji czytania? Czy wątek główny czeka na zakończenie metody </a:t>
            </a:r>
            <a:r>
              <a:rPr lang="pl-PL" dirty="0" err="1" smtClean="0"/>
              <a:t>callback</a:t>
            </a:r>
            <a:r>
              <a:rPr lang="pl-P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 </a:t>
            </a:r>
            <a:r>
              <a:rPr lang="pl-PL" dirty="0" err="1" smtClean="0"/>
              <a:t>End</a:t>
            </a:r>
            <a:r>
              <a:rPr lang="pl-PL" i="1" dirty="0" err="1" smtClean="0"/>
              <a:t>Operation</a:t>
            </a:r>
            <a:endParaRPr lang="en-US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5002161" cy="4351338"/>
          </a:xfrm>
        </p:spPr>
        <p:txBody>
          <a:bodyPr/>
          <a:lstStyle/>
          <a:p>
            <a:r>
              <a:rPr lang="pl-PL" dirty="0" smtClean="0"/>
              <a:t>Metoda </a:t>
            </a:r>
            <a:r>
              <a:rPr lang="pl-PL" dirty="0" err="1" smtClean="0"/>
              <a:t>End</a:t>
            </a:r>
            <a:r>
              <a:rPr lang="pl-PL" i="1" dirty="0" err="1" smtClean="0"/>
              <a:t>Operation</a:t>
            </a:r>
            <a:r>
              <a:rPr lang="pl-PL" dirty="0" smtClean="0"/>
              <a:t> wstrzymuje aktualny wątek do momentu, w którym operacja zostanie zakończona.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7541342" y="1690688"/>
            <a:ext cx="314632" cy="197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/>
          <p:cNvSpPr/>
          <p:nvPr/>
        </p:nvSpPr>
        <p:spPr>
          <a:xfrm>
            <a:off x="8922775" y="2812026"/>
            <a:ext cx="314632" cy="133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7855974" y="2812026"/>
            <a:ext cx="1066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>
            <a:stCxn id="4" idx="2"/>
          </p:cNvCxnSpPr>
          <p:nvPr/>
        </p:nvCxnSpPr>
        <p:spPr>
          <a:xfrm>
            <a:off x="7698658" y="3667432"/>
            <a:ext cx="0" cy="48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7570839" y="4149213"/>
            <a:ext cx="285135" cy="124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Łącznik prosty ze strzałką 10"/>
          <p:cNvCxnSpPr/>
          <p:nvPr/>
        </p:nvCxnSpPr>
        <p:spPr>
          <a:xfrm flipH="1" flipV="1">
            <a:off x="7855974" y="4149213"/>
            <a:ext cx="106680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7855974" y="3667432"/>
            <a:ext cx="10668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7855974" y="250424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Begin</a:t>
            </a:r>
            <a:r>
              <a:rPr lang="pl-PL" sz="1400" i="1" dirty="0" err="1" smtClean="0"/>
              <a:t>Operation</a:t>
            </a:r>
            <a:endParaRPr lang="en-US" sz="1400" i="1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810699" y="3340670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End</a:t>
            </a:r>
            <a:r>
              <a:rPr lang="pl-PL" sz="1400" i="1" dirty="0" err="1" smtClean="0"/>
              <a:t>Operation</a:t>
            </a:r>
            <a:endParaRPr lang="en-US" sz="1400" i="1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980903" y="3908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6570082" y="3340670"/>
            <a:ext cx="1107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Wątek główny </a:t>
            </a:r>
          </a:p>
          <a:p>
            <a:r>
              <a:rPr lang="pl-PL" sz="1400" dirty="0" smtClean="0"/>
              <a:t>Oczekuje na zakończenie</a:t>
            </a:r>
          </a:p>
          <a:p>
            <a:r>
              <a:rPr lang="pl-PL" sz="1400" dirty="0" smtClean="0"/>
              <a:t>operacji</a:t>
            </a:r>
            <a:endParaRPr lang="en-US" sz="14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7269085" y="932385"/>
            <a:ext cx="85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Wątek</a:t>
            </a:r>
          </a:p>
          <a:p>
            <a:r>
              <a:rPr lang="pl-PL" dirty="0" smtClean="0"/>
              <a:t>główny</a:t>
            </a:r>
            <a:endParaRPr lang="en-US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8693571" y="932385"/>
            <a:ext cx="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Wątek operacji</a:t>
            </a:r>
          </a:p>
        </p:txBody>
      </p:sp>
    </p:spTree>
    <p:extLst>
      <p:ext uri="{BB962C8B-B14F-4D97-AF65-F5344CB8AC3E}">
        <p14:creationId xmlns:p14="http://schemas.microsoft.com/office/powerpoint/2010/main" val="24625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7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Zaimplementuj w trybie </a:t>
            </a:r>
            <a:r>
              <a:rPr lang="pl-PL" dirty="0" err="1" smtClean="0"/>
              <a:t>EndInvoke</a:t>
            </a:r>
            <a:r>
              <a:rPr lang="pl-PL" dirty="0" smtClean="0"/>
              <a:t> narzędzie czytające dane z pliku. Tym razem wątek główny powinien być odpowiedzialny za zamykanie strumienia oraz wypisywanie wiadomości na ekranie. Podpowiedź: nie potrzebujesz metody </a:t>
            </a:r>
            <a:r>
              <a:rPr lang="pl-PL" dirty="0" err="1" smtClean="0"/>
              <a:t>callback</a:t>
            </a:r>
            <a:r>
              <a:rPr lang="pl-PL" dirty="0" smtClean="0"/>
              <a:t>, w jej miejsce możesz podstawić </a:t>
            </a:r>
            <a:r>
              <a:rPr lang="pl-PL" dirty="0" err="1" smtClean="0"/>
              <a:t>null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Czy wątek główny czeka na zakończenie operacji czytania? </a:t>
            </a:r>
            <a:r>
              <a:rPr lang="pl-PL" dirty="0"/>
              <a:t>W</a:t>
            </a:r>
            <a:r>
              <a:rPr lang="pl-PL" dirty="0" smtClean="0"/>
              <a:t> porównaniu do czytania synchronicznego, co zyskujesz dzięki takiemu rozwiązaniu?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Delegaty</a:t>
            </a:r>
            <a:r>
              <a:rPr lang="pl-PL" dirty="0" smtClean="0"/>
              <a:t> - składnia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arguments);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arguments)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//operations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delegateName.Invoke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"argument"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cxnSp>
        <p:nvCxnSpPr>
          <p:cNvPr id="5" name="Łącznik prosty ze strzałką 4"/>
          <p:cNvCxnSpPr/>
          <p:nvPr/>
        </p:nvCxnSpPr>
        <p:spPr>
          <a:xfrm flipH="1">
            <a:off x="2576052" y="2099187"/>
            <a:ext cx="442451" cy="23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4041058" y="2099187"/>
            <a:ext cx="570271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2418736" y="1690688"/>
            <a:ext cx="834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Zwracany typ oraz argumenty funkcji przechowywanej przez delegat typu </a:t>
            </a:r>
            <a:r>
              <a:rPr lang="pl-PL" dirty="0" err="1" smtClean="0"/>
              <a:t>DelegateType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388077" y="2521513"/>
            <a:ext cx="359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Delegat typu </a:t>
            </a:r>
            <a:r>
              <a:rPr lang="pl-PL" dirty="0" err="1" smtClean="0"/>
              <a:t>delegate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endParaRPr lang="en-US" dirty="0"/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4748981" y="2713703"/>
            <a:ext cx="560438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029200" y="3287494"/>
            <a:ext cx="273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Funkcja </a:t>
            </a:r>
            <a:r>
              <a:rPr lang="pl-PL" dirty="0" err="1" smtClean="0"/>
              <a:t>foo</a:t>
            </a:r>
            <a:r>
              <a:rPr lang="pl-PL" dirty="0" smtClean="0"/>
              <a:t> może być przechowywana przez delegat typu </a:t>
            </a:r>
            <a:r>
              <a:rPr lang="pl-PL" dirty="0" err="1" smtClean="0"/>
              <a:t>DelegateType</a:t>
            </a:r>
            <a:endParaRPr lang="en-US" dirty="0"/>
          </a:p>
        </p:txBody>
      </p:sp>
      <p:cxnSp>
        <p:nvCxnSpPr>
          <p:cNvPr id="20" name="Łącznik prosty ze strzałką 19"/>
          <p:cNvCxnSpPr/>
          <p:nvPr/>
        </p:nvCxnSpPr>
        <p:spPr>
          <a:xfrm flipH="1" flipV="1">
            <a:off x="2507226" y="3106994"/>
            <a:ext cx="2521974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/>
          <p:nvPr/>
        </p:nvCxnSpPr>
        <p:spPr>
          <a:xfrm flipH="1" flipV="1">
            <a:off x="4227871" y="3092089"/>
            <a:ext cx="801329" cy="30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6919452" y="4674612"/>
            <a:ext cx="273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Tworzenie nowego </a:t>
            </a:r>
            <a:r>
              <a:rPr lang="pl-PL" dirty="0" err="1" smtClean="0"/>
              <a:t>delegatu</a:t>
            </a:r>
            <a:r>
              <a:rPr lang="pl-PL" dirty="0" smtClean="0"/>
              <a:t> z wykorzystaniem </a:t>
            </a:r>
            <a:r>
              <a:rPr lang="pl-PL" dirty="0" err="1" smtClean="0"/>
              <a:t>foo</a:t>
            </a:r>
            <a:r>
              <a:rPr lang="pl-PL" dirty="0" smtClean="0"/>
              <a:t> i wywoływanie.</a:t>
            </a:r>
            <a:endParaRPr lang="en-US" dirty="0"/>
          </a:p>
        </p:txBody>
      </p:sp>
      <p:cxnSp>
        <p:nvCxnSpPr>
          <p:cNvPr id="25" name="Łącznik prosty ze strzałką 24"/>
          <p:cNvCxnSpPr/>
          <p:nvPr/>
        </p:nvCxnSpPr>
        <p:spPr>
          <a:xfrm flipH="1" flipV="1">
            <a:off x="5594555" y="4847303"/>
            <a:ext cx="1324897" cy="4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H="1">
            <a:off x="6233652" y="4984955"/>
            <a:ext cx="685800" cy="15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Wykorzystanie </a:t>
            </a:r>
            <a:r>
              <a:rPr lang="pl-PL" dirty="0" err="1" smtClean="0"/>
              <a:t>delegatu</a:t>
            </a:r>
            <a:r>
              <a:rPr lang="pl-PL" dirty="0" smtClean="0"/>
              <a:t> w programowaniu asynchronicznym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arguments);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arguments)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//operations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delegateName.BeginInvoke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"argument"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delegateName.EndInvoke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723239" y="4221558"/>
            <a:ext cx="273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Tym razem wywołujemy funkcje przechowywaną w delegacie za pomocą APM w trybie </a:t>
            </a:r>
            <a:r>
              <a:rPr lang="pl-PL" dirty="0" err="1" smtClean="0"/>
              <a:t>EndInvoke</a:t>
            </a:r>
            <a:r>
              <a:rPr lang="pl-PL" dirty="0"/>
              <a:t>.</a:t>
            </a:r>
            <a:endParaRPr lang="en-US" dirty="0"/>
          </a:p>
        </p:txBody>
      </p:sp>
      <p:cxnSp>
        <p:nvCxnSpPr>
          <p:cNvPr id="6" name="Łącznik prosty ze strzałką 5"/>
          <p:cNvCxnSpPr/>
          <p:nvPr/>
        </p:nvCxnSpPr>
        <p:spPr>
          <a:xfrm flipH="1" flipV="1">
            <a:off x="6853085" y="4837472"/>
            <a:ext cx="786580" cy="1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5004619" y="5024284"/>
            <a:ext cx="2635046" cy="1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8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Napisz program, który asynchronicznie wywoła metody rekurencyjnego oraz iteracyjnego obliczania silni oraz kolejnych elementów ciągu Fibonacciego. Sprawdź, które metody zostaną wykonane jako pierwsze. W swoim rozwiązaniu użyj metod </a:t>
            </a:r>
            <a:r>
              <a:rPr lang="pl-PL" dirty="0" err="1" smtClean="0"/>
              <a:t>BeginInvoke</a:t>
            </a:r>
            <a:r>
              <a:rPr lang="pl-PL" dirty="0" smtClean="0"/>
              <a:t>, </a:t>
            </a:r>
            <a:r>
              <a:rPr lang="pl-PL" dirty="0" err="1" smtClean="0"/>
              <a:t>EndInvoke</a:t>
            </a:r>
            <a:r>
              <a:rPr lang="pl-PL" dirty="0" smtClean="0"/>
              <a:t> oraz delegatów. Samodzielnie dobierz tryb APM.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Inżynieria Oprogramowania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Laboratorium – </a:t>
            </a:r>
            <a:r>
              <a:rPr lang="pl-PL" dirty="0"/>
              <a:t>Laboratorium – asynchroniczne wzorce </a:t>
            </a:r>
            <a:r>
              <a:rPr lang="pl-PL" dirty="0" smtClean="0"/>
              <a:t>programowe</a:t>
            </a:r>
            <a:endParaRPr lang="pl-PL" dirty="0" smtClean="0"/>
          </a:p>
          <a:p>
            <a:r>
              <a:rPr lang="pl-PL" dirty="0" smtClean="0"/>
              <a:t>Część </a:t>
            </a:r>
            <a:r>
              <a:rPr lang="pl-PL" dirty="0" smtClean="0"/>
              <a:t>nr </a:t>
            </a:r>
            <a:r>
              <a:rPr lang="pl-PL" dirty="0"/>
              <a:t>3</a:t>
            </a:r>
            <a:endParaRPr lang="pl-PL" dirty="0"/>
          </a:p>
          <a:p>
            <a:r>
              <a:rPr lang="pl-PL" dirty="0" smtClean="0"/>
              <a:t>Wzorzec </a:t>
            </a:r>
            <a:r>
              <a:rPr lang="pl-PL" dirty="0" smtClean="0"/>
              <a:t>programowy </a:t>
            </a:r>
            <a:r>
              <a:rPr lang="pl-PL" dirty="0" smtClean="0"/>
              <a:t>EAP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algn="r"/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82148" y="5791201"/>
            <a:ext cx="35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Jakub Dutkiewicz</a:t>
            </a:r>
          </a:p>
          <a:p>
            <a:r>
              <a:rPr lang="pl-PL" dirty="0" smtClean="0"/>
              <a:t>316BM </a:t>
            </a:r>
          </a:p>
          <a:p>
            <a:r>
              <a:rPr lang="pl-PL" dirty="0" smtClean="0"/>
              <a:t>jakub.Dutkiewicz@put.poznan.pl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44" y="147999"/>
            <a:ext cx="2413561" cy="2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Model asynchroniczny oparty na zdarzeniach (ang. Event 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).</a:t>
            </a:r>
          </a:p>
          <a:p>
            <a:r>
              <a:rPr lang="pl-PL" dirty="0" smtClean="0"/>
              <a:t>Podstawowym sposobem asynchronicznego wywoływania metod jest operacja </a:t>
            </a:r>
            <a:r>
              <a:rPr lang="pl-PL" dirty="0" err="1" smtClean="0"/>
              <a:t>BeginInvoke</a:t>
            </a:r>
            <a:r>
              <a:rPr lang="pl-PL" dirty="0" smtClean="0"/>
              <a:t>.</a:t>
            </a:r>
          </a:p>
          <a:p>
            <a:r>
              <a:rPr lang="pl-PL" dirty="0"/>
              <a:t>Z</a:t>
            </a:r>
            <a:r>
              <a:rPr lang="pl-PL" dirty="0" smtClean="0"/>
              <a:t>darzenia </a:t>
            </a:r>
            <a:r>
              <a:rPr lang="pl-PL" i="1" dirty="0" err="1" smtClean="0"/>
              <a:t>Completed</a:t>
            </a:r>
            <a:r>
              <a:rPr lang="pl-PL" i="1" dirty="0" smtClean="0"/>
              <a:t> </a:t>
            </a:r>
            <a:r>
              <a:rPr lang="pl-PL" dirty="0" smtClean="0"/>
              <a:t>oraz opcjonalnie </a:t>
            </a:r>
            <a:r>
              <a:rPr lang="pl-PL" i="1" dirty="0" err="1" smtClean="0"/>
              <a:t>ProgressChanged</a:t>
            </a:r>
            <a:r>
              <a:rPr lang="pl-PL" dirty="0"/>
              <a:t> </a:t>
            </a:r>
            <a:r>
              <a:rPr lang="pl-PL" dirty="0" smtClean="0"/>
              <a:t>są wykorzystywane w celu kontrolowania metod asynchronicznych.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1554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Pula wątków – przykład podstawowy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l-PL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//1. </a:t>
            </a:r>
            <a:r>
              <a:rPr lang="en-US" sz="4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wątek</a:t>
            </a:r>
            <a:r>
              <a:rPr lang="en-US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//2. dodanie do kolejki obsługującej wątki nowej pozycji</a:t>
            </a:r>
            <a:endParaRPr lang="pl-PL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//3. kolejka obsługująca wątki uruchamia dodany wątek</a:t>
            </a:r>
            <a:endParaRPr lang="pl-PL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//5. </a:t>
            </a:r>
            <a:r>
              <a:rPr lang="pl-PL" sz="4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wątek </a:t>
            </a:r>
            <a:r>
              <a:rPr lang="pl-PL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 nie czeka na zakończenie dodanego wątku i zamyka program</a:t>
            </a:r>
            <a:endParaRPr lang="pl-PL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4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//4. Rozpoczęcie wykonywania nowego wątku</a:t>
            </a:r>
            <a:endParaRPr lang="pl-PL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l-PL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Zdarzenia - składnia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"Pozdrowienia z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glownego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ciala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zdarzenia"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foo +=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foo.Invoke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z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ciala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zaimplementowanego w ramach klienta oprogramowania"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cxnSp>
        <p:nvCxnSpPr>
          <p:cNvPr id="5" name="Łącznik prosty ze strzałką 4"/>
          <p:cNvCxnSpPr/>
          <p:nvPr/>
        </p:nvCxnSpPr>
        <p:spPr>
          <a:xfrm flipH="1" flipV="1">
            <a:off x="3982065" y="2035277"/>
            <a:ext cx="1366683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 flipH="1">
            <a:off x="4070555" y="2408903"/>
            <a:ext cx="1278193" cy="10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3519948" y="2408903"/>
            <a:ext cx="1927123" cy="18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 flipH="1">
            <a:off x="3392129" y="2408903"/>
            <a:ext cx="2143432" cy="2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447071" y="1825165"/>
            <a:ext cx="176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Dedykowany typ </a:t>
            </a:r>
            <a:r>
              <a:rPr lang="pl-PL" dirty="0" err="1" smtClean="0"/>
              <a:t>EventArgs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Zdarzenia we wzorcu EAP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Zdarzenia </a:t>
            </a:r>
            <a:r>
              <a:rPr lang="pl-PL" dirty="0" err="1" smtClean="0"/>
              <a:t>Completed</a:t>
            </a:r>
            <a:r>
              <a:rPr lang="pl-PL" dirty="0" smtClean="0"/>
              <a:t> są wywoływane po zakończeniu działania operacji asynchronicznej</a:t>
            </a:r>
          </a:p>
          <a:p>
            <a:r>
              <a:rPr lang="pl-PL" dirty="0" smtClean="0"/>
              <a:t>Zdarzenia </a:t>
            </a:r>
            <a:r>
              <a:rPr lang="pl-PL" dirty="0" err="1" smtClean="0"/>
              <a:t>ProgressChangned</a:t>
            </a:r>
            <a:r>
              <a:rPr lang="pl-PL" dirty="0" smtClean="0"/>
              <a:t> są wywoływane w trakcie działania operacji asynchronicznej</a:t>
            </a:r>
          </a:p>
          <a:p>
            <a:r>
              <a:rPr lang="pl-PL" dirty="0" smtClean="0"/>
              <a:t>Klasy opisujące argumenty tych zdarzeń dziedziczą po klasach </a:t>
            </a:r>
            <a:r>
              <a:rPr lang="pl-PL" dirty="0" err="1" smtClean="0"/>
              <a:t>AsynCompletedEventArgs</a:t>
            </a:r>
            <a:r>
              <a:rPr lang="pl-PL" dirty="0" smtClean="0"/>
              <a:t> oraz </a:t>
            </a:r>
            <a:r>
              <a:rPr lang="pl-PL" dirty="0" err="1" smtClean="0"/>
              <a:t>ProgressChangedEventArgs</a:t>
            </a:r>
            <a:endParaRPr lang="pl-PL" dirty="0" smtClean="0"/>
          </a:p>
          <a:p>
            <a:r>
              <a:rPr lang="pl-PL" dirty="0" smtClean="0"/>
              <a:t>Elementy niezbędne do implementacji znajdują się w przestrzeni nazw </a:t>
            </a:r>
            <a:r>
              <a:rPr lang="pl-PL" dirty="0" err="1" smtClean="0"/>
              <a:t>System.ComponentModel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Budowa klasy </a:t>
            </a:r>
            <a:r>
              <a:rPr lang="pl-PL" dirty="0" err="1" smtClean="0"/>
              <a:t>CompletedEventArgs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6251" y="1393005"/>
            <a:ext cx="116389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MyOperation</a:t>
            </a:r>
            <a:r>
              <a:rPr lang="pl-PL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Completed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AsyncCompletedEventArgs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arg1;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Arg1{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RaiseExceptionIfNecessary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arg1; }}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RaiseExceptionIfNecessary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arg2; }}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MyOperationEventArgs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arg1,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arg2,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cancelled,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state) :</a:t>
            </a:r>
            <a:r>
              <a:rPr lang="pl-P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e,cancelled,state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.arg1 = arg1;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.arg2 = arg2;}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l-PL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Zadanie 9 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dirty="0" smtClean="0"/>
                  <a:t>Zaprojektuj klasę </a:t>
                </a:r>
                <a:r>
                  <a:rPr lang="pl-PL" dirty="0" err="1" smtClean="0"/>
                  <a:t>CompletedEventArgs</a:t>
                </a:r>
                <a:r>
                  <a:rPr lang="pl-PL" dirty="0" smtClean="0"/>
                  <a:t> dla zdarzenia obsługującego asynchroniczną operację </a:t>
                </a:r>
                <a:r>
                  <a:rPr lang="pl-PL" dirty="0" err="1" smtClean="0"/>
                  <a:t>MatMulAsync</a:t>
                </a:r>
                <a:r>
                  <a:rPr lang="pl-PL" dirty="0" smtClean="0"/>
                  <a:t> w ramach operacji asynchronicznego mnożenia macierzy. Rozważ implementację klasy </a:t>
                </a:r>
                <a:r>
                  <a:rPr lang="pl-PL" dirty="0" err="1" smtClean="0"/>
                  <a:t>ProgressChangedEventArgs</a:t>
                </a:r>
                <a:r>
                  <a:rPr lang="pl-PL" dirty="0" smtClean="0"/>
                  <a:t>. Przyjmij założenie, że mnożone będą macierze o rozmiarze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 smtClean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Zdarzenia - składnia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"Pozdrowienia z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glownego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ciala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zdarzenia"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foo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foo +=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foo.Invoke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l-P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z </a:t>
            </a:r>
            <a:r>
              <a:rPr lang="pl-P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ciala</a:t>
            </a:r>
            <a:r>
              <a:rPr lang="pl-P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zaimplementowanego w ramach klienta oprogramowania"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cxnSp>
        <p:nvCxnSpPr>
          <p:cNvPr id="5" name="Łącznik prosty ze strzałką 4"/>
          <p:cNvCxnSpPr>
            <a:stCxn id="12" idx="1"/>
          </p:cNvCxnSpPr>
          <p:nvPr/>
        </p:nvCxnSpPr>
        <p:spPr>
          <a:xfrm flipH="1" flipV="1">
            <a:off x="2448233" y="1986118"/>
            <a:ext cx="2998838" cy="1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5447071" y="1825165"/>
            <a:ext cx="31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 obsługi zdarzeń niezbędny jest delegat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9 b)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 klasę </a:t>
            </a:r>
            <a:r>
              <a:rPr lang="pl-PL" dirty="0" err="1" smtClean="0"/>
              <a:t>MatMulCalculator</a:t>
            </a:r>
            <a:r>
              <a:rPr lang="pl-PL" dirty="0" smtClean="0"/>
              <a:t> i rozpocznij budowę </a:t>
            </a:r>
            <a:r>
              <a:rPr lang="pl-PL" dirty="0"/>
              <a:t>klasy zgodnie </a:t>
            </a:r>
            <a:r>
              <a:rPr lang="pl-PL" dirty="0" smtClean="0"/>
              <a:t>z wzorcem EAP (MSDN) </a:t>
            </a:r>
          </a:p>
          <a:p>
            <a:pPr lvl="1"/>
            <a:r>
              <a:rPr lang="pl-PL" dirty="0" smtClean="0"/>
              <a:t>Zadeklaruj delegat dla zdarzenia </a:t>
            </a:r>
            <a:r>
              <a:rPr lang="pl-PL" dirty="0" err="1" smtClean="0"/>
              <a:t>MatMulCompleted</a:t>
            </a:r>
            <a:endParaRPr lang="pl-PL" dirty="0" smtClean="0"/>
          </a:p>
          <a:p>
            <a:pPr lvl="1"/>
            <a:r>
              <a:rPr lang="pl-PL" dirty="0" smtClean="0"/>
              <a:t>Zadeklaruj zdarzenie </a:t>
            </a:r>
            <a:r>
              <a:rPr lang="pl-PL" dirty="0" err="1" smtClean="0"/>
              <a:t>MatMulCompleted</a:t>
            </a:r>
            <a:endParaRPr lang="pl-PL" dirty="0" smtClean="0"/>
          </a:p>
          <a:p>
            <a:pPr lvl="1"/>
            <a:r>
              <a:rPr lang="pl-PL" dirty="0" smtClean="0"/>
              <a:t>Zadeklaruj </a:t>
            </a:r>
            <a:r>
              <a:rPr lang="pl-PL" dirty="0" err="1" smtClean="0"/>
              <a:t>HybridDictionary</a:t>
            </a:r>
            <a:r>
              <a:rPr lang="pl-PL" dirty="0" smtClean="0"/>
              <a:t>, przechowujący informacje o wykonywanych operacjach</a:t>
            </a:r>
          </a:p>
          <a:p>
            <a:pPr lvl="1"/>
            <a:r>
              <a:rPr lang="pl-PL" dirty="0" smtClean="0"/>
              <a:t>Zadeklaruj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onCompletedCallback</a:t>
            </a:r>
            <a:r>
              <a:rPr lang="pl-PL" dirty="0" smtClean="0"/>
              <a:t> (typu </a:t>
            </a:r>
            <a:r>
              <a:rPr lang="pl-PL" dirty="0" err="1" smtClean="0"/>
              <a:t>SendOrPostCallback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Zdefiniuj metodę </a:t>
            </a:r>
            <a:r>
              <a:rPr lang="pl-PL" dirty="0" err="1" smtClean="0"/>
              <a:t>CalculateCompleted</a:t>
            </a:r>
            <a:r>
              <a:rPr lang="pl-PL" dirty="0" smtClean="0"/>
              <a:t>, która, w razie, gdy zostało w jakiś sposób zdefiniowane zdarzenie </a:t>
            </a:r>
            <a:r>
              <a:rPr lang="pl-PL" dirty="0" err="1" smtClean="0"/>
              <a:t>MatMulCompleted</a:t>
            </a:r>
            <a:r>
              <a:rPr lang="pl-PL" dirty="0" smtClean="0"/>
              <a:t>, wywołuje to zdarzenie</a:t>
            </a:r>
          </a:p>
          <a:p>
            <a:pPr lvl="1"/>
            <a:r>
              <a:rPr lang="pl-PL" dirty="0" smtClean="0"/>
              <a:t>W konstruktorze przypisz operację </a:t>
            </a:r>
            <a:r>
              <a:rPr lang="pl-PL" dirty="0" err="1" smtClean="0"/>
              <a:t>CalculateCompleted</a:t>
            </a:r>
            <a:r>
              <a:rPr lang="pl-PL" dirty="0" smtClean="0"/>
              <a:t> do </a:t>
            </a:r>
            <a:r>
              <a:rPr lang="pl-PL" dirty="0" err="1" smtClean="0"/>
              <a:t>callbacku</a:t>
            </a:r>
            <a:r>
              <a:rPr lang="pl-PL" dirty="0" smtClean="0"/>
              <a:t> </a:t>
            </a:r>
            <a:r>
              <a:rPr lang="pl-PL" dirty="0" err="1" smtClean="0"/>
              <a:t>onCompletedCallback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MatMulCalculator</a:t>
            </a:r>
            <a:r>
              <a:rPr lang="pl-PL" dirty="0" smtClean="0"/>
              <a:t> – postać ogólna klasy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98" y="1825625"/>
            <a:ext cx="8372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9 c)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Na podstawie dokumentacji MSDN uzupełnij podany wzorzec EAP służący do mnożenia macierzy o definicje poszczególnych funkcji (większość z metod jest po prostu zgodna ze wzorcem, kreatywnością musisz się wykazać tylko w metodach </a:t>
            </a:r>
            <a:r>
              <a:rPr lang="pl-PL" dirty="0" err="1" smtClean="0"/>
              <a:t>MatMul</a:t>
            </a:r>
            <a:r>
              <a:rPr lang="pl-PL" dirty="0" smtClean="0"/>
              <a:t> oraz </a:t>
            </a:r>
            <a:r>
              <a:rPr lang="pl-PL" dirty="0" err="1" smtClean="0"/>
              <a:t>getVal</a:t>
            </a:r>
            <a:r>
              <a:rPr lang="pl-PL" dirty="0" smtClean="0"/>
              <a:t>):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CalculateCompleted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Completion(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cancelled,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TaskCancelled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CalculateWorker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[]mat1,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[]mat2,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AsyncOperation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MatMul (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mat1,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mat2,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MatMulAsync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mat1,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mat2,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10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Posługując się narzędziem opracowanym w zadaniu 9 utwórz klienta oprogramowania mnożącego macierze. Zaimplementuj zdarzenie </a:t>
            </a:r>
            <a:r>
              <a:rPr lang="pl-PL" dirty="0" err="1" smtClean="0"/>
              <a:t>Completed</a:t>
            </a:r>
            <a:r>
              <a:rPr lang="pl-PL" dirty="0" smtClean="0"/>
              <a:t>, zdarzenie jest odpowiedzialne za wyświetlenie wyniku na ekranie komputera. </a:t>
            </a: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Zadanie domowe : wykorzystaj to samo oprogramowanie aby zrealizować strategię dziel i rządź w celu zrównoleglenia operacji mnożenia. Czy jest to optymalna strategia? Co należałoby zrobić, aby zoptymalizować program?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Wykorzystaj obiekt typu </a:t>
            </a:r>
            <a:r>
              <a:rPr lang="pl-PL" dirty="0" err="1" smtClean="0"/>
              <a:t>BackgroundWorker</a:t>
            </a:r>
            <a:r>
              <a:rPr lang="pl-PL" dirty="0" smtClean="0"/>
              <a:t> w celu uruchomienia procesu obsługującego </a:t>
            </a:r>
            <a:r>
              <a:rPr lang="pl-PL" dirty="0" err="1" smtClean="0"/>
              <a:t>TcpListener</a:t>
            </a:r>
            <a:r>
              <a:rPr lang="pl-PL" dirty="0" smtClean="0"/>
              <a:t> w osobnym wątku. Zwróć uwagę na budowę obiektu </a:t>
            </a:r>
            <a:r>
              <a:rPr lang="pl-PL" dirty="0" err="1" smtClean="0"/>
              <a:t>BackgroundWorker</a:t>
            </a:r>
            <a:r>
              <a:rPr lang="pl-PL" dirty="0" smtClean="0"/>
              <a:t> – jest on typowym przypadkiem wykorzystania wzorca EAP. Zaimplementuj wszystkie zdarzenia, na których implementacje pozwala </a:t>
            </a:r>
            <a:r>
              <a:rPr lang="pl-PL" dirty="0" err="1" smtClean="0"/>
              <a:t>BackgroundWorker</a:t>
            </a:r>
            <a:r>
              <a:rPr lang="pl-P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Pula wątków – wątek główny nie czeka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//1.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wątek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//2. dodanie do kolejki obsługującej wątki nowej pozycji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//3. kolejka obsługująca wątki uruchamia dodany wątek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//5. Wątek główny nie czeka na zakończenie dodanego wątku i zamyka program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//4. Rozpoczęcie wykonywania nowego wątku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Inżynieria Oprogramowania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Laboratorium </a:t>
            </a:r>
            <a:r>
              <a:rPr lang="pl-PL" dirty="0"/>
              <a:t>– asynchroniczne wzorce programowe</a:t>
            </a:r>
          </a:p>
          <a:p>
            <a:r>
              <a:rPr lang="pl-PL" dirty="0"/>
              <a:t>Część nr 4</a:t>
            </a:r>
            <a:endParaRPr lang="pl-PL" dirty="0"/>
          </a:p>
          <a:p>
            <a:r>
              <a:rPr lang="pl-PL" dirty="0" smtClean="0"/>
              <a:t>Wzorzec </a:t>
            </a:r>
            <a:r>
              <a:rPr lang="pl-PL" dirty="0" smtClean="0"/>
              <a:t>programowy </a:t>
            </a:r>
            <a:r>
              <a:rPr lang="pl-PL" dirty="0" smtClean="0"/>
              <a:t>TAP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algn="r"/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482148" y="5791201"/>
            <a:ext cx="35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Jakub Dutkiewicz</a:t>
            </a:r>
          </a:p>
          <a:p>
            <a:r>
              <a:rPr lang="pl-PL" dirty="0" smtClean="0"/>
              <a:t>316BM </a:t>
            </a:r>
          </a:p>
          <a:p>
            <a:r>
              <a:rPr lang="pl-PL" dirty="0" smtClean="0"/>
              <a:t>jakub.Dutkiewicz@put.poznan.pl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44" y="147999"/>
            <a:ext cx="2413561" cy="2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ogólne - TAP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Wzorzec asynchroniczny oparty na zdarzeniach (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Wykorzystuje operacje </a:t>
            </a:r>
            <a:r>
              <a:rPr lang="pl-PL" dirty="0" err="1" smtClean="0"/>
              <a:t>await</a:t>
            </a:r>
            <a:r>
              <a:rPr lang="pl-PL" dirty="0" smtClean="0"/>
              <a:t> oraz </a:t>
            </a:r>
            <a:r>
              <a:rPr lang="pl-PL" dirty="0" err="1" smtClean="0"/>
              <a:t>async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Nazwenictwo</a:t>
            </a:r>
            <a:r>
              <a:rPr lang="pl-PL" dirty="0" smtClean="0"/>
              <a:t> – metody asynchroniczne kończą się </a:t>
            </a:r>
            <a:r>
              <a:rPr lang="pl-PL" dirty="0" err="1" smtClean="0"/>
              <a:t>sufixem</a:t>
            </a:r>
            <a:r>
              <a:rPr lang="pl-PL" dirty="0" smtClean="0"/>
              <a:t> </a:t>
            </a:r>
            <a:r>
              <a:rPr lang="pl-PL" dirty="0" err="1" smtClean="0"/>
              <a:t>Async</a:t>
            </a:r>
            <a:r>
              <a:rPr lang="pl-PL" dirty="0" smtClean="0"/>
              <a:t>.</a:t>
            </a:r>
          </a:p>
          <a:p>
            <a:r>
              <a:rPr lang="pl-PL" dirty="0" smtClean="0"/>
              <a:t>Bazowym typem operacji asynchronicznych jest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TResult</a:t>
            </a:r>
            <a:r>
              <a:rPr lang="pl-PL" dirty="0" smtClean="0"/>
              <a:t>&gt; </a:t>
            </a:r>
          </a:p>
          <a:p>
            <a:r>
              <a:rPr lang="pl-PL" dirty="0" smtClean="0"/>
              <a:t>Jest to wzorzec, z którego powinno się korzystać projektując aplikacje z elementami asynchroniczności</a:t>
            </a:r>
          </a:p>
          <a:p>
            <a:r>
              <a:rPr lang="pl-PL" dirty="0" smtClean="0"/>
              <a:t>Został wprowadzony do użycia wraz z </a:t>
            </a:r>
            <a:r>
              <a:rPr lang="pl-PL" dirty="0" err="1" smtClean="0"/>
              <a:t>frameworkiem</a:t>
            </a:r>
            <a:r>
              <a:rPr lang="pl-PL" dirty="0" smtClean="0"/>
              <a:t> 4.5</a:t>
            </a:r>
          </a:p>
        </p:txBody>
      </p:sp>
    </p:spTree>
    <p:extLst>
      <p:ext uri="{BB962C8B-B14F-4D97-AF65-F5344CB8AC3E}">
        <p14:creationId xmlns:p14="http://schemas.microsoft.com/office/powerpoint/2010/main" val="39274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lambda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447503" cy="218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myDeleageType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myDeleageType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x =&gt; x + 1;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323735" y="4028514"/>
            <a:ext cx="7671620" cy="2185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myDeleageType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myDeleageType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myDeleageType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583426" y="4306529"/>
            <a:ext cx="1740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≡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17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Słowa kluczowe </a:t>
            </a:r>
            <a:r>
              <a:rPr lang="pl-PL" dirty="0" err="1" smtClean="0"/>
              <a:t>await</a:t>
            </a:r>
            <a:r>
              <a:rPr lang="pl-PL" dirty="0" smtClean="0"/>
              <a:t> i </a:t>
            </a:r>
            <a:r>
              <a:rPr lang="pl-PL" dirty="0" err="1" smtClean="0"/>
              <a:t>async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Może być stosowana tylko wewnątrz „</a:t>
            </a:r>
            <a:r>
              <a:rPr lang="pl-PL" dirty="0" err="1" smtClean="0"/>
              <a:t>Tasków</a:t>
            </a:r>
            <a:r>
              <a:rPr lang="pl-PL" dirty="0" smtClean="0"/>
              <a:t>”.</a:t>
            </a:r>
          </a:p>
          <a:p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/>
              <a:t>o</a:t>
            </a:r>
            <a:r>
              <a:rPr lang="pl-PL" dirty="0" smtClean="0"/>
              <a:t>czekuje na wykonanie operacji następującej po słowie.</a:t>
            </a:r>
          </a:p>
          <a:p>
            <a:r>
              <a:rPr lang="pl-PL" dirty="0" smtClean="0"/>
              <a:t>Ma typ (</a:t>
            </a:r>
            <a:r>
              <a:rPr lang="pl-PL" dirty="0" err="1" smtClean="0"/>
              <a:t>void</a:t>
            </a:r>
            <a:r>
              <a:rPr lang="pl-PL" dirty="0" smtClean="0"/>
              <a:t>), gdy operacja po </a:t>
            </a:r>
            <a:r>
              <a:rPr lang="pl-PL" dirty="0" err="1" smtClean="0"/>
              <a:t>await</a:t>
            </a:r>
            <a:r>
              <a:rPr lang="pl-PL" dirty="0" smtClean="0"/>
              <a:t> jest typu </a:t>
            </a:r>
            <a:r>
              <a:rPr lang="pl-PL" dirty="0" err="1" smtClean="0"/>
              <a:t>Task</a:t>
            </a:r>
            <a:endParaRPr lang="pl-PL" dirty="0" smtClean="0"/>
          </a:p>
          <a:p>
            <a:r>
              <a:rPr lang="pl-PL" dirty="0" smtClean="0"/>
              <a:t>Mat typ (</a:t>
            </a:r>
            <a:r>
              <a:rPr lang="pl-PL" dirty="0" err="1" smtClean="0"/>
              <a:t>TResult</a:t>
            </a:r>
            <a:r>
              <a:rPr lang="pl-PL" dirty="0" smtClean="0"/>
              <a:t>), gdy operacja po </a:t>
            </a:r>
            <a:r>
              <a:rPr lang="pl-PL" dirty="0" err="1" smtClean="0"/>
              <a:t>await</a:t>
            </a:r>
            <a:r>
              <a:rPr lang="pl-PL" dirty="0" smtClean="0"/>
              <a:t> jest tylu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TResult</a:t>
            </a:r>
            <a:r>
              <a:rPr lang="pl-PL" dirty="0" smtClean="0"/>
              <a:t>&gt;</a:t>
            </a:r>
          </a:p>
          <a:p>
            <a:r>
              <a:rPr lang="pl-PL" dirty="0" err="1" smtClean="0"/>
              <a:t>Async</a:t>
            </a:r>
            <a:r>
              <a:rPr lang="pl-PL" dirty="0" smtClean="0"/>
              <a:t> oznacza, że metoda lub wyrażenie lambda następujące po słowie jest asynchroniczne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49" y="803660"/>
            <a:ext cx="6705600" cy="23050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95" y="3259240"/>
            <a:ext cx="4381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Dokładnie przeanalizuj przedstawiony kod.  Zwróć uwagę na asynchroniczne wyrażenie lambda – jak długo to wyrażenie jest „wywoływane”?. Dodatkowo, przemyśl do czego służy metoda </a:t>
            </a:r>
            <a:r>
              <a:rPr lang="pl-PL" dirty="0" err="1" smtClean="0"/>
              <a:t>ContinueWith</a:t>
            </a:r>
            <a:r>
              <a:rPr lang="pl-PL" dirty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02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6755" y="5532437"/>
            <a:ext cx="10515600" cy="1325563"/>
          </a:xfrm>
        </p:spPr>
        <p:txBody>
          <a:bodyPr/>
          <a:lstStyle/>
          <a:p>
            <a:r>
              <a:rPr lang="pl-PL" dirty="0" smtClean="0"/>
              <a:t>Serwer Echo TCP w TAP.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10380" y="527766"/>
            <a:ext cx="105156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serverTask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TcpListener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IPAddress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.Any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2048);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server.Start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TcpClient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server.AcceptTcpClientAsync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buffer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(t) =&gt;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pl-PL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}});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78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Zaimplementuj </a:t>
            </a:r>
            <a:r>
              <a:rPr lang="pl-PL" dirty="0" err="1"/>
              <a:t>c</a:t>
            </a:r>
            <a:r>
              <a:rPr lang="pl-PL" dirty="0" err="1" smtClean="0"/>
              <a:t>lientTask</a:t>
            </a:r>
            <a:r>
              <a:rPr lang="pl-PL" dirty="0" smtClean="0"/>
              <a:t> zgodnie ze wzorcem TAP. Posłuż się w implementacji kodem źródłowym z zadania 12. Posługując się metodą </a:t>
            </a:r>
            <a:r>
              <a:rPr lang="pl-PL" dirty="0" err="1" smtClean="0"/>
              <a:t>Task.WaitAll</a:t>
            </a:r>
            <a:r>
              <a:rPr lang="pl-PL" dirty="0" smtClean="0"/>
              <a:t> uruchom jedno zadanie serwera i kilka zadań klienta.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1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8703" y="2577383"/>
            <a:ext cx="10515600" cy="1325563"/>
          </a:xfrm>
        </p:spPr>
        <p:txBody>
          <a:bodyPr/>
          <a:lstStyle/>
          <a:p>
            <a:r>
              <a:rPr lang="pl-PL" dirty="0" smtClean="0"/>
              <a:t>Ty tyle jeżeli chodzi o asynchroniczne wzorce programowe.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Visual studio skróty klawiszowe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F5 – rozpoczęcie procesu debugowania</a:t>
            </a:r>
          </a:p>
          <a:p>
            <a:r>
              <a:rPr lang="pl-PL" dirty="0" err="1" smtClean="0"/>
              <a:t>Ctrl</a:t>
            </a:r>
            <a:r>
              <a:rPr lang="pl-PL" dirty="0" smtClean="0"/>
              <a:t> + F5 – rozpoczęcie procesu debugowania w sposób pozwalający na prześledzenie działania programu po jego zakończeniu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Pula wątków – wymuszenie „poczekania”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//1.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wątek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//2. dodanie do kolejki obsługującej wątki nowej pozycji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//3. kolejka obsługująca wątki uruchamia dodany wątek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//5. Wątek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główny czeka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 zakończenie dodanego wątku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 czym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zamyka </a:t>
            </a: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</a:p>
          <a:p>
            <a:pPr marL="0" indent="0">
              <a:buNone/>
            </a:pPr>
            <a:r>
              <a:rPr lang="pl-P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00);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//4. Rozpoczęcie wykonywania nowego wątku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Pula wątków – przekazanie parametrów do wątku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//Przykładowy sposób przekazania danych do wątku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wiadomosc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//Pobierając dane nie zawsze musimy jawnie deklarować ich typ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 = 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integer = ((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[])stateInfo)[1];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character = 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)[2];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//ale musimy być świadomi, że zmienne mają typ przypisany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character.GetType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//mimo wszystko dane są przekazane do wątku poprawnie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C# - konwersja typów</a:t>
            </a:r>
            <a:endParaRPr lang="en-US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081" y="2007651"/>
            <a:ext cx="3169061" cy="865964"/>
          </a:xfrm>
          <a:prstGeom prst="rect">
            <a:avLst/>
          </a:prstGeom>
        </p:spPr>
      </p:pic>
      <p:cxnSp>
        <p:nvCxnSpPr>
          <p:cNvPr id="6" name="Łącznik prosty ze strzałką 5"/>
          <p:cNvCxnSpPr/>
          <p:nvPr/>
        </p:nvCxnSpPr>
        <p:spPr>
          <a:xfrm>
            <a:off x="4798142" y="2440633"/>
            <a:ext cx="12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2076477"/>
            <a:ext cx="4219545" cy="910098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737419" y="3932903"/>
            <a:ext cx="10616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wiadomosc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pl-PL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l-P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 = 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 = ((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[])stateInfo)[1];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character = 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)[2];</a:t>
            </a:r>
            <a:endParaRPr lang="en-US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H="1" flipV="1">
            <a:off x="6803923" y="4306529"/>
            <a:ext cx="1396180" cy="570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/>
          <p:nvPr/>
        </p:nvCxnSpPr>
        <p:spPr>
          <a:xfrm flipH="1" flipV="1">
            <a:off x="4365523" y="4739149"/>
            <a:ext cx="3834580" cy="209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H="1">
            <a:off x="4365523" y="5019823"/>
            <a:ext cx="3903406" cy="3018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8317674" y="4558158"/>
            <a:ext cx="305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 smtClean="0"/>
              <a:t>Przekazujemy </a:t>
            </a:r>
            <a:r>
              <a:rPr lang="pl-PL" dirty="0" err="1" smtClean="0"/>
              <a:t>object</a:t>
            </a:r>
            <a:r>
              <a:rPr lang="pl-PL" dirty="0" smtClean="0"/>
              <a:t>[]</a:t>
            </a:r>
          </a:p>
          <a:p>
            <a:pPr marL="342900" indent="-342900">
              <a:buAutoNum type="arabicPeriod"/>
            </a:pPr>
            <a:r>
              <a:rPr lang="pl-PL" dirty="0" smtClean="0"/>
              <a:t>Interpretujemy jako Object</a:t>
            </a:r>
          </a:p>
          <a:p>
            <a:pPr marL="342900" indent="-342900">
              <a:buAutoNum type="arabicPeriod"/>
            </a:pPr>
            <a:r>
              <a:rPr lang="pl-PL" dirty="0" smtClean="0"/>
              <a:t>Konwertujemy na </a:t>
            </a:r>
            <a:r>
              <a:rPr lang="pl-PL" dirty="0" err="1" smtClean="0"/>
              <a:t>object</a:t>
            </a:r>
            <a:r>
              <a:rPr lang="pl-PL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3378</Words>
  <Application>Microsoft Office PowerPoint</Application>
  <PresentationFormat>Panoramiczny</PresentationFormat>
  <Paragraphs>485</Paragraphs>
  <Slides>58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Motyw pakietu Office</vt:lpstr>
      <vt:lpstr>Inżynieria Oprogramowania</vt:lpstr>
      <vt:lpstr>Definicja problemu – serwer Echo</vt:lpstr>
      <vt:lpstr>Visual studio – dodawanie brakujących przestrzeni nazw</vt:lpstr>
      <vt:lpstr>Pula wątków – przykład podstawowy</vt:lpstr>
      <vt:lpstr>Pula wątków – wątek główny nie czeka</vt:lpstr>
      <vt:lpstr>Visual studio skróty klawiszowe</vt:lpstr>
      <vt:lpstr>Pula wątków – wymuszenie „poczekania”</vt:lpstr>
      <vt:lpstr>Pula wątków – przekazanie parametrów do wątku</vt:lpstr>
      <vt:lpstr>C# - konwersja typów</vt:lpstr>
      <vt:lpstr>Po co konwertować typy, dlaczego nie… ?</vt:lpstr>
      <vt:lpstr>Argument metody QueueUserWorkItem jest typu WaitCallback, który ma określoną budowę. </vt:lpstr>
      <vt:lpstr>Co się dzieje gdy nie przekażemy parametrów do wątku</vt:lpstr>
      <vt:lpstr>Co się dzieje gdy nie przekażemy parametrów do wątku</vt:lpstr>
      <vt:lpstr>Visual studio skróty klawiszowe</vt:lpstr>
      <vt:lpstr>Debugowanie</vt:lpstr>
      <vt:lpstr>Zadanie 1</vt:lpstr>
      <vt:lpstr>Ściąga</vt:lpstr>
      <vt:lpstr>Serwer TCP – utworzenie obiektów serwera oraz akceptacja oczekującego połączenia</vt:lpstr>
      <vt:lpstr>Serwer TCP – wysyłanie oraz odbieranie wiadomości </vt:lpstr>
      <vt:lpstr>Klient TCP – operacje podstawowe</vt:lpstr>
      <vt:lpstr>Klient TCP – operacje podstawowe</vt:lpstr>
      <vt:lpstr>Zadanie 2</vt:lpstr>
      <vt:lpstr>Zadanie 3</vt:lpstr>
      <vt:lpstr>Zadanie 4</vt:lpstr>
      <vt:lpstr>Zadanie 5</vt:lpstr>
      <vt:lpstr>Inżynieria Oprogramowania</vt:lpstr>
      <vt:lpstr>APM – informacje ogólne</vt:lpstr>
      <vt:lpstr>APM – 4 tryby wykorzystania</vt:lpstr>
      <vt:lpstr>Tryb Callback</vt:lpstr>
      <vt:lpstr>APM – FileStream.BeginRead – porównanie do QueueUserWorkItem (callback)</vt:lpstr>
      <vt:lpstr>APM – FileStream.BeginRead – porównanie do QueueUserWorkItem (callback)</vt:lpstr>
      <vt:lpstr>Zadanie 6</vt:lpstr>
      <vt:lpstr>Tryb EndOperation</vt:lpstr>
      <vt:lpstr>Zadanie 7</vt:lpstr>
      <vt:lpstr>Delegaty - składnia</vt:lpstr>
      <vt:lpstr>Wykorzystanie delegatu w programowaniu asynchronicznym</vt:lpstr>
      <vt:lpstr>Zadanie 8</vt:lpstr>
      <vt:lpstr>Inżynieria Oprogramowania</vt:lpstr>
      <vt:lpstr>EAP</vt:lpstr>
      <vt:lpstr>Zdarzenia - składnia</vt:lpstr>
      <vt:lpstr>Zdarzenia we wzorcu EAP</vt:lpstr>
      <vt:lpstr>Budowa klasy CompletedEventArgs</vt:lpstr>
      <vt:lpstr>Zadanie 9 a)</vt:lpstr>
      <vt:lpstr>Zdarzenia - składnia</vt:lpstr>
      <vt:lpstr>Zadanie 9 b)</vt:lpstr>
      <vt:lpstr>MatMulCalculator – postać ogólna klasy</vt:lpstr>
      <vt:lpstr>Zadanie 9 c)</vt:lpstr>
      <vt:lpstr>Zadanie 10</vt:lpstr>
      <vt:lpstr>Zadanie 11</vt:lpstr>
      <vt:lpstr>Inżynieria Oprogramowania</vt:lpstr>
      <vt:lpstr>Informacje ogólne - TAP</vt:lpstr>
      <vt:lpstr>Wyrażenia lambda</vt:lpstr>
      <vt:lpstr>Słowa kluczowe await i async</vt:lpstr>
      <vt:lpstr>Prezentacja programu PowerPoint</vt:lpstr>
      <vt:lpstr>Zadanie 12</vt:lpstr>
      <vt:lpstr>Serwer Echo TCP w TAP.</vt:lpstr>
      <vt:lpstr>Zadanie 13</vt:lpstr>
      <vt:lpstr>Ty tyle jeżeli chodzi o asynchroniczne wzorce programowe.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Oprogramowania</dc:title>
  <dc:creator>Jakub Dutkiewicz</dc:creator>
  <cp:lastModifiedBy>Jakub Dutkiewicz</cp:lastModifiedBy>
  <cp:revision>54</cp:revision>
  <dcterms:created xsi:type="dcterms:W3CDTF">2017-09-27T14:36:20Z</dcterms:created>
  <dcterms:modified xsi:type="dcterms:W3CDTF">2017-09-30T16:51:34Z</dcterms:modified>
</cp:coreProperties>
</file>