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7" r:id="rId3"/>
    <p:sldId id="274" r:id="rId4"/>
    <p:sldId id="333" r:id="rId5"/>
    <p:sldId id="258" r:id="rId6"/>
    <p:sldId id="345" r:id="rId7"/>
    <p:sldId id="272" r:id="rId8"/>
    <p:sldId id="339" r:id="rId9"/>
    <p:sldId id="348" r:id="rId10"/>
    <p:sldId id="334" r:id="rId11"/>
    <p:sldId id="340" r:id="rId12"/>
    <p:sldId id="349" r:id="rId13"/>
    <p:sldId id="350" r:id="rId14"/>
    <p:sldId id="351" r:id="rId15"/>
    <p:sldId id="352" r:id="rId16"/>
    <p:sldId id="353" r:id="rId17"/>
    <p:sldId id="357" r:id="rId18"/>
    <p:sldId id="335" r:id="rId19"/>
    <p:sldId id="354" r:id="rId20"/>
    <p:sldId id="341" r:id="rId21"/>
    <p:sldId id="356" r:id="rId22"/>
    <p:sldId id="359" r:id="rId23"/>
    <p:sldId id="355" r:id="rId24"/>
    <p:sldId id="358" r:id="rId25"/>
    <p:sldId id="336" r:id="rId26"/>
    <p:sldId id="342" r:id="rId27"/>
    <p:sldId id="361" r:id="rId28"/>
    <p:sldId id="363" r:id="rId29"/>
    <p:sldId id="362" r:id="rId30"/>
    <p:sldId id="364" r:id="rId31"/>
    <p:sldId id="365" r:id="rId32"/>
    <p:sldId id="337" r:id="rId33"/>
    <p:sldId id="343" r:id="rId34"/>
    <p:sldId id="367" r:id="rId35"/>
    <p:sldId id="366" r:id="rId36"/>
    <p:sldId id="368" r:id="rId37"/>
    <p:sldId id="360" r:id="rId38"/>
    <p:sldId id="347" r:id="rId39"/>
    <p:sldId id="338" r:id="rId40"/>
    <p:sldId id="371" r:id="rId41"/>
    <p:sldId id="344" r:id="rId42"/>
    <p:sldId id="369" r:id="rId43"/>
    <p:sldId id="372" r:id="rId44"/>
    <p:sldId id="370" r:id="rId45"/>
    <p:sldId id="373" r:id="rId46"/>
    <p:sldId id="374" r:id="rId47"/>
    <p:sldId id="375" r:id="rId48"/>
    <p:sldId id="376" r:id="rId49"/>
    <p:sldId id="377" r:id="rId50"/>
    <p:sldId id="378" r:id="rId51"/>
    <p:sldId id="379" r:id="rId52"/>
    <p:sldId id="380" r:id="rId53"/>
    <p:sldId id="381" r:id="rId54"/>
    <p:sldId id="384" r:id="rId55"/>
    <p:sldId id="387" r:id="rId56"/>
    <p:sldId id="382" r:id="rId57"/>
    <p:sldId id="268" r:id="rId58"/>
    <p:sldId id="383" r:id="rId59"/>
    <p:sldId id="303" r:id="rId60"/>
    <p:sldId id="269"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5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8" d="100"/>
          <a:sy n="108" d="100"/>
        </p:scale>
        <p:origin x="678" y="102"/>
      </p:cViewPr>
      <p:guideLst>
        <p:guide orient="horz" pos="2160"/>
        <p:guide pos="75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EA58F01-8AB0-44EC-B897-875203AAFBBD}" type="datetimeFigureOut">
              <a:rPr lang="en-US" smtClean="0"/>
              <a:t>10/20/2021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B6B5B8B-BC55-4EBF-A9D1-76E3442122AD}" type="slidenum">
              <a:rPr lang="en-US" smtClean="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94174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EA58F01-8AB0-44EC-B897-875203AAFBBD}"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62787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EA58F01-8AB0-44EC-B897-875203AAFBBD}"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286096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EA58F01-8AB0-44EC-B897-875203AAFBBD}"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408472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EA58F01-8AB0-44EC-B897-875203AAFBBD}"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B5B8B-BC55-4EBF-A9D1-76E3442122AD}" type="slidenum">
              <a:rPr lang="en-US" smtClean="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6744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EA58F01-8AB0-44EC-B897-875203AAFBBD}"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208323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EA58F01-8AB0-44EC-B897-875203AAFBBD}" type="datetimeFigureOut">
              <a:rPr lang="en-US" smtClean="0"/>
              <a:t>10/20/2021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108309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EA58F01-8AB0-44EC-B897-875203AAFBBD}" type="datetimeFigureOut">
              <a:rPr lang="en-US" smtClean="0"/>
              <a:t>10/20/2021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967042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A58F01-8AB0-44EC-B897-875203AAFBBD}" type="datetimeFigureOut">
              <a:rPr lang="en-US" smtClean="0"/>
              <a:t>10/20/2021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263158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EA58F01-8AB0-44EC-B897-875203AAFBBD}"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294678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EA58F01-8AB0-44EC-B897-875203AAFBBD}"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39791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EA58F01-8AB0-44EC-B897-875203AAFBBD}" type="datetimeFigureOut">
              <a:rPr lang="en-US" smtClean="0"/>
              <a:t>10/20/2021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B6B5B8B-BC55-4EBF-A9D1-76E3442122AD}" type="slidenum">
              <a:rPr lang="en-US" smtClean="0"/>
              <a:t>‹Nº›</a:t>
            </a:fld>
            <a:endParaRPr lang="en-US"/>
          </a:p>
        </p:txBody>
      </p:sp>
    </p:spTree>
    <p:extLst>
      <p:ext uri="{BB962C8B-B14F-4D97-AF65-F5344CB8AC3E}">
        <p14:creationId xmlns:p14="http://schemas.microsoft.com/office/powerpoint/2010/main" val="2495575246"/>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0.jpeg"/><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wmf"/></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wmf"/></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7.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48.png"/><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7.bin"/><Relationship Id="rId11" Type="http://schemas.openxmlformats.org/officeDocument/2006/relationships/image" Target="../media/image51.wmf"/><Relationship Id="rId5" Type="http://schemas.openxmlformats.org/officeDocument/2006/relationships/image" Target="../media/image48.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50.wmf"/></Relationships>
</file>

<file path=ppt/slides/_rels/slide46.xml.rels><?xml version="1.0" encoding="UTF-8" standalone="yes"?>
<Relationships xmlns="http://schemas.openxmlformats.org/package/2006/relationships"><Relationship Id="rId3" Type="http://schemas.openxmlformats.org/officeDocument/2006/relationships/image" Target="../media/image53.gif"/><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7.wmf"/><Relationship Id="rId5" Type="http://schemas.openxmlformats.org/officeDocument/2006/relationships/oleObject" Target="../embeddings/oleObject11.bin"/><Relationship Id="rId4" Type="http://schemas.openxmlformats.org/officeDocument/2006/relationships/image" Target="../media/image56.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60.wmf"/><Relationship Id="rId5" Type="http://schemas.openxmlformats.org/officeDocument/2006/relationships/oleObject" Target="../embeddings/oleObject14.bin"/><Relationship Id="rId4" Type="http://schemas.openxmlformats.org/officeDocument/2006/relationships/image" Target="../media/image59.wmf"/></Relationships>
</file>

<file path=ppt/slides/_rels/slide5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B93C0B78-A4DE-4576-B902-5D0184D4219B}"/>
              </a:ext>
            </a:extLst>
          </p:cNvPr>
          <p:cNvSpPr>
            <a:spLocks noGrp="1"/>
          </p:cNvSpPr>
          <p:nvPr>
            <p:ph type="ctrTitle"/>
          </p:nvPr>
        </p:nvSpPr>
        <p:spPr>
          <a:xfrm>
            <a:off x="8251968" y="105809"/>
            <a:ext cx="2802194" cy="4041648"/>
          </a:xfrm>
        </p:spPr>
        <p:txBody>
          <a:bodyPr>
            <a:normAutofit/>
          </a:bodyPr>
          <a:lstStyle/>
          <a:p>
            <a:r>
              <a:rPr lang="es-CR" sz="3700" dirty="0">
                <a:solidFill>
                  <a:srgbClr val="FFFFFF"/>
                </a:solidFill>
              </a:rPr>
              <a:t>Condiciones de la RLM:</a:t>
            </a:r>
            <a:br>
              <a:rPr lang="es-CR" sz="3700" dirty="0">
                <a:solidFill>
                  <a:srgbClr val="FFFFFF"/>
                </a:solidFill>
              </a:rPr>
            </a:br>
            <a:r>
              <a:rPr lang="es-CR" sz="3700" dirty="0">
                <a:solidFill>
                  <a:srgbClr val="FFFFFF"/>
                </a:solidFill>
              </a:rPr>
              <a:t> los diagnósticos</a:t>
            </a:r>
            <a:br>
              <a:rPr lang="es-CR" sz="3700" dirty="0">
                <a:solidFill>
                  <a:srgbClr val="FFFFFF"/>
                </a:solidFill>
              </a:rPr>
            </a:br>
            <a:br>
              <a:rPr lang="es-CR" sz="3700" dirty="0">
                <a:solidFill>
                  <a:srgbClr val="FFFFFF"/>
                </a:solidFill>
              </a:rPr>
            </a:br>
            <a:endParaRPr lang="en-US" sz="3700" dirty="0">
              <a:solidFill>
                <a:srgbClr val="FFFFFF"/>
              </a:solidFill>
            </a:endParaRPr>
          </a:p>
        </p:txBody>
      </p:sp>
      <p:sp>
        <p:nvSpPr>
          <p:cNvPr id="3" name="Subtítulo 2">
            <a:extLst>
              <a:ext uri="{FF2B5EF4-FFF2-40B4-BE49-F238E27FC236}">
                <a16:creationId xmlns:a16="http://schemas.microsoft.com/office/drawing/2014/main" id="{E61FA54D-E39A-402C-BCD3-02CE144A35CD}"/>
              </a:ext>
            </a:extLst>
          </p:cNvPr>
          <p:cNvSpPr>
            <a:spLocks noGrp="1"/>
          </p:cNvSpPr>
          <p:nvPr>
            <p:ph type="subTitle" idx="1"/>
          </p:nvPr>
        </p:nvSpPr>
        <p:spPr>
          <a:xfrm>
            <a:off x="8490645" y="5598366"/>
            <a:ext cx="2802195" cy="871479"/>
          </a:xfrm>
        </p:spPr>
        <p:txBody>
          <a:bodyPr>
            <a:normAutofit/>
          </a:bodyPr>
          <a:lstStyle/>
          <a:p>
            <a:r>
              <a:rPr lang="es-CR" sz="2000" dirty="0">
                <a:solidFill>
                  <a:srgbClr val="D9D9D9"/>
                </a:solidFill>
              </a:rPr>
              <a:t>Óscar Centeno Mora</a:t>
            </a:r>
            <a:endParaRPr lang="en-US" sz="2000" dirty="0">
              <a:solidFill>
                <a:srgbClr val="D9D9D9"/>
              </a:solidFill>
            </a:endParaRPr>
          </a:p>
        </p:txBody>
      </p:sp>
      <p:sp useBgFill="1">
        <p:nvSpPr>
          <p:cNvPr id="75" name="Rectangle 74">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inear Regression Model Diagnostics using R (part I) - YouTube">
            <a:extLst>
              <a:ext uri="{FF2B5EF4-FFF2-40B4-BE49-F238E27FC236}">
                <a16:creationId xmlns:a16="http://schemas.microsoft.com/office/drawing/2014/main" id="{0D241B63-543F-404D-869F-44DAF91F63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805" b="2663"/>
          <a:stretch/>
        </p:blipFill>
        <p:spPr bwMode="auto">
          <a:xfrm>
            <a:off x="899160" y="289249"/>
            <a:ext cx="6616823" cy="6279502"/>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420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0" name="13 Rectángulo redondeado">
            <a:extLst>
              <a:ext uri="{FF2B5EF4-FFF2-40B4-BE49-F238E27FC236}">
                <a16:creationId xmlns:a16="http://schemas.microsoft.com/office/drawing/2014/main" id="{7122EF9A-7511-4F61-8CB4-AD8A4817656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Normalidad de los residuos</a:t>
            </a:r>
          </a:p>
        </p:txBody>
      </p:sp>
    </p:spTree>
    <p:extLst>
      <p:ext uri="{BB962C8B-B14F-4D97-AF65-F5344CB8AC3E}">
        <p14:creationId xmlns:p14="http://schemas.microsoft.com/office/powerpoint/2010/main" val="2870017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74CDB2-9900-4592-B3D8-0BC18D158078}"/>
              </a:ext>
            </a:extLst>
          </p:cNvPr>
          <p:cNvSpPr>
            <a:spLocks noGrp="1"/>
          </p:cNvSpPr>
          <p:nvPr>
            <p:ph type="title"/>
          </p:nvPr>
        </p:nvSpPr>
        <p:spPr>
          <a:xfrm>
            <a:off x="205273" y="225801"/>
            <a:ext cx="10860833" cy="884542"/>
          </a:xfrm>
        </p:spPr>
        <p:txBody>
          <a:bodyPr/>
          <a:lstStyle/>
          <a:p>
            <a:pPr algn="ctr"/>
            <a:r>
              <a:rPr lang="es-CR" dirty="0"/>
              <a:t>Prueba de normalidad de los residuos</a:t>
            </a:r>
            <a:endParaRPr lang="en-US" dirty="0"/>
          </a:p>
        </p:txBody>
      </p:sp>
      <p:sp>
        <p:nvSpPr>
          <p:cNvPr id="3" name="Marcador de contenido 2">
            <a:extLst>
              <a:ext uri="{FF2B5EF4-FFF2-40B4-BE49-F238E27FC236}">
                <a16:creationId xmlns:a16="http://schemas.microsoft.com/office/drawing/2014/main" id="{CA43D8F0-D49B-4135-B881-322904789623}"/>
              </a:ext>
            </a:extLst>
          </p:cNvPr>
          <p:cNvSpPr>
            <a:spLocks noGrp="1"/>
          </p:cNvSpPr>
          <p:nvPr>
            <p:ph idx="1"/>
          </p:nvPr>
        </p:nvSpPr>
        <p:spPr>
          <a:xfrm>
            <a:off x="205272" y="1402672"/>
            <a:ext cx="9364855" cy="5229527"/>
          </a:xfrm>
        </p:spPr>
        <p:txBody>
          <a:bodyPr/>
          <a:lstStyle/>
          <a:p>
            <a:r>
              <a:rPr lang="es-CR" dirty="0"/>
              <a:t>Al postular lo siguiente :</a:t>
            </a:r>
          </a:p>
          <a:p>
            <a:endParaRPr lang="es-CR" dirty="0"/>
          </a:p>
          <a:p>
            <a:endParaRPr lang="es-CR" dirty="0"/>
          </a:p>
          <a:p>
            <a:endParaRPr lang="es-CR" dirty="0"/>
          </a:p>
          <a:p>
            <a:pPr marL="0" indent="0">
              <a:buNone/>
            </a:pPr>
            <a:r>
              <a:rPr lang="es-CR" dirty="0"/>
              <a:t>estamos indicando que los residuos (valores observados – valor ajustados), se distribuyen de como una </a:t>
            </a:r>
            <a:r>
              <a:rPr lang="es-CR" dirty="0" err="1"/>
              <a:t>nomal</a:t>
            </a:r>
            <a:r>
              <a:rPr lang="es-CR" dirty="0"/>
              <a:t> con media de cero, y con variancia constante</a:t>
            </a:r>
          </a:p>
          <a:p>
            <a:r>
              <a:rPr lang="en-US" dirty="0"/>
              <a:t>Hay </a:t>
            </a:r>
            <a:r>
              <a:rPr lang="en-US" dirty="0" err="1"/>
              <a:t>diversas</a:t>
            </a:r>
            <a:r>
              <a:rPr lang="en-US" dirty="0"/>
              <a:t> </a:t>
            </a:r>
            <a:r>
              <a:rPr lang="en-US" dirty="0" err="1"/>
              <a:t>formas</a:t>
            </a:r>
            <a:r>
              <a:rPr lang="en-US" dirty="0"/>
              <a:t> de </a:t>
            </a:r>
            <a:r>
              <a:rPr lang="en-US" dirty="0" err="1"/>
              <a:t>probar</a:t>
            </a:r>
            <a:r>
              <a:rPr lang="en-US" dirty="0"/>
              <a:t> lo </a:t>
            </a:r>
            <a:r>
              <a:rPr lang="en-US" dirty="0" err="1"/>
              <a:t>siguiente</a:t>
            </a:r>
            <a:endParaRPr lang="en-US" dirty="0"/>
          </a:p>
          <a:p>
            <a:pPr lvl="1">
              <a:buFont typeface="Wingdings" panose="05000000000000000000" pitchFamily="2" charset="2"/>
              <a:buChar char="q"/>
            </a:pPr>
            <a:r>
              <a:rPr lang="en-US" dirty="0" err="1"/>
              <a:t>Pruebas</a:t>
            </a:r>
            <a:r>
              <a:rPr lang="en-US" dirty="0"/>
              <a:t> de </a:t>
            </a:r>
            <a:r>
              <a:rPr lang="en-US" dirty="0" err="1"/>
              <a:t>estadísticos</a:t>
            </a:r>
            <a:r>
              <a:rPr lang="en-US" dirty="0"/>
              <a:t> </a:t>
            </a:r>
            <a:r>
              <a:rPr lang="en-US" dirty="0" err="1"/>
              <a:t>como</a:t>
            </a:r>
            <a:r>
              <a:rPr lang="en-US" dirty="0"/>
              <a:t> </a:t>
            </a:r>
            <a:r>
              <a:rPr lang="en-US" dirty="0" err="1"/>
              <a:t>Kolgomorov</a:t>
            </a:r>
            <a:r>
              <a:rPr lang="en-US" dirty="0"/>
              <a:t> – </a:t>
            </a:r>
            <a:r>
              <a:rPr lang="en-US" dirty="0" err="1"/>
              <a:t>Smirnox</a:t>
            </a:r>
            <a:r>
              <a:rPr lang="en-US" dirty="0"/>
              <a:t>, Shapiro </a:t>
            </a:r>
            <a:r>
              <a:rPr lang="en-US" dirty="0" err="1"/>
              <a:t>Wiks</a:t>
            </a:r>
            <a:r>
              <a:rPr lang="en-US" dirty="0"/>
              <a:t>, Shapiro Francia, etc.</a:t>
            </a:r>
          </a:p>
          <a:p>
            <a:pPr lvl="1">
              <a:buFont typeface="Wingdings" panose="05000000000000000000" pitchFamily="2" charset="2"/>
              <a:buChar char="q"/>
            </a:pPr>
            <a:r>
              <a:rPr lang="en-US" dirty="0" err="1"/>
              <a:t>Método</a:t>
            </a:r>
            <a:r>
              <a:rPr lang="en-US" dirty="0"/>
              <a:t> </a:t>
            </a:r>
            <a:r>
              <a:rPr lang="en-US" dirty="0" err="1"/>
              <a:t>gráfico</a:t>
            </a:r>
            <a:r>
              <a:rPr lang="en-US" dirty="0"/>
              <a:t>, </a:t>
            </a:r>
            <a:r>
              <a:rPr lang="en-US" dirty="0" err="1"/>
              <a:t>como</a:t>
            </a:r>
            <a:r>
              <a:rPr lang="en-US" dirty="0"/>
              <a:t> lo es el QQ Plot.</a:t>
            </a:r>
          </a:p>
          <a:p>
            <a:pPr lvl="1">
              <a:buFont typeface="Wingdings" panose="05000000000000000000" pitchFamily="2" charset="2"/>
              <a:buChar char="q"/>
            </a:pPr>
            <a:endParaRPr lang="en-US" dirty="0"/>
          </a:p>
          <a:p>
            <a:r>
              <a:rPr lang="en-US" dirty="0"/>
              <a:t>Al </a:t>
            </a:r>
            <a:r>
              <a:rPr lang="en-US" dirty="0" err="1"/>
              <a:t>realizar</a:t>
            </a:r>
            <a:r>
              <a:rPr lang="en-US" dirty="0"/>
              <a:t> </a:t>
            </a:r>
            <a:r>
              <a:rPr lang="en-US" dirty="0" err="1"/>
              <a:t>estas</a:t>
            </a:r>
            <a:r>
              <a:rPr lang="en-US" dirty="0"/>
              <a:t> </a:t>
            </a:r>
            <a:r>
              <a:rPr lang="en-US" dirty="0" err="1"/>
              <a:t>pruebas</a:t>
            </a:r>
            <a:r>
              <a:rPr lang="en-US" dirty="0"/>
              <a:t>, es recommendable pasar tanto por </a:t>
            </a:r>
            <a:r>
              <a:rPr lang="en-US" dirty="0" err="1"/>
              <a:t>pruebas</a:t>
            </a:r>
            <a:r>
              <a:rPr lang="en-US" dirty="0"/>
              <a:t> de </a:t>
            </a:r>
            <a:r>
              <a:rPr lang="en-US" dirty="0" err="1"/>
              <a:t>hipótesis</a:t>
            </a:r>
            <a:r>
              <a:rPr lang="en-US" dirty="0"/>
              <a:t>, </a:t>
            </a:r>
            <a:r>
              <a:rPr lang="en-US" dirty="0" err="1"/>
              <a:t>así</a:t>
            </a:r>
            <a:r>
              <a:rPr lang="en-US" dirty="0"/>
              <a:t> </a:t>
            </a:r>
            <a:r>
              <a:rPr lang="en-US" dirty="0" err="1"/>
              <a:t>como</a:t>
            </a:r>
            <a:r>
              <a:rPr lang="en-US" dirty="0"/>
              <a:t> la </a:t>
            </a:r>
            <a:r>
              <a:rPr lang="en-US" dirty="0" err="1"/>
              <a:t>aplicación</a:t>
            </a:r>
            <a:r>
              <a:rPr lang="en-US" dirty="0"/>
              <a:t> del </a:t>
            </a:r>
            <a:r>
              <a:rPr lang="en-US" dirty="0" err="1"/>
              <a:t>método</a:t>
            </a:r>
            <a:r>
              <a:rPr lang="en-US" dirty="0"/>
              <a:t> visual de QQ Plot. </a:t>
            </a:r>
          </a:p>
        </p:txBody>
      </p:sp>
      <p:graphicFrame>
        <p:nvGraphicFramePr>
          <p:cNvPr id="4" name="Object 9">
            <a:extLst>
              <a:ext uri="{FF2B5EF4-FFF2-40B4-BE49-F238E27FC236}">
                <a16:creationId xmlns:a16="http://schemas.microsoft.com/office/drawing/2014/main" id="{0BDA3ADC-E28D-4E45-B52C-619D45E1989C}"/>
              </a:ext>
            </a:extLst>
          </p:cNvPr>
          <p:cNvGraphicFramePr>
            <a:graphicFrameLocks noChangeAspect="1"/>
          </p:cNvGraphicFramePr>
          <p:nvPr>
            <p:extLst>
              <p:ext uri="{D42A27DB-BD31-4B8C-83A1-F6EECF244321}">
                <p14:modId xmlns:p14="http://schemas.microsoft.com/office/powerpoint/2010/main" val="3295414487"/>
              </p:ext>
            </p:extLst>
          </p:nvPr>
        </p:nvGraphicFramePr>
        <p:xfrm>
          <a:off x="3567001" y="2050695"/>
          <a:ext cx="2836863" cy="719137"/>
        </p:xfrm>
        <a:graphic>
          <a:graphicData uri="http://schemas.openxmlformats.org/presentationml/2006/ole">
            <mc:AlternateContent xmlns:mc="http://schemas.openxmlformats.org/markup-compatibility/2006">
              <mc:Choice xmlns:v="urn:schemas-microsoft-com:vml" Requires="v">
                <p:oleObj spid="_x0000_s3074" name="Ecuación" r:id="rId3" imgW="876300" imgH="228600" progId="Equation.3">
                  <p:embed/>
                </p:oleObj>
              </mc:Choice>
              <mc:Fallback>
                <p:oleObj name="Ecuación" r:id="rId3" imgW="876300" imgH="228600" progId="Equation.3">
                  <p:embed/>
                  <p:pic>
                    <p:nvPicPr>
                      <p:cNvPr id="4" name="Object 9">
                        <a:extLst>
                          <a:ext uri="{FF2B5EF4-FFF2-40B4-BE49-F238E27FC236}">
                            <a16:creationId xmlns:a16="http://schemas.microsoft.com/office/drawing/2014/main" id="{A1852821-75FD-4E30-8F31-7291494F9F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7001" y="2050695"/>
                        <a:ext cx="2836863" cy="719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16020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0F333DC-63E6-44B2-91F4-B80610CD15AA}"/>
              </a:ext>
            </a:extLst>
          </p:cNvPr>
          <p:cNvSpPr>
            <a:spLocks noGrp="1"/>
          </p:cNvSpPr>
          <p:nvPr>
            <p:ph idx="1"/>
          </p:nvPr>
        </p:nvSpPr>
        <p:spPr>
          <a:xfrm>
            <a:off x="224351" y="1642370"/>
            <a:ext cx="5028569" cy="5001028"/>
          </a:xfrm>
        </p:spPr>
        <p:txBody>
          <a:bodyPr>
            <a:normAutofit/>
          </a:bodyPr>
          <a:lstStyle/>
          <a:p>
            <a:pPr algn="just"/>
            <a:r>
              <a:rPr lang="es-CR" dirty="0"/>
              <a:t>Aunque empezamos por explicar esta prueba, se considera que esta es la prueba menos flexible. </a:t>
            </a:r>
          </a:p>
          <a:p>
            <a:pPr algn="just"/>
            <a:r>
              <a:rPr lang="es-CR" altLang="en-US" dirty="0">
                <a:cs typeface="Times New Roman" panose="02020603050405020304" pitchFamily="18" charset="0"/>
              </a:rPr>
              <a:t>Desviación o incumplimiento de los residuos normales puede ser causada por valores extremos, la multicolinealidad, la no linealidad entre la variable respuesta y los predictores, así como los otros supuestos.  </a:t>
            </a:r>
          </a:p>
          <a:p>
            <a:pPr algn="just"/>
            <a:r>
              <a:rPr lang="es-CR" dirty="0">
                <a:cs typeface="Times New Roman" panose="02020603050405020304" pitchFamily="18" charset="0"/>
              </a:rPr>
              <a:t>Aunque, a título personal soy de la línea de realizar todas las condiciones e inspeccionar cada uno de los casos, hay otros autores que dicen analizar esta prueba hasta el final … aunque es lo primero que suelen explicar…</a:t>
            </a:r>
          </a:p>
          <a:p>
            <a:endParaRPr lang="en-US" sz="1500" dirty="0"/>
          </a:p>
        </p:txBody>
      </p:sp>
      <p:pic>
        <p:nvPicPr>
          <p:cNvPr id="1026" name="Picture 2" descr="Testing for Normality Lecture - YouTube">
            <a:extLst>
              <a:ext uri="{FF2B5EF4-FFF2-40B4-BE49-F238E27FC236}">
                <a16:creationId xmlns:a16="http://schemas.microsoft.com/office/drawing/2014/main" id="{88216216-DE40-42B3-9734-0FFB76370A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33157" y="1963689"/>
            <a:ext cx="5209989" cy="349607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1">
            <a:extLst>
              <a:ext uri="{FF2B5EF4-FFF2-40B4-BE49-F238E27FC236}">
                <a16:creationId xmlns:a16="http://schemas.microsoft.com/office/drawing/2014/main" id="{6C181545-2271-4CA9-9DDC-77A2157D008E}"/>
              </a:ext>
            </a:extLst>
          </p:cNvPr>
          <p:cNvSpPr>
            <a:spLocks noGrp="1"/>
          </p:cNvSpPr>
          <p:nvPr>
            <p:ph type="title"/>
          </p:nvPr>
        </p:nvSpPr>
        <p:spPr>
          <a:xfrm>
            <a:off x="205273" y="225801"/>
            <a:ext cx="10860833" cy="884542"/>
          </a:xfrm>
        </p:spPr>
        <p:txBody>
          <a:bodyPr/>
          <a:lstStyle/>
          <a:p>
            <a:pPr algn="ctr"/>
            <a:r>
              <a:rPr lang="es-CR" dirty="0"/>
              <a:t>Prueba de normalidad de los residuos</a:t>
            </a:r>
            <a:endParaRPr lang="en-US" dirty="0"/>
          </a:p>
        </p:txBody>
      </p:sp>
    </p:spTree>
    <p:extLst>
      <p:ext uri="{BB962C8B-B14F-4D97-AF65-F5344CB8AC3E}">
        <p14:creationId xmlns:p14="http://schemas.microsoft.com/office/powerpoint/2010/main" val="4214597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020287F-EE94-41E4-B479-960FC4E9DD45}"/>
              </a:ext>
            </a:extLst>
          </p:cNvPr>
          <p:cNvSpPr>
            <a:spLocks noGrp="1"/>
          </p:cNvSpPr>
          <p:nvPr>
            <p:ph idx="1"/>
          </p:nvPr>
        </p:nvSpPr>
        <p:spPr>
          <a:xfrm>
            <a:off x="347471" y="1322773"/>
            <a:ext cx="10438897" cy="5451251"/>
          </a:xfrm>
        </p:spPr>
        <p:txBody>
          <a:bodyPr/>
          <a:lstStyle/>
          <a:p>
            <a:r>
              <a:rPr lang="es-CR" dirty="0"/>
              <a:t>Las pruebas de hipótesis sobre la normalidad se presentan aproximadamente de la siguiente forma:</a:t>
            </a:r>
          </a:p>
          <a:p>
            <a:endParaRPr lang="es-CR" dirty="0"/>
          </a:p>
          <a:p>
            <a:endParaRPr lang="es-CR" dirty="0"/>
          </a:p>
          <a:p>
            <a:endParaRPr lang="es-CR" dirty="0"/>
          </a:p>
          <a:p>
            <a:endParaRPr lang="es-CR" dirty="0"/>
          </a:p>
          <a:p>
            <a:r>
              <a:rPr lang="es-CR" dirty="0"/>
              <a:t>En R: </a:t>
            </a:r>
          </a:p>
          <a:p>
            <a:endParaRPr lang="es-CR" dirty="0"/>
          </a:p>
          <a:p>
            <a:endParaRPr lang="es-CR" dirty="0"/>
          </a:p>
          <a:p>
            <a:endParaRPr lang="es-CR" dirty="0"/>
          </a:p>
          <a:p>
            <a:r>
              <a:rPr lang="es-CR" dirty="0"/>
              <a:t>¿Cómo interpretaríamos dicha prueba?</a:t>
            </a:r>
          </a:p>
          <a:p>
            <a:endParaRPr lang="en-US" dirty="0"/>
          </a:p>
        </p:txBody>
      </p:sp>
      <p:sp>
        <p:nvSpPr>
          <p:cNvPr id="4" name="Título 1">
            <a:extLst>
              <a:ext uri="{FF2B5EF4-FFF2-40B4-BE49-F238E27FC236}">
                <a16:creationId xmlns:a16="http://schemas.microsoft.com/office/drawing/2014/main" id="{2B913670-28C8-4F03-A294-75AC1DFE1DE3}"/>
              </a:ext>
            </a:extLst>
          </p:cNvPr>
          <p:cNvSpPr>
            <a:spLocks noGrp="1"/>
          </p:cNvSpPr>
          <p:nvPr>
            <p:ph type="title"/>
          </p:nvPr>
        </p:nvSpPr>
        <p:spPr>
          <a:xfrm>
            <a:off x="205273" y="225801"/>
            <a:ext cx="10860833" cy="884542"/>
          </a:xfrm>
        </p:spPr>
        <p:txBody>
          <a:bodyPr/>
          <a:lstStyle/>
          <a:p>
            <a:pPr algn="ctr"/>
            <a:r>
              <a:rPr lang="es-CR" dirty="0"/>
              <a:t>Prueba de normalidad de los residuos</a:t>
            </a:r>
            <a:endParaRPr lang="en-US" dirty="0"/>
          </a:p>
        </p:txBody>
      </p:sp>
      <p:pic>
        <p:nvPicPr>
          <p:cNvPr id="2050" name="Picture 2" descr="Test for Normality in SPSS - Quick SPSS Tutorial">
            <a:extLst>
              <a:ext uri="{FF2B5EF4-FFF2-40B4-BE49-F238E27FC236}">
                <a16:creationId xmlns:a16="http://schemas.microsoft.com/office/drawing/2014/main" id="{100FE2D5-F6EB-40A2-8587-29DC68C629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431" y="1977701"/>
            <a:ext cx="5514975" cy="1619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hecking normality in R">
            <a:extLst>
              <a:ext uri="{FF2B5EF4-FFF2-40B4-BE49-F238E27FC236}">
                <a16:creationId xmlns:a16="http://schemas.microsoft.com/office/drawing/2014/main" id="{6F92761F-CB10-4295-94D5-D66DE75B9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601" y="4251879"/>
            <a:ext cx="368617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315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020287F-EE94-41E4-B479-960FC4E9DD45}"/>
              </a:ext>
            </a:extLst>
          </p:cNvPr>
          <p:cNvSpPr>
            <a:spLocks noGrp="1"/>
          </p:cNvSpPr>
          <p:nvPr>
            <p:ph idx="1"/>
          </p:nvPr>
        </p:nvSpPr>
        <p:spPr>
          <a:xfrm>
            <a:off x="123537" y="1322773"/>
            <a:ext cx="10718635" cy="5451251"/>
          </a:xfrm>
        </p:spPr>
        <p:txBody>
          <a:bodyPr/>
          <a:lstStyle/>
          <a:p>
            <a:r>
              <a:rPr lang="es-CR" dirty="0"/>
              <a:t>Para las pruebas del QQ- </a:t>
            </a:r>
            <a:r>
              <a:rPr lang="es-CR" dirty="0" err="1"/>
              <a:t>Plot</a:t>
            </a:r>
            <a:r>
              <a:rPr lang="es-CR" dirty="0"/>
              <a:t>, se ordenan primeramente los residuos de menos a mayor:</a:t>
            </a:r>
          </a:p>
          <a:p>
            <a:endParaRPr lang="es-CR" dirty="0"/>
          </a:p>
          <a:p>
            <a:r>
              <a:rPr lang="es-CR" dirty="0"/>
              <a:t>Luego calculamos los cuantiles teóricos de una curva normal estándar:</a:t>
            </a:r>
          </a:p>
          <a:p>
            <a:endParaRPr lang="es-CR" dirty="0"/>
          </a:p>
          <a:p>
            <a:endParaRPr lang="es-CR" dirty="0"/>
          </a:p>
          <a:p>
            <a:r>
              <a:rPr lang="es-CR" dirty="0"/>
              <a:t>Finalmente, se grafican los residuales ordenados contra los cuantiles. Si hay normalidad en los residuos, se esperaría una relación próxima entre estos dos.</a:t>
            </a:r>
          </a:p>
          <a:p>
            <a:endParaRPr lang="es-CR" dirty="0"/>
          </a:p>
          <a:p>
            <a:endParaRPr lang="es-CR" dirty="0"/>
          </a:p>
          <a:p>
            <a:endParaRPr lang="es-CR" dirty="0"/>
          </a:p>
          <a:p>
            <a:endParaRPr lang="es-CR" dirty="0"/>
          </a:p>
          <a:p>
            <a:endParaRPr lang="en-US" dirty="0"/>
          </a:p>
        </p:txBody>
      </p:sp>
      <p:sp>
        <p:nvSpPr>
          <p:cNvPr id="4" name="Título 1">
            <a:extLst>
              <a:ext uri="{FF2B5EF4-FFF2-40B4-BE49-F238E27FC236}">
                <a16:creationId xmlns:a16="http://schemas.microsoft.com/office/drawing/2014/main" id="{2B913670-28C8-4F03-A294-75AC1DFE1DE3}"/>
              </a:ext>
            </a:extLst>
          </p:cNvPr>
          <p:cNvSpPr>
            <a:spLocks noGrp="1"/>
          </p:cNvSpPr>
          <p:nvPr>
            <p:ph type="title"/>
          </p:nvPr>
        </p:nvSpPr>
        <p:spPr>
          <a:xfrm>
            <a:off x="205273" y="225801"/>
            <a:ext cx="10860833" cy="884542"/>
          </a:xfrm>
        </p:spPr>
        <p:txBody>
          <a:bodyPr/>
          <a:lstStyle/>
          <a:p>
            <a:pPr algn="ctr"/>
            <a:r>
              <a:rPr lang="es-CR" dirty="0"/>
              <a:t>Prueba de normalidad de los residuos</a:t>
            </a:r>
            <a:endParaRPr lang="en-US" dirty="0"/>
          </a:p>
        </p:txBody>
      </p:sp>
      <p:graphicFrame>
        <p:nvGraphicFramePr>
          <p:cNvPr id="6" name="Object 4">
            <a:extLst>
              <a:ext uri="{FF2B5EF4-FFF2-40B4-BE49-F238E27FC236}">
                <a16:creationId xmlns:a16="http://schemas.microsoft.com/office/drawing/2014/main" id="{8FEE8C61-EFF0-4044-A0E6-B1A5184AA8B9}"/>
              </a:ext>
            </a:extLst>
          </p:cNvPr>
          <p:cNvGraphicFramePr>
            <a:graphicFrameLocks noChangeAspect="1"/>
          </p:cNvGraphicFramePr>
          <p:nvPr>
            <p:extLst>
              <p:ext uri="{D42A27DB-BD31-4B8C-83A1-F6EECF244321}">
                <p14:modId xmlns:p14="http://schemas.microsoft.com/office/powerpoint/2010/main" val="2869868323"/>
              </p:ext>
            </p:extLst>
          </p:nvPr>
        </p:nvGraphicFramePr>
        <p:xfrm>
          <a:off x="4932426" y="1811856"/>
          <a:ext cx="1406525" cy="411162"/>
        </p:xfrm>
        <a:graphic>
          <a:graphicData uri="http://schemas.openxmlformats.org/presentationml/2006/ole">
            <mc:AlternateContent xmlns:mc="http://schemas.openxmlformats.org/markup-compatibility/2006">
              <mc:Choice xmlns:v="urn:schemas-microsoft-com:vml" Requires="v">
                <p:oleObj spid="_x0000_s4098" name="Ecuación" r:id="rId3" imgW="825500" imgH="241300" progId="Equation.3">
                  <p:embed/>
                </p:oleObj>
              </mc:Choice>
              <mc:Fallback>
                <p:oleObj name="Ecuación" r:id="rId3" imgW="825500" imgH="241300" progId="Equation.3">
                  <p:embed/>
                  <p:pic>
                    <p:nvPicPr>
                      <p:cNvPr id="15364" name="Object 4">
                        <a:extLst>
                          <a:ext uri="{FF2B5EF4-FFF2-40B4-BE49-F238E27FC236}">
                            <a16:creationId xmlns:a16="http://schemas.microsoft.com/office/drawing/2014/main" id="{E6A38AB8-5AC1-4D95-8A74-D34D1B03F9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426" y="1811856"/>
                        <a:ext cx="1406525"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graphicFrame>
        <p:nvGraphicFramePr>
          <p:cNvPr id="7" name="Object 5">
            <a:extLst>
              <a:ext uri="{FF2B5EF4-FFF2-40B4-BE49-F238E27FC236}">
                <a16:creationId xmlns:a16="http://schemas.microsoft.com/office/drawing/2014/main" id="{F16BA9DF-FC78-41C8-B066-441AB3D833B8}"/>
              </a:ext>
            </a:extLst>
          </p:cNvPr>
          <p:cNvGraphicFramePr>
            <a:graphicFrameLocks noChangeAspect="1"/>
          </p:cNvGraphicFramePr>
          <p:nvPr>
            <p:extLst>
              <p:ext uri="{D42A27DB-BD31-4B8C-83A1-F6EECF244321}">
                <p14:modId xmlns:p14="http://schemas.microsoft.com/office/powerpoint/2010/main" val="510242865"/>
              </p:ext>
            </p:extLst>
          </p:nvPr>
        </p:nvGraphicFramePr>
        <p:xfrm>
          <a:off x="4888769" y="2770188"/>
          <a:ext cx="1493837" cy="658812"/>
        </p:xfrm>
        <a:graphic>
          <a:graphicData uri="http://schemas.openxmlformats.org/presentationml/2006/ole">
            <mc:AlternateContent xmlns:mc="http://schemas.openxmlformats.org/markup-compatibility/2006">
              <mc:Choice xmlns:v="urn:schemas-microsoft-com:vml" Requires="v">
                <p:oleObj spid="_x0000_s4099" name="Ecuación" r:id="rId5" imgW="977900" imgH="431800" progId="Equation.3">
                  <p:embed/>
                </p:oleObj>
              </mc:Choice>
              <mc:Fallback>
                <p:oleObj name="Ecuación" r:id="rId5" imgW="977900" imgH="431800" progId="Equation.3">
                  <p:embed/>
                  <p:pic>
                    <p:nvPicPr>
                      <p:cNvPr id="15365" name="Object 5">
                        <a:extLst>
                          <a:ext uri="{FF2B5EF4-FFF2-40B4-BE49-F238E27FC236}">
                            <a16:creationId xmlns:a16="http://schemas.microsoft.com/office/drawing/2014/main" id="{CA5ACF7B-48AE-438B-83A9-2184C24E75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8769" y="2770188"/>
                        <a:ext cx="1493837" cy="65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pic>
        <p:nvPicPr>
          <p:cNvPr id="3074" name="Picture 2" descr="Anderson-Darling Test for Normality | BPI Consulting">
            <a:extLst>
              <a:ext uri="{FF2B5EF4-FFF2-40B4-BE49-F238E27FC236}">
                <a16:creationId xmlns:a16="http://schemas.microsoft.com/office/drawing/2014/main" id="{B1F7CCAD-1EE2-46FC-91A9-9F08820803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9568" y="4407622"/>
            <a:ext cx="3077061" cy="222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47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020287F-EE94-41E4-B479-960FC4E9DD45}"/>
              </a:ext>
            </a:extLst>
          </p:cNvPr>
          <p:cNvSpPr>
            <a:spLocks noGrp="1"/>
          </p:cNvSpPr>
          <p:nvPr>
            <p:ph idx="1"/>
          </p:nvPr>
        </p:nvSpPr>
        <p:spPr>
          <a:xfrm>
            <a:off x="123537" y="1322773"/>
            <a:ext cx="10718635" cy="5451251"/>
          </a:xfrm>
        </p:spPr>
        <p:txBody>
          <a:bodyPr/>
          <a:lstStyle/>
          <a:p>
            <a:r>
              <a:rPr lang="es-CR" dirty="0"/>
              <a:t>Sin embargo, perfectamente podemos tener una clara desviación respeto a la normalidad…</a:t>
            </a:r>
            <a:endParaRPr lang="en-US" dirty="0"/>
          </a:p>
        </p:txBody>
      </p:sp>
      <p:sp>
        <p:nvSpPr>
          <p:cNvPr id="4" name="Título 1">
            <a:extLst>
              <a:ext uri="{FF2B5EF4-FFF2-40B4-BE49-F238E27FC236}">
                <a16:creationId xmlns:a16="http://schemas.microsoft.com/office/drawing/2014/main" id="{2B913670-28C8-4F03-A294-75AC1DFE1DE3}"/>
              </a:ext>
            </a:extLst>
          </p:cNvPr>
          <p:cNvSpPr>
            <a:spLocks noGrp="1"/>
          </p:cNvSpPr>
          <p:nvPr>
            <p:ph type="title"/>
          </p:nvPr>
        </p:nvSpPr>
        <p:spPr>
          <a:xfrm>
            <a:off x="205273" y="225801"/>
            <a:ext cx="10860833" cy="884542"/>
          </a:xfrm>
        </p:spPr>
        <p:txBody>
          <a:bodyPr/>
          <a:lstStyle/>
          <a:p>
            <a:pPr algn="ctr"/>
            <a:r>
              <a:rPr lang="es-CR" dirty="0"/>
              <a:t>Prueba de normalidad de los residuos</a:t>
            </a:r>
            <a:endParaRPr lang="en-US" dirty="0"/>
          </a:p>
        </p:txBody>
      </p:sp>
      <p:pic>
        <p:nvPicPr>
          <p:cNvPr id="4098" name="Picture 2" descr="Scripting Template Gallery This page lists all scripting templates  available for the various scripting nodes in Knime. Name Preview  Description Category Author Language Robust linear scaling (Percentile  normalization) Normalizes using a projection of the ...">
            <a:extLst>
              <a:ext uri="{FF2B5EF4-FFF2-40B4-BE49-F238E27FC236}">
                <a16:creationId xmlns:a16="http://schemas.microsoft.com/office/drawing/2014/main" id="{05A9366D-4E99-485F-B099-11BA23934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95" y="1987420"/>
            <a:ext cx="6050179" cy="426408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ow to identify a datapoint in a QQplot - Stack Overflow">
            <a:extLst>
              <a:ext uri="{FF2B5EF4-FFF2-40B4-BE49-F238E27FC236}">
                <a16:creationId xmlns:a16="http://schemas.microsoft.com/office/drawing/2014/main" id="{23E29129-9294-439A-A945-B54A876BCC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1212" y="1899945"/>
            <a:ext cx="4066862" cy="4351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903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020287F-EE94-41E4-B479-960FC4E9DD45}"/>
              </a:ext>
            </a:extLst>
          </p:cNvPr>
          <p:cNvSpPr>
            <a:spLocks noGrp="1"/>
          </p:cNvSpPr>
          <p:nvPr>
            <p:ph idx="1"/>
          </p:nvPr>
        </p:nvSpPr>
        <p:spPr>
          <a:xfrm>
            <a:off x="123537" y="1322773"/>
            <a:ext cx="10718635" cy="5451251"/>
          </a:xfrm>
        </p:spPr>
        <p:txBody>
          <a:bodyPr/>
          <a:lstStyle/>
          <a:p>
            <a:r>
              <a:rPr lang="es-CR" dirty="0"/>
              <a:t>Sin embargo, perfectamente podemos tener una clara desviación respeto a la normalidad…</a:t>
            </a:r>
            <a:endParaRPr lang="en-US" dirty="0"/>
          </a:p>
        </p:txBody>
      </p:sp>
      <p:sp>
        <p:nvSpPr>
          <p:cNvPr id="4" name="Título 1">
            <a:extLst>
              <a:ext uri="{FF2B5EF4-FFF2-40B4-BE49-F238E27FC236}">
                <a16:creationId xmlns:a16="http://schemas.microsoft.com/office/drawing/2014/main" id="{2B913670-28C8-4F03-A294-75AC1DFE1DE3}"/>
              </a:ext>
            </a:extLst>
          </p:cNvPr>
          <p:cNvSpPr>
            <a:spLocks noGrp="1"/>
          </p:cNvSpPr>
          <p:nvPr>
            <p:ph type="title"/>
          </p:nvPr>
        </p:nvSpPr>
        <p:spPr>
          <a:xfrm>
            <a:off x="205273" y="225801"/>
            <a:ext cx="10860833" cy="884542"/>
          </a:xfrm>
        </p:spPr>
        <p:txBody>
          <a:bodyPr/>
          <a:lstStyle/>
          <a:p>
            <a:pPr algn="ctr"/>
            <a:r>
              <a:rPr lang="es-CR" dirty="0"/>
              <a:t>Prueba de normalidad de los residuos</a:t>
            </a:r>
            <a:endParaRPr lang="en-US" dirty="0"/>
          </a:p>
        </p:txBody>
      </p:sp>
      <p:pic>
        <p:nvPicPr>
          <p:cNvPr id="5122" name="Picture 2" descr="Beginners Guide to R - R Quantile-Quantile (QQ) Plot – Base Graph">
            <a:extLst>
              <a:ext uri="{FF2B5EF4-FFF2-40B4-BE49-F238E27FC236}">
                <a16:creationId xmlns:a16="http://schemas.microsoft.com/office/drawing/2014/main" id="{8078A93A-60D6-4389-8B2B-8AA649524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7013" y="1846375"/>
            <a:ext cx="4902362" cy="4785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377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Question words - Test Examen - Examen - Test OnLine | Cibertest">
            <a:extLst>
              <a:ext uri="{FF2B5EF4-FFF2-40B4-BE49-F238E27FC236}">
                <a16:creationId xmlns:a16="http://schemas.microsoft.com/office/drawing/2014/main" id="{CDC49E13-6266-4C08-A86E-BD5B8D510B7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13550"/>
          <a:stretch/>
        </p:blipFill>
        <p:spPr bwMode="auto">
          <a:xfrm>
            <a:off x="20" y="10"/>
            <a:ext cx="1129282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C8FA078-259C-4BBA-8574-AA1B519953E1}"/>
              </a:ext>
            </a:extLst>
          </p:cNvPr>
          <p:cNvSpPr>
            <a:spLocks noGrp="1"/>
          </p:cNvSpPr>
          <p:nvPr>
            <p:ph type="title"/>
          </p:nvPr>
        </p:nvSpPr>
        <p:spPr>
          <a:xfrm>
            <a:off x="1261872" y="365760"/>
            <a:ext cx="9692640" cy="1325562"/>
          </a:xfrm>
        </p:spPr>
        <p:txBody>
          <a:bodyPr>
            <a:normAutofit/>
          </a:bodyPr>
          <a:lstStyle/>
          <a:p>
            <a:pPr algn="ctr"/>
            <a:r>
              <a:rPr lang="es-CR" dirty="0">
                <a:solidFill>
                  <a:schemeClr val="bg1"/>
                </a:solidFill>
              </a:rPr>
              <a:t>Normalidad</a:t>
            </a:r>
            <a:endParaRPr lang="en-US" dirty="0">
              <a:solidFill>
                <a:schemeClr val="bg1"/>
              </a:solidFill>
            </a:endParaRPr>
          </a:p>
        </p:txBody>
      </p:sp>
      <p:sp>
        <p:nvSpPr>
          <p:cNvPr id="3" name="Marcador de contenido 2">
            <a:extLst>
              <a:ext uri="{FF2B5EF4-FFF2-40B4-BE49-F238E27FC236}">
                <a16:creationId xmlns:a16="http://schemas.microsoft.com/office/drawing/2014/main" id="{CEEADEF6-EE76-448B-ADE1-466B4621C372}"/>
              </a:ext>
            </a:extLst>
          </p:cNvPr>
          <p:cNvSpPr>
            <a:spLocks noGrp="1"/>
          </p:cNvSpPr>
          <p:nvPr>
            <p:ph idx="1"/>
          </p:nvPr>
        </p:nvSpPr>
        <p:spPr>
          <a:xfrm>
            <a:off x="1261872" y="2005739"/>
            <a:ext cx="8595360" cy="4174398"/>
          </a:xfrm>
        </p:spPr>
        <p:txBody>
          <a:bodyPr>
            <a:normAutofit/>
          </a:bodyPr>
          <a:lstStyle/>
          <a:p>
            <a:pPr marL="0" indent="0" algn="ctr">
              <a:buNone/>
            </a:pPr>
            <a:r>
              <a:rPr lang="es-CR" dirty="0">
                <a:solidFill>
                  <a:schemeClr val="bg1"/>
                </a:solidFill>
              </a:rPr>
              <a:t>¿Qué sucede cuando no se cumplen, a cabalidad la condición de normalidad de los residuos?</a:t>
            </a:r>
          </a:p>
          <a:p>
            <a:pPr marL="0" indent="0">
              <a:buNone/>
            </a:pPr>
            <a:endParaRPr lang="es-CR" dirty="0">
              <a:solidFill>
                <a:schemeClr val="bg1"/>
              </a:solidFill>
            </a:endParaRPr>
          </a:p>
          <a:p>
            <a:pPr marL="0" indent="0">
              <a:buNone/>
            </a:pPr>
            <a:endParaRPr lang="es-CR" dirty="0">
              <a:solidFill>
                <a:schemeClr val="bg1"/>
              </a:solidFill>
            </a:endParaRPr>
          </a:p>
          <a:p>
            <a:pPr marL="0" indent="0">
              <a:buNone/>
            </a:pPr>
            <a:endParaRPr lang="es-CR"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76981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6" name="5 Elipse">
            <a:extLst>
              <a:ext uri="{FF2B5EF4-FFF2-40B4-BE49-F238E27FC236}">
                <a16:creationId xmlns:a16="http://schemas.microsoft.com/office/drawing/2014/main" id="{E7299D2D-930F-49E3-A282-8AF5322CF8F4}"/>
              </a:ext>
            </a:extLst>
          </p:cNvPr>
          <p:cNvSpPr/>
          <p:nvPr/>
        </p:nvSpPr>
        <p:spPr>
          <a:xfrm>
            <a:off x="46754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0" name="13 Rectángulo redondeado">
            <a:extLst>
              <a:ext uri="{FF2B5EF4-FFF2-40B4-BE49-F238E27FC236}">
                <a16:creationId xmlns:a16="http://schemas.microsoft.com/office/drawing/2014/main" id="{7122EF9A-7511-4F61-8CB4-AD8A4817656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Normalidad de los residuos</a:t>
            </a:r>
          </a:p>
        </p:txBody>
      </p:sp>
      <p:sp>
        <p:nvSpPr>
          <p:cNvPr id="11" name="14 Rectángulo redondeado">
            <a:extLst>
              <a:ext uri="{FF2B5EF4-FFF2-40B4-BE49-F238E27FC236}">
                <a16:creationId xmlns:a16="http://schemas.microsoft.com/office/drawing/2014/main" id="{20F405BA-569A-4CBF-82F5-7E38FD0A3CEB}"/>
              </a:ext>
            </a:extLst>
          </p:cNvPr>
          <p:cNvSpPr/>
          <p:nvPr/>
        </p:nvSpPr>
        <p:spPr>
          <a:xfrm>
            <a:off x="2051720" y="5373216"/>
            <a:ext cx="2298338"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Variancia constante: homocedasticidad</a:t>
            </a:r>
          </a:p>
        </p:txBody>
      </p:sp>
    </p:spTree>
    <p:extLst>
      <p:ext uri="{BB962C8B-B14F-4D97-AF65-F5344CB8AC3E}">
        <p14:creationId xmlns:p14="http://schemas.microsoft.com/office/powerpoint/2010/main" val="135361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A1F13-0215-4274-B4C8-E5A7F0480A5C}"/>
              </a:ext>
            </a:extLst>
          </p:cNvPr>
          <p:cNvSpPr>
            <a:spLocks noGrp="1"/>
          </p:cNvSpPr>
          <p:nvPr>
            <p:ph type="title"/>
          </p:nvPr>
        </p:nvSpPr>
        <p:spPr>
          <a:xfrm>
            <a:off x="139960" y="188939"/>
            <a:ext cx="11047445" cy="977848"/>
          </a:xfrm>
        </p:spPr>
        <p:txBody>
          <a:bodyPr>
            <a:normAutofit fontScale="90000"/>
          </a:bodyPr>
          <a:lstStyle/>
          <a:p>
            <a:pPr algn="ctr"/>
            <a:r>
              <a:rPr lang="es-CR" dirty="0"/>
              <a:t>Variancia constante en los residuos: </a:t>
            </a:r>
            <a:br>
              <a:rPr lang="es-CR" dirty="0"/>
            </a:br>
            <a:r>
              <a:rPr lang="es-CR" dirty="0"/>
              <a:t>la homocedasticidad </a:t>
            </a:r>
            <a:endParaRPr lang="en-US" dirty="0"/>
          </a:p>
        </p:txBody>
      </p:sp>
      <p:sp>
        <p:nvSpPr>
          <p:cNvPr id="3" name="Marcador de contenido 2">
            <a:extLst>
              <a:ext uri="{FF2B5EF4-FFF2-40B4-BE49-F238E27FC236}">
                <a16:creationId xmlns:a16="http://schemas.microsoft.com/office/drawing/2014/main" id="{3B7FB290-87AC-4959-8EC1-37EC3FCFE5B7}"/>
              </a:ext>
            </a:extLst>
          </p:cNvPr>
          <p:cNvSpPr>
            <a:spLocks noGrp="1"/>
          </p:cNvSpPr>
          <p:nvPr>
            <p:ph idx="1"/>
          </p:nvPr>
        </p:nvSpPr>
        <p:spPr>
          <a:xfrm>
            <a:off x="249816" y="1509204"/>
            <a:ext cx="10066035" cy="4980373"/>
          </a:xfrm>
        </p:spPr>
        <p:txBody>
          <a:bodyPr/>
          <a:lstStyle/>
          <a:p>
            <a:r>
              <a:rPr lang="es-CR" dirty="0"/>
              <a:t>Al postular lo siguiente :</a:t>
            </a:r>
          </a:p>
          <a:p>
            <a:endParaRPr lang="en-US" dirty="0"/>
          </a:p>
          <a:p>
            <a:pPr marL="0" indent="0">
              <a:buNone/>
            </a:pPr>
            <a:r>
              <a:rPr lang="en-US" dirty="0" err="1"/>
              <a:t>nuestros</a:t>
            </a:r>
            <a:r>
              <a:rPr lang="en-US" dirty="0"/>
              <a:t> </a:t>
            </a:r>
            <a:r>
              <a:rPr lang="en-US" dirty="0" err="1"/>
              <a:t>residuos</a:t>
            </a:r>
            <a:r>
              <a:rPr lang="en-US" dirty="0"/>
              <a:t> </a:t>
            </a:r>
            <a:r>
              <a:rPr lang="en-US" dirty="0" err="1"/>
              <a:t>mantienen</a:t>
            </a:r>
            <a:r>
              <a:rPr lang="en-US" dirty="0"/>
              <a:t> una </a:t>
            </a:r>
            <a:r>
              <a:rPr lang="en-US" dirty="0" err="1"/>
              <a:t>estrucura</a:t>
            </a:r>
            <a:r>
              <a:rPr lang="en-US" dirty="0"/>
              <a:t> </a:t>
            </a:r>
            <a:r>
              <a:rPr lang="en-US" dirty="0" err="1"/>
              <a:t>constante</a:t>
            </a:r>
            <a:r>
              <a:rPr lang="en-US" dirty="0"/>
              <a:t>… y </a:t>
            </a:r>
            <a:r>
              <a:rPr lang="en-US" dirty="0" err="1"/>
              <a:t>si</a:t>
            </a:r>
            <a:r>
              <a:rPr lang="en-US" dirty="0"/>
              <a:t> no, es un </a:t>
            </a:r>
            <a:r>
              <a:rPr lang="en-US" dirty="0" err="1"/>
              <a:t>modelo</a:t>
            </a:r>
            <a:r>
              <a:rPr lang="en-US" dirty="0"/>
              <a:t> </a:t>
            </a:r>
            <a:r>
              <a:rPr lang="en-US" dirty="0" err="1"/>
              <a:t>heterocedastico</a:t>
            </a:r>
            <a:r>
              <a:rPr lang="en-US" dirty="0"/>
              <a:t> o con </a:t>
            </a:r>
            <a:r>
              <a:rPr lang="en-US" dirty="0" err="1"/>
              <a:t>heterocedasticidad</a:t>
            </a:r>
            <a:r>
              <a:rPr lang="en-US" dirty="0"/>
              <a:t>. </a:t>
            </a:r>
          </a:p>
          <a:p>
            <a:r>
              <a:rPr lang="es-ES" dirty="0"/>
              <a:t>La </a:t>
            </a:r>
            <a:r>
              <a:rPr lang="es-ES" b="1" dirty="0"/>
              <a:t>homocedasticidad</a:t>
            </a:r>
            <a:r>
              <a:rPr lang="es-ES" dirty="0"/>
              <a:t> es una característica de un modelo de regresión lineal implica que la varianza de los errores es constante a lo largo de su evaluación residual. </a:t>
            </a:r>
          </a:p>
          <a:p>
            <a:r>
              <a:rPr lang="es-ES" dirty="0"/>
              <a:t>En la </a:t>
            </a:r>
            <a:r>
              <a:rPr lang="es-ES" b="1" dirty="0"/>
              <a:t>heterocedasticidad</a:t>
            </a:r>
            <a:r>
              <a:rPr lang="es-ES" dirty="0"/>
              <a:t> la varianza de los errores de las variables explicativas </a:t>
            </a:r>
            <a:r>
              <a:rPr lang="es-ES" b="1" u="sng" dirty="0"/>
              <a:t>no</a:t>
            </a:r>
            <a:r>
              <a:rPr lang="es-ES" dirty="0"/>
              <a:t> es constante a lo largo de todas las observaciones.</a:t>
            </a:r>
            <a:endParaRPr lang="en-US" dirty="0"/>
          </a:p>
        </p:txBody>
      </p:sp>
      <p:graphicFrame>
        <p:nvGraphicFramePr>
          <p:cNvPr id="5" name="Object 9">
            <a:extLst>
              <a:ext uri="{FF2B5EF4-FFF2-40B4-BE49-F238E27FC236}">
                <a16:creationId xmlns:a16="http://schemas.microsoft.com/office/drawing/2014/main" id="{C8BF8F99-DBE4-4762-B741-C73CB7049F05}"/>
              </a:ext>
            </a:extLst>
          </p:cNvPr>
          <p:cNvGraphicFramePr>
            <a:graphicFrameLocks noChangeAspect="1"/>
          </p:cNvGraphicFramePr>
          <p:nvPr/>
        </p:nvGraphicFramePr>
        <p:xfrm>
          <a:off x="3815576" y="1331603"/>
          <a:ext cx="2836863" cy="719137"/>
        </p:xfrm>
        <a:graphic>
          <a:graphicData uri="http://schemas.openxmlformats.org/presentationml/2006/ole">
            <mc:AlternateContent xmlns:mc="http://schemas.openxmlformats.org/markup-compatibility/2006">
              <mc:Choice xmlns:v="urn:schemas-microsoft-com:vml" Requires="v">
                <p:oleObj spid="_x0000_s5122" name="Ecuación" r:id="rId3" imgW="876300" imgH="228600" progId="Equation.3">
                  <p:embed/>
                </p:oleObj>
              </mc:Choice>
              <mc:Fallback>
                <p:oleObj name="Ecuación" r:id="rId3" imgW="876300" imgH="228600" progId="Equation.3">
                  <p:embed/>
                  <p:pic>
                    <p:nvPicPr>
                      <p:cNvPr id="5" name="Object 9">
                        <a:extLst>
                          <a:ext uri="{FF2B5EF4-FFF2-40B4-BE49-F238E27FC236}">
                            <a16:creationId xmlns:a16="http://schemas.microsoft.com/office/drawing/2014/main" id="{C8BF8F99-DBE4-4762-B741-C73CB7049F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5576" y="1331603"/>
                        <a:ext cx="2836863" cy="719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148" name="Picture 4">
            <a:extLst>
              <a:ext uri="{FF2B5EF4-FFF2-40B4-BE49-F238E27FC236}">
                <a16:creationId xmlns:a16="http://schemas.microsoft.com/office/drawing/2014/main" id="{539B30BC-F699-4F6B-8218-E640264224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5576" y="4415334"/>
            <a:ext cx="3997356" cy="2251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345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2029AC-38F4-4867-9C3F-1D7411D4C535}"/>
              </a:ext>
            </a:extLst>
          </p:cNvPr>
          <p:cNvSpPr>
            <a:spLocks noGrp="1"/>
          </p:cNvSpPr>
          <p:nvPr>
            <p:ph type="title"/>
          </p:nvPr>
        </p:nvSpPr>
        <p:spPr>
          <a:xfrm>
            <a:off x="533903" y="134941"/>
            <a:ext cx="9692640" cy="859358"/>
          </a:xfrm>
        </p:spPr>
        <p:txBody>
          <a:bodyPr/>
          <a:lstStyle/>
          <a:p>
            <a:pPr algn="ctr"/>
            <a:r>
              <a:rPr lang="es-CR" dirty="0"/>
              <a:t>Preámbulo</a:t>
            </a:r>
            <a:endParaRPr lang="en-US" dirty="0"/>
          </a:p>
        </p:txBody>
      </p:sp>
      <p:sp>
        <p:nvSpPr>
          <p:cNvPr id="3" name="Marcador de contenido 2">
            <a:extLst>
              <a:ext uri="{FF2B5EF4-FFF2-40B4-BE49-F238E27FC236}">
                <a16:creationId xmlns:a16="http://schemas.microsoft.com/office/drawing/2014/main" id="{E5575FB1-2314-46B0-B308-055564EFB1F5}"/>
              </a:ext>
            </a:extLst>
          </p:cNvPr>
          <p:cNvSpPr>
            <a:spLocks noGrp="1"/>
          </p:cNvSpPr>
          <p:nvPr>
            <p:ph idx="1"/>
          </p:nvPr>
        </p:nvSpPr>
        <p:spPr>
          <a:xfrm>
            <a:off x="320838" y="1253331"/>
            <a:ext cx="10316060" cy="5469728"/>
          </a:xfrm>
        </p:spPr>
        <p:txBody>
          <a:bodyPr>
            <a:normAutofit/>
          </a:bodyPr>
          <a:lstStyle/>
          <a:p>
            <a:pPr algn="just"/>
            <a:r>
              <a:rPr lang="es-CR" sz="2000" dirty="0"/>
              <a:t>Luego del proceso de seleccionar las variables o predictores que deben estar en la RLM, y habiendo estimado los coeficientes, es momento de ver si se cumplen o no las condiciones del modelo.</a:t>
            </a:r>
          </a:p>
          <a:p>
            <a:pPr algn="just"/>
            <a:endParaRPr lang="es-CR" sz="2000" dirty="0"/>
          </a:p>
          <a:p>
            <a:r>
              <a:rPr lang="es-CR" sz="2000" dirty="0"/>
              <a:t>¿Qué entendemos por condiciones o supuestos del modelo?</a:t>
            </a:r>
          </a:p>
          <a:p>
            <a:endParaRPr lang="es-CR" sz="2000" dirty="0"/>
          </a:p>
          <a:p>
            <a:r>
              <a:rPr lang="es-CR" sz="2000" dirty="0"/>
              <a:t>En el tema de la regresión lineal múltiple mencionamos los pasos a llevarse a cabo en la estimación o aplicación de una ecuación de regresión:</a:t>
            </a:r>
          </a:p>
          <a:p>
            <a:pPr marL="617220" lvl="1" indent="-342900">
              <a:buFont typeface="+mj-lt"/>
              <a:buAutoNum type="arabicPeriod"/>
            </a:pPr>
            <a:r>
              <a:rPr lang="en-US" sz="2000" spc="-95" dirty="0" err="1">
                <a:latin typeface="Times New Roman"/>
                <a:cs typeface="Times New Roman"/>
              </a:rPr>
              <a:t>Relación</a:t>
            </a:r>
            <a:r>
              <a:rPr lang="en-US" sz="2000" spc="-95" dirty="0">
                <a:latin typeface="Times New Roman"/>
                <a:cs typeface="Times New Roman"/>
              </a:rPr>
              <a:t> </a:t>
            </a:r>
            <a:r>
              <a:rPr lang="en-US" sz="2000" spc="-40" dirty="0">
                <a:latin typeface="Times New Roman"/>
                <a:cs typeface="Times New Roman"/>
              </a:rPr>
              <a:t>entre </a:t>
            </a:r>
            <a:r>
              <a:rPr lang="en-US" sz="2000" spc="-120" dirty="0">
                <a:latin typeface="Times New Roman"/>
                <a:cs typeface="Times New Roman"/>
              </a:rPr>
              <a:t>las</a:t>
            </a:r>
            <a:r>
              <a:rPr lang="en-US" sz="2000" spc="-15" dirty="0">
                <a:latin typeface="Times New Roman"/>
                <a:cs typeface="Times New Roman"/>
              </a:rPr>
              <a:t> </a:t>
            </a:r>
            <a:r>
              <a:rPr lang="en-US" sz="2000" spc="-105" dirty="0">
                <a:latin typeface="Times New Roman"/>
                <a:cs typeface="Times New Roman"/>
              </a:rPr>
              <a:t>variables</a:t>
            </a:r>
            <a:endParaRPr lang="es-CR" sz="2000" spc="-105" dirty="0">
              <a:latin typeface="Times New Roman"/>
              <a:cs typeface="Times New Roman"/>
            </a:endParaRPr>
          </a:p>
          <a:p>
            <a:pPr marL="617220" lvl="1" indent="-342900">
              <a:buFont typeface="+mj-lt"/>
              <a:buAutoNum type="arabicPeriod"/>
            </a:pPr>
            <a:r>
              <a:rPr lang="es-ES" sz="2000" spc="-95" dirty="0">
                <a:latin typeface="Times New Roman"/>
                <a:cs typeface="Times New Roman"/>
              </a:rPr>
              <a:t>Estimación </a:t>
            </a:r>
            <a:r>
              <a:rPr lang="es-ES" sz="2000" spc="-75" dirty="0">
                <a:latin typeface="Times New Roman"/>
                <a:cs typeface="Times New Roman"/>
              </a:rPr>
              <a:t>de </a:t>
            </a:r>
            <a:r>
              <a:rPr lang="es-ES" sz="2000" spc="-110" dirty="0">
                <a:latin typeface="Times New Roman"/>
                <a:cs typeface="Times New Roman"/>
              </a:rPr>
              <a:t>la </a:t>
            </a:r>
            <a:r>
              <a:rPr lang="es-ES" sz="2000" spc="-60" dirty="0">
                <a:latin typeface="Times New Roman"/>
                <a:cs typeface="Times New Roman"/>
              </a:rPr>
              <a:t>recta </a:t>
            </a:r>
            <a:r>
              <a:rPr lang="es-ES" sz="2000" spc="-75" dirty="0">
                <a:latin typeface="Times New Roman"/>
                <a:cs typeface="Times New Roman"/>
              </a:rPr>
              <a:t>de </a:t>
            </a:r>
            <a:r>
              <a:rPr lang="es-ES" sz="2000" spc="-70" dirty="0">
                <a:latin typeface="Times New Roman"/>
                <a:cs typeface="Times New Roman"/>
              </a:rPr>
              <a:t>mejor </a:t>
            </a:r>
            <a:r>
              <a:rPr lang="es-ES" sz="2000" spc="-85" dirty="0">
                <a:latin typeface="Times New Roman"/>
                <a:cs typeface="Times New Roman"/>
              </a:rPr>
              <a:t>ajuste </a:t>
            </a:r>
            <a:r>
              <a:rPr lang="es-ES" sz="2000" spc="-75" dirty="0">
                <a:latin typeface="Times New Roman"/>
                <a:cs typeface="Times New Roman"/>
              </a:rPr>
              <a:t>(modelo de</a:t>
            </a:r>
            <a:r>
              <a:rPr lang="es-ES" sz="2000" spc="185" dirty="0">
                <a:latin typeface="Times New Roman"/>
                <a:cs typeface="Times New Roman"/>
              </a:rPr>
              <a:t> </a:t>
            </a:r>
            <a:r>
              <a:rPr lang="es-ES" sz="2000" spc="-70" dirty="0">
                <a:latin typeface="Times New Roman"/>
                <a:cs typeface="Times New Roman"/>
              </a:rPr>
              <a:t>regresión)</a:t>
            </a:r>
          </a:p>
          <a:p>
            <a:pPr marL="617220" lvl="1" indent="-342900">
              <a:buFont typeface="+mj-lt"/>
              <a:buAutoNum type="arabicPeriod"/>
            </a:pPr>
            <a:r>
              <a:rPr lang="es-ES" sz="2000" b="1" u="sng" spc="-90" dirty="0">
                <a:latin typeface="Times New Roman"/>
                <a:cs typeface="Times New Roman"/>
              </a:rPr>
              <a:t>Diagnóstico </a:t>
            </a:r>
            <a:r>
              <a:rPr lang="es-ES" sz="2000" b="1" u="sng" spc="-75" dirty="0">
                <a:latin typeface="Times New Roman"/>
                <a:cs typeface="Times New Roman"/>
              </a:rPr>
              <a:t>del </a:t>
            </a:r>
            <a:r>
              <a:rPr lang="es-ES" sz="2000" b="1" u="sng" spc="-85" dirty="0">
                <a:latin typeface="Times New Roman"/>
                <a:cs typeface="Times New Roman"/>
              </a:rPr>
              <a:t>modelo </a:t>
            </a:r>
            <a:r>
              <a:rPr lang="es-ES" sz="2000" b="1" u="sng" spc="-75" dirty="0">
                <a:latin typeface="Times New Roman"/>
                <a:cs typeface="Times New Roman"/>
              </a:rPr>
              <a:t>de</a:t>
            </a:r>
            <a:r>
              <a:rPr lang="es-ES" sz="2000" b="1" u="sng" spc="45" dirty="0">
                <a:latin typeface="Times New Roman"/>
                <a:cs typeface="Times New Roman"/>
              </a:rPr>
              <a:t> </a:t>
            </a:r>
            <a:r>
              <a:rPr lang="es-ES" sz="2000" b="1" u="sng" spc="-75" dirty="0">
                <a:latin typeface="Times New Roman"/>
                <a:cs typeface="Times New Roman"/>
              </a:rPr>
              <a:t>regresión</a:t>
            </a:r>
          </a:p>
          <a:p>
            <a:pPr marL="617220" lvl="1" indent="-342900">
              <a:buFont typeface="+mj-lt"/>
              <a:buAutoNum type="arabicPeriod"/>
            </a:pPr>
            <a:r>
              <a:rPr lang="en-US" sz="2000" spc="-105" dirty="0" err="1">
                <a:latin typeface="Times New Roman"/>
                <a:cs typeface="Times New Roman"/>
              </a:rPr>
              <a:t>Medidas</a:t>
            </a:r>
            <a:r>
              <a:rPr lang="en-US" sz="2000" spc="-60" dirty="0">
                <a:latin typeface="Times New Roman"/>
                <a:cs typeface="Times New Roman"/>
              </a:rPr>
              <a:t> </a:t>
            </a:r>
            <a:r>
              <a:rPr lang="en-US" sz="2000" spc="-85" dirty="0" err="1">
                <a:latin typeface="Times New Roman"/>
                <a:cs typeface="Times New Roman"/>
              </a:rPr>
              <a:t>remediales</a:t>
            </a:r>
            <a:endParaRPr lang="en-US" sz="2000" spc="-85" dirty="0">
              <a:latin typeface="Times New Roman"/>
              <a:cs typeface="Times New Roman"/>
            </a:endParaRPr>
          </a:p>
          <a:p>
            <a:pPr marL="617220" lvl="1" indent="-342900">
              <a:buFont typeface="+mj-lt"/>
              <a:buAutoNum type="arabicPeriod"/>
            </a:pPr>
            <a:r>
              <a:rPr lang="es-ES" sz="2000" spc="-95" dirty="0">
                <a:latin typeface="Times New Roman"/>
                <a:cs typeface="Times New Roman"/>
              </a:rPr>
              <a:t>Estadísticas </a:t>
            </a:r>
            <a:r>
              <a:rPr lang="es-ES" sz="2000" spc="-75" dirty="0">
                <a:latin typeface="Times New Roman"/>
                <a:cs typeface="Times New Roman"/>
              </a:rPr>
              <a:t>de </a:t>
            </a:r>
            <a:r>
              <a:rPr lang="es-ES" sz="2000" spc="-95" dirty="0">
                <a:latin typeface="Times New Roman"/>
                <a:cs typeface="Times New Roman"/>
              </a:rPr>
              <a:t>bondad </a:t>
            </a:r>
            <a:r>
              <a:rPr lang="es-ES" sz="2000" spc="-150" dirty="0">
                <a:latin typeface="Times New Roman"/>
                <a:cs typeface="Times New Roman"/>
              </a:rPr>
              <a:t>y</a:t>
            </a:r>
            <a:r>
              <a:rPr lang="es-ES" sz="2000" spc="50" dirty="0">
                <a:latin typeface="Times New Roman"/>
                <a:cs typeface="Times New Roman"/>
              </a:rPr>
              <a:t> </a:t>
            </a:r>
            <a:r>
              <a:rPr lang="es-ES" sz="2000" spc="-90" dirty="0">
                <a:latin typeface="Times New Roman"/>
                <a:cs typeface="Times New Roman"/>
              </a:rPr>
              <a:t>ajuste</a:t>
            </a:r>
          </a:p>
          <a:p>
            <a:pPr marL="617220" lvl="1" indent="-342900">
              <a:buFont typeface="+mj-lt"/>
              <a:buAutoNum type="arabicPeriod"/>
            </a:pPr>
            <a:r>
              <a:rPr lang="es-ES" sz="2000" spc="-85" dirty="0">
                <a:latin typeface="Times New Roman"/>
                <a:cs typeface="Times New Roman"/>
              </a:rPr>
              <a:t>Inferencia </a:t>
            </a:r>
            <a:r>
              <a:rPr lang="es-ES" sz="2000" spc="-150" dirty="0">
                <a:latin typeface="Times New Roman"/>
                <a:cs typeface="Times New Roman"/>
              </a:rPr>
              <a:t>y </a:t>
            </a:r>
            <a:r>
              <a:rPr lang="es-ES" sz="2000" spc="-70" dirty="0">
                <a:latin typeface="Times New Roman"/>
                <a:cs typeface="Times New Roman"/>
              </a:rPr>
              <a:t>prueba </a:t>
            </a:r>
            <a:r>
              <a:rPr lang="es-ES" sz="2000" spc="-75" dirty="0">
                <a:latin typeface="Times New Roman"/>
                <a:cs typeface="Times New Roman"/>
              </a:rPr>
              <a:t>de </a:t>
            </a:r>
            <a:r>
              <a:rPr lang="es-ES" sz="2000" spc="-85" dirty="0">
                <a:latin typeface="Times New Roman"/>
                <a:cs typeface="Times New Roman"/>
              </a:rPr>
              <a:t>hipótesis </a:t>
            </a:r>
            <a:r>
              <a:rPr lang="es-ES" sz="2000" spc="-75" dirty="0">
                <a:latin typeface="Times New Roman"/>
                <a:cs typeface="Times New Roman"/>
              </a:rPr>
              <a:t>de </a:t>
            </a:r>
            <a:r>
              <a:rPr lang="es-ES" sz="2000" spc="-100" dirty="0">
                <a:latin typeface="Times New Roman"/>
                <a:cs typeface="Times New Roman"/>
              </a:rPr>
              <a:t>los </a:t>
            </a:r>
            <a:r>
              <a:rPr lang="es-ES" sz="2000" spc="-85" dirty="0">
                <a:latin typeface="Times New Roman"/>
                <a:cs typeface="Times New Roman"/>
              </a:rPr>
              <a:t>coeficientes </a:t>
            </a:r>
            <a:r>
              <a:rPr lang="es-ES" sz="2000" spc="-75" dirty="0">
                <a:latin typeface="Times New Roman"/>
                <a:cs typeface="Times New Roman"/>
              </a:rPr>
              <a:t>del</a:t>
            </a:r>
            <a:r>
              <a:rPr lang="es-ES" sz="2000" spc="215" dirty="0">
                <a:latin typeface="Times New Roman"/>
                <a:cs typeface="Times New Roman"/>
              </a:rPr>
              <a:t> </a:t>
            </a:r>
            <a:r>
              <a:rPr lang="es-ES" sz="2000" spc="-85" dirty="0">
                <a:latin typeface="Times New Roman"/>
                <a:cs typeface="Times New Roman"/>
              </a:rPr>
              <a:t>modelo</a:t>
            </a:r>
            <a:endParaRPr lang="es-CR" sz="2000" dirty="0"/>
          </a:p>
          <a:p>
            <a:pPr marL="0" indent="0">
              <a:buNone/>
            </a:pPr>
            <a:endParaRPr lang="es-CR" sz="2000" dirty="0"/>
          </a:p>
        </p:txBody>
      </p:sp>
    </p:spTree>
    <p:extLst>
      <p:ext uri="{BB962C8B-B14F-4D97-AF65-F5344CB8AC3E}">
        <p14:creationId xmlns:p14="http://schemas.microsoft.com/office/powerpoint/2010/main" val="896577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A1F13-0215-4274-B4C8-E5A7F0480A5C}"/>
              </a:ext>
            </a:extLst>
          </p:cNvPr>
          <p:cNvSpPr>
            <a:spLocks noGrp="1"/>
          </p:cNvSpPr>
          <p:nvPr>
            <p:ph type="title"/>
          </p:nvPr>
        </p:nvSpPr>
        <p:spPr>
          <a:xfrm>
            <a:off x="139960" y="188939"/>
            <a:ext cx="11047445" cy="977848"/>
          </a:xfrm>
        </p:spPr>
        <p:txBody>
          <a:bodyPr>
            <a:normAutofit fontScale="90000"/>
          </a:bodyPr>
          <a:lstStyle/>
          <a:p>
            <a:pPr algn="ctr"/>
            <a:r>
              <a:rPr lang="es-CR" dirty="0"/>
              <a:t>Variancia constante en los residuos: </a:t>
            </a:r>
            <a:br>
              <a:rPr lang="es-CR" dirty="0"/>
            </a:br>
            <a:r>
              <a:rPr lang="es-CR" dirty="0"/>
              <a:t>la homocedasticidad </a:t>
            </a:r>
            <a:endParaRPr lang="en-US" dirty="0"/>
          </a:p>
        </p:txBody>
      </p:sp>
      <p:sp>
        <p:nvSpPr>
          <p:cNvPr id="3" name="Marcador de contenido 2">
            <a:extLst>
              <a:ext uri="{FF2B5EF4-FFF2-40B4-BE49-F238E27FC236}">
                <a16:creationId xmlns:a16="http://schemas.microsoft.com/office/drawing/2014/main" id="{3B7FB290-87AC-4959-8EC1-37EC3FCFE5B7}"/>
              </a:ext>
            </a:extLst>
          </p:cNvPr>
          <p:cNvSpPr>
            <a:spLocks noGrp="1"/>
          </p:cNvSpPr>
          <p:nvPr>
            <p:ph idx="1"/>
          </p:nvPr>
        </p:nvSpPr>
        <p:spPr>
          <a:xfrm>
            <a:off x="249816" y="1509204"/>
            <a:ext cx="10066035" cy="4980373"/>
          </a:xfrm>
        </p:spPr>
        <p:txBody>
          <a:bodyPr/>
          <a:lstStyle/>
          <a:p>
            <a:endParaRPr lang="en-US" dirty="0"/>
          </a:p>
        </p:txBody>
      </p:sp>
      <p:pic>
        <p:nvPicPr>
          <p:cNvPr id="6150" name="Picture 6">
            <a:extLst>
              <a:ext uri="{FF2B5EF4-FFF2-40B4-BE49-F238E27FC236}">
                <a16:creationId xmlns:a16="http://schemas.microsoft.com/office/drawing/2014/main" id="{C3EAB05B-9E82-40F7-B95A-5F6DE842D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16" y="1509204"/>
            <a:ext cx="6162675" cy="5246703"/>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Figura. Gráficos de análisis de la independencia de los residuos | Download  Scientific Diagram">
            <a:extLst>
              <a:ext uri="{FF2B5EF4-FFF2-40B4-BE49-F238E27FC236}">
                <a16:creationId xmlns:a16="http://schemas.microsoft.com/office/drawing/2014/main" id="{F6947988-BB7A-486E-B77E-5BDC51F1D6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137" y="1509204"/>
            <a:ext cx="4154478" cy="4714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291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A1F13-0215-4274-B4C8-E5A7F0480A5C}"/>
              </a:ext>
            </a:extLst>
          </p:cNvPr>
          <p:cNvSpPr>
            <a:spLocks noGrp="1"/>
          </p:cNvSpPr>
          <p:nvPr>
            <p:ph type="title"/>
          </p:nvPr>
        </p:nvSpPr>
        <p:spPr>
          <a:xfrm>
            <a:off x="139960" y="188939"/>
            <a:ext cx="11047445" cy="977848"/>
          </a:xfrm>
        </p:spPr>
        <p:txBody>
          <a:bodyPr>
            <a:normAutofit fontScale="90000"/>
          </a:bodyPr>
          <a:lstStyle/>
          <a:p>
            <a:pPr algn="ctr"/>
            <a:r>
              <a:rPr lang="es-CR" dirty="0"/>
              <a:t>Variancia constante en los residuos: </a:t>
            </a:r>
            <a:br>
              <a:rPr lang="es-CR" dirty="0"/>
            </a:br>
            <a:r>
              <a:rPr lang="es-CR" dirty="0"/>
              <a:t>la homocedasticidad </a:t>
            </a:r>
            <a:endParaRPr lang="en-US" dirty="0"/>
          </a:p>
        </p:txBody>
      </p:sp>
      <p:sp>
        <p:nvSpPr>
          <p:cNvPr id="3" name="Marcador de contenido 2">
            <a:extLst>
              <a:ext uri="{FF2B5EF4-FFF2-40B4-BE49-F238E27FC236}">
                <a16:creationId xmlns:a16="http://schemas.microsoft.com/office/drawing/2014/main" id="{3B7FB290-87AC-4959-8EC1-37EC3FCFE5B7}"/>
              </a:ext>
            </a:extLst>
          </p:cNvPr>
          <p:cNvSpPr>
            <a:spLocks noGrp="1"/>
          </p:cNvSpPr>
          <p:nvPr>
            <p:ph idx="1"/>
          </p:nvPr>
        </p:nvSpPr>
        <p:spPr>
          <a:xfrm>
            <a:off x="249816" y="1509204"/>
            <a:ext cx="10066035" cy="4980373"/>
          </a:xfrm>
        </p:spPr>
        <p:txBody>
          <a:bodyPr/>
          <a:lstStyle/>
          <a:p>
            <a:endParaRPr lang="en-US" dirty="0"/>
          </a:p>
        </p:txBody>
      </p:sp>
      <p:pic>
        <p:nvPicPr>
          <p:cNvPr id="8194" name="Picture 2" descr="6 Diagnósticos | Modelos de Regresión con R">
            <a:extLst>
              <a:ext uri="{FF2B5EF4-FFF2-40B4-BE49-F238E27FC236}">
                <a16:creationId xmlns:a16="http://schemas.microsoft.com/office/drawing/2014/main" id="{AB8F4A57-E1F7-44DC-B4F5-C66D813F0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60" y="1614210"/>
            <a:ext cx="7010400" cy="49434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Estadística Multivariada">
            <a:extLst>
              <a:ext uri="{FF2B5EF4-FFF2-40B4-BE49-F238E27FC236}">
                <a16:creationId xmlns:a16="http://schemas.microsoft.com/office/drawing/2014/main" id="{5B458FA5-B1C3-4223-91F3-3EA5BB3F6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0327" y="1509204"/>
            <a:ext cx="4631713" cy="494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10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A1F13-0215-4274-B4C8-E5A7F0480A5C}"/>
              </a:ext>
            </a:extLst>
          </p:cNvPr>
          <p:cNvSpPr>
            <a:spLocks noGrp="1"/>
          </p:cNvSpPr>
          <p:nvPr>
            <p:ph type="title"/>
          </p:nvPr>
        </p:nvSpPr>
        <p:spPr>
          <a:xfrm>
            <a:off x="139960" y="188939"/>
            <a:ext cx="11047445" cy="977848"/>
          </a:xfrm>
        </p:spPr>
        <p:txBody>
          <a:bodyPr>
            <a:normAutofit fontScale="90000"/>
          </a:bodyPr>
          <a:lstStyle/>
          <a:p>
            <a:pPr algn="ctr"/>
            <a:r>
              <a:rPr lang="es-CR" dirty="0"/>
              <a:t>Variancia constante en los residuos: </a:t>
            </a:r>
            <a:br>
              <a:rPr lang="es-CR" dirty="0"/>
            </a:br>
            <a:r>
              <a:rPr lang="es-CR" dirty="0"/>
              <a:t>la homocedasticidad </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B7FB290-87AC-4959-8EC1-37EC3FCFE5B7}"/>
                  </a:ext>
                </a:extLst>
              </p:cNvPr>
              <p:cNvSpPr>
                <a:spLocks noGrp="1"/>
              </p:cNvSpPr>
              <p:nvPr>
                <p:ph idx="1"/>
              </p:nvPr>
            </p:nvSpPr>
            <p:spPr>
              <a:xfrm>
                <a:off x="249816" y="1509204"/>
                <a:ext cx="10066035" cy="4980373"/>
              </a:xfrm>
            </p:spPr>
            <p:txBody>
              <a:bodyPr/>
              <a:lstStyle/>
              <a:p>
                <a:r>
                  <a:rPr lang="es-CR" dirty="0"/>
                  <a:t>En un modelo homocedástico, que es lo que se espera, </a:t>
                </a:r>
                <a:r>
                  <a:rPr lang="es-CR" altLang="en-US" sz="1800" dirty="0">
                    <a:cs typeface="Times New Roman" panose="02020603050405020304" pitchFamily="18" charset="0"/>
                  </a:rPr>
                  <a:t>los errores tiene una variancia constante para cada valor de </a:t>
                </a:r>
                <a14:m>
                  <m:oMath xmlns:m="http://schemas.openxmlformats.org/officeDocument/2006/math">
                    <m:sSub>
                      <m:sSubPr>
                        <m:ctrlPr>
                          <a:rPr lang="es-CR" altLang="en-US" sz="1800" b="0" i="1" smtClean="0">
                            <a:latin typeface="Cambria Math" panose="02040503050406030204" pitchFamily="18" charset="0"/>
                            <a:cs typeface="Times New Roman" panose="02020603050405020304" pitchFamily="18" charset="0"/>
                          </a:rPr>
                        </m:ctrlPr>
                      </m:sSubPr>
                      <m:e>
                        <m:r>
                          <a:rPr lang="es-CR" altLang="en-US" sz="1800" b="0" i="1" smtClean="0">
                            <a:latin typeface="Cambria Math" panose="02040503050406030204" pitchFamily="18" charset="0"/>
                            <a:cs typeface="Times New Roman" panose="02020603050405020304" pitchFamily="18" charset="0"/>
                          </a:rPr>
                          <m:t>𝑋</m:t>
                        </m:r>
                      </m:e>
                      <m:sub>
                        <m:r>
                          <a:rPr lang="es-CR" altLang="en-US" sz="1800" b="0" i="1" smtClean="0">
                            <a:latin typeface="Cambria Math" panose="02040503050406030204" pitchFamily="18" charset="0"/>
                            <a:cs typeface="Times New Roman" panose="02020603050405020304" pitchFamily="18" charset="0"/>
                          </a:rPr>
                          <m:t>𝑖</m:t>
                        </m:r>
                      </m:sub>
                    </m:sSub>
                  </m:oMath>
                </a14:m>
                <a:r>
                  <a:rPr lang="en-US" dirty="0"/>
                  <a:t>. Y </a:t>
                </a:r>
                <a:r>
                  <a:rPr lang="en-US" dirty="0" err="1"/>
                  <a:t>si</a:t>
                </a:r>
                <a:r>
                  <a:rPr lang="en-US" dirty="0"/>
                  <a:t> no es </a:t>
                </a:r>
                <a:r>
                  <a:rPr lang="en-US" dirty="0" err="1"/>
                  <a:t>así</a:t>
                </a:r>
                <a:r>
                  <a:rPr lang="en-US" dirty="0"/>
                  <a:t>, </a:t>
                </a:r>
                <a:r>
                  <a:rPr lang="en-US" dirty="0" err="1"/>
                  <a:t>tendremos</a:t>
                </a:r>
                <a:r>
                  <a:rPr lang="en-US" dirty="0"/>
                  <a:t> </a:t>
                </a:r>
                <a:r>
                  <a:rPr lang="en-US" dirty="0" err="1"/>
                  <a:t>residuos</a:t>
                </a:r>
                <a:r>
                  <a:rPr lang="en-US" dirty="0"/>
                  <a:t> no </a:t>
                </a:r>
                <a:r>
                  <a:rPr lang="en-US" dirty="0" err="1"/>
                  <a:t>constantes</a:t>
                </a:r>
                <a:r>
                  <a:rPr lang="en-US" dirty="0"/>
                  <a:t>, y </a:t>
                </a:r>
                <a:r>
                  <a:rPr lang="en-US" dirty="0" err="1"/>
                  <a:t>pues</a:t>
                </a:r>
                <a:r>
                  <a:rPr lang="en-US" dirty="0"/>
                  <a:t>, no es lo que se </a:t>
                </a:r>
                <a:r>
                  <a:rPr lang="en-US" dirty="0" err="1"/>
                  <a:t>desea</a:t>
                </a:r>
                <a:r>
                  <a:rPr lang="en-US" dirty="0"/>
                  <a:t> para la RLM (</a:t>
                </a:r>
                <a:r>
                  <a:rPr lang="en-US" dirty="0" err="1"/>
                  <a:t>modelo</a:t>
                </a:r>
                <a:r>
                  <a:rPr lang="en-US" dirty="0"/>
                  <a:t> </a:t>
                </a:r>
                <a:r>
                  <a:rPr lang="en-US" dirty="0" err="1"/>
                  <a:t>heterosedástico</a:t>
                </a:r>
                <a:r>
                  <a:rPr lang="en-US" dirty="0"/>
                  <a:t>).</a:t>
                </a:r>
              </a:p>
              <a:p>
                <a:pPr marL="0" indent="0">
                  <a:buNone/>
                </a:pPr>
                <a:endParaRPr lang="en-US" dirty="0"/>
              </a:p>
              <a:p>
                <a:r>
                  <a:rPr lang="en-US" dirty="0"/>
                  <a:t>Hay </a:t>
                </a:r>
                <a:r>
                  <a:rPr lang="en-US" dirty="0" err="1"/>
                  <a:t>diversas</a:t>
                </a:r>
                <a:r>
                  <a:rPr lang="en-US" dirty="0"/>
                  <a:t> </a:t>
                </a:r>
                <a:r>
                  <a:rPr lang="en-US" dirty="0" err="1"/>
                  <a:t>formas</a:t>
                </a:r>
                <a:r>
                  <a:rPr lang="en-US" dirty="0"/>
                  <a:t> de </a:t>
                </a:r>
                <a:r>
                  <a:rPr lang="en-US" dirty="0" err="1"/>
                  <a:t>verificar</a:t>
                </a:r>
                <a:r>
                  <a:rPr lang="en-US" dirty="0"/>
                  <a:t> lo anterior: </a:t>
                </a:r>
                <a:r>
                  <a:rPr lang="en-US" dirty="0" err="1"/>
                  <a:t>pruebas</a:t>
                </a:r>
                <a:r>
                  <a:rPr lang="en-US" dirty="0"/>
                  <a:t> </a:t>
                </a:r>
                <a:r>
                  <a:rPr lang="en-US" dirty="0" err="1"/>
                  <a:t>estadísticas</a:t>
                </a:r>
                <a:r>
                  <a:rPr lang="en-US" dirty="0"/>
                  <a:t> y </a:t>
                </a:r>
                <a:r>
                  <a:rPr lang="en-US" dirty="0" err="1"/>
                  <a:t>mediante</a:t>
                </a:r>
                <a:r>
                  <a:rPr lang="en-US" dirty="0"/>
                  <a:t> el </a:t>
                </a:r>
                <a:r>
                  <a:rPr lang="en-US" dirty="0" err="1"/>
                  <a:t>análisis</a:t>
                </a:r>
                <a:r>
                  <a:rPr lang="en-US" dirty="0"/>
                  <a:t> de los </a:t>
                </a:r>
                <a:r>
                  <a:rPr lang="en-US" dirty="0" err="1"/>
                  <a:t>residuos</a:t>
                </a:r>
                <a:r>
                  <a:rPr lang="en-US" dirty="0"/>
                  <a:t> (</a:t>
                </a:r>
                <a:r>
                  <a:rPr lang="en-US" dirty="0" err="1"/>
                  <a:t>si</a:t>
                </a:r>
                <a:r>
                  <a:rPr lang="en-US" dirty="0"/>
                  <a:t> </a:t>
                </a:r>
                <a:r>
                  <a:rPr lang="es-CR" altLang="en-US" sz="1800" dirty="0">
                    <a:cs typeface="Times New Roman" panose="02020603050405020304" pitchFamily="18" charset="0"/>
                  </a:rPr>
                  <a:t>la variancia es constante, el gráfico debe aparecer como una secuencia aleatoria de puntos</a:t>
                </a:r>
                <a:r>
                  <a:rPr lang="en-US" dirty="0"/>
                  <a:t>). </a:t>
                </a:r>
              </a:p>
              <a:p>
                <a:pPr marL="0" indent="0">
                  <a:buNone/>
                </a:pPr>
                <a:endParaRPr lang="en-US" dirty="0"/>
              </a:p>
              <a:p>
                <a:r>
                  <a:rPr lang="en-US" dirty="0"/>
                  <a:t>Al </a:t>
                </a:r>
                <a:r>
                  <a:rPr lang="es-CR" dirty="0"/>
                  <a:t>igual</a:t>
                </a:r>
                <a:r>
                  <a:rPr lang="en-US" dirty="0"/>
                  <a:t> que la </a:t>
                </a:r>
                <a:r>
                  <a:rPr lang="en-US" dirty="0" err="1"/>
                  <a:t>vez</a:t>
                </a:r>
                <a:r>
                  <a:rPr lang="en-US" dirty="0"/>
                  <a:t> </a:t>
                </a:r>
                <a:r>
                  <a:rPr lang="en-US" dirty="0" err="1"/>
                  <a:t>pasada</a:t>
                </a:r>
                <a:r>
                  <a:rPr lang="en-US" dirty="0"/>
                  <a:t>, se </a:t>
                </a:r>
                <a:r>
                  <a:rPr lang="es-CR" dirty="0"/>
                  <a:t>recomienda  llevar a cabo ambas prueba. </a:t>
                </a:r>
              </a:p>
              <a:p>
                <a:endParaRPr lang="es-CR" dirty="0"/>
              </a:p>
              <a:p>
                <a:r>
                  <a:rPr lang="es-CR" altLang="en-US" sz="1800" dirty="0">
                    <a:cs typeface="Times New Roman" panose="02020603050405020304" pitchFamily="18" charset="0"/>
                  </a:rPr>
                  <a:t>Se pueden usar los valores absolutos o raíz cuadrada de los residuales ya que el signo de los residuales no es tan importante.  Estos valores se usan especialmente cuando no hay muchas observaciones.</a:t>
                </a:r>
                <a:endParaRPr lang="en-US" altLang="en-US" sz="1400" dirty="0"/>
              </a:p>
              <a:p>
                <a:endParaRPr lang="en-US" dirty="0"/>
              </a:p>
            </p:txBody>
          </p:sp>
        </mc:Choice>
        <mc:Fallback xmlns="">
          <p:sp>
            <p:nvSpPr>
              <p:cNvPr id="3" name="Marcador de contenido 2">
                <a:extLst>
                  <a:ext uri="{FF2B5EF4-FFF2-40B4-BE49-F238E27FC236}">
                    <a16:creationId xmlns:a16="http://schemas.microsoft.com/office/drawing/2014/main" id="{3B7FB290-87AC-4959-8EC1-37EC3FCFE5B7}"/>
                  </a:ext>
                </a:extLst>
              </p:cNvPr>
              <p:cNvSpPr>
                <a:spLocks noGrp="1" noRot="1" noChangeAspect="1" noMove="1" noResize="1" noEditPoints="1" noAdjustHandles="1" noChangeArrowheads="1" noChangeShapeType="1" noTextEdit="1"/>
              </p:cNvSpPr>
              <p:nvPr>
                <p:ph idx="1"/>
              </p:nvPr>
            </p:nvSpPr>
            <p:spPr>
              <a:xfrm>
                <a:off x="249816" y="1509204"/>
                <a:ext cx="10066035" cy="4980373"/>
              </a:xfrm>
              <a:blipFill>
                <a:blip r:embed="rId2"/>
                <a:stretch>
                  <a:fillRect l="-121" t="-979" r="-1030"/>
                </a:stretch>
              </a:blipFill>
            </p:spPr>
            <p:txBody>
              <a:bodyPr/>
              <a:lstStyle/>
              <a:p>
                <a:r>
                  <a:rPr lang="en-US">
                    <a:noFill/>
                  </a:rPr>
                  <a:t> </a:t>
                </a:r>
              </a:p>
            </p:txBody>
          </p:sp>
        </mc:Fallback>
      </mc:AlternateContent>
    </p:spTree>
    <p:extLst>
      <p:ext uri="{BB962C8B-B14F-4D97-AF65-F5344CB8AC3E}">
        <p14:creationId xmlns:p14="http://schemas.microsoft.com/office/powerpoint/2010/main" val="2562930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A1F13-0215-4274-B4C8-E5A7F0480A5C}"/>
              </a:ext>
            </a:extLst>
          </p:cNvPr>
          <p:cNvSpPr>
            <a:spLocks noGrp="1"/>
          </p:cNvSpPr>
          <p:nvPr>
            <p:ph type="title"/>
          </p:nvPr>
        </p:nvSpPr>
        <p:spPr>
          <a:xfrm>
            <a:off x="139960" y="188939"/>
            <a:ext cx="11047445" cy="977848"/>
          </a:xfrm>
        </p:spPr>
        <p:txBody>
          <a:bodyPr>
            <a:normAutofit fontScale="90000"/>
          </a:bodyPr>
          <a:lstStyle/>
          <a:p>
            <a:pPr algn="ctr"/>
            <a:r>
              <a:rPr lang="es-CR" dirty="0"/>
              <a:t>Variancia constante en los residuos: </a:t>
            </a:r>
            <a:br>
              <a:rPr lang="es-CR" dirty="0"/>
            </a:br>
            <a:r>
              <a:rPr lang="es-CR" dirty="0"/>
              <a:t>la homocedasticidad </a:t>
            </a:r>
            <a:endParaRPr lang="en-US" dirty="0"/>
          </a:p>
        </p:txBody>
      </p:sp>
      <p:sp>
        <p:nvSpPr>
          <p:cNvPr id="3" name="Marcador de contenido 2">
            <a:extLst>
              <a:ext uri="{FF2B5EF4-FFF2-40B4-BE49-F238E27FC236}">
                <a16:creationId xmlns:a16="http://schemas.microsoft.com/office/drawing/2014/main" id="{3B7FB290-87AC-4959-8EC1-37EC3FCFE5B7}"/>
              </a:ext>
            </a:extLst>
          </p:cNvPr>
          <p:cNvSpPr>
            <a:spLocks noGrp="1"/>
          </p:cNvSpPr>
          <p:nvPr>
            <p:ph idx="1"/>
          </p:nvPr>
        </p:nvSpPr>
        <p:spPr>
          <a:xfrm>
            <a:off x="249816" y="1509204"/>
            <a:ext cx="10066035" cy="4980373"/>
          </a:xfrm>
        </p:spPr>
        <p:txBody>
          <a:bodyPr/>
          <a:lstStyle/>
          <a:p>
            <a:r>
              <a:rPr lang="es-CR" altLang="en-US" sz="1800" dirty="0">
                <a:cs typeface="Times New Roman" panose="02020603050405020304" pitchFamily="18" charset="0"/>
              </a:rPr>
              <a:t>Una prueba formal para determinar si existe evidencia de heteroscedasticidad es el test de </a:t>
            </a:r>
            <a:r>
              <a:rPr lang="es-CR" altLang="en-US" sz="1800" dirty="0" err="1">
                <a:cs typeface="Times New Roman" panose="02020603050405020304" pitchFamily="18" charset="0"/>
              </a:rPr>
              <a:t>Breush</a:t>
            </a:r>
            <a:r>
              <a:rPr lang="es-CR" altLang="en-US" sz="1800" dirty="0">
                <a:cs typeface="Times New Roman" panose="02020603050405020304" pitchFamily="18" charset="0"/>
              </a:rPr>
              <a:t>-Pagan. Asume que los errores son independientes y normales:</a:t>
            </a:r>
            <a:endParaRPr lang="en-US" altLang="en-US" sz="1400" dirty="0"/>
          </a:p>
          <a:p>
            <a:endParaRPr lang="en-US" dirty="0"/>
          </a:p>
        </p:txBody>
      </p:sp>
      <p:graphicFrame>
        <p:nvGraphicFramePr>
          <p:cNvPr id="4" name="Object 4">
            <a:extLst>
              <a:ext uri="{FF2B5EF4-FFF2-40B4-BE49-F238E27FC236}">
                <a16:creationId xmlns:a16="http://schemas.microsoft.com/office/drawing/2014/main" id="{DB3B6A09-1293-4B79-84C4-6567E4E56E0A}"/>
              </a:ext>
            </a:extLst>
          </p:cNvPr>
          <p:cNvGraphicFramePr>
            <a:graphicFrameLocks noChangeAspect="1"/>
          </p:cNvGraphicFramePr>
          <p:nvPr>
            <p:extLst>
              <p:ext uri="{D42A27DB-BD31-4B8C-83A1-F6EECF244321}">
                <p14:modId xmlns:p14="http://schemas.microsoft.com/office/powerpoint/2010/main" val="1536587456"/>
              </p:ext>
            </p:extLst>
          </p:nvPr>
        </p:nvGraphicFramePr>
        <p:xfrm>
          <a:off x="4469460" y="2405648"/>
          <a:ext cx="2022475" cy="623887"/>
        </p:xfrm>
        <a:graphic>
          <a:graphicData uri="http://schemas.openxmlformats.org/presentationml/2006/ole">
            <mc:AlternateContent xmlns:mc="http://schemas.openxmlformats.org/markup-compatibility/2006">
              <mc:Choice xmlns:v="urn:schemas-microsoft-com:vml" Requires="v">
                <p:oleObj spid="_x0000_s6146" name="Ecuación" r:id="rId3" imgW="1524000" imgH="469900" progId="Equation.3">
                  <p:embed/>
                </p:oleObj>
              </mc:Choice>
              <mc:Fallback>
                <p:oleObj name="Ecuación" r:id="rId3" imgW="1524000" imgH="469900" progId="Equation.3">
                  <p:embed/>
                  <p:pic>
                    <p:nvPicPr>
                      <p:cNvPr id="23556" name="Object 4">
                        <a:extLst>
                          <a:ext uri="{FF2B5EF4-FFF2-40B4-BE49-F238E27FC236}">
                            <a16:creationId xmlns:a16="http://schemas.microsoft.com/office/drawing/2014/main" id="{3039346F-2207-4ABC-BF56-1C0FC75998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9460" y="2405648"/>
                        <a:ext cx="2022475" cy="62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pic>
        <p:nvPicPr>
          <p:cNvPr id="5" name="Picture 3">
            <a:extLst>
              <a:ext uri="{FF2B5EF4-FFF2-40B4-BE49-F238E27FC236}">
                <a16:creationId xmlns:a16="http://schemas.microsoft.com/office/drawing/2014/main" id="{1CC00280-E7F2-4176-B515-FD7A4F0E91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816" y="2901923"/>
            <a:ext cx="3767137" cy="3767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4">
            <a:extLst>
              <a:ext uri="{FF2B5EF4-FFF2-40B4-BE49-F238E27FC236}">
                <a16:creationId xmlns:a16="http://schemas.microsoft.com/office/drawing/2014/main" id="{A2A1851A-C8D2-423A-B89A-F5915B2A3B48}"/>
              </a:ext>
            </a:extLst>
          </p:cNvPr>
          <p:cNvSpPr>
            <a:spLocks noChangeArrowheads="1"/>
          </p:cNvSpPr>
          <p:nvPr/>
        </p:nvSpPr>
        <p:spPr bwMode="auto">
          <a:xfrm>
            <a:off x="4172528" y="3389381"/>
            <a:ext cx="3384550" cy="8334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en-US" altLang="en-US" sz="1200" b="1" i="1" dirty="0"/>
              <a:t>Non-constant Variance Score Test</a:t>
            </a:r>
            <a:r>
              <a:rPr lang="en-US" altLang="en-US" sz="1200" dirty="0"/>
              <a:t> </a:t>
            </a:r>
          </a:p>
          <a:p>
            <a:pPr eaLnBrk="1" hangingPunct="1">
              <a:spcBef>
                <a:spcPct val="50000"/>
              </a:spcBef>
              <a:buClrTx/>
              <a:buSzTx/>
              <a:buFontTx/>
              <a:buNone/>
            </a:pPr>
            <a:r>
              <a:rPr lang="en-US" altLang="en-US" sz="1200" dirty="0"/>
              <a:t>Variance formula: ~ </a:t>
            </a:r>
            <a:r>
              <a:rPr lang="en-US" altLang="en-US" sz="1200" dirty="0" err="1"/>
              <a:t>fitted.values</a:t>
            </a:r>
            <a:r>
              <a:rPr lang="en-US" altLang="en-US" sz="1200" dirty="0"/>
              <a:t> </a:t>
            </a:r>
          </a:p>
          <a:p>
            <a:pPr eaLnBrk="1" hangingPunct="1">
              <a:spcBef>
                <a:spcPct val="50000"/>
              </a:spcBef>
              <a:buClrTx/>
              <a:buSzTx/>
              <a:buFontTx/>
              <a:buNone/>
            </a:pPr>
            <a:r>
              <a:rPr lang="en-US" altLang="en-US" sz="1200" dirty="0" err="1"/>
              <a:t>Chisquare</a:t>
            </a:r>
            <a:r>
              <a:rPr lang="en-US" altLang="en-US" sz="1200" dirty="0"/>
              <a:t> = 15.07   Df = 1   p = 0.0001 </a:t>
            </a:r>
          </a:p>
        </p:txBody>
      </p:sp>
      <p:sp>
        <p:nvSpPr>
          <p:cNvPr id="7" name="Text Box 5">
            <a:extLst>
              <a:ext uri="{FF2B5EF4-FFF2-40B4-BE49-F238E27FC236}">
                <a16:creationId xmlns:a16="http://schemas.microsoft.com/office/drawing/2014/main" id="{E79C0F2C-2DA3-4A55-A47D-7BC0C2C7ABB5}"/>
              </a:ext>
            </a:extLst>
          </p:cNvPr>
          <p:cNvSpPr txBox="1">
            <a:spLocks noChangeArrowheads="1"/>
          </p:cNvSpPr>
          <p:nvPr/>
        </p:nvSpPr>
        <p:spPr bwMode="auto">
          <a:xfrm>
            <a:off x="4623378" y="4874852"/>
            <a:ext cx="2482850" cy="5905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lang="es-CR" altLang="en-US" sz="1600"/>
              <a:t>Evidencia de variancia no constante</a:t>
            </a:r>
            <a:endParaRPr lang="en-US" altLang="en-US" sz="1600"/>
          </a:p>
        </p:txBody>
      </p:sp>
      <p:pic>
        <p:nvPicPr>
          <p:cNvPr id="8" name="Picture 3">
            <a:extLst>
              <a:ext uri="{FF2B5EF4-FFF2-40B4-BE49-F238E27FC236}">
                <a16:creationId xmlns:a16="http://schemas.microsoft.com/office/drawing/2014/main" id="{BD349D84-A410-4DB0-9489-E74D87CB18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6730" y="2444807"/>
            <a:ext cx="3024188" cy="30241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4">
            <a:extLst>
              <a:ext uri="{FF2B5EF4-FFF2-40B4-BE49-F238E27FC236}">
                <a16:creationId xmlns:a16="http://schemas.microsoft.com/office/drawing/2014/main" id="{BDF42523-B636-405D-8530-FF8712DCEEB9}"/>
              </a:ext>
            </a:extLst>
          </p:cNvPr>
          <p:cNvSpPr>
            <a:spLocks noChangeArrowheads="1"/>
          </p:cNvSpPr>
          <p:nvPr/>
        </p:nvSpPr>
        <p:spPr bwMode="auto">
          <a:xfrm>
            <a:off x="7855293" y="5827770"/>
            <a:ext cx="3294062" cy="8334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en-US" altLang="en-US" sz="1200" b="1" i="1"/>
              <a:t>Non-constant Variance Score Test</a:t>
            </a:r>
            <a:r>
              <a:rPr lang="en-US" altLang="en-US" sz="1200"/>
              <a:t> </a:t>
            </a:r>
          </a:p>
          <a:p>
            <a:pPr eaLnBrk="1" hangingPunct="1">
              <a:spcBef>
                <a:spcPct val="50000"/>
              </a:spcBef>
              <a:buClrTx/>
              <a:buSzTx/>
              <a:buFontTx/>
              <a:buNone/>
            </a:pPr>
            <a:r>
              <a:rPr lang="en-US" altLang="en-US" sz="1200"/>
              <a:t>Variance formula: ~ fitted.values </a:t>
            </a:r>
          </a:p>
          <a:p>
            <a:pPr eaLnBrk="1" hangingPunct="1">
              <a:spcBef>
                <a:spcPct val="50000"/>
              </a:spcBef>
              <a:buClrTx/>
              <a:buSzTx/>
              <a:buFontTx/>
              <a:buNone/>
            </a:pPr>
            <a:r>
              <a:rPr lang="en-US" altLang="en-US" sz="1200"/>
              <a:t>Chisquare = 2.27    Df = 1     p = 0.13 </a:t>
            </a:r>
          </a:p>
        </p:txBody>
      </p:sp>
      <p:cxnSp>
        <p:nvCxnSpPr>
          <p:cNvPr id="11" name="Conector recto 10">
            <a:extLst>
              <a:ext uri="{FF2B5EF4-FFF2-40B4-BE49-F238E27FC236}">
                <a16:creationId xmlns:a16="http://schemas.microsoft.com/office/drawing/2014/main" id="{8E657133-9532-40C2-A601-1833F266E156}"/>
              </a:ext>
            </a:extLst>
          </p:cNvPr>
          <p:cNvCxnSpPr/>
          <p:nvPr/>
        </p:nvCxnSpPr>
        <p:spPr>
          <a:xfrm>
            <a:off x="7643674" y="2405648"/>
            <a:ext cx="0" cy="4190461"/>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0999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Question words - Test Examen - Examen - Test OnLine | Cibertest">
            <a:extLst>
              <a:ext uri="{FF2B5EF4-FFF2-40B4-BE49-F238E27FC236}">
                <a16:creationId xmlns:a16="http://schemas.microsoft.com/office/drawing/2014/main" id="{CDC49E13-6266-4C08-A86E-BD5B8D510B7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13550"/>
          <a:stretch/>
        </p:blipFill>
        <p:spPr bwMode="auto">
          <a:xfrm>
            <a:off x="20" y="10"/>
            <a:ext cx="1129282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C8FA078-259C-4BBA-8574-AA1B519953E1}"/>
              </a:ext>
            </a:extLst>
          </p:cNvPr>
          <p:cNvSpPr>
            <a:spLocks noGrp="1"/>
          </p:cNvSpPr>
          <p:nvPr>
            <p:ph type="title"/>
          </p:nvPr>
        </p:nvSpPr>
        <p:spPr>
          <a:xfrm>
            <a:off x="1261872" y="365760"/>
            <a:ext cx="9692640" cy="1325562"/>
          </a:xfrm>
        </p:spPr>
        <p:txBody>
          <a:bodyPr>
            <a:normAutofit/>
          </a:bodyPr>
          <a:lstStyle/>
          <a:p>
            <a:pPr algn="ctr"/>
            <a:r>
              <a:rPr lang="es-CR" dirty="0">
                <a:solidFill>
                  <a:schemeClr val="bg1"/>
                </a:solidFill>
              </a:rPr>
              <a:t>Homocedasticidad</a:t>
            </a:r>
            <a:endParaRPr lang="en-US" dirty="0">
              <a:solidFill>
                <a:schemeClr val="bg1"/>
              </a:solidFill>
            </a:endParaRPr>
          </a:p>
        </p:txBody>
      </p:sp>
      <p:sp>
        <p:nvSpPr>
          <p:cNvPr id="3" name="Marcador de contenido 2">
            <a:extLst>
              <a:ext uri="{FF2B5EF4-FFF2-40B4-BE49-F238E27FC236}">
                <a16:creationId xmlns:a16="http://schemas.microsoft.com/office/drawing/2014/main" id="{CEEADEF6-EE76-448B-ADE1-466B4621C372}"/>
              </a:ext>
            </a:extLst>
          </p:cNvPr>
          <p:cNvSpPr>
            <a:spLocks noGrp="1"/>
          </p:cNvSpPr>
          <p:nvPr>
            <p:ph idx="1"/>
          </p:nvPr>
        </p:nvSpPr>
        <p:spPr>
          <a:xfrm>
            <a:off x="1261872" y="2005739"/>
            <a:ext cx="8595360" cy="4174398"/>
          </a:xfrm>
        </p:spPr>
        <p:txBody>
          <a:bodyPr>
            <a:normAutofit/>
          </a:bodyPr>
          <a:lstStyle/>
          <a:p>
            <a:pPr marL="0" indent="0" algn="ctr">
              <a:buNone/>
            </a:pPr>
            <a:r>
              <a:rPr lang="es-CR" dirty="0">
                <a:solidFill>
                  <a:schemeClr val="bg1"/>
                </a:solidFill>
              </a:rPr>
              <a:t>¿Qué sucede cuando no se cumplen, a cabalidad la condición de variancia constante en los residuos?</a:t>
            </a:r>
          </a:p>
          <a:p>
            <a:pPr marL="0" indent="0">
              <a:buNone/>
            </a:pPr>
            <a:endParaRPr lang="es-CR" dirty="0">
              <a:solidFill>
                <a:schemeClr val="bg1"/>
              </a:solidFill>
            </a:endParaRPr>
          </a:p>
          <a:p>
            <a:pPr marL="0" indent="0">
              <a:buNone/>
            </a:pPr>
            <a:endParaRPr lang="es-CR" dirty="0">
              <a:solidFill>
                <a:schemeClr val="bg1"/>
              </a:solidFill>
            </a:endParaRPr>
          </a:p>
          <a:p>
            <a:pPr marL="0" indent="0">
              <a:buNone/>
            </a:pPr>
            <a:endParaRPr lang="es-CR"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270690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6" name="5 Elipse">
            <a:extLst>
              <a:ext uri="{FF2B5EF4-FFF2-40B4-BE49-F238E27FC236}">
                <a16:creationId xmlns:a16="http://schemas.microsoft.com/office/drawing/2014/main" id="{E7299D2D-930F-49E3-A282-8AF5322CF8F4}"/>
              </a:ext>
            </a:extLst>
          </p:cNvPr>
          <p:cNvSpPr/>
          <p:nvPr/>
        </p:nvSpPr>
        <p:spPr>
          <a:xfrm>
            <a:off x="46754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7" name="6 Elipse">
            <a:extLst>
              <a:ext uri="{FF2B5EF4-FFF2-40B4-BE49-F238E27FC236}">
                <a16:creationId xmlns:a16="http://schemas.microsoft.com/office/drawing/2014/main" id="{F1DE5E3D-AD05-4B2D-BBF8-B19E0666664E}"/>
              </a:ext>
            </a:extLst>
          </p:cNvPr>
          <p:cNvSpPr/>
          <p:nvPr/>
        </p:nvSpPr>
        <p:spPr>
          <a:xfrm>
            <a:off x="648267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4</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0" name="13 Rectángulo redondeado">
            <a:extLst>
              <a:ext uri="{FF2B5EF4-FFF2-40B4-BE49-F238E27FC236}">
                <a16:creationId xmlns:a16="http://schemas.microsoft.com/office/drawing/2014/main" id="{7122EF9A-7511-4F61-8CB4-AD8A4817656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Normalidad de los residuos</a:t>
            </a:r>
          </a:p>
        </p:txBody>
      </p:sp>
      <p:sp>
        <p:nvSpPr>
          <p:cNvPr id="11" name="14 Rectángulo redondeado">
            <a:extLst>
              <a:ext uri="{FF2B5EF4-FFF2-40B4-BE49-F238E27FC236}">
                <a16:creationId xmlns:a16="http://schemas.microsoft.com/office/drawing/2014/main" id="{20F405BA-569A-4CBF-82F5-7E38FD0A3CEB}"/>
              </a:ext>
            </a:extLst>
          </p:cNvPr>
          <p:cNvSpPr/>
          <p:nvPr/>
        </p:nvSpPr>
        <p:spPr>
          <a:xfrm>
            <a:off x="2051720" y="5373216"/>
            <a:ext cx="2298338"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Variancia constante: homocedasticidad</a:t>
            </a:r>
          </a:p>
        </p:txBody>
      </p:sp>
      <p:sp>
        <p:nvSpPr>
          <p:cNvPr id="12" name="15 Rectángulo redondeado">
            <a:extLst>
              <a:ext uri="{FF2B5EF4-FFF2-40B4-BE49-F238E27FC236}">
                <a16:creationId xmlns:a16="http://schemas.microsoft.com/office/drawing/2014/main" id="{F9300F0D-0747-411F-BD1B-A5583DAAE2ED}"/>
              </a:ext>
            </a:extLst>
          </p:cNvPr>
          <p:cNvSpPr/>
          <p:nvPr/>
        </p:nvSpPr>
        <p:spPr>
          <a:xfrm>
            <a:off x="8210866"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Independencia lineal: multicolinealidad</a:t>
            </a:r>
          </a:p>
        </p:txBody>
      </p:sp>
    </p:spTree>
    <p:extLst>
      <p:ext uri="{BB962C8B-B14F-4D97-AF65-F5344CB8AC3E}">
        <p14:creationId xmlns:p14="http://schemas.microsoft.com/office/powerpoint/2010/main" val="2297818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8CE93F-CABB-4A7A-94B6-4815A1965854}"/>
              </a:ext>
            </a:extLst>
          </p:cNvPr>
          <p:cNvSpPr>
            <a:spLocks noGrp="1"/>
          </p:cNvSpPr>
          <p:nvPr>
            <p:ph type="title"/>
          </p:nvPr>
        </p:nvSpPr>
        <p:spPr>
          <a:xfrm>
            <a:off x="142043" y="0"/>
            <a:ext cx="10715347" cy="850481"/>
          </a:xfrm>
        </p:spPr>
        <p:txBody>
          <a:bodyPr/>
          <a:lstStyle/>
          <a:p>
            <a:pPr algn="ctr"/>
            <a:r>
              <a:rPr lang="es-CR" dirty="0"/>
              <a:t>La multicolinealidad </a:t>
            </a:r>
            <a:endParaRPr lang="en-US" dirty="0"/>
          </a:p>
        </p:txBody>
      </p:sp>
      <p:sp>
        <p:nvSpPr>
          <p:cNvPr id="3" name="Marcador de contenido 2">
            <a:extLst>
              <a:ext uri="{FF2B5EF4-FFF2-40B4-BE49-F238E27FC236}">
                <a16:creationId xmlns:a16="http://schemas.microsoft.com/office/drawing/2014/main" id="{C898C8BF-D6CB-4268-8BC0-AC146E1E8B1D}"/>
              </a:ext>
            </a:extLst>
          </p:cNvPr>
          <p:cNvSpPr>
            <a:spLocks noGrp="1"/>
          </p:cNvSpPr>
          <p:nvPr>
            <p:ph idx="1"/>
          </p:nvPr>
        </p:nvSpPr>
        <p:spPr>
          <a:xfrm>
            <a:off x="303083" y="1287262"/>
            <a:ext cx="9888481" cy="5409165"/>
          </a:xfrm>
        </p:spPr>
        <p:txBody>
          <a:bodyPr/>
          <a:lstStyle/>
          <a:p>
            <a:r>
              <a:rPr lang="es-CR" dirty="0"/>
              <a:t>Al realizar una RLM, nos gustaría, dentro de un mundo ideal, que nuestras variables independientes tengan independencia u ortogonalidad entre ellas, esto quiere decir, que la correlación sea lo más pequeña o nula entre pares.</a:t>
            </a:r>
          </a:p>
          <a:p>
            <a:endParaRPr lang="es-CR" dirty="0"/>
          </a:p>
          <a:p>
            <a:r>
              <a:rPr lang="es-CR" dirty="0"/>
              <a:t>¿Algún ejemplo para comprender esto?</a:t>
            </a:r>
          </a:p>
          <a:p>
            <a:endParaRPr lang="es-CR" dirty="0"/>
          </a:p>
          <a:p>
            <a:r>
              <a:rPr lang="es-CR" dirty="0"/>
              <a:t>Al querer verificar si hay presencia de multicolinealidad en la RLM, debemos verificar si esta está o no presente,  dado que podría sesgar fuertemente los resultados de los coeficientes (valor estimado, su error estándar, etc.).</a:t>
            </a:r>
          </a:p>
          <a:p>
            <a:endParaRPr lang="es-CR" dirty="0"/>
          </a:p>
          <a:p>
            <a:r>
              <a:rPr lang="es-CR" dirty="0"/>
              <a:t>Definimos la multicolinealidad como : “</a:t>
            </a:r>
            <a:r>
              <a:rPr lang="es-ES" b="0" i="1" dirty="0">
                <a:solidFill>
                  <a:srgbClr val="202124"/>
                </a:solidFill>
                <a:effectLst/>
                <a:latin typeface="arial" panose="020B0604020202020204" pitchFamily="34" charset="0"/>
              </a:rPr>
              <a:t>La </a:t>
            </a:r>
            <a:r>
              <a:rPr lang="es-ES" b="1" i="1" dirty="0">
                <a:solidFill>
                  <a:srgbClr val="202124"/>
                </a:solidFill>
                <a:effectLst/>
                <a:latin typeface="arial" panose="020B0604020202020204" pitchFamily="34" charset="0"/>
              </a:rPr>
              <a:t>multicolinealidad</a:t>
            </a:r>
            <a:r>
              <a:rPr lang="es-ES" b="0" i="1" dirty="0">
                <a:solidFill>
                  <a:srgbClr val="202124"/>
                </a:solidFill>
                <a:effectLst/>
                <a:latin typeface="arial" panose="020B0604020202020204" pitchFamily="34" charset="0"/>
              </a:rPr>
              <a:t> es la relación de dependencia lineal fuerte entre más de dos variables explicativas en una regresión múltiple que incumple el supuesto de Gauss-</a:t>
            </a:r>
            <a:r>
              <a:rPr lang="es-ES" b="0" i="1" dirty="0" err="1">
                <a:solidFill>
                  <a:srgbClr val="202124"/>
                </a:solidFill>
                <a:effectLst/>
                <a:latin typeface="arial" panose="020B0604020202020204" pitchFamily="34" charset="0"/>
              </a:rPr>
              <a:t>Markov</a:t>
            </a:r>
            <a:r>
              <a:rPr lang="es-ES" b="0" i="1" dirty="0">
                <a:solidFill>
                  <a:srgbClr val="202124"/>
                </a:solidFill>
                <a:effectLst/>
                <a:latin typeface="arial" panose="020B0604020202020204" pitchFamily="34" charset="0"/>
              </a:rPr>
              <a:t> cuando es exacta. En otras palabras, la </a:t>
            </a:r>
            <a:r>
              <a:rPr lang="es-ES" b="1" i="1" dirty="0">
                <a:solidFill>
                  <a:srgbClr val="202124"/>
                </a:solidFill>
                <a:effectLst/>
                <a:latin typeface="arial" panose="020B0604020202020204" pitchFamily="34" charset="0"/>
              </a:rPr>
              <a:t>multicolinealidad</a:t>
            </a:r>
            <a:r>
              <a:rPr lang="es-ES" b="0" i="1" dirty="0">
                <a:solidFill>
                  <a:srgbClr val="202124"/>
                </a:solidFill>
                <a:effectLst/>
                <a:latin typeface="arial" panose="020B0604020202020204" pitchFamily="34" charset="0"/>
              </a:rPr>
              <a:t> es la correlación alta entre más de dos variables explicativas</a:t>
            </a:r>
            <a:r>
              <a:rPr lang="es-ES" b="0" i="0" dirty="0">
                <a:solidFill>
                  <a:srgbClr val="202124"/>
                </a:solidFill>
                <a:effectLst/>
                <a:latin typeface="arial" panose="020B0604020202020204" pitchFamily="34" charset="0"/>
              </a:rPr>
              <a:t>.</a:t>
            </a:r>
            <a:r>
              <a:rPr lang="es-CR" dirty="0"/>
              <a:t>” </a:t>
            </a:r>
            <a:endParaRPr lang="en-US" dirty="0"/>
          </a:p>
        </p:txBody>
      </p:sp>
    </p:spTree>
    <p:extLst>
      <p:ext uri="{BB962C8B-B14F-4D97-AF65-F5344CB8AC3E}">
        <p14:creationId xmlns:p14="http://schemas.microsoft.com/office/powerpoint/2010/main" val="1588492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8CE93F-CABB-4A7A-94B6-4815A1965854}"/>
              </a:ext>
            </a:extLst>
          </p:cNvPr>
          <p:cNvSpPr>
            <a:spLocks noGrp="1"/>
          </p:cNvSpPr>
          <p:nvPr>
            <p:ph type="title"/>
          </p:nvPr>
        </p:nvSpPr>
        <p:spPr>
          <a:xfrm>
            <a:off x="142043" y="0"/>
            <a:ext cx="10715347" cy="850481"/>
          </a:xfrm>
        </p:spPr>
        <p:txBody>
          <a:bodyPr/>
          <a:lstStyle/>
          <a:p>
            <a:pPr algn="ctr"/>
            <a:r>
              <a:rPr lang="es-CR" dirty="0"/>
              <a:t>La multicolinealidad </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898C8BF-D6CB-4268-8BC0-AC146E1E8B1D}"/>
                  </a:ext>
                </a:extLst>
              </p:cNvPr>
              <p:cNvSpPr>
                <a:spLocks noGrp="1"/>
              </p:cNvSpPr>
              <p:nvPr>
                <p:ph idx="1"/>
              </p:nvPr>
            </p:nvSpPr>
            <p:spPr>
              <a:xfrm>
                <a:off x="303083" y="1287262"/>
                <a:ext cx="10900536" cy="5409165"/>
              </a:xfrm>
            </p:spPr>
            <p:txBody>
              <a:bodyPr/>
              <a:lstStyle/>
              <a:p>
                <a:pPr algn="just">
                  <a:spcAft>
                    <a:spcPct val="20000"/>
                  </a:spcAft>
                  <a:buClr>
                    <a:schemeClr val="hlink"/>
                  </a:buClr>
                </a:pPr>
                <a:r>
                  <a:rPr lang="es-CR" altLang="en-US" sz="1800" dirty="0">
                    <a:cs typeface="Times New Roman" panose="02020603050405020304" pitchFamily="18" charset="0"/>
                  </a:rPr>
                  <a:t>La multicolinealidad </a:t>
                </a:r>
                <a:r>
                  <a:rPr lang="es-ES" altLang="en-US" sz="1800" dirty="0">
                    <a:cs typeface="Times New Roman" panose="02020603050405020304" pitchFamily="18" charset="0"/>
                  </a:rPr>
                  <a:t>es una situación en la que se presenta una fuerte correlación entre los predictores del modelo</a:t>
                </a:r>
                <a:r>
                  <a:rPr lang="es-CR" altLang="en-US" dirty="0">
                    <a:cs typeface="Times New Roman" panose="02020603050405020304" pitchFamily="18" charset="0"/>
                  </a:rPr>
                  <a:t>:</a:t>
                </a:r>
                <a:endParaRPr lang="es-CR" altLang="en-US" sz="1800" dirty="0">
                  <a:cs typeface="Times New Roman" panose="02020603050405020304" pitchFamily="18" charset="0"/>
                </a:endParaRPr>
              </a:p>
              <a:p>
                <a:pPr algn="just">
                  <a:spcAft>
                    <a:spcPct val="20000"/>
                  </a:spcAft>
                  <a:buClr>
                    <a:schemeClr val="hlink"/>
                  </a:buClr>
                </a:pPr>
                <a:endParaRPr lang="es-CR" altLang="en-US" dirty="0">
                  <a:cs typeface="Times New Roman" panose="02020603050405020304" pitchFamily="18" charset="0"/>
                </a:endParaRPr>
              </a:p>
              <a:p>
                <a:pPr algn="just">
                  <a:spcAft>
                    <a:spcPct val="20000"/>
                  </a:spcAft>
                  <a:buClr>
                    <a:schemeClr val="hlink"/>
                  </a:buClr>
                </a:pPr>
                <a:endParaRPr lang="es-CR" altLang="en-US" sz="1800" dirty="0">
                  <a:cs typeface="Times New Roman" panose="02020603050405020304" pitchFamily="18" charset="0"/>
                </a:endParaRPr>
              </a:p>
              <a:p>
                <a:pPr marL="0" indent="0" algn="just" eaLnBrk="1" hangingPunct="1">
                  <a:spcAft>
                    <a:spcPct val="20000"/>
                  </a:spcAft>
                  <a:buClr>
                    <a:schemeClr val="hlink"/>
                  </a:buClr>
                  <a:buNone/>
                </a:pPr>
                <a:endParaRPr lang="es-CR" altLang="en-US" sz="1800" dirty="0"/>
              </a:p>
              <a:p>
                <a:pPr algn="just">
                  <a:spcAft>
                    <a:spcPct val="20000"/>
                  </a:spcAft>
                  <a:buClr>
                    <a:schemeClr val="hlink"/>
                  </a:buClr>
                </a:pPr>
                <a:r>
                  <a:rPr lang="es-CR" altLang="en-US" sz="1800" dirty="0"/>
                  <a:t>La matriz de las </a:t>
                </a:r>
                <a14:m>
                  <m:oMath xmlns:m="http://schemas.openxmlformats.org/officeDocument/2006/math">
                    <m:r>
                      <a:rPr lang="es-CR" altLang="en-US" sz="1800" i="1" dirty="0" smtClean="0">
                        <a:latin typeface="Cambria Math" panose="02040503050406030204" pitchFamily="18" charset="0"/>
                      </a:rPr>
                      <m:t>𝑋</m:t>
                    </m:r>
                  </m:oMath>
                </a14:m>
                <a:r>
                  <a:rPr lang="es-CR" altLang="en-US" sz="1800" dirty="0"/>
                  <a:t>, al </a:t>
                </a:r>
                <a:r>
                  <a:rPr lang="es-CR" altLang="en-US" sz="1800" dirty="0" err="1"/>
                  <a:t>posser</a:t>
                </a:r>
                <a:r>
                  <a:rPr lang="es-CR" altLang="en-US" sz="1800" dirty="0"/>
                  <a:t> relación entre sus columnas, produce que en el proceso de invisibilidad sea un contraste que produce a posteriori el </a:t>
                </a:r>
                <a:r>
                  <a:rPr lang="es-CR" altLang="en-US" sz="1800" dirty="0" err="1"/>
                  <a:t>sesgamiento</a:t>
                </a:r>
                <a:r>
                  <a:rPr lang="es-CR" altLang="en-US" sz="1800" dirty="0"/>
                  <a:t> en la RLM. </a:t>
                </a:r>
              </a:p>
              <a:p>
                <a:pPr algn="just">
                  <a:spcAft>
                    <a:spcPct val="20000"/>
                  </a:spcAft>
                  <a:buClr>
                    <a:schemeClr val="hlink"/>
                  </a:buClr>
                </a:pPr>
                <a:r>
                  <a:rPr lang="es-CR" altLang="en-US" sz="1800" dirty="0"/>
                  <a:t>Con alta multicolinealidad, pero no perfecta, los coeficientes poseen grandes errores estándar, lo que hace que los coeficientes no puedan ser estimados con gran precisión. </a:t>
                </a:r>
                <a:endParaRPr lang="es-CR" altLang="en-US" sz="1800" dirty="0">
                  <a:cs typeface="Times New Roman" panose="02020603050405020304" pitchFamily="18" charset="0"/>
                </a:endParaRPr>
              </a:p>
              <a:p>
                <a:pPr algn="just">
                  <a:spcAft>
                    <a:spcPct val="20000"/>
                  </a:spcAft>
                  <a:buClr>
                    <a:schemeClr val="hlink"/>
                  </a:buClr>
                </a:pPr>
                <a:r>
                  <a:rPr lang="es-ES" altLang="en-US" sz="1800" dirty="0">
                    <a:cs typeface="Times New Roman" panose="02020603050405020304" pitchFamily="18" charset="0"/>
                  </a:rPr>
                  <a:t>Otro efecto, es que se pueden tener estimaciones sensibles a la muestra, por lo que pequeños cambios en los valores de </a:t>
                </a:r>
                <a14:m>
                  <m:oMath xmlns:m="http://schemas.openxmlformats.org/officeDocument/2006/math">
                    <m:r>
                      <a:rPr lang="es-ES" altLang="en-US" sz="1800" i="1" dirty="0" smtClean="0">
                        <a:latin typeface="Cambria Math" panose="02040503050406030204" pitchFamily="18" charset="0"/>
                        <a:cs typeface="Times New Roman" panose="02020603050405020304" pitchFamily="18" charset="0"/>
                      </a:rPr>
                      <m:t>𝑌</m:t>
                    </m:r>
                  </m:oMath>
                </a14:m>
                <a:r>
                  <a:rPr lang="es-ES" altLang="en-US" sz="1800" dirty="0">
                    <a:cs typeface="Times New Roman" panose="02020603050405020304" pitchFamily="18" charset="0"/>
                  </a:rPr>
                  <a:t> o de </a:t>
                </a:r>
                <a14:m>
                  <m:oMath xmlns:m="http://schemas.openxmlformats.org/officeDocument/2006/math">
                    <m:r>
                      <a:rPr lang="es-ES" altLang="en-US" sz="1800" i="1" dirty="0" smtClean="0">
                        <a:latin typeface="Cambria Math" panose="02040503050406030204" pitchFamily="18" charset="0"/>
                        <a:cs typeface="Times New Roman" panose="02020603050405020304" pitchFamily="18" charset="0"/>
                      </a:rPr>
                      <m:t>𝑋</m:t>
                    </m:r>
                  </m:oMath>
                </a14:m>
                <a:r>
                  <a:rPr lang="es-ES" altLang="en-US" sz="1800" dirty="0">
                    <a:cs typeface="Times New Roman" panose="02020603050405020304" pitchFamily="18" charset="0"/>
                  </a:rPr>
                  <a:t> pueden dar lugar a cambios importantes en las estimaciones.</a:t>
                </a:r>
                <a:endParaRPr lang="en-US" altLang="en-US" sz="1800" dirty="0">
                  <a:cs typeface="Times New Roman" panose="02020603050405020304" pitchFamily="18" charset="0"/>
                </a:endParaRPr>
              </a:p>
              <a:p>
                <a:r>
                  <a:rPr lang="en-US" dirty="0" err="1"/>
                  <a:t>Ahora</a:t>
                </a:r>
                <a:r>
                  <a:rPr lang="en-US" dirty="0"/>
                  <a:t>, la </a:t>
                </a:r>
                <a:r>
                  <a:rPr lang="en-US" dirty="0" err="1"/>
                  <a:t>pregunta</a:t>
                </a:r>
                <a:r>
                  <a:rPr lang="en-US" dirty="0"/>
                  <a:t> </a:t>
                </a:r>
                <a:r>
                  <a:rPr lang="en-US" dirty="0" err="1"/>
                  <a:t>sería</a:t>
                </a:r>
                <a:r>
                  <a:rPr lang="en-US" dirty="0"/>
                  <a:t>: ¿</a:t>
                </a:r>
                <a:r>
                  <a:rPr lang="en-US" dirty="0" err="1"/>
                  <a:t>cómo</a:t>
                </a:r>
                <a:r>
                  <a:rPr lang="en-US" dirty="0"/>
                  <a:t> </a:t>
                </a:r>
                <a:r>
                  <a:rPr lang="en-US" dirty="0" err="1"/>
                  <a:t>podemos</a:t>
                </a:r>
                <a:r>
                  <a:rPr lang="en-US" dirty="0"/>
                  <a:t> </a:t>
                </a:r>
                <a:r>
                  <a:rPr lang="en-US" dirty="0" err="1"/>
                  <a:t>verificar</a:t>
                </a:r>
                <a:r>
                  <a:rPr lang="en-US" dirty="0"/>
                  <a:t> la </a:t>
                </a:r>
                <a:r>
                  <a:rPr lang="en-US" dirty="0" err="1"/>
                  <a:t>multicolinealidad</a:t>
                </a:r>
                <a:r>
                  <a:rPr lang="en-US" dirty="0"/>
                  <a:t>?</a:t>
                </a:r>
              </a:p>
            </p:txBody>
          </p:sp>
        </mc:Choice>
        <mc:Fallback xmlns="">
          <p:sp>
            <p:nvSpPr>
              <p:cNvPr id="3" name="Marcador de contenido 2">
                <a:extLst>
                  <a:ext uri="{FF2B5EF4-FFF2-40B4-BE49-F238E27FC236}">
                    <a16:creationId xmlns:a16="http://schemas.microsoft.com/office/drawing/2014/main" id="{C898C8BF-D6CB-4268-8BC0-AC146E1E8B1D}"/>
                  </a:ext>
                </a:extLst>
              </p:cNvPr>
              <p:cNvSpPr>
                <a:spLocks noGrp="1" noRot="1" noChangeAspect="1" noMove="1" noResize="1" noEditPoints="1" noAdjustHandles="1" noChangeArrowheads="1" noChangeShapeType="1" noTextEdit="1"/>
              </p:cNvSpPr>
              <p:nvPr>
                <p:ph idx="1"/>
              </p:nvPr>
            </p:nvSpPr>
            <p:spPr>
              <a:xfrm>
                <a:off x="303083" y="1287262"/>
                <a:ext cx="10900536" cy="5409165"/>
              </a:xfrm>
              <a:blipFill>
                <a:blip r:embed="rId2"/>
                <a:stretch>
                  <a:fillRect l="-112" t="-789" r="-447"/>
                </a:stretch>
              </a:blipFill>
            </p:spPr>
            <p:txBody>
              <a:bodyPr/>
              <a:lstStyle/>
              <a:p>
                <a:r>
                  <a:rPr lang="en-US">
                    <a:noFill/>
                  </a:rPr>
                  <a:t> </a:t>
                </a:r>
              </a:p>
            </p:txBody>
          </p:sp>
        </mc:Fallback>
      </mc:AlternateContent>
      <p:sp>
        <p:nvSpPr>
          <p:cNvPr id="4" name="object 10">
            <a:extLst>
              <a:ext uri="{FF2B5EF4-FFF2-40B4-BE49-F238E27FC236}">
                <a16:creationId xmlns:a16="http://schemas.microsoft.com/office/drawing/2014/main" id="{F8C7719F-DAF6-44C1-9DDA-5B0424309C5E}"/>
              </a:ext>
            </a:extLst>
          </p:cNvPr>
          <p:cNvSpPr/>
          <p:nvPr/>
        </p:nvSpPr>
        <p:spPr>
          <a:xfrm>
            <a:off x="3898658" y="1977414"/>
            <a:ext cx="2697329" cy="129844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50106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8CE93F-CABB-4A7A-94B6-4815A1965854}"/>
              </a:ext>
            </a:extLst>
          </p:cNvPr>
          <p:cNvSpPr>
            <a:spLocks noGrp="1"/>
          </p:cNvSpPr>
          <p:nvPr>
            <p:ph type="title"/>
          </p:nvPr>
        </p:nvSpPr>
        <p:spPr>
          <a:xfrm>
            <a:off x="142043" y="0"/>
            <a:ext cx="10715347" cy="850481"/>
          </a:xfrm>
        </p:spPr>
        <p:txBody>
          <a:bodyPr/>
          <a:lstStyle/>
          <a:p>
            <a:pPr algn="ctr"/>
            <a:r>
              <a:rPr lang="es-CR"/>
              <a:t>La multicolinealidad </a:t>
            </a:r>
            <a:endParaRPr lang="en-US" dirty="0"/>
          </a:p>
        </p:txBody>
      </p:sp>
      <p:sp>
        <p:nvSpPr>
          <p:cNvPr id="3" name="Marcador de contenido 2">
            <a:extLst>
              <a:ext uri="{FF2B5EF4-FFF2-40B4-BE49-F238E27FC236}">
                <a16:creationId xmlns:a16="http://schemas.microsoft.com/office/drawing/2014/main" id="{C898C8BF-D6CB-4268-8BC0-AC146E1E8B1D}"/>
              </a:ext>
            </a:extLst>
          </p:cNvPr>
          <p:cNvSpPr>
            <a:spLocks noGrp="1"/>
          </p:cNvSpPr>
          <p:nvPr>
            <p:ph idx="1"/>
          </p:nvPr>
        </p:nvSpPr>
        <p:spPr>
          <a:xfrm>
            <a:off x="303083" y="1287262"/>
            <a:ext cx="10900536" cy="5409165"/>
          </a:xfrm>
        </p:spPr>
        <p:txBody>
          <a:bodyPr/>
          <a:lstStyle/>
          <a:p>
            <a:pPr algn="just">
              <a:spcAft>
                <a:spcPct val="20000"/>
              </a:spcAft>
              <a:buClr>
                <a:schemeClr val="hlink"/>
              </a:buClr>
            </a:pPr>
            <a:r>
              <a:rPr lang="es-CR"/>
              <a:t>Considero que la primera idea de si nos toparemos o no con la multicolinealidad, es mediante el uso del correlograma, y verificar la posibilidad en encontrarnos con altos niveles de correlación.</a:t>
            </a:r>
            <a:endParaRPr lang="en-US" dirty="0"/>
          </a:p>
        </p:txBody>
      </p:sp>
      <p:pic>
        <p:nvPicPr>
          <p:cNvPr id="2050" name="Picture 2" descr="Revisión general de Correlograma - Minitab">
            <a:extLst>
              <a:ext uri="{FF2B5EF4-FFF2-40B4-BE49-F238E27FC236}">
                <a16:creationId xmlns:a16="http://schemas.microsoft.com/office/drawing/2014/main" id="{48F75A4D-4614-4BEA-B930-4075CA1E81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5094" y="2388637"/>
            <a:ext cx="73152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84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8CE93F-CABB-4A7A-94B6-4815A1965854}"/>
              </a:ext>
            </a:extLst>
          </p:cNvPr>
          <p:cNvSpPr>
            <a:spLocks noGrp="1"/>
          </p:cNvSpPr>
          <p:nvPr>
            <p:ph type="title"/>
          </p:nvPr>
        </p:nvSpPr>
        <p:spPr>
          <a:xfrm>
            <a:off x="142043" y="0"/>
            <a:ext cx="10715347" cy="850481"/>
          </a:xfrm>
        </p:spPr>
        <p:txBody>
          <a:bodyPr/>
          <a:lstStyle/>
          <a:p>
            <a:pPr algn="ctr"/>
            <a:r>
              <a:rPr lang="es-CR"/>
              <a:t>La multicolinealidad </a:t>
            </a:r>
            <a:endParaRPr lang="en-US" dirty="0"/>
          </a:p>
        </p:txBody>
      </p:sp>
      <p:sp>
        <p:nvSpPr>
          <p:cNvPr id="3" name="Marcador de contenido 2">
            <a:extLst>
              <a:ext uri="{FF2B5EF4-FFF2-40B4-BE49-F238E27FC236}">
                <a16:creationId xmlns:a16="http://schemas.microsoft.com/office/drawing/2014/main" id="{C898C8BF-D6CB-4268-8BC0-AC146E1E8B1D}"/>
              </a:ext>
            </a:extLst>
          </p:cNvPr>
          <p:cNvSpPr>
            <a:spLocks noGrp="1"/>
          </p:cNvSpPr>
          <p:nvPr>
            <p:ph idx="1"/>
          </p:nvPr>
        </p:nvSpPr>
        <p:spPr>
          <a:xfrm>
            <a:off x="142043" y="1249940"/>
            <a:ext cx="10900536" cy="5409165"/>
          </a:xfrm>
        </p:spPr>
        <p:txBody>
          <a:bodyPr/>
          <a:lstStyle/>
          <a:p>
            <a:pPr algn="just">
              <a:spcAft>
                <a:spcPct val="20000"/>
              </a:spcAft>
              <a:buClr>
                <a:schemeClr val="hlink"/>
              </a:buClr>
            </a:pPr>
            <a:r>
              <a:rPr lang="es-CR" dirty="0"/>
              <a:t>Lo siguiente es ir, introduciendo, un coeficiente, uno a uno, y ver si hay o no cambio en los valores de los Betas, y errores estándares asociados bastante altos. </a:t>
            </a:r>
            <a:endParaRPr lang="en-US" dirty="0"/>
          </a:p>
        </p:txBody>
      </p:sp>
      <p:pic>
        <p:nvPicPr>
          <p:cNvPr id="7" name="Picture 3">
            <a:extLst>
              <a:ext uri="{FF2B5EF4-FFF2-40B4-BE49-F238E27FC236}">
                <a16:creationId xmlns:a16="http://schemas.microsoft.com/office/drawing/2014/main" id="{D64DBCDA-B8AC-4BF7-9828-D9467381E2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205038"/>
            <a:ext cx="4857750"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4">
            <a:extLst>
              <a:ext uri="{FF2B5EF4-FFF2-40B4-BE49-F238E27FC236}">
                <a16:creationId xmlns:a16="http://schemas.microsoft.com/office/drawing/2014/main" id="{F34B0E9C-6980-44CF-BD46-59F3A16D5400}"/>
              </a:ext>
            </a:extLst>
          </p:cNvPr>
          <p:cNvSpPr txBox="1">
            <a:spLocks noChangeArrowheads="1"/>
          </p:cNvSpPr>
          <p:nvPr/>
        </p:nvSpPr>
        <p:spPr bwMode="auto">
          <a:xfrm>
            <a:off x="1187450" y="4508500"/>
            <a:ext cx="5040313"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es-CR" altLang="en-US" sz="1600"/>
              <a:t>SCRes(X</a:t>
            </a:r>
            <a:r>
              <a:rPr lang="es-CR" altLang="en-US" sz="1600" baseline="-25000"/>
              <a:t>1</a:t>
            </a:r>
            <a:r>
              <a:rPr lang="es-CR" altLang="en-US" sz="1600"/>
              <a:t>) = 352.3</a:t>
            </a:r>
          </a:p>
          <a:p>
            <a:pPr eaLnBrk="1" hangingPunct="1">
              <a:spcBef>
                <a:spcPct val="50000"/>
              </a:spcBef>
              <a:buClrTx/>
              <a:buSzTx/>
              <a:buFontTx/>
              <a:buNone/>
            </a:pPr>
            <a:r>
              <a:rPr lang="es-CR" altLang="en-US" sz="1600"/>
              <a:t>SCRes(X</a:t>
            </a:r>
            <a:r>
              <a:rPr lang="es-CR" altLang="en-US" sz="1600" baseline="-25000"/>
              <a:t>1</a:t>
            </a:r>
            <a:r>
              <a:rPr lang="es-CR" altLang="en-US" sz="1600"/>
              <a:t>/X</a:t>
            </a:r>
            <a:r>
              <a:rPr lang="es-CR" altLang="en-US" sz="1600" baseline="-25000"/>
              <a:t>2</a:t>
            </a:r>
            <a:r>
              <a:rPr lang="es-CR" altLang="en-US" sz="1600"/>
              <a:t>) = 3.47</a:t>
            </a:r>
          </a:p>
          <a:p>
            <a:pPr eaLnBrk="1" hangingPunct="1">
              <a:spcBef>
                <a:spcPct val="50000"/>
              </a:spcBef>
              <a:buClrTx/>
              <a:buSzTx/>
              <a:buFontTx/>
              <a:buNone/>
            </a:pPr>
            <a:r>
              <a:rPr lang="es-CR" altLang="en-US" sz="1600"/>
              <a:t>SCRes(X</a:t>
            </a:r>
            <a:r>
              <a:rPr lang="es-CR" altLang="en-US" sz="1600" baseline="-25000"/>
              <a:t>2</a:t>
            </a:r>
            <a:r>
              <a:rPr lang="es-CR" altLang="en-US" sz="1600"/>
              <a:t>) = 381.97</a:t>
            </a:r>
          </a:p>
          <a:p>
            <a:pPr eaLnBrk="1" hangingPunct="1">
              <a:spcBef>
                <a:spcPct val="50000"/>
              </a:spcBef>
              <a:buClrTx/>
              <a:buSzTx/>
              <a:buFontTx/>
              <a:buNone/>
            </a:pPr>
            <a:r>
              <a:rPr lang="es-CR" altLang="en-US" sz="1600"/>
              <a:t>SCRes(X</a:t>
            </a:r>
            <a:r>
              <a:rPr lang="es-CR" altLang="en-US" sz="1600" baseline="-25000"/>
              <a:t>2</a:t>
            </a:r>
            <a:r>
              <a:rPr lang="es-CR" altLang="en-US" sz="1600"/>
              <a:t>/X</a:t>
            </a:r>
            <a:r>
              <a:rPr lang="es-CR" altLang="en-US" sz="1600" baseline="-25000"/>
              <a:t>1</a:t>
            </a:r>
            <a:r>
              <a:rPr lang="es-CR" altLang="en-US" sz="1600"/>
              <a:t>)) = 33.17</a:t>
            </a:r>
          </a:p>
          <a:p>
            <a:pPr eaLnBrk="1" hangingPunct="1">
              <a:spcBef>
                <a:spcPct val="50000"/>
              </a:spcBef>
              <a:buClrTx/>
              <a:buSzTx/>
              <a:buFontTx/>
              <a:buNone/>
            </a:pPr>
            <a:endParaRPr lang="en-US" altLang="en-US" sz="1600"/>
          </a:p>
        </p:txBody>
      </p:sp>
      <p:sp>
        <p:nvSpPr>
          <p:cNvPr id="9" name="Text Box 5">
            <a:extLst>
              <a:ext uri="{FF2B5EF4-FFF2-40B4-BE49-F238E27FC236}">
                <a16:creationId xmlns:a16="http://schemas.microsoft.com/office/drawing/2014/main" id="{B491B035-F64B-43A4-9078-FC9DF23CE386}"/>
              </a:ext>
            </a:extLst>
          </p:cNvPr>
          <p:cNvSpPr txBox="1">
            <a:spLocks noChangeArrowheads="1"/>
          </p:cNvSpPr>
          <p:nvPr/>
        </p:nvSpPr>
        <p:spPr bwMode="auto">
          <a:xfrm>
            <a:off x="4356100" y="4927600"/>
            <a:ext cx="1584325"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lang="es-CR" altLang="en-US" sz="1200"/>
              <a:t>REDUCCION MUY PEQUEÑA</a:t>
            </a:r>
            <a:endParaRPr lang="en-US" altLang="en-US" sz="1200"/>
          </a:p>
        </p:txBody>
      </p:sp>
      <p:cxnSp>
        <p:nvCxnSpPr>
          <p:cNvPr id="10" name="AutoShape 6">
            <a:extLst>
              <a:ext uri="{FF2B5EF4-FFF2-40B4-BE49-F238E27FC236}">
                <a16:creationId xmlns:a16="http://schemas.microsoft.com/office/drawing/2014/main" id="{F40B4521-76D1-4ACE-9DDB-26433CC78450}"/>
              </a:ext>
            </a:extLst>
          </p:cNvPr>
          <p:cNvCxnSpPr>
            <a:cxnSpLocks noChangeShapeType="1"/>
          </p:cNvCxnSpPr>
          <p:nvPr/>
        </p:nvCxnSpPr>
        <p:spPr bwMode="auto">
          <a:xfrm>
            <a:off x="3706813" y="5359400"/>
            <a:ext cx="1587" cy="517525"/>
          </a:xfrm>
          <a:prstGeom prst="bentConnector3">
            <a:avLst>
              <a:gd name="adj1" fmla="val 1430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7">
            <a:extLst>
              <a:ext uri="{FF2B5EF4-FFF2-40B4-BE49-F238E27FC236}">
                <a16:creationId xmlns:a16="http://schemas.microsoft.com/office/drawing/2014/main" id="{47B062D9-3B9F-4223-93DC-8A6A3E889A63}"/>
              </a:ext>
            </a:extLst>
          </p:cNvPr>
          <p:cNvCxnSpPr>
            <a:cxnSpLocks noChangeShapeType="1"/>
          </p:cNvCxnSpPr>
          <p:nvPr/>
        </p:nvCxnSpPr>
        <p:spPr bwMode="auto">
          <a:xfrm>
            <a:off x="3708400" y="4638675"/>
            <a:ext cx="1588" cy="517525"/>
          </a:xfrm>
          <a:prstGeom prst="bentConnector3">
            <a:avLst>
              <a:gd name="adj1" fmla="val 1430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Oval 8">
            <a:extLst>
              <a:ext uri="{FF2B5EF4-FFF2-40B4-BE49-F238E27FC236}">
                <a16:creationId xmlns:a16="http://schemas.microsoft.com/office/drawing/2014/main" id="{0FB72F9B-F2A2-410D-B1C1-B46156FCDC0E}"/>
              </a:ext>
            </a:extLst>
          </p:cNvPr>
          <p:cNvSpPr>
            <a:spLocks noChangeArrowheads="1"/>
          </p:cNvSpPr>
          <p:nvPr/>
        </p:nvSpPr>
        <p:spPr bwMode="auto">
          <a:xfrm>
            <a:off x="3563938" y="3141663"/>
            <a:ext cx="2305050" cy="431800"/>
          </a:xfrm>
          <a:prstGeom prst="ellipse">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n-US" sz="1200"/>
          </a:p>
        </p:txBody>
      </p:sp>
      <p:sp>
        <p:nvSpPr>
          <p:cNvPr id="13" name="Text Box 9">
            <a:extLst>
              <a:ext uri="{FF2B5EF4-FFF2-40B4-BE49-F238E27FC236}">
                <a16:creationId xmlns:a16="http://schemas.microsoft.com/office/drawing/2014/main" id="{848B73D3-EF67-4CEA-9518-FFFE3F9D5390}"/>
              </a:ext>
            </a:extLst>
          </p:cNvPr>
          <p:cNvSpPr txBox="1">
            <a:spLocks noChangeArrowheads="1"/>
          </p:cNvSpPr>
          <p:nvPr/>
        </p:nvSpPr>
        <p:spPr bwMode="auto">
          <a:xfrm>
            <a:off x="6516688" y="3213100"/>
            <a:ext cx="1800225" cy="2841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es-CR" altLang="en-US" sz="1200"/>
              <a:t>NO SIGNIFICATIVOS</a:t>
            </a:r>
            <a:endParaRPr lang="en-US" altLang="en-US" sz="1200"/>
          </a:p>
        </p:txBody>
      </p:sp>
      <p:cxnSp>
        <p:nvCxnSpPr>
          <p:cNvPr id="14" name="AutoShape 10">
            <a:extLst>
              <a:ext uri="{FF2B5EF4-FFF2-40B4-BE49-F238E27FC236}">
                <a16:creationId xmlns:a16="http://schemas.microsoft.com/office/drawing/2014/main" id="{EC2E276A-BEB1-4E39-9E1E-C0314610C05E}"/>
              </a:ext>
            </a:extLst>
          </p:cNvPr>
          <p:cNvCxnSpPr>
            <a:cxnSpLocks noChangeShapeType="1"/>
            <a:stCxn id="13" idx="1"/>
            <a:endCxn id="12" idx="6"/>
          </p:cNvCxnSpPr>
          <p:nvPr/>
        </p:nvCxnSpPr>
        <p:spPr bwMode="auto">
          <a:xfrm flipH="1">
            <a:off x="5868988" y="3355975"/>
            <a:ext cx="647700" cy="1588"/>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Oval 11">
            <a:extLst>
              <a:ext uri="{FF2B5EF4-FFF2-40B4-BE49-F238E27FC236}">
                <a16:creationId xmlns:a16="http://schemas.microsoft.com/office/drawing/2014/main" id="{1FDEA0CD-45E7-4E11-BB15-26923C9D61B7}"/>
              </a:ext>
            </a:extLst>
          </p:cNvPr>
          <p:cNvSpPr>
            <a:spLocks noChangeArrowheads="1"/>
          </p:cNvSpPr>
          <p:nvPr/>
        </p:nvSpPr>
        <p:spPr bwMode="auto">
          <a:xfrm>
            <a:off x="5148263" y="3213100"/>
            <a:ext cx="503237" cy="360363"/>
          </a:xfrm>
          <a:prstGeom prst="ellipse">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n-US" sz="1200"/>
          </a:p>
        </p:txBody>
      </p:sp>
      <p:sp>
        <p:nvSpPr>
          <p:cNvPr id="16" name="Text Box 12">
            <a:extLst>
              <a:ext uri="{FF2B5EF4-FFF2-40B4-BE49-F238E27FC236}">
                <a16:creationId xmlns:a16="http://schemas.microsoft.com/office/drawing/2014/main" id="{2677314E-8C2B-4077-A33F-8990A51C756D}"/>
              </a:ext>
            </a:extLst>
          </p:cNvPr>
          <p:cNvSpPr txBox="1">
            <a:spLocks noChangeArrowheads="1"/>
          </p:cNvSpPr>
          <p:nvPr/>
        </p:nvSpPr>
        <p:spPr bwMode="auto">
          <a:xfrm>
            <a:off x="6516688" y="3789363"/>
            <a:ext cx="1800225"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lang="es-CR" altLang="en-US" sz="1200"/>
              <a:t>EFECTO OPUESTO AL ESPERADO</a:t>
            </a:r>
            <a:endParaRPr lang="en-US" altLang="en-US" sz="1200"/>
          </a:p>
        </p:txBody>
      </p:sp>
      <p:cxnSp>
        <p:nvCxnSpPr>
          <p:cNvPr id="17" name="AutoShape 13">
            <a:extLst>
              <a:ext uri="{FF2B5EF4-FFF2-40B4-BE49-F238E27FC236}">
                <a16:creationId xmlns:a16="http://schemas.microsoft.com/office/drawing/2014/main" id="{8F968034-7652-43E3-969F-EE2F927C2859}"/>
              </a:ext>
            </a:extLst>
          </p:cNvPr>
          <p:cNvCxnSpPr>
            <a:cxnSpLocks noChangeShapeType="1"/>
            <a:stCxn id="16" idx="1"/>
            <a:endCxn id="15" idx="5"/>
          </p:cNvCxnSpPr>
          <p:nvPr/>
        </p:nvCxnSpPr>
        <p:spPr bwMode="auto">
          <a:xfrm flipH="1" flipV="1">
            <a:off x="5578475" y="3521075"/>
            <a:ext cx="938213" cy="50165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Oval 14">
            <a:extLst>
              <a:ext uri="{FF2B5EF4-FFF2-40B4-BE49-F238E27FC236}">
                <a16:creationId xmlns:a16="http://schemas.microsoft.com/office/drawing/2014/main" id="{A4942E84-653B-4967-A1C9-61BBAE7FB34E}"/>
              </a:ext>
            </a:extLst>
          </p:cNvPr>
          <p:cNvSpPr>
            <a:spLocks noChangeArrowheads="1"/>
          </p:cNvSpPr>
          <p:nvPr/>
        </p:nvSpPr>
        <p:spPr bwMode="auto">
          <a:xfrm>
            <a:off x="3851275" y="2420938"/>
            <a:ext cx="576263" cy="1079500"/>
          </a:xfrm>
          <a:prstGeom prst="ellipse">
            <a:avLst/>
          </a:prstGeom>
          <a:noFill/>
          <a:ln w="9525">
            <a:solidFill>
              <a:srgbClr val="99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n-US" sz="1200"/>
          </a:p>
        </p:txBody>
      </p:sp>
      <p:sp>
        <p:nvSpPr>
          <p:cNvPr id="19" name="Text Box 15">
            <a:extLst>
              <a:ext uri="{FF2B5EF4-FFF2-40B4-BE49-F238E27FC236}">
                <a16:creationId xmlns:a16="http://schemas.microsoft.com/office/drawing/2014/main" id="{243F8E7E-D888-4B39-B937-C4FD39F130FA}"/>
              </a:ext>
            </a:extLst>
          </p:cNvPr>
          <p:cNvSpPr txBox="1">
            <a:spLocks noChangeArrowheads="1"/>
          </p:cNvSpPr>
          <p:nvPr/>
        </p:nvSpPr>
        <p:spPr bwMode="auto">
          <a:xfrm>
            <a:off x="6516688" y="2352675"/>
            <a:ext cx="1800225" cy="2841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lang="es-CR" altLang="en-US" sz="1200"/>
              <a:t>MUY CAMBIANTES</a:t>
            </a:r>
            <a:endParaRPr lang="en-US" altLang="en-US" sz="1200"/>
          </a:p>
        </p:txBody>
      </p:sp>
      <p:cxnSp>
        <p:nvCxnSpPr>
          <p:cNvPr id="20" name="AutoShape 16">
            <a:extLst>
              <a:ext uri="{FF2B5EF4-FFF2-40B4-BE49-F238E27FC236}">
                <a16:creationId xmlns:a16="http://schemas.microsoft.com/office/drawing/2014/main" id="{93CB09C8-A07D-415A-83D0-1D8BCDEA4BC5}"/>
              </a:ext>
            </a:extLst>
          </p:cNvPr>
          <p:cNvCxnSpPr>
            <a:cxnSpLocks noChangeShapeType="1"/>
            <a:stCxn id="19" idx="1"/>
            <a:endCxn id="18" idx="6"/>
          </p:cNvCxnSpPr>
          <p:nvPr/>
        </p:nvCxnSpPr>
        <p:spPr bwMode="auto">
          <a:xfrm rot="10800000" flipV="1">
            <a:off x="4427538" y="2495550"/>
            <a:ext cx="2089150" cy="465138"/>
          </a:xfrm>
          <a:prstGeom prst="bentConnector3">
            <a:avLst>
              <a:gd name="adj1" fmla="val 29023"/>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tangle 17">
            <a:extLst>
              <a:ext uri="{FF2B5EF4-FFF2-40B4-BE49-F238E27FC236}">
                <a16:creationId xmlns:a16="http://schemas.microsoft.com/office/drawing/2014/main" id="{F2306581-4CD6-4485-9ED5-68F97EF80BF4}"/>
              </a:ext>
            </a:extLst>
          </p:cNvPr>
          <p:cNvSpPr>
            <a:spLocks noChangeArrowheads="1"/>
          </p:cNvSpPr>
          <p:nvPr/>
        </p:nvSpPr>
        <p:spPr bwMode="auto">
          <a:xfrm>
            <a:off x="4932363" y="3860800"/>
            <a:ext cx="647700"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n-US" sz="1200"/>
          </a:p>
        </p:txBody>
      </p:sp>
      <p:sp>
        <p:nvSpPr>
          <p:cNvPr id="22" name="Text Box 18">
            <a:extLst>
              <a:ext uri="{FF2B5EF4-FFF2-40B4-BE49-F238E27FC236}">
                <a16:creationId xmlns:a16="http://schemas.microsoft.com/office/drawing/2014/main" id="{A4E6A182-A9BE-48F8-9772-F45BE8F569AB}"/>
              </a:ext>
            </a:extLst>
          </p:cNvPr>
          <p:cNvSpPr txBox="1">
            <a:spLocks noChangeArrowheads="1"/>
          </p:cNvSpPr>
          <p:nvPr/>
        </p:nvSpPr>
        <p:spPr bwMode="auto">
          <a:xfrm>
            <a:off x="6516688" y="4581525"/>
            <a:ext cx="1800225"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lang="es-CR" altLang="en-US" sz="1200"/>
              <a:t>CORRELACION MUY ALTA</a:t>
            </a:r>
            <a:endParaRPr lang="en-US" altLang="en-US" sz="1200"/>
          </a:p>
        </p:txBody>
      </p:sp>
      <p:cxnSp>
        <p:nvCxnSpPr>
          <p:cNvPr id="23" name="AutoShape 19">
            <a:extLst>
              <a:ext uri="{FF2B5EF4-FFF2-40B4-BE49-F238E27FC236}">
                <a16:creationId xmlns:a16="http://schemas.microsoft.com/office/drawing/2014/main" id="{F99D16CA-FE6B-4237-A674-68E7A40E0884}"/>
              </a:ext>
            </a:extLst>
          </p:cNvPr>
          <p:cNvCxnSpPr>
            <a:cxnSpLocks noChangeShapeType="1"/>
            <a:stCxn id="22" idx="1"/>
            <a:endCxn id="21" idx="3"/>
          </p:cNvCxnSpPr>
          <p:nvPr/>
        </p:nvCxnSpPr>
        <p:spPr bwMode="auto">
          <a:xfrm rot="10800000">
            <a:off x="5580063" y="4041775"/>
            <a:ext cx="936625" cy="773113"/>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Line 20">
            <a:extLst>
              <a:ext uri="{FF2B5EF4-FFF2-40B4-BE49-F238E27FC236}">
                <a16:creationId xmlns:a16="http://schemas.microsoft.com/office/drawing/2014/main" id="{362B9EEE-09E7-42DD-9ECA-48995EC7921D}"/>
              </a:ext>
            </a:extLst>
          </p:cNvPr>
          <p:cNvSpPr>
            <a:spLocks noChangeShapeType="1"/>
          </p:cNvSpPr>
          <p:nvPr/>
        </p:nvSpPr>
        <p:spPr bwMode="auto">
          <a:xfrm flipH="1" flipV="1">
            <a:off x="3924300" y="4854575"/>
            <a:ext cx="431800" cy="7302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 name="Line 21">
            <a:extLst>
              <a:ext uri="{FF2B5EF4-FFF2-40B4-BE49-F238E27FC236}">
                <a16:creationId xmlns:a16="http://schemas.microsoft.com/office/drawing/2014/main" id="{8746D05A-878B-47E9-98DB-C722A2727C42}"/>
              </a:ext>
            </a:extLst>
          </p:cNvPr>
          <p:cNvSpPr>
            <a:spLocks noChangeShapeType="1"/>
          </p:cNvSpPr>
          <p:nvPr/>
        </p:nvSpPr>
        <p:spPr bwMode="auto">
          <a:xfrm flipH="1">
            <a:off x="3924300" y="5359400"/>
            <a:ext cx="431800" cy="144463"/>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 name="Text Box 22">
            <a:extLst>
              <a:ext uri="{FF2B5EF4-FFF2-40B4-BE49-F238E27FC236}">
                <a16:creationId xmlns:a16="http://schemas.microsoft.com/office/drawing/2014/main" id="{40FC9F3D-677E-4408-BD19-8FC1EAEA57F6}"/>
              </a:ext>
            </a:extLst>
          </p:cNvPr>
          <p:cNvSpPr txBox="1">
            <a:spLocks noChangeArrowheads="1"/>
          </p:cNvSpPr>
          <p:nvPr/>
        </p:nvSpPr>
        <p:spPr bwMode="auto">
          <a:xfrm>
            <a:off x="1187450" y="3860800"/>
            <a:ext cx="5184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es-CR" altLang="en-US" sz="1600"/>
              <a:t>Correlación entre Triceps y Thigh = 0.92</a:t>
            </a:r>
            <a:endParaRPr lang="en-US" altLang="en-US" sz="1600"/>
          </a:p>
        </p:txBody>
      </p:sp>
    </p:spTree>
    <p:extLst>
      <p:ext uri="{BB962C8B-B14F-4D97-AF65-F5344CB8AC3E}">
        <p14:creationId xmlns:p14="http://schemas.microsoft.com/office/powerpoint/2010/main" val="128494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7565136" y="1636396"/>
            <a:ext cx="2543175" cy="213359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514521" y="4428839"/>
            <a:ext cx="2158083" cy="1986219"/>
          </a:xfrm>
          <a:prstGeom prst="rect">
            <a:avLst/>
          </a:prstGeom>
          <a:blipFill>
            <a:blip r:embed="rId3" cstate="print"/>
            <a:stretch>
              <a:fillRect/>
            </a:stretch>
          </a:blipFill>
        </p:spPr>
        <p:txBody>
          <a:bodyPr wrap="square" lIns="0" tIns="0" rIns="0" bIns="0" rtlCol="0"/>
          <a:lstStyle/>
          <a:p>
            <a:endParaRPr/>
          </a:p>
        </p:txBody>
      </p:sp>
      <p:sp>
        <p:nvSpPr>
          <p:cNvPr id="11" name="Título 1">
            <a:extLst>
              <a:ext uri="{FF2B5EF4-FFF2-40B4-BE49-F238E27FC236}">
                <a16:creationId xmlns:a16="http://schemas.microsoft.com/office/drawing/2014/main" id="{D7470DD9-BF7D-49CB-A5D8-D5748131CE9B}"/>
              </a:ext>
            </a:extLst>
          </p:cNvPr>
          <p:cNvSpPr txBox="1">
            <a:spLocks/>
          </p:cNvSpPr>
          <p:nvPr/>
        </p:nvSpPr>
        <p:spPr>
          <a:xfrm>
            <a:off x="684824" y="97639"/>
            <a:ext cx="9692640" cy="85935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s-CR" dirty="0"/>
              <a:t>Preámbulo</a:t>
            </a:r>
            <a:endParaRPr lang="en-US" dirty="0"/>
          </a:p>
        </p:txBody>
      </p:sp>
      <p:sp>
        <p:nvSpPr>
          <p:cNvPr id="13" name="object 2">
            <a:extLst>
              <a:ext uri="{FF2B5EF4-FFF2-40B4-BE49-F238E27FC236}">
                <a16:creationId xmlns:a16="http://schemas.microsoft.com/office/drawing/2014/main" id="{B4EE9A6C-BB9D-44D5-8904-81CB39A30D32}"/>
              </a:ext>
            </a:extLst>
          </p:cNvPr>
          <p:cNvSpPr txBox="1"/>
          <p:nvPr/>
        </p:nvSpPr>
        <p:spPr>
          <a:xfrm>
            <a:off x="222616" y="1485901"/>
            <a:ext cx="2614295" cy="1290097"/>
          </a:xfrm>
          <a:prstGeom prst="rect">
            <a:avLst/>
          </a:prstGeom>
        </p:spPr>
        <p:txBody>
          <a:bodyPr vert="horz" wrap="square" lIns="0" tIns="12700" rIns="0" bIns="0" rtlCol="0">
            <a:spAutoFit/>
          </a:bodyPr>
          <a:lstStyle/>
          <a:p>
            <a:pPr marL="12700">
              <a:spcBef>
                <a:spcPts val="100"/>
              </a:spcBef>
            </a:pPr>
            <a:r>
              <a:rPr b="1" u="sng" dirty="0">
                <a:uFill>
                  <a:solidFill>
                    <a:srgbClr val="000000"/>
                  </a:solidFill>
                </a:uFill>
                <a:latin typeface="Times New Roman"/>
                <a:cs typeface="Times New Roman"/>
              </a:rPr>
              <a:t>Regresión</a:t>
            </a:r>
            <a:r>
              <a:rPr b="1" u="sng" spc="-70" dirty="0">
                <a:uFill>
                  <a:solidFill>
                    <a:srgbClr val="000000"/>
                  </a:solidFill>
                </a:uFill>
                <a:latin typeface="Times New Roman"/>
                <a:cs typeface="Times New Roman"/>
              </a:rPr>
              <a:t> </a:t>
            </a:r>
            <a:r>
              <a:rPr b="1" u="sng" spc="-30" dirty="0">
                <a:uFill>
                  <a:solidFill>
                    <a:srgbClr val="000000"/>
                  </a:solidFill>
                </a:uFill>
                <a:latin typeface="Times New Roman"/>
                <a:cs typeface="Times New Roman"/>
              </a:rPr>
              <a:t>bivariada</a:t>
            </a:r>
            <a:endParaRPr dirty="0">
              <a:latin typeface="Times New Roman"/>
              <a:cs typeface="Times New Roman"/>
            </a:endParaRPr>
          </a:p>
          <a:p>
            <a:pPr>
              <a:spcBef>
                <a:spcPts val="25"/>
              </a:spcBef>
            </a:pPr>
            <a:endParaRPr sz="2900" dirty="0">
              <a:latin typeface="Times New Roman"/>
              <a:cs typeface="Times New Roman"/>
            </a:endParaRPr>
          </a:p>
          <a:p>
            <a:pPr marL="12700" marR="5080">
              <a:tabLst>
                <a:tab pos="2312035" algn="l"/>
              </a:tabLst>
            </a:pPr>
            <a:r>
              <a:rPr spc="-110" dirty="0">
                <a:latin typeface="Times New Roman"/>
                <a:cs typeface="Times New Roman"/>
              </a:rPr>
              <a:t>Una</a:t>
            </a:r>
            <a:r>
              <a:rPr spc="-35" dirty="0">
                <a:latin typeface="Times New Roman"/>
                <a:cs typeface="Times New Roman"/>
              </a:rPr>
              <a:t> </a:t>
            </a:r>
            <a:r>
              <a:rPr spc="-100" dirty="0">
                <a:latin typeface="Times New Roman"/>
                <a:cs typeface="Times New Roman"/>
              </a:rPr>
              <a:t>variable</a:t>
            </a:r>
            <a:r>
              <a:rPr spc="-40" dirty="0">
                <a:latin typeface="Times New Roman"/>
                <a:cs typeface="Times New Roman"/>
              </a:rPr>
              <a:t> </a:t>
            </a:r>
            <a:r>
              <a:rPr spc="-65" dirty="0">
                <a:latin typeface="Times New Roman"/>
                <a:cs typeface="Times New Roman"/>
              </a:rPr>
              <a:t>dependiente	</a:t>
            </a:r>
            <a:r>
              <a:rPr spc="-120" dirty="0">
                <a:latin typeface="Times New Roman"/>
                <a:cs typeface="Times New Roman"/>
              </a:rPr>
              <a:t>(Y)  </a:t>
            </a:r>
            <a:r>
              <a:rPr spc="-110" dirty="0">
                <a:latin typeface="Times New Roman"/>
                <a:cs typeface="Times New Roman"/>
              </a:rPr>
              <a:t>Una </a:t>
            </a:r>
            <a:r>
              <a:rPr spc="-100" dirty="0">
                <a:latin typeface="Times New Roman"/>
                <a:cs typeface="Times New Roman"/>
              </a:rPr>
              <a:t>variable </a:t>
            </a:r>
            <a:r>
              <a:rPr spc="-70" dirty="0">
                <a:latin typeface="Times New Roman"/>
                <a:cs typeface="Times New Roman"/>
              </a:rPr>
              <a:t>independiente</a:t>
            </a:r>
            <a:r>
              <a:rPr spc="25" dirty="0">
                <a:latin typeface="Times New Roman"/>
                <a:cs typeface="Times New Roman"/>
              </a:rPr>
              <a:t> </a:t>
            </a:r>
            <a:r>
              <a:rPr spc="-90" dirty="0">
                <a:latin typeface="Times New Roman"/>
                <a:cs typeface="Times New Roman"/>
              </a:rPr>
              <a:t>(X)</a:t>
            </a:r>
            <a:endParaRPr dirty="0">
              <a:latin typeface="Times New Roman"/>
              <a:cs typeface="Times New Roman"/>
            </a:endParaRPr>
          </a:p>
        </p:txBody>
      </p:sp>
      <p:sp>
        <p:nvSpPr>
          <p:cNvPr id="14" name="object 3">
            <a:extLst>
              <a:ext uri="{FF2B5EF4-FFF2-40B4-BE49-F238E27FC236}">
                <a16:creationId xmlns:a16="http://schemas.microsoft.com/office/drawing/2014/main" id="{9D7C5199-5253-478D-AD03-BC6E8CE28BDC}"/>
              </a:ext>
            </a:extLst>
          </p:cNvPr>
          <p:cNvSpPr txBox="1"/>
          <p:nvPr/>
        </p:nvSpPr>
        <p:spPr>
          <a:xfrm>
            <a:off x="222616" y="4214114"/>
            <a:ext cx="2295525" cy="299720"/>
          </a:xfrm>
          <a:prstGeom prst="rect">
            <a:avLst/>
          </a:prstGeom>
        </p:spPr>
        <p:txBody>
          <a:bodyPr vert="horz" wrap="square" lIns="0" tIns="12700" rIns="0" bIns="0" rtlCol="0">
            <a:spAutoFit/>
          </a:bodyPr>
          <a:lstStyle/>
          <a:p>
            <a:pPr marL="12700">
              <a:spcBef>
                <a:spcPts val="100"/>
              </a:spcBef>
            </a:pPr>
            <a:r>
              <a:rPr b="1" u="sng" dirty="0">
                <a:uFill>
                  <a:solidFill>
                    <a:srgbClr val="000000"/>
                  </a:solidFill>
                </a:uFill>
                <a:latin typeface="Times New Roman"/>
                <a:cs typeface="Times New Roman"/>
              </a:rPr>
              <a:t>Regresión</a:t>
            </a:r>
            <a:r>
              <a:rPr b="1" u="sng" spc="-95" dirty="0">
                <a:uFill>
                  <a:solidFill>
                    <a:srgbClr val="000000"/>
                  </a:solidFill>
                </a:uFill>
                <a:latin typeface="Times New Roman"/>
                <a:cs typeface="Times New Roman"/>
              </a:rPr>
              <a:t> </a:t>
            </a:r>
            <a:r>
              <a:rPr b="1" u="sng" spc="-25" dirty="0">
                <a:uFill>
                  <a:solidFill>
                    <a:srgbClr val="000000"/>
                  </a:solidFill>
                </a:uFill>
                <a:latin typeface="Times New Roman"/>
                <a:cs typeface="Times New Roman"/>
              </a:rPr>
              <a:t>multivariada</a:t>
            </a:r>
            <a:endParaRPr>
              <a:latin typeface="Times New Roman"/>
              <a:cs typeface="Times New Roman"/>
            </a:endParaRPr>
          </a:p>
        </p:txBody>
      </p:sp>
      <p:sp>
        <p:nvSpPr>
          <p:cNvPr id="15" name="object 4">
            <a:extLst>
              <a:ext uri="{FF2B5EF4-FFF2-40B4-BE49-F238E27FC236}">
                <a16:creationId xmlns:a16="http://schemas.microsoft.com/office/drawing/2014/main" id="{856EADF9-D5C7-48B9-9D64-FA4EAAFF7C20}"/>
              </a:ext>
            </a:extLst>
          </p:cNvPr>
          <p:cNvSpPr txBox="1"/>
          <p:nvPr/>
        </p:nvSpPr>
        <p:spPr>
          <a:xfrm>
            <a:off x="222616" y="4915155"/>
            <a:ext cx="3239675" cy="574675"/>
          </a:xfrm>
          <a:prstGeom prst="rect">
            <a:avLst/>
          </a:prstGeom>
        </p:spPr>
        <p:txBody>
          <a:bodyPr vert="horz" wrap="square" lIns="0" tIns="12700" rIns="0" bIns="0" rtlCol="0">
            <a:spAutoFit/>
          </a:bodyPr>
          <a:lstStyle/>
          <a:p>
            <a:pPr marL="12700">
              <a:spcBef>
                <a:spcPts val="100"/>
              </a:spcBef>
            </a:pPr>
            <a:r>
              <a:rPr spc="-110" dirty="0">
                <a:latin typeface="Times New Roman"/>
                <a:cs typeface="Times New Roman"/>
              </a:rPr>
              <a:t>Una </a:t>
            </a:r>
            <a:r>
              <a:rPr spc="-100" dirty="0">
                <a:latin typeface="Times New Roman"/>
                <a:cs typeface="Times New Roman"/>
              </a:rPr>
              <a:t>variable</a:t>
            </a:r>
            <a:r>
              <a:rPr spc="5" dirty="0">
                <a:latin typeface="Times New Roman"/>
                <a:cs typeface="Times New Roman"/>
              </a:rPr>
              <a:t> </a:t>
            </a:r>
            <a:r>
              <a:rPr spc="-65" dirty="0">
                <a:latin typeface="Times New Roman"/>
                <a:cs typeface="Times New Roman"/>
              </a:rPr>
              <a:t>dependiente</a:t>
            </a:r>
            <a:endParaRPr dirty="0">
              <a:latin typeface="Times New Roman"/>
              <a:cs typeface="Times New Roman"/>
            </a:endParaRPr>
          </a:p>
          <a:p>
            <a:pPr marL="12700"/>
            <a:r>
              <a:rPr spc="-204" dirty="0">
                <a:latin typeface="Arial"/>
                <a:cs typeface="Arial"/>
              </a:rPr>
              <a:t>Dos </a:t>
            </a:r>
            <a:r>
              <a:rPr spc="-180" dirty="0">
                <a:latin typeface="Arial"/>
                <a:cs typeface="Arial"/>
              </a:rPr>
              <a:t>o </a:t>
            </a:r>
            <a:r>
              <a:rPr spc="-300" dirty="0" err="1">
                <a:latin typeface="Arial"/>
                <a:cs typeface="Arial"/>
              </a:rPr>
              <a:t>más</a:t>
            </a:r>
            <a:r>
              <a:rPr spc="-300" dirty="0">
                <a:latin typeface="Arial"/>
                <a:cs typeface="Arial"/>
              </a:rPr>
              <a:t> </a:t>
            </a:r>
            <a:r>
              <a:rPr lang="es-CR" spc="-300" dirty="0">
                <a:latin typeface="Arial"/>
                <a:cs typeface="Arial"/>
              </a:rPr>
              <a:t>  </a:t>
            </a:r>
            <a:r>
              <a:rPr spc="-180" dirty="0">
                <a:latin typeface="Arial"/>
                <a:cs typeface="Arial"/>
              </a:rPr>
              <a:t>variables</a:t>
            </a:r>
            <a:r>
              <a:rPr spc="20" dirty="0">
                <a:latin typeface="Arial"/>
                <a:cs typeface="Arial"/>
              </a:rPr>
              <a:t> </a:t>
            </a:r>
            <a:r>
              <a:rPr spc="-175" dirty="0">
                <a:latin typeface="Arial"/>
                <a:cs typeface="Arial"/>
              </a:rPr>
              <a:t>independientes</a:t>
            </a:r>
            <a:endParaRPr dirty="0">
              <a:latin typeface="Arial"/>
              <a:cs typeface="Arial"/>
            </a:endParaRPr>
          </a:p>
        </p:txBody>
      </p:sp>
      <p:sp>
        <p:nvSpPr>
          <p:cNvPr id="17" name="object 9">
            <a:extLst>
              <a:ext uri="{FF2B5EF4-FFF2-40B4-BE49-F238E27FC236}">
                <a16:creationId xmlns:a16="http://schemas.microsoft.com/office/drawing/2014/main" id="{D0B78478-DE69-4C44-9A96-C55D73C1D4D9}"/>
              </a:ext>
            </a:extLst>
          </p:cNvPr>
          <p:cNvSpPr/>
          <p:nvPr/>
        </p:nvSpPr>
        <p:spPr>
          <a:xfrm>
            <a:off x="1469627" y="3095006"/>
            <a:ext cx="685800" cy="800099"/>
          </a:xfrm>
          <a:prstGeom prst="rect">
            <a:avLst/>
          </a:prstGeom>
          <a:blipFill>
            <a:blip r:embed="rId4" cstate="print"/>
            <a:stretch>
              <a:fillRect/>
            </a:stretch>
          </a:blipFill>
        </p:spPr>
        <p:txBody>
          <a:bodyPr wrap="square" lIns="0" tIns="0" rIns="0" bIns="0" rtlCol="0"/>
          <a:lstStyle/>
          <a:p>
            <a:endParaRPr/>
          </a:p>
        </p:txBody>
      </p:sp>
      <p:sp>
        <p:nvSpPr>
          <p:cNvPr id="18" name="object 10">
            <a:extLst>
              <a:ext uri="{FF2B5EF4-FFF2-40B4-BE49-F238E27FC236}">
                <a16:creationId xmlns:a16="http://schemas.microsoft.com/office/drawing/2014/main" id="{071CEA03-6B05-49A6-95AD-AC0677DB999B}"/>
              </a:ext>
            </a:extLst>
          </p:cNvPr>
          <p:cNvSpPr/>
          <p:nvPr/>
        </p:nvSpPr>
        <p:spPr>
          <a:xfrm>
            <a:off x="1812527" y="5688280"/>
            <a:ext cx="1733550" cy="885825"/>
          </a:xfrm>
          <a:prstGeom prst="rect">
            <a:avLst/>
          </a:prstGeom>
          <a:blipFill>
            <a:blip r:embed="rId5" cstate="print"/>
            <a:stretch>
              <a:fillRect/>
            </a:stretch>
          </a:blipFill>
        </p:spPr>
        <p:txBody>
          <a:bodyPr wrap="square" lIns="0" tIns="0" rIns="0" bIns="0" rtlCol="0"/>
          <a:lstStyle/>
          <a:p>
            <a:endParaRPr/>
          </a:p>
        </p:txBody>
      </p:sp>
      <p:sp>
        <p:nvSpPr>
          <p:cNvPr id="19" name="object 7">
            <a:extLst>
              <a:ext uri="{FF2B5EF4-FFF2-40B4-BE49-F238E27FC236}">
                <a16:creationId xmlns:a16="http://schemas.microsoft.com/office/drawing/2014/main" id="{11879D84-F6AE-46D1-9183-278125EF0A2E}"/>
              </a:ext>
            </a:extLst>
          </p:cNvPr>
          <p:cNvSpPr/>
          <p:nvPr/>
        </p:nvSpPr>
        <p:spPr>
          <a:xfrm>
            <a:off x="4577674" y="2403282"/>
            <a:ext cx="2543175" cy="2133599"/>
          </a:xfrm>
          <a:prstGeom prst="rect">
            <a:avLst/>
          </a:prstGeom>
          <a:blipFill>
            <a:blip r:embed="rId2" cstate="print"/>
            <a:stretch>
              <a:fillRect/>
            </a:stretch>
          </a:blipFill>
        </p:spPr>
        <p:txBody>
          <a:bodyPr wrap="square" lIns="0" tIns="0" rIns="0" bIns="0" rtlCol="0"/>
          <a:lstStyle/>
          <a:p>
            <a:endParaRPr/>
          </a:p>
        </p:txBody>
      </p:sp>
      <p:cxnSp>
        <p:nvCxnSpPr>
          <p:cNvPr id="5" name="Conector recto de flecha 4">
            <a:extLst>
              <a:ext uri="{FF2B5EF4-FFF2-40B4-BE49-F238E27FC236}">
                <a16:creationId xmlns:a16="http://schemas.microsoft.com/office/drawing/2014/main" id="{8C1FE144-EC4F-43D8-98B3-46CB12F38941}"/>
              </a:ext>
            </a:extLst>
          </p:cNvPr>
          <p:cNvCxnSpPr>
            <a:cxnSpLocks/>
          </p:cNvCxnSpPr>
          <p:nvPr/>
        </p:nvCxnSpPr>
        <p:spPr>
          <a:xfrm>
            <a:off x="2518141" y="5708118"/>
            <a:ext cx="25154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CuadroTexto 8">
            <a:extLst>
              <a:ext uri="{FF2B5EF4-FFF2-40B4-BE49-F238E27FC236}">
                <a16:creationId xmlns:a16="http://schemas.microsoft.com/office/drawing/2014/main" id="{EA61203F-E982-4010-8746-E3E5462CC174}"/>
              </a:ext>
            </a:extLst>
          </p:cNvPr>
          <p:cNvSpPr txBox="1"/>
          <p:nvPr/>
        </p:nvSpPr>
        <p:spPr>
          <a:xfrm>
            <a:off x="5034927" y="5384952"/>
            <a:ext cx="2563380" cy="646331"/>
          </a:xfrm>
          <a:prstGeom prst="rect">
            <a:avLst/>
          </a:prstGeom>
          <a:noFill/>
        </p:spPr>
        <p:txBody>
          <a:bodyPr wrap="square" rtlCol="0">
            <a:spAutoFit/>
          </a:bodyPr>
          <a:lstStyle/>
          <a:p>
            <a:pPr algn="ctr"/>
            <a:r>
              <a:rPr lang="es-CR" b="1" dirty="0"/>
              <a:t>¿se cumplen las condiciones ?</a:t>
            </a:r>
            <a:endParaRPr 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8CE93F-CABB-4A7A-94B6-4815A1965854}"/>
              </a:ext>
            </a:extLst>
          </p:cNvPr>
          <p:cNvSpPr>
            <a:spLocks noGrp="1"/>
          </p:cNvSpPr>
          <p:nvPr>
            <p:ph type="title"/>
          </p:nvPr>
        </p:nvSpPr>
        <p:spPr>
          <a:xfrm>
            <a:off x="142043" y="0"/>
            <a:ext cx="10715347" cy="850481"/>
          </a:xfrm>
        </p:spPr>
        <p:txBody>
          <a:bodyPr/>
          <a:lstStyle/>
          <a:p>
            <a:pPr algn="ctr"/>
            <a:r>
              <a:rPr lang="es-CR"/>
              <a:t>La multicolinealidad </a:t>
            </a:r>
            <a:endParaRPr lang="en-US" dirty="0"/>
          </a:p>
        </p:txBody>
      </p:sp>
      <p:sp>
        <p:nvSpPr>
          <p:cNvPr id="3" name="Marcador de contenido 2">
            <a:extLst>
              <a:ext uri="{FF2B5EF4-FFF2-40B4-BE49-F238E27FC236}">
                <a16:creationId xmlns:a16="http://schemas.microsoft.com/office/drawing/2014/main" id="{C898C8BF-D6CB-4268-8BC0-AC146E1E8B1D}"/>
              </a:ext>
            </a:extLst>
          </p:cNvPr>
          <p:cNvSpPr>
            <a:spLocks noGrp="1"/>
          </p:cNvSpPr>
          <p:nvPr>
            <p:ph idx="1"/>
          </p:nvPr>
        </p:nvSpPr>
        <p:spPr>
          <a:xfrm>
            <a:off x="142043" y="1249940"/>
            <a:ext cx="10900536" cy="5409165"/>
          </a:xfrm>
        </p:spPr>
        <p:txBody>
          <a:bodyPr/>
          <a:lstStyle/>
          <a:p>
            <a:pPr algn="just">
              <a:spcAft>
                <a:spcPct val="20000"/>
              </a:spcAft>
              <a:buClr>
                <a:schemeClr val="hlink"/>
              </a:buClr>
            </a:pPr>
            <a:r>
              <a:rPr lang="es-CR" dirty="0"/>
              <a:t>La última forma es mediante el uso del indicador VIF o el factor de inflación de la variancia. Este </a:t>
            </a:r>
            <a:r>
              <a:rPr lang="es-CR" altLang="en-US" sz="1800" dirty="0">
                <a:cs typeface="Times New Roman" panose="02020603050405020304" pitchFamily="18" charset="0"/>
              </a:rPr>
              <a:t>mide la cantidad en la que la variancia de un coeficiente se ve inflada en relación a una situación donde los predictores no estén correlacionados.</a:t>
            </a:r>
          </a:p>
          <a:p>
            <a:pPr algn="just">
              <a:spcAft>
                <a:spcPct val="20000"/>
              </a:spcAft>
              <a:buClr>
                <a:schemeClr val="hlink"/>
              </a:buClr>
            </a:pPr>
            <a:r>
              <a:rPr lang="es-CR" dirty="0">
                <a:cs typeface="Times New Roman" panose="02020603050405020304" pitchFamily="18" charset="0"/>
              </a:rPr>
              <a:t>Su fórmula es la siguiente: </a:t>
            </a:r>
            <a:r>
              <a:rPr lang="es-CR" dirty="0"/>
              <a:t> </a:t>
            </a:r>
          </a:p>
          <a:p>
            <a:pPr algn="just">
              <a:spcAft>
                <a:spcPct val="20000"/>
              </a:spcAft>
              <a:buClr>
                <a:schemeClr val="hlink"/>
              </a:buClr>
            </a:pPr>
            <a:endParaRPr lang="es-CR" dirty="0"/>
          </a:p>
          <a:p>
            <a:pPr algn="just">
              <a:spcAft>
                <a:spcPct val="20000"/>
              </a:spcAft>
              <a:buClr>
                <a:schemeClr val="hlink"/>
              </a:buClr>
            </a:pPr>
            <a:endParaRPr lang="es-CR" dirty="0"/>
          </a:p>
          <a:p>
            <a:pPr algn="just">
              <a:spcAft>
                <a:spcPct val="20000"/>
              </a:spcAft>
              <a:buClr>
                <a:schemeClr val="hlink"/>
              </a:buClr>
            </a:pPr>
            <a:r>
              <a:rPr lang="es-CR" dirty="0"/>
              <a:t>Según “teoría”, se dice que valores de VIF </a:t>
            </a:r>
            <a:r>
              <a:rPr lang="es-CR" altLang="en-US" sz="1800" dirty="0">
                <a:cs typeface="Times New Roman" panose="02020603050405020304" pitchFamily="18" charset="0"/>
              </a:rPr>
              <a:t>mayor a 10 se considera como un indicador de que hay multicolinealidad que está influenciando los estimadores de mínimos cuadrados. La raíz cuadrada del factor indica cuánto se expande el intervalo de confianza para un determinado coeficiente relativo a uno similar con datos no correlacionados.</a:t>
            </a:r>
          </a:p>
        </p:txBody>
      </p:sp>
      <p:graphicFrame>
        <p:nvGraphicFramePr>
          <p:cNvPr id="27" name="Object 4">
            <a:extLst>
              <a:ext uri="{FF2B5EF4-FFF2-40B4-BE49-F238E27FC236}">
                <a16:creationId xmlns:a16="http://schemas.microsoft.com/office/drawing/2014/main" id="{EB230C34-F1AF-4FC9-B008-FDF636F4A6C7}"/>
              </a:ext>
            </a:extLst>
          </p:cNvPr>
          <p:cNvGraphicFramePr>
            <a:graphicFrameLocks noChangeAspect="1"/>
          </p:cNvGraphicFramePr>
          <p:nvPr>
            <p:extLst>
              <p:ext uri="{D42A27DB-BD31-4B8C-83A1-F6EECF244321}">
                <p14:modId xmlns:p14="http://schemas.microsoft.com/office/powerpoint/2010/main" val="1076675425"/>
              </p:ext>
            </p:extLst>
          </p:nvPr>
        </p:nvGraphicFramePr>
        <p:xfrm>
          <a:off x="3872005" y="2605087"/>
          <a:ext cx="2760662" cy="823913"/>
        </p:xfrm>
        <a:graphic>
          <a:graphicData uri="http://schemas.openxmlformats.org/presentationml/2006/ole">
            <mc:AlternateContent xmlns:mc="http://schemas.openxmlformats.org/markup-compatibility/2006">
              <mc:Choice xmlns:v="urn:schemas-microsoft-com:vml" Requires="v">
                <p:oleObj spid="_x0000_s7170" name="Ecuación" r:id="rId3" imgW="1574800" imgH="469900" progId="Equation.3">
                  <p:embed/>
                </p:oleObj>
              </mc:Choice>
              <mc:Fallback>
                <p:oleObj name="Ecuación" r:id="rId3" imgW="1574800" imgH="469900" progId="Equation.3">
                  <p:embed/>
                  <p:pic>
                    <p:nvPicPr>
                      <p:cNvPr id="31748" name="Object 4">
                        <a:extLst>
                          <a:ext uri="{FF2B5EF4-FFF2-40B4-BE49-F238E27FC236}">
                            <a16:creationId xmlns:a16="http://schemas.microsoft.com/office/drawing/2014/main" id="{4D3813A8-A68D-4D18-B8DC-31B1B04BA0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2005" y="2605087"/>
                        <a:ext cx="2760662"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sp>
        <p:nvSpPr>
          <p:cNvPr id="28" name="Oval 5">
            <a:extLst>
              <a:ext uri="{FF2B5EF4-FFF2-40B4-BE49-F238E27FC236}">
                <a16:creationId xmlns:a16="http://schemas.microsoft.com/office/drawing/2014/main" id="{AD3CD580-BF78-43C9-8874-53196DCA41EC}"/>
              </a:ext>
            </a:extLst>
          </p:cNvPr>
          <p:cNvSpPr>
            <a:spLocks noChangeArrowheads="1"/>
          </p:cNvSpPr>
          <p:nvPr/>
        </p:nvSpPr>
        <p:spPr bwMode="auto">
          <a:xfrm>
            <a:off x="6237380" y="3036887"/>
            <a:ext cx="504825" cy="360363"/>
          </a:xfrm>
          <a:prstGeom prst="ellipse">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n-US" sz="1200"/>
          </a:p>
        </p:txBody>
      </p:sp>
      <p:sp>
        <p:nvSpPr>
          <p:cNvPr id="29" name="Text Box 6">
            <a:extLst>
              <a:ext uri="{FF2B5EF4-FFF2-40B4-BE49-F238E27FC236}">
                <a16:creationId xmlns:a16="http://schemas.microsoft.com/office/drawing/2014/main" id="{5C14F7E6-DB17-4F90-BDED-DDD14EE10784}"/>
              </a:ext>
            </a:extLst>
          </p:cNvPr>
          <p:cNvSpPr txBox="1">
            <a:spLocks noChangeArrowheads="1"/>
          </p:cNvSpPr>
          <p:nvPr/>
        </p:nvSpPr>
        <p:spPr bwMode="auto">
          <a:xfrm>
            <a:off x="7245442" y="2605087"/>
            <a:ext cx="2087563" cy="649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es-CR" altLang="en-US" sz="1200" dirty="0"/>
              <a:t>Correlación múltiple de la regresión de </a:t>
            </a:r>
            <a:r>
              <a:rPr lang="es-CR" altLang="en-US" sz="1200" dirty="0" err="1"/>
              <a:t>X</a:t>
            </a:r>
            <a:r>
              <a:rPr lang="es-CR" altLang="en-US" sz="1200" baseline="-25000" dirty="0" err="1"/>
              <a:t>j</a:t>
            </a:r>
            <a:r>
              <a:rPr lang="es-CR" altLang="en-US" sz="1200" baseline="-25000" dirty="0"/>
              <a:t> </a:t>
            </a:r>
            <a:r>
              <a:rPr lang="es-CR" altLang="en-US" sz="1200" dirty="0"/>
              <a:t>con los otros predictores</a:t>
            </a:r>
            <a:endParaRPr lang="en-US" altLang="en-US" sz="1200" dirty="0"/>
          </a:p>
        </p:txBody>
      </p:sp>
      <p:sp>
        <p:nvSpPr>
          <p:cNvPr id="30" name="Line 7">
            <a:extLst>
              <a:ext uri="{FF2B5EF4-FFF2-40B4-BE49-F238E27FC236}">
                <a16:creationId xmlns:a16="http://schemas.microsoft.com/office/drawing/2014/main" id="{AD7AB787-AC0C-4F18-BA09-0E31F44DA75B}"/>
              </a:ext>
            </a:extLst>
          </p:cNvPr>
          <p:cNvSpPr>
            <a:spLocks noChangeShapeType="1"/>
          </p:cNvSpPr>
          <p:nvPr/>
        </p:nvSpPr>
        <p:spPr bwMode="auto">
          <a:xfrm flipH="1">
            <a:off x="6742205" y="2892425"/>
            <a:ext cx="503237" cy="2159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 name="Rectangle 8">
            <a:extLst>
              <a:ext uri="{FF2B5EF4-FFF2-40B4-BE49-F238E27FC236}">
                <a16:creationId xmlns:a16="http://schemas.microsoft.com/office/drawing/2014/main" id="{65BDEC4B-AC38-4930-9B2E-92E4C46D5741}"/>
              </a:ext>
            </a:extLst>
          </p:cNvPr>
          <p:cNvSpPr>
            <a:spLocks noChangeArrowheads="1"/>
          </p:cNvSpPr>
          <p:nvPr/>
        </p:nvSpPr>
        <p:spPr bwMode="auto">
          <a:xfrm>
            <a:off x="5877017" y="2676525"/>
            <a:ext cx="1008063" cy="86518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n-US" sz="1200"/>
          </a:p>
        </p:txBody>
      </p:sp>
      <p:sp>
        <p:nvSpPr>
          <p:cNvPr id="32" name="Line 10">
            <a:extLst>
              <a:ext uri="{FF2B5EF4-FFF2-40B4-BE49-F238E27FC236}">
                <a16:creationId xmlns:a16="http://schemas.microsoft.com/office/drawing/2014/main" id="{33D5E08C-4A3E-415F-9BAF-2D263AFD493B}"/>
              </a:ext>
            </a:extLst>
          </p:cNvPr>
          <p:cNvSpPr>
            <a:spLocks noChangeShapeType="1"/>
          </p:cNvSpPr>
          <p:nvPr/>
        </p:nvSpPr>
        <p:spPr bwMode="auto">
          <a:xfrm flipH="1">
            <a:off x="6885080" y="3470275"/>
            <a:ext cx="504825"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 name="Text Box 11">
            <a:extLst>
              <a:ext uri="{FF2B5EF4-FFF2-40B4-BE49-F238E27FC236}">
                <a16:creationId xmlns:a16="http://schemas.microsoft.com/office/drawing/2014/main" id="{67E716B7-1A7D-4C25-8B0B-078FF90D78BD}"/>
              </a:ext>
            </a:extLst>
          </p:cNvPr>
          <p:cNvSpPr txBox="1">
            <a:spLocks noChangeArrowheads="1"/>
          </p:cNvSpPr>
          <p:nvPr/>
        </p:nvSpPr>
        <p:spPr bwMode="auto">
          <a:xfrm>
            <a:off x="7389905" y="3325812"/>
            <a:ext cx="863600" cy="2841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es-CR" altLang="en-US" sz="1200"/>
              <a:t>FACTOR</a:t>
            </a:r>
            <a:endParaRPr lang="en-US" altLang="en-US" sz="1200"/>
          </a:p>
        </p:txBody>
      </p:sp>
      <p:pic>
        <p:nvPicPr>
          <p:cNvPr id="3074" name="Picture 2" descr="Multiple regression coefficients and the variance inflation factor... |  Download Table">
            <a:extLst>
              <a:ext uri="{FF2B5EF4-FFF2-40B4-BE49-F238E27FC236}">
                <a16:creationId xmlns:a16="http://schemas.microsoft.com/office/drawing/2014/main" id="{4AA27546-8B66-43AB-867C-89054714B1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32843"/>
          <a:stretch/>
        </p:blipFill>
        <p:spPr bwMode="auto">
          <a:xfrm>
            <a:off x="852256" y="5205272"/>
            <a:ext cx="4898142" cy="136996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Variance Inflation Factors (VIFs) - Statistics By Jim">
            <a:extLst>
              <a:ext uri="{FF2B5EF4-FFF2-40B4-BE49-F238E27FC236}">
                <a16:creationId xmlns:a16="http://schemas.microsoft.com/office/drawing/2014/main" id="{ED5BB15F-5B12-4205-8D86-4925DEB596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4355" y="5174121"/>
            <a:ext cx="4229100"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245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Question words - Test Examen - Examen - Test OnLine | Cibertest">
            <a:extLst>
              <a:ext uri="{FF2B5EF4-FFF2-40B4-BE49-F238E27FC236}">
                <a16:creationId xmlns:a16="http://schemas.microsoft.com/office/drawing/2014/main" id="{CDC49E13-6266-4C08-A86E-BD5B8D510B7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13550"/>
          <a:stretch/>
        </p:blipFill>
        <p:spPr bwMode="auto">
          <a:xfrm>
            <a:off x="20" y="10"/>
            <a:ext cx="1129282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C8FA078-259C-4BBA-8574-AA1B519953E1}"/>
              </a:ext>
            </a:extLst>
          </p:cNvPr>
          <p:cNvSpPr>
            <a:spLocks noGrp="1"/>
          </p:cNvSpPr>
          <p:nvPr>
            <p:ph type="title"/>
          </p:nvPr>
        </p:nvSpPr>
        <p:spPr>
          <a:xfrm>
            <a:off x="1261872" y="365760"/>
            <a:ext cx="9692640" cy="1325562"/>
          </a:xfrm>
        </p:spPr>
        <p:txBody>
          <a:bodyPr>
            <a:normAutofit/>
          </a:bodyPr>
          <a:lstStyle/>
          <a:p>
            <a:pPr algn="ctr"/>
            <a:r>
              <a:rPr lang="es-CR" dirty="0">
                <a:solidFill>
                  <a:schemeClr val="bg1"/>
                </a:solidFill>
              </a:rPr>
              <a:t>Multicolinealidad </a:t>
            </a:r>
            <a:endParaRPr lang="en-US" dirty="0">
              <a:solidFill>
                <a:schemeClr val="bg1"/>
              </a:solidFill>
            </a:endParaRPr>
          </a:p>
        </p:txBody>
      </p:sp>
      <p:sp>
        <p:nvSpPr>
          <p:cNvPr id="3" name="Marcador de contenido 2">
            <a:extLst>
              <a:ext uri="{FF2B5EF4-FFF2-40B4-BE49-F238E27FC236}">
                <a16:creationId xmlns:a16="http://schemas.microsoft.com/office/drawing/2014/main" id="{CEEADEF6-EE76-448B-ADE1-466B4621C372}"/>
              </a:ext>
            </a:extLst>
          </p:cNvPr>
          <p:cNvSpPr>
            <a:spLocks noGrp="1"/>
          </p:cNvSpPr>
          <p:nvPr>
            <p:ph idx="1"/>
          </p:nvPr>
        </p:nvSpPr>
        <p:spPr>
          <a:xfrm>
            <a:off x="1261872" y="2005739"/>
            <a:ext cx="8595360" cy="4174398"/>
          </a:xfrm>
        </p:spPr>
        <p:txBody>
          <a:bodyPr>
            <a:normAutofit/>
          </a:bodyPr>
          <a:lstStyle/>
          <a:p>
            <a:pPr marL="0" indent="0" algn="ctr">
              <a:buNone/>
            </a:pPr>
            <a:r>
              <a:rPr lang="es-CR" dirty="0">
                <a:solidFill>
                  <a:schemeClr val="bg1"/>
                </a:solidFill>
              </a:rPr>
              <a:t>¿Qué sucede cuando no se cumplen, a cabalidad la condición  de independencia entre los predictores o variables independiente?</a:t>
            </a:r>
          </a:p>
          <a:p>
            <a:pPr marL="0" indent="0">
              <a:buNone/>
            </a:pPr>
            <a:endParaRPr lang="es-CR" dirty="0">
              <a:solidFill>
                <a:schemeClr val="bg1"/>
              </a:solidFill>
            </a:endParaRPr>
          </a:p>
          <a:p>
            <a:pPr marL="0" indent="0">
              <a:buNone/>
            </a:pPr>
            <a:endParaRPr lang="es-CR" dirty="0">
              <a:solidFill>
                <a:schemeClr val="bg1"/>
              </a:solidFill>
            </a:endParaRPr>
          </a:p>
          <a:p>
            <a:pPr marL="0" indent="0">
              <a:buNone/>
            </a:pPr>
            <a:endParaRPr lang="es-CR"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276903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6" name="5 Elipse">
            <a:extLst>
              <a:ext uri="{FF2B5EF4-FFF2-40B4-BE49-F238E27FC236}">
                <a16:creationId xmlns:a16="http://schemas.microsoft.com/office/drawing/2014/main" id="{E7299D2D-930F-49E3-A282-8AF5322CF8F4}"/>
              </a:ext>
            </a:extLst>
          </p:cNvPr>
          <p:cNvSpPr/>
          <p:nvPr/>
        </p:nvSpPr>
        <p:spPr>
          <a:xfrm>
            <a:off x="46754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7" name="6 Elipse">
            <a:extLst>
              <a:ext uri="{FF2B5EF4-FFF2-40B4-BE49-F238E27FC236}">
                <a16:creationId xmlns:a16="http://schemas.microsoft.com/office/drawing/2014/main" id="{F1DE5E3D-AD05-4B2D-BBF8-B19E0666664E}"/>
              </a:ext>
            </a:extLst>
          </p:cNvPr>
          <p:cNvSpPr/>
          <p:nvPr/>
        </p:nvSpPr>
        <p:spPr>
          <a:xfrm>
            <a:off x="648267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4</a:t>
            </a:r>
          </a:p>
        </p:txBody>
      </p:sp>
      <p:sp>
        <p:nvSpPr>
          <p:cNvPr id="8" name="7 Elipse">
            <a:extLst>
              <a:ext uri="{FF2B5EF4-FFF2-40B4-BE49-F238E27FC236}">
                <a16:creationId xmlns:a16="http://schemas.microsoft.com/office/drawing/2014/main" id="{5D93C4D8-AF5E-41B0-B917-F0ACD0523C97}"/>
              </a:ext>
            </a:extLst>
          </p:cNvPr>
          <p:cNvSpPr/>
          <p:nvPr/>
        </p:nvSpPr>
        <p:spPr>
          <a:xfrm>
            <a:off x="648267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5</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0" name="13 Rectángulo redondeado">
            <a:extLst>
              <a:ext uri="{FF2B5EF4-FFF2-40B4-BE49-F238E27FC236}">
                <a16:creationId xmlns:a16="http://schemas.microsoft.com/office/drawing/2014/main" id="{7122EF9A-7511-4F61-8CB4-AD8A4817656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Normalidad de los residuos</a:t>
            </a:r>
          </a:p>
        </p:txBody>
      </p:sp>
      <p:sp>
        <p:nvSpPr>
          <p:cNvPr id="11" name="14 Rectángulo redondeado">
            <a:extLst>
              <a:ext uri="{FF2B5EF4-FFF2-40B4-BE49-F238E27FC236}">
                <a16:creationId xmlns:a16="http://schemas.microsoft.com/office/drawing/2014/main" id="{20F405BA-569A-4CBF-82F5-7E38FD0A3CEB}"/>
              </a:ext>
            </a:extLst>
          </p:cNvPr>
          <p:cNvSpPr/>
          <p:nvPr/>
        </p:nvSpPr>
        <p:spPr>
          <a:xfrm>
            <a:off x="2051720" y="5373216"/>
            <a:ext cx="2298338"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Variancia constante: homocedasticidad</a:t>
            </a:r>
          </a:p>
        </p:txBody>
      </p:sp>
      <p:sp>
        <p:nvSpPr>
          <p:cNvPr id="12" name="15 Rectángulo redondeado">
            <a:extLst>
              <a:ext uri="{FF2B5EF4-FFF2-40B4-BE49-F238E27FC236}">
                <a16:creationId xmlns:a16="http://schemas.microsoft.com/office/drawing/2014/main" id="{F9300F0D-0747-411F-BD1B-A5583DAAE2ED}"/>
              </a:ext>
            </a:extLst>
          </p:cNvPr>
          <p:cNvSpPr/>
          <p:nvPr/>
        </p:nvSpPr>
        <p:spPr>
          <a:xfrm>
            <a:off x="8210866"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Independencia lineal: multicolinealidad</a:t>
            </a:r>
          </a:p>
        </p:txBody>
      </p:sp>
      <p:sp>
        <p:nvSpPr>
          <p:cNvPr id="13" name="16 Rectángulo redondeado">
            <a:extLst>
              <a:ext uri="{FF2B5EF4-FFF2-40B4-BE49-F238E27FC236}">
                <a16:creationId xmlns:a16="http://schemas.microsoft.com/office/drawing/2014/main" id="{36ECCC45-103E-4B8D-9828-AD1AE9013DD0}"/>
              </a:ext>
            </a:extLst>
          </p:cNvPr>
          <p:cNvSpPr/>
          <p:nvPr/>
        </p:nvSpPr>
        <p:spPr>
          <a:xfrm>
            <a:off x="8210866"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Relación lineal con respecto a Y </a:t>
            </a:r>
            <a:r>
              <a:rPr lang="es-CR" dirty="0" err="1"/>
              <a:t>y</a:t>
            </a:r>
            <a:r>
              <a:rPr lang="es-CR" dirty="0"/>
              <a:t> las respuestas</a:t>
            </a:r>
          </a:p>
        </p:txBody>
      </p:sp>
    </p:spTree>
    <p:extLst>
      <p:ext uri="{BB962C8B-B14F-4D97-AF65-F5344CB8AC3E}">
        <p14:creationId xmlns:p14="http://schemas.microsoft.com/office/powerpoint/2010/main" val="39856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368B8B0A-F1DA-48D6-B1DB-699FF870FD92}"/>
                  </a:ext>
                </a:extLst>
              </p:cNvPr>
              <p:cNvSpPr>
                <a:spLocks noGrp="1"/>
              </p:cNvSpPr>
              <p:nvPr>
                <p:ph type="title"/>
              </p:nvPr>
            </p:nvSpPr>
            <p:spPr>
              <a:xfrm>
                <a:off x="99785" y="130550"/>
                <a:ext cx="11094957" cy="881562"/>
              </a:xfrm>
            </p:spPr>
            <p:txBody>
              <a:bodyPr/>
              <a:lstStyle/>
              <a:p>
                <a:pPr algn="ctr"/>
                <a:r>
                  <a:rPr lang="es-CR" dirty="0"/>
                  <a:t>Linealidad entre la </a:t>
                </a:r>
                <a14:m>
                  <m:oMath xmlns:m="http://schemas.openxmlformats.org/officeDocument/2006/math">
                    <m:r>
                      <a:rPr lang="es-CR" i="1" dirty="0" smtClean="0">
                        <a:latin typeface="Cambria Math" panose="02040503050406030204" pitchFamily="18" charset="0"/>
                      </a:rPr>
                      <m:t>𝑌</m:t>
                    </m:r>
                  </m:oMath>
                </a14:m>
                <a:r>
                  <a:rPr lang="es-CR" dirty="0"/>
                  <a:t> </a:t>
                </a:r>
                <a:r>
                  <a:rPr lang="es-CR" dirty="0" err="1"/>
                  <a:t>y</a:t>
                </a:r>
                <a:r>
                  <a:rPr lang="es-CR" dirty="0"/>
                  <a:t> la(s) </a:t>
                </a:r>
                <a14:m>
                  <m:oMath xmlns:m="http://schemas.openxmlformats.org/officeDocument/2006/math">
                    <m:sSub>
                      <m:sSubPr>
                        <m:ctrlPr>
                          <a:rPr lang="es-CR" b="0" i="1" dirty="0" smtClean="0">
                            <a:latin typeface="Cambria Math" panose="02040503050406030204" pitchFamily="18" charset="0"/>
                          </a:rPr>
                        </m:ctrlPr>
                      </m:sSubPr>
                      <m:e>
                        <m:r>
                          <a:rPr lang="es-CR" i="1" dirty="0" smtClean="0">
                            <a:latin typeface="Cambria Math" panose="02040503050406030204" pitchFamily="18" charset="0"/>
                          </a:rPr>
                          <m:t>𝑋</m:t>
                        </m:r>
                      </m:e>
                      <m:sub>
                        <m:r>
                          <a:rPr lang="es-CR" b="0" i="1" dirty="0" smtClean="0">
                            <a:latin typeface="Cambria Math" panose="02040503050406030204" pitchFamily="18" charset="0"/>
                          </a:rPr>
                          <m:t>𝑖</m:t>
                        </m:r>
                      </m:sub>
                    </m:sSub>
                  </m:oMath>
                </a14:m>
                <a:endParaRPr lang="en-US" dirty="0"/>
              </a:p>
            </p:txBody>
          </p:sp>
        </mc:Choice>
        <mc:Fallback xmlns="">
          <p:sp>
            <p:nvSpPr>
              <p:cNvPr id="2" name="Título 1">
                <a:extLst>
                  <a:ext uri="{FF2B5EF4-FFF2-40B4-BE49-F238E27FC236}">
                    <a16:creationId xmlns:a16="http://schemas.microsoft.com/office/drawing/2014/main" id="{368B8B0A-F1DA-48D6-B1DB-699FF870FD92}"/>
                  </a:ext>
                </a:extLst>
              </p:cNvPr>
              <p:cNvSpPr>
                <a:spLocks noGrp="1" noRot="1" noChangeAspect="1" noMove="1" noResize="1" noEditPoints="1" noAdjustHandles="1" noChangeArrowheads="1" noChangeShapeType="1" noTextEdit="1"/>
              </p:cNvSpPr>
              <p:nvPr>
                <p:ph type="title"/>
              </p:nvPr>
            </p:nvSpPr>
            <p:spPr>
              <a:xfrm>
                <a:off x="99785" y="130550"/>
                <a:ext cx="11094957" cy="881562"/>
              </a:xfrm>
              <a:blipFill>
                <a:blip r:embed="rId2"/>
                <a:stretch>
                  <a:fillRect b="-331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D95E5EA-085A-4DEB-B635-686FD3990EAD}"/>
                  </a:ext>
                </a:extLst>
              </p:cNvPr>
              <p:cNvSpPr>
                <a:spLocks noGrp="1"/>
              </p:cNvSpPr>
              <p:nvPr>
                <p:ph idx="1"/>
              </p:nvPr>
            </p:nvSpPr>
            <p:spPr>
              <a:xfrm>
                <a:off x="99785" y="1482572"/>
                <a:ext cx="10864137" cy="5244878"/>
              </a:xfrm>
            </p:spPr>
            <p:txBody>
              <a:bodyPr>
                <a:normAutofit lnSpcReduction="10000"/>
              </a:bodyPr>
              <a:lstStyle/>
              <a:p>
                <a:pPr algn="just"/>
                <a:r>
                  <a:rPr lang="es-CR" dirty="0"/>
                  <a:t>Antes, recordemos que a la RLM, la llamamos </a:t>
                </a:r>
                <a:r>
                  <a:rPr lang="es-CR" b="1" i="1" dirty="0"/>
                  <a:t>Regresión Lineal Múltiple</a:t>
                </a:r>
                <a:r>
                  <a:rPr lang="es-CR" dirty="0"/>
                  <a:t>, y tenemos el término de “</a:t>
                </a:r>
                <a:r>
                  <a:rPr lang="es-CR" b="1" i="1" dirty="0"/>
                  <a:t>Lineal</a:t>
                </a:r>
                <a:r>
                  <a:rPr lang="es-CR" dirty="0"/>
                  <a:t>”, lo cual nos indica que debería haber una linealidad entre la variable dependiente, </a:t>
                </a:r>
                <a14:m>
                  <m:oMath xmlns:m="http://schemas.openxmlformats.org/officeDocument/2006/math">
                    <m:r>
                      <a:rPr lang="es-CR" i="1" dirty="0" smtClean="0">
                        <a:latin typeface="Cambria Math" panose="02040503050406030204" pitchFamily="18" charset="0"/>
                      </a:rPr>
                      <m:t>𝑌</m:t>
                    </m:r>
                  </m:oMath>
                </a14:m>
                <a:r>
                  <a:rPr lang="es-CR" dirty="0"/>
                  <a:t>, y los predictores, </a:t>
                </a:r>
                <a14:m>
                  <m:oMath xmlns:m="http://schemas.openxmlformats.org/officeDocument/2006/math">
                    <m:r>
                      <a:rPr lang="es-CR" i="1" dirty="0" smtClean="0">
                        <a:latin typeface="Cambria Math" panose="02040503050406030204" pitchFamily="18" charset="0"/>
                      </a:rPr>
                      <m:t>𝑋</m:t>
                    </m:r>
                  </m:oMath>
                </a14:m>
                <a:r>
                  <a:rPr lang="es-CR" dirty="0"/>
                  <a:t>.</a:t>
                </a:r>
              </a:p>
              <a:p>
                <a:pPr algn="just"/>
                <a:endParaRPr lang="es-CR" dirty="0"/>
              </a:p>
              <a:p>
                <a:pPr algn="just"/>
                <a:r>
                  <a:rPr lang="es-CR" dirty="0"/>
                  <a:t>Y deberíamos hacernos la gran pregunta: ¿son todas las relaciones asimétricas lineales ? Y por supuesto, la respuesta es un rotundo </a:t>
                </a:r>
                <a:r>
                  <a:rPr lang="es-CR" b="1" dirty="0"/>
                  <a:t>NO</a:t>
                </a:r>
                <a:r>
                  <a:rPr lang="es-CR" dirty="0"/>
                  <a:t>.</a:t>
                </a:r>
              </a:p>
              <a:p>
                <a:pPr algn="just"/>
                <a:endParaRPr lang="es-CR" dirty="0"/>
              </a:p>
              <a:p>
                <a:pPr algn="just"/>
                <a:r>
                  <a:rPr lang="en-US" dirty="0"/>
                  <a:t>¿ </a:t>
                </a:r>
                <a:r>
                  <a:rPr lang="en-US" dirty="0" err="1"/>
                  <a:t>Cómo</a:t>
                </a:r>
                <a:r>
                  <a:rPr lang="en-US" dirty="0"/>
                  <a:t> </a:t>
                </a:r>
                <a:r>
                  <a:rPr lang="en-US" dirty="0" err="1"/>
                  <a:t>podríamos</a:t>
                </a:r>
                <a:r>
                  <a:rPr lang="en-US" dirty="0"/>
                  <a:t> </a:t>
                </a:r>
                <a:r>
                  <a:rPr lang="en-US" dirty="0" err="1"/>
                  <a:t>corroborar</a:t>
                </a:r>
                <a:r>
                  <a:rPr lang="en-US" dirty="0"/>
                  <a:t> </a:t>
                </a:r>
                <a:r>
                  <a:rPr lang="en-US" dirty="0" err="1"/>
                  <a:t>entonces</a:t>
                </a:r>
                <a:r>
                  <a:rPr lang="en-US" dirty="0"/>
                  <a:t> la </a:t>
                </a:r>
                <a:r>
                  <a:rPr lang="en-US" dirty="0" err="1"/>
                  <a:t>linealidad</a:t>
                </a:r>
                <a:r>
                  <a:rPr lang="en-US" dirty="0"/>
                  <a:t> </a:t>
                </a:r>
                <a:r>
                  <a:rPr lang="en-US" dirty="0" err="1"/>
                  <a:t>en</a:t>
                </a:r>
                <a:r>
                  <a:rPr lang="en-US" dirty="0"/>
                  <a:t> una RLM?</a:t>
                </a:r>
              </a:p>
              <a:p>
                <a:pPr algn="just"/>
                <a:endParaRPr lang="en-US" dirty="0"/>
              </a:p>
              <a:p>
                <a:pPr algn="just"/>
                <a:r>
                  <a:rPr lang="es-CR" altLang="en-US" sz="1800" dirty="0">
                    <a:cs typeface="Times New Roman" panose="02020603050405020304" pitchFamily="18" charset="0"/>
                  </a:rPr>
                  <a:t>Para determinar si la función de regresión lineal es apropiada se usan los gráficos de los residuales contra los predictores, o equivalentemente, contra los valores ajustados.  </a:t>
                </a:r>
              </a:p>
              <a:p>
                <a:pPr algn="just"/>
                <a:endParaRPr lang="en-US" dirty="0"/>
              </a:p>
              <a:p>
                <a:pPr algn="just"/>
                <a:r>
                  <a:rPr lang="en-US" dirty="0"/>
                  <a:t>A </a:t>
                </a:r>
                <a:r>
                  <a:rPr lang="en-US" dirty="0" err="1"/>
                  <a:t>mí</a:t>
                </a:r>
                <a:r>
                  <a:rPr lang="en-US" dirty="0"/>
                  <a:t> me </a:t>
                </a:r>
                <a:r>
                  <a:rPr lang="en-US" dirty="0" err="1"/>
                  <a:t>gusta</a:t>
                </a:r>
                <a:r>
                  <a:rPr lang="en-US" dirty="0"/>
                  <a:t> </a:t>
                </a:r>
                <a:r>
                  <a:rPr lang="en-US" dirty="0" err="1"/>
                  <a:t>graficar</a:t>
                </a:r>
                <a:r>
                  <a:rPr lang="en-US" dirty="0"/>
                  <a:t> la variable </a:t>
                </a:r>
                <a14:m>
                  <m:oMath xmlns:m="http://schemas.openxmlformats.org/officeDocument/2006/math">
                    <m:r>
                      <a:rPr lang="es-CR" i="1" dirty="0" smtClean="0">
                        <a:latin typeface="Cambria Math" panose="02040503050406030204" pitchFamily="18" charset="0"/>
                      </a:rPr>
                      <m:t>𝑌</m:t>
                    </m:r>
                  </m:oMath>
                </a14:m>
                <a:r>
                  <a:rPr lang="es-CR" dirty="0"/>
                  <a:t>, y los predictores, </a:t>
                </a:r>
                <a14:m>
                  <m:oMath xmlns:m="http://schemas.openxmlformats.org/officeDocument/2006/math">
                    <m:r>
                      <a:rPr lang="es-CR" i="1" dirty="0" smtClean="0">
                        <a:latin typeface="Cambria Math" panose="02040503050406030204" pitchFamily="18" charset="0"/>
                      </a:rPr>
                      <m:t>𝑋</m:t>
                    </m:r>
                  </m:oMath>
                </a14:m>
                <a:r>
                  <a:rPr lang="en-US" dirty="0"/>
                  <a:t>, </a:t>
                </a:r>
                <a:r>
                  <a:rPr lang="en-US" dirty="0" err="1"/>
                  <a:t>también</a:t>
                </a:r>
                <a:r>
                  <a:rPr lang="en-US" dirty="0"/>
                  <a:t>… </a:t>
                </a:r>
                <a:r>
                  <a:rPr lang="en-US" dirty="0" err="1"/>
                  <a:t>pero</a:t>
                </a:r>
                <a:r>
                  <a:rPr lang="en-US" dirty="0"/>
                  <a:t> lo anterior </a:t>
                </a:r>
                <a:r>
                  <a:rPr lang="en-US" dirty="0" err="1"/>
                  <a:t>nos</a:t>
                </a:r>
                <a:r>
                  <a:rPr lang="en-US" dirty="0"/>
                  <a:t> </a:t>
                </a:r>
                <a:r>
                  <a:rPr lang="en-US" dirty="0" err="1"/>
                  <a:t>ayuda</a:t>
                </a:r>
                <a:r>
                  <a:rPr lang="en-US" dirty="0"/>
                  <a:t> a </a:t>
                </a:r>
                <a:r>
                  <a:rPr lang="en-US" dirty="0" err="1"/>
                  <a:t>determinar</a:t>
                </a:r>
                <a:r>
                  <a:rPr lang="en-US" dirty="0"/>
                  <a:t> el </a:t>
                </a:r>
                <a:r>
                  <a:rPr lang="en-US" dirty="0" err="1"/>
                  <a:t>tipo</a:t>
                </a:r>
                <a:r>
                  <a:rPr lang="en-US" dirty="0"/>
                  <a:t> de </a:t>
                </a:r>
                <a:r>
                  <a:rPr lang="en-US" dirty="0" err="1"/>
                  <a:t>transformación</a:t>
                </a:r>
                <a:r>
                  <a:rPr lang="en-US" dirty="0"/>
                  <a:t> a </a:t>
                </a:r>
                <a:r>
                  <a:rPr lang="en-US" dirty="0" err="1"/>
                  <a:t>utilizar</a:t>
                </a:r>
                <a:r>
                  <a:rPr lang="en-US" dirty="0"/>
                  <a:t>.  </a:t>
                </a:r>
              </a:p>
            </p:txBody>
          </p:sp>
        </mc:Choice>
        <mc:Fallback xmlns="">
          <p:sp>
            <p:nvSpPr>
              <p:cNvPr id="3" name="Marcador de contenido 2">
                <a:extLst>
                  <a:ext uri="{FF2B5EF4-FFF2-40B4-BE49-F238E27FC236}">
                    <a16:creationId xmlns:a16="http://schemas.microsoft.com/office/drawing/2014/main" id="{3D95E5EA-085A-4DEB-B635-686FD3990EAD}"/>
                  </a:ext>
                </a:extLst>
              </p:cNvPr>
              <p:cNvSpPr>
                <a:spLocks noGrp="1" noRot="1" noChangeAspect="1" noMove="1" noResize="1" noEditPoints="1" noAdjustHandles="1" noChangeArrowheads="1" noChangeShapeType="1" noTextEdit="1"/>
              </p:cNvSpPr>
              <p:nvPr>
                <p:ph idx="1"/>
              </p:nvPr>
            </p:nvSpPr>
            <p:spPr>
              <a:xfrm>
                <a:off x="99785" y="1482572"/>
                <a:ext cx="10864137" cy="5244878"/>
              </a:xfrm>
              <a:blipFill>
                <a:blip r:embed="rId3"/>
                <a:stretch>
                  <a:fillRect l="-112" t="-1394" r="-449"/>
                </a:stretch>
              </a:blipFill>
            </p:spPr>
            <p:txBody>
              <a:bodyPr/>
              <a:lstStyle/>
              <a:p>
                <a:r>
                  <a:rPr lang="en-US">
                    <a:noFill/>
                  </a:rPr>
                  <a:t> </a:t>
                </a:r>
              </a:p>
            </p:txBody>
          </p:sp>
        </mc:Fallback>
      </mc:AlternateContent>
    </p:spTree>
    <p:extLst>
      <p:ext uri="{BB962C8B-B14F-4D97-AF65-F5344CB8AC3E}">
        <p14:creationId xmlns:p14="http://schemas.microsoft.com/office/powerpoint/2010/main" val="3882269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368B8B0A-F1DA-48D6-B1DB-699FF870FD92}"/>
                  </a:ext>
                </a:extLst>
              </p:cNvPr>
              <p:cNvSpPr>
                <a:spLocks noGrp="1"/>
              </p:cNvSpPr>
              <p:nvPr>
                <p:ph type="title"/>
              </p:nvPr>
            </p:nvSpPr>
            <p:spPr>
              <a:xfrm>
                <a:off x="99785" y="130550"/>
                <a:ext cx="11094957" cy="881562"/>
              </a:xfrm>
            </p:spPr>
            <p:txBody>
              <a:bodyPr/>
              <a:lstStyle/>
              <a:p>
                <a:pPr algn="ctr"/>
                <a:r>
                  <a:rPr lang="es-CR" dirty="0"/>
                  <a:t>Linealidad entre la </a:t>
                </a:r>
                <a14:m>
                  <m:oMath xmlns:m="http://schemas.openxmlformats.org/officeDocument/2006/math">
                    <m:r>
                      <a:rPr lang="es-CR" i="1" dirty="0" smtClean="0">
                        <a:latin typeface="Cambria Math" panose="02040503050406030204" pitchFamily="18" charset="0"/>
                      </a:rPr>
                      <m:t>𝑌</m:t>
                    </m:r>
                  </m:oMath>
                </a14:m>
                <a:r>
                  <a:rPr lang="es-CR" dirty="0"/>
                  <a:t> </a:t>
                </a:r>
                <a:r>
                  <a:rPr lang="es-CR" dirty="0" err="1"/>
                  <a:t>y</a:t>
                </a:r>
                <a:r>
                  <a:rPr lang="es-CR" dirty="0"/>
                  <a:t> la(s) </a:t>
                </a:r>
                <a14:m>
                  <m:oMath xmlns:m="http://schemas.openxmlformats.org/officeDocument/2006/math">
                    <m:sSub>
                      <m:sSubPr>
                        <m:ctrlPr>
                          <a:rPr lang="es-CR" b="0" i="1" dirty="0" smtClean="0">
                            <a:latin typeface="Cambria Math" panose="02040503050406030204" pitchFamily="18" charset="0"/>
                          </a:rPr>
                        </m:ctrlPr>
                      </m:sSubPr>
                      <m:e>
                        <m:r>
                          <a:rPr lang="es-CR" i="1" dirty="0" smtClean="0">
                            <a:latin typeface="Cambria Math" panose="02040503050406030204" pitchFamily="18" charset="0"/>
                          </a:rPr>
                          <m:t>𝑋</m:t>
                        </m:r>
                      </m:e>
                      <m:sub>
                        <m:r>
                          <a:rPr lang="es-CR" b="0" i="1" dirty="0" smtClean="0">
                            <a:latin typeface="Cambria Math" panose="02040503050406030204" pitchFamily="18" charset="0"/>
                          </a:rPr>
                          <m:t>𝑖</m:t>
                        </m:r>
                      </m:sub>
                    </m:sSub>
                  </m:oMath>
                </a14:m>
                <a:endParaRPr lang="en-US" dirty="0"/>
              </a:p>
            </p:txBody>
          </p:sp>
        </mc:Choice>
        <mc:Fallback xmlns="">
          <p:sp>
            <p:nvSpPr>
              <p:cNvPr id="2" name="Título 1">
                <a:extLst>
                  <a:ext uri="{FF2B5EF4-FFF2-40B4-BE49-F238E27FC236}">
                    <a16:creationId xmlns:a16="http://schemas.microsoft.com/office/drawing/2014/main" id="{368B8B0A-F1DA-48D6-B1DB-699FF870FD92}"/>
                  </a:ext>
                </a:extLst>
              </p:cNvPr>
              <p:cNvSpPr>
                <a:spLocks noGrp="1" noRot="1" noChangeAspect="1" noMove="1" noResize="1" noEditPoints="1" noAdjustHandles="1" noChangeArrowheads="1" noChangeShapeType="1" noTextEdit="1"/>
              </p:cNvSpPr>
              <p:nvPr>
                <p:ph type="title"/>
              </p:nvPr>
            </p:nvSpPr>
            <p:spPr>
              <a:xfrm>
                <a:off x="99785" y="130550"/>
                <a:ext cx="11094957" cy="881562"/>
              </a:xfrm>
              <a:blipFill>
                <a:blip r:embed="rId2"/>
                <a:stretch>
                  <a:fillRect b="-33103"/>
                </a:stretch>
              </a:blipFill>
            </p:spPr>
            <p:txBody>
              <a:bodyPr/>
              <a:lstStyle/>
              <a:p>
                <a:r>
                  <a:rPr lang="en-US">
                    <a:noFill/>
                  </a:rPr>
                  <a:t> </a:t>
                </a:r>
              </a:p>
            </p:txBody>
          </p:sp>
        </mc:Fallback>
      </mc:AlternateContent>
      <p:sp>
        <p:nvSpPr>
          <p:cNvPr id="3" name="Marcador de contenido 2">
            <a:extLst>
              <a:ext uri="{FF2B5EF4-FFF2-40B4-BE49-F238E27FC236}">
                <a16:creationId xmlns:a16="http://schemas.microsoft.com/office/drawing/2014/main" id="{3D95E5EA-085A-4DEB-B635-686FD3990EAD}"/>
              </a:ext>
            </a:extLst>
          </p:cNvPr>
          <p:cNvSpPr>
            <a:spLocks noGrp="1"/>
          </p:cNvSpPr>
          <p:nvPr>
            <p:ph idx="1"/>
          </p:nvPr>
        </p:nvSpPr>
        <p:spPr>
          <a:xfrm>
            <a:off x="99785" y="1482572"/>
            <a:ext cx="10864137" cy="5244878"/>
          </a:xfrm>
        </p:spPr>
        <p:txBody>
          <a:bodyPr>
            <a:normAutofit/>
          </a:bodyPr>
          <a:lstStyle/>
          <a:p>
            <a:pPr algn="just"/>
            <a:r>
              <a:rPr lang="es-CR" dirty="0"/>
              <a:t>¿Es el fin del mundo si no poseemos la linealidad ? Pues no… </a:t>
            </a:r>
          </a:p>
          <a:p>
            <a:pPr algn="just"/>
            <a:r>
              <a:rPr lang="es-CR" dirty="0"/>
              <a:t>Realmente este es el caso menos problemático de todo, dado que podemos optar por transformar las variables, o podemos optar por otro tipo de método de estimación. </a:t>
            </a:r>
          </a:p>
          <a:p>
            <a:pPr algn="just"/>
            <a:r>
              <a:rPr lang="es-CR" dirty="0"/>
              <a:t>Lo que queremos, en una aplicación de RLM, es linealizar la respuesta (eso lo veremos en el siguiente capítulo):</a:t>
            </a:r>
          </a:p>
          <a:p>
            <a:pPr algn="just"/>
            <a:endParaRPr lang="es-CR" dirty="0"/>
          </a:p>
          <a:p>
            <a:pPr algn="just"/>
            <a:endParaRPr lang="es-CR" dirty="0"/>
          </a:p>
          <a:p>
            <a:pPr algn="just"/>
            <a:endParaRPr lang="en-US" dirty="0"/>
          </a:p>
        </p:txBody>
      </p:sp>
      <p:pic>
        <p:nvPicPr>
          <p:cNvPr id="5122" name="Picture 2" descr="Non linear transformation">
            <a:extLst>
              <a:ext uri="{FF2B5EF4-FFF2-40B4-BE49-F238E27FC236}">
                <a16:creationId xmlns:a16="http://schemas.microsoft.com/office/drawing/2014/main" id="{287EEE5C-3857-40C1-B02A-13039E2F42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238" y="3307975"/>
            <a:ext cx="34480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464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368B8B0A-F1DA-48D6-B1DB-699FF870FD92}"/>
                  </a:ext>
                </a:extLst>
              </p:cNvPr>
              <p:cNvSpPr>
                <a:spLocks noGrp="1"/>
              </p:cNvSpPr>
              <p:nvPr>
                <p:ph type="title"/>
              </p:nvPr>
            </p:nvSpPr>
            <p:spPr>
              <a:xfrm>
                <a:off x="99785" y="41770"/>
                <a:ext cx="11094957" cy="881562"/>
              </a:xfrm>
            </p:spPr>
            <p:txBody>
              <a:bodyPr/>
              <a:lstStyle/>
              <a:p>
                <a:pPr algn="ctr"/>
                <a:r>
                  <a:rPr lang="es-CR" dirty="0"/>
                  <a:t>Linealidad entre la </a:t>
                </a:r>
                <a14:m>
                  <m:oMath xmlns:m="http://schemas.openxmlformats.org/officeDocument/2006/math">
                    <m:r>
                      <a:rPr lang="es-CR" i="1" dirty="0" smtClean="0">
                        <a:latin typeface="Cambria Math" panose="02040503050406030204" pitchFamily="18" charset="0"/>
                      </a:rPr>
                      <m:t>𝑌</m:t>
                    </m:r>
                  </m:oMath>
                </a14:m>
                <a:r>
                  <a:rPr lang="es-CR" dirty="0"/>
                  <a:t> </a:t>
                </a:r>
                <a:r>
                  <a:rPr lang="es-CR" dirty="0" err="1"/>
                  <a:t>y</a:t>
                </a:r>
                <a:r>
                  <a:rPr lang="es-CR" dirty="0"/>
                  <a:t> la(s) </a:t>
                </a:r>
                <a14:m>
                  <m:oMath xmlns:m="http://schemas.openxmlformats.org/officeDocument/2006/math">
                    <m:sSub>
                      <m:sSubPr>
                        <m:ctrlPr>
                          <a:rPr lang="es-CR" b="0" i="1" dirty="0" smtClean="0">
                            <a:latin typeface="Cambria Math" panose="02040503050406030204" pitchFamily="18" charset="0"/>
                          </a:rPr>
                        </m:ctrlPr>
                      </m:sSubPr>
                      <m:e>
                        <m:r>
                          <a:rPr lang="es-CR" i="1" dirty="0" smtClean="0">
                            <a:latin typeface="Cambria Math" panose="02040503050406030204" pitchFamily="18" charset="0"/>
                          </a:rPr>
                          <m:t>𝑋</m:t>
                        </m:r>
                      </m:e>
                      <m:sub>
                        <m:r>
                          <a:rPr lang="es-CR" b="0" i="1" dirty="0" smtClean="0">
                            <a:latin typeface="Cambria Math" panose="02040503050406030204" pitchFamily="18" charset="0"/>
                          </a:rPr>
                          <m:t>𝑖</m:t>
                        </m:r>
                      </m:sub>
                    </m:sSub>
                  </m:oMath>
                </a14:m>
                <a:endParaRPr lang="en-US" dirty="0"/>
              </a:p>
            </p:txBody>
          </p:sp>
        </mc:Choice>
        <mc:Fallback xmlns="">
          <p:sp>
            <p:nvSpPr>
              <p:cNvPr id="2" name="Título 1">
                <a:extLst>
                  <a:ext uri="{FF2B5EF4-FFF2-40B4-BE49-F238E27FC236}">
                    <a16:creationId xmlns:a16="http://schemas.microsoft.com/office/drawing/2014/main" id="{368B8B0A-F1DA-48D6-B1DB-699FF870FD92}"/>
                  </a:ext>
                </a:extLst>
              </p:cNvPr>
              <p:cNvSpPr>
                <a:spLocks noGrp="1" noRot="1" noChangeAspect="1" noMove="1" noResize="1" noEditPoints="1" noAdjustHandles="1" noChangeArrowheads="1" noChangeShapeType="1" noTextEdit="1"/>
              </p:cNvSpPr>
              <p:nvPr>
                <p:ph type="title"/>
              </p:nvPr>
            </p:nvSpPr>
            <p:spPr>
              <a:xfrm>
                <a:off x="99785" y="41770"/>
                <a:ext cx="11094957" cy="881562"/>
              </a:xfrm>
              <a:blipFill>
                <a:blip r:embed="rId2"/>
                <a:stretch>
                  <a:fillRect t="-694" b="-33333"/>
                </a:stretch>
              </a:blipFill>
            </p:spPr>
            <p:txBody>
              <a:bodyPr/>
              <a:lstStyle/>
              <a:p>
                <a:r>
                  <a:rPr lang="en-US">
                    <a:noFill/>
                  </a:rPr>
                  <a:t> </a:t>
                </a:r>
              </a:p>
            </p:txBody>
          </p:sp>
        </mc:Fallback>
      </mc:AlternateContent>
      <p:sp>
        <p:nvSpPr>
          <p:cNvPr id="3" name="Marcador de contenido 2">
            <a:extLst>
              <a:ext uri="{FF2B5EF4-FFF2-40B4-BE49-F238E27FC236}">
                <a16:creationId xmlns:a16="http://schemas.microsoft.com/office/drawing/2014/main" id="{3D95E5EA-085A-4DEB-B635-686FD3990EAD}"/>
              </a:ext>
            </a:extLst>
          </p:cNvPr>
          <p:cNvSpPr>
            <a:spLocks noGrp="1"/>
          </p:cNvSpPr>
          <p:nvPr>
            <p:ph idx="1"/>
          </p:nvPr>
        </p:nvSpPr>
        <p:spPr>
          <a:xfrm>
            <a:off x="99785" y="1189609"/>
            <a:ext cx="10864137" cy="5537842"/>
          </a:xfrm>
        </p:spPr>
        <p:txBody>
          <a:bodyPr>
            <a:normAutofit/>
          </a:bodyPr>
          <a:lstStyle/>
          <a:p>
            <a:pPr algn="just"/>
            <a:r>
              <a:rPr lang="es-CR" dirty="0"/>
              <a:t>Podemos verificar si existe o no linealidad prácticamente a de la visualización de los gráficos:</a:t>
            </a:r>
            <a:endParaRPr lang="en-US" dirty="0"/>
          </a:p>
        </p:txBody>
      </p:sp>
      <p:pic>
        <p:nvPicPr>
          <p:cNvPr id="5124" name="Picture 4" descr="Nonlinear Regression Essentials in R: Polynomial and Spline Regression  Models - Articles - STHDA">
            <a:extLst>
              <a:ext uri="{FF2B5EF4-FFF2-40B4-BE49-F238E27FC236}">
                <a16:creationId xmlns:a16="http://schemas.microsoft.com/office/drawing/2014/main" id="{F7499D6A-0EBE-4698-BA46-5DD4B3782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994" y="2426275"/>
            <a:ext cx="5262044" cy="39465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a:extLst>
              <a:ext uri="{FF2B5EF4-FFF2-40B4-BE49-F238E27FC236}">
                <a16:creationId xmlns:a16="http://schemas.microsoft.com/office/drawing/2014/main" id="{B304D54D-9C9F-46CB-8223-ADA722FBC2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4593" y="2273891"/>
            <a:ext cx="4098918" cy="40989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8059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368B8B0A-F1DA-48D6-B1DB-699FF870FD92}"/>
                  </a:ext>
                </a:extLst>
              </p:cNvPr>
              <p:cNvSpPr>
                <a:spLocks noGrp="1"/>
              </p:cNvSpPr>
              <p:nvPr>
                <p:ph type="title"/>
              </p:nvPr>
            </p:nvSpPr>
            <p:spPr>
              <a:xfrm>
                <a:off x="99785" y="41770"/>
                <a:ext cx="11094957" cy="881562"/>
              </a:xfrm>
            </p:spPr>
            <p:txBody>
              <a:bodyPr/>
              <a:lstStyle/>
              <a:p>
                <a:pPr algn="ctr"/>
                <a:r>
                  <a:rPr lang="es-CR" dirty="0"/>
                  <a:t>Linealidad entre la </a:t>
                </a:r>
                <a14:m>
                  <m:oMath xmlns:m="http://schemas.openxmlformats.org/officeDocument/2006/math">
                    <m:r>
                      <a:rPr lang="es-CR" i="1" dirty="0" smtClean="0">
                        <a:latin typeface="Cambria Math" panose="02040503050406030204" pitchFamily="18" charset="0"/>
                      </a:rPr>
                      <m:t>𝑌</m:t>
                    </m:r>
                  </m:oMath>
                </a14:m>
                <a:r>
                  <a:rPr lang="es-CR" dirty="0"/>
                  <a:t> </a:t>
                </a:r>
                <a:r>
                  <a:rPr lang="es-CR" dirty="0" err="1"/>
                  <a:t>y</a:t>
                </a:r>
                <a:r>
                  <a:rPr lang="es-CR" dirty="0"/>
                  <a:t> la(s) </a:t>
                </a:r>
                <a14:m>
                  <m:oMath xmlns:m="http://schemas.openxmlformats.org/officeDocument/2006/math">
                    <m:sSub>
                      <m:sSubPr>
                        <m:ctrlPr>
                          <a:rPr lang="es-CR" b="0" i="1" dirty="0" smtClean="0">
                            <a:latin typeface="Cambria Math" panose="02040503050406030204" pitchFamily="18" charset="0"/>
                          </a:rPr>
                        </m:ctrlPr>
                      </m:sSubPr>
                      <m:e>
                        <m:r>
                          <a:rPr lang="es-CR" i="1" dirty="0" smtClean="0">
                            <a:latin typeface="Cambria Math" panose="02040503050406030204" pitchFamily="18" charset="0"/>
                          </a:rPr>
                          <m:t>𝑋</m:t>
                        </m:r>
                      </m:e>
                      <m:sub>
                        <m:r>
                          <a:rPr lang="es-CR" b="0" i="1" dirty="0" smtClean="0">
                            <a:latin typeface="Cambria Math" panose="02040503050406030204" pitchFamily="18" charset="0"/>
                          </a:rPr>
                          <m:t>𝑖</m:t>
                        </m:r>
                      </m:sub>
                    </m:sSub>
                  </m:oMath>
                </a14:m>
                <a:endParaRPr lang="en-US" dirty="0"/>
              </a:p>
            </p:txBody>
          </p:sp>
        </mc:Choice>
        <mc:Fallback xmlns="">
          <p:sp>
            <p:nvSpPr>
              <p:cNvPr id="2" name="Título 1">
                <a:extLst>
                  <a:ext uri="{FF2B5EF4-FFF2-40B4-BE49-F238E27FC236}">
                    <a16:creationId xmlns:a16="http://schemas.microsoft.com/office/drawing/2014/main" id="{368B8B0A-F1DA-48D6-B1DB-699FF870FD92}"/>
                  </a:ext>
                </a:extLst>
              </p:cNvPr>
              <p:cNvSpPr>
                <a:spLocks noGrp="1" noRot="1" noChangeAspect="1" noMove="1" noResize="1" noEditPoints="1" noAdjustHandles="1" noChangeArrowheads="1" noChangeShapeType="1" noTextEdit="1"/>
              </p:cNvSpPr>
              <p:nvPr>
                <p:ph type="title"/>
              </p:nvPr>
            </p:nvSpPr>
            <p:spPr>
              <a:xfrm>
                <a:off x="99785" y="41770"/>
                <a:ext cx="11094957" cy="881562"/>
              </a:xfrm>
              <a:blipFill>
                <a:blip r:embed="rId2"/>
                <a:stretch>
                  <a:fillRect t="-694" b="-33333"/>
                </a:stretch>
              </a:blipFill>
            </p:spPr>
            <p:txBody>
              <a:bodyPr/>
              <a:lstStyle/>
              <a:p>
                <a:r>
                  <a:rPr lang="en-US">
                    <a:noFill/>
                  </a:rPr>
                  <a:t> </a:t>
                </a:r>
              </a:p>
            </p:txBody>
          </p:sp>
        </mc:Fallback>
      </mc:AlternateContent>
      <p:sp>
        <p:nvSpPr>
          <p:cNvPr id="3" name="Marcador de contenido 2">
            <a:extLst>
              <a:ext uri="{FF2B5EF4-FFF2-40B4-BE49-F238E27FC236}">
                <a16:creationId xmlns:a16="http://schemas.microsoft.com/office/drawing/2014/main" id="{3D95E5EA-085A-4DEB-B635-686FD3990EAD}"/>
              </a:ext>
            </a:extLst>
          </p:cNvPr>
          <p:cNvSpPr>
            <a:spLocks noGrp="1"/>
          </p:cNvSpPr>
          <p:nvPr>
            <p:ph idx="1"/>
          </p:nvPr>
        </p:nvSpPr>
        <p:spPr>
          <a:xfrm>
            <a:off x="99785" y="1189609"/>
            <a:ext cx="10864137" cy="5537842"/>
          </a:xfrm>
        </p:spPr>
        <p:txBody>
          <a:bodyPr>
            <a:normAutofit/>
          </a:bodyPr>
          <a:lstStyle/>
          <a:p>
            <a:pPr algn="just"/>
            <a:r>
              <a:rPr lang="es-CR" dirty="0"/>
              <a:t>También, podemos ver si se sugiere un tipo de transformación mediante el valor lambda de Cox, aunque analizaron esto en mayor detalle para el siguiente capítulo.</a:t>
            </a:r>
            <a:endParaRPr lang="en-US" dirty="0"/>
          </a:p>
        </p:txBody>
      </p:sp>
      <p:pic>
        <p:nvPicPr>
          <p:cNvPr id="7170" name="Picture 2" descr="Box Cox Transformation | Six Sigma Study Guide">
            <a:extLst>
              <a:ext uri="{FF2B5EF4-FFF2-40B4-BE49-F238E27FC236}">
                <a16:creationId xmlns:a16="http://schemas.microsoft.com/office/drawing/2014/main" id="{469E5867-734D-4CF2-9DFA-193FCB58C3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6511" y="2552700"/>
            <a:ext cx="23050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Box-Cox plot for power transformations ( Y  ). | Download Scientific  Diagram">
            <a:extLst>
              <a:ext uri="{FF2B5EF4-FFF2-40B4-BE49-F238E27FC236}">
                <a16:creationId xmlns:a16="http://schemas.microsoft.com/office/drawing/2014/main" id="{3D3A5E9C-AD4F-4605-9F8B-0C16385858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53" y="2052917"/>
            <a:ext cx="5936513" cy="4504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8883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Question words - Test Examen - Examen - Test OnLine | Cibertest">
            <a:extLst>
              <a:ext uri="{FF2B5EF4-FFF2-40B4-BE49-F238E27FC236}">
                <a16:creationId xmlns:a16="http://schemas.microsoft.com/office/drawing/2014/main" id="{CDC49E13-6266-4C08-A86E-BD5B8D510B7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13550"/>
          <a:stretch/>
        </p:blipFill>
        <p:spPr bwMode="auto">
          <a:xfrm>
            <a:off x="20" y="10"/>
            <a:ext cx="1129282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C8FA078-259C-4BBA-8574-AA1B519953E1}"/>
              </a:ext>
            </a:extLst>
          </p:cNvPr>
          <p:cNvSpPr>
            <a:spLocks noGrp="1"/>
          </p:cNvSpPr>
          <p:nvPr>
            <p:ph type="title"/>
          </p:nvPr>
        </p:nvSpPr>
        <p:spPr>
          <a:xfrm>
            <a:off x="213064" y="365760"/>
            <a:ext cx="10741448" cy="1325562"/>
          </a:xfrm>
        </p:spPr>
        <p:txBody>
          <a:bodyPr>
            <a:normAutofit/>
          </a:bodyPr>
          <a:lstStyle/>
          <a:p>
            <a:pPr algn="ctr"/>
            <a:r>
              <a:rPr lang="es-CR" dirty="0">
                <a:solidFill>
                  <a:schemeClr val="bg1"/>
                </a:solidFill>
              </a:rPr>
              <a:t>Ausencia de linealidad entre Y - X </a:t>
            </a:r>
            <a:endParaRPr lang="en-US" dirty="0">
              <a:solidFill>
                <a:schemeClr val="bg1"/>
              </a:solidFill>
            </a:endParaRPr>
          </a:p>
        </p:txBody>
      </p:sp>
      <p:sp>
        <p:nvSpPr>
          <p:cNvPr id="3" name="Marcador de contenido 2">
            <a:extLst>
              <a:ext uri="{FF2B5EF4-FFF2-40B4-BE49-F238E27FC236}">
                <a16:creationId xmlns:a16="http://schemas.microsoft.com/office/drawing/2014/main" id="{CEEADEF6-EE76-448B-ADE1-466B4621C372}"/>
              </a:ext>
            </a:extLst>
          </p:cNvPr>
          <p:cNvSpPr>
            <a:spLocks noGrp="1"/>
          </p:cNvSpPr>
          <p:nvPr>
            <p:ph idx="1"/>
          </p:nvPr>
        </p:nvSpPr>
        <p:spPr>
          <a:xfrm>
            <a:off x="1261872" y="2005739"/>
            <a:ext cx="8595360" cy="4174398"/>
          </a:xfrm>
        </p:spPr>
        <p:txBody>
          <a:bodyPr>
            <a:normAutofit/>
          </a:bodyPr>
          <a:lstStyle/>
          <a:p>
            <a:pPr marL="0" indent="0" algn="ctr">
              <a:buNone/>
            </a:pPr>
            <a:r>
              <a:rPr lang="es-CR" dirty="0">
                <a:solidFill>
                  <a:schemeClr val="bg1"/>
                </a:solidFill>
              </a:rPr>
              <a:t>¿Qué sucede cuando no se cumplen, a cabalidad la condición  de linealidad entre la variable dependiente y una o varias variables independientes?</a:t>
            </a:r>
          </a:p>
          <a:p>
            <a:pPr marL="0" indent="0">
              <a:buNone/>
            </a:pPr>
            <a:endParaRPr lang="es-CR" dirty="0">
              <a:solidFill>
                <a:schemeClr val="bg1"/>
              </a:solidFill>
            </a:endParaRPr>
          </a:p>
          <a:p>
            <a:pPr marL="0" indent="0">
              <a:buNone/>
            </a:pPr>
            <a:endParaRPr lang="es-CR" dirty="0">
              <a:solidFill>
                <a:schemeClr val="bg1"/>
              </a:solidFill>
            </a:endParaRPr>
          </a:p>
          <a:p>
            <a:pPr marL="0" indent="0">
              <a:buNone/>
            </a:pPr>
            <a:endParaRPr lang="es-CR"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035292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3" name="Rectangle 72">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E500CC03-954A-4036-817C-2AF8BE0CB209}"/>
              </a:ext>
            </a:extLst>
          </p:cNvPr>
          <p:cNvSpPr>
            <a:spLocks noGrp="1"/>
          </p:cNvSpPr>
          <p:nvPr>
            <p:ph type="title"/>
          </p:nvPr>
        </p:nvSpPr>
        <p:spPr>
          <a:xfrm>
            <a:off x="457201" y="5181600"/>
            <a:ext cx="11277600" cy="1076324"/>
          </a:xfrm>
        </p:spPr>
        <p:txBody>
          <a:bodyPr vert="horz" lIns="91440" tIns="45720" rIns="91440" bIns="45720" rtlCol="0" anchor="b">
            <a:normAutofit fontScale="90000"/>
          </a:bodyPr>
          <a:lstStyle/>
          <a:p>
            <a:pPr algn="ctr">
              <a:lnSpc>
                <a:spcPct val="85000"/>
              </a:lnSpc>
            </a:pPr>
            <a:r>
              <a:rPr lang="en-US" sz="4600" dirty="0" err="1">
                <a:solidFill>
                  <a:srgbClr val="FFFFFF"/>
                </a:solidFill>
              </a:rPr>
              <a:t>Parte</a:t>
            </a:r>
            <a:r>
              <a:rPr lang="en-US" sz="4600" dirty="0">
                <a:solidFill>
                  <a:srgbClr val="FFFFFF"/>
                </a:solidFill>
              </a:rPr>
              <a:t> II – </a:t>
            </a:r>
            <a:r>
              <a:rPr lang="en-US" sz="4600" dirty="0" err="1">
                <a:solidFill>
                  <a:srgbClr val="FFFFFF"/>
                </a:solidFill>
              </a:rPr>
              <a:t>Valores</a:t>
            </a:r>
            <a:r>
              <a:rPr lang="en-US" sz="4600" dirty="0">
                <a:solidFill>
                  <a:srgbClr val="FFFFFF"/>
                </a:solidFill>
              </a:rPr>
              <a:t> </a:t>
            </a:r>
            <a:r>
              <a:rPr lang="en-US" sz="4600" dirty="0" err="1">
                <a:solidFill>
                  <a:srgbClr val="FFFFFF"/>
                </a:solidFill>
              </a:rPr>
              <a:t>extremos</a:t>
            </a:r>
            <a:r>
              <a:rPr lang="en-US" sz="4600" dirty="0">
                <a:solidFill>
                  <a:srgbClr val="FFFFFF"/>
                </a:solidFill>
              </a:rPr>
              <a:t> o de </a:t>
            </a:r>
            <a:r>
              <a:rPr lang="en-US" sz="4600" dirty="0" err="1">
                <a:solidFill>
                  <a:srgbClr val="FFFFFF"/>
                </a:solidFill>
              </a:rPr>
              <a:t>influencia</a:t>
            </a:r>
            <a:endParaRPr lang="en-US" sz="4600" dirty="0">
              <a:solidFill>
                <a:srgbClr val="FFFFFF"/>
              </a:solidFill>
            </a:endParaRPr>
          </a:p>
        </p:txBody>
      </p:sp>
      <p:sp>
        <p:nvSpPr>
          <p:cNvPr id="77" name="Rectangle 76">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t&amp;#39;s all about Outliers. An outlier is a data point in a data… | by Ritika  singh | Analytics Vidhya | Medium">
            <a:extLst>
              <a:ext uri="{FF2B5EF4-FFF2-40B4-BE49-F238E27FC236}">
                <a16:creationId xmlns:a16="http://schemas.microsoft.com/office/drawing/2014/main" id="{1002D959-E336-4C40-855A-44ED4DFA8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601" y="219172"/>
            <a:ext cx="8450113" cy="469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4088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6" name="5 Elipse">
            <a:extLst>
              <a:ext uri="{FF2B5EF4-FFF2-40B4-BE49-F238E27FC236}">
                <a16:creationId xmlns:a16="http://schemas.microsoft.com/office/drawing/2014/main" id="{E7299D2D-930F-49E3-A282-8AF5322CF8F4}"/>
              </a:ext>
            </a:extLst>
          </p:cNvPr>
          <p:cNvSpPr/>
          <p:nvPr/>
        </p:nvSpPr>
        <p:spPr>
          <a:xfrm>
            <a:off x="46754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7" name="6 Elipse">
            <a:extLst>
              <a:ext uri="{FF2B5EF4-FFF2-40B4-BE49-F238E27FC236}">
                <a16:creationId xmlns:a16="http://schemas.microsoft.com/office/drawing/2014/main" id="{F1DE5E3D-AD05-4B2D-BBF8-B19E0666664E}"/>
              </a:ext>
            </a:extLst>
          </p:cNvPr>
          <p:cNvSpPr/>
          <p:nvPr/>
        </p:nvSpPr>
        <p:spPr>
          <a:xfrm>
            <a:off x="648267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4</a:t>
            </a:r>
          </a:p>
        </p:txBody>
      </p:sp>
      <p:sp>
        <p:nvSpPr>
          <p:cNvPr id="8" name="7 Elipse">
            <a:extLst>
              <a:ext uri="{FF2B5EF4-FFF2-40B4-BE49-F238E27FC236}">
                <a16:creationId xmlns:a16="http://schemas.microsoft.com/office/drawing/2014/main" id="{5D93C4D8-AF5E-41B0-B917-F0ACD0523C97}"/>
              </a:ext>
            </a:extLst>
          </p:cNvPr>
          <p:cNvSpPr/>
          <p:nvPr/>
        </p:nvSpPr>
        <p:spPr>
          <a:xfrm>
            <a:off x="648267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5</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0" name="13 Rectángulo redondeado">
            <a:extLst>
              <a:ext uri="{FF2B5EF4-FFF2-40B4-BE49-F238E27FC236}">
                <a16:creationId xmlns:a16="http://schemas.microsoft.com/office/drawing/2014/main" id="{7122EF9A-7511-4F61-8CB4-AD8A4817656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Normalidad de los residuos</a:t>
            </a:r>
          </a:p>
        </p:txBody>
      </p:sp>
      <p:sp>
        <p:nvSpPr>
          <p:cNvPr id="11" name="14 Rectángulo redondeado">
            <a:extLst>
              <a:ext uri="{FF2B5EF4-FFF2-40B4-BE49-F238E27FC236}">
                <a16:creationId xmlns:a16="http://schemas.microsoft.com/office/drawing/2014/main" id="{20F405BA-569A-4CBF-82F5-7E38FD0A3CEB}"/>
              </a:ext>
            </a:extLst>
          </p:cNvPr>
          <p:cNvSpPr/>
          <p:nvPr/>
        </p:nvSpPr>
        <p:spPr>
          <a:xfrm>
            <a:off x="2051720" y="5373216"/>
            <a:ext cx="2298338"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Variancia constante: homocedasticidad</a:t>
            </a:r>
          </a:p>
        </p:txBody>
      </p:sp>
      <p:sp>
        <p:nvSpPr>
          <p:cNvPr id="12" name="15 Rectángulo redondeado">
            <a:extLst>
              <a:ext uri="{FF2B5EF4-FFF2-40B4-BE49-F238E27FC236}">
                <a16:creationId xmlns:a16="http://schemas.microsoft.com/office/drawing/2014/main" id="{F9300F0D-0747-411F-BD1B-A5583DAAE2ED}"/>
              </a:ext>
            </a:extLst>
          </p:cNvPr>
          <p:cNvSpPr/>
          <p:nvPr/>
        </p:nvSpPr>
        <p:spPr>
          <a:xfrm>
            <a:off x="8210866"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Independencia lineal: multicolinealidad</a:t>
            </a:r>
          </a:p>
        </p:txBody>
      </p:sp>
      <p:sp>
        <p:nvSpPr>
          <p:cNvPr id="13" name="16 Rectángulo redondeado">
            <a:extLst>
              <a:ext uri="{FF2B5EF4-FFF2-40B4-BE49-F238E27FC236}">
                <a16:creationId xmlns:a16="http://schemas.microsoft.com/office/drawing/2014/main" id="{36ECCC45-103E-4B8D-9828-AD1AE9013DD0}"/>
              </a:ext>
            </a:extLst>
          </p:cNvPr>
          <p:cNvSpPr/>
          <p:nvPr/>
        </p:nvSpPr>
        <p:spPr>
          <a:xfrm>
            <a:off x="8210866"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Relación lineal con respecto a Y </a:t>
            </a:r>
            <a:r>
              <a:rPr lang="es-CR" dirty="0" err="1"/>
              <a:t>y</a:t>
            </a:r>
            <a:r>
              <a:rPr lang="es-CR" dirty="0"/>
              <a:t> las respuestas</a:t>
            </a:r>
          </a:p>
        </p:txBody>
      </p:sp>
      <p:sp>
        <p:nvSpPr>
          <p:cNvPr id="14" name="17 Elipse">
            <a:extLst>
              <a:ext uri="{FF2B5EF4-FFF2-40B4-BE49-F238E27FC236}">
                <a16:creationId xmlns:a16="http://schemas.microsoft.com/office/drawing/2014/main" id="{7E31BA7D-0754-4FED-A903-4E767C06340A}"/>
              </a:ext>
            </a:extLst>
          </p:cNvPr>
          <p:cNvSpPr/>
          <p:nvPr/>
        </p:nvSpPr>
        <p:spPr>
          <a:xfrm>
            <a:off x="648267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6</a:t>
            </a:r>
          </a:p>
        </p:txBody>
      </p:sp>
      <p:sp>
        <p:nvSpPr>
          <p:cNvPr id="15" name="18 Rectángulo redondeado">
            <a:extLst>
              <a:ext uri="{FF2B5EF4-FFF2-40B4-BE49-F238E27FC236}">
                <a16:creationId xmlns:a16="http://schemas.microsoft.com/office/drawing/2014/main" id="{22B2D94A-2F4D-40A4-9983-F76237C92CA7}"/>
              </a:ext>
            </a:extLst>
          </p:cNvPr>
          <p:cNvSpPr/>
          <p:nvPr/>
        </p:nvSpPr>
        <p:spPr>
          <a:xfrm>
            <a:off x="8210866" y="537321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Valores extremos y de influencia</a:t>
            </a:r>
          </a:p>
        </p:txBody>
      </p:sp>
    </p:spTree>
    <p:extLst>
      <p:ext uri="{BB962C8B-B14F-4D97-AF65-F5344CB8AC3E}">
        <p14:creationId xmlns:p14="http://schemas.microsoft.com/office/powerpoint/2010/main" val="271032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E53F4E5A-C9EE-4859-B46B-F018F7D73A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ítulo 1">
            <a:extLst>
              <a:ext uri="{FF2B5EF4-FFF2-40B4-BE49-F238E27FC236}">
                <a16:creationId xmlns:a16="http://schemas.microsoft.com/office/drawing/2014/main" id="{D7470DD9-BF7D-49CB-A5D8-D5748131CE9B}"/>
              </a:ext>
            </a:extLst>
          </p:cNvPr>
          <p:cNvSpPr txBox="1">
            <a:spLocks/>
          </p:cNvSpPr>
          <p:nvPr/>
        </p:nvSpPr>
        <p:spPr>
          <a:xfrm>
            <a:off x="643468" y="4564674"/>
            <a:ext cx="4010820" cy="16154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spcAft>
                <a:spcPts val="600"/>
              </a:spcAft>
            </a:pPr>
            <a:r>
              <a:rPr lang="en-US" sz="3200" dirty="0" err="1"/>
              <a:t>Preámbulo</a:t>
            </a:r>
            <a:endParaRPr lang="en-US" sz="3200" dirty="0"/>
          </a:p>
        </p:txBody>
      </p:sp>
      <p:pic>
        <p:nvPicPr>
          <p:cNvPr id="2052" name="Picture 4" descr="Virtual Assistant and Data Analytics - AnyTask.com">
            <a:extLst>
              <a:ext uri="{FF2B5EF4-FFF2-40B4-BE49-F238E27FC236}">
                <a16:creationId xmlns:a16="http://schemas.microsoft.com/office/drawing/2014/main" id="{1E129D4D-EB89-4E00-A536-113E3DE962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543" r="-4" b="9994"/>
          <a:stretch/>
        </p:blipFill>
        <p:spPr bwMode="auto">
          <a:xfrm>
            <a:off x="20" y="1"/>
            <a:ext cx="11292820" cy="4212708"/>
          </a:xfrm>
          <a:prstGeom prst="rect">
            <a:avLst/>
          </a:prstGeom>
          <a:noFill/>
          <a:extLst>
            <a:ext uri="{909E8E84-426E-40DD-AFC4-6F175D3DCCD1}">
              <a14:hiddenFill xmlns:a14="http://schemas.microsoft.com/office/drawing/2010/main">
                <a:solidFill>
                  <a:srgbClr val="FFFFFF"/>
                </a:solidFill>
              </a14:hiddenFill>
            </a:ext>
          </a:extLst>
        </p:spPr>
      </p:pic>
      <p:cxnSp>
        <p:nvCxnSpPr>
          <p:cNvPr id="139" name="Straight Connector 138">
            <a:extLst>
              <a:ext uri="{FF2B5EF4-FFF2-40B4-BE49-F238E27FC236}">
                <a16:creationId xmlns:a16="http://schemas.microsoft.com/office/drawing/2014/main" id="{041A955B-D579-48FD-A51C-51B0C0B69F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3000" y="4813604"/>
            <a:ext cx="0" cy="11176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Marcador de contenido 2">
            <a:extLst>
              <a:ext uri="{FF2B5EF4-FFF2-40B4-BE49-F238E27FC236}">
                <a16:creationId xmlns:a16="http://schemas.microsoft.com/office/drawing/2014/main" id="{3BDCF586-2031-4493-A221-2010AE503DDC}"/>
              </a:ext>
            </a:extLst>
          </p:cNvPr>
          <p:cNvSpPr>
            <a:spLocks noGrp="1"/>
          </p:cNvSpPr>
          <p:nvPr>
            <p:ph idx="1"/>
          </p:nvPr>
        </p:nvSpPr>
        <p:spPr>
          <a:xfrm>
            <a:off x="5288640" y="4564673"/>
            <a:ext cx="5665871" cy="1615463"/>
          </a:xfrm>
        </p:spPr>
        <p:txBody>
          <a:bodyPr vert="horz" lIns="91440" tIns="45720" rIns="91440" bIns="45720" rtlCol="0" anchor="ctr">
            <a:normAutofit/>
          </a:bodyPr>
          <a:lstStyle/>
          <a:p>
            <a:pPr marL="0">
              <a:buNone/>
            </a:pPr>
            <a:r>
              <a:rPr lang="es-CR" sz="1600" dirty="0"/>
              <a:t>V</a:t>
            </a:r>
            <a:r>
              <a:rPr lang="en-US" sz="1600" dirty="0" err="1"/>
              <a:t>eremos</a:t>
            </a:r>
            <a:r>
              <a:rPr lang="en-US" sz="1600" dirty="0"/>
              <a:t> </a:t>
            </a:r>
            <a:r>
              <a:rPr lang="en-US" sz="1600" dirty="0" err="1"/>
              <a:t>como</a:t>
            </a:r>
            <a:r>
              <a:rPr lang="en-US" sz="1600" dirty="0"/>
              <a:t> </a:t>
            </a:r>
            <a:r>
              <a:rPr lang="en-US" sz="1600" dirty="0" err="1"/>
              <a:t>verificar</a:t>
            </a:r>
            <a:r>
              <a:rPr lang="en-US" sz="1600" dirty="0"/>
              <a:t> las </a:t>
            </a:r>
            <a:r>
              <a:rPr lang="en-US" sz="1600" dirty="0" err="1"/>
              <a:t>condiciones</a:t>
            </a:r>
            <a:r>
              <a:rPr lang="en-US" sz="1600" dirty="0"/>
              <a:t> de la RLM:</a:t>
            </a:r>
          </a:p>
        </p:txBody>
      </p:sp>
      <p:graphicFrame>
        <p:nvGraphicFramePr>
          <p:cNvPr id="12" name="Object 9">
            <a:extLst>
              <a:ext uri="{FF2B5EF4-FFF2-40B4-BE49-F238E27FC236}">
                <a16:creationId xmlns:a16="http://schemas.microsoft.com/office/drawing/2014/main" id="{96580114-EF91-43BB-BE46-69814D40590D}"/>
              </a:ext>
            </a:extLst>
          </p:cNvPr>
          <p:cNvGraphicFramePr>
            <a:graphicFrameLocks noChangeAspect="1"/>
          </p:cNvGraphicFramePr>
          <p:nvPr>
            <p:extLst>
              <p:ext uri="{D42A27DB-BD31-4B8C-83A1-F6EECF244321}">
                <p14:modId xmlns:p14="http://schemas.microsoft.com/office/powerpoint/2010/main" val="1044351156"/>
              </p:ext>
            </p:extLst>
          </p:nvPr>
        </p:nvGraphicFramePr>
        <p:xfrm>
          <a:off x="6703143" y="5931204"/>
          <a:ext cx="2836863" cy="719137"/>
        </p:xfrm>
        <a:graphic>
          <a:graphicData uri="http://schemas.openxmlformats.org/presentationml/2006/ole">
            <mc:AlternateContent xmlns:mc="http://schemas.openxmlformats.org/markup-compatibility/2006">
              <mc:Choice xmlns:v="urn:schemas-microsoft-com:vml" Requires="v">
                <p:oleObj spid="_x0000_s1026" name="Ecuación" r:id="rId4" imgW="876300" imgH="228600" progId="Equation.3">
                  <p:embed/>
                </p:oleObj>
              </mc:Choice>
              <mc:Fallback>
                <p:oleObj name="Ecuación" r:id="rId4" imgW="876300" imgH="228600" progId="Equation.3">
                  <p:embed/>
                  <p:pic>
                    <p:nvPicPr>
                      <p:cNvPr id="7" name="Object 9">
                        <a:extLst>
                          <a:ext uri="{FF2B5EF4-FFF2-40B4-BE49-F238E27FC236}">
                            <a16:creationId xmlns:a16="http://schemas.microsoft.com/office/drawing/2014/main" id="{71A96FA9-32D2-4A46-A0FE-9CE1F9DE96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143" y="5931204"/>
                        <a:ext cx="2836863" cy="719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07025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5CF6F2-3D85-41B5-8E05-7517E3C48C12}"/>
              </a:ext>
            </a:extLst>
          </p:cNvPr>
          <p:cNvSpPr>
            <a:spLocks noGrp="1"/>
          </p:cNvSpPr>
          <p:nvPr>
            <p:ph type="title"/>
          </p:nvPr>
        </p:nvSpPr>
        <p:spPr>
          <a:xfrm>
            <a:off x="1060208" y="146504"/>
            <a:ext cx="4534047" cy="1550284"/>
          </a:xfrm>
        </p:spPr>
        <p:txBody>
          <a:bodyPr>
            <a:normAutofit fontScale="90000"/>
          </a:bodyPr>
          <a:lstStyle/>
          <a:p>
            <a:pPr algn="ctr"/>
            <a:r>
              <a:rPr lang="es-CR" dirty="0"/>
              <a:t>Valores extremos y de influencia</a:t>
            </a:r>
            <a:endParaRPr lang="en-US" dirty="0"/>
          </a:p>
        </p:txBody>
      </p:sp>
      <p:sp>
        <p:nvSpPr>
          <p:cNvPr id="71" name="Rectangle 70">
            <a:extLst>
              <a:ext uri="{FF2B5EF4-FFF2-40B4-BE49-F238E27FC236}">
                <a16:creationId xmlns:a16="http://schemas.microsoft.com/office/drawing/2014/main" id="{50CF6C96-4596-4D83-A9F9-A3AB22AB4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CC1B14D9-FB9B-49A4-A383-629C4D70E6BA}"/>
              </a:ext>
            </a:extLst>
          </p:cNvPr>
          <p:cNvSpPr>
            <a:spLocks noGrp="1"/>
          </p:cNvSpPr>
          <p:nvPr>
            <p:ph idx="1"/>
          </p:nvPr>
        </p:nvSpPr>
        <p:spPr>
          <a:xfrm>
            <a:off x="1199535" y="2438399"/>
            <a:ext cx="4572002" cy="4195666"/>
          </a:xfrm>
        </p:spPr>
        <p:txBody>
          <a:bodyPr>
            <a:normAutofit/>
          </a:bodyPr>
          <a:lstStyle/>
          <a:p>
            <a:pPr algn="just"/>
            <a:r>
              <a:rPr lang="es-CR" dirty="0"/>
              <a:t>¿Por qué, en cursos de estadística básica, habíamos comentado la importancia de cuál medida de posición seleccionar, y el caso de las distribuciones simétricas y con asimetría ?</a:t>
            </a:r>
            <a:endParaRPr lang="en-US" dirty="0"/>
          </a:p>
        </p:txBody>
      </p:sp>
      <p:pic>
        <p:nvPicPr>
          <p:cNvPr id="1026" name="Picture 2" descr="How to Develop a Question Answer app like Quora?">
            <a:extLst>
              <a:ext uri="{FF2B5EF4-FFF2-40B4-BE49-F238E27FC236}">
                <a16:creationId xmlns:a16="http://schemas.microsoft.com/office/drawing/2014/main" id="{D640199F-80D9-4A90-9F8F-BEAA946D36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383" r="24850" b="-2"/>
          <a:stretch/>
        </p:blipFill>
        <p:spPr bwMode="auto">
          <a:xfrm>
            <a:off x="6097181" y="10"/>
            <a:ext cx="6094819"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41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5CF6F2-3D85-41B5-8E05-7517E3C48C12}"/>
              </a:ext>
            </a:extLst>
          </p:cNvPr>
          <p:cNvSpPr>
            <a:spLocks noGrp="1"/>
          </p:cNvSpPr>
          <p:nvPr>
            <p:ph type="title"/>
          </p:nvPr>
        </p:nvSpPr>
        <p:spPr>
          <a:xfrm>
            <a:off x="164591" y="143818"/>
            <a:ext cx="10888107" cy="814970"/>
          </a:xfrm>
        </p:spPr>
        <p:txBody>
          <a:bodyPr/>
          <a:lstStyle/>
          <a:p>
            <a:pPr algn="ctr"/>
            <a:r>
              <a:rPr lang="es-CR" dirty="0"/>
              <a:t>Valores extremos y de influencia</a:t>
            </a:r>
            <a:endParaRPr lang="en-US" dirty="0"/>
          </a:p>
        </p:txBody>
      </p:sp>
      <p:sp>
        <p:nvSpPr>
          <p:cNvPr id="3" name="Marcador de contenido 2">
            <a:extLst>
              <a:ext uri="{FF2B5EF4-FFF2-40B4-BE49-F238E27FC236}">
                <a16:creationId xmlns:a16="http://schemas.microsoft.com/office/drawing/2014/main" id="{CC1B14D9-FB9B-49A4-A383-629C4D70E6BA}"/>
              </a:ext>
            </a:extLst>
          </p:cNvPr>
          <p:cNvSpPr>
            <a:spLocks noGrp="1"/>
          </p:cNvSpPr>
          <p:nvPr>
            <p:ph idx="1"/>
          </p:nvPr>
        </p:nvSpPr>
        <p:spPr>
          <a:xfrm>
            <a:off x="164591" y="1253330"/>
            <a:ext cx="10964455" cy="5460852"/>
          </a:xfrm>
        </p:spPr>
        <p:txBody>
          <a:bodyPr>
            <a:normAutofit/>
          </a:bodyPr>
          <a:lstStyle/>
          <a:p>
            <a:pPr algn="just"/>
            <a:r>
              <a:rPr lang="es-CR" dirty="0"/>
              <a:t>La utiliza la RLM, realmente hacemos proyecciones o estimaciones a la media, o el promedio, lo cuál el análisis si hay o no presencia de valores extremos, es de suma importancia.</a:t>
            </a:r>
          </a:p>
          <a:p>
            <a:pPr algn="just"/>
            <a:r>
              <a:rPr lang="es-CR" dirty="0"/>
              <a:t>Muchos autores de libros recomiendan comenzar por el análisis de los valores extremos, o los </a:t>
            </a:r>
            <a:r>
              <a:rPr lang="es-CR" dirty="0" err="1"/>
              <a:t>outliers</a:t>
            </a:r>
            <a:r>
              <a:rPr lang="es-CR" dirty="0"/>
              <a:t>. Y sin embargo, empiezan por </a:t>
            </a:r>
            <a:r>
              <a:rPr lang="es-CR" dirty="0" err="1"/>
              <a:t>por</a:t>
            </a:r>
            <a:r>
              <a:rPr lang="es-CR" dirty="0"/>
              <a:t> las propiedades o diagnóstico del modelo…</a:t>
            </a:r>
          </a:p>
          <a:p>
            <a:pPr algn="just"/>
            <a:r>
              <a:rPr lang="es-CR" dirty="0"/>
              <a:t>Creo que todo se debe inspeccionar a la vez… </a:t>
            </a:r>
          </a:p>
          <a:p>
            <a:pPr algn="just"/>
            <a:r>
              <a:rPr lang="es-CR" dirty="0"/>
              <a:t> Antes de proseguir, cómo definimos una valores extremo en el contexto de una regresión lineal múltiple:</a:t>
            </a:r>
          </a:p>
          <a:p>
            <a:pPr marL="0" indent="0" algn="just">
              <a:buNone/>
            </a:pPr>
            <a:endParaRPr lang="es-CR" dirty="0"/>
          </a:p>
          <a:p>
            <a:pPr marL="0" indent="0" algn="just">
              <a:buNone/>
            </a:pPr>
            <a:r>
              <a:rPr lang="es-CR" dirty="0"/>
              <a:t>“</a:t>
            </a:r>
            <a:r>
              <a:rPr lang="es-ES" dirty="0"/>
              <a:t>En el análisis de regresión, un valor atípico es una observación para la cual el residuo es de gran magnitud en comparación con otras observaciones en el conjunto de datos. La detección de valores atípicos y puntos influyentes es un paso importante del análisis de regresión.</a:t>
            </a:r>
            <a:r>
              <a:rPr lang="es-CR" dirty="0"/>
              <a:t>”.</a:t>
            </a:r>
          </a:p>
          <a:p>
            <a:pPr marL="0" indent="0" algn="just">
              <a:buNone/>
            </a:pPr>
            <a:endParaRPr lang="es-CR" dirty="0"/>
          </a:p>
          <a:p>
            <a:pPr marL="0" indent="0" algn="just">
              <a:buNone/>
            </a:pPr>
            <a:r>
              <a:rPr lang="es-CR" dirty="0"/>
              <a:t>“</a:t>
            </a:r>
            <a:r>
              <a:rPr lang="en-US" dirty="0"/>
              <a:t>In regression analysis, an outlier is an observation for which the residual is large in magnitude compared to other observations in the data set. The detection of outliers and influential points is an important step of the regression analysis.</a:t>
            </a:r>
            <a:r>
              <a:rPr lang="es-CR" dirty="0"/>
              <a:t>”</a:t>
            </a:r>
            <a:endParaRPr lang="en-US" dirty="0"/>
          </a:p>
        </p:txBody>
      </p:sp>
    </p:spTree>
    <p:extLst>
      <p:ext uri="{BB962C8B-B14F-4D97-AF65-F5344CB8AC3E}">
        <p14:creationId xmlns:p14="http://schemas.microsoft.com/office/powerpoint/2010/main" val="38235891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5CF6F2-3D85-41B5-8E05-7517E3C48C12}"/>
              </a:ext>
            </a:extLst>
          </p:cNvPr>
          <p:cNvSpPr>
            <a:spLocks noGrp="1"/>
          </p:cNvSpPr>
          <p:nvPr>
            <p:ph type="title"/>
          </p:nvPr>
        </p:nvSpPr>
        <p:spPr>
          <a:xfrm>
            <a:off x="164591" y="143818"/>
            <a:ext cx="10888107" cy="814970"/>
          </a:xfrm>
        </p:spPr>
        <p:txBody>
          <a:bodyPr/>
          <a:lstStyle/>
          <a:p>
            <a:pPr algn="ctr"/>
            <a:r>
              <a:rPr lang="es-CR" dirty="0"/>
              <a:t>Valores extremos y de influencia</a:t>
            </a:r>
            <a:endParaRPr lang="en-US" dirty="0"/>
          </a:p>
        </p:txBody>
      </p:sp>
      <p:sp>
        <p:nvSpPr>
          <p:cNvPr id="3" name="Marcador de contenido 2">
            <a:extLst>
              <a:ext uri="{FF2B5EF4-FFF2-40B4-BE49-F238E27FC236}">
                <a16:creationId xmlns:a16="http://schemas.microsoft.com/office/drawing/2014/main" id="{CC1B14D9-FB9B-49A4-A383-629C4D70E6BA}"/>
              </a:ext>
            </a:extLst>
          </p:cNvPr>
          <p:cNvSpPr>
            <a:spLocks noGrp="1"/>
          </p:cNvSpPr>
          <p:nvPr>
            <p:ph idx="1"/>
          </p:nvPr>
        </p:nvSpPr>
        <p:spPr>
          <a:xfrm>
            <a:off x="164591" y="1253331"/>
            <a:ext cx="10781576" cy="4351337"/>
          </a:xfrm>
        </p:spPr>
        <p:txBody>
          <a:bodyPr/>
          <a:lstStyle/>
          <a:p>
            <a:r>
              <a:rPr lang="es-CR" dirty="0"/>
              <a:t>Veamos casos de la presencia de valores extremos en una RLM:</a:t>
            </a:r>
            <a:endParaRPr lang="en-US" dirty="0"/>
          </a:p>
        </p:txBody>
      </p:sp>
      <p:pic>
        <p:nvPicPr>
          <p:cNvPr id="2050" name="Picture 2" descr="Examples of various outliers found in regression analysis. Case 1 is an...  | Download Scientific Diagram">
            <a:extLst>
              <a:ext uri="{FF2B5EF4-FFF2-40B4-BE49-F238E27FC236}">
                <a16:creationId xmlns:a16="http://schemas.microsoft.com/office/drawing/2014/main" id="{D11D998D-474D-4D86-AD9F-FA64DD1C8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1" y="2071395"/>
            <a:ext cx="4331529" cy="45370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inear Regression Analysis in SPSS Statistics - Procedure, assumptions and  reporting the output.">
            <a:extLst>
              <a:ext uri="{FF2B5EF4-FFF2-40B4-BE49-F238E27FC236}">
                <a16:creationId xmlns:a16="http://schemas.microsoft.com/office/drawing/2014/main" id="{4B8C8C5F-18B3-40BB-AE39-39CF55B45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236" y="2568182"/>
            <a:ext cx="5672767" cy="3331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294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5CF6F2-3D85-41B5-8E05-7517E3C48C12}"/>
              </a:ext>
            </a:extLst>
          </p:cNvPr>
          <p:cNvSpPr>
            <a:spLocks noGrp="1"/>
          </p:cNvSpPr>
          <p:nvPr>
            <p:ph type="title"/>
          </p:nvPr>
        </p:nvSpPr>
        <p:spPr>
          <a:xfrm>
            <a:off x="164591" y="143818"/>
            <a:ext cx="10888107" cy="814970"/>
          </a:xfrm>
        </p:spPr>
        <p:txBody>
          <a:bodyPr/>
          <a:lstStyle/>
          <a:p>
            <a:pPr algn="ctr"/>
            <a:r>
              <a:rPr lang="es-CR" dirty="0"/>
              <a:t>Valores extremos y de influencia</a:t>
            </a:r>
            <a:endParaRPr lang="en-US" dirty="0"/>
          </a:p>
        </p:txBody>
      </p:sp>
      <p:sp>
        <p:nvSpPr>
          <p:cNvPr id="3" name="Marcador de contenido 2">
            <a:extLst>
              <a:ext uri="{FF2B5EF4-FFF2-40B4-BE49-F238E27FC236}">
                <a16:creationId xmlns:a16="http://schemas.microsoft.com/office/drawing/2014/main" id="{CC1B14D9-FB9B-49A4-A383-629C4D70E6BA}"/>
              </a:ext>
            </a:extLst>
          </p:cNvPr>
          <p:cNvSpPr>
            <a:spLocks noGrp="1"/>
          </p:cNvSpPr>
          <p:nvPr>
            <p:ph idx="1"/>
          </p:nvPr>
        </p:nvSpPr>
        <p:spPr>
          <a:xfrm>
            <a:off x="164591" y="1253331"/>
            <a:ext cx="10781576" cy="4351337"/>
          </a:xfrm>
        </p:spPr>
        <p:txBody>
          <a:bodyPr/>
          <a:lstStyle/>
          <a:p>
            <a:r>
              <a:rPr lang="es-CR" dirty="0"/>
              <a:t>¿ Es relevante el efecto de un valor extremo en una RLM? El siguiente gráfico nos muestra que si…</a:t>
            </a:r>
            <a:endParaRPr lang="en-US" dirty="0"/>
          </a:p>
        </p:txBody>
      </p:sp>
      <p:pic>
        <p:nvPicPr>
          <p:cNvPr id="3074" name="Picture 2" descr="Outlier detection using regression - Cross Validated">
            <a:extLst>
              <a:ext uri="{FF2B5EF4-FFF2-40B4-BE49-F238E27FC236}">
                <a16:creationId xmlns:a16="http://schemas.microsoft.com/office/drawing/2014/main" id="{FBA3394B-CAD1-4659-B756-1D4CB44832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7646" b="16404"/>
          <a:stretch/>
        </p:blipFill>
        <p:spPr bwMode="auto">
          <a:xfrm>
            <a:off x="527373" y="2071505"/>
            <a:ext cx="5406896" cy="43448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blems with least squares regression">
            <a:extLst>
              <a:ext uri="{FF2B5EF4-FFF2-40B4-BE49-F238E27FC236}">
                <a16:creationId xmlns:a16="http://schemas.microsoft.com/office/drawing/2014/main" id="{DCF006CC-FB6E-4877-90DE-E05B03AB12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783" y="2770803"/>
            <a:ext cx="5283410" cy="2286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891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5CF6F2-3D85-41B5-8E05-7517E3C48C12}"/>
              </a:ext>
            </a:extLst>
          </p:cNvPr>
          <p:cNvSpPr>
            <a:spLocks noGrp="1"/>
          </p:cNvSpPr>
          <p:nvPr>
            <p:ph type="title"/>
          </p:nvPr>
        </p:nvSpPr>
        <p:spPr>
          <a:xfrm>
            <a:off x="164591" y="143818"/>
            <a:ext cx="10888107" cy="814970"/>
          </a:xfrm>
        </p:spPr>
        <p:txBody>
          <a:bodyPr/>
          <a:lstStyle/>
          <a:p>
            <a:pPr algn="ctr"/>
            <a:r>
              <a:rPr lang="es-CR" dirty="0"/>
              <a:t>Valores extremos y de influencia</a:t>
            </a:r>
            <a:endParaRPr lang="en-US" dirty="0"/>
          </a:p>
        </p:txBody>
      </p:sp>
      <p:sp>
        <p:nvSpPr>
          <p:cNvPr id="3" name="Marcador de contenido 2">
            <a:extLst>
              <a:ext uri="{FF2B5EF4-FFF2-40B4-BE49-F238E27FC236}">
                <a16:creationId xmlns:a16="http://schemas.microsoft.com/office/drawing/2014/main" id="{CC1B14D9-FB9B-49A4-A383-629C4D70E6BA}"/>
              </a:ext>
            </a:extLst>
          </p:cNvPr>
          <p:cNvSpPr>
            <a:spLocks noGrp="1"/>
          </p:cNvSpPr>
          <p:nvPr>
            <p:ph idx="1"/>
          </p:nvPr>
        </p:nvSpPr>
        <p:spPr>
          <a:xfrm>
            <a:off x="422117" y="1427583"/>
            <a:ext cx="10224112" cy="4351337"/>
          </a:xfrm>
        </p:spPr>
        <p:txBody>
          <a:bodyPr/>
          <a:lstStyle/>
          <a:p>
            <a:r>
              <a:rPr lang="es-CR" dirty="0"/>
              <a:t>También puede darse el caso de que haya un valor extremo, pero este no sea un problema real para la estimación de la RLM: </a:t>
            </a:r>
            <a:endParaRPr lang="en-US" dirty="0"/>
          </a:p>
        </p:txBody>
      </p:sp>
      <p:pic>
        <p:nvPicPr>
          <p:cNvPr id="4098" name="Picture 2" descr="Outliers: To Drop or Not to Drop - The Analysis Factor">
            <a:extLst>
              <a:ext uri="{FF2B5EF4-FFF2-40B4-BE49-F238E27FC236}">
                <a16:creationId xmlns:a16="http://schemas.microsoft.com/office/drawing/2014/main" id="{ACAAC3B1-D147-457D-91BE-E52291F16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789" y="2202802"/>
            <a:ext cx="5962067" cy="4349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2612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5CF6F2-3D85-41B5-8E05-7517E3C48C12}"/>
              </a:ext>
            </a:extLst>
          </p:cNvPr>
          <p:cNvSpPr>
            <a:spLocks noGrp="1"/>
          </p:cNvSpPr>
          <p:nvPr>
            <p:ph type="title"/>
          </p:nvPr>
        </p:nvSpPr>
        <p:spPr>
          <a:xfrm>
            <a:off x="164591" y="143818"/>
            <a:ext cx="10888107" cy="814970"/>
          </a:xfrm>
        </p:spPr>
        <p:txBody>
          <a:bodyPr/>
          <a:lstStyle/>
          <a:p>
            <a:pPr algn="ctr"/>
            <a:r>
              <a:rPr lang="es-CR" dirty="0"/>
              <a:t>Valores extremos y de influencia</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C1B14D9-FB9B-49A4-A383-629C4D70E6BA}"/>
                  </a:ext>
                </a:extLst>
              </p:cNvPr>
              <p:cNvSpPr>
                <a:spLocks noGrp="1"/>
              </p:cNvSpPr>
              <p:nvPr>
                <p:ph idx="1"/>
              </p:nvPr>
            </p:nvSpPr>
            <p:spPr>
              <a:xfrm>
                <a:off x="67732" y="1253331"/>
                <a:ext cx="10224112" cy="5460851"/>
              </a:xfrm>
            </p:spPr>
            <p:txBody>
              <a:bodyPr/>
              <a:lstStyle/>
              <a:p>
                <a:r>
                  <a:rPr lang="es-CR" dirty="0"/>
                  <a:t>Para analizar la presencia de valores extremos o valores atípicos, se pueden analizar mediante gráficas los residuales </a:t>
                </a:r>
                <a14:m>
                  <m:oMath xmlns:m="http://schemas.openxmlformats.org/officeDocument/2006/math">
                    <m:sSub>
                      <m:sSubPr>
                        <m:ctrlPr>
                          <a:rPr lang="es-CR" b="0" i="1" smtClean="0">
                            <a:latin typeface="Cambria Math" panose="02040503050406030204" pitchFamily="18" charset="0"/>
                            <a:ea typeface="Cambria Math" panose="02040503050406030204" pitchFamily="18" charset="0"/>
                          </a:rPr>
                        </m:ctrlPr>
                      </m:sSubPr>
                      <m:e>
                        <m:r>
                          <a:rPr lang="es-CR" i="1" smtClean="0">
                            <a:latin typeface="Cambria Math" panose="02040503050406030204" pitchFamily="18" charset="0"/>
                            <a:ea typeface="Cambria Math" panose="02040503050406030204" pitchFamily="18" charset="0"/>
                          </a:rPr>
                          <m:t>𝜀</m:t>
                        </m:r>
                      </m:e>
                      <m:sub>
                        <m:r>
                          <a:rPr lang="es-CR" b="0" i="1" smtClean="0">
                            <a:latin typeface="Cambria Math" panose="02040503050406030204" pitchFamily="18" charset="0"/>
                            <a:ea typeface="Cambria Math" panose="02040503050406030204" pitchFamily="18" charset="0"/>
                          </a:rPr>
                          <m:t>𝑖</m:t>
                        </m:r>
                      </m:sub>
                    </m:sSub>
                  </m:oMath>
                </a14:m>
                <a:r>
                  <a:rPr lang="en-US" dirty="0"/>
                  <a:t>, y </a:t>
                </a:r>
                <a:r>
                  <a:rPr lang="en-US" dirty="0" err="1"/>
                  <a:t>así</a:t>
                </a:r>
                <a:r>
                  <a:rPr lang="en-US" dirty="0"/>
                  <a:t> </a:t>
                </a:r>
                <a:r>
                  <a:rPr lang="en-US" dirty="0" err="1"/>
                  <a:t>ver</a:t>
                </a:r>
                <a:r>
                  <a:rPr lang="en-US" dirty="0"/>
                  <a:t> sus </a:t>
                </a:r>
                <a:r>
                  <a:rPr lang="en-US" dirty="0" err="1"/>
                  <a:t>valores</a:t>
                </a:r>
                <a:r>
                  <a:rPr lang="en-US" dirty="0"/>
                  <a:t> y / o magnitudes, o se </a:t>
                </a:r>
                <a:r>
                  <a:rPr lang="en-US" dirty="0" err="1"/>
                  <a:t>pueden</a:t>
                </a:r>
                <a:r>
                  <a:rPr lang="en-US" dirty="0"/>
                  <a:t> </a:t>
                </a:r>
                <a:r>
                  <a:rPr lang="en-US" dirty="0" err="1"/>
                  <a:t>analizar</a:t>
                </a:r>
                <a:r>
                  <a:rPr lang="en-US" dirty="0"/>
                  <a:t> </a:t>
                </a:r>
                <a:r>
                  <a:rPr lang="en-US" dirty="0" err="1"/>
                  <a:t>también</a:t>
                </a:r>
                <a:r>
                  <a:rPr lang="en-US" dirty="0"/>
                  <a:t> los </a:t>
                </a:r>
                <a:r>
                  <a:rPr lang="en-US" dirty="0" err="1"/>
                  <a:t>residuales</a:t>
                </a:r>
                <a:r>
                  <a:rPr lang="en-US" dirty="0"/>
                  <a:t> </a:t>
                </a:r>
                <a:r>
                  <a:rPr lang="en-US" dirty="0" err="1"/>
                  <a:t>estudidentizados</a:t>
                </a:r>
                <a:r>
                  <a:rPr lang="en-US" dirty="0"/>
                  <a:t> </a:t>
                </a:r>
                <a14:m>
                  <m:oMath xmlns:m="http://schemas.openxmlformats.org/officeDocument/2006/math">
                    <m:sSub>
                      <m:sSubPr>
                        <m:ctrlPr>
                          <a:rPr lang="es-CR" i="1">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𝑟</m:t>
                        </m:r>
                      </m:e>
                      <m:sub>
                        <m:r>
                          <a:rPr lang="es-CR" i="1">
                            <a:latin typeface="Cambria Math" panose="02040503050406030204" pitchFamily="18" charset="0"/>
                            <a:ea typeface="Cambria Math" panose="02040503050406030204" pitchFamily="18" charset="0"/>
                          </a:rPr>
                          <m:t>𝑖</m:t>
                        </m:r>
                      </m:sub>
                    </m:sSub>
                  </m:oMath>
                </a14:m>
                <a:r>
                  <a:rPr lang="en-US" dirty="0"/>
                  <a:t>:</a:t>
                </a:r>
              </a:p>
              <a:p>
                <a:endParaRPr lang="en-US" dirty="0"/>
              </a:p>
              <a:p>
                <a:endParaRPr lang="en-US" dirty="0"/>
              </a:p>
              <a:p>
                <a:r>
                  <a:rPr lang="en-US" dirty="0" err="1"/>
                  <a:t>Estos</a:t>
                </a:r>
                <a:r>
                  <a:rPr lang="en-US" dirty="0"/>
                  <a:t>, al </a:t>
                </a:r>
                <a:r>
                  <a:rPr lang="en-US" dirty="0" err="1"/>
                  <a:t>igual</a:t>
                </a:r>
                <a:r>
                  <a:rPr lang="en-US" dirty="0"/>
                  <a:t> que los </a:t>
                </a:r>
                <a:r>
                  <a:rPr lang="en-US" dirty="0" err="1"/>
                  <a:t>residuos</a:t>
                </a:r>
                <a:r>
                  <a:rPr lang="en-US" dirty="0"/>
                  <a:t> </a:t>
                </a:r>
                <a14:m>
                  <m:oMath xmlns:m="http://schemas.openxmlformats.org/officeDocument/2006/math">
                    <m:sSub>
                      <m:sSubPr>
                        <m:ctrlPr>
                          <a:rPr lang="es-CR" b="0" i="1" smtClean="0">
                            <a:latin typeface="Cambria Math" panose="02040503050406030204" pitchFamily="18" charset="0"/>
                            <a:ea typeface="Cambria Math" panose="02040503050406030204" pitchFamily="18" charset="0"/>
                          </a:rPr>
                        </m:ctrlPr>
                      </m:sSubPr>
                      <m:e>
                        <m:r>
                          <a:rPr lang="es-CR" i="1" smtClean="0">
                            <a:latin typeface="Cambria Math" panose="02040503050406030204" pitchFamily="18" charset="0"/>
                            <a:ea typeface="Cambria Math" panose="02040503050406030204" pitchFamily="18" charset="0"/>
                          </a:rPr>
                          <m:t>𝜀</m:t>
                        </m:r>
                      </m:e>
                      <m:sub>
                        <m:r>
                          <a:rPr lang="es-CR" b="0" i="1" smtClean="0">
                            <a:latin typeface="Cambria Math" panose="02040503050406030204" pitchFamily="18" charset="0"/>
                            <a:ea typeface="Cambria Math" panose="02040503050406030204" pitchFamily="18" charset="0"/>
                          </a:rPr>
                          <m:t>𝑖</m:t>
                        </m:r>
                      </m:sub>
                    </m:sSub>
                  </m:oMath>
                </a14:m>
                <a:r>
                  <a:rPr lang="en-US" dirty="0"/>
                  <a:t>, se </a:t>
                </a:r>
                <a:r>
                  <a:rPr lang="en-US" dirty="0" err="1"/>
                  <a:t>pueden</a:t>
                </a:r>
                <a:r>
                  <a:rPr lang="en-US" dirty="0"/>
                  <a:t> </a:t>
                </a:r>
                <a:r>
                  <a:rPr lang="en-US" dirty="0" err="1"/>
                  <a:t>analizar</a:t>
                </a:r>
                <a:r>
                  <a:rPr lang="en-US" dirty="0"/>
                  <a:t> </a:t>
                </a:r>
                <a:r>
                  <a:rPr lang="en-US" dirty="0" err="1"/>
                  <a:t>en</a:t>
                </a:r>
                <a:r>
                  <a:rPr lang="en-US" dirty="0"/>
                  <a:t> un </a:t>
                </a:r>
                <a:r>
                  <a:rPr lang="en-US" dirty="0" err="1"/>
                  <a:t>gráfico</a:t>
                </a:r>
                <a:r>
                  <a:rPr lang="en-US" dirty="0"/>
                  <a:t> de </a:t>
                </a:r>
                <a:r>
                  <a:rPr lang="en-US" dirty="0" err="1"/>
                  <a:t>residuos</a:t>
                </a:r>
                <a:r>
                  <a:rPr lang="en-US" dirty="0"/>
                  <a:t>.</a:t>
                </a:r>
              </a:p>
              <a:p>
                <a:r>
                  <a:rPr lang="en-US" dirty="0" err="1"/>
                  <a:t>Existen</a:t>
                </a:r>
                <a:r>
                  <a:rPr lang="en-US" dirty="0"/>
                  <a:t> </a:t>
                </a:r>
                <a:r>
                  <a:rPr lang="en-US" dirty="0" err="1"/>
                  <a:t>también</a:t>
                </a:r>
                <a:r>
                  <a:rPr lang="en-US" dirty="0"/>
                  <a:t> los </a:t>
                </a:r>
                <a:r>
                  <a:rPr lang="en-US" dirty="0" err="1"/>
                  <a:t>residuos</a:t>
                </a:r>
                <a:r>
                  <a:rPr lang="en-US" dirty="0"/>
                  <a:t> </a:t>
                </a:r>
                <a:r>
                  <a:rPr lang="en-US" dirty="0" err="1"/>
                  <a:t>estudidentizados</a:t>
                </a:r>
                <a:r>
                  <a:rPr lang="en-US" dirty="0"/>
                  <a:t> </a:t>
                </a:r>
                <a:r>
                  <a:rPr lang="en-US" dirty="0" err="1"/>
                  <a:t>externamente</a:t>
                </a:r>
                <a:r>
                  <a:rPr lang="en-US" dirty="0"/>
                  <a:t>, los </a:t>
                </a:r>
                <a:r>
                  <a:rPr lang="en-US" dirty="0" err="1"/>
                  <a:t>cuales</a:t>
                </a:r>
                <a:r>
                  <a:rPr lang="en-US" dirty="0"/>
                  <a:t> se </a:t>
                </a:r>
                <a:r>
                  <a:rPr lang="es-CR" altLang="en-US" sz="1800" dirty="0">
                    <a:cs typeface="Times New Roman" panose="02020603050405020304" pitchFamily="18" charset="0"/>
                  </a:rPr>
                  <a:t>basan en los residuales obtenidos al ajustar la función de regresión eliminando el i-</a:t>
                </a:r>
                <a:r>
                  <a:rPr lang="es-CR" altLang="en-US" sz="1800" dirty="0" err="1">
                    <a:cs typeface="Times New Roman" panose="02020603050405020304" pitchFamily="18" charset="0"/>
                  </a:rPr>
                  <a:t>ésimo</a:t>
                </a:r>
                <a:r>
                  <a:rPr lang="es-CR" altLang="en-US" sz="1800" dirty="0">
                    <a:cs typeface="Times New Roman" panose="02020603050405020304" pitchFamily="18" charset="0"/>
                  </a:rPr>
                  <a:t> caso.</a:t>
                </a:r>
                <a:endParaRPr lang="en-US" dirty="0"/>
              </a:p>
              <a:p>
                <a:endParaRPr lang="en-US" dirty="0"/>
              </a:p>
              <a:p>
                <a:endParaRPr lang="en-US" dirty="0"/>
              </a:p>
              <a:p>
                <a:endParaRPr lang="en-US" dirty="0"/>
              </a:p>
              <a:p>
                <a:r>
                  <a:rPr lang="es-CR" altLang="en-US" sz="1800" dirty="0">
                    <a:cs typeface="Times New Roman" panose="02020603050405020304" pitchFamily="18" charset="0"/>
                  </a:rPr>
                  <a:t>Los residuales </a:t>
                </a:r>
                <a:r>
                  <a:rPr lang="es-CR" altLang="en-US" sz="1800" dirty="0" err="1">
                    <a:cs typeface="Times New Roman" panose="02020603050405020304" pitchFamily="18" charset="0"/>
                  </a:rPr>
                  <a:t>estudentizados</a:t>
                </a:r>
                <a:r>
                  <a:rPr lang="es-CR" altLang="en-US" sz="1800" dirty="0">
                    <a:cs typeface="Times New Roman" panose="02020603050405020304" pitchFamily="18" charset="0"/>
                  </a:rPr>
                  <a:t> externamente se pueden utilizar para identificar valores de </a:t>
                </a:r>
                <a14:m>
                  <m:oMath xmlns:m="http://schemas.openxmlformats.org/officeDocument/2006/math">
                    <m:r>
                      <a:rPr lang="es-CR" altLang="en-US" sz="1800" i="1" dirty="0" smtClean="0">
                        <a:latin typeface="Cambria Math" panose="02040503050406030204" pitchFamily="18" charset="0"/>
                        <a:cs typeface="Times New Roman" panose="02020603050405020304" pitchFamily="18" charset="0"/>
                      </a:rPr>
                      <m:t>𝑌</m:t>
                    </m:r>
                  </m:oMath>
                </a14:m>
                <a:r>
                  <a:rPr lang="es-CR" altLang="en-US" sz="1800" dirty="0">
                    <a:cs typeface="Times New Roman" panose="02020603050405020304" pitchFamily="18" charset="0"/>
                  </a:rPr>
                  <a:t> que se alejan del resto, y sobre todo ver el efecto en no tomar en cuenta cierto valores en el ajuste de la RLM. Se suele utilizar el criterio de </a:t>
                </a:r>
                <a:r>
                  <a:rPr lang="es-CR" altLang="en-US" dirty="0">
                    <a:cs typeface="Times New Roman" panose="02020603050405020304" pitchFamily="18" charset="0"/>
                  </a:rPr>
                  <a:t>Bonferroni de t</a:t>
                </a:r>
                <a:r>
                  <a:rPr lang="es-CR" altLang="en-US" baseline="-25000" dirty="0">
                    <a:cs typeface="Times New Roman" panose="02020603050405020304" pitchFamily="18" charset="0"/>
                  </a:rPr>
                  <a:t>1-</a:t>
                </a:r>
                <a:r>
                  <a:rPr lang="es-CR" altLang="en-US" baseline="-25000" dirty="0">
                    <a:latin typeface="Symbol" panose="05050102010706020507" pitchFamily="18" charset="2"/>
                    <a:cs typeface="Times New Roman" panose="02020603050405020304" pitchFamily="18" charset="0"/>
                  </a:rPr>
                  <a:t>a</a:t>
                </a:r>
                <a:r>
                  <a:rPr lang="es-CR" altLang="en-US" baseline="-25000" dirty="0">
                    <a:cs typeface="Times New Roman" panose="02020603050405020304" pitchFamily="18" charset="0"/>
                  </a:rPr>
                  <a:t>/2n,n-p-1 </a:t>
                </a:r>
                <a:endParaRPr lang="en-US" dirty="0"/>
              </a:p>
            </p:txBody>
          </p:sp>
        </mc:Choice>
        <mc:Fallback xmlns="">
          <p:sp>
            <p:nvSpPr>
              <p:cNvPr id="3" name="Marcador de contenido 2">
                <a:extLst>
                  <a:ext uri="{FF2B5EF4-FFF2-40B4-BE49-F238E27FC236}">
                    <a16:creationId xmlns:a16="http://schemas.microsoft.com/office/drawing/2014/main" id="{CC1B14D9-FB9B-49A4-A383-629C4D70E6BA}"/>
                  </a:ext>
                </a:extLst>
              </p:cNvPr>
              <p:cNvSpPr>
                <a:spLocks noGrp="1" noRot="1" noChangeAspect="1" noMove="1" noResize="1" noEditPoints="1" noAdjustHandles="1" noChangeArrowheads="1" noChangeShapeType="1" noTextEdit="1"/>
              </p:cNvSpPr>
              <p:nvPr>
                <p:ph idx="1"/>
              </p:nvPr>
            </p:nvSpPr>
            <p:spPr>
              <a:xfrm>
                <a:off x="67732" y="1253331"/>
                <a:ext cx="10224112" cy="5460851"/>
              </a:xfrm>
              <a:blipFill>
                <a:blip r:embed="rId3"/>
                <a:stretch>
                  <a:fillRect l="-119" t="-894" b="-112"/>
                </a:stretch>
              </a:blipFill>
            </p:spPr>
            <p:txBody>
              <a:bodyPr/>
              <a:lstStyle/>
              <a:p>
                <a:r>
                  <a:rPr lang="en-US">
                    <a:noFill/>
                  </a:rPr>
                  <a:t> </a:t>
                </a:r>
              </a:p>
            </p:txBody>
          </p:sp>
        </mc:Fallback>
      </mc:AlternateContent>
      <p:graphicFrame>
        <p:nvGraphicFramePr>
          <p:cNvPr id="5" name="Object 25">
            <a:extLst>
              <a:ext uri="{FF2B5EF4-FFF2-40B4-BE49-F238E27FC236}">
                <a16:creationId xmlns:a16="http://schemas.microsoft.com/office/drawing/2014/main" id="{0D47C0A2-676F-460D-953F-4BB0276BF66D}"/>
              </a:ext>
            </a:extLst>
          </p:cNvPr>
          <p:cNvGraphicFramePr>
            <a:graphicFrameLocks noChangeAspect="1"/>
          </p:cNvGraphicFramePr>
          <p:nvPr>
            <p:extLst>
              <p:ext uri="{D42A27DB-BD31-4B8C-83A1-F6EECF244321}">
                <p14:modId xmlns:p14="http://schemas.microsoft.com/office/powerpoint/2010/main" val="2796633063"/>
              </p:ext>
            </p:extLst>
          </p:nvPr>
        </p:nvGraphicFramePr>
        <p:xfrm>
          <a:off x="5324135" y="2217645"/>
          <a:ext cx="1295400" cy="684212"/>
        </p:xfrm>
        <a:graphic>
          <a:graphicData uri="http://schemas.openxmlformats.org/presentationml/2006/ole">
            <mc:AlternateContent xmlns:mc="http://schemas.openxmlformats.org/markup-compatibility/2006">
              <mc:Choice xmlns:v="urn:schemas-microsoft-com:vml" Requires="v">
                <p:oleObj spid="_x0000_s8194" name="Ecuación" r:id="rId4" imgW="850900" imgH="457200" progId="Equation.3">
                  <p:embed/>
                </p:oleObj>
              </mc:Choice>
              <mc:Fallback>
                <p:oleObj name="Ecuación" r:id="rId4" imgW="850900" imgH="457200" progId="Equation.3">
                  <p:embed/>
                  <p:pic>
                    <p:nvPicPr>
                      <p:cNvPr id="41988" name="Object 25">
                        <a:extLst>
                          <a:ext uri="{FF2B5EF4-FFF2-40B4-BE49-F238E27FC236}">
                            <a16:creationId xmlns:a16="http://schemas.microsoft.com/office/drawing/2014/main" id="{4100498B-C42F-45F0-9DAD-B7AE6DCBA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4135" y="2217645"/>
                        <a:ext cx="1295400" cy="684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graphicFrame>
        <p:nvGraphicFramePr>
          <p:cNvPr id="6" name="Object 5">
            <a:extLst>
              <a:ext uri="{FF2B5EF4-FFF2-40B4-BE49-F238E27FC236}">
                <a16:creationId xmlns:a16="http://schemas.microsoft.com/office/drawing/2014/main" id="{A81F1BD9-71DD-4567-A42B-3F2A9D4918B5}"/>
              </a:ext>
            </a:extLst>
          </p:cNvPr>
          <p:cNvGraphicFramePr>
            <a:graphicFrameLocks noChangeAspect="1"/>
          </p:cNvGraphicFramePr>
          <p:nvPr>
            <p:extLst>
              <p:ext uri="{D42A27DB-BD31-4B8C-83A1-F6EECF244321}">
                <p14:modId xmlns:p14="http://schemas.microsoft.com/office/powerpoint/2010/main" val="1284022482"/>
              </p:ext>
            </p:extLst>
          </p:nvPr>
        </p:nvGraphicFramePr>
        <p:xfrm>
          <a:off x="5039265" y="4584685"/>
          <a:ext cx="3824287" cy="739775"/>
        </p:xfrm>
        <a:graphic>
          <a:graphicData uri="http://schemas.openxmlformats.org/presentationml/2006/ole">
            <mc:AlternateContent xmlns:mc="http://schemas.openxmlformats.org/markup-compatibility/2006">
              <mc:Choice xmlns:v="urn:schemas-microsoft-com:vml" Requires="v">
                <p:oleObj spid="_x0000_s8195" name="Ecuación" r:id="rId6" imgW="2692400" imgH="520700" progId="Equation.3">
                  <p:embed/>
                </p:oleObj>
              </mc:Choice>
              <mc:Fallback>
                <p:oleObj name="Ecuación" r:id="rId6" imgW="2692400" imgH="520700" progId="Equation.3">
                  <p:embed/>
                  <p:pic>
                    <p:nvPicPr>
                      <p:cNvPr id="43012" name="Object 5">
                        <a:extLst>
                          <a:ext uri="{FF2B5EF4-FFF2-40B4-BE49-F238E27FC236}">
                            <a16:creationId xmlns:a16="http://schemas.microsoft.com/office/drawing/2014/main" id="{ADA506AD-2CC0-418C-B3B1-374FF25CB7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9265" y="4584685"/>
                        <a:ext cx="3824287"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graphicFrame>
        <p:nvGraphicFramePr>
          <p:cNvPr id="7" name="Object 7">
            <a:extLst>
              <a:ext uri="{FF2B5EF4-FFF2-40B4-BE49-F238E27FC236}">
                <a16:creationId xmlns:a16="http://schemas.microsoft.com/office/drawing/2014/main" id="{B0B12F2C-386E-487A-9827-55CB13050441}"/>
              </a:ext>
            </a:extLst>
          </p:cNvPr>
          <p:cNvGraphicFramePr>
            <a:graphicFrameLocks noChangeAspect="1"/>
          </p:cNvGraphicFramePr>
          <p:nvPr>
            <p:extLst>
              <p:ext uri="{D42A27DB-BD31-4B8C-83A1-F6EECF244321}">
                <p14:modId xmlns:p14="http://schemas.microsoft.com/office/powerpoint/2010/main" val="2753229867"/>
              </p:ext>
            </p:extLst>
          </p:nvPr>
        </p:nvGraphicFramePr>
        <p:xfrm>
          <a:off x="2734215" y="4295760"/>
          <a:ext cx="1296987" cy="677862"/>
        </p:xfrm>
        <a:graphic>
          <a:graphicData uri="http://schemas.openxmlformats.org/presentationml/2006/ole">
            <mc:AlternateContent xmlns:mc="http://schemas.openxmlformats.org/markup-compatibility/2006">
              <mc:Choice xmlns:v="urn:schemas-microsoft-com:vml" Requires="v">
                <p:oleObj spid="_x0000_s8196" name="Ecuación" r:id="rId8" imgW="812447" imgH="431613" progId="Equation.3">
                  <p:embed/>
                </p:oleObj>
              </mc:Choice>
              <mc:Fallback>
                <p:oleObj name="Ecuación" r:id="rId8" imgW="812447" imgH="431613" progId="Equation.3">
                  <p:embed/>
                  <p:pic>
                    <p:nvPicPr>
                      <p:cNvPr id="43013" name="Object 7">
                        <a:extLst>
                          <a:ext uri="{FF2B5EF4-FFF2-40B4-BE49-F238E27FC236}">
                            <a16:creationId xmlns:a16="http://schemas.microsoft.com/office/drawing/2014/main" id="{2F56D441-CF21-4D7E-AABF-8947127D63F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4215" y="4295760"/>
                        <a:ext cx="1296987" cy="67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graphicFrame>
        <p:nvGraphicFramePr>
          <p:cNvPr id="8" name="Object 8">
            <a:extLst>
              <a:ext uri="{FF2B5EF4-FFF2-40B4-BE49-F238E27FC236}">
                <a16:creationId xmlns:a16="http://schemas.microsoft.com/office/drawing/2014/main" id="{EE3C643D-9687-4C84-B84E-73F6C7755013}"/>
              </a:ext>
            </a:extLst>
          </p:cNvPr>
          <p:cNvGraphicFramePr>
            <a:graphicFrameLocks noChangeAspect="1"/>
          </p:cNvGraphicFramePr>
          <p:nvPr>
            <p:extLst>
              <p:ext uri="{D42A27DB-BD31-4B8C-83A1-F6EECF244321}">
                <p14:modId xmlns:p14="http://schemas.microsoft.com/office/powerpoint/2010/main" val="4048052191"/>
              </p:ext>
            </p:extLst>
          </p:nvPr>
        </p:nvGraphicFramePr>
        <p:xfrm>
          <a:off x="2734215" y="5230797"/>
          <a:ext cx="1368425" cy="388938"/>
        </p:xfrm>
        <a:graphic>
          <a:graphicData uri="http://schemas.openxmlformats.org/presentationml/2006/ole">
            <mc:AlternateContent xmlns:mc="http://schemas.openxmlformats.org/markup-compatibility/2006">
              <mc:Choice xmlns:v="urn:schemas-microsoft-com:vml" Requires="v">
                <p:oleObj spid="_x0000_s8197" name="Ecuación" r:id="rId10" imgW="799753" imgH="241195" progId="Equation.3">
                  <p:embed/>
                </p:oleObj>
              </mc:Choice>
              <mc:Fallback>
                <p:oleObj name="Ecuación" r:id="rId10" imgW="799753" imgH="241195" progId="Equation.3">
                  <p:embed/>
                  <p:pic>
                    <p:nvPicPr>
                      <p:cNvPr id="43014" name="Object 8">
                        <a:extLst>
                          <a:ext uri="{FF2B5EF4-FFF2-40B4-BE49-F238E27FC236}">
                            <a16:creationId xmlns:a16="http://schemas.microsoft.com/office/drawing/2014/main" id="{7DAAC0BF-C948-4CE5-9C62-B586AD86F0C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34215" y="5230797"/>
                        <a:ext cx="1368425"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sp>
        <p:nvSpPr>
          <p:cNvPr id="9" name="AutoShape 10">
            <a:extLst>
              <a:ext uri="{FF2B5EF4-FFF2-40B4-BE49-F238E27FC236}">
                <a16:creationId xmlns:a16="http://schemas.microsoft.com/office/drawing/2014/main" id="{EDA6B0BD-D253-4848-8E33-911726C8F054}"/>
              </a:ext>
            </a:extLst>
          </p:cNvPr>
          <p:cNvSpPr>
            <a:spLocks/>
          </p:cNvSpPr>
          <p:nvPr/>
        </p:nvSpPr>
        <p:spPr bwMode="auto">
          <a:xfrm>
            <a:off x="4389977" y="4295760"/>
            <a:ext cx="144463" cy="1439862"/>
          </a:xfrm>
          <a:prstGeom prst="rightBrace">
            <a:avLst>
              <a:gd name="adj1" fmla="val 83058"/>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n-US" sz="1200"/>
          </a:p>
        </p:txBody>
      </p:sp>
    </p:spTree>
    <p:extLst>
      <p:ext uri="{BB962C8B-B14F-4D97-AF65-F5344CB8AC3E}">
        <p14:creationId xmlns:p14="http://schemas.microsoft.com/office/powerpoint/2010/main" val="31027362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73175F5-5000-40AD-834C-17EEA242A13E}"/>
              </a:ext>
            </a:extLst>
          </p:cNvPr>
          <p:cNvSpPr>
            <a:spLocks noGrp="1"/>
          </p:cNvSpPr>
          <p:nvPr>
            <p:ph idx="1"/>
          </p:nvPr>
        </p:nvSpPr>
        <p:spPr/>
        <p:txBody>
          <a:bodyPr/>
          <a:lstStyle/>
          <a:p>
            <a:endParaRPr lang="en-US"/>
          </a:p>
        </p:txBody>
      </p:sp>
      <p:sp>
        <p:nvSpPr>
          <p:cNvPr id="4" name="Título 1">
            <a:extLst>
              <a:ext uri="{FF2B5EF4-FFF2-40B4-BE49-F238E27FC236}">
                <a16:creationId xmlns:a16="http://schemas.microsoft.com/office/drawing/2014/main" id="{53C28FEB-78AE-496C-9B9A-3D02966743D4}"/>
              </a:ext>
            </a:extLst>
          </p:cNvPr>
          <p:cNvSpPr>
            <a:spLocks noGrp="1"/>
          </p:cNvSpPr>
          <p:nvPr>
            <p:ph type="title"/>
          </p:nvPr>
        </p:nvSpPr>
        <p:spPr>
          <a:xfrm>
            <a:off x="164591" y="143818"/>
            <a:ext cx="10888107" cy="814970"/>
          </a:xfrm>
        </p:spPr>
        <p:txBody>
          <a:bodyPr/>
          <a:lstStyle/>
          <a:p>
            <a:pPr algn="ctr"/>
            <a:r>
              <a:rPr lang="es-CR" dirty="0"/>
              <a:t>Valores extremos y de influencia</a:t>
            </a:r>
            <a:endParaRPr lang="en-US" dirty="0"/>
          </a:p>
        </p:txBody>
      </p:sp>
      <p:pic>
        <p:nvPicPr>
          <p:cNvPr id="5122" name="Picture 2" descr="Outlier Treatment With R | Multivariate Outliers">
            <a:extLst>
              <a:ext uri="{FF2B5EF4-FFF2-40B4-BE49-F238E27FC236}">
                <a16:creationId xmlns:a16="http://schemas.microsoft.com/office/drawing/2014/main" id="{8368B755-BDAB-414B-B0A9-D57A76138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6823" y="1263198"/>
            <a:ext cx="4735875" cy="548254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esidual Plot: Definition and Examples - Statistics How To">
            <a:extLst>
              <a:ext uri="{FF2B5EF4-FFF2-40B4-BE49-F238E27FC236}">
                <a16:creationId xmlns:a16="http://schemas.microsoft.com/office/drawing/2014/main" id="{8FE88D9F-6315-4BB9-83F0-F00A76DEE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591" y="1548882"/>
            <a:ext cx="6025793" cy="5165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71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73175F5-5000-40AD-834C-17EEA242A13E}"/>
              </a:ext>
            </a:extLst>
          </p:cNvPr>
          <p:cNvSpPr>
            <a:spLocks noGrp="1"/>
          </p:cNvSpPr>
          <p:nvPr>
            <p:ph idx="1"/>
          </p:nvPr>
        </p:nvSpPr>
        <p:spPr>
          <a:xfrm>
            <a:off x="347472" y="1436915"/>
            <a:ext cx="9719806" cy="5176949"/>
          </a:xfrm>
        </p:spPr>
        <p:txBody>
          <a:bodyPr/>
          <a:lstStyle/>
          <a:p>
            <a:r>
              <a:rPr lang="es-CR" dirty="0"/>
              <a:t>Ahora, ¿qué es un caso de influencia?</a:t>
            </a:r>
          </a:p>
          <a:p>
            <a:r>
              <a:rPr lang="es-CR" dirty="0"/>
              <a:t>Según la siguiente definición:</a:t>
            </a:r>
          </a:p>
          <a:p>
            <a:pPr marL="0" indent="0">
              <a:buNone/>
            </a:pPr>
            <a:r>
              <a:rPr lang="es-CR" dirty="0"/>
              <a:t>“</a:t>
            </a:r>
            <a:r>
              <a:rPr lang="es-ES" dirty="0"/>
              <a:t>Un punto influyente es un valor extremo o atípico que afecta en gran medida la pendiente de la línea de regresión (el o los valores de los betas). Una forma de probar la influencia de un valor atípico es calcular la ecuación de regresión con y sin el valor atípico.</a:t>
            </a:r>
            <a:r>
              <a:rPr lang="es-CR" dirty="0"/>
              <a:t>”</a:t>
            </a:r>
          </a:p>
          <a:p>
            <a:pPr marL="0" indent="0">
              <a:buNone/>
            </a:pPr>
            <a:br>
              <a:rPr lang="en-US" dirty="0"/>
            </a:br>
            <a:r>
              <a:rPr lang="en-US" dirty="0"/>
              <a:t>“An influential point is an outlier that greatly affects the slope of the regression line. One way to test the influence of an outlier is to compute the regression equation with and without the outlier.”</a:t>
            </a:r>
          </a:p>
          <a:p>
            <a:r>
              <a:rPr lang="en-US" dirty="0" err="1"/>
              <a:t>Entonces</a:t>
            </a:r>
            <a:r>
              <a:rPr lang="en-US" dirty="0"/>
              <a:t>, “…</a:t>
            </a:r>
            <a:r>
              <a:rPr lang="en-US" dirty="0" err="1"/>
              <a:t>diay</a:t>
            </a:r>
            <a:r>
              <a:rPr lang="en-US" dirty="0"/>
              <a:t> </a:t>
            </a:r>
            <a:r>
              <a:rPr lang="en-US" dirty="0" err="1"/>
              <a:t>Óscar</a:t>
            </a:r>
            <a:r>
              <a:rPr lang="en-US" dirty="0"/>
              <a:t>, un punto de </a:t>
            </a:r>
            <a:r>
              <a:rPr lang="en-US" dirty="0" err="1"/>
              <a:t>influencia</a:t>
            </a:r>
            <a:r>
              <a:rPr lang="en-US" dirty="0"/>
              <a:t> es lo </a:t>
            </a:r>
            <a:r>
              <a:rPr lang="en-US" dirty="0" err="1"/>
              <a:t>mismo</a:t>
            </a:r>
            <a:r>
              <a:rPr lang="en-US" dirty="0"/>
              <a:t> que un punto de </a:t>
            </a:r>
            <a:r>
              <a:rPr lang="en-US" dirty="0" err="1"/>
              <a:t>influencia</a:t>
            </a:r>
            <a:r>
              <a:rPr lang="en-US" dirty="0"/>
              <a:t> ?...”</a:t>
            </a:r>
          </a:p>
          <a:p>
            <a:pPr marL="0" indent="0">
              <a:buNone/>
            </a:pPr>
            <a:br>
              <a:rPr lang="en-US" dirty="0"/>
            </a:br>
            <a:r>
              <a:rPr lang="en-US" dirty="0"/>
              <a:t>R/ “SI y NO: un punto de </a:t>
            </a:r>
            <a:r>
              <a:rPr lang="en-US" dirty="0" err="1"/>
              <a:t>influencia</a:t>
            </a:r>
            <a:r>
              <a:rPr lang="en-US" dirty="0"/>
              <a:t>, por </a:t>
            </a:r>
            <a:r>
              <a:rPr lang="en-US" dirty="0" err="1"/>
              <a:t>definición</a:t>
            </a:r>
            <a:r>
              <a:rPr lang="en-US" dirty="0"/>
              <a:t>, es un valor </a:t>
            </a:r>
            <a:r>
              <a:rPr lang="en-US" dirty="0" err="1"/>
              <a:t>extremo</a:t>
            </a:r>
            <a:r>
              <a:rPr lang="en-US" dirty="0"/>
              <a:t>, </a:t>
            </a:r>
            <a:r>
              <a:rPr lang="en-US" dirty="0" err="1"/>
              <a:t>pero</a:t>
            </a:r>
            <a:r>
              <a:rPr lang="en-US" dirty="0"/>
              <a:t> lo </a:t>
            </a:r>
            <a:r>
              <a:rPr lang="en-US" dirty="0" err="1"/>
              <a:t>importante</a:t>
            </a:r>
            <a:r>
              <a:rPr lang="en-US" dirty="0"/>
              <a:t> es el </a:t>
            </a:r>
            <a:r>
              <a:rPr lang="en-US" dirty="0" err="1"/>
              <a:t>efecto</a:t>
            </a:r>
            <a:r>
              <a:rPr lang="en-US" dirty="0"/>
              <a:t> que </a:t>
            </a:r>
            <a:r>
              <a:rPr lang="en-US" dirty="0" err="1"/>
              <a:t>este</a:t>
            </a:r>
            <a:r>
              <a:rPr lang="en-US" dirty="0"/>
              <a:t> </a:t>
            </a:r>
            <a:r>
              <a:rPr lang="en-US" dirty="0" err="1"/>
              <a:t>puede</a:t>
            </a:r>
            <a:r>
              <a:rPr lang="en-US" dirty="0"/>
              <a:t> </a:t>
            </a:r>
            <a:r>
              <a:rPr lang="en-US" dirty="0" err="1"/>
              <a:t>llegar</a:t>
            </a:r>
            <a:r>
              <a:rPr lang="en-US" dirty="0"/>
              <a:t> a </a:t>
            </a:r>
            <a:r>
              <a:rPr lang="en-US" dirty="0" err="1"/>
              <a:t>tener</a:t>
            </a:r>
            <a:r>
              <a:rPr lang="en-US" dirty="0"/>
              <a:t> </a:t>
            </a:r>
            <a:r>
              <a:rPr lang="en-US" dirty="0" err="1"/>
              <a:t>en</a:t>
            </a:r>
            <a:r>
              <a:rPr lang="en-US" dirty="0"/>
              <a:t> la </a:t>
            </a:r>
            <a:r>
              <a:rPr lang="en-US" dirty="0" err="1"/>
              <a:t>estimación</a:t>
            </a:r>
            <a:r>
              <a:rPr lang="en-US" dirty="0"/>
              <a:t> de la RLM”.</a:t>
            </a:r>
            <a:endParaRPr lang="es-CR" dirty="0"/>
          </a:p>
        </p:txBody>
      </p:sp>
      <p:sp>
        <p:nvSpPr>
          <p:cNvPr id="4" name="Título 1">
            <a:extLst>
              <a:ext uri="{FF2B5EF4-FFF2-40B4-BE49-F238E27FC236}">
                <a16:creationId xmlns:a16="http://schemas.microsoft.com/office/drawing/2014/main" id="{53C28FEB-78AE-496C-9B9A-3D02966743D4}"/>
              </a:ext>
            </a:extLst>
          </p:cNvPr>
          <p:cNvSpPr>
            <a:spLocks noGrp="1"/>
          </p:cNvSpPr>
          <p:nvPr>
            <p:ph type="title"/>
          </p:nvPr>
        </p:nvSpPr>
        <p:spPr>
          <a:xfrm>
            <a:off x="164591" y="143818"/>
            <a:ext cx="10888107" cy="814970"/>
          </a:xfrm>
        </p:spPr>
        <p:txBody>
          <a:bodyPr/>
          <a:lstStyle/>
          <a:p>
            <a:pPr algn="ctr"/>
            <a:r>
              <a:rPr lang="es-CR" dirty="0"/>
              <a:t>Valores extremos y de influencia</a:t>
            </a:r>
            <a:endParaRPr lang="en-US" dirty="0"/>
          </a:p>
        </p:txBody>
      </p:sp>
    </p:spTree>
    <p:extLst>
      <p:ext uri="{BB962C8B-B14F-4D97-AF65-F5344CB8AC3E}">
        <p14:creationId xmlns:p14="http://schemas.microsoft.com/office/powerpoint/2010/main" val="35152709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73175F5-5000-40AD-834C-17EEA242A13E}"/>
              </a:ext>
            </a:extLst>
          </p:cNvPr>
          <p:cNvSpPr>
            <a:spLocks noGrp="1"/>
          </p:cNvSpPr>
          <p:nvPr>
            <p:ph idx="1"/>
          </p:nvPr>
        </p:nvSpPr>
        <p:spPr>
          <a:xfrm>
            <a:off x="347472" y="1216241"/>
            <a:ext cx="10785126" cy="5397623"/>
          </a:xfrm>
        </p:spPr>
        <p:txBody>
          <a:bodyPr/>
          <a:lstStyle/>
          <a:p>
            <a:pPr algn="just"/>
            <a:r>
              <a:rPr lang="es-ES" dirty="0"/>
              <a:t>Las gráficas de dispersión son idénticas, excepto que una gráfica incluye un valor atípico. Cuando el valor atípico está presente, la pendiente es más plana (-4,10 frente a -3,32); por lo que este valor atípico se consideraría un punto influyente.</a:t>
            </a:r>
          </a:p>
          <a:p>
            <a:pPr algn="just"/>
            <a:endParaRPr lang="es-ES" dirty="0"/>
          </a:p>
          <a:p>
            <a:pPr algn="just"/>
            <a:endParaRPr lang="es-ES" dirty="0"/>
          </a:p>
          <a:p>
            <a:pPr algn="just"/>
            <a:endParaRPr lang="es-ES" dirty="0"/>
          </a:p>
          <a:p>
            <a:pPr algn="just"/>
            <a:endParaRPr lang="es-ES" dirty="0"/>
          </a:p>
          <a:p>
            <a:pPr algn="just"/>
            <a:endParaRPr lang="es-ES" dirty="0"/>
          </a:p>
        </p:txBody>
      </p:sp>
      <p:sp>
        <p:nvSpPr>
          <p:cNvPr id="4" name="Título 1">
            <a:extLst>
              <a:ext uri="{FF2B5EF4-FFF2-40B4-BE49-F238E27FC236}">
                <a16:creationId xmlns:a16="http://schemas.microsoft.com/office/drawing/2014/main" id="{53C28FEB-78AE-496C-9B9A-3D02966743D4}"/>
              </a:ext>
            </a:extLst>
          </p:cNvPr>
          <p:cNvSpPr>
            <a:spLocks noGrp="1"/>
          </p:cNvSpPr>
          <p:nvPr>
            <p:ph type="title"/>
          </p:nvPr>
        </p:nvSpPr>
        <p:spPr>
          <a:xfrm>
            <a:off x="164591" y="44390"/>
            <a:ext cx="10888107" cy="814970"/>
          </a:xfrm>
        </p:spPr>
        <p:txBody>
          <a:bodyPr/>
          <a:lstStyle/>
          <a:p>
            <a:pPr algn="ctr"/>
            <a:r>
              <a:rPr lang="es-CR" dirty="0"/>
              <a:t>Valores extremos y de influencia</a:t>
            </a:r>
            <a:endParaRPr lang="en-US" dirty="0"/>
          </a:p>
        </p:txBody>
      </p:sp>
      <p:pic>
        <p:nvPicPr>
          <p:cNvPr id="5" name="Imagen 4">
            <a:extLst>
              <a:ext uri="{FF2B5EF4-FFF2-40B4-BE49-F238E27FC236}">
                <a16:creationId xmlns:a16="http://schemas.microsoft.com/office/drawing/2014/main" id="{5A12B88A-74B4-44A5-89B3-4CCFDF152DA5}"/>
              </a:ext>
            </a:extLst>
          </p:cNvPr>
          <p:cNvPicPr>
            <a:picLocks noChangeAspect="1"/>
          </p:cNvPicPr>
          <p:nvPr/>
        </p:nvPicPr>
        <p:blipFill>
          <a:blip r:embed="rId2"/>
          <a:stretch>
            <a:fillRect/>
          </a:stretch>
        </p:blipFill>
        <p:spPr>
          <a:xfrm>
            <a:off x="214285" y="2385040"/>
            <a:ext cx="10838413" cy="3607388"/>
          </a:xfrm>
          <a:prstGeom prst="rect">
            <a:avLst/>
          </a:prstGeom>
        </p:spPr>
      </p:pic>
    </p:spTree>
    <p:extLst>
      <p:ext uri="{BB962C8B-B14F-4D97-AF65-F5344CB8AC3E}">
        <p14:creationId xmlns:p14="http://schemas.microsoft.com/office/powerpoint/2010/main" val="3832078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73175F5-5000-40AD-834C-17EEA242A13E}"/>
              </a:ext>
            </a:extLst>
          </p:cNvPr>
          <p:cNvSpPr>
            <a:spLocks noGrp="1"/>
          </p:cNvSpPr>
          <p:nvPr>
            <p:ph idx="1"/>
          </p:nvPr>
        </p:nvSpPr>
        <p:spPr>
          <a:xfrm>
            <a:off x="347472" y="1216241"/>
            <a:ext cx="10785126" cy="5397623"/>
          </a:xfrm>
        </p:spPr>
        <p:txBody>
          <a:bodyPr/>
          <a:lstStyle/>
          <a:p>
            <a:pPr algn="just"/>
            <a:r>
              <a:rPr lang="es-ES" dirty="0"/>
              <a:t>Los gráficos a continuación comparan las estadísticas de regresión para otro conjunto de datos con y sin un valor atípico. Aquí, un gráfico tiene un único valor atípico, ubicado en el extremo superior del eje X (donde x = 24). Como resultado de ese único valor atípico, la pendiente de la línea de regresión cambia mucho, de -2,5 a -1,6; por lo que el valor atípico se consideraría un punto influyente.</a:t>
            </a:r>
            <a:endParaRPr lang="es-CR" dirty="0"/>
          </a:p>
        </p:txBody>
      </p:sp>
      <p:sp>
        <p:nvSpPr>
          <p:cNvPr id="4" name="Título 1">
            <a:extLst>
              <a:ext uri="{FF2B5EF4-FFF2-40B4-BE49-F238E27FC236}">
                <a16:creationId xmlns:a16="http://schemas.microsoft.com/office/drawing/2014/main" id="{53C28FEB-78AE-496C-9B9A-3D02966743D4}"/>
              </a:ext>
            </a:extLst>
          </p:cNvPr>
          <p:cNvSpPr>
            <a:spLocks noGrp="1"/>
          </p:cNvSpPr>
          <p:nvPr>
            <p:ph type="title"/>
          </p:nvPr>
        </p:nvSpPr>
        <p:spPr>
          <a:xfrm>
            <a:off x="164591" y="44390"/>
            <a:ext cx="10888107" cy="814970"/>
          </a:xfrm>
        </p:spPr>
        <p:txBody>
          <a:bodyPr/>
          <a:lstStyle/>
          <a:p>
            <a:pPr algn="ctr"/>
            <a:r>
              <a:rPr lang="es-CR" dirty="0"/>
              <a:t>Valores extremos y de influencia</a:t>
            </a:r>
            <a:endParaRPr lang="en-US" dirty="0"/>
          </a:p>
        </p:txBody>
      </p:sp>
      <p:pic>
        <p:nvPicPr>
          <p:cNvPr id="6" name="Imagen 5">
            <a:extLst>
              <a:ext uri="{FF2B5EF4-FFF2-40B4-BE49-F238E27FC236}">
                <a16:creationId xmlns:a16="http://schemas.microsoft.com/office/drawing/2014/main" id="{D5243BFF-D7B8-4922-9D24-8610848C8794}"/>
              </a:ext>
            </a:extLst>
          </p:cNvPr>
          <p:cNvPicPr>
            <a:picLocks noChangeAspect="1"/>
          </p:cNvPicPr>
          <p:nvPr/>
        </p:nvPicPr>
        <p:blipFill>
          <a:blip r:embed="rId2"/>
          <a:stretch>
            <a:fillRect/>
          </a:stretch>
        </p:blipFill>
        <p:spPr>
          <a:xfrm>
            <a:off x="484459" y="2791149"/>
            <a:ext cx="10248370" cy="3583018"/>
          </a:xfrm>
          <a:prstGeom prst="rect">
            <a:avLst/>
          </a:prstGeom>
        </p:spPr>
      </p:pic>
    </p:spTree>
    <p:extLst>
      <p:ext uri="{BB962C8B-B14F-4D97-AF65-F5344CB8AC3E}">
        <p14:creationId xmlns:p14="http://schemas.microsoft.com/office/powerpoint/2010/main" val="190122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6" name="5 Elipse">
            <a:extLst>
              <a:ext uri="{FF2B5EF4-FFF2-40B4-BE49-F238E27FC236}">
                <a16:creationId xmlns:a16="http://schemas.microsoft.com/office/drawing/2014/main" id="{E7299D2D-930F-49E3-A282-8AF5322CF8F4}"/>
              </a:ext>
            </a:extLst>
          </p:cNvPr>
          <p:cNvSpPr/>
          <p:nvPr/>
        </p:nvSpPr>
        <p:spPr>
          <a:xfrm>
            <a:off x="46754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7" name="6 Elipse">
            <a:extLst>
              <a:ext uri="{FF2B5EF4-FFF2-40B4-BE49-F238E27FC236}">
                <a16:creationId xmlns:a16="http://schemas.microsoft.com/office/drawing/2014/main" id="{F1DE5E3D-AD05-4B2D-BBF8-B19E0666664E}"/>
              </a:ext>
            </a:extLst>
          </p:cNvPr>
          <p:cNvSpPr/>
          <p:nvPr/>
        </p:nvSpPr>
        <p:spPr>
          <a:xfrm>
            <a:off x="648267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4</a:t>
            </a:r>
          </a:p>
        </p:txBody>
      </p:sp>
      <p:sp>
        <p:nvSpPr>
          <p:cNvPr id="8" name="7 Elipse">
            <a:extLst>
              <a:ext uri="{FF2B5EF4-FFF2-40B4-BE49-F238E27FC236}">
                <a16:creationId xmlns:a16="http://schemas.microsoft.com/office/drawing/2014/main" id="{5D93C4D8-AF5E-41B0-B917-F0ACD0523C97}"/>
              </a:ext>
            </a:extLst>
          </p:cNvPr>
          <p:cNvSpPr/>
          <p:nvPr/>
        </p:nvSpPr>
        <p:spPr>
          <a:xfrm>
            <a:off x="648267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5</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0" name="13 Rectángulo redondeado">
            <a:extLst>
              <a:ext uri="{FF2B5EF4-FFF2-40B4-BE49-F238E27FC236}">
                <a16:creationId xmlns:a16="http://schemas.microsoft.com/office/drawing/2014/main" id="{7122EF9A-7511-4F61-8CB4-AD8A4817656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Normalidad de los residuos</a:t>
            </a:r>
          </a:p>
        </p:txBody>
      </p:sp>
      <p:sp>
        <p:nvSpPr>
          <p:cNvPr id="11" name="14 Rectángulo redondeado">
            <a:extLst>
              <a:ext uri="{FF2B5EF4-FFF2-40B4-BE49-F238E27FC236}">
                <a16:creationId xmlns:a16="http://schemas.microsoft.com/office/drawing/2014/main" id="{20F405BA-569A-4CBF-82F5-7E38FD0A3CEB}"/>
              </a:ext>
            </a:extLst>
          </p:cNvPr>
          <p:cNvSpPr/>
          <p:nvPr/>
        </p:nvSpPr>
        <p:spPr>
          <a:xfrm>
            <a:off x="2051720" y="5373216"/>
            <a:ext cx="2298338"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Variancia constante: homocedasticidad</a:t>
            </a:r>
          </a:p>
        </p:txBody>
      </p:sp>
      <p:sp>
        <p:nvSpPr>
          <p:cNvPr id="12" name="15 Rectángulo redondeado">
            <a:extLst>
              <a:ext uri="{FF2B5EF4-FFF2-40B4-BE49-F238E27FC236}">
                <a16:creationId xmlns:a16="http://schemas.microsoft.com/office/drawing/2014/main" id="{F9300F0D-0747-411F-BD1B-A5583DAAE2ED}"/>
              </a:ext>
            </a:extLst>
          </p:cNvPr>
          <p:cNvSpPr/>
          <p:nvPr/>
        </p:nvSpPr>
        <p:spPr>
          <a:xfrm>
            <a:off x="8210866"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Independencia lineal: multicolinealidad</a:t>
            </a:r>
          </a:p>
        </p:txBody>
      </p:sp>
      <p:sp>
        <p:nvSpPr>
          <p:cNvPr id="13" name="16 Rectángulo redondeado">
            <a:extLst>
              <a:ext uri="{FF2B5EF4-FFF2-40B4-BE49-F238E27FC236}">
                <a16:creationId xmlns:a16="http://schemas.microsoft.com/office/drawing/2014/main" id="{36ECCC45-103E-4B8D-9828-AD1AE9013DD0}"/>
              </a:ext>
            </a:extLst>
          </p:cNvPr>
          <p:cNvSpPr/>
          <p:nvPr/>
        </p:nvSpPr>
        <p:spPr>
          <a:xfrm>
            <a:off x="8210866"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Relación lineal con respecto a Y </a:t>
            </a:r>
            <a:r>
              <a:rPr lang="es-CR" dirty="0" err="1"/>
              <a:t>y</a:t>
            </a:r>
            <a:r>
              <a:rPr lang="es-CR" dirty="0"/>
              <a:t> las respuestas</a:t>
            </a:r>
          </a:p>
        </p:txBody>
      </p:sp>
      <p:sp>
        <p:nvSpPr>
          <p:cNvPr id="14" name="17 Elipse">
            <a:extLst>
              <a:ext uri="{FF2B5EF4-FFF2-40B4-BE49-F238E27FC236}">
                <a16:creationId xmlns:a16="http://schemas.microsoft.com/office/drawing/2014/main" id="{7E31BA7D-0754-4FED-A903-4E767C06340A}"/>
              </a:ext>
            </a:extLst>
          </p:cNvPr>
          <p:cNvSpPr/>
          <p:nvPr/>
        </p:nvSpPr>
        <p:spPr>
          <a:xfrm>
            <a:off x="648267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6</a:t>
            </a:r>
          </a:p>
        </p:txBody>
      </p:sp>
      <p:sp>
        <p:nvSpPr>
          <p:cNvPr id="15" name="18 Rectángulo redondeado">
            <a:extLst>
              <a:ext uri="{FF2B5EF4-FFF2-40B4-BE49-F238E27FC236}">
                <a16:creationId xmlns:a16="http://schemas.microsoft.com/office/drawing/2014/main" id="{22B2D94A-2F4D-40A4-9983-F76237C92CA7}"/>
              </a:ext>
            </a:extLst>
          </p:cNvPr>
          <p:cNvSpPr/>
          <p:nvPr/>
        </p:nvSpPr>
        <p:spPr>
          <a:xfrm>
            <a:off x="8210866" y="537321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Valores extremos y de influencia</a:t>
            </a:r>
          </a:p>
        </p:txBody>
      </p:sp>
    </p:spTree>
    <p:extLst>
      <p:ext uri="{BB962C8B-B14F-4D97-AF65-F5344CB8AC3E}">
        <p14:creationId xmlns:p14="http://schemas.microsoft.com/office/powerpoint/2010/main" val="25355435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73175F5-5000-40AD-834C-17EEA242A13E}"/>
              </a:ext>
            </a:extLst>
          </p:cNvPr>
          <p:cNvSpPr>
            <a:spLocks noGrp="1"/>
          </p:cNvSpPr>
          <p:nvPr>
            <p:ph idx="1"/>
          </p:nvPr>
        </p:nvSpPr>
        <p:spPr>
          <a:xfrm>
            <a:off x="347472" y="1216241"/>
            <a:ext cx="10785126" cy="5397623"/>
          </a:xfrm>
        </p:spPr>
        <p:txBody>
          <a:bodyPr/>
          <a:lstStyle/>
          <a:p>
            <a:pPr algn="just"/>
            <a:r>
              <a:rPr lang="es-ES" dirty="0"/>
              <a:t>A veces, un punto influyente hará que el coeficiente de determinación sea mayor; a veces, más pequeño. En el primer ejemplo anterior, el coeficiente de determinación es menor cuando el punto de influencia está presente (0,94 frente a 0,55). En el segundo ejemplo, es más grande (0,46 frente a 0,52).</a:t>
            </a:r>
          </a:p>
          <a:p>
            <a:pPr algn="just"/>
            <a:r>
              <a:rPr lang="es-ES" dirty="0"/>
              <a:t>Si su conjunto de datos incluye un punto influyente, aquí hay algunas cosas a considerar.</a:t>
            </a:r>
          </a:p>
          <a:p>
            <a:pPr marL="0" indent="0" algn="just">
              <a:buNone/>
            </a:pPr>
            <a:endParaRPr lang="es-ES" dirty="0"/>
          </a:p>
          <a:p>
            <a:pPr lvl="1" algn="just"/>
            <a:r>
              <a:rPr lang="es-ES" dirty="0"/>
              <a:t>Un punto influyente puede representar datos incorrectos, posiblemente el resultado de un error de medición. Si es posible, verifique la validez del punto de datos.</a:t>
            </a:r>
          </a:p>
          <a:p>
            <a:pPr lvl="1" algn="just"/>
            <a:endParaRPr lang="es-ES" dirty="0"/>
          </a:p>
          <a:p>
            <a:pPr lvl="1" algn="just"/>
            <a:r>
              <a:rPr lang="es-ES" dirty="0"/>
              <a:t>Compare las decisiones que se tomarían en función de las ecuaciones de regresión definidas con y sin el punto de influencia. Si las ecuaciones conducen a decisiones contrarias, tenga cuidado.</a:t>
            </a:r>
          </a:p>
          <a:p>
            <a:pPr lvl="1" algn="just"/>
            <a:endParaRPr lang="es-ES" dirty="0"/>
          </a:p>
          <a:p>
            <a:pPr algn="just"/>
            <a:r>
              <a:rPr lang="es-ES" dirty="0"/>
              <a:t>Ahora la pregunta es, ¿cómo podemos detectar los puntos de influencia ?</a:t>
            </a:r>
          </a:p>
          <a:p>
            <a:pPr marL="0" indent="0" algn="just">
              <a:buNone/>
            </a:pPr>
            <a:endParaRPr lang="es-ES" dirty="0"/>
          </a:p>
          <a:p>
            <a:pPr algn="just"/>
            <a:r>
              <a:rPr lang="es-ES" dirty="0"/>
              <a:t>Cierto es que lo que vimos antes de valores extremos nos sirve, pero hay otros métodos…</a:t>
            </a:r>
            <a:endParaRPr lang="es-CR" dirty="0"/>
          </a:p>
        </p:txBody>
      </p:sp>
      <p:sp>
        <p:nvSpPr>
          <p:cNvPr id="4" name="Título 1">
            <a:extLst>
              <a:ext uri="{FF2B5EF4-FFF2-40B4-BE49-F238E27FC236}">
                <a16:creationId xmlns:a16="http://schemas.microsoft.com/office/drawing/2014/main" id="{53C28FEB-78AE-496C-9B9A-3D02966743D4}"/>
              </a:ext>
            </a:extLst>
          </p:cNvPr>
          <p:cNvSpPr>
            <a:spLocks noGrp="1"/>
          </p:cNvSpPr>
          <p:nvPr>
            <p:ph type="title"/>
          </p:nvPr>
        </p:nvSpPr>
        <p:spPr>
          <a:xfrm>
            <a:off x="164591" y="44390"/>
            <a:ext cx="10888107" cy="814970"/>
          </a:xfrm>
        </p:spPr>
        <p:txBody>
          <a:bodyPr/>
          <a:lstStyle/>
          <a:p>
            <a:pPr algn="ctr"/>
            <a:r>
              <a:rPr lang="es-CR" dirty="0"/>
              <a:t>Valores extremos y de influencia</a:t>
            </a:r>
            <a:endParaRPr lang="en-US" dirty="0"/>
          </a:p>
        </p:txBody>
      </p:sp>
    </p:spTree>
    <p:extLst>
      <p:ext uri="{BB962C8B-B14F-4D97-AF65-F5344CB8AC3E}">
        <p14:creationId xmlns:p14="http://schemas.microsoft.com/office/powerpoint/2010/main" val="3161977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73175F5-5000-40AD-834C-17EEA242A13E}"/>
              </a:ext>
            </a:extLst>
          </p:cNvPr>
          <p:cNvSpPr>
            <a:spLocks noGrp="1"/>
          </p:cNvSpPr>
          <p:nvPr>
            <p:ph idx="1"/>
          </p:nvPr>
        </p:nvSpPr>
        <p:spPr>
          <a:xfrm>
            <a:off x="347472" y="1216241"/>
            <a:ext cx="10785126" cy="5397623"/>
          </a:xfrm>
        </p:spPr>
        <p:txBody>
          <a:bodyPr/>
          <a:lstStyle/>
          <a:p>
            <a:pPr algn="just"/>
            <a:r>
              <a:rPr lang="es-ES" dirty="0"/>
              <a:t>Las tres principales herramientas para detectar valores de influencia son:</a:t>
            </a:r>
          </a:p>
          <a:p>
            <a:pPr marL="617220" lvl="1" indent="-342900" algn="just">
              <a:buFont typeface="+mj-lt"/>
              <a:buAutoNum type="arabicPeriod"/>
            </a:pPr>
            <a:r>
              <a:rPr lang="es-CR" altLang="en-US" sz="1600" dirty="0">
                <a:cs typeface="Times New Roman" panose="02020603050405020304" pitchFamily="18" charset="0"/>
              </a:rPr>
              <a:t>Sobre un solo valor ajustado (DFFITS).</a:t>
            </a:r>
            <a:endParaRPr lang="es-ES" altLang="en-US" sz="1600" dirty="0">
              <a:cs typeface="Times New Roman" panose="02020603050405020304" pitchFamily="18" charset="0"/>
            </a:endParaRPr>
          </a:p>
          <a:p>
            <a:pPr marL="617220" lvl="1" indent="-342900" algn="just">
              <a:buFont typeface="+mj-lt"/>
              <a:buAutoNum type="arabicPeriod"/>
            </a:pPr>
            <a:r>
              <a:rPr lang="es-CR" altLang="en-US" sz="1600" dirty="0">
                <a:cs typeface="Times New Roman" panose="02020603050405020304" pitchFamily="18" charset="0"/>
              </a:rPr>
              <a:t>Sobre todos los valores ajustados (Distancia de Cook).</a:t>
            </a:r>
          </a:p>
          <a:p>
            <a:pPr marL="617220" lvl="1" indent="-342900" algn="just">
              <a:buFont typeface="+mj-lt"/>
              <a:buAutoNum type="arabicPeriod"/>
            </a:pPr>
            <a:r>
              <a:rPr lang="es-CR" altLang="en-US" sz="1600" dirty="0">
                <a:cs typeface="Times New Roman" panose="02020603050405020304" pitchFamily="18" charset="0"/>
              </a:rPr>
              <a:t>Sobre los coeficientes (DFBETAS).</a:t>
            </a:r>
          </a:p>
          <a:p>
            <a:pPr marL="342900" indent="-342900" algn="just">
              <a:buFont typeface="+mj-lt"/>
              <a:buAutoNum type="arabicPeriod"/>
            </a:pPr>
            <a:endParaRPr lang="es-CR" altLang="en-US" dirty="0">
              <a:cs typeface="Times New Roman" panose="02020603050405020304" pitchFamily="18" charset="0"/>
            </a:endParaRPr>
          </a:p>
          <a:p>
            <a:pPr algn="just"/>
            <a:r>
              <a:rPr lang="es-CR" altLang="en-US" sz="1800" dirty="0">
                <a:cs typeface="Times New Roman" panose="02020603050405020304" pitchFamily="18" charset="0"/>
              </a:rPr>
              <a:t>Un caso se puede considerar de influencia si el valor absoluto de DFFITS excede 1 para conjuntos de datos pequeños a medianos, o excede                para conjuntos de datos grandes:</a:t>
            </a:r>
          </a:p>
          <a:p>
            <a:pPr algn="just"/>
            <a:endParaRPr lang="es-CR" altLang="en-US" dirty="0">
              <a:cs typeface="Times New Roman" panose="02020603050405020304" pitchFamily="18" charset="0"/>
            </a:endParaRPr>
          </a:p>
          <a:p>
            <a:pPr algn="just"/>
            <a:endParaRPr lang="es-CR" altLang="en-US" sz="1800" dirty="0">
              <a:cs typeface="Times New Roman" panose="02020603050405020304" pitchFamily="18" charset="0"/>
            </a:endParaRPr>
          </a:p>
          <a:p>
            <a:pPr algn="just"/>
            <a:endParaRPr lang="es-CR" altLang="en-US" dirty="0">
              <a:cs typeface="Times New Roman" panose="02020603050405020304" pitchFamily="18" charset="0"/>
            </a:endParaRPr>
          </a:p>
          <a:p>
            <a:pPr algn="just"/>
            <a:r>
              <a:rPr lang="es-CR" altLang="en-US" sz="1800" dirty="0">
                <a:cs typeface="Times New Roman" panose="02020603050405020304" pitchFamily="18" charset="0"/>
              </a:rPr>
              <a:t>La distancia de Cook considera la influencia del i-</a:t>
            </a:r>
            <a:r>
              <a:rPr lang="es-CR" altLang="en-US" sz="1800" dirty="0" err="1">
                <a:cs typeface="Times New Roman" panose="02020603050405020304" pitchFamily="18" charset="0"/>
              </a:rPr>
              <a:t>ésimo</a:t>
            </a:r>
            <a:r>
              <a:rPr lang="es-CR" altLang="en-US" sz="1800" dirty="0">
                <a:cs typeface="Times New Roman" panose="02020603050405020304" pitchFamily="18" charset="0"/>
              </a:rPr>
              <a:t> caso sobre todos los n valores ajustados.  Es una medida de influencia agregada</a:t>
            </a:r>
            <a:endParaRPr lang="es-CR" altLang="en-US" dirty="0">
              <a:cs typeface="Times New Roman" panose="02020603050405020304" pitchFamily="18" charset="0"/>
            </a:endParaRPr>
          </a:p>
          <a:p>
            <a:pPr algn="just"/>
            <a:endParaRPr lang="es-CR" altLang="en-US" sz="1800" dirty="0">
              <a:cs typeface="Times New Roman" panose="02020603050405020304" pitchFamily="18" charset="0"/>
            </a:endParaRPr>
          </a:p>
          <a:p>
            <a:pPr algn="ctr"/>
            <a:endParaRPr lang="es-CR" altLang="en-US" dirty="0">
              <a:cs typeface="Times New Roman" panose="02020603050405020304" pitchFamily="18" charset="0"/>
            </a:endParaRPr>
          </a:p>
          <a:p>
            <a:pPr algn="just"/>
            <a:endParaRPr lang="es-CR" altLang="en-US" sz="1800" dirty="0">
              <a:cs typeface="Times New Roman" panose="02020603050405020304" pitchFamily="18" charset="0"/>
            </a:endParaRPr>
          </a:p>
          <a:p>
            <a:pPr algn="just"/>
            <a:endParaRPr lang="es-CR" altLang="en-US" dirty="0">
              <a:cs typeface="Times New Roman" panose="02020603050405020304" pitchFamily="18" charset="0"/>
            </a:endParaRPr>
          </a:p>
        </p:txBody>
      </p:sp>
      <p:sp>
        <p:nvSpPr>
          <p:cNvPr id="4" name="Título 1">
            <a:extLst>
              <a:ext uri="{FF2B5EF4-FFF2-40B4-BE49-F238E27FC236}">
                <a16:creationId xmlns:a16="http://schemas.microsoft.com/office/drawing/2014/main" id="{53C28FEB-78AE-496C-9B9A-3D02966743D4}"/>
              </a:ext>
            </a:extLst>
          </p:cNvPr>
          <p:cNvSpPr>
            <a:spLocks noGrp="1"/>
          </p:cNvSpPr>
          <p:nvPr>
            <p:ph type="title"/>
          </p:nvPr>
        </p:nvSpPr>
        <p:spPr>
          <a:xfrm>
            <a:off x="164591" y="44390"/>
            <a:ext cx="10888107" cy="814970"/>
          </a:xfrm>
        </p:spPr>
        <p:txBody>
          <a:bodyPr/>
          <a:lstStyle/>
          <a:p>
            <a:pPr algn="ctr"/>
            <a:r>
              <a:rPr lang="es-CR" dirty="0"/>
              <a:t>Valores extremos y de influencia</a:t>
            </a:r>
            <a:endParaRPr lang="en-US" dirty="0"/>
          </a:p>
        </p:txBody>
      </p:sp>
      <p:graphicFrame>
        <p:nvGraphicFramePr>
          <p:cNvPr id="5" name="Object 4">
            <a:extLst>
              <a:ext uri="{FF2B5EF4-FFF2-40B4-BE49-F238E27FC236}">
                <a16:creationId xmlns:a16="http://schemas.microsoft.com/office/drawing/2014/main" id="{202BB071-24E1-415C-AD20-4B7092187683}"/>
              </a:ext>
            </a:extLst>
          </p:cNvPr>
          <p:cNvGraphicFramePr>
            <a:graphicFrameLocks noChangeAspect="1"/>
          </p:cNvGraphicFramePr>
          <p:nvPr>
            <p:extLst>
              <p:ext uri="{D42A27DB-BD31-4B8C-83A1-F6EECF244321}">
                <p14:modId xmlns:p14="http://schemas.microsoft.com/office/powerpoint/2010/main" val="3758138691"/>
              </p:ext>
            </p:extLst>
          </p:nvPr>
        </p:nvGraphicFramePr>
        <p:xfrm>
          <a:off x="5020897" y="3329296"/>
          <a:ext cx="719138" cy="360362"/>
        </p:xfrm>
        <a:graphic>
          <a:graphicData uri="http://schemas.openxmlformats.org/presentationml/2006/ole">
            <mc:AlternateContent xmlns:mc="http://schemas.openxmlformats.org/markup-compatibility/2006">
              <mc:Choice xmlns:v="urn:schemas-microsoft-com:vml" Requires="v">
                <p:oleObj spid="_x0000_s9218" name="Ecuación" r:id="rId3" imgW="507780" imgH="253890" progId="Equation.3">
                  <p:embed/>
                </p:oleObj>
              </mc:Choice>
              <mc:Fallback>
                <p:oleObj name="Ecuación" r:id="rId3" imgW="507780" imgH="253890" progId="Equation.3">
                  <p:embed/>
                  <p:pic>
                    <p:nvPicPr>
                      <p:cNvPr id="54276" name="Object 4">
                        <a:extLst>
                          <a:ext uri="{FF2B5EF4-FFF2-40B4-BE49-F238E27FC236}">
                            <a16:creationId xmlns:a16="http://schemas.microsoft.com/office/drawing/2014/main" id="{6C8FD76B-BFB0-4DC8-A789-5D8C9FDFDE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0897" y="3329296"/>
                        <a:ext cx="719138"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graphicFrame>
        <p:nvGraphicFramePr>
          <p:cNvPr id="6" name="Object 5">
            <a:extLst>
              <a:ext uri="{FF2B5EF4-FFF2-40B4-BE49-F238E27FC236}">
                <a16:creationId xmlns:a16="http://schemas.microsoft.com/office/drawing/2014/main" id="{58EDD5DC-6A2C-453A-977A-C2B0B72D2027}"/>
              </a:ext>
            </a:extLst>
          </p:cNvPr>
          <p:cNvGraphicFramePr>
            <a:graphicFrameLocks noChangeAspect="1"/>
          </p:cNvGraphicFramePr>
          <p:nvPr>
            <p:extLst>
              <p:ext uri="{D42A27DB-BD31-4B8C-83A1-F6EECF244321}">
                <p14:modId xmlns:p14="http://schemas.microsoft.com/office/powerpoint/2010/main" val="189975414"/>
              </p:ext>
            </p:extLst>
          </p:nvPr>
        </p:nvGraphicFramePr>
        <p:xfrm>
          <a:off x="3385301" y="3915052"/>
          <a:ext cx="4176713" cy="947737"/>
        </p:xfrm>
        <a:graphic>
          <a:graphicData uri="http://schemas.openxmlformats.org/presentationml/2006/ole">
            <mc:AlternateContent xmlns:mc="http://schemas.openxmlformats.org/markup-compatibility/2006">
              <mc:Choice xmlns:v="urn:schemas-microsoft-com:vml" Requires="v">
                <p:oleObj spid="_x0000_s9219" name="Ecuación" r:id="rId5" imgW="2247900" imgH="520700" progId="Equation.3">
                  <p:embed/>
                </p:oleObj>
              </mc:Choice>
              <mc:Fallback>
                <p:oleObj name="Ecuación" r:id="rId5" imgW="2247900" imgH="520700" progId="Equation.3">
                  <p:embed/>
                  <p:pic>
                    <p:nvPicPr>
                      <p:cNvPr id="54277" name="Object 5">
                        <a:extLst>
                          <a:ext uri="{FF2B5EF4-FFF2-40B4-BE49-F238E27FC236}">
                            <a16:creationId xmlns:a16="http://schemas.microsoft.com/office/drawing/2014/main" id="{2D4317F0-DCCD-4156-BD82-2C7B47BDF8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5301" y="3915052"/>
                        <a:ext cx="4176713"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graphicFrame>
        <p:nvGraphicFramePr>
          <p:cNvPr id="7" name="Object 6">
            <a:extLst>
              <a:ext uri="{FF2B5EF4-FFF2-40B4-BE49-F238E27FC236}">
                <a16:creationId xmlns:a16="http://schemas.microsoft.com/office/drawing/2014/main" id="{544D97EC-0427-42BB-A08C-C1654D0E2D93}"/>
              </a:ext>
            </a:extLst>
          </p:cNvPr>
          <p:cNvGraphicFramePr>
            <a:graphicFrameLocks noChangeAspect="1"/>
          </p:cNvGraphicFramePr>
          <p:nvPr>
            <p:extLst>
              <p:ext uri="{D42A27DB-BD31-4B8C-83A1-F6EECF244321}">
                <p14:modId xmlns:p14="http://schemas.microsoft.com/office/powerpoint/2010/main" val="2074995407"/>
              </p:ext>
            </p:extLst>
          </p:nvPr>
        </p:nvGraphicFramePr>
        <p:xfrm>
          <a:off x="6310344" y="5745502"/>
          <a:ext cx="2376487" cy="868362"/>
        </p:xfrm>
        <a:graphic>
          <a:graphicData uri="http://schemas.openxmlformats.org/presentationml/2006/ole">
            <mc:AlternateContent xmlns:mc="http://schemas.openxmlformats.org/markup-compatibility/2006">
              <mc:Choice xmlns:v="urn:schemas-microsoft-com:vml" Requires="v">
                <p:oleObj spid="_x0000_s9220" name="Ecuación" r:id="rId7" imgW="1320227" imgH="482391" progId="Equation.3">
                  <p:embed/>
                </p:oleObj>
              </mc:Choice>
              <mc:Fallback>
                <p:oleObj name="Ecuación" r:id="rId7" imgW="1320227" imgH="482391" progId="Equation.3">
                  <p:embed/>
                  <p:pic>
                    <p:nvPicPr>
                      <p:cNvPr id="56324" name="Object 6">
                        <a:extLst>
                          <a:ext uri="{FF2B5EF4-FFF2-40B4-BE49-F238E27FC236}">
                            <a16:creationId xmlns:a16="http://schemas.microsoft.com/office/drawing/2014/main" id="{C8A9F350-1EEA-45BE-9B61-2C3EC23F49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10344" y="5745502"/>
                        <a:ext cx="2376487" cy="868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graphicFrame>
        <p:nvGraphicFramePr>
          <p:cNvPr id="8" name="Object 6">
            <a:extLst>
              <a:ext uri="{FF2B5EF4-FFF2-40B4-BE49-F238E27FC236}">
                <a16:creationId xmlns:a16="http://schemas.microsoft.com/office/drawing/2014/main" id="{B37CED69-23E3-4DA8-B3FC-C481A1A0B679}"/>
              </a:ext>
            </a:extLst>
          </p:cNvPr>
          <p:cNvGraphicFramePr>
            <a:graphicFrameLocks noChangeAspect="1"/>
          </p:cNvGraphicFramePr>
          <p:nvPr>
            <p:extLst>
              <p:ext uri="{D42A27DB-BD31-4B8C-83A1-F6EECF244321}">
                <p14:modId xmlns:p14="http://schemas.microsoft.com/office/powerpoint/2010/main" val="1807988204"/>
              </p:ext>
            </p:extLst>
          </p:nvPr>
        </p:nvGraphicFramePr>
        <p:xfrm>
          <a:off x="6462744" y="5897902"/>
          <a:ext cx="2376487" cy="868362"/>
        </p:xfrm>
        <a:graphic>
          <a:graphicData uri="http://schemas.openxmlformats.org/presentationml/2006/ole">
            <mc:AlternateContent xmlns:mc="http://schemas.openxmlformats.org/markup-compatibility/2006">
              <mc:Choice xmlns:v="urn:schemas-microsoft-com:vml" Requires="v">
                <p:oleObj spid="_x0000_s9221" name="Ecuación" r:id="rId7" imgW="1320227" imgH="482391" progId="Equation.3">
                  <p:embed/>
                </p:oleObj>
              </mc:Choice>
              <mc:Fallback>
                <p:oleObj name="Ecuación" r:id="rId7" imgW="1320227" imgH="482391" progId="Equation.3">
                  <p:embed/>
                  <p:pic>
                    <p:nvPicPr>
                      <p:cNvPr id="7" name="Object 6">
                        <a:extLst>
                          <a:ext uri="{FF2B5EF4-FFF2-40B4-BE49-F238E27FC236}">
                            <a16:creationId xmlns:a16="http://schemas.microsoft.com/office/drawing/2014/main" id="{544D97EC-0427-42BB-A08C-C1654D0E2D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62744" y="5897902"/>
                        <a:ext cx="2376487" cy="868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spTree>
    <p:extLst>
      <p:ext uri="{BB962C8B-B14F-4D97-AF65-F5344CB8AC3E}">
        <p14:creationId xmlns:p14="http://schemas.microsoft.com/office/powerpoint/2010/main" val="37630130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73175F5-5000-40AD-834C-17EEA242A13E}"/>
              </a:ext>
            </a:extLst>
          </p:cNvPr>
          <p:cNvSpPr>
            <a:spLocks noGrp="1"/>
          </p:cNvSpPr>
          <p:nvPr>
            <p:ph idx="1"/>
          </p:nvPr>
        </p:nvSpPr>
        <p:spPr>
          <a:xfrm>
            <a:off x="347472" y="1216241"/>
            <a:ext cx="10785126" cy="5397623"/>
          </a:xfrm>
        </p:spPr>
        <p:txBody>
          <a:bodyPr/>
          <a:lstStyle/>
          <a:p>
            <a:pPr algn="just"/>
            <a:r>
              <a:rPr lang="es-CR" altLang="en-US" sz="1800" dirty="0">
                <a:cs typeface="Times New Roman" panose="02020603050405020304" pitchFamily="18" charset="0"/>
              </a:rPr>
              <a:t>Se considera como medida de influencia la diferencia estandarizada entre el coeficiente de regresión </a:t>
            </a:r>
            <a:r>
              <a:rPr lang="es-CR" altLang="en-US" sz="1800" dirty="0" err="1">
                <a:cs typeface="Times New Roman" panose="02020603050405020304" pitchFamily="18" charset="0"/>
              </a:rPr>
              <a:t>b</a:t>
            </a:r>
            <a:r>
              <a:rPr lang="es-CR" altLang="en-US" sz="1800" baseline="-25000" dirty="0" err="1">
                <a:cs typeface="Times New Roman" panose="02020603050405020304" pitchFamily="18" charset="0"/>
              </a:rPr>
              <a:t>k</a:t>
            </a:r>
            <a:r>
              <a:rPr lang="es-CR" altLang="en-US" sz="1800" baseline="-25000" dirty="0">
                <a:cs typeface="Times New Roman" panose="02020603050405020304" pitchFamily="18" charset="0"/>
              </a:rPr>
              <a:t> </a:t>
            </a:r>
            <a:r>
              <a:rPr lang="es-CR" altLang="en-US" sz="1800" dirty="0">
                <a:cs typeface="Times New Roman" panose="02020603050405020304" pitchFamily="18" charset="0"/>
              </a:rPr>
              <a:t>estimado basado en todos los n casos y el coeficiente obtenido omitiendo el i-</a:t>
            </a:r>
            <a:r>
              <a:rPr lang="es-CR" altLang="en-US" sz="1800" dirty="0" err="1">
                <a:cs typeface="Times New Roman" panose="02020603050405020304" pitchFamily="18" charset="0"/>
              </a:rPr>
              <a:t>ésimo</a:t>
            </a:r>
            <a:r>
              <a:rPr lang="es-CR" altLang="en-US" sz="1800" dirty="0">
                <a:cs typeface="Times New Roman" panose="02020603050405020304" pitchFamily="18" charset="0"/>
              </a:rPr>
              <a:t> caso (</a:t>
            </a:r>
            <a:r>
              <a:rPr lang="es-CR" altLang="en-US" sz="1800" dirty="0" err="1">
                <a:latin typeface="Symbol" panose="05050102010706020507" pitchFamily="18" charset="2"/>
                <a:cs typeface="Times New Roman" panose="02020603050405020304" pitchFamily="18" charset="0"/>
              </a:rPr>
              <a:t>b</a:t>
            </a:r>
            <a:r>
              <a:rPr lang="es-CR" altLang="en-US" sz="1800" baseline="-25000" dirty="0" err="1">
                <a:cs typeface="Times New Roman" panose="02020603050405020304" pitchFamily="18" charset="0"/>
              </a:rPr>
              <a:t>k</a:t>
            </a:r>
            <a:r>
              <a:rPr lang="es-CR" altLang="en-US" sz="1800" baseline="-25000" dirty="0">
                <a:cs typeface="Times New Roman" panose="02020603050405020304" pitchFamily="18" charset="0"/>
              </a:rPr>
              <a:t>(i)</a:t>
            </a:r>
            <a:r>
              <a:rPr lang="es-CR" altLang="en-US" sz="1800" dirty="0">
                <a:cs typeface="Times New Roman" panose="02020603050405020304" pitchFamily="18" charset="0"/>
              </a:rPr>
              <a:t>).</a:t>
            </a:r>
          </a:p>
          <a:p>
            <a:pPr algn="just"/>
            <a:endParaRPr lang="es-CR" altLang="en-US" dirty="0">
              <a:cs typeface="Times New Roman" panose="02020603050405020304" pitchFamily="18" charset="0"/>
            </a:endParaRPr>
          </a:p>
          <a:p>
            <a:pPr algn="just"/>
            <a:endParaRPr lang="es-CR" altLang="en-US" sz="1800" dirty="0">
              <a:cs typeface="Times New Roman" panose="02020603050405020304" pitchFamily="18" charset="0"/>
            </a:endParaRPr>
          </a:p>
          <a:p>
            <a:pPr algn="just"/>
            <a:r>
              <a:rPr lang="es-CR" altLang="en-US" sz="1800" dirty="0">
                <a:cs typeface="Times New Roman" panose="02020603050405020304" pitchFamily="18" charset="0"/>
              </a:rPr>
              <a:t>Un valor absoluto de  (DFBETAS)</a:t>
            </a:r>
            <a:r>
              <a:rPr lang="es-CR" altLang="en-US" sz="1800" baseline="-25000" dirty="0">
                <a:cs typeface="Times New Roman" panose="02020603050405020304" pitchFamily="18" charset="0"/>
              </a:rPr>
              <a:t>k(i)</a:t>
            </a:r>
            <a:r>
              <a:rPr lang="es-CR" altLang="en-US" sz="1800" dirty="0">
                <a:cs typeface="Times New Roman" panose="02020603050405020304" pitchFamily="18" charset="0"/>
              </a:rPr>
              <a:t> grande indica un gran impacto del caso i-</a:t>
            </a:r>
            <a:r>
              <a:rPr lang="es-CR" altLang="en-US" sz="1800" dirty="0" err="1">
                <a:cs typeface="Times New Roman" panose="02020603050405020304" pitchFamily="18" charset="0"/>
              </a:rPr>
              <a:t>ésimo</a:t>
            </a:r>
            <a:r>
              <a:rPr lang="es-CR" altLang="en-US" sz="1800" dirty="0">
                <a:cs typeface="Times New Roman" panose="02020603050405020304" pitchFamily="18" charset="0"/>
              </a:rPr>
              <a:t> en el k-</a:t>
            </a:r>
            <a:r>
              <a:rPr lang="es-CR" altLang="en-US" sz="1800" dirty="0" err="1">
                <a:cs typeface="Times New Roman" panose="02020603050405020304" pitchFamily="18" charset="0"/>
              </a:rPr>
              <a:t>ésimo</a:t>
            </a:r>
            <a:r>
              <a:rPr lang="es-CR" altLang="en-US" sz="1800" dirty="0">
                <a:cs typeface="Times New Roman" panose="02020603050405020304" pitchFamily="18" charset="0"/>
              </a:rPr>
              <a:t> coeficiente de regresión</a:t>
            </a:r>
            <a:r>
              <a:rPr lang="es-CR" altLang="en-US" dirty="0">
                <a:cs typeface="Times New Roman" panose="02020603050405020304" pitchFamily="18" charset="0"/>
              </a:rPr>
              <a:t>.</a:t>
            </a:r>
          </a:p>
          <a:p>
            <a:pPr algn="just">
              <a:buClr>
                <a:schemeClr val="hlink"/>
              </a:buClr>
            </a:pPr>
            <a:r>
              <a:rPr lang="es-CR" altLang="en-US" sz="1800" dirty="0">
                <a:cs typeface="Times New Roman" panose="02020603050405020304" pitchFamily="18" charset="0"/>
              </a:rPr>
              <a:t>Se considera grande si el valor absoluto es mayor a 1 en conjuntos de datos pequeños o medianos, o mayor a                para conjuntos de datos grandes.</a:t>
            </a:r>
          </a:p>
          <a:p>
            <a:pPr algn="just"/>
            <a:endParaRPr lang="es-CR" altLang="en-US" dirty="0">
              <a:cs typeface="Times New Roman" panose="02020603050405020304" pitchFamily="18" charset="0"/>
            </a:endParaRPr>
          </a:p>
        </p:txBody>
      </p:sp>
      <p:sp>
        <p:nvSpPr>
          <p:cNvPr id="4" name="Título 1">
            <a:extLst>
              <a:ext uri="{FF2B5EF4-FFF2-40B4-BE49-F238E27FC236}">
                <a16:creationId xmlns:a16="http://schemas.microsoft.com/office/drawing/2014/main" id="{53C28FEB-78AE-496C-9B9A-3D02966743D4}"/>
              </a:ext>
            </a:extLst>
          </p:cNvPr>
          <p:cNvSpPr>
            <a:spLocks noGrp="1"/>
          </p:cNvSpPr>
          <p:nvPr>
            <p:ph type="title"/>
          </p:nvPr>
        </p:nvSpPr>
        <p:spPr>
          <a:xfrm>
            <a:off x="164591" y="44390"/>
            <a:ext cx="10888107" cy="814970"/>
          </a:xfrm>
        </p:spPr>
        <p:txBody>
          <a:bodyPr/>
          <a:lstStyle/>
          <a:p>
            <a:pPr algn="ctr"/>
            <a:r>
              <a:rPr lang="es-CR" dirty="0"/>
              <a:t>Valores extremos y de influencia</a:t>
            </a:r>
            <a:endParaRPr lang="en-US" dirty="0"/>
          </a:p>
        </p:txBody>
      </p:sp>
      <p:graphicFrame>
        <p:nvGraphicFramePr>
          <p:cNvPr id="9" name="Object 6">
            <a:extLst>
              <a:ext uri="{FF2B5EF4-FFF2-40B4-BE49-F238E27FC236}">
                <a16:creationId xmlns:a16="http://schemas.microsoft.com/office/drawing/2014/main" id="{1C7ED336-CE7E-4ACE-8130-1753BAA2824B}"/>
              </a:ext>
            </a:extLst>
          </p:cNvPr>
          <p:cNvGraphicFramePr>
            <a:graphicFrameLocks noChangeAspect="1"/>
          </p:cNvGraphicFramePr>
          <p:nvPr>
            <p:extLst>
              <p:ext uri="{D42A27DB-BD31-4B8C-83A1-F6EECF244321}">
                <p14:modId xmlns:p14="http://schemas.microsoft.com/office/powerpoint/2010/main" val="3367899932"/>
              </p:ext>
            </p:extLst>
          </p:nvPr>
        </p:nvGraphicFramePr>
        <p:xfrm>
          <a:off x="2148289" y="2175476"/>
          <a:ext cx="2376487" cy="668337"/>
        </p:xfrm>
        <a:graphic>
          <a:graphicData uri="http://schemas.openxmlformats.org/presentationml/2006/ole">
            <mc:AlternateContent xmlns:mc="http://schemas.openxmlformats.org/markup-compatibility/2006">
              <mc:Choice xmlns:v="urn:schemas-microsoft-com:vml" Requires="v">
                <p:oleObj spid="_x0000_s10242" name="Ecuación" r:id="rId3" imgW="1714500" imgH="482600" progId="Equation.3">
                  <p:embed/>
                </p:oleObj>
              </mc:Choice>
              <mc:Fallback>
                <p:oleObj name="Ecuación" r:id="rId3" imgW="1714500" imgH="482600" progId="Equation.3">
                  <p:embed/>
                  <p:pic>
                    <p:nvPicPr>
                      <p:cNvPr id="58371" name="Object 6">
                        <a:extLst>
                          <a:ext uri="{FF2B5EF4-FFF2-40B4-BE49-F238E27FC236}">
                            <a16:creationId xmlns:a16="http://schemas.microsoft.com/office/drawing/2014/main" id="{DE6AE7BF-F858-496D-8861-2A5C0B8D3E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8289" y="2175476"/>
                        <a:ext cx="2376487" cy="668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sp>
        <p:nvSpPr>
          <p:cNvPr id="10" name="Text Box 9">
            <a:extLst>
              <a:ext uri="{FF2B5EF4-FFF2-40B4-BE49-F238E27FC236}">
                <a16:creationId xmlns:a16="http://schemas.microsoft.com/office/drawing/2014/main" id="{6A0D0CB6-FC6A-46AE-8E9F-60D2F4D525D1}"/>
              </a:ext>
            </a:extLst>
          </p:cNvPr>
          <p:cNvSpPr txBox="1">
            <a:spLocks noChangeArrowheads="1"/>
          </p:cNvSpPr>
          <p:nvPr/>
        </p:nvSpPr>
        <p:spPr bwMode="auto">
          <a:xfrm>
            <a:off x="5245501" y="2238976"/>
            <a:ext cx="3240088" cy="590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es-CR" altLang="en-US" sz="1600"/>
              <a:t>c</a:t>
            </a:r>
            <a:r>
              <a:rPr lang="es-CR" altLang="en-US" sz="1600" baseline="-25000"/>
              <a:t>kk</a:t>
            </a:r>
            <a:r>
              <a:rPr lang="es-CR" altLang="en-US" sz="1600"/>
              <a:t> es el k-ésimo elemento de la diagonal de (X</a:t>
            </a:r>
            <a:r>
              <a:rPr lang="es-CR" altLang="en-US" sz="1600" baseline="30000"/>
              <a:t>T</a:t>
            </a:r>
            <a:r>
              <a:rPr lang="es-CR" altLang="en-US" sz="1600"/>
              <a:t>X)</a:t>
            </a:r>
            <a:r>
              <a:rPr lang="es-CR" altLang="en-US" sz="1600" baseline="30000"/>
              <a:t>-1</a:t>
            </a:r>
            <a:endParaRPr lang="en-US" altLang="en-US" sz="1600" baseline="30000"/>
          </a:p>
        </p:txBody>
      </p:sp>
      <p:graphicFrame>
        <p:nvGraphicFramePr>
          <p:cNvPr id="11" name="Object 10">
            <a:extLst>
              <a:ext uri="{FF2B5EF4-FFF2-40B4-BE49-F238E27FC236}">
                <a16:creationId xmlns:a16="http://schemas.microsoft.com/office/drawing/2014/main" id="{229278AE-ACAE-40AB-82C1-DCB0A0E836FF}"/>
              </a:ext>
            </a:extLst>
          </p:cNvPr>
          <p:cNvGraphicFramePr>
            <a:graphicFrameLocks noChangeAspect="1"/>
          </p:cNvGraphicFramePr>
          <p:nvPr>
            <p:extLst>
              <p:ext uri="{D42A27DB-BD31-4B8C-83A1-F6EECF244321}">
                <p14:modId xmlns:p14="http://schemas.microsoft.com/office/powerpoint/2010/main" val="2684192215"/>
              </p:ext>
            </p:extLst>
          </p:nvPr>
        </p:nvGraphicFramePr>
        <p:xfrm>
          <a:off x="1850633" y="4160284"/>
          <a:ext cx="595312" cy="334962"/>
        </p:xfrm>
        <a:graphic>
          <a:graphicData uri="http://schemas.openxmlformats.org/presentationml/2006/ole">
            <mc:AlternateContent xmlns:mc="http://schemas.openxmlformats.org/markup-compatibility/2006">
              <mc:Choice xmlns:v="urn:schemas-microsoft-com:vml" Requires="v">
                <p:oleObj spid="_x0000_s10243" name="Ecuación" r:id="rId5" imgW="406224" imgH="228501" progId="Equation.3">
                  <p:embed/>
                </p:oleObj>
              </mc:Choice>
              <mc:Fallback>
                <p:oleObj name="Ecuación" r:id="rId5" imgW="406224" imgH="228501" progId="Equation.3">
                  <p:embed/>
                  <p:pic>
                    <p:nvPicPr>
                      <p:cNvPr id="58375" name="Object 10">
                        <a:extLst>
                          <a:ext uri="{FF2B5EF4-FFF2-40B4-BE49-F238E27FC236}">
                            <a16:creationId xmlns:a16="http://schemas.microsoft.com/office/drawing/2014/main" id="{A7B48309-02BE-42A3-B763-80E038FD3D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0633" y="4160284"/>
                        <a:ext cx="595312"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spTree>
    <p:extLst>
      <p:ext uri="{BB962C8B-B14F-4D97-AF65-F5344CB8AC3E}">
        <p14:creationId xmlns:p14="http://schemas.microsoft.com/office/powerpoint/2010/main" val="16381736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73175F5-5000-40AD-834C-17EEA242A13E}"/>
              </a:ext>
            </a:extLst>
          </p:cNvPr>
          <p:cNvSpPr>
            <a:spLocks noGrp="1"/>
          </p:cNvSpPr>
          <p:nvPr>
            <p:ph idx="1"/>
          </p:nvPr>
        </p:nvSpPr>
        <p:spPr>
          <a:xfrm>
            <a:off x="347472" y="1216241"/>
            <a:ext cx="10785126" cy="5397623"/>
          </a:xfrm>
        </p:spPr>
        <p:txBody>
          <a:bodyPr/>
          <a:lstStyle/>
          <a:p>
            <a:pPr algn="just"/>
            <a:r>
              <a:rPr lang="es-CR" altLang="en-US" dirty="0">
                <a:cs typeface="Times New Roman" panose="02020603050405020304" pitchFamily="18" charset="0"/>
              </a:rPr>
              <a:t>Veamos algunos de los análisis:</a:t>
            </a:r>
          </a:p>
        </p:txBody>
      </p:sp>
      <p:sp>
        <p:nvSpPr>
          <p:cNvPr id="4" name="Título 1">
            <a:extLst>
              <a:ext uri="{FF2B5EF4-FFF2-40B4-BE49-F238E27FC236}">
                <a16:creationId xmlns:a16="http://schemas.microsoft.com/office/drawing/2014/main" id="{53C28FEB-78AE-496C-9B9A-3D02966743D4}"/>
              </a:ext>
            </a:extLst>
          </p:cNvPr>
          <p:cNvSpPr>
            <a:spLocks noGrp="1"/>
          </p:cNvSpPr>
          <p:nvPr>
            <p:ph type="title"/>
          </p:nvPr>
        </p:nvSpPr>
        <p:spPr>
          <a:xfrm>
            <a:off x="164591" y="44390"/>
            <a:ext cx="10888107" cy="814970"/>
          </a:xfrm>
        </p:spPr>
        <p:txBody>
          <a:bodyPr/>
          <a:lstStyle/>
          <a:p>
            <a:pPr algn="ctr"/>
            <a:r>
              <a:rPr lang="es-CR" dirty="0"/>
              <a:t>Valores extremos y de influencia</a:t>
            </a:r>
            <a:endParaRPr lang="en-US" dirty="0"/>
          </a:p>
        </p:txBody>
      </p:sp>
      <p:pic>
        <p:nvPicPr>
          <p:cNvPr id="7170" name="Picture 2" descr="Influential observations in a linear regression model: The DFFITS and  Cook&amp;#39;s D statistics - The DO Loop">
            <a:extLst>
              <a:ext uri="{FF2B5EF4-FFF2-40B4-BE49-F238E27FC236}">
                <a16:creationId xmlns:a16="http://schemas.microsoft.com/office/drawing/2014/main" id="{2D0D7CCF-53DC-4636-93BF-A08758AE18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064" y="1730104"/>
            <a:ext cx="6341132" cy="4755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2693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73175F5-5000-40AD-834C-17EEA242A13E}"/>
              </a:ext>
            </a:extLst>
          </p:cNvPr>
          <p:cNvSpPr>
            <a:spLocks noGrp="1"/>
          </p:cNvSpPr>
          <p:nvPr>
            <p:ph idx="1"/>
          </p:nvPr>
        </p:nvSpPr>
        <p:spPr>
          <a:xfrm>
            <a:off x="347472" y="1216241"/>
            <a:ext cx="10785126" cy="5397623"/>
          </a:xfrm>
        </p:spPr>
        <p:txBody>
          <a:bodyPr/>
          <a:lstStyle/>
          <a:p>
            <a:pPr algn="just"/>
            <a:r>
              <a:rPr lang="es-CR" altLang="en-US" dirty="0">
                <a:cs typeface="Times New Roman" panose="02020603050405020304" pitchFamily="18" charset="0"/>
              </a:rPr>
              <a:t>Veamos algunos de los análisis:</a:t>
            </a:r>
          </a:p>
        </p:txBody>
      </p:sp>
      <p:sp>
        <p:nvSpPr>
          <p:cNvPr id="4" name="Título 1">
            <a:extLst>
              <a:ext uri="{FF2B5EF4-FFF2-40B4-BE49-F238E27FC236}">
                <a16:creationId xmlns:a16="http://schemas.microsoft.com/office/drawing/2014/main" id="{53C28FEB-78AE-496C-9B9A-3D02966743D4}"/>
              </a:ext>
            </a:extLst>
          </p:cNvPr>
          <p:cNvSpPr>
            <a:spLocks noGrp="1"/>
          </p:cNvSpPr>
          <p:nvPr>
            <p:ph type="title"/>
          </p:nvPr>
        </p:nvSpPr>
        <p:spPr>
          <a:xfrm>
            <a:off x="164591" y="44390"/>
            <a:ext cx="10888107" cy="814970"/>
          </a:xfrm>
        </p:spPr>
        <p:txBody>
          <a:bodyPr/>
          <a:lstStyle/>
          <a:p>
            <a:pPr algn="ctr"/>
            <a:r>
              <a:rPr lang="es-CR" dirty="0"/>
              <a:t>Valores extremos y de influencia</a:t>
            </a:r>
            <a:endParaRPr lang="en-US" dirty="0"/>
          </a:p>
        </p:txBody>
      </p:sp>
      <p:pic>
        <p:nvPicPr>
          <p:cNvPr id="14338" name="Picture 2" descr="10 Diagnósticos parte II | Modelos de Regresión con R">
            <a:extLst>
              <a:ext uri="{FF2B5EF4-FFF2-40B4-BE49-F238E27FC236}">
                <a16:creationId xmlns:a16="http://schemas.microsoft.com/office/drawing/2014/main" id="{B6F8E864-2492-426E-AF6F-BF0AC44DF4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531"/>
          <a:stretch/>
        </p:blipFill>
        <p:spPr bwMode="auto">
          <a:xfrm>
            <a:off x="2537927" y="1881766"/>
            <a:ext cx="6538038" cy="4575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2237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73175F5-5000-40AD-834C-17EEA242A13E}"/>
              </a:ext>
            </a:extLst>
          </p:cNvPr>
          <p:cNvSpPr>
            <a:spLocks noGrp="1"/>
          </p:cNvSpPr>
          <p:nvPr>
            <p:ph idx="1"/>
          </p:nvPr>
        </p:nvSpPr>
        <p:spPr>
          <a:xfrm>
            <a:off x="347472" y="1216241"/>
            <a:ext cx="10785126" cy="5397623"/>
          </a:xfrm>
        </p:spPr>
        <p:txBody>
          <a:bodyPr/>
          <a:lstStyle/>
          <a:p>
            <a:pPr algn="just"/>
            <a:r>
              <a:rPr lang="es-CR" altLang="en-US" dirty="0">
                <a:cs typeface="Times New Roman" panose="02020603050405020304" pitchFamily="18" charset="0"/>
              </a:rPr>
              <a:t>Veamos algunos de los análisis:</a:t>
            </a:r>
          </a:p>
        </p:txBody>
      </p:sp>
      <p:sp>
        <p:nvSpPr>
          <p:cNvPr id="4" name="Título 1">
            <a:extLst>
              <a:ext uri="{FF2B5EF4-FFF2-40B4-BE49-F238E27FC236}">
                <a16:creationId xmlns:a16="http://schemas.microsoft.com/office/drawing/2014/main" id="{53C28FEB-78AE-496C-9B9A-3D02966743D4}"/>
              </a:ext>
            </a:extLst>
          </p:cNvPr>
          <p:cNvSpPr>
            <a:spLocks noGrp="1"/>
          </p:cNvSpPr>
          <p:nvPr>
            <p:ph type="title"/>
          </p:nvPr>
        </p:nvSpPr>
        <p:spPr>
          <a:xfrm>
            <a:off x="164591" y="44390"/>
            <a:ext cx="10888107" cy="814970"/>
          </a:xfrm>
        </p:spPr>
        <p:txBody>
          <a:bodyPr/>
          <a:lstStyle/>
          <a:p>
            <a:pPr algn="ctr"/>
            <a:r>
              <a:rPr lang="es-CR" dirty="0"/>
              <a:t>Valores extremos y de influencia</a:t>
            </a:r>
            <a:endParaRPr lang="en-US" dirty="0"/>
          </a:p>
        </p:txBody>
      </p:sp>
      <p:pic>
        <p:nvPicPr>
          <p:cNvPr id="15362" name="Picture 2" descr="Influential observations in a linear regression model: The DFBETAS  statistics - The DO Loop">
            <a:extLst>
              <a:ext uri="{FF2B5EF4-FFF2-40B4-BE49-F238E27FC236}">
                <a16:creationId xmlns:a16="http://schemas.microsoft.com/office/drawing/2014/main" id="{8F32AA82-0AB5-45F5-8E88-EF3E6B375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182" y="1741019"/>
            <a:ext cx="6646416" cy="498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5074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Question words - Test Examen - Examen - Test OnLine | Cibertest">
            <a:extLst>
              <a:ext uri="{FF2B5EF4-FFF2-40B4-BE49-F238E27FC236}">
                <a16:creationId xmlns:a16="http://schemas.microsoft.com/office/drawing/2014/main" id="{CDC49E13-6266-4C08-A86E-BD5B8D510B7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13550"/>
          <a:stretch/>
        </p:blipFill>
        <p:spPr bwMode="auto">
          <a:xfrm>
            <a:off x="20" y="10"/>
            <a:ext cx="1129282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C8FA078-259C-4BBA-8574-AA1B519953E1}"/>
              </a:ext>
            </a:extLst>
          </p:cNvPr>
          <p:cNvSpPr>
            <a:spLocks noGrp="1"/>
          </p:cNvSpPr>
          <p:nvPr>
            <p:ph type="title"/>
          </p:nvPr>
        </p:nvSpPr>
        <p:spPr>
          <a:xfrm>
            <a:off x="213064" y="365760"/>
            <a:ext cx="10741448" cy="1325562"/>
          </a:xfrm>
        </p:spPr>
        <p:txBody>
          <a:bodyPr>
            <a:normAutofit/>
          </a:bodyPr>
          <a:lstStyle/>
          <a:p>
            <a:pPr algn="ctr"/>
            <a:r>
              <a:rPr lang="es-CR" dirty="0">
                <a:solidFill>
                  <a:schemeClr val="bg1"/>
                </a:solidFill>
              </a:rPr>
              <a:t>Valores extremos y de influencia</a:t>
            </a:r>
            <a:endParaRPr lang="en-US" dirty="0">
              <a:solidFill>
                <a:schemeClr val="bg1"/>
              </a:solidFill>
            </a:endParaRPr>
          </a:p>
        </p:txBody>
      </p:sp>
      <p:sp>
        <p:nvSpPr>
          <p:cNvPr id="3" name="Marcador de contenido 2">
            <a:extLst>
              <a:ext uri="{FF2B5EF4-FFF2-40B4-BE49-F238E27FC236}">
                <a16:creationId xmlns:a16="http://schemas.microsoft.com/office/drawing/2014/main" id="{CEEADEF6-EE76-448B-ADE1-466B4621C372}"/>
              </a:ext>
            </a:extLst>
          </p:cNvPr>
          <p:cNvSpPr>
            <a:spLocks noGrp="1"/>
          </p:cNvSpPr>
          <p:nvPr>
            <p:ph idx="1"/>
          </p:nvPr>
        </p:nvSpPr>
        <p:spPr>
          <a:xfrm>
            <a:off x="1261872" y="2005739"/>
            <a:ext cx="8595360" cy="4174398"/>
          </a:xfrm>
        </p:spPr>
        <p:txBody>
          <a:bodyPr>
            <a:normAutofit/>
          </a:bodyPr>
          <a:lstStyle/>
          <a:p>
            <a:pPr marL="0" indent="0" algn="ctr">
              <a:buNone/>
            </a:pPr>
            <a:r>
              <a:rPr lang="es-CR" dirty="0">
                <a:solidFill>
                  <a:schemeClr val="bg1"/>
                </a:solidFill>
              </a:rPr>
              <a:t>¿Debemos eliminar siempre los valores extremos y de influencia?</a:t>
            </a:r>
          </a:p>
          <a:p>
            <a:pPr marL="0" indent="0">
              <a:buNone/>
            </a:pPr>
            <a:endParaRPr lang="es-CR" dirty="0">
              <a:solidFill>
                <a:schemeClr val="bg1"/>
              </a:solidFill>
            </a:endParaRPr>
          </a:p>
          <a:p>
            <a:pPr marL="0" indent="0">
              <a:buNone/>
            </a:pPr>
            <a:endParaRPr lang="es-CR" dirty="0">
              <a:solidFill>
                <a:schemeClr val="bg1"/>
              </a:solidFill>
            </a:endParaRPr>
          </a:p>
          <a:p>
            <a:pPr marL="0" indent="0">
              <a:buNone/>
            </a:pPr>
            <a:endParaRPr lang="es-CR"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3323639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484ED70-965E-4792-A486-64A6C9BAD3FE}"/>
              </a:ext>
            </a:extLst>
          </p:cNvPr>
          <p:cNvSpPr>
            <a:spLocks noGrp="1"/>
          </p:cNvSpPr>
          <p:nvPr>
            <p:ph type="title"/>
          </p:nvPr>
        </p:nvSpPr>
        <p:spPr>
          <a:xfrm>
            <a:off x="1116191" y="164219"/>
            <a:ext cx="3343842" cy="768842"/>
          </a:xfrm>
        </p:spPr>
        <p:txBody>
          <a:bodyPr>
            <a:normAutofit/>
          </a:bodyPr>
          <a:lstStyle/>
          <a:p>
            <a:r>
              <a:rPr lang="es-CR" sz="3200" dirty="0"/>
              <a:t>Conclusión</a:t>
            </a:r>
            <a:endParaRPr lang="en-US" sz="3200" dirty="0"/>
          </a:p>
        </p:txBody>
      </p:sp>
      <p:sp>
        <p:nvSpPr>
          <p:cNvPr id="71" name="Rectangle 70">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BE1B7173-7501-410F-B863-38CD3F5A15F2}"/>
              </a:ext>
            </a:extLst>
          </p:cNvPr>
          <p:cNvSpPr>
            <a:spLocks noGrp="1"/>
          </p:cNvSpPr>
          <p:nvPr>
            <p:ph idx="1"/>
          </p:nvPr>
        </p:nvSpPr>
        <p:spPr>
          <a:xfrm>
            <a:off x="1093423" y="1107237"/>
            <a:ext cx="3366609" cy="5586544"/>
          </a:xfrm>
        </p:spPr>
        <p:txBody>
          <a:bodyPr>
            <a:normAutofit/>
          </a:bodyPr>
          <a:lstStyle/>
          <a:p>
            <a:r>
              <a:rPr lang="es-CR" sz="1600" dirty="0"/>
              <a:t>El presente capítulo analizó las medias de diagnóstico o condiciones que debería poseer el análisis de la RLM.</a:t>
            </a:r>
          </a:p>
          <a:p>
            <a:r>
              <a:rPr lang="en-US" sz="1600" dirty="0"/>
              <a:t>Se </a:t>
            </a:r>
            <a:r>
              <a:rPr lang="en-US" sz="1600" dirty="0" err="1"/>
              <a:t>estudiaron</a:t>
            </a:r>
            <a:r>
              <a:rPr lang="en-US" sz="1600" dirty="0"/>
              <a:t> los </a:t>
            </a:r>
            <a:r>
              <a:rPr lang="en-US" sz="1600" dirty="0" err="1"/>
              <a:t>casos</a:t>
            </a:r>
            <a:r>
              <a:rPr lang="en-US" sz="1600" dirty="0"/>
              <a:t> </a:t>
            </a:r>
            <a:r>
              <a:rPr lang="en-US" sz="1600" dirty="0" err="1"/>
              <a:t>propios</a:t>
            </a:r>
            <a:r>
              <a:rPr lang="en-US" sz="1600" dirty="0"/>
              <a:t> de los </a:t>
            </a:r>
            <a:r>
              <a:rPr lang="en-US" sz="1600" dirty="0" err="1"/>
              <a:t>supuesto</a:t>
            </a:r>
            <a:r>
              <a:rPr lang="en-US" sz="1600" dirty="0"/>
              <a:t> de la RLM, </a:t>
            </a:r>
            <a:r>
              <a:rPr lang="en-US" sz="1600" dirty="0" err="1"/>
              <a:t>pero</a:t>
            </a:r>
            <a:r>
              <a:rPr lang="en-US" sz="1600" dirty="0"/>
              <a:t> </a:t>
            </a:r>
            <a:r>
              <a:rPr lang="en-US" sz="1600" dirty="0" err="1"/>
              <a:t>también</a:t>
            </a:r>
            <a:r>
              <a:rPr lang="en-US" sz="1600" dirty="0"/>
              <a:t> el </a:t>
            </a:r>
            <a:r>
              <a:rPr lang="en-US" sz="1600" dirty="0" err="1"/>
              <a:t>caso</a:t>
            </a:r>
            <a:r>
              <a:rPr lang="en-US" sz="1600" dirty="0"/>
              <a:t> de </a:t>
            </a:r>
            <a:r>
              <a:rPr lang="en-US" sz="1600" dirty="0" err="1"/>
              <a:t>poseer</a:t>
            </a:r>
            <a:r>
              <a:rPr lang="en-US" sz="1600" dirty="0"/>
              <a:t> </a:t>
            </a:r>
            <a:r>
              <a:rPr lang="en-US" sz="1600" dirty="0" err="1"/>
              <a:t>valores</a:t>
            </a:r>
            <a:r>
              <a:rPr lang="en-US" sz="1600" dirty="0"/>
              <a:t> que </a:t>
            </a:r>
            <a:r>
              <a:rPr lang="en-US" sz="1600" dirty="0" err="1"/>
              <a:t>distorcionan</a:t>
            </a:r>
            <a:r>
              <a:rPr lang="en-US" sz="1600" dirty="0"/>
              <a:t> la </a:t>
            </a:r>
            <a:r>
              <a:rPr lang="en-US" sz="1600" dirty="0" err="1"/>
              <a:t>adecuación</a:t>
            </a:r>
            <a:r>
              <a:rPr lang="en-US" sz="1600" dirty="0"/>
              <a:t> de la RLM.</a:t>
            </a:r>
          </a:p>
          <a:p>
            <a:r>
              <a:rPr lang="en-US" sz="1600" dirty="0" err="1"/>
              <a:t>Ahora</a:t>
            </a:r>
            <a:r>
              <a:rPr lang="en-US" sz="1600" dirty="0"/>
              <a:t> la </a:t>
            </a:r>
            <a:r>
              <a:rPr lang="en-US" sz="1600" dirty="0" err="1"/>
              <a:t>preguna</a:t>
            </a:r>
            <a:r>
              <a:rPr lang="en-US" sz="1600" dirty="0"/>
              <a:t>… ¿y que </a:t>
            </a:r>
            <a:r>
              <a:rPr lang="en-US" sz="1600" dirty="0" err="1"/>
              <a:t>debemos</a:t>
            </a:r>
            <a:r>
              <a:rPr lang="en-US" sz="1600" dirty="0"/>
              <a:t> </a:t>
            </a:r>
            <a:r>
              <a:rPr lang="en-US" sz="1600" dirty="0" err="1"/>
              <a:t>hacer</a:t>
            </a:r>
            <a:r>
              <a:rPr lang="en-US" sz="1600" dirty="0"/>
              <a:t>?</a:t>
            </a:r>
          </a:p>
          <a:p>
            <a:r>
              <a:rPr lang="en-US" sz="1600" dirty="0" err="1"/>
              <a:t>Veremos</a:t>
            </a:r>
            <a:r>
              <a:rPr lang="en-US" sz="1600" dirty="0"/>
              <a:t> </a:t>
            </a:r>
            <a:r>
              <a:rPr lang="en-US" sz="1600" dirty="0" err="1"/>
              <a:t>algunas</a:t>
            </a:r>
            <a:r>
              <a:rPr lang="en-US" sz="1600" dirty="0"/>
              <a:t> </a:t>
            </a:r>
            <a:r>
              <a:rPr lang="en-US" sz="1600" dirty="0" err="1"/>
              <a:t>medidas</a:t>
            </a:r>
            <a:r>
              <a:rPr lang="en-US" sz="1600" dirty="0"/>
              <a:t> </a:t>
            </a:r>
            <a:r>
              <a:rPr lang="en-US" sz="1600" dirty="0" err="1"/>
              <a:t>remediales</a:t>
            </a:r>
            <a:r>
              <a:rPr lang="en-US" sz="1600" dirty="0"/>
              <a:t> que se </a:t>
            </a:r>
            <a:r>
              <a:rPr lang="en-US" sz="1600" dirty="0" err="1"/>
              <a:t>podrían</a:t>
            </a:r>
            <a:r>
              <a:rPr lang="en-US" sz="1600" dirty="0"/>
              <a:t> </a:t>
            </a:r>
            <a:r>
              <a:rPr lang="en-US" sz="1600" dirty="0" err="1"/>
              <a:t>implementar</a:t>
            </a:r>
            <a:r>
              <a:rPr lang="en-US" sz="1600" dirty="0"/>
              <a:t> </a:t>
            </a:r>
            <a:r>
              <a:rPr lang="en-US" sz="1600" dirty="0" err="1"/>
              <a:t>en</a:t>
            </a:r>
            <a:r>
              <a:rPr lang="en-US" sz="1600" dirty="0"/>
              <a:t> el </a:t>
            </a:r>
            <a:r>
              <a:rPr lang="en-US" sz="1600" dirty="0" err="1"/>
              <a:t>siguiente</a:t>
            </a:r>
            <a:r>
              <a:rPr lang="en-US" sz="1600" dirty="0"/>
              <a:t> </a:t>
            </a:r>
            <a:r>
              <a:rPr lang="en-US" sz="1600" dirty="0" err="1"/>
              <a:t>capítulo</a:t>
            </a:r>
            <a:r>
              <a:rPr lang="en-US" sz="1600" dirty="0"/>
              <a:t>.</a:t>
            </a:r>
          </a:p>
          <a:p>
            <a:endParaRPr lang="en-US" sz="1600" dirty="0"/>
          </a:p>
        </p:txBody>
      </p:sp>
      <p:pic>
        <p:nvPicPr>
          <p:cNvPr id="14338" name="Picture 2" descr="conclution by nbryan">
            <a:extLst>
              <a:ext uri="{FF2B5EF4-FFF2-40B4-BE49-F238E27FC236}">
                <a16:creationId xmlns:a16="http://schemas.microsoft.com/office/drawing/2014/main" id="{72C4AE23-A9A6-4BC2-9810-E6D98DAC1C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13" r="8987"/>
          <a:stretch/>
        </p:blipFill>
        <p:spPr bwMode="auto">
          <a:xfrm>
            <a:off x="4639057" y="10"/>
            <a:ext cx="7552944"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2944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Question words - Test Examen - Examen - Test OnLine | Cibertest">
            <a:extLst>
              <a:ext uri="{FF2B5EF4-FFF2-40B4-BE49-F238E27FC236}">
                <a16:creationId xmlns:a16="http://schemas.microsoft.com/office/drawing/2014/main" id="{CDC49E13-6266-4C08-A86E-BD5B8D510B7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13550"/>
          <a:stretch/>
        </p:blipFill>
        <p:spPr bwMode="auto">
          <a:xfrm>
            <a:off x="20" y="10"/>
            <a:ext cx="1129282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C8FA078-259C-4BBA-8574-AA1B519953E1}"/>
              </a:ext>
            </a:extLst>
          </p:cNvPr>
          <p:cNvSpPr>
            <a:spLocks noGrp="1"/>
          </p:cNvSpPr>
          <p:nvPr>
            <p:ph type="title"/>
          </p:nvPr>
        </p:nvSpPr>
        <p:spPr>
          <a:xfrm>
            <a:off x="213064" y="365760"/>
            <a:ext cx="10741448" cy="1325562"/>
          </a:xfrm>
        </p:spPr>
        <p:txBody>
          <a:bodyPr>
            <a:normAutofit/>
          </a:bodyPr>
          <a:lstStyle/>
          <a:p>
            <a:pPr algn="ctr"/>
            <a:r>
              <a:rPr lang="es-CR" dirty="0">
                <a:solidFill>
                  <a:schemeClr val="bg1"/>
                </a:solidFill>
              </a:rPr>
              <a:t>Las medidas remediales serán nuestra solución…</a:t>
            </a:r>
            <a:endParaRPr lang="en-US" dirty="0">
              <a:solidFill>
                <a:schemeClr val="bg1"/>
              </a:solidFill>
            </a:endParaRPr>
          </a:p>
        </p:txBody>
      </p:sp>
      <p:sp>
        <p:nvSpPr>
          <p:cNvPr id="3" name="Marcador de contenido 2">
            <a:extLst>
              <a:ext uri="{FF2B5EF4-FFF2-40B4-BE49-F238E27FC236}">
                <a16:creationId xmlns:a16="http://schemas.microsoft.com/office/drawing/2014/main" id="{CEEADEF6-EE76-448B-ADE1-466B4621C372}"/>
              </a:ext>
            </a:extLst>
          </p:cNvPr>
          <p:cNvSpPr>
            <a:spLocks noGrp="1"/>
          </p:cNvSpPr>
          <p:nvPr>
            <p:ph idx="1"/>
          </p:nvPr>
        </p:nvSpPr>
        <p:spPr>
          <a:xfrm>
            <a:off x="1261872" y="2005739"/>
            <a:ext cx="8595360" cy="4174398"/>
          </a:xfrm>
        </p:spPr>
        <p:txBody>
          <a:bodyPr>
            <a:normAutofit/>
          </a:bodyPr>
          <a:lstStyle/>
          <a:p>
            <a:pPr marL="0" indent="0" algn="ctr">
              <a:buNone/>
            </a:pPr>
            <a:r>
              <a:rPr lang="es-CR" dirty="0">
                <a:solidFill>
                  <a:schemeClr val="bg1"/>
                </a:solidFill>
              </a:rPr>
              <a:t>Tal vez si… pero tal tez no… </a:t>
            </a:r>
          </a:p>
          <a:p>
            <a:pPr marL="0" indent="0">
              <a:buNone/>
            </a:pPr>
            <a:endParaRPr lang="es-CR" dirty="0">
              <a:solidFill>
                <a:schemeClr val="bg1"/>
              </a:solidFill>
            </a:endParaRPr>
          </a:p>
          <a:p>
            <a:pPr marL="0" indent="0">
              <a:buNone/>
            </a:pPr>
            <a:endParaRPr lang="es-CR"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4814752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R" dirty="0"/>
          </a:p>
        </p:txBody>
      </p:sp>
      <p:sp>
        <p:nvSpPr>
          <p:cNvPr id="3" name="2 Marcador de contenido"/>
          <p:cNvSpPr>
            <a:spLocks noGrp="1"/>
          </p:cNvSpPr>
          <p:nvPr>
            <p:ph sz="quarter" idx="1"/>
          </p:nvPr>
        </p:nvSpPr>
        <p:spPr/>
        <p:txBody>
          <a:bodyPr/>
          <a:lstStyle/>
          <a:p>
            <a:endParaRPr lang="es-CR"/>
          </a:p>
        </p:txBody>
      </p:sp>
      <p:pic>
        <p:nvPicPr>
          <p:cNvPr id="52226" name="Picture 2" descr="http://www.granadablogs.com/pateandoelmundo/wp-content/uploads/2009/10/_074.jpg"/>
          <p:cNvPicPr>
            <a:picLocks noChangeAspect="1" noChangeArrowheads="1"/>
          </p:cNvPicPr>
          <p:nvPr/>
        </p:nvPicPr>
        <p:blipFill>
          <a:blip r:embed="rId2" cstate="print"/>
          <a:srcRect/>
          <a:stretch>
            <a:fillRect/>
          </a:stretch>
        </p:blipFill>
        <p:spPr bwMode="auto">
          <a:xfrm>
            <a:off x="-1" y="0"/>
            <a:ext cx="11310151" cy="6891240"/>
          </a:xfrm>
          <a:prstGeom prst="rect">
            <a:avLst/>
          </a:prstGeom>
          <a:noFill/>
        </p:spPr>
      </p:pic>
    </p:spTree>
    <p:extLst>
      <p:ext uri="{BB962C8B-B14F-4D97-AF65-F5344CB8AC3E}">
        <p14:creationId xmlns:p14="http://schemas.microsoft.com/office/powerpoint/2010/main" val="3687827704"/>
      </p:ext>
    </p:extLst>
  </p:cSld>
  <p:clrMapOvr>
    <a:masterClrMapping/>
  </p:clrMapOvr>
  <p:transition>
    <p:cut thruBlk="1"/>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3" name="Rectangle 72">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E500CC03-954A-4036-817C-2AF8BE0CB209}"/>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4600">
                <a:solidFill>
                  <a:srgbClr val="FFFFFF"/>
                </a:solidFill>
              </a:rPr>
              <a:t>Parte I – SUPUESTOS DE LA RLM</a:t>
            </a:r>
          </a:p>
        </p:txBody>
      </p:sp>
      <p:sp>
        <p:nvSpPr>
          <p:cNvPr id="77" name="Rectangle 76">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tatistical Tests and Assumptions - Easy Guides - Wiki - STHDA">
            <a:extLst>
              <a:ext uri="{FF2B5EF4-FFF2-40B4-BE49-F238E27FC236}">
                <a16:creationId xmlns:a16="http://schemas.microsoft.com/office/drawing/2014/main" id="{FC681526-9A42-4B4D-8499-A8244B1566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7280" y="681731"/>
            <a:ext cx="9594723" cy="374194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53958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D0141-DDC3-4125-B754-E403F30FC4F4}"/>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BE1B7173-7501-410F-B863-38CD3F5A15F2}"/>
              </a:ext>
            </a:extLst>
          </p:cNvPr>
          <p:cNvSpPr>
            <a:spLocks noGrp="1"/>
          </p:cNvSpPr>
          <p:nvPr>
            <p:ph idx="1"/>
          </p:nvPr>
        </p:nvSpPr>
        <p:spPr/>
        <p:txBody>
          <a:bodyPr/>
          <a:lstStyle/>
          <a:p>
            <a:endParaRPr lang="en-US"/>
          </a:p>
        </p:txBody>
      </p:sp>
      <p:pic>
        <p:nvPicPr>
          <p:cNvPr id="2050" name="Picture 2" descr="The Power of Why: How Asking the Right Questions Can Change the Future –  Feb 2021 – Pensights | Performance Excellence Network">
            <a:extLst>
              <a:ext uri="{FF2B5EF4-FFF2-40B4-BE49-F238E27FC236}">
                <a16:creationId xmlns:a16="http://schemas.microsoft.com/office/drawing/2014/main" id="{F4C8AE2E-F2DD-45C5-8251-E3E623C41E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30127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995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Tree>
    <p:extLst>
      <p:ext uri="{BB962C8B-B14F-4D97-AF65-F5344CB8AC3E}">
        <p14:creationId xmlns:p14="http://schemas.microsoft.com/office/powerpoint/2010/main" val="383605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FA078-259C-4BBA-8574-AA1B519953E1}"/>
              </a:ext>
            </a:extLst>
          </p:cNvPr>
          <p:cNvSpPr>
            <a:spLocks noGrp="1"/>
          </p:cNvSpPr>
          <p:nvPr>
            <p:ph type="title"/>
          </p:nvPr>
        </p:nvSpPr>
        <p:spPr>
          <a:xfrm>
            <a:off x="418493" y="170451"/>
            <a:ext cx="10145934" cy="761704"/>
          </a:xfrm>
        </p:spPr>
        <p:txBody>
          <a:bodyPr/>
          <a:lstStyle/>
          <a:p>
            <a:pPr algn="ctr"/>
            <a:r>
              <a:rPr lang="es-CR" dirty="0"/>
              <a:t>Introducción</a:t>
            </a:r>
            <a:endParaRPr lang="en-US" dirty="0"/>
          </a:p>
        </p:txBody>
      </p:sp>
      <p:sp>
        <p:nvSpPr>
          <p:cNvPr id="3" name="Marcador de contenido 2">
            <a:extLst>
              <a:ext uri="{FF2B5EF4-FFF2-40B4-BE49-F238E27FC236}">
                <a16:creationId xmlns:a16="http://schemas.microsoft.com/office/drawing/2014/main" id="{CEEADEF6-EE76-448B-ADE1-466B4621C372}"/>
              </a:ext>
            </a:extLst>
          </p:cNvPr>
          <p:cNvSpPr>
            <a:spLocks noGrp="1"/>
          </p:cNvSpPr>
          <p:nvPr>
            <p:ph idx="1"/>
          </p:nvPr>
        </p:nvSpPr>
        <p:spPr>
          <a:xfrm>
            <a:off x="97654" y="1253331"/>
            <a:ext cx="11043821" cy="5434218"/>
          </a:xfrm>
        </p:spPr>
        <p:txBody>
          <a:bodyPr/>
          <a:lstStyle/>
          <a:p>
            <a:r>
              <a:rPr lang="es-CR" dirty="0"/>
              <a:t>Habíamos mencionado en el capítulo de la RLM, que la ecuación de regresión, aunque útil, no es del todo flexible, dado que supone unos condiciones que se deberían cumplir para su correcto uso:</a:t>
            </a:r>
          </a:p>
          <a:p>
            <a:endParaRPr lang="es-CR" dirty="0"/>
          </a:p>
          <a:p>
            <a:pPr marL="617220" lvl="1" indent="-342900">
              <a:buFont typeface="+mj-lt"/>
              <a:buAutoNum type="arabicPeriod"/>
            </a:pPr>
            <a:r>
              <a:rPr lang="es-CR" dirty="0"/>
              <a:t>Relación lineal </a:t>
            </a:r>
            <a:r>
              <a:rPr lang="es-CR" sz="1800" dirty="0">
                <a:cs typeface="Times New Roman" pitchFamily="18" charset="0"/>
              </a:rPr>
              <a:t>entre los predictores y la respuesta</a:t>
            </a:r>
            <a:r>
              <a:rPr lang="es-CR" dirty="0"/>
              <a:t> </a:t>
            </a:r>
          </a:p>
          <a:p>
            <a:pPr marL="617220" lvl="1" indent="-342900">
              <a:buFont typeface="+mj-lt"/>
              <a:buAutoNum type="arabicPeriod"/>
            </a:pPr>
            <a:r>
              <a:rPr lang="es-CR" dirty="0"/>
              <a:t>Variancia constante.</a:t>
            </a:r>
          </a:p>
          <a:p>
            <a:pPr marL="617220" lvl="1" indent="-342900">
              <a:buFont typeface="+mj-lt"/>
              <a:buAutoNum type="arabicPeriod"/>
            </a:pPr>
            <a:r>
              <a:rPr lang="es-CR" dirty="0"/>
              <a:t>Normalidad en sus residuos.</a:t>
            </a:r>
          </a:p>
          <a:p>
            <a:pPr marL="617220" lvl="1" indent="-342900">
              <a:buFont typeface="+mj-lt"/>
              <a:buAutoNum type="arabicPeriod"/>
            </a:pPr>
            <a:r>
              <a:rPr lang="es-CR" dirty="0"/>
              <a:t>No presencia de multicolinealidad.</a:t>
            </a:r>
          </a:p>
          <a:p>
            <a:pPr marL="617220" lvl="1" indent="-342900">
              <a:buFont typeface="+mj-lt"/>
              <a:buAutoNum type="arabicPeriod"/>
            </a:pPr>
            <a:r>
              <a:rPr lang="es-CR" dirty="0" err="1"/>
              <a:t>Homoscedasticidad</a:t>
            </a:r>
            <a:r>
              <a:rPr lang="es-CR" dirty="0"/>
              <a:t> o variancia constante de los errores. </a:t>
            </a:r>
          </a:p>
          <a:p>
            <a:pPr marL="617220" lvl="1" indent="-342900">
              <a:buFont typeface="+mj-lt"/>
              <a:buAutoNum type="arabicPeriod"/>
            </a:pPr>
            <a:r>
              <a:rPr lang="es-CR" altLang="en-US" dirty="0"/>
              <a:t>Independencia de errores o no autocorrelación de los errores (aplicable para datos temporales).</a:t>
            </a:r>
          </a:p>
          <a:p>
            <a:r>
              <a:rPr lang="es-CR" dirty="0"/>
              <a:t>Todas esas condiciones, se resumen en la siguiente ecuación de supuestos de la RLM:</a:t>
            </a:r>
          </a:p>
          <a:p>
            <a:endParaRPr lang="es-CR" dirty="0"/>
          </a:p>
          <a:p>
            <a:endParaRPr lang="es-CR" dirty="0"/>
          </a:p>
          <a:p>
            <a:endParaRPr lang="es-CR" dirty="0"/>
          </a:p>
          <a:p>
            <a:r>
              <a:rPr lang="es-CR" dirty="0"/>
              <a:t>Veremos como verificaremos las condiciones para la RLM.</a:t>
            </a:r>
          </a:p>
          <a:p>
            <a:pPr marL="0" indent="0">
              <a:buNone/>
            </a:pPr>
            <a:endParaRPr lang="es-CR" dirty="0"/>
          </a:p>
          <a:p>
            <a:pPr marL="0" indent="0">
              <a:buNone/>
            </a:pPr>
            <a:endParaRPr lang="es-CR" dirty="0"/>
          </a:p>
          <a:p>
            <a:pPr marL="0" indent="0">
              <a:buNone/>
            </a:pPr>
            <a:endParaRPr lang="es-CR" dirty="0"/>
          </a:p>
          <a:p>
            <a:endParaRPr lang="en-US" dirty="0"/>
          </a:p>
        </p:txBody>
      </p:sp>
      <p:graphicFrame>
        <p:nvGraphicFramePr>
          <p:cNvPr id="4" name="Object 9">
            <a:extLst>
              <a:ext uri="{FF2B5EF4-FFF2-40B4-BE49-F238E27FC236}">
                <a16:creationId xmlns:a16="http://schemas.microsoft.com/office/drawing/2014/main" id="{A1852821-75FD-4E30-8F31-7291494F9FB2}"/>
              </a:ext>
            </a:extLst>
          </p:cNvPr>
          <p:cNvGraphicFramePr>
            <a:graphicFrameLocks noChangeAspect="1"/>
          </p:cNvGraphicFramePr>
          <p:nvPr>
            <p:extLst>
              <p:ext uri="{D42A27DB-BD31-4B8C-83A1-F6EECF244321}">
                <p14:modId xmlns:p14="http://schemas.microsoft.com/office/powerpoint/2010/main" val="499939238"/>
              </p:ext>
            </p:extLst>
          </p:nvPr>
        </p:nvGraphicFramePr>
        <p:xfrm>
          <a:off x="4073028" y="5015837"/>
          <a:ext cx="2836863" cy="719137"/>
        </p:xfrm>
        <a:graphic>
          <a:graphicData uri="http://schemas.openxmlformats.org/presentationml/2006/ole">
            <mc:AlternateContent xmlns:mc="http://schemas.openxmlformats.org/markup-compatibility/2006">
              <mc:Choice xmlns:v="urn:schemas-microsoft-com:vml" Requires="v">
                <p:oleObj spid="_x0000_s2050" name="Ecuación" r:id="rId3" imgW="876300" imgH="228600" progId="Equation.3">
                  <p:embed/>
                </p:oleObj>
              </mc:Choice>
              <mc:Fallback>
                <p:oleObj name="Ecuación" r:id="rId3" imgW="876300" imgH="228600" progId="Equation.3">
                  <p:embed/>
                  <p:pic>
                    <p:nvPicPr>
                      <p:cNvPr id="7" name="Object 9">
                        <a:extLst>
                          <a:ext uri="{FF2B5EF4-FFF2-40B4-BE49-F238E27FC236}">
                            <a16:creationId xmlns:a16="http://schemas.microsoft.com/office/drawing/2014/main" id="{71A96FA9-32D2-4A46-A0FE-9CE1F9DE96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3028" y="5015837"/>
                        <a:ext cx="2836863" cy="719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666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Question words - Test Examen - Examen - Test OnLine | Cibertest">
            <a:extLst>
              <a:ext uri="{FF2B5EF4-FFF2-40B4-BE49-F238E27FC236}">
                <a16:creationId xmlns:a16="http://schemas.microsoft.com/office/drawing/2014/main" id="{CDC49E13-6266-4C08-A86E-BD5B8D510B7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13550"/>
          <a:stretch/>
        </p:blipFill>
        <p:spPr bwMode="auto">
          <a:xfrm>
            <a:off x="20" y="10"/>
            <a:ext cx="1129282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C8FA078-259C-4BBA-8574-AA1B519953E1}"/>
              </a:ext>
            </a:extLst>
          </p:cNvPr>
          <p:cNvSpPr>
            <a:spLocks noGrp="1"/>
          </p:cNvSpPr>
          <p:nvPr>
            <p:ph type="title"/>
          </p:nvPr>
        </p:nvSpPr>
        <p:spPr>
          <a:xfrm>
            <a:off x="1261872" y="365760"/>
            <a:ext cx="9692640" cy="1325562"/>
          </a:xfrm>
        </p:spPr>
        <p:txBody>
          <a:bodyPr>
            <a:normAutofit/>
          </a:bodyPr>
          <a:lstStyle/>
          <a:p>
            <a:pPr algn="ctr"/>
            <a:r>
              <a:rPr lang="es-CR" dirty="0">
                <a:solidFill>
                  <a:schemeClr val="bg1"/>
                </a:solidFill>
              </a:rPr>
              <a:t>Introducción</a:t>
            </a:r>
            <a:endParaRPr lang="en-US" dirty="0">
              <a:solidFill>
                <a:schemeClr val="bg1"/>
              </a:solidFill>
            </a:endParaRPr>
          </a:p>
        </p:txBody>
      </p:sp>
      <p:sp>
        <p:nvSpPr>
          <p:cNvPr id="3" name="Marcador de contenido 2">
            <a:extLst>
              <a:ext uri="{FF2B5EF4-FFF2-40B4-BE49-F238E27FC236}">
                <a16:creationId xmlns:a16="http://schemas.microsoft.com/office/drawing/2014/main" id="{CEEADEF6-EE76-448B-ADE1-466B4621C372}"/>
              </a:ext>
            </a:extLst>
          </p:cNvPr>
          <p:cNvSpPr>
            <a:spLocks noGrp="1"/>
          </p:cNvSpPr>
          <p:nvPr>
            <p:ph idx="1"/>
          </p:nvPr>
        </p:nvSpPr>
        <p:spPr>
          <a:xfrm>
            <a:off x="1261872" y="2005739"/>
            <a:ext cx="8595360" cy="4174398"/>
          </a:xfrm>
        </p:spPr>
        <p:txBody>
          <a:bodyPr>
            <a:normAutofit/>
          </a:bodyPr>
          <a:lstStyle/>
          <a:p>
            <a:pPr marL="0" indent="0">
              <a:buNone/>
            </a:pPr>
            <a:r>
              <a:rPr lang="es-CR">
                <a:solidFill>
                  <a:schemeClr val="bg1"/>
                </a:solidFill>
              </a:rPr>
              <a:t>¿Qué sucede cuando no se cumplen, a cabalidad, alguna o varias condiciones ?</a:t>
            </a:r>
          </a:p>
          <a:p>
            <a:pPr marL="0" indent="0">
              <a:buNone/>
            </a:pPr>
            <a:endParaRPr lang="es-CR">
              <a:solidFill>
                <a:schemeClr val="bg1"/>
              </a:solidFill>
            </a:endParaRPr>
          </a:p>
          <a:p>
            <a:pPr marL="0" indent="0">
              <a:buNone/>
            </a:pPr>
            <a:endParaRPr lang="es-CR">
              <a:solidFill>
                <a:schemeClr val="bg1"/>
              </a:solidFill>
            </a:endParaRPr>
          </a:p>
          <a:p>
            <a:pPr marL="0" indent="0">
              <a:buNone/>
            </a:pPr>
            <a:endParaRPr lang="es-CR">
              <a:solidFill>
                <a:schemeClr val="bg1"/>
              </a:solidFill>
            </a:endParaRPr>
          </a:p>
          <a:p>
            <a:endParaRPr lang="en-US">
              <a:solidFill>
                <a:schemeClr val="bg1"/>
              </a:solidFill>
            </a:endParaRPr>
          </a:p>
        </p:txBody>
      </p:sp>
    </p:spTree>
    <p:extLst>
      <p:ext uri="{BB962C8B-B14F-4D97-AF65-F5344CB8AC3E}">
        <p14:creationId xmlns:p14="http://schemas.microsoft.com/office/powerpoint/2010/main" val="1312080459"/>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4006</TotalTime>
  <Words>3284</Words>
  <Application>Microsoft Office PowerPoint</Application>
  <PresentationFormat>Panorámica</PresentationFormat>
  <Paragraphs>337</Paragraphs>
  <Slides>60</Slides>
  <Notes>0</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1</vt:i4>
      </vt:variant>
      <vt:variant>
        <vt:lpstr>Títulos de diapositiva</vt:lpstr>
      </vt:variant>
      <vt:variant>
        <vt:i4>60</vt:i4>
      </vt:variant>
    </vt:vector>
  </HeadingPairs>
  <TitlesOfParts>
    <vt:vector size="71" baseType="lpstr">
      <vt:lpstr>Arial</vt:lpstr>
      <vt:lpstr>Arial</vt:lpstr>
      <vt:lpstr>Cambria Math</vt:lpstr>
      <vt:lpstr>Century Schoolbook</vt:lpstr>
      <vt:lpstr>Symbol</vt:lpstr>
      <vt:lpstr>Times New Roman</vt:lpstr>
      <vt:lpstr>Verdana</vt:lpstr>
      <vt:lpstr>Wingdings</vt:lpstr>
      <vt:lpstr>Wingdings 2</vt:lpstr>
      <vt:lpstr>Vista</vt:lpstr>
      <vt:lpstr>Ecuación</vt:lpstr>
      <vt:lpstr>Condiciones de la RLM:  los diagnósticos  </vt:lpstr>
      <vt:lpstr>Preámbulo</vt:lpstr>
      <vt:lpstr>Presentación de PowerPoint</vt:lpstr>
      <vt:lpstr>Presentación de PowerPoint</vt:lpstr>
      <vt:lpstr>Índice</vt:lpstr>
      <vt:lpstr>Parte I – SUPUESTOS DE LA RLM</vt:lpstr>
      <vt:lpstr>Índice</vt:lpstr>
      <vt:lpstr>Introducción</vt:lpstr>
      <vt:lpstr>Introducción</vt:lpstr>
      <vt:lpstr>Índice</vt:lpstr>
      <vt:lpstr>Prueba de normalidad de los residuos</vt:lpstr>
      <vt:lpstr>Prueba de normalidad de los residuos</vt:lpstr>
      <vt:lpstr>Prueba de normalidad de los residuos</vt:lpstr>
      <vt:lpstr>Prueba de normalidad de los residuos</vt:lpstr>
      <vt:lpstr>Prueba de normalidad de los residuos</vt:lpstr>
      <vt:lpstr>Prueba de normalidad de los residuos</vt:lpstr>
      <vt:lpstr>Normalidad</vt:lpstr>
      <vt:lpstr>Índice</vt:lpstr>
      <vt:lpstr>Variancia constante en los residuos:  la homocedasticidad </vt:lpstr>
      <vt:lpstr>Variancia constante en los residuos:  la homocedasticidad </vt:lpstr>
      <vt:lpstr>Variancia constante en los residuos:  la homocedasticidad </vt:lpstr>
      <vt:lpstr>Variancia constante en los residuos:  la homocedasticidad </vt:lpstr>
      <vt:lpstr>Variancia constante en los residuos:  la homocedasticidad </vt:lpstr>
      <vt:lpstr>Homocedasticidad</vt:lpstr>
      <vt:lpstr>Índice</vt:lpstr>
      <vt:lpstr>La multicolinealidad </vt:lpstr>
      <vt:lpstr>La multicolinealidad </vt:lpstr>
      <vt:lpstr>La multicolinealidad </vt:lpstr>
      <vt:lpstr>La multicolinealidad </vt:lpstr>
      <vt:lpstr>La multicolinealidad </vt:lpstr>
      <vt:lpstr>Multicolinealidad </vt:lpstr>
      <vt:lpstr>Índice</vt:lpstr>
      <vt:lpstr>Linealidad entre la Y y la(s) X_i</vt:lpstr>
      <vt:lpstr>Linealidad entre la Y y la(s) X_i</vt:lpstr>
      <vt:lpstr>Linealidad entre la Y y la(s) X_i</vt:lpstr>
      <vt:lpstr>Linealidad entre la Y y la(s) X_i</vt:lpstr>
      <vt:lpstr>Ausencia de linealidad entre Y - X </vt:lpstr>
      <vt:lpstr>Parte II – Valores extremos o de influencia</vt:lpstr>
      <vt:lpstr>Índice</vt:lpstr>
      <vt:lpstr>Valores extremos y de influencia</vt:lpstr>
      <vt:lpstr>Valores extremos y de influencia</vt:lpstr>
      <vt:lpstr>Valores extremos y de influencia</vt:lpstr>
      <vt:lpstr>Valores extremos y de influencia</vt:lpstr>
      <vt:lpstr>Valores extremos y de influencia</vt:lpstr>
      <vt:lpstr>Valores extremos y de influencia</vt:lpstr>
      <vt:lpstr>Valores extremos y de influencia</vt:lpstr>
      <vt:lpstr>Valores extremos y de influencia</vt:lpstr>
      <vt:lpstr>Valores extremos y de influencia</vt:lpstr>
      <vt:lpstr>Valores extremos y de influencia</vt:lpstr>
      <vt:lpstr>Valores extremos y de influencia</vt:lpstr>
      <vt:lpstr>Valores extremos y de influencia</vt:lpstr>
      <vt:lpstr>Valores extremos y de influencia</vt:lpstr>
      <vt:lpstr>Valores extremos y de influencia</vt:lpstr>
      <vt:lpstr>Valores extremos y de influencia</vt:lpstr>
      <vt:lpstr>Valores extremos y de influencia</vt:lpstr>
      <vt:lpstr>Valores extremos y de influencia</vt:lpstr>
      <vt:lpstr>Conclusión</vt:lpstr>
      <vt:lpstr>Las medidas remediales serán nuestra solución…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Regresión lineal múltiple</dc:title>
  <dc:creator>Oscar Centeno  Mora</dc:creator>
  <cp:lastModifiedBy>Oscar Centeno  Mora</cp:lastModifiedBy>
  <cp:revision>108</cp:revision>
  <dcterms:created xsi:type="dcterms:W3CDTF">2021-09-06T16:08:28Z</dcterms:created>
  <dcterms:modified xsi:type="dcterms:W3CDTF">2021-10-20T18:26:23Z</dcterms:modified>
</cp:coreProperties>
</file>