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6.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8" r:id="rId1"/>
  </p:sldMasterIdLst>
  <p:sldIdLst>
    <p:sldId id="256" r:id="rId2"/>
    <p:sldId id="257" r:id="rId3"/>
    <p:sldId id="274" r:id="rId4"/>
    <p:sldId id="306" r:id="rId5"/>
    <p:sldId id="304" r:id="rId6"/>
    <p:sldId id="309" r:id="rId7"/>
    <p:sldId id="317" r:id="rId8"/>
    <p:sldId id="308" r:id="rId9"/>
    <p:sldId id="313" r:id="rId10"/>
    <p:sldId id="320" r:id="rId11"/>
    <p:sldId id="318" r:id="rId12"/>
    <p:sldId id="319" r:id="rId13"/>
    <p:sldId id="310" r:id="rId14"/>
    <p:sldId id="307" r:id="rId15"/>
    <p:sldId id="322" r:id="rId16"/>
    <p:sldId id="323" r:id="rId17"/>
    <p:sldId id="324" r:id="rId18"/>
    <p:sldId id="314" r:id="rId19"/>
    <p:sldId id="311" r:id="rId20"/>
    <p:sldId id="325" r:id="rId21"/>
    <p:sldId id="315" r:id="rId22"/>
    <p:sldId id="326" r:id="rId23"/>
    <p:sldId id="312" r:id="rId24"/>
    <p:sldId id="316" r:id="rId25"/>
    <p:sldId id="327" r:id="rId26"/>
    <p:sldId id="268" r:id="rId27"/>
    <p:sldId id="303" r:id="rId28"/>
    <p:sldId id="269"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758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scar Centeno  Mora" initials="OCM" lastIdx="1" clrIdx="0">
    <p:extLst>
      <p:ext uri="{19B8F6BF-5375-455C-9EA6-DF929625EA0E}">
        <p15:presenceInfo xmlns:p15="http://schemas.microsoft.com/office/powerpoint/2012/main" userId="Oscar Centeno  Mor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8" d="100"/>
          <a:sy n="108" d="100"/>
        </p:scale>
        <p:origin x="678" y="102"/>
      </p:cViewPr>
      <p:guideLst>
        <p:guide orient="horz" pos="2160"/>
        <p:guide pos="758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CEA58F01-8AB0-44EC-B897-875203AAFBBD}" type="datetimeFigureOut">
              <a:rPr lang="en-US" smtClean="0"/>
              <a:t>10/23/2021</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3B6B5B8B-BC55-4EBF-A9D1-76E3442122AD}" type="slidenum">
              <a:rPr lang="en-US" smtClean="0"/>
              <a:t>‹Nº›</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8941744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EA58F01-8AB0-44EC-B897-875203AAFBBD}" type="datetimeFigureOut">
              <a:rPr lang="en-US" smtClean="0"/>
              <a:t>10/23/2021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6B5B8B-BC55-4EBF-A9D1-76E3442122AD}" type="slidenum">
              <a:rPr lang="en-US" smtClean="0"/>
              <a:t>‹Nº›</a:t>
            </a:fld>
            <a:endParaRPr lang="en-US"/>
          </a:p>
        </p:txBody>
      </p:sp>
    </p:spTree>
    <p:extLst>
      <p:ext uri="{BB962C8B-B14F-4D97-AF65-F5344CB8AC3E}">
        <p14:creationId xmlns:p14="http://schemas.microsoft.com/office/powerpoint/2010/main" val="3627875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EA58F01-8AB0-44EC-B897-875203AAFBBD}" type="datetimeFigureOut">
              <a:rPr lang="en-US" smtClean="0"/>
              <a:t>10/23/2021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6B5B8B-BC55-4EBF-A9D1-76E3442122AD}" type="slidenum">
              <a:rPr lang="en-US" smtClean="0"/>
              <a:t>‹Nº›</a:t>
            </a:fld>
            <a:endParaRPr lang="en-US"/>
          </a:p>
        </p:txBody>
      </p:sp>
    </p:spTree>
    <p:extLst>
      <p:ext uri="{BB962C8B-B14F-4D97-AF65-F5344CB8AC3E}">
        <p14:creationId xmlns:p14="http://schemas.microsoft.com/office/powerpoint/2010/main" val="3286096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EA58F01-8AB0-44EC-B897-875203AAFBBD}" type="datetimeFigureOut">
              <a:rPr lang="en-US" smtClean="0"/>
              <a:t>10/23/2021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6B5B8B-BC55-4EBF-A9D1-76E3442122AD}" type="slidenum">
              <a:rPr lang="en-US" smtClean="0"/>
              <a:t>‹Nº›</a:t>
            </a:fld>
            <a:endParaRPr lang="en-US"/>
          </a:p>
        </p:txBody>
      </p:sp>
    </p:spTree>
    <p:extLst>
      <p:ext uri="{BB962C8B-B14F-4D97-AF65-F5344CB8AC3E}">
        <p14:creationId xmlns:p14="http://schemas.microsoft.com/office/powerpoint/2010/main" val="3408472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EA58F01-8AB0-44EC-B897-875203AAFBBD}" type="datetimeFigureOut">
              <a:rPr lang="en-US" smtClean="0"/>
              <a:t>10/23/2021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6B5B8B-BC55-4EBF-A9D1-76E3442122AD}" type="slidenum">
              <a:rPr lang="en-US" smtClean="0"/>
              <a:t>‹Nº›</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16744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EA58F01-8AB0-44EC-B897-875203AAFBBD}" type="datetimeFigureOut">
              <a:rPr lang="en-US" smtClean="0"/>
              <a:t>10/23/2021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6B5B8B-BC55-4EBF-A9D1-76E3442122AD}" type="slidenum">
              <a:rPr lang="en-US" smtClean="0"/>
              <a:t>‹Nº›</a:t>
            </a:fld>
            <a:endParaRPr lang="en-US"/>
          </a:p>
        </p:txBody>
      </p:sp>
    </p:spTree>
    <p:extLst>
      <p:ext uri="{BB962C8B-B14F-4D97-AF65-F5344CB8AC3E}">
        <p14:creationId xmlns:p14="http://schemas.microsoft.com/office/powerpoint/2010/main" val="2083238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s-ES"/>
              <a:t>Haga clic para modificar los estilos de texto del patrón</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EA58F01-8AB0-44EC-B897-875203AAFBBD}" type="datetimeFigureOut">
              <a:rPr lang="en-US" smtClean="0"/>
              <a:t>10/23/2021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6B5B8B-BC55-4EBF-A9D1-76E3442122AD}" type="slidenum">
              <a:rPr lang="en-US" smtClean="0"/>
              <a:t>‹Nº›</a:t>
            </a:fld>
            <a:endParaRPr lang="en-US"/>
          </a:p>
        </p:txBody>
      </p:sp>
    </p:spTree>
    <p:extLst>
      <p:ext uri="{BB962C8B-B14F-4D97-AF65-F5344CB8AC3E}">
        <p14:creationId xmlns:p14="http://schemas.microsoft.com/office/powerpoint/2010/main" val="1083099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EA58F01-8AB0-44EC-B897-875203AAFBBD}" type="datetimeFigureOut">
              <a:rPr lang="en-US" smtClean="0"/>
              <a:t>10/23/2021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6B5B8B-BC55-4EBF-A9D1-76E3442122AD}" type="slidenum">
              <a:rPr lang="en-US" smtClean="0"/>
              <a:t>‹Nº›</a:t>
            </a:fld>
            <a:endParaRPr lang="en-US"/>
          </a:p>
        </p:txBody>
      </p:sp>
    </p:spTree>
    <p:extLst>
      <p:ext uri="{BB962C8B-B14F-4D97-AF65-F5344CB8AC3E}">
        <p14:creationId xmlns:p14="http://schemas.microsoft.com/office/powerpoint/2010/main" val="3967042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A58F01-8AB0-44EC-B897-875203AAFBBD}" type="datetimeFigureOut">
              <a:rPr lang="en-US" smtClean="0"/>
              <a:t>10/23/2021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6B5B8B-BC55-4EBF-A9D1-76E3442122AD}" type="slidenum">
              <a:rPr lang="en-US" smtClean="0"/>
              <a:t>‹Nº›</a:t>
            </a:fld>
            <a:endParaRPr lang="en-US"/>
          </a:p>
        </p:txBody>
      </p:sp>
    </p:spTree>
    <p:extLst>
      <p:ext uri="{BB962C8B-B14F-4D97-AF65-F5344CB8AC3E}">
        <p14:creationId xmlns:p14="http://schemas.microsoft.com/office/powerpoint/2010/main" val="2631586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EA58F01-8AB0-44EC-B897-875203AAFBBD}" type="datetimeFigureOut">
              <a:rPr lang="en-US" smtClean="0"/>
              <a:t>10/23/2021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6B5B8B-BC55-4EBF-A9D1-76E3442122AD}" type="slidenum">
              <a:rPr lang="en-US" smtClean="0"/>
              <a:t>‹Nº›</a:t>
            </a:fld>
            <a:endParaRPr lang="en-US"/>
          </a:p>
        </p:txBody>
      </p:sp>
    </p:spTree>
    <p:extLst>
      <p:ext uri="{BB962C8B-B14F-4D97-AF65-F5344CB8AC3E}">
        <p14:creationId xmlns:p14="http://schemas.microsoft.com/office/powerpoint/2010/main" val="2946788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EA58F01-8AB0-44EC-B897-875203AAFBBD}" type="datetimeFigureOut">
              <a:rPr lang="en-US" smtClean="0"/>
              <a:t>10/23/2021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6B5B8B-BC55-4EBF-A9D1-76E3442122AD}" type="slidenum">
              <a:rPr lang="en-US" smtClean="0"/>
              <a:t>‹Nº›</a:t>
            </a:fld>
            <a:endParaRPr lang="en-US"/>
          </a:p>
        </p:txBody>
      </p:sp>
    </p:spTree>
    <p:extLst>
      <p:ext uri="{BB962C8B-B14F-4D97-AF65-F5344CB8AC3E}">
        <p14:creationId xmlns:p14="http://schemas.microsoft.com/office/powerpoint/2010/main" val="3397913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CEA58F01-8AB0-44EC-B897-875203AAFBBD}" type="datetimeFigureOut">
              <a:rPr lang="en-US" smtClean="0"/>
              <a:t>10/23/2021</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3B6B5B8B-BC55-4EBF-A9D1-76E3442122AD}" type="slidenum">
              <a:rPr lang="en-US" smtClean="0"/>
              <a:t>‹Nº›</a:t>
            </a:fld>
            <a:endParaRPr lang="en-US"/>
          </a:p>
        </p:txBody>
      </p:sp>
    </p:spTree>
    <p:extLst>
      <p:ext uri="{BB962C8B-B14F-4D97-AF65-F5344CB8AC3E}">
        <p14:creationId xmlns:p14="http://schemas.microsoft.com/office/powerpoint/2010/main" val="2495575246"/>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B298ECBA-3258-45DF-8FD4-7581736BC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B62BF453-BD82-4B90-9FE7-517031338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B93C0B78-A4DE-4576-B902-5D0184D4219B}"/>
              </a:ext>
            </a:extLst>
          </p:cNvPr>
          <p:cNvSpPr>
            <a:spLocks noGrp="1"/>
          </p:cNvSpPr>
          <p:nvPr>
            <p:ph type="ctrTitle"/>
          </p:nvPr>
        </p:nvSpPr>
        <p:spPr>
          <a:xfrm>
            <a:off x="7848766" y="150197"/>
            <a:ext cx="3608599" cy="1776257"/>
          </a:xfrm>
        </p:spPr>
        <p:txBody>
          <a:bodyPr>
            <a:normAutofit/>
          </a:bodyPr>
          <a:lstStyle/>
          <a:p>
            <a:pPr algn="ctr"/>
            <a:r>
              <a:rPr lang="es-CR" sz="3700" dirty="0">
                <a:solidFill>
                  <a:srgbClr val="FFFFFF"/>
                </a:solidFill>
              </a:rPr>
              <a:t>Modelos Lineales Generalizados</a:t>
            </a:r>
            <a:endParaRPr lang="en-US" sz="3700" dirty="0">
              <a:solidFill>
                <a:srgbClr val="FFFFFF"/>
              </a:solidFill>
            </a:endParaRPr>
          </a:p>
        </p:txBody>
      </p:sp>
      <p:sp>
        <p:nvSpPr>
          <p:cNvPr id="3" name="Subtítulo 2">
            <a:extLst>
              <a:ext uri="{FF2B5EF4-FFF2-40B4-BE49-F238E27FC236}">
                <a16:creationId xmlns:a16="http://schemas.microsoft.com/office/drawing/2014/main" id="{E61FA54D-E39A-402C-BCD3-02CE144A35CD}"/>
              </a:ext>
            </a:extLst>
          </p:cNvPr>
          <p:cNvSpPr>
            <a:spLocks noGrp="1"/>
          </p:cNvSpPr>
          <p:nvPr>
            <p:ph type="subTitle" idx="1"/>
          </p:nvPr>
        </p:nvSpPr>
        <p:spPr>
          <a:xfrm>
            <a:off x="8490645" y="5598366"/>
            <a:ext cx="2802195" cy="871479"/>
          </a:xfrm>
        </p:spPr>
        <p:txBody>
          <a:bodyPr>
            <a:normAutofit/>
          </a:bodyPr>
          <a:lstStyle/>
          <a:p>
            <a:r>
              <a:rPr lang="es-CR" sz="2000" dirty="0">
                <a:solidFill>
                  <a:srgbClr val="D9D9D9"/>
                </a:solidFill>
              </a:rPr>
              <a:t>Óscar Centeno Mora</a:t>
            </a:r>
            <a:endParaRPr lang="en-US" sz="2000" dirty="0">
              <a:solidFill>
                <a:srgbClr val="D9D9D9"/>
              </a:solidFill>
            </a:endParaRPr>
          </a:p>
        </p:txBody>
      </p:sp>
      <p:sp useBgFill="1">
        <p:nvSpPr>
          <p:cNvPr id="75" name="Rectangle 74">
            <a:extLst>
              <a:ext uri="{FF2B5EF4-FFF2-40B4-BE49-F238E27FC236}">
                <a16:creationId xmlns:a16="http://schemas.microsoft.com/office/drawing/2014/main" id="{072366D3-9B5C-42E1-9906-77FF6BB55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121F5E60-4E89-4B16-A245-12BD99359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GLM in R: Generalized Linear Model">
            <a:extLst>
              <a:ext uri="{FF2B5EF4-FFF2-40B4-BE49-F238E27FC236}">
                <a16:creationId xmlns:a16="http://schemas.microsoft.com/office/drawing/2014/main" id="{11FDCFC5-CE65-4DFF-B4F6-E47407145F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3312" y="219438"/>
            <a:ext cx="6154873" cy="341403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RPubs - 26.1. Modelos lineales generalizados (teoría)">
            <a:extLst>
              <a:ext uri="{FF2B5EF4-FFF2-40B4-BE49-F238E27FC236}">
                <a16:creationId xmlns:a16="http://schemas.microsoft.com/office/drawing/2014/main" id="{1E9689CC-C204-4E7C-ADF2-FA677667E5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3229" y="3922202"/>
            <a:ext cx="4045015" cy="2716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4203185"/>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32ADD0-FEC3-4BEA-A2BF-D1DB25C3081B}"/>
              </a:ext>
            </a:extLst>
          </p:cNvPr>
          <p:cNvSpPr>
            <a:spLocks noGrp="1"/>
          </p:cNvSpPr>
          <p:nvPr>
            <p:ph type="title"/>
          </p:nvPr>
        </p:nvSpPr>
        <p:spPr>
          <a:xfrm>
            <a:off x="88778" y="63919"/>
            <a:ext cx="11070454" cy="823848"/>
          </a:xfrm>
        </p:spPr>
        <p:txBody>
          <a:bodyPr/>
          <a:lstStyle/>
          <a:p>
            <a:pPr algn="ctr"/>
            <a:r>
              <a:rPr lang="es-CR" dirty="0"/>
              <a:t>Componentes de los GLM</a:t>
            </a:r>
            <a:endParaRPr lang="en-U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BFAF9661-1A3E-4B97-B5B9-28501D474566}"/>
                  </a:ext>
                </a:extLst>
              </p:cNvPr>
              <p:cNvSpPr>
                <a:spLocks noGrp="1"/>
              </p:cNvSpPr>
              <p:nvPr>
                <p:ph idx="1"/>
              </p:nvPr>
            </p:nvSpPr>
            <p:spPr>
              <a:xfrm>
                <a:off x="88777" y="1253331"/>
                <a:ext cx="11114842" cy="5540750"/>
              </a:xfrm>
            </p:spPr>
            <p:txBody>
              <a:bodyPr/>
              <a:lstStyle/>
              <a:p>
                <a:r>
                  <a:rPr lang="es-CR" b="1" dirty="0"/>
                  <a:t>Componente aleatorio</a:t>
                </a:r>
              </a:p>
              <a:p>
                <a:pPr marL="0" indent="0" algn="just">
                  <a:buNone/>
                </a:pPr>
                <a:r>
                  <a:rPr lang="es-ES" dirty="0"/>
                  <a:t>El componente aleatoria de un GLM consiste en una variable aleatoria </a:t>
                </a:r>
                <a14:m>
                  <m:oMath xmlns:m="http://schemas.openxmlformats.org/officeDocument/2006/math">
                    <m:r>
                      <a:rPr lang="es-ES" i="1" dirty="0" smtClean="0">
                        <a:latin typeface="Cambria Math" panose="02040503050406030204" pitchFamily="18" charset="0"/>
                      </a:rPr>
                      <m:t>𝑌</m:t>
                    </m:r>
                  </m:oMath>
                </a14:m>
                <a:r>
                  <a:rPr lang="es-ES" dirty="0"/>
                  <a:t> con observaciones independientes (</a:t>
                </a:r>
                <a14:m>
                  <m:oMath xmlns:m="http://schemas.openxmlformats.org/officeDocument/2006/math">
                    <m:sSub>
                      <m:sSubPr>
                        <m:ctrlPr>
                          <a:rPr lang="es-CR" b="0" i="1" dirty="0" smtClean="0">
                            <a:latin typeface="Cambria Math" panose="02040503050406030204" pitchFamily="18" charset="0"/>
                          </a:rPr>
                        </m:ctrlPr>
                      </m:sSubPr>
                      <m:e>
                        <m:r>
                          <a:rPr lang="es-ES" i="1" dirty="0" smtClean="0">
                            <a:latin typeface="Cambria Math" panose="02040503050406030204" pitchFamily="18" charset="0"/>
                          </a:rPr>
                          <m:t>𝑦</m:t>
                        </m:r>
                      </m:e>
                      <m:sub>
                        <m:r>
                          <a:rPr lang="es-ES" i="1" dirty="0" smtClean="0">
                            <a:latin typeface="Cambria Math" panose="02040503050406030204" pitchFamily="18" charset="0"/>
                          </a:rPr>
                          <m:t>1</m:t>
                        </m:r>
                      </m:sub>
                    </m:sSub>
                    <m:r>
                      <a:rPr lang="es-ES" i="1" dirty="0" smtClean="0">
                        <a:latin typeface="Cambria Math" panose="02040503050406030204" pitchFamily="18" charset="0"/>
                      </a:rPr>
                      <m:t>,…,</m:t>
                    </m:r>
                    <m:sSub>
                      <m:sSubPr>
                        <m:ctrlPr>
                          <a:rPr lang="es-CR" b="0" i="1" dirty="0" smtClean="0">
                            <a:latin typeface="Cambria Math" panose="02040503050406030204" pitchFamily="18" charset="0"/>
                          </a:rPr>
                        </m:ctrlPr>
                      </m:sSubPr>
                      <m:e>
                        <m:r>
                          <a:rPr lang="es-ES" i="1" dirty="0" err="1" smtClean="0">
                            <a:latin typeface="Cambria Math" panose="02040503050406030204" pitchFamily="18" charset="0"/>
                          </a:rPr>
                          <m:t>𝑦</m:t>
                        </m:r>
                      </m:e>
                      <m:sub>
                        <m:r>
                          <a:rPr lang="es-ES" i="1" dirty="0" err="1" smtClean="0">
                            <a:latin typeface="Cambria Math" panose="02040503050406030204" pitchFamily="18" charset="0"/>
                          </a:rPr>
                          <m:t>𝑁</m:t>
                        </m:r>
                      </m:sub>
                    </m:sSub>
                  </m:oMath>
                </a14:m>
                <a:r>
                  <a:rPr lang="es-ES" dirty="0"/>
                  <a:t>).</a:t>
                </a:r>
              </a:p>
              <a:p>
                <a:pPr marL="0" indent="0" algn="just">
                  <a:buNone/>
                </a:pPr>
                <a:r>
                  <a:rPr lang="es-ES" dirty="0"/>
                  <a:t> En muchas aplicaciones, las observaciones de </a:t>
                </a:r>
                <a14:m>
                  <m:oMath xmlns:m="http://schemas.openxmlformats.org/officeDocument/2006/math">
                    <m:r>
                      <a:rPr lang="es-ES" i="1" dirty="0" smtClean="0">
                        <a:latin typeface="Cambria Math" panose="02040503050406030204" pitchFamily="18" charset="0"/>
                      </a:rPr>
                      <m:t>𝑌</m:t>
                    </m:r>
                  </m:oMath>
                </a14:m>
                <a:r>
                  <a:rPr lang="es-ES" dirty="0"/>
                  <a:t> son binarias y se identifican como éxito y fracaso. Aunque de modo más general, cada </a:t>
                </a:r>
                <a14:m>
                  <m:oMath xmlns:m="http://schemas.openxmlformats.org/officeDocument/2006/math">
                    <m:sSub>
                      <m:sSubPr>
                        <m:ctrlPr>
                          <a:rPr lang="es-CR" b="0" i="1" dirty="0" smtClean="0">
                            <a:latin typeface="Cambria Math" panose="02040503050406030204" pitchFamily="18" charset="0"/>
                          </a:rPr>
                        </m:ctrlPr>
                      </m:sSubPr>
                      <m:e>
                        <m:r>
                          <a:rPr lang="es-ES" i="1" dirty="0" smtClean="0">
                            <a:latin typeface="Cambria Math" panose="02040503050406030204" pitchFamily="18" charset="0"/>
                          </a:rPr>
                          <m:t>𝑌</m:t>
                        </m:r>
                      </m:e>
                      <m:sub>
                        <m:r>
                          <a:rPr lang="es-ES" i="1" dirty="0" smtClean="0">
                            <a:latin typeface="Cambria Math" panose="02040503050406030204" pitchFamily="18" charset="0"/>
                          </a:rPr>
                          <m:t>𝑖</m:t>
                        </m:r>
                      </m:sub>
                    </m:sSub>
                  </m:oMath>
                </a14:m>
                <a:r>
                  <a:rPr lang="es-ES" dirty="0"/>
                  <a:t> indica el número de éxitos de entre un número fijo de ensayos, y se modeliza como una distribución binomial. En otras ocasiones cada observación es un recuento, con lo que se puede asignar a Y una distribución de Poisson o una distribución binomial negativa. Finalmente, si las observaciones son continuas se puede asumir para Y una distribución normal.</a:t>
                </a:r>
              </a:p>
              <a:p>
                <a:pPr marL="0" indent="0" algn="just">
                  <a:buNone/>
                </a:pPr>
                <a:endParaRPr lang="es-ES" dirty="0"/>
              </a:p>
              <a:p>
                <a:pPr marL="0" indent="0" algn="just">
                  <a:buNone/>
                </a:pPr>
                <a:r>
                  <a:rPr lang="es-ES" dirty="0"/>
                  <a:t>Todos estos modelos se pueden incluir dentro de la llamada familia exponencial de distribuciones</a:t>
                </a:r>
              </a:p>
              <a:p>
                <a:pPr marL="0" indent="0" algn="just">
                  <a:buNone/>
                </a:pPr>
                <a:endParaRPr lang="es-ES" dirty="0"/>
              </a:p>
              <a:p>
                <a:pPr marL="0" indent="0" algn="just">
                  <a:buNone/>
                </a:pPr>
                <a14:m>
                  <m:oMathPara xmlns:m="http://schemas.openxmlformats.org/officeDocument/2006/math">
                    <m:oMathParaPr>
                      <m:jc m:val="centerGroup"/>
                    </m:oMathParaPr>
                    <m:oMath xmlns:m="http://schemas.openxmlformats.org/officeDocument/2006/math">
                      <m:r>
                        <a:rPr lang="es-CR" b="0" i="1" smtClean="0">
                          <a:latin typeface="Cambria Math" panose="02040503050406030204" pitchFamily="18" charset="0"/>
                        </a:rPr>
                        <m:t>𝑓</m:t>
                      </m:r>
                      <m:d>
                        <m:dPr>
                          <m:ctrlPr>
                            <a:rPr lang="es-CR" b="0" i="1" smtClean="0">
                              <a:latin typeface="Cambria Math" panose="02040503050406030204" pitchFamily="18" charset="0"/>
                            </a:rPr>
                          </m:ctrlPr>
                        </m:dPr>
                        <m:e>
                          <m:sSub>
                            <m:sSubPr>
                              <m:ctrlPr>
                                <a:rPr lang="es-CR" b="0" i="1" smtClean="0">
                                  <a:latin typeface="Cambria Math" panose="02040503050406030204" pitchFamily="18" charset="0"/>
                                </a:rPr>
                              </m:ctrlPr>
                            </m:sSubPr>
                            <m:e>
                              <m:r>
                                <a:rPr lang="es-CR" b="0" i="1" smtClean="0">
                                  <a:latin typeface="Cambria Math" panose="02040503050406030204" pitchFamily="18" charset="0"/>
                                </a:rPr>
                                <m:t>𝑦</m:t>
                              </m:r>
                            </m:e>
                            <m:sub>
                              <m:r>
                                <a:rPr lang="es-CR" b="0" i="1" smtClean="0">
                                  <a:latin typeface="Cambria Math" panose="02040503050406030204" pitchFamily="18" charset="0"/>
                                </a:rPr>
                                <m:t>𝑖</m:t>
                              </m:r>
                            </m:sub>
                          </m:sSub>
                          <m:r>
                            <a:rPr lang="es-CR" b="0" i="1" smtClean="0">
                              <a:latin typeface="Cambria Math" panose="02040503050406030204" pitchFamily="18" charset="0"/>
                            </a:rPr>
                            <m:t>|</m:t>
                          </m:r>
                          <m:sSub>
                            <m:sSubPr>
                              <m:ctrlPr>
                                <a:rPr lang="es-CR" b="0" i="1" smtClean="0">
                                  <a:latin typeface="Cambria Math" panose="02040503050406030204" pitchFamily="18" charset="0"/>
                                  <a:ea typeface="Cambria Math" panose="02040503050406030204" pitchFamily="18" charset="0"/>
                                </a:rPr>
                              </m:ctrlPr>
                            </m:sSubPr>
                            <m:e>
                              <m:r>
                                <a:rPr lang="es-CR" b="0" i="1" smtClean="0">
                                  <a:latin typeface="Cambria Math" panose="02040503050406030204" pitchFamily="18" charset="0"/>
                                  <a:ea typeface="Cambria Math" panose="02040503050406030204" pitchFamily="18" charset="0"/>
                                </a:rPr>
                                <m:t>𝜃</m:t>
                              </m:r>
                            </m:e>
                            <m:sub>
                              <m:r>
                                <a:rPr lang="es-CR" b="0" i="1" smtClean="0">
                                  <a:latin typeface="Cambria Math" panose="02040503050406030204" pitchFamily="18" charset="0"/>
                                  <a:ea typeface="Cambria Math" panose="02040503050406030204" pitchFamily="18" charset="0"/>
                                </a:rPr>
                                <m:t>𝑖</m:t>
                              </m:r>
                            </m:sub>
                          </m:sSub>
                        </m:e>
                      </m:d>
                      <m:r>
                        <a:rPr lang="es-CR" b="0" i="1" smtClean="0">
                          <a:latin typeface="Cambria Math" panose="02040503050406030204" pitchFamily="18" charset="0"/>
                        </a:rPr>
                        <m:t>=</m:t>
                      </m:r>
                      <m:r>
                        <a:rPr lang="es-CR" b="0" i="1" smtClean="0">
                          <a:latin typeface="Cambria Math" panose="02040503050406030204" pitchFamily="18" charset="0"/>
                        </a:rPr>
                        <m:t>𝑎</m:t>
                      </m:r>
                      <m:d>
                        <m:dPr>
                          <m:ctrlPr>
                            <a:rPr lang="es-CR" b="0" i="1" smtClean="0">
                              <a:latin typeface="Cambria Math" panose="02040503050406030204" pitchFamily="18" charset="0"/>
                            </a:rPr>
                          </m:ctrlPr>
                        </m:dPr>
                        <m:e>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𝜃</m:t>
                              </m:r>
                            </m:e>
                            <m:sub>
                              <m:r>
                                <a:rPr lang="es-CR" i="1">
                                  <a:latin typeface="Cambria Math" panose="02040503050406030204" pitchFamily="18" charset="0"/>
                                  <a:ea typeface="Cambria Math" panose="02040503050406030204" pitchFamily="18" charset="0"/>
                                </a:rPr>
                                <m:t>𝑖</m:t>
                              </m:r>
                            </m:sub>
                          </m:sSub>
                        </m:e>
                      </m:d>
                      <m:r>
                        <a:rPr lang="es-CR" b="0" i="1" smtClean="0">
                          <a:latin typeface="Cambria Math" panose="02040503050406030204" pitchFamily="18" charset="0"/>
                        </a:rPr>
                        <m:t>∗</m:t>
                      </m:r>
                      <m:r>
                        <a:rPr lang="es-CR" b="0" i="1" smtClean="0">
                          <a:latin typeface="Cambria Math" panose="02040503050406030204" pitchFamily="18" charset="0"/>
                        </a:rPr>
                        <m:t>𝑏</m:t>
                      </m:r>
                      <m:d>
                        <m:dPr>
                          <m:ctrlPr>
                            <a:rPr lang="es-CR" b="0" i="1" smtClean="0">
                              <a:latin typeface="Cambria Math" panose="02040503050406030204" pitchFamily="18" charset="0"/>
                            </a:rPr>
                          </m:ctrlPr>
                        </m:dPr>
                        <m:e>
                          <m:sSub>
                            <m:sSubPr>
                              <m:ctrlPr>
                                <a:rPr lang="es-CR" i="1">
                                  <a:latin typeface="Cambria Math" panose="02040503050406030204" pitchFamily="18" charset="0"/>
                                </a:rPr>
                              </m:ctrlPr>
                            </m:sSubPr>
                            <m:e>
                              <m:r>
                                <a:rPr lang="es-CR" i="1">
                                  <a:latin typeface="Cambria Math" panose="02040503050406030204" pitchFamily="18" charset="0"/>
                                </a:rPr>
                                <m:t>𝑦</m:t>
                              </m:r>
                            </m:e>
                            <m:sub>
                              <m:r>
                                <a:rPr lang="es-CR" i="1">
                                  <a:latin typeface="Cambria Math" panose="02040503050406030204" pitchFamily="18" charset="0"/>
                                </a:rPr>
                                <m:t>𝑖</m:t>
                              </m:r>
                            </m:sub>
                          </m:sSub>
                        </m:e>
                      </m:d>
                      <m:r>
                        <a:rPr lang="es-CR" b="0" i="1" smtClean="0">
                          <a:latin typeface="Cambria Math" panose="02040503050406030204" pitchFamily="18" charset="0"/>
                        </a:rPr>
                        <m:t>∗</m:t>
                      </m:r>
                      <m:r>
                        <m:rPr>
                          <m:sty m:val="p"/>
                        </m:rPr>
                        <a:rPr lang="es-CR" b="0" i="0" smtClean="0">
                          <a:latin typeface="Cambria Math" panose="02040503050406030204" pitchFamily="18" charset="0"/>
                        </a:rPr>
                        <m:t>exp</m:t>
                      </m:r>
                      <m:r>
                        <a:rPr lang="es-CR" b="0" i="1" smtClean="0">
                          <a:latin typeface="Cambria Math" panose="02040503050406030204" pitchFamily="18" charset="0"/>
                        </a:rPr>
                        <m:t>⁡[</m:t>
                      </m:r>
                      <m:sSub>
                        <m:sSubPr>
                          <m:ctrlPr>
                            <a:rPr lang="es-CR" i="1">
                              <a:latin typeface="Cambria Math" panose="02040503050406030204" pitchFamily="18" charset="0"/>
                            </a:rPr>
                          </m:ctrlPr>
                        </m:sSubPr>
                        <m:e>
                          <m:r>
                            <a:rPr lang="es-CR" i="1">
                              <a:latin typeface="Cambria Math" panose="02040503050406030204" pitchFamily="18" charset="0"/>
                            </a:rPr>
                            <m:t>𝑦</m:t>
                          </m:r>
                        </m:e>
                        <m:sub>
                          <m:r>
                            <a:rPr lang="es-CR" i="1">
                              <a:latin typeface="Cambria Math" panose="02040503050406030204" pitchFamily="18" charset="0"/>
                            </a:rPr>
                            <m:t>𝑖</m:t>
                          </m:r>
                        </m:sub>
                      </m:sSub>
                      <m:r>
                        <a:rPr lang="es-CR" b="0" i="1" smtClean="0">
                          <a:latin typeface="Cambria Math" panose="02040503050406030204" pitchFamily="18" charset="0"/>
                        </a:rPr>
                        <m:t>𝑄</m:t>
                      </m:r>
                      <m:r>
                        <a:rPr lang="es-CR" b="0" i="1" smtClean="0">
                          <a:latin typeface="Cambria Math" panose="02040503050406030204" pitchFamily="18" charset="0"/>
                        </a:rPr>
                        <m:t>(</m:t>
                      </m:r>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𝜃</m:t>
                          </m:r>
                        </m:e>
                        <m:sub>
                          <m:r>
                            <a:rPr lang="es-CR" i="1">
                              <a:latin typeface="Cambria Math" panose="02040503050406030204" pitchFamily="18" charset="0"/>
                              <a:ea typeface="Cambria Math" panose="02040503050406030204" pitchFamily="18" charset="0"/>
                            </a:rPr>
                            <m:t>𝑖</m:t>
                          </m:r>
                        </m:sub>
                      </m:sSub>
                      <m:r>
                        <a:rPr lang="es-CR" b="0" i="1" smtClean="0">
                          <a:latin typeface="Cambria Math" panose="02040503050406030204" pitchFamily="18" charset="0"/>
                        </a:rPr>
                        <m:t>)]</m:t>
                      </m:r>
                    </m:oMath>
                  </m:oMathPara>
                </a14:m>
                <a:endParaRPr lang="en-US" dirty="0"/>
              </a:p>
              <a:p>
                <a:pPr marL="0" indent="0" algn="just">
                  <a:buNone/>
                </a:pPr>
                <a:endParaRPr lang="en-US" dirty="0"/>
              </a:p>
              <a:p>
                <a:pPr marL="0" indent="0" algn="just">
                  <a:buNone/>
                </a:pPr>
                <a:r>
                  <a:rPr lang="es-ES" dirty="0"/>
                  <a:t>de modo que </a:t>
                </a:r>
                <a14:m>
                  <m:oMath xmlns:m="http://schemas.openxmlformats.org/officeDocument/2006/math">
                    <m:r>
                      <a:rPr lang="es-ES" i="1" dirty="0" smtClean="0">
                        <a:latin typeface="Cambria Math" panose="02040503050406030204" pitchFamily="18" charset="0"/>
                      </a:rPr>
                      <m:t>𝑄</m:t>
                    </m:r>
                    <m:r>
                      <a:rPr lang="es-ES" i="1" dirty="0" smtClean="0">
                        <a:latin typeface="Cambria Math" panose="02040503050406030204" pitchFamily="18" charset="0"/>
                      </a:rPr>
                      <m:t>(</m:t>
                    </m:r>
                    <m:r>
                      <a:rPr lang="es-ES" i="1" dirty="0" smtClean="0">
                        <a:latin typeface="Cambria Math" panose="02040503050406030204" pitchFamily="18" charset="0"/>
                      </a:rPr>
                      <m:t>𝜃</m:t>
                    </m:r>
                    <m:r>
                      <a:rPr lang="es-ES" i="1" dirty="0" smtClean="0">
                        <a:latin typeface="Cambria Math" panose="02040503050406030204" pitchFamily="18" charset="0"/>
                      </a:rPr>
                      <m:t>)</m:t>
                    </m:r>
                  </m:oMath>
                </a14:m>
                <a:r>
                  <a:rPr lang="es-ES" dirty="0"/>
                  <a:t> recibe el nombre de parámetro natural.</a:t>
                </a:r>
                <a:endParaRPr lang="en-US" dirty="0"/>
              </a:p>
            </p:txBody>
          </p:sp>
        </mc:Choice>
        <mc:Fallback xmlns="">
          <p:sp>
            <p:nvSpPr>
              <p:cNvPr id="3" name="Marcador de contenido 2">
                <a:extLst>
                  <a:ext uri="{FF2B5EF4-FFF2-40B4-BE49-F238E27FC236}">
                    <a16:creationId xmlns:a16="http://schemas.microsoft.com/office/drawing/2014/main" id="{BFAF9661-1A3E-4B97-B5B9-28501D474566}"/>
                  </a:ext>
                </a:extLst>
              </p:cNvPr>
              <p:cNvSpPr>
                <a:spLocks noGrp="1" noRot="1" noChangeAspect="1" noMove="1" noResize="1" noEditPoints="1" noAdjustHandles="1" noChangeArrowheads="1" noChangeShapeType="1" noTextEdit="1"/>
              </p:cNvSpPr>
              <p:nvPr>
                <p:ph idx="1"/>
              </p:nvPr>
            </p:nvSpPr>
            <p:spPr>
              <a:xfrm>
                <a:off x="88777" y="1253331"/>
                <a:ext cx="11114842" cy="5540750"/>
              </a:xfrm>
              <a:blipFill>
                <a:blip r:embed="rId2"/>
                <a:stretch>
                  <a:fillRect l="-494" t="-880" r="-439"/>
                </a:stretch>
              </a:blipFill>
            </p:spPr>
            <p:txBody>
              <a:bodyPr/>
              <a:lstStyle/>
              <a:p>
                <a:r>
                  <a:rPr lang="en-US">
                    <a:noFill/>
                  </a:rPr>
                  <a:t> </a:t>
                </a:r>
              </a:p>
            </p:txBody>
          </p:sp>
        </mc:Fallback>
      </mc:AlternateContent>
    </p:spTree>
    <p:extLst>
      <p:ext uri="{BB962C8B-B14F-4D97-AF65-F5344CB8AC3E}">
        <p14:creationId xmlns:p14="http://schemas.microsoft.com/office/powerpoint/2010/main" val="2521864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32ADD0-FEC3-4BEA-A2BF-D1DB25C3081B}"/>
              </a:ext>
            </a:extLst>
          </p:cNvPr>
          <p:cNvSpPr>
            <a:spLocks noGrp="1"/>
          </p:cNvSpPr>
          <p:nvPr>
            <p:ph type="title"/>
          </p:nvPr>
        </p:nvSpPr>
        <p:spPr>
          <a:xfrm>
            <a:off x="88778" y="63919"/>
            <a:ext cx="11070454" cy="823848"/>
          </a:xfrm>
        </p:spPr>
        <p:txBody>
          <a:bodyPr/>
          <a:lstStyle/>
          <a:p>
            <a:pPr algn="ctr"/>
            <a:r>
              <a:rPr lang="es-CR" dirty="0"/>
              <a:t>Componentes de los GLM</a:t>
            </a:r>
            <a:endParaRPr lang="en-U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BFAF9661-1A3E-4B97-B5B9-28501D474566}"/>
                  </a:ext>
                </a:extLst>
              </p:cNvPr>
              <p:cNvSpPr>
                <a:spLocks noGrp="1"/>
              </p:cNvSpPr>
              <p:nvPr>
                <p:ph idx="1"/>
              </p:nvPr>
            </p:nvSpPr>
            <p:spPr>
              <a:xfrm>
                <a:off x="88777" y="1253331"/>
                <a:ext cx="11114842" cy="5540750"/>
              </a:xfrm>
            </p:spPr>
            <p:txBody>
              <a:bodyPr/>
              <a:lstStyle/>
              <a:p>
                <a:pPr marL="0" indent="0">
                  <a:buNone/>
                </a:pPr>
                <a:r>
                  <a:rPr lang="es-CR" b="1" dirty="0"/>
                  <a:t>Componente sistemático </a:t>
                </a:r>
              </a:p>
              <a:p>
                <a:pPr marL="0" indent="0">
                  <a:buNone/>
                </a:pPr>
                <a:br>
                  <a:rPr lang="es-CR" dirty="0"/>
                </a:br>
                <a:r>
                  <a:rPr lang="es-ES" dirty="0"/>
                  <a:t>La componente sistemático de un GLM especifica las variables explicativas, que entran en forma de efectos fijos en un modelo lineal, es decir, las variables </a:t>
                </a:r>
                <a14:m>
                  <m:oMath xmlns:m="http://schemas.openxmlformats.org/officeDocument/2006/math">
                    <m:sSub>
                      <m:sSubPr>
                        <m:ctrlPr>
                          <a:rPr lang="es-CR" b="0" i="1" dirty="0" smtClean="0">
                            <a:latin typeface="Cambria Math" panose="02040503050406030204" pitchFamily="18" charset="0"/>
                          </a:rPr>
                        </m:ctrlPr>
                      </m:sSubPr>
                      <m:e>
                        <m:r>
                          <a:rPr lang="es-ES" i="1" dirty="0" smtClean="0">
                            <a:latin typeface="Cambria Math" panose="02040503050406030204" pitchFamily="18" charset="0"/>
                          </a:rPr>
                          <m:t>𝑥</m:t>
                        </m:r>
                      </m:e>
                      <m:sub>
                        <m:r>
                          <a:rPr lang="es-ES" i="1" dirty="0" smtClean="0">
                            <a:latin typeface="Cambria Math" panose="02040503050406030204" pitchFamily="18" charset="0"/>
                          </a:rPr>
                          <m:t>𝑗</m:t>
                        </m:r>
                      </m:sub>
                    </m:sSub>
                  </m:oMath>
                </a14:m>
                <a:r>
                  <a:rPr lang="es-ES" dirty="0"/>
                  <a:t> se relacionan mediante:</a:t>
                </a:r>
              </a:p>
              <a:p>
                <a:pPr marL="0" indent="0">
                  <a:buNone/>
                </a:pPr>
                <a:endParaRPr lang="es-ES" dirty="0"/>
              </a:p>
              <a:p>
                <a:pPr marL="0" indent="0">
                  <a:buNone/>
                </a:pPr>
                <a14:m>
                  <m:oMathPara xmlns:m="http://schemas.openxmlformats.org/officeDocument/2006/math">
                    <m:oMathParaPr>
                      <m:jc m:val="centerGroup"/>
                    </m:oMathParaPr>
                    <m:oMath xmlns:m="http://schemas.openxmlformats.org/officeDocument/2006/math">
                      <m:r>
                        <a:rPr lang="es-CR" i="1" smtClean="0">
                          <a:latin typeface="Cambria Math" panose="02040503050406030204" pitchFamily="18" charset="0"/>
                          <a:ea typeface="Cambria Math" panose="02040503050406030204" pitchFamily="18" charset="0"/>
                        </a:rPr>
                        <m:t>𝛼</m:t>
                      </m:r>
                      <m:r>
                        <a:rPr lang="es-CR" b="0" i="1" smtClean="0">
                          <a:latin typeface="Cambria Math" panose="02040503050406030204" pitchFamily="18" charset="0"/>
                          <a:ea typeface="Cambria Math" panose="02040503050406030204" pitchFamily="18" charset="0"/>
                        </a:rPr>
                        <m:t>+</m:t>
                      </m:r>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𝛽</m:t>
                          </m:r>
                        </m:e>
                        <m:sub>
                          <m:r>
                            <a:rPr lang="es-CR" i="1">
                              <a:latin typeface="Cambria Math" panose="02040503050406030204" pitchFamily="18" charset="0"/>
                              <a:ea typeface="Cambria Math" panose="02040503050406030204" pitchFamily="18" charset="0"/>
                            </a:rPr>
                            <m:t>1</m:t>
                          </m:r>
                        </m:sub>
                      </m:sSub>
                      <m:sSub>
                        <m:sSubPr>
                          <m:ctrlPr>
                            <a:rPr lang="es-CR" i="1">
                              <a:latin typeface="Cambria Math" panose="02040503050406030204" pitchFamily="18" charset="0"/>
                              <a:ea typeface="Cambria Math" panose="02040503050406030204" pitchFamily="18" charset="0"/>
                            </a:rPr>
                          </m:ctrlPr>
                        </m:sSubPr>
                        <m:e>
                          <m:r>
                            <a:rPr lang="es-CR" b="0" i="1" smtClean="0">
                              <a:latin typeface="Cambria Math" panose="02040503050406030204" pitchFamily="18" charset="0"/>
                              <a:ea typeface="Cambria Math" panose="02040503050406030204" pitchFamily="18" charset="0"/>
                            </a:rPr>
                            <m:t>𝑥</m:t>
                          </m:r>
                        </m:e>
                        <m:sub>
                          <m:r>
                            <a:rPr lang="es-CR" i="1">
                              <a:latin typeface="Cambria Math" panose="02040503050406030204" pitchFamily="18" charset="0"/>
                              <a:ea typeface="Cambria Math" panose="02040503050406030204" pitchFamily="18" charset="0"/>
                            </a:rPr>
                            <m:t>1</m:t>
                          </m:r>
                        </m:sub>
                      </m:sSub>
                      <m:r>
                        <a:rPr lang="es-CR" i="1">
                          <a:latin typeface="Cambria Math" panose="02040503050406030204" pitchFamily="18" charset="0"/>
                          <a:ea typeface="Cambria Math" panose="02040503050406030204" pitchFamily="18" charset="0"/>
                        </a:rPr>
                        <m:t>+</m:t>
                      </m:r>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𝛽</m:t>
                          </m:r>
                        </m:e>
                        <m:sub>
                          <m:r>
                            <a:rPr lang="es-CR" i="1">
                              <a:latin typeface="Cambria Math" panose="02040503050406030204" pitchFamily="18" charset="0"/>
                              <a:ea typeface="Cambria Math" panose="02040503050406030204" pitchFamily="18" charset="0"/>
                            </a:rPr>
                            <m:t>2</m:t>
                          </m:r>
                        </m:sub>
                      </m:sSub>
                      <m:sSub>
                        <m:sSubPr>
                          <m:ctrlPr>
                            <a:rPr lang="es-CR" i="1">
                              <a:latin typeface="Cambria Math" panose="02040503050406030204" pitchFamily="18" charset="0"/>
                              <a:ea typeface="Cambria Math" panose="02040503050406030204" pitchFamily="18" charset="0"/>
                            </a:rPr>
                          </m:ctrlPr>
                        </m:sSubPr>
                        <m:e>
                          <m:r>
                            <a:rPr lang="es-CR" b="0" i="1" smtClean="0">
                              <a:latin typeface="Cambria Math" panose="02040503050406030204" pitchFamily="18" charset="0"/>
                              <a:ea typeface="Cambria Math" panose="02040503050406030204" pitchFamily="18" charset="0"/>
                            </a:rPr>
                            <m:t>𝑥</m:t>
                          </m:r>
                        </m:e>
                        <m:sub>
                          <m:r>
                            <a:rPr lang="es-CR" i="1">
                              <a:latin typeface="Cambria Math" panose="02040503050406030204" pitchFamily="18" charset="0"/>
                              <a:ea typeface="Cambria Math" panose="02040503050406030204" pitchFamily="18" charset="0"/>
                            </a:rPr>
                            <m:t>2</m:t>
                          </m:r>
                        </m:sub>
                      </m:sSub>
                      <m:r>
                        <a:rPr lang="es-CR" i="1">
                          <a:latin typeface="Cambria Math" panose="02040503050406030204" pitchFamily="18" charset="0"/>
                          <a:ea typeface="Cambria Math" panose="02040503050406030204" pitchFamily="18" charset="0"/>
                        </a:rPr>
                        <m:t>+…+</m:t>
                      </m:r>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𝛽</m:t>
                          </m:r>
                        </m:e>
                        <m:sub>
                          <m:r>
                            <a:rPr lang="es-CR" i="1">
                              <a:latin typeface="Cambria Math" panose="02040503050406030204" pitchFamily="18" charset="0"/>
                              <a:ea typeface="Cambria Math" panose="02040503050406030204" pitchFamily="18" charset="0"/>
                            </a:rPr>
                            <m:t>𝑝</m:t>
                          </m:r>
                        </m:sub>
                      </m:sSub>
                      <m:sSub>
                        <m:sSubPr>
                          <m:ctrlPr>
                            <a:rPr lang="es-CR" i="1">
                              <a:latin typeface="Cambria Math" panose="02040503050406030204" pitchFamily="18" charset="0"/>
                              <a:ea typeface="Cambria Math" panose="02040503050406030204" pitchFamily="18" charset="0"/>
                            </a:rPr>
                          </m:ctrlPr>
                        </m:sSubPr>
                        <m:e>
                          <m:r>
                            <a:rPr lang="es-CR" b="0" i="1" smtClean="0">
                              <a:latin typeface="Cambria Math" panose="02040503050406030204" pitchFamily="18" charset="0"/>
                              <a:ea typeface="Cambria Math" panose="02040503050406030204" pitchFamily="18" charset="0"/>
                            </a:rPr>
                            <m:t>𝑥</m:t>
                          </m:r>
                        </m:e>
                        <m:sub>
                          <m:r>
                            <a:rPr lang="es-CR" i="1">
                              <a:latin typeface="Cambria Math" panose="02040503050406030204" pitchFamily="18" charset="0"/>
                              <a:ea typeface="Cambria Math" panose="02040503050406030204" pitchFamily="18" charset="0"/>
                            </a:rPr>
                            <m:t>𝑝</m:t>
                          </m:r>
                        </m:sub>
                      </m:sSub>
                    </m:oMath>
                  </m:oMathPara>
                </a14:m>
                <a:endParaRPr lang="es-CR" dirty="0"/>
              </a:p>
              <a:p>
                <a:pPr marL="0" indent="0">
                  <a:buNone/>
                </a:pPr>
                <a:endParaRPr lang="es-CR" dirty="0"/>
              </a:p>
              <a:p>
                <a:pPr marL="0" indent="0">
                  <a:buNone/>
                </a:pPr>
                <a:r>
                  <a:rPr lang="es-CR" dirty="0"/>
                  <a:t>Esta combinación lineal de variables explicativas se denomina predictor lineal. Alternativamente, se puede expresar como un vector (</a:t>
                </a:r>
                <a14:m>
                  <m:oMath xmlns:m="http://schemas.openxmlformats.org/officeDocument/2006/math">
                    <m:sSub>
                      <m:sSubPr>
                        <m:ctrlPr>
                          <a:rPr lang="es-CR" b="0" i="1" dirty="0" smtClean="0">
                            <a:latin typeface="Cambria Math" panose="02040503050406030204" pitchFamily="18" charset="0"/>
                          </a:rPr>
                        </m:ctrlPr>
                      </m:sSubPr>
                      <m:e>
                        <m:r>
                          <a:rPr lang="el-GR" i="1" dirty="0" smtClean="0">
                            <a:latin typeface="Cambria Math" panose="02040503050406030204" pitchFamily="18" charset="0"/>
                          </a:rPr>
                          <m:t>𝜂</m:t>
                        </m:r>
                      </m:e>
                      <m:sub>
                        <m:r>
                          <a:rPr lang="el-GR" i="1" dirty="0" smtClean="0">
                            <a:latin typeface="Cambria Math" panose="02040503050406030204" pitchFamily="18" charset="0"/>
                          </a:rPr>
                          <m:t>1</m:t>
                        </m:r>
                      </m:sub>
                    </m:sSub>
                    <m:r>
                      <a:rPr lang="el-GR" i="1" dirty="0" smtClean="0">
                        <a:latin typeface="Cambria Math" panose="02040503050406030204" pitchFamily="18" charset="0"/>
                      </a:rPr>
                      <m:t>,…,</m:t>
                    </m:r>
                    <m:sSub>
                      <m:sSubPr>
                        <m:ctrlPr>
                          <a:rPr lang="es-CR" b="0" i="1" dirty="0" smtClean="0">
                            <a:latin typeface="Cambria Math" panose="02040503050406030204" pitchFamily="18" charset="0"/>
                          </a:rPr>
                        </m:ctrlPr>
                      </m:sSubPr>
                      <m:e>
                        <m:r>
                          <a:rPr lang="el-GR" i="1" dirty="0" smtClean="0">
                            <a:latin typeface="Cambria Math" panose="02040503050406030204" pitchFamily="18" charset="0"/>
                          </a:rPr>
                          <m:t>𝜂</m:t>
                        </m:r>
                      </m:e>
                      <m:sub>
                        <m:r>
                          <a:rPr lang="es-CR" i="1" dirty="0" smtClean="0">
                            <a:latin typeface="Cambria Math" panose="02040503050406030204" pitchFamily="18" charset="0"/>
                          </a:rPr>
                          <m:t>𝑁</m:t>
                        </m:r>
                      </m:sub>
                    </m:sSub>
                  </m:oMath>
                </a14:m>
                <a:r>
                  <a:rPr lang="es-CR" dirty="0"/>
                  <a:t>) tal que:</a:t>
                </a:r>
              </a:p>
              <a:p>
                <a:pPr marL="0" indent="0">
                  <a:buNone/>
                </a:pPr>
                <a:endParaRPr lang="es-CR" dirty="0"/>
              </a:p>
              <a:p>
                <a:pPr marL="0" indent="0">
                  <a:buNone/>
                </a:pPr>
                <a14:m>
                  <m:oMathPara xmlns:m="http://schemas.openxmlformats.org/officeDocument/2006/math">
                    <m:oMathParaPr>
                      <m:jc m:val="centerGroup"/>
                    </m:oMathParaPr>
                    <m:oMath xmlns:m="http://schemas.openxmlformats.org/officeDocument/2006/math">
                      <m:sSub>
                        <m:sSubPr>
                          <m:ctrlPr>
                            <a:rPr lang="es-CR" b="0" i="1" dirty="0" smtClean="0">
                              <a:latin typeface="Cambria Math" panose="02040503050406030204" pitchFamily="18" charset="0"/>
                            </a:rPr>
                          </m:ctrlPr>
                        </m:sSubPr>
                        <m:e>
                          <m:r>
                            <a:rPr lang="el-GR" i="1" dirty="0">
                              <a:latin typeface="Cambria Math" panose="02040503050406030204" pitchFamily="18" charset="0"/>
                            </a:rPr>
                            <m:t>𝜂</m:t>
                          </m:r>
                        </m:e>
                        <m:sub>
                          <m:r>
                            <a:rPr lang="es-CR" b="0" i="1" dirty="0" smtClean="0">
                              <a:latin typeface="Cambria Math" panose="02040503050406030204" pitchFamily="18" charset="0"/>
                            </a:rPr>
                            <m:t>𝑖</m:t>
                          </m:r>
                        </m:sub>
                      </m:sSub>
                      <m:r>
                        <a:rPr lang="es-CR" b="0" i="1" dirty="0" smtClean="0">
                          <a:latin typeface="Cambria Math" panose="02040503050406030204" pitchFamily="18" charset="0"/>
                        </a:rPr>
                        <m:t>=</m:t>
                      </m:r>
                      <m:nary>
                        <m:naryPr>
                          <m:chr m:val="∑"/>
                          <m:supHide m:val="on"/>
                          <m:ctrlPr>
                            <a:rPr lang="es-CR" b="0" i="1" dirty="0" smtClean="0">
                              <a:latin typeface="Cambria Math" panose="02040503050406030204" pitchFamily="18" charset="0"/>
                            </a:rPr>
                          </m:ctrlPr>
                        </m:naryPr>
                        <m:sub>
                          <m:r>
                            <m:rPr>
                              <m:brk m:alnAt="7"/>
                            </m:rPr>
                            <a:rPr lang="es-CR" b="0" i="1" dirty="0" smtClean="0">
                              <a:latin typeface="Cambria Math" panose="02040503050406030204" pitchFamily="18" charset="0"/>
                            </a:rPr>
                            <m:t>𝑗</m:t>
                          </m:r>
                        </m:sub>
                        <m:sup/>
                        <m:e>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𝛽</m:t>
                              </m:r>
                            </m:e>
                            <m:sub>
                              <m:r>
                                <a:rPr lang="es-CR" b="0" i="1" smtClean="0">
                                  <a:latin typeface="Cambria Math" panose="02040503050406030204" pitchFamily="18" charset="0"/>
                                  <a:ea typeface="Cambria Math" panose="02040503050406030204" pitchFamily="18" charset="0"/>
                                </a:rPr>
                                <m:t>𝑗</m:t>
                              </m:r>
                            </m:sub>
                          </m:sSub>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𝑥</m:t>
                              </m:r>
                            </m:e>
                            <m:sub>
                              <m:r>
                                <a:rPr lang="es-CR" b="0" i="1" smtClean="0">
                                  <a:latin typeface="Cambria Math" panose="02040503050406030204" pitchFamily="18" charset="0"/>
                                  <a:ea typeface="Cambria Math" panose="02040503050406030204" pitchFamily="18" charset="0"/>
                                </a:rPr>
                                <m:t>𝑖𝑗</m:t>
                              </m:r>
                            </m:sub>
                          </m:sSub>
                        </m:e>
                      </m:nary>
                    </m:oMath>
                  </m:oMathPara>
                </a14:m>
                <a:endParaRPr lang="es-CR" dirty="0"/>
              </a:p>
            </p:txBody>
          </p:sp>
        </mc:Choice>
        <mc:Fallback xmlns="">
          <p:sp>
            <p:nvSpPr>
              <p:cNvPr id="3" name="Marcador de contenido 2">
                <a:extLst>
                  <a:ext uri="{FF2B5EF4-FFF2-40B4-BE49-F238E27FC236}">
                    <a16:creationId xmlns:a16="http://schemas.microsoft.com/office/drawing/2014/main" id="{BFAF9661-1A3E-4B97-B5B9-28501D474566}"/>
                  </a:ext>
                </a:extLst>
              </p:cNvPr>
              <p:cNvSpPr>
                <a:spLocks noGrp="1" noRot="1" noChangeAspect="1" noMove="1" noResize="1" noEditPoints="1" noAdjustHandles="1" noChangeArrowheads="1" noChangeShapeType="1" noTextEdit="1"/>
              </p:cNvSpPr>
              <p:nvPr>
                <p:ph idx="1"/>
              </p:nvPr>
            </p:nvSpPr>
            <p:spPr>
              <a:xfrm>
                <a:off x="88777" y="1253331"/>
                <a:ext cx="11114842" cy="5540750"/>
              </a:xfrm>
              <a:blipFill>
                <a:blip r:embed="rId2"/>
                <a:stretch>
                  <a:fillRect l="-494" t="-880"/>
                </a:stretch>
              </a:blipFill>
            </p:spPr>
            <p:txBody>
              <a:bodyPr/>
              <a:lstStyle/>
              <a:p>
                <a:r>
                  <a:rPr lang="en-US">
                    <a:noFill/>
                  </a:rPr>
                  <a:t> </a:t>
                </a:r>
              </a:p>
            </p:txBody>
          </p:sp>
        </mc:Fallback>
      </mc:AlternateContent>
    </p:spTree>
    <p:extLst>
      <p:ext uri="{BB962C8B-B14F-4D97-AF65-F5344CB8AC3E}">
        <p14:creationId xmlns:p14="http://schemas.microsoft.com/office/powerpoint/2010/main" val="3964433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32ADD0-FEC3-4BEA-A2BF-D1DB25C3081B}"/>
              </a:ext>
            </a:extLst>
          </p:cNvPr>
          <p:cNvSpPr>
            <a:spLocks noGrp="1"/>
          </p:cNvSpPr>
          <p:nvPr>
            <p:ph type="title"/>
          </p:nvPr>
        </p:nvSpPr>
        <p:spPr>
          <a:xfrm>
            <a:off x="88778" y="63919"/>
            <a:ext cx="11070454" cy="823848"/>
          </a:xfrm>
        </p:spPr>
        <p:txBody>
          <a:bodyPr/>
          <a:lstStyle/>
          <a:p>
            <a:pPr algn="ctr"/>
            <a:r>
              <a:rPr lang="es-CR" dirty="0"/>
              <a:t>Componentes de los GLM</a:t>
            </a:r>
            <a:endParaRPr lang="en-U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BFAF9661-1A3E-4B97-B5B9-28501D474566}"/>
                  </a:ext>
                </a:extLst>
              </p:cNvPr>
              <p:cNvSpPr>
                <a:spLocks noGrp="1"/>
              </p:cNvSpPr>
              <p:nvPr>
                <p:ph idx="1"/>
              </p:nvPr>
            </p:nvSpPr>
            <p:spPr>
              <a:xfrm>
                <a:off x="88777" y="1253331"/>
                <a:ext cx="11114842" cy="5540750"/>
              </a:xfrm>
            </p:spPr>
            <p:txBody>
              <a:bodyPr/>
              <a:lstStyle/>
              <a:p>
                <a:pPr marL="0" indent="0">
                  <a:buNone/>
                </a:pPr>
                <a:r>
                  <a:rPr lang="es-CR" b="1" dirty="0"/>
                  <a:t>Función de enlace</a:t>
                </a:r>
              </a:p>
              <a:p>
                <a:pPr marL="0" indent="0">
                  <a:buNone/>
                </a:pPr>
                <a:r>
                  <a:rPr lang="es-ES" dirty="0"/>
                  <a:t>Se denota el valor esperado de </a:t>
                </a:r>
                <a14:m>
                  <m:oMath xmlns:m="http://schemas.openxmlformats.org/officeDocument/2006/math">
                    <m:r>
                      <a:rPr lang="es-ES" i="1" dirty="0" smtClean="0">
                        <a:latin typeface="Cambria Math" panose="02040503050406030204" pitchFamily="18" charset="0"/>
                      </a:rPr>
                      <m:t>𝑌</m:t>
                    </m:r>
                  </m:oMath>
                </a14:m>
                <a:r>
                  <a:rPr lang="es-ES" dirty="0"/>
                  <a:t> como µ = E(Y), entonces la función link especifica una función </a:t>
                </a:r>
                <a14:m>
                  <m:oMath xmlns:m="http://schemas.openxmlformats.org/officeDocument/2006/math">
                    <m:r>
                      <a:rPr lang="es-ES" i="1" dirty="0" smtClean="0">
                        <a:latin typeface="Cambria Math" panose="02040503050406030204" pitchFamily="18" charset="0"/>
                      </a:rPr>
                      <m:t>𝑔</m:t>
                    </m:r>
                    <m:r>
                      <a:rPr lang="es-ES" i="1" dirty="0" smtClean="0">
                        <a:latin typeface="Cambria Math" panose="02040503050406030204" pitchFamily="18" charset="0"/>
                      </a:rPr>
                      <m:t>(·)</m:t>
                    </m:r>
                  </m:oMath>
                </a14:m>
                <a:r>
                  <a:rPr lang="es-ES" dirty="0"/>
                  <a:t> que relaciona </a:t>
                </a:r>
                <a14:m>
                  <m:oMath xmlns:m="http://schemas.openxmlformats.org/officeDocument/2006/math">
                    <m:r>
                      <a:rPr lang="es-ES" i="1" dirty="0" smtClean="0">
                        <a:latin typeface="Cambria Math" panose="02040503050406030204" pitchFamily="18" charset="0"/>
                      </a:rPr>
                      <m:t>µ</m:t>
                    </m:r>
                  </m:oMath>
                </a14:m>
                <a:r>
                  <a:rPr lang="es-ES" dirty="0"/>
                  <a:t> con el predictor lineal como</a:t>
                </a:r>
              </a:p>
              <a:p>
                <a:pPr marL="0" indent="0" algn="ctr">
                  <a:buNone/>
                </a:pPr>
                <a14:m>
                  <m:oMathPara xmlns:m="http://schemas.openxmlformats.org/officeDocument/2006/math">
                    <m:oMathParaPr>
                      <m:jc m:val="centerGroup"/>
                    </m:oMathParaPr>
                    <m:oMath xmlns:m="http://schemas.openxmlformats.org/officeDocument/2006/math">
                      <m:r>
                        <a:rPr lang="es-CR" b="0" i="1" smtClean="0">
                          <a:latin typeface="Cambria Math" panose="02040503050406030204" pitchFamily="18" charset="0"/>
                        </a:rPr>
                        <m:t>𝑔</m:t>
                      </m:r>
                      <m:d>
                        <m:dPr>
                          <m:ctrlPr>
                            <a:rPr lang="es-CR" b="0" i="1" smtClean="0">
                              <a:latin typeface="Cambria Math" panose="02040503050406030204" pitchFamily="18" charset="0"/>
                            </a:rPr>
                          </m:ctrlPr>
                        </m:dPr>
                        <m:e>
                          <m:r>
                            <a:rPr lang="es-ES" i="1" dirty="0">
                              <a:latin typeface="Cambria Math" panose="02040503050406030204" pitchFamily="18" charset="0"/>
                            </a:rPr>
                            <m:t>µ</m:t>
                          </m:r>
                        </m:e>
                      </m:d>
                      <m:r>
                        <a:rPr lang="es-CR" b="0" i="1" smtClean="0">
                          <a:latin typeface="Cambria Math" panose="02040503050406030204" pitchFamily="18" charset="0"/>
                        </a:rPr>
                        <m:t>=</m:t>
                      </m:r>
                      <m:r>
                        <a:rPr lang="es-CR" i="1">
                          <a:latin typeface="Cambria Math" panose="02040503050406030204" pitchFamily="18" charset="0"/>
                          <a:ea typeface="Cambria Math" panose="02040503050406030204" pitchFamily="18" charset="0"/>
                        </a:rPr>
                        <m:t>𝛼</m:t>
                      </m:r>
                      <m:r>
                        <a:rPr lang="es-CR" i="1">
                          <a:latin typeface="Cambria Math" panose="02040503050406030204" pitchFamily="18" charset="0"/>
                          <a:ea typeface="Cambria Math" panose="02040503050406030204" pitchFamily="18" charset="0"/>
                        </a:rPr>
                        <m:t>+</m:t>
                      </m:r>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𝛽</m:t>
                          </m:r>
                        </m:e>
                        <m:sub>
                          <m:r>
                            <a:rPr lang="es-CR" i="1">
                              <a:latin typeface="Cambria Math" panose="02040503050406030204" pitchFamily="18" charset="0"/>
                              <a:ea typeface="Cambria Math" panose="02040503050406030204" pitchFamily="18" charset="0"/>
                            </a:rPr>
                            <m:t>1</m:t>
                          </m:r>
                        </m:sub>
                      </m:sSub>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𝑥</m:t>
                          </m:r>
                        </m:e>
                        <m:sub>
                          <m:r>
                            <a:rPr lang="es-CR" i="1">
                              <a:latin typeface="Cambria Math" panose="02040503050406030204" pitchFamily="18" charset="0"/>
                              <a:ea typeface="Cambria Math" panose="02040503050406030204" pitchFamily="18" charset="0"/>
                            </a:rPr>
                            <m:t>1</m:t>
                          </m:r>
                        </m:sub>
                      </m:sSub>
                      <m:r>
                        <a:rPr lang="es-CR" i="1">
                          <a:latin typeface="Cambria Math" panose="02040503050406030204" pitchFamily="18" charset="0"/>
                          <a:ea typeface="Cambria Math" panose="02040503050406030204" pitchFamily="18" charset="0"/>
                        </a:rPr>
                        <m:t>+</m:t>
                      </m:r>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𝛽</m:t>
                          </m:r>
                        </m:e>
                        <m:sub>
                          <m:r>
                            <a:rPr lang="es-CR" i="1">
                              <a:latin typeface="Cambria Math" panose="02040503050406030204" pitchFamily="18" charset="0"/>
                              <a:ea typeface="Cambria Math" panose="02040503050406030204" pitchFamily="18" charset="0"/>
                            </a:rPr>
                            <m:t>2</m:t>
                          </m:r>
                        </m:sub>
                      </m:sSub>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𝑥</m:t>
                          </m:r>
                        </m:e>
                        <m:sub>
                          <m:r>
                            <a:rPr lang="es-CR" i="1">
                              <a:latin typeface="Cambria Math" panose="02040503050406030204" pitchFamily="18" charset="0"/>
                              <a:ea typeface="Cambria Math" panose="02040503050406030204" pitchFamily="18" charset="0"/>
                            </a:rPr>
                            <m:t>2</m:t>
                          </m:r>
                        </m:sub>
                      </m:sSub>
                      <m:r>
                        <a:rPr lang="es-CR" i="1">
                          <a:latin typeface="Cambria Math" panose="02040503050406030204" pitchFamily="18" charset="0"/>
                          <a:ea typeface="Cambria Math" panose="02040503050406030204" pitchFamily="18" charset="0"/>
                        </a:rPr>
                        <m:t>+…+</m:t>
                      </m:r>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𝛽</m:t>
                          </m:r>
                        </m:e>
                        <m:sub>
                          <m:r>
                            <a:rPr lang="es-CR" i="1">
                              <a:latin typeface="Cambria Math" panose="02040503050406030204" pitchFamily="18" charset="0"/>
                              <a:ea typeface="Cambria Math" panose="02040503050406030204" pitchFamily="18" charset="0"/>
                            </a:rPr>
                            <m:t>𝑝</m:t>
                          </m:r>
                        </m:sub>
                      </m:sSub>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𝑥</m:t>
                          </m:r>
                        </m:e>
                        <m:sub>
                          <m:r>
                            <a:rPr lang="es-CR" i="1">
                              <a:latin typeface="Cambria Math" panose="02040503050406030204" pitchFamily="18" charset="0"/>
                              <a:ea typeface="Cambria Math" panose="02040503050406030204" pitchFamily="18" charset="0"/>
                            </a:rPr>
                            <m:t>𝑝</m:t>
                          </m:r>
                        </m:sub>
                      </m:sSub>
                    </m:oMath>
                  </m:oMathPara>
                </a14:m>
                <a:endParaRPr lang="en-US" dirty="0"/>
              </a:p>
              <a:p>
                <a:pPr marL="0" indent="0">
                  <a:buNone/>
                </a:pPr>
                <a:r>
                  <a:rPr lang="en-US" dirty="0" err="1"/>
                  <a:t>Así</a:t>
                </a:r>
                <a:r>
                  <a:rPr lang="en-US" dirty="0"/>
                  <a:t>, la </a:t>
                </a:r>
                <a:r>
                  <a:rPr lang="en-US" dirty="0" err="1"/>
                  <a:t>función</a:t>
                </a:r>
                <a:r>
                  <a:rPr lang="en-US" dirty="0"/>
                  <a:t> link </a:t>
                </a:r>
                <a14:m>
                  <m:oMath xmlns:m="http://schemas.openxmlformats.org/officeDocument/2006/math">
                    <m:r>
                      <a:rPr lang="en-US" i="1" dirty="0" smtClean="0">
                        <a:latin typeface="Cambria Math" panose="02040503050406030204" pitchFamily="18" charset="0"/>
                      </a:rPr>
                      <m:t>𝑔</m:t>
                    </m:r>
                    <m:r>
                      <a:rPr lang="en-US" i="1" dirty="0" smtClean="0">
                        <a:latin typeface="Cambria Math" panose="02040503050406030204" pitchFamily="18" charset="0"/>
                      </a:rPr>
                      <m:t>(·)</m:t>
                    </m:r>
                  </m:oMath>
                </a14:m>
                <a:r>
                  <a:rPr lang="en-US" dirty="0"/>
                  <a:t> </a:t>
                </a:r>
                <a:r>
                  <a:rPr lang="en-US" dirty="0" err="1"/>
                  <a:t>relaciona</a:t>
                </a:r>
                <a:r>
                  <a:rPr lang="en-US" dirty="0"/>
                  <a:t> las </a:t>
                </a:r>
                <a:r>
                  <a:rPr lang="en-US" dirty="0" err="1"/>
                  <a:t>componentes</a:t>
                </a:r>
                <a:r>
                  <a:rPr lang="en-US" dirty="0"/>
                  <a:t> </a:t>
                </a:r>
                <a:r>
                  <a:rPr lang="en-US" dirty="0" err="1"/>
                  <a:t>aleatoria</a:t>
                </a:r>
                <a:r>
                  <a:rPr lang="en-US" dirty="0"/>
                  <a:t> y </a:t>
                </a:r>
                <a:r>
                  <a:rPr lang="en-US" dirty="0" err="1"/>
                  <a:t>sistemáticos</a:t>
                </a:r>
                <a:r>
                  <a:rPr lang="en-US" dirty="0"/>
                  <a:t>. De </a:t>
                </a:r>
                <a:r>
                  <a:rPr lang="en-US" dirty="0" err="1"/>
                  <a:t>este</a:t>
                </a:r>
                <a:r>
                  <a:rPr lang="en-US" dirty="0"/>
                  <a:t> modo, para </a:t>
                </a:r>
                <a14:m>
                  <m:oMath xmlns:m="http://schemas.openxmlformats.org/officeDocument/2006/math">
                    <m:r>
                      <a:rPr lang="en-US" i="1" dirty="0" smtClean="0">
                        <a:latin typeface="Cambria Math" panose="02040503050406030204" pitchFamily="18" charset="0"/>
                      </a:rPr>
                      <m:t>𝑖</m:t>
                    </m:r>
                    <m:r>
                      <a:rPr lang="en-US" i="1" dirty="0" smtClean="0">
                        <a:latin typeface="Cambria Math" panose="02040503050406030204" pitchFamily="18" charset="0"/>
                      </a:rPr>
                      <m:t> = 1,…,</m:t>
                    </m:r>
                    <m:r>
                      <a:rPr lang="en-US" i="1" dirty="0" smtClean="0">
                        <a:latin typeface="Cambria Math" panose="02040503050406030204" pitchFamily="18" charset="0"/>
                      </a:rPr>
                      <m:t>𝑁</m:t>
                    </m:r>
                  </m:oMath>
                </a14:m>
                <a:r>
                  <a:rPr lang="en-US" dirty="0"/>
                  <a:t>,</a:t>
                </a:r>
              </a:p>
              <a:p>
                <a:pPr marL="0" indent="0" algn="ctr">
                  <a:buNone/>
                </a:pPr>
                <a14:m>
                  <m:oMathPara xmlns:m="http://schemas.openxmlformats.org/officeDocument/2006/math">
                    <m:oMathParaPr>
                      <m:jc m:val="centerGroup"/>
                    </m:oMathParaPr>
                    <m:oMath xmlns:m="http://schemas.openxmlformats.org/officeDocument/2006/math">
                      <m:sSub>
                        <m:sSubPr>
                          <m:ctrlPr>
                            <a:rPr lang="es-CR"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r>
                            <a:rPr lang="es-CR" b="0" i="1" smtClean="0">
                              <a:latin typeface="Cambria Math" panose="02040503050406030204" pitchFamily="18" charset="0"/>
                              <a:ea typeface="Cambria Math" panose="02040503050406030204" pitchFamily="18" charset="0"/>
                            </a:rPr>
                            <m:t>𝑖</m:t>
                          </m:r>
                        </m:sub>
                      </m:sSub>
                      <m:r>
                        <a:rPr lang="es-CR" b="0" i="1" smtClean="0">
                          <a:latin typeface="Cambria Math" panose="02040503050406030204" pitchFamily="18" charset="0"/>
                          <a:ea typeface="Cambria Math" panose="02040503050406030204" pitchFamily="18" charset="0"/>
                        </a:rPr>
                        <m:t>=</m:t>
                      </m:r>
                      <m:r>
                        <a:rPr lang="es-CR" b="0" i="1" smtClean="0">
                          <a:latin typeface="Cambria Math" panose="02040503050406030204" pitchFamily="18" charset="0"/>
                          <a:ea typeface="Cambria Math" panose="02040503050406030204" pitchFamily="18" charset="0"/>
                        </a:rPr>
                        <m:t>𝐸</m:t>
                      </m:r>
                      <m:d>
                        <m:dPr>
                          <m:ctrlPr>
                            <a:rPr lang="es-CR" b="0" i="1" smtClean="0">
                              <a:latin typeface="Cambria Math" panose="02040503050406030204" pitchFamily="18" charset="0"/>
                              <a:ea typeface="Cambria Math" panose="02040503050406030204" pitchFamily="18" charset="0"/>
                            </a:rPr>
                          </m:ctrlPr>
                        </m:dPr>
                        <m:e>
                          <m:sSub>
                            <m:sSubPr>
                              <m:ctrlPr>
                                <a:rPr lang="es-CR" b="0" i="1" smtClean="0">
                                  <a:latin typeface="Cambria Math" panose="02040503050406030204" pitchFamily="18" charset="0"/>
                                  <a:ea typeface="Cambria Math" panose="02040503050406030204" pitchFamily="18" charset="0"/>
                                </a:rPr>
                              </m:ctrlPr>
                            </m:sSubPr>
                            <m:e>
                              <m:r>
                                <a:rPr lang="es-CR" b="0" i="1" smtClean="0">
                                  <a:latin typeface="Cambria Math" panose="02040503050406030204" pitchFamily="18" charset="0"/>
                                  <a:ea typeface="Cambria Math" panose="02040503050406030204" pitchFamily="18" charset="0"/>
                                </a:rPr>
                                <m:t>𝑌</m:t>
                              </m:r>
                            </m:e>
                            <m:sub>
                              <m:r>
                                <a:rPr lang="es-CR" b="0" i="1" smtClean="0">
                                  <a:latin typeface="Cambria Math" panose="02040503050406030204" pitchFamily="18" charset="0"/>
                                  <a:ea typeface="Cambria Math" panose="02040503050406030204" pitchFamily="18" charset="0"/>
                                </a:rPr>
                                <m:t>𝑖</m:t>
                              </m:r>
                            </m:sub>
                          </m:sSub>
                        </m:e>
                      </m:d>
                    </m:oMath>
                  </m:oMathPara>
                </a14:m>
                <a:endParaRPr lang="es-CR" b="0" dirty="0">
                  <a:ea typeface="Cambria Math" panose="02040503050406030204" pitchFamily="18" charset="0"/>
                </a:endParaRPr>
              </a:p>
              <a:p>
                <a:pPr marL="0" indent="0" algn="ctr">
                  <a:buNone/>
                </a:pPr>
                <a:endParaRPr lang="es-CR" b="0" dirty="0">
                  <a:ea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s-CR" b="0" i="1" dirty="0" smtClean="0">
                              <a:latin typeface="Cambria Math" panose="02040503050406030204" pitchFamily="18" charset="0"/>
                            </a:rPr>
                          </m:ctrlPr>
                        </m:sSubPr>
                        <m:e>
                          <m:r>
                            <a:rPr lang="el-GR" i="1" dirty="0">
                              <a:latin typeface="Cambria Math" panose="02040503050406030204" pitchFamily="18" charset="0"/>
                            </a:rPr>
                            <m:t>𝜂</m:t>
                          </m:r>
                        </m:e>
                        <m:sub>
                          <m:r>
                            <a:rPr lang="es-CR" b="0" i="1" dirty="0" smtClean="0">
                              <a:latin typeface="Cambria Math" panose="02040503050406030204" pitchFamily="18" charset="0"/>
                            </a:rPr>
                            <m:t>𝑖</m:t>
                          </m:r>
                        </m:sub>
                      </m:sSub>
                      <m:r>
                        <a:rPr lang="es-CR" b="0" i="1" dirty="0" smtClean="0">
                          <a:latin typeface="Cambria Math" panose="02040503050406030204" pitchFamily="18" charset="0"/>
                        </a:rPr>
                        <m:t>=</m:t>
                      </m:r>
                      <m:r>
                        <a:rPr lang="es-CR" b="0" i="1" dirty="0" smtClean="0">
                          <a:latin typeface="Cambria Math" panose="02040503050406030204" pitchFamily="18" charset="0"/>
                        </a:rPr>
                        <m:t>𝑔</m:t>
                      </m:r>
                      <m:d>
                        <m:dPr>
                          <m:ctrlPr>
                            <a:rPr lang="es-CR" b="0" i="1" dirty="0" smtClean="0">
                              <a:latin typeface="Cambria Math" panose="02040503050406030204" pitchFamily="18" charset="0"/>
                            </a:rPr>
                          </m:ctrlPr>
                        </m:dPr>
                        <m:e>
                          <m:sSub>
                            <m:sSubPr>
                              <m:ctrlPr>
                                <a:rPr lang="es-CR" b="0" i="1" dirty="0" smtClean="0">
                                  <a:latin typeface="Cambria Math" panose="02040503050406030204" pitchFamily="18" charset="0"/>
                                </a:rPr>
                              </m:ctrlPr>
                            </m:sSubPr>
                            <m:e>
                              <m:r>
                                <a:rPr lang="es-ES" i="1" dirty="0">
                                  <a:latin typeface="Cambria Math" panose="02040503050406030204" pitchFamily="18" charset="0"/>
                                </a:rPr>
                                <m:t>µ</m:t>
                              </m:r>
                            </m:e>
                            <m:sub>
                              <m:r>
                                <a:rPr lang="es-CR" b="0" i="1" dirty="0" smtClean="0">
                                  <a:latin typeface="Cambria Math" panose="02040503050406030204" pitchFamily="18" charset="0"/>
                                </a:rPr>
                                <m:t>𝑖</m:t>
                              </m:r>
                            </m:sub>
                          </m:sSub>
                        </m:e>
                      </m:d>
                      <m:r>
                        <a:rPr lang="es-CR" b="0" i="1" dirty="0" smtClean="0">
                          <a:latin typeface="Cambria Math" panose="02040503050406030204" pitchFamily="18" charset="0"/>
                        </a:rPr>
                        <m:t>=</m:t>
                      </m:r>
                      <m:nary>
                        <m:naryPr>
                          <m:chr m:val="∑"/>
                          <m:supHide m:val="on"/>
                          <m:ctrlPr>
                            <a:rPr lang="es-CR" i="1" dirty="0">
                              <a:latin typeface="Cambria Math" panose="02040503050406030204" pitchFamily="18" charset="0"/>
                            </a:rPr>
                          </m:ctrlPr>
                        </m:naryPr>
                        <m:sub>
                          <m:r>
                            <m:rPr>
                              <m:brk m:alnAt="7"/>
                            </m:rPr>
                            <a:rPr lang="es-CR" i="1" dirty="0">
                              <a:latin typeface="Cambria Math" panose="02040503050406030204" pitchFamily="18" charset="0"/>
                            </a:rPr>
                            <m:t>𝑗</m:t>
                          </m:r>
                        </m:sub>
                        <m:sup/>
                        <m:e>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𝛽</m:t>
                              </m:r>
                            </m:e>
                            <m:sub>
                              <m:r>
                                <a:rPr lang="es-CR" i="1">
                                  <a:latin typeface="Cambria Math" panose="02040503050406030204" pitchFamily="18" charset="0"/>
                                  <a:ea typeface="Cambria Math" panose="02040503050406030204" pitchFamily="18" charset="0"/>
                                </a:rPr>
                                <m:t>𝑗</m:t>
                              </m:r>
                            </m:sub>
                          </m:sSub>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𝑥</m:t>
                              </m:r>
                            </m:e>
                            <m:sub>
                              <m:r>
                                <a:rPr lang="es-CR" i="1">
                                  <a:latin typeface="Cambria Math" panose="02040503050406030204" pitchFamily="18" charset="0"/>
                                  <a:ea typeface="Cambria Math" panose="02040503050406030204" pitchFamily="18" charset="0"/>
                                </a:rPr>
                                <m:t>𝑖𝑗</m:t>
                              </m:r>
                            </m:sub>
                          </m:sSub>
                        </m:e>
                      </m:nary>
                    </m:oMath>
                  </m:oMathPara>
                </a14:m>
                <a:endParaRPr lang="en-US" dirty="0"/>
              </a:p>
              <a:p>
                <a:pPr marL="0" indent="0">
                  <a:buNone/>
                </a:pPr>
                <a:r>
                  <a:rPr lang="es-ES" dirty="0"/>
                  <a:t>Los modelos de regresión lineal típicos para respuestas continuas son un caso particular de los GLM. </a:t>
                </a:r>
              </a:p>
              <a:p>
                <a:pPr marL="0" indent="0">
                  <a:buNone/>
                </a:pPr>
                <a:r>
                  <a:rPr lang="es-ES" dirty="0"/>
                  <a:t>Estos modelos generalizan la regresión ordinaria de dos modos: permitiendo que Y tenga distribuciones diferentes a la normal y, por otro lado, incluyendo distintas funciones link de la media.</a:t>
                </a:r>
                <a:endParaRPr lang="en-US" dirty="0"/>
              </a:p>
              <a:p>
                <a:pPr marL="0" indent="0" algn="ctr">
                  <a:buNone/>
                </a:pPr>
                <a:endParaRPr lang="en-US" dirty="0"/>
              </a:p>
            </p:txBody>
          </p:sp>
        </mc:Choice>
        <mc:Fallback xmlns="">
          <p:sp>
            <p:nvSpPr>
              <p:cNvPr id="3" name="Marcador de contenido 2">
                <a:extLst>
                  <a:ext uri="{FF2B5EF4-FFF2-40B4-BE49-F238E27FC236}">
                    <a16:creationId xmlns:a16="http://schemas.microsoft.com/office/drawing/2014/main" id="{BFAF9661-1A3E-4B97-B5B9-28501D474566}"/>
                  </a:ext>
                </a:extLst>
              </p:cNvPr>
              <p:cNvSpPr>
                <a:spLocks noGrp="1" noRot="1" noChangeAspect="1" noMove="1" noResize="1" noEditPoints="1" noAdjustHandles="1" noChangeArrowheads="1" noChangeShapeType="1" noTextEdit="1"/>
              </p:cNvSpPr>
              <p:nvPr>
                <p:ph idx="1"/>
              </p:nvPr>
            </p:nvSpPr>
            <p:spPr>
              <a:xfrm>
                <a:off x="88777" y="1253331"/>
                <a:ext cx="11114842" cy="5540750"/>
              </a:xfrm>
              <a:blipFill>
                <a:blip r:embed="rId2"/>
                <a:stretch>
                  <a:fillRect l="-494" t="-880"/>
                </a:stretch>
              </a:blipFill>
            </p:spPr>
            <p:txBody>
              <a:bodyPr/>
              <a:lstStyle/>
              <a:p>
                <a:r>
                  <a:rPr lang="en-US">
                    <a:noFill/>
                  </a:rPr>
                  <a:t> </a:t>
                </a:r>
              </a:p>
            </p:txBody>
          </p:sp>
        </mc:Fallback>
      </mc:AlternateContent>
    </p:spTree>
    <p:extLst>
      <p:ext uri="{BB962C8B-B14F-4D97-AF65-F5344CB8AC3E}">
        <p14:creationId xmlns:p14="http://schemas.microsoft.com/office/powerpoint/2010/main" val="3552634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07E811-8BB3-425A-9875-EA0CB37C2962}"/>
              </a:ext>
            </a:extLst>
          </p:cNvPr>
          <p:cNvSpPr>
            <a:spLocks noGrp="1"/>
          </p:cNvSpPr>
          <p:nvPr>
            <p:ph type="title"/>
          </p:nvPr>
        </p:nvSpPr>
        <p:spPr>
          <a:xfrm>
            <a:off x="1249680" y="0"/>
            <a:ext cx="9692640" cy="850481"/>
          </a:xfrm>
        </p:spPr>
        <p:txBody>
          <a:bodyPr/>
          <a:lstStyle/>
          <a:p>
            <a:pPr algn="ctr"/>
            <a:r>
              <a:rPr lang="es-CR" dirty="0"/>
              <a:t>Índice</a:t>
            </a:r>
            <a:endParaRPr lang="en-US" dirty="0"/>
          </a:p>
        </p:txBody>
      </p:sp>
      <p:sp>
        <p:nvSpPr>
          <p:cNvPr id="4" name="3 Elipse">
            <a:extLst>
              <a:ext uri="{FF2B5EF4-FFF2-40B4-BE49-F238E27FC236}">
                <a16:creationId xmlns:a16="http://schemas.microsoft.com/office/drawing/2014/main" id="{87005A86-2480-4EEB-BD1C-BB9E0FB453EA}"/>
              </a:ext>
            </a:extLst>
          </p:cNvPr>
          <p:cNvSpPr/>
          <p:nvPr/>
        </p:nvSpPr>
        <p:spPr>
          <a:xfrm>
            <a:off x="467544" y="1268760"/>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1</a:t>
            </a:r>
          </a:p>
        </p:txBody>
      </p:sp>
      <p:sp>
        <p:nvSpPr>
          <p:cNvPr id="5" name="4 Elipse">
            <a:extLst>
              <a:ext uri="{FF2B5EF4-FFF2-40B4-BE49-F238E27FC236}">
                <a16:creationId xmlns:a16="http://schemas.microsoft.com/office/drawing/2014/main" id="{8850B7B9-A4B4-4203-8A6D-BB291772B21B}"/>
              </a:ext>
            </a:extLst>
          </p:cNvPr>
          <p:cNvSpPr/>
          <p:nvPr/>
        </p:nvSpPr>
        <p:spPr>
          <a:xfrm>
            <a:off x="467544" y="3284984"/>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2</a:t>
            </a:r>
          </a:p>
        </p:txBody>
      </p:sp>
      <p:sp>
        <p:nvSpPr>
          <p:cNvPr id="6" name="5 Elipse">
            <a:extLst>
              <a:ext uri="{FF2B5EF4-FFF2-40B4-BE49-F238E27FC236}">
                <a16:creationId xmlns:a16="http://schemas.microsoft.com/office/drawing/2014/main" id="{E7299D2D-930F-49E3-A282-8AF5322CF8F4}"/>
              </a:ext>
            </a:extLst>
          </p:cNvPr>
          <p:cNvSpPr/>
          <p:nvPr/>
        </p:nvSpPr>
        <p:spPr>
          <a:xfrm>
            <a:off x="467544" y="5229200"/>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3</a:t>
            </a:r>
          </a:p>
        </p:txBody>
      </p:sp>
      <p:sp>
        <p:nvSpPr>
          <p:cNvPr id="9" name="12 Rectángulo redondeado">
            <a:extLst>
              <a:ext uri="{FF2B5EF4-FFF2-40B4-BE49-F238E27FC236}">
                <a16:creationId xmlns:a16="http://schemas.microsoft.com/office/drawing/2014/main" id="{2F1E6455-DD99-405D-8009-D0FF9D00598C}"/>
              </a:ext>
            </a:extLst>
          </p:cNvPr>
          <p:cNvSpPr/>
          <p:nvPr/>
        </p:nvSpPr>
        <p:spPr>
          <a:xfrm>
            <a:off x="2051720" y="1412776"/>
            <a:ext cx="2160240"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Introducción</a:t>
            </a:r>
          </a:p>
        </p:txBody>
      </p:sp>
      <p:sp>
        <p:nvSpPr>
          <p:cNvPr id="10" name="13 Rectángulo redondeado">
            <a:extLst>
              <a:ext uri="{FF2B5EF4-FFF2-40B4-BE49-F238E27FC236}">
                <a16:creationId xmlns:a16="http://schemas.microsoft.com/office/drawing/2014/main" id="{7122EF9A-7511-4F61-8CB4-AD8A48176564}"/>
              </a:ext>
            </a:extLst>
          </p:cNvPr>
          <p:cNvSpPr/>
          <p:nvPr/>
        </p:nvSpPr>
        <p:spPr>
          <a:xfrm>
            <a:off x="2051720" y="3429000"/>
            <a:ext cx="2160240"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Componente de los GLM</a:t>
            </a:r>
          </a:p>
        </p:txBody>
      </p:sp>
      <p:sp>
        <p:nvSpPr>
          <p:cNvPr id="11" name="14 Rectángulo redondeado">
            <a:extLst>
              <a:ext uri="{FF2B5EF4-FFF2-40B4-BE49-F238E27FC236}">
                <a16:creationId xmlns:a16="http://schemas.microsoft.com/office/drawing/2014/main" id="{20F405BA-569A-4CBF-82F5-7E38FD0A3CEB}"/>
              </a:ext>
            </a:extLst>
          </p:cNvPr>
          <p:cNvSpPr/>
          <p:nvPr/>
        </p:nvSpPr>
        <p:spPr>
          <a:xfrm>
            <a:off x="2051720" y="5373216"/>
            <a:ext cx="2298338"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Familia de los GLM</a:t>
            </a:r>
          </a:p>
        </p:txBody>
      </p:sp>
    </p:spTree>
    <p:extLst>
      <p:ext uri="{BB962C8B-B14F-4D97-AF65-F5344CB8AC3E}">
        <p14:creationId xmlns:p14="http://schemas.microsoft.com/office/powerpoint/2010/main" val="368720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C979BF-DE86-4B22-9C0B-BF3249AE9307}"/>
              </a:ext>
            </a:extLst>
          </p:cNvPr>
          <p:cNvSpPr>
            <a:spLocks noGrp="1"/>
          </p:cNvSpPr>
          <p:nvPr>
            <p:ph type="title"/>
          </p:nvPr>
        </p:nvSpPr>
        <p:spPr>
          <a:xfrm>
            <a:off x="106532" y="90552"/>
            <a:ext cx="11070454" cy="788337"/>
          </a:xfrm>
        </p:spPr>
        <p:txBody>
          <a:bodyPr/>
          <a:lstStyle/>
          <a:p>
            <a:pPr algn="ctr"/>
            <a:r>
              <a:rPr lang="es-CR" dirty="0"/>
              <a:t>Familia de los GLM</a:t>
            </a:r>
            <a:endParaRPr lang="en-US" dirty="0"/>
          </a:p>
        </p:txBody>
      </p:sp>
      <p:sp>
        <p:nvSpPr>
          <p:cNvPr id="3" name="Marcador de contenido 2">
            <a:extLst>
              <a:ext uri="{FF2B5EF4-FFF2-40B4-BE49-F238E27FC236}">
                <a16:creationId xmlns:a16="http://schemas.microsoft.com/office/drawing/2014/main" id="{328CBCDA-4516-4D2F-8A89-2AE68E684775}"/>
              </a:ext>
            </a:extLst>
          </p:cNvPr>
          <p:cNvSpPr>
            <a:spLocks noGrp="1"/>
          </p:cNvSpPr>
          <p:nvPr>
            <p:ph idx="1"/>
          </p:nvPr>
        </p:nvSpPr>
        <p:spPr>
          <a:xfrm>
            <a:off x="106531" y="958788"/>
            <a:ext cx="11070454" cy="5899211"/>
          </a:xfrm>
        </p:spPr>
        <p:txBody>
          <a:bodyPr>
            <a:normAutofit fontScale="92500" lnSpcReduction="10000"/>
          </a:bodyPr>
          <a:lstStyle/>
          <a:p>
            <a:r>
              <a:rPr lang="es-CR" dirty="0"/>
              <a:t>¿Podemos entonces especificar diversas distribuciones para la variable Y </a:t>
            </a:r>
            <a:r>
              <a:rPr lang="es-CR" dirty="0" err="1"/>
              <a:t>y</a:t>
            </a:r>
            <a:r>
              <a:rPr lang="es-CR" dirty="0"/>
              <a:t> sus residuos? </a:t>
            </a:r>
          </a:p>
          <a:p>
            <a:pPr algn="just" fontAlgn="base"/>
            <a:r>
              <a:rPr lang="es-ES" b="0" i="0" dirty="0">
                <a:solidFill>
                  <a:srgbClr val="161616"/>
                </a:solidFill>
                <a:effectLst/>
                <a:latin typeface="IBM Plex Sans" panose="020B0604020202020204" pitchFamily="34" charset="0"/>
              </a:rPr>
              <a:t> La posibilidad de especificar una distribución que no sea la normal y una función de enlace que no sea la identidad es la principal mejora que aporta el modelo lineal generalizado respecto al modelo lineal general. Hay muchas combinaciones posibles de distribución y función de enlace, varias de las cuales pueden ser adecuadas para un determinado conjunto de datos, por lo que su elección puede estar guiada por consideraciones teóricas a priori y por las combinaciones que parezcan funcionar mejor.</a:t>
            </a:r>
          </a:p>
          <a:p>
            <a:pPr algn="just" fontAlgn="base">
              <a:buFont typeface="Arial" panose="020B0604020202020204" pitchFamily="34" charset="0"/>
              <a:buChar char="•"/>
            </a:pPr>
            <a:r>
              <a:rPr lang="es-ES" b="1" i="0" dirty="0">
                <a:solidFill>
                  <a:srgbClr val="161616"/>
                </a:solidFill>
                <a:effectLst/>
                <a:latin typeface="inherit"/>
              </a:rPr>
              <a:t>Binomial.</a:t>
            </a:r>
            <a:r>
              <a:rPr lang="es-ES" b="0" i="0" dirty="0">
                <a:solidFill>
                  <a:srgbClr val="161616"/>
                </a:solidFill>
                <a:effectLst/>
                <a:latin typeface="inherit"/>
              </a:rPr>
              <a:t> Esta distribución es adecuada únicamente para las variables que representan una respuesta binaria o un número de eventos.</a:t>
            </a:r>
          </a:p>
          <a:p>
            <a:pPr algn="just" fontAlgn="base">
              <a:buFont typeface="Arial" panose="020B0604020202020204" pitchFamily="34" charset="0"/>
              <a:buChar char="•"/>
            </a:pPr>
            <a:r>
              <a:rPr lang="es-ES" b="1" i="0" dirty="0">
                <a:solidFill>
                  <a:srgbClr val="161616"/>
                </a:solidFill>
                <a:effectLst/>
                <a:latin typeface="inherit"/>
              </a:rPr>
              <a:t>Gamma.</a:t>
            </a:r>
            <a:r>
              <a:rPr lang="es-ES" b="0" i="0" dirty="0">
                <a:solidFill>
                  <a:srgbClr val="161616"/>
                </a:solidFill>
                <a:effectLst/>
                <a:latin typeface="inherit"/>
              </a:rPr>
              <a:t> Esta distribución es adecuada para las variables con valores de escala positivos que se desvían hacia valores positivos más grandes. Si un valor de datos es menor o igual que 0 o es un valor perdido, el correspondiente caso no se utilizará en el análisis.</a:t>
            </a:r>
          </a:p>
          <a:p>
            <a:pPr algn="just" fontAlgn="base">
              <a:buFont typeface="Arial" panose="020B0604020202020204" pitchFamily="34" charset="0"/>
              <a:buChar char="•"/>
            </a:pPr>
            <a:r>
              <a:rPr lang="es-ES" b="1" i="0" dirty="0">
                <a:solidFill>
                  <a:srgbClr val="161616"/>
                </a:solidFill>
                <a:effectLst/>
                <a:latin typeface="inherit"/>
              </a:rPr>
              <a:t>De Gauss inversa.</a:t>
            </a:r>
            <a:r>
              <a:rPr lang="es-ES" b="0" i="0" dirty="0">
                <a:solidFill>
                  <a:srgbClr val="161616"/>
                </a:solidFill>
                <a:effectLst/>
                <a:latin typeface="inherit"/>
              </a:rPr>
              <a:t> Esta distribución es adecuada para las variables con valores de escala positivos que se desvían hacia valores positivos más grandes. Si un valor de datos es menor o igual que 0 o es un valor perdido, el correspondiente caso no se utilizará en el análisis.</a:t>
            </a:r>
          </a:p>
          <a:p>
            <a:pPr algn="just" fontAlgn="base">
              <a:buFont typeface="Arial" panose="020B0604020202020204" pitchFamily="34" charset="0"/>
              <a:buChar char="•"/>
            </a:pPr>
            <a:r>
              <a:rPr lang="es-ES" b="1" i="0" dirty="0">
                <a:solidFill>
                  <a:srgbClr val="161616"/>
                </a:solidFill>
                <a:effectLst/>
                <a:latin typeface="inherit"/>
              </a:rPr>
              <a:t>Binomial negativa.</a:t>
            </a:r>
            <a:r>
              <a:rPr lang="es-ES" b="0" i="0" dirty="0">
                <a:solidFill>
                  <a:srgbClr val="161616"/>
                </a:solidFill>
                <a:effectLst/>
                <a:latin typeface="inherit"/>
              </a:rPr>
              <a:t> Esta distribución considera el número de intentos necesarios para lograr </a:t>
            </a:r>
            <a:r>
              <a:rPr lang="es-ES" b="0" i="1" dirty="0">
                <a:solidFill>
                  <a:srgbClr val="161616"/>
                </a:solidFill>
                <a:effectLst/>
                <a:latin typeface="inherit"/>
              </a:rPr>
              <a:t>k</a:t>
            </a:r>
            <a:r>
              <a:rPr lang="es-ES" b="0" i="0" dirty="0">
                <a:solidFill>
                  <a:srgbClr val="161616"/>
                </a:solidFill>
                <a:effectLst/>
                <a:latin typeface="inherit"/>
              </a:rPr>
              <a:t> éxitos y es adecuada para variables que tengan valores enteros que no sean negativos. Si un valor de datos no es entero, es menor que 0 o es un valor perdido, el correspondiente caso no se utilizará en el análisis. El valor del parámetro auxiliar de la distribución binomial negativa puede ser cualquier número mayor o igual que 0; se puede establecer en un valor fijo o dejar que lo estime el procedimiento. Cuando el parámetro auxiliar se establece en 0, utilizar esta distribución equivale a utilizar la distribución de Poisson.</a:t>
            </a:r>
          </a:p>
        </p:txBody>
      </p:sp>
    </p:spTree>
    <p:extLst>
      <p:ext uri="{BB962C8B-B14F-4D97-AF65-F5344CB8AC3E}">
        <p14:creationId xmlns:p14="http://schemas.microsoft.com/office/powerpoint/2010/main" val="3316364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C979BF-DE86-4B22-9C0B-BF3249AE9307}"/>
              </a:ext>
            </a:extLst>
          </p:cNvPr>
          <p:cNvSpPr>
            <a:spLocks noGrp="1"/>
          </p:cNvSpPr>
          <p:nvPr>
            <p:ph type="title"/>
          </p:nvPr>
        </p:nvSpPr>
        <p:spPr>
          <a:xfrm>
            <a:off x="106532" y="90552"/>
            <a:ext cx="11070454" cy="788337"/>
          </a:xfrm>
        </p:spPr>
        <p:txBody>
          <a:bodyPr/>
          <a:lstStyle/>
          <a:p>
            <a:pPr algn="ctr"/>
            <a:r>
              <a:rPr lang="es-CR" dirty="0"/>
              <a:t>Familia de los GLM</a:t>
            </a:r>
            <a:endParaRPr lang="en-US" dirty="0"/>
          </a:p>
        </p:txBody>
      </p:sp>
      <p:sp>
        <p:nvSpPr>
          <p:cNvPr id="3" name="Marcador de contenido 2">
            <a:extLst>
              <a:ext uri="{FF2B5EF4-FFF2-40B4-BE49-F238E27FC236}">
                <a16:creationId xmlns:a16="http://schemas.microsoft.com/office/drawing/2014/main" id="{328CBCDA-4516-4D2F-8A89-2AE68E684775}"/>
              </a:ext>
            </a:extLst>
          </p:cNvPr>
          <p:cNvSpPr>
            <a:spLocks noGrp="1"/>
          </p:cNvSpPr>
          <p:nvPr>
            <p:ph idx="1"/>
          </p:nvPr>
        </p:nvSpPr>
        <p:spPr>
          <a:xfrm>
            <a:off x="106531" y="1253330"/>
            <a:ext cx="11070454" cy="5604669"/>
          </a:xfrm>
        </p:spPr>
        <p:txBody>
          <a:bodyPr>
            <a:normAutofit/>
          </a:bodyPr>
          <a:lstStyle/>
          <a:p>
            <a:pPr algn="just" fontAlgn="base">
              <a:buFont typeface="Arial" panose="020B0604020202020204" pitchFamily="34" charset="0"/>
              <a:buChar char="•"/>
            </a:pPr>
            <a:r>
              <a:rPr lang="es-ES" b="1" i="0" dirty="0">
                <a:solidFill>
                  <a:srgbClr val="161616"/>
                </a:solidFill>
                <a:effectLst/>
                <a:latin typeface="inherit"/>
              </a:rPr>
              <a:t>Normal.</a:t>
            </a:r>
            <a:r>
              <a:rPr lang="es-ES" b="0" i="0" dirty="0">
                <a:solidFill>
                  <a:srgbClr val="161616"/>
                </a:solidFill>
                <a:effectLst/>
                <a:latin typeface="inherit"/>
              </a:rPr>
              <a:t> Es adecuada para variables de escala cuyos valores adoptan una distribución simétrica con forma de campana en torno a un valor central (la media). La variable dependiente debe ser numérica.</a:t>
            </a:r>
          </a:p>
          <a:p>
            <a:pPr algn="just" fontAlgn="base">
              <a:buFont typeface="Arial" panose="020B0604020202020204" pitchFamily="34" charset="0"/>
              <a:buChar char="•"/>
            </a:pPr>
            <a:r>
              <a:rPr lang="es-ES" b="1" i="0" dirty="0">
                <a:solidFill>
                  <a:srgbClr val="161616"/>
                </a:solidFill>
                <a:effectLst/>
                <a:latin typeface="inherit"/>
              </a:rPr>
              <a:t>Poisson.</a:t>
            </a:r>
            <a:r>
              <a:rPr lang="es-ES" b="0" i="0" dirty="0">
                <a:solidFill>
                  <a:srgbClr val="161616"/>
                </a:solidFill>
                <a:effectLst/>
                <a:latin typeface="inherit"/>
              </a:rPr>
              <a:t> Esta distribución considera el número de ocurrencias de un evento de interés en un período fijo de tiempo y es apropiada para variables que tengan valores enteros que no sean negativos. Si un valor de datos no es entero, es menor que 0 o es un valor perdido, el correspondiente caso no se utilizará en el análisis.</a:t>
            </a:r>
          </a:p>
          <a:p>
            <a:pPr algn="just" fontAlgn="base">
              <a:buFont typeface="Arial" panose="020B0604020202020204" pitchFamily="34" charset="0"/>
              <a:buChar char="•"/>
            </a:pPr>
            <a:r>
              <a:rPr lang="es-ES" b="1" i="0" dirty="0" err="1">
                <a:solidFill>
                  <a:srgbClr val="161616"/>
                </a:solidFill>
                <a:effectLst/>
                <a:latin typeface="inherit"/>
              </a:rPr>
              <a:t>Tweedie</a:t>
            </a:r>
            <a:r>
              <a:rPr lang="es-ES" b="1" i="0" dirty="0">
                <a:solidFill>
                  <a:srgbClr val="161616"/>
                </a:solidFill>
                <a:effectLst/>
                <a:latin typeface="inherit"/>
              </a:rPr>
              <a:t>.</a:t>
            </a:r>
            <a:r>
              <a:rPr lang="es-ES" b="0" i="0" dirty="0">
                <a:solidFill>
                  <a:srgbClr val="161616"/>
                </a:solidFill>
                <a:effectLst/>
                <a:latin typeface="inherit"/>
              </a:rPr>
              <a:t> Esta distribución es adecuada para variables que puedan representarse mediante mezclas de Poisson de distribuciones gamma; la distribución es una "mezcla" en el sentido de que combina las propiedades de distribuciones continuas (toma valores reales no negativos) y discretas (masa de probabilidad positiva en un único valor, 0). La variable dependiente debe ser numérica y los valores de los datos deben ser iguales o mayores que cero. Si un valor de datos es menor que 0 o es un valor perdido, el correspondiente caso no se utilizará en el análisis. El valor fijo del parámetro de la distribución de </a:t>
            </a:r>
            <a:r>
              <a:rPr lang="es-ES" b="0" i="0" dirty="0" err="1">
                <a:solidFill>
                  <a:srgbClr val="161616"/>
                </a:solidFill>
                <a:effectLst/>
                <a:latin typeface="inherit"/>
              </a:rPr>
              <a:t>Tweedie</a:t>
            </a:r>
            <a:r>
              <a:rPr lang="es-ES" b="0" i="0" dirty="0">
                <a:solidFill>
                  <a:srgbClr val="161616"/>
                </a:solidFill>
                <a:effectLst/>
                <a:latin typeface="inherit"/>
              </a:rPr>
              <a:t> puede ser cualquier número mayor que uno y menor que dos.</a:t>
            </a:r>
          </a:p>
          <a:p>
            <a:pPr algn="just" fontAlgn="base">
              <a:buFont typeface="Arial" panose="020B0604020202020204" pitchFamily="34" charset="0"/>
              <a:buChar char="•"/>
            </a:pPr>
            <a:r>
              <a:rPr lang="es-ES" b="1" i="0" dirty="0">
                <a:solidFill>
                  <a:srgbClr val="161616"/>
                </a:solidFill>
                <a:effectLst/>
                <a:latin typeface="inherit"/>
              </a:rPr>
              <a:t>Multinomial.</a:t>
            </a:r>
            <a:r>
              <a:rPr lang="es-ES" b="0" i="0" dirty="0">
                <a:solidFill>
                  <a:srgbClr val="161616"/>
                </a:solidFill>
                <a:effectLst/>
                <a:latin typeface="inherit"/>
              </a:rPr>
              <a:t> Esta distribución es adecuada para variables que representan una respuesta ordinal. La variable dependiente puede ser numérica o de cadena, y debe tener como mínimo dos valores válidos distintos de los datos.</a:t>
            </a:r>
          </a:p>
          <a:p>
            <a:endParaRPr lang="es-ES" b="0" i="0" dirty="0">
              <a:solidFill>
                <a:srgbClr val="161616"/>
              </a:solidFill>
              <a:effectLst/>
              <a:latin typeface="inherit"/>
            </a:endParaRPr>
          </a:p>
        </p:txBody>
      </p:sp>
    </p:spTree>
    <p:extLst>
      <p:ext uri="{BB962C8B-B14F-4D97-AF65-F5344CB8AC3E}">
        <p14:creationId xmlns:p14="http://schemas.microsoft.com/office/powerpoint/2010/main" val="2629769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E229EE3-D050-49B6-B925-D4A2F62CD663}"/>
              </a:ext>
            </a:extLst>
          </p:cNvPr>
          <p:cNvSpPr>
            <a:spLocks noGrp="1"/>
          </p:cNvSpPr>
          <p:nvPr>
            <p:ph idx="1"/>
          </p:nvPr>
        </p:nvSpPr>
        <p:spPr>
          <a:xfrm>
            <a:off x="106532" y="1118586"/>
            <a:ext cx="10928411" cy="5648862"/>
          </a:xfrm>
        </p:spPr>
        <p:txBody>
          <a:bodyPr>
            <a:normAutofit lnSpcReduction="10000"/>
          </a:bodyPr>
          <a:lstStyle/>
          <a:p>
            <a:pPr marL="0" indent="0">
              <a:buNone/>
            </a:pPr>
            <a:r>
              <a:rPr lang="es-CR" dirty="0"/>
              <a:t>A partir de las familias, surgen entonces también distintas formas de enlazas la regresión a los datos: </a:t>
            </a:r>
          </a:p>
          <a:p>
            <a:pPr algn="l" fontAlgn="base">
              <a:buFont typeface="Arial" panose="020B0604020202020204" pitchFamily="34" charset="0"/>
              <a:buChar char="•"/>
            </a:pPr>
            <a:r>
              <a:rPr lang="es-ES" b="1" i="0" dirty="0">
                <a:solidFill>
                  <a:srgbClr val="161616"/>
                </a:solidFill>
                <a:effectLst/>
                <a:latin typeface="inherit"/>
              </a:rPr>
              <a:t>Identidad.</a:t>
            </a:r>
            <a:r>
              <a:rPr lang="es-ES" b="0" i="0" dirty="0">
                <a:solidFill>
                  <a:srgbClr val="161616"/>
                </a:solidFill>
                <a:effectLst/>
                <a:latin typeface="inherit"/>
              </a:rPr>
              <a:t> </a:t>
            </a:r>
            <a:r>
              <a:rPr lang="es-ES" b="0" i="1" dirty="0">
                <a:solidFill>
                  <a:srgbClr val="161616"/>
                </a:solidFill>
                <a:effectLst/>
                <a:latin typeface="inherit"/>
              </a:rPr>
              <a:t>f</a:t>
            </a:r>
            <a:r>
              <a:rPr lang="es-ES" b="0" i="0" dirty="0">
                <a:solidFill>
                  <a:srgbClr val="161616"/>
                </a:solidFill>
                <a:effectLst/>
                <a:latin typeface="inherit"/>
              </a:rPr>
              <a:t>(</a:t>
            </a:r>
            <a:r>
              <a:rPr lang="es-ES" b="0" i="1" dirty="0">
                <a:solidFill>
                  <a:srgbClr val="161616"/>
                </a:solidFill>
                <a:effectLst/>
                <a:latin typeface="inherit"/>
              </a:rPr>
              <a:t>x</a:t>
            </a:r>
            <a:r>
              <a:rPr lang="es-ES" b="0" i="0" dirty="0">
                <a:solidFill>
                  <a:srgbClr val="161616"/>
                </a:solidFill>
                <a:effectLst/>
                <a:latin typeface="inherit"/>
              </a:rPr>
              <a:t>)=</a:t>
            </a:r>
            <a:r>
              <a:rPr lang="es-ES" b="0" i="1" dirty="0">
                <a:solidFill>
                  <a:srgbClr val="161616"/>
                </a:solidFill>
                <a:effectLst/>
                <a:latin typeface="inherit"/>
              </a:rPr>
              <a:t>x</a:t>
            </a:r>
            <a:r>
              <a:rPr lang="es-ES" b="0" i="0" dirty="0">
                <a:solidFill>
                  <a:srgbClr val="161616"/>
                </a:solidFill>
                <a:effectLst/>
                <a:latin typeface="inherit"/>
              </a:rPr>
              <a:t>. No se transforma la variable dependiente. Este enlace se puede utilizar con cualquier distribución.</a:t>
            </a:r>
          </a:p>
          <a:p>
            <a:pPr algn="l" fontAlgn="base">
              <a:buFont typeface="Arial" panose="020B0604020202020204" pitchFamily="34" charset="0"/>
              <a:buChar char="•"/>
            </a:pPr>
            <a:r>
              <a:rPr lang="es-ES" b="1" i="0" dirty="0">
                <a:solidFill>
                  <a:srgbClr val="161616"/>
                </a:solidFill>
                <a:effectLst/>
                <a:latin typeface="inherit"/>
              </a:rPr>
              <a:t>Log-log complementario.</a:t>
            </a:r>
            <a:r>
              <a:rPr lang="es-ES" b="0" i="0" dirty="0">
                <a:solidFill>
                  <a:srgbClr val="161616"/>
                </a:solidFill>
                <a:effectLst/>
                <a:latin typeface="inherit"/>
              </a:rPr>
              <a:t> </a:t>
            </a:r>
            <a:r>
              <a:rPr lang="es-ES" b="0" i="1" dirty="0">
                <a:solidFill>
                  <a:srgbClr val="161616"/>
                </a:solidFill>
                <a:effectLst/>
                <a:latin typeface="inherit"/>
              </a:rPr>
              <a:t>f</a:t>
            </a:r>
            <a:r>
              <a:rPr lang="es-ES" b="0" i="0" dirty="0">
                <a:solidFill>
                  <a:srgbClr val="161616"/>
                </a:solidFill>
                <a:effectLst/>
                <a:latin typeface="inherit"/>
              </a:rPr>
              <a:t>(</a:t>
            </a:r>
            <a:r>
              <a:rPr lang="es-ES" b="0" i="1" dirty="0">
                <a:solidFill>
                  <a:srgbClr val="161616"/>
                </a:solidFill>
                <a:effectLst/>
                <a:latin typeface="inherit"/>
              </a:rPr>
              <a:t>x</a:t>
            </a:r>
            <a:r>
              <a:rPr lang="es-ES" b="0" i="0" dirty="0">
                <a:solidFill>
                  <a:srgbClr val="161616"/>
                </a:solidFill>
                <a:effectLst/>
                <a:latin typeface="inherit"/>
              </a:rPr>
              <a:t>)=log(−log(1−</a:t>
            </a:r>
            <a:r>
              <a:rPr lang="es-ES" b="0" i="1" dirty="0">
                <a:solidFill>
                  <a:srgbClr val="161616"/>
                </a:solidFill>
                <a:effectLst/>
                <a:latin typeface="inherit"/>
              </a:rPr>
              <a:t>x</a:t>
            </a:r>
            <a:r>
              <a:rPr lang="es-ES" b="0" i="0" dirty="0">
                <a:solidFill>
                  <a:srgbClr val="161616"/>
                </a:solidFill>
                <a:effectLst/>
                <a:latin typeface="inherit"/>
              </a:rPr>
              <a:t>)). Es apropiada únicamente para la distribución binomial.</a:t>
            </a:r>
          </a:p>
          <a:p>
            <a:pPr algn="l" fontAlgn="base">
              <a:buFont typeface="Arial" panose="020B0604020202020204" pitchFamily="34" charset="0"/>
              <a:buChar char="•"/>
            </a:pPr>
            <a:r>
              <a:rPr lang="es-ES" b="1" i="0" dirty="0" err="1">
                <a:solidFill>
                  <a:srgbClr val="161616"/>
                </a:solidFill>
                <a:effectLst/>
                <a:latin typeface="inherit"/>
              </a:rPr>
              <a:t>Cauchit</a:t>
            </a:r>
            <a:r>
              <a:rPr lang="es-ES" b="1" i="0" dirty="0">
                <a:solidFill>
                  <a:srgbClr val="161616"/>
                </a:solidFill>
                <a:effectLst/>
                <a:latin typeface="inherit"/>
              </a:rPr>
              <a:t> acumulada. </a:t>
            </a:r>
            <a:r>
              <a:rPr lang="es-ES" b="0" i="1" dirty="0">
                <a:solidFill>
                  <a:srgbClr val="161616"/>
                </a:solidFill>
                <a:effectLst/>
                <a:latin typeface="inherit"/>
              </a:rPr>
              <a:t>f</a:t>
            </a:r>
            <a:r>
              <a:rPr lang="es-ES" b="0" i="0" dirty="0">
                <a:solidFill>
                  <a:srgbClr val="161616"/>
                </a:solidFill>
                <a:effectLst/>
                <a:latin typeface="inherit"/>
              </a:rPr>
              <a:t>(</a:t>
            </a:r>
            <a:r>
              <a:rPr lang="es-ES" b="0" i="1" dirty="0">
                <a:solidFill>
                  <a:srgbClr val="161616"/>
                </a:solidFill>
                <a:effectLst/>
                <a:latin typeface="inherit"/>
              </a:rPr>
              <a:t>x</a:t>
            </a:r>
            <a:r>
              <a:rPr lang="es-ES" b="0" i="0" dirty="0">
                <a:solidFill>
                  <a:srgbClr val="161616"/>
                </a:solidFill>
                <a:effectLst/>
                <a:latin typeface="inherit"/>
              </a:rPr>
              <a:t>) = tan(π (</a:t>
            </a:r>
            <a:r>
              <a:rPr lang="es-ES" b="0" i="1" dirty="0">
                <a:solidFill>
                  <a:srgbClr val="161616"/>
                </a:solidFill>
                <a:effectLst/>
                <a:latin typeface="inherit"/>
              </a:rPr>
              <a:t>x</a:t>
            </a:r>
            <a:r>
              <a:rPr lang="es-ES" b="0" i="0" dirty="0">
                <a:solidFill>
                  <a:srgbClr val="161616"/>
                </a:solidFill>
                <a:effectLst/>
                <a:latin typeface="inherit"/>
              </a:rPr>
              <a:t> – 0.5)), aplicada a la probabilidad acumulada de cada categoría de la respuesta. Es apropiada únicamente para la distribución multinomial.</a:t>
            </a:r>
          </a:p>
          <a:p>
            <a:pPr algn="l" fontAlgn="base">
              <a:buFont typeface="Arial" panose="020B0604020202020204" pitchFamily="34" charset="0"/>
              <a:buChar char="•"/>
            </a:pPr>
            <a:r>
              <a:rPr lang="es-ES" b="1" i="0" dirty="0">
                <a:solidFill>
                  <a:srgbClr val="161616"/>
                </a:solidFill>
                <a:effectLst/>
                <a:latin typeface="inherit"/>
              </a:rPr>
              <a:t>Log-log complementario acumulado. </a:t>
            </a:r>
            <a:r>
              <a:rPr lang="es-ES" b="0" i="1" dirty="0">
                <a:solidFill>
                  <a:srgbClr val="161616"/>
                </a:solidFill>
                <a:effectLst/>
                <a:latin typeface="inherit"/>
              </a:rPr>
              <a:t>f</a:t>
            </a:r>
            <a:r>
              <a:rPr lang="es-ES" b="0" i="0" dirty="0">
                <a:solidFill>
                  <a:srgbClr val="161616"/>
                </a:solidFill>
                <a:effectLst/>
                <a:latin typeface="inherit"/>
              </a:rPr>
              <a:t>(</a:t>
            </a:r>
            <a:r>
              <a:rPr lang="es-ES" b="0" i="1" dirty="0">
                <a:solidFill>
                  <a:srgbClr val="161616"/>
                </a:solidFill>
                <a:effectLst/>
                <a:latin typeface="inherit"/>
              </a:rPr>
              <a:t>x</a:t>
            </a:r>
            <a:r>
              <a:rPr lang="es-ES" b="0" i="0" dirty="0">
                <a:solidFill>
                  <a:srgbClr val="161616"/>
                </a:solidFill>
                <a:effectLst/>
                <a:latin typeface="inherit"/>
              </a:rPr>
              <a:t>)=</a:t>
            </a:r>
            <a:r>
              <a:rPr lang="es-ES" b="0" i="0" dirty="0" err="1">
                <a:solidFill>
                  <a:srgbClr val="161616"/>
                </a:solidFill>
                <a:effectLst/>
                <a:latin typeface="inherit"/>
              </a:rPr>
              <a:t>ln</a:t>
            </a:r>
            <a:r>
              <a:rPr lang="es-ES" b="0" i="0" dirty="0">
                <a:solidFill>
                  <a:srgbClr val="161616"/>
                </a:solidFill>
                <a:effectLst/>
                <a:latin typeface="inherit"/>
              </a:rPr>
              <a:t>(−</a:t>
            </a:r>
            <a:r>
              <a:rPr lang="es-ES" b="0" i="0" dirty="0" err="1">
                <a:solidFill>
                  <a:srgbClr val="161616"/>
                </a:solidFill>
                <a:effectLst/>
                <a:latin typeface="inherit"/>
              </a:rPr>
              <a:t>ln</a:t>
            </a:r>
            <a:r>
              <a:rPr lang="es-ES" b="0" i="0" dirty="0">
                <a:solidFill>
                  <a:srgbClr val="161616"/>
                </a:solidFill>
                <a:effectLst/>
                <a:latin typeface="inherit"/>
              </a:rPr>
              <a:t>(1−</a:t>
            </a:r>
            <a:r>
              <a:rPr lang="es-ES" b="0" i="1" dirty="0">
                <a:solidFill>
                  <a:srgbClr val="161616"/>
                </a:solidFill>
                <a:effectLst/>
                <a:latin typeface="inherit"/>
              </a:rPr>
              <a:t>x</a:t>
            </a:r>
            <a:r>
              <a:rPr lang="es-ES" b="0" i="0" dirty="0">
                <a:solidFill>
                  <a:srgbClr val="161616"/>
                </a:solidFill>
                <a:effectLst/>
                <a:latin typeface="inherit"/>
              </a:rPr>
              <a:t>)), aplicada a la probabilidad acumulada de cada categoría de la respuesta. Es apropiada únicamente para la distribución multinomial.</a:t>
            </a:r>
          </a:p>
          <a:p>
            <a:pPr algn="l" fontAlgn="base">
              <a:buFont typeface="Arial" panose="020B0604020202020204" pitchFamily="34" charset="0"/>
              <a:buChar char="•"/>
            </a:pPr>
            <a:r>
              <a:rPr lang="es-ES" b="1" i="0" dirty="0" err="1">
                <a:solidFill>
                  <a:srgbClr val="161616"/>
                </a:solidFill>
                <a:effectLst/>
                <a:latin typeface="inherit"/>
              </a:rPr>
              <a:t>Logit</a:t>
            </a:r>
            <a:r>
              <a:rPr lang="es-ES" b="1" i="0" dirty="0">
                <a:solidFill>
                  <a:srgbClr val="161616"/>
                </a:solidFill>
                <a:effectLst/>
                <a:latin typeface="inherit"/>
              </a:rPr>
              <a:t> acumulado. </a:t>
            </a:r>
            <a:r>
              <a:rPr lang="es-ES" b="0" i="1" dirty="0">
                <a:solidFill>
                  <a:srgbClr val="161616"/>
                </a:solidFill>
                <a:effectLst/>
                <a:latin typeface="inherit"/>
              </a:rPr>
              <a:t>f</a:t>
            </a:r>
            <a:r>
              <a:rPr lang="es-ES" b="0" i="0" dirty="0">
                <a:solidFill>
                  <a:srgbClr val="161616"/>
                </a:solidFill>
                <a:effectLst/>
                <a:latin typeface="inherit"/>
              </a:rPr>
              <a:t>(</a:t>
            </a:r>
            <a:r>
              <a:rPr lang="es-ES" b="0" i="1" dirty="0">
                <a:solidFill>
                  <a:srgbClr val="161616"/>
                </a:solidFill>
                <a:effectLst/>
                <a:latin typeface="inherit"/>
              </a:rPr>
              <a:t>x</a:t>
            </a:r>
            <a:r>
              <a:rPr lang="es-ES" b="0" i="0" dirty="0">
                <a:solidFill>
                  <a:srgbClr val="161616"/>
                </a:solidFill>
                <a:effectLst/>
                <a:latin typeface="inherit"/>
              </a:rPr>
              <a:t>)=</a:t>
            </a:r>
            <a:r>
              <a:rPr lang="es-ES" b="0" i="0" dirty="0" err="1">
                <a:solidFill>
                  <a:srgbClr val="161616"/>
                </a:solidFill>
                <a:effectLst/>
                <a:latin typeface="inherit"/>
              </a:rPr>
              <a:t>ln</a:t>
            </a:r>
            <a:r>
              <a:rPr lang="es-ES" b="0" i="0" dirty="0">
                <a:solidFill>
                  <a:srgbClr val="161616"/>
                </a:solidFill>
                <a:effectLst/>
                <a:latin typeface="inherit"/>
              </a:rPr>
              <a:t>(</a:t>
            </a:r>
            <a:r>
              <a:rPr lang="es-ES" b="0" i="1" dirty="0">
                <a:solidFill>
                  <a:srgbClr val="161616"/>
                </a:solidFill>
                <a:effectLst/>
                <a:latin typeface="inherit"/>
              </a:rPr>
              <a:t>x</a:t>
            </a:r>
            <a:r>
              <a:rPr lang="es-ES" b="0" i="0" dirty="0">
                <a:solidFill>
                  <a:srgbClr val="161616"/>
                </a:solidFill>
                <a:effectLst/>
                <a:latin typeface="inherit"/>
              </a:rPr>
              <a:t> / (1−</a:t>
            </a:r>
            <a:r>
              <a:rPr lang="es-ES" b="0" i="1" dirty="0">
                <a:solidFill>
                  <a:srgbClr val="161616"/>
                </a:solidFill>
                <a:effectLst/>
                <a:latin typeface="inherit"/>
              </a:rPr>
              <a:t>x</a:t>
            </a:r>
            <a:r>
              <a:rPr lang="es-ES" b="0" i="0" dirty="0">
                <a:solidFill>
                  <a:srgbClr val="161616"/>
                </a:solidFill>
                <a:effectLst/>
                <a:latin typeface="inherit"/>
              </a:rPr>
              <a:t>)), aplicada a la probabilidad acumulada de cada categoría de la respuesta. Es apropiada únicamente para la distribución multinomial.</a:t>
            </a:r>
          </a:p>
          <a:p>
            <a:pPr algn="l" fontAlgn="base">
              <a:buFont typeface="Arial" panose="020B0604020202020204" pitchFamily="34" charset="0"/>
              <a:buChar char="•"/>
            </a:pPr>
            <a:r>
              <a:rPr lang="es-ES" b="1" i="0" dirty="0">
                <a:solidFill>
                  <a:srgbClr val="161616"/>
                </a:solidFill>
                <a:effectLst/>
                <a:latin typeface="inherit"/>
              </a:rPr>
              <a:t>Log-log negativo acumulado. </a:t>
            </a:r>
            <a:r>
              <a:rPr lang="es-ES" b="0" i="1" dirty="0">
                <a:solidFill>
                  <a:srgbClr val="161616"/>
                </a:solidFill>
                <a:effectLst/>
                <a:latin typeface="inherit"/>
              </a:rPr>
              <a:t>f</a:t>
            </a:r>
            <a:r>
              <a:rPr lang="es-ES" b="0" i="0" dirty="0">
                <a:solidFill>
                  <a:srgbClr val="161616"/>
                </a:solidFill>
                <a:effectLst/>
                <a:latin typeface="inherit"/>
              </a:rPr>
              <a:t>(</a:t>
            </a:r>
            <a:r>
              <a:rPr lang="es-ES" b="0" i="1" dirty="0">
                <a:solidFill>
                  <a:srgbClr val="161616"/>
                </a:solidFill>
                <a:effectLst/>
                <a:latin typeface="inherit"/>
              </a:rPr>
              <a:t>x</a:t>
            </a:r>
            <a:r>
              <a:rPr lang="es-ES" b="0" i="0" dirty="0">
                <a:solidFill>
                  <a:srgbClr val="161616"/>
                </a:solidFill>
                <a:effectLst/>
                <a:latin typeface="inherit"/>
              </a:rPr>
              <a:t>)=−</a:t>
            </a:r>
            <a:r>
              <a:rPr lang="es-ES" b="0" i="0" dirty="0" err="1">
                <a:solidFill>
                  <a:srgbClr val="161616"/>
                </a:solidFill>
                <a:effectLst/>
                <a:latin typeface="inherit"/>
              </a:rPr>
              <a:t>ln</a:t>
            </a:r>
            <a:r>
              <a:rPr lang="es-ES" b="0" i="0" dirty="0">
                <a:solidFill>
                  <a:srgbClr val="161616"/>
                </a:solidFill>
                <a:effectLst/>
                <a:latin typeface="inherit"/>
              </a:rPr>
              <a:t>(−</a:t>
            </a:r>
            <a:r>
              <a:rPr lang="es-ES" b="0" i="0" dirty="0" err="1">
                <a:solidFill>
                  <a:srgbClr val="161616"/>
                </a:solidFill>
                <a:effectLst/>
                <a:latin typeface="inherit"/>
              </a:rPr>
              <a:t>ln</a:t>
            </a:r>
            <a:r>
              <a:rPr lang="es-ES" b="0" i="0" dirty="0">
                <a:solidFill>
                  <a:srgbClr val="161616"/>
                </a:solidFill>
                <a:effectLst/>
                <a:latin typeface="inherit"/>
              </a:rPr>
              <a:t>(</a:t>
            </a:r>
            <a:r>
              <a:rPr lang="es-ES" b="0" i="1" dirty="0">
                <a:solidFill>
                  <a:srgbClr val="161616"/>
                </a:solidFill>
                <a:effectLst/>
                <a:latin typeface="inherit"/>
              </a:rPr>
              <a:t>x</a:t>
            </a:r>
            <a:r>
              <a:rPr lang="es-ES" b="0" i="0" dirty="0">
                <a:solidFill>
                  <a:srgbClr val="161616"/>
                </a:solidFill>
                <a:effectLst/>
                <a:latin typeface="inherit"/>
              </a:rPr>
              <a:t>)), aplicada a la probabilidad acumulada de cada categoría de la respuesta. Es apropiada únicamente para la distribución multinomial.</a:t>
            </a:r>
          </a:p>
          <a:p>
            <a:pPr algn="l" fontAlgn="base">
              <a:buFont typeface="Arial" panose="020B0604020202020204" pitchFamily="34" charset="0"/>
              <a:buChar char="•"/>
            </a:pPr>
            <a:r>
              <a:rPr lang="es-ES" b="1" i="0" dirty="0" err="1">
                <a:solidFill>
                  <a:srgbClr val="161616"/>
                </a:solidFill>
                <a:effectLst/>
                <a:latin typeface="inherit"/>
              </a:rPr>
              <a:t>Probit</a:t>
            </a:r>
            <a:r>
              <a:rPr lang="es-ES" b="1" i="0" dirty="0">
                <a:solidFill>
                  <a:srgbClr val="161616"/>
                </a:solidFill>
                <a:effectLst/>
                <a:latin typeface="inherit"/>
              </a:rPr>
              <a:t> acumulada. </a:t>
            </a:r>
            <a:r>
              <a:rPr lang="es-ES" b="0" i="1" dirty="0">
                <a:solidFill>
                  <a:srgbClr val="161616"/>
                </a:solidFill>
                <a:effectLst/>
                <a:latin typeface="inherit"/>
              </a:rPr>
              <a:t>f</a:t>
            </a:r>
            <a:r>
              <a:rPr lang="es-ES" b="0" i="0" dirty="0">
                <a:solidFill>
                  <a:srgbClr val="161616"/>
                </a:solidFill>
                <a:effectLst/>
                <a:latin typeface="inherit"/>
              </a:rPr>
              <a:t>(</a:t>
            </a:r>
            <a:r>
              <a:rPr lang="es-ES" b="0" i="1" dirty="0">
                <a:solidFill>
                  <a:srgbClr val="161616"/>
                </a:solidFill>
                <a:effectLst/>
                <a:latin typeface="inherit"/>
              </a:rPr>
              <a:t>x</a:t>
            </a:r>
            <a:r>
              <a:rPr lang="es-ES" b="0" i="0" dirty="0">
                <a:solidFill>
                  <a:srgbClr val="161616"/>
                </a:solidFill>
                <a:effectLst/>
                <a:latin typeface="inherit"/>
              </a:rPr>
              <a:t>)=Φ</a:t>
            </a:r>
            <a:r>
              <a:rPr lang="es-ES" b="0" i="0" baseline="30000" dirty="0">
                <a:solidFill>
                  <a:srgbClr val="161616"/>
                </a:solidFill>
                <a:effectLst/>
                <a:latin typeface="inherit"/>
              </a:rPr>
              <a:t>−1</a:t>
            </a:r>
            <a:r>
              <a:rPr lang="es-ES" b="0" i="0" dirty="0">
                <a:solidFill>
                  <a:srgbClr val="161616"/>
                </a:solidFill>
                <a:effectLst/>
                <a:latin typeface="inherit"/>
              </a:rPr>
              <a:t>(</a:t>
            </a:r>
            <a:r>
              <a:rPr lang="es-ES" b="0" i="1" dirty="0">
                <a:solidFill>
                  <a:srgbClr val="161616"/>
                </a:solidFill>
                <a:effectLst/>
                <a:latin typeface="inherit"/>
              </a:rPr>
              <a:t>x</a:t>
            </a:r>
            <a:r>
              <a:rPr lang="es-ES" b="0" i="0" dirty="0">
                <a:solidFill>
                  <a:srgbClr val="161616"/>
                </a:solidFill>
                <a:effectLst/>
                <a:latin typeface="inherit"/>
              </a:rPr>
              <a:t>), aplicada a la probabilidad acumulada de cada categoría de la respuesta, donde Φ</a:t>
            </a:r>
            <a:r>
              <a:rPr lang="es-ES" b="0" i="0" baseline="30000" dirty="0">
                <a:solidFill>
                  <a:srgbClr val="161616"/>
                </a:solidFill>
                <a:effectLst/>
                <a:latin typeface="inherit"/>
              </a:rPr>
              <a:t>−1</a:t>
            </a:r>
            <a:r>
              <a:rPr lang="es-ES" b="0" i="0" dirty="0">
                <a:solidFill>
                  <a:srgbClr val="161616"/>
                </a:solidFill>
                <a:effectLst/>
                <a:latin typeface="inherit"/>
              </a:rPr>
              <a:t> es la función de distribución acumulada normal estándar inversa. Es apropiada únicamente para la distribución multinomial.</a:t>
            </a:r>
          </a:p>
        </p:txBody>
      </p:sp>
      <p:sp>
        <p:nvSpPr>
          <p:cNvPr id="4" name="Título 1">
            <a:extLst>
              <a:ext uri="{FF2B5EF4-FFF2-40B4-BE49-F238E27FC236}">
                <a16:creationId xmlns:a16="http://schemas.microsoft.com/office/drawing/2014/main" id="{A1663E14-2136-4950-B3AB-511B90135DAB}"/>
              </a:ext>
            </a:extLst>
          </p:cNvPr>
          <p:cNvSpPr>
            <a:spLocks noGrp="1"/>
          </p:cNvSpPr>
          <p:nvPr>
            <p:ph type="title"/>
          </p:nvPr>
        </p:nvSpPr>
        <p:spPr>
          <a:xfrm>
            <a:off x="106532" y="90552"/>
            <a:ext cx="11070454" cy="788337"/>
          </a:xfrm>
        </p:spPr>
        <p:txBody>
          <a:bodyPr/>
          <a:lstStyle/>
          <a:p>
            <a:pPr algn="ctr"/>
            <a:r>
              <a:rPr lang="es-CR" dirty="0"/>
              <a:t>Familia de los GLM</a:t>
            </a:r>
            <a:endParaRPr lang="en-US" dirty="0"/>
          </a:p>
        </p:txBody>
      </p:sp>
    </p:spTree>
    <p:extLst>
      <p:ext uri="{BB962C8B-B14F-4D97-AF65-F5344CB8AC3E}">
        <p14:creationId xmlns:p14="http://schemas.microsoft.com/office/powerpoint/2010/main" val="3404350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E229EE3-D050-49B6-B925-D4A2F62CD663}"/>
              </a:ext>
            </a:extLst>
          </p:cNvPr>
          <p:cNvSpPr>
            <a:spLocks noGrp="1"/>
          </p:cNvSpPr>
          <p:nvPr>
            <p:ph idx="1"/>
          </p:nvPr>
        </p:nvSpPr>
        <p:spPr>
          <a:xfrm>
            <a:off x="106532" y="1118586"/>
            <a:ext cx="10928411" cy="5648862"/>
          </a:xfrm>
        </p:spPr>
        <p:txBody>
          <a:bodyPr>
            <a:normAutofit/>
          </a:bodyPr>
          <a:lstStyle/>
          <a:p>
            <a:pPr algn="l" fontAlgn="base">
              <a:buFont typeface="Arial" panose="020B0604020202020204" pitchFamily="34" charset="0"/>
              <a:buChar char="•"/>
            </a:pPr>
            <a:r>
              <a:rPr lang="es-ES" b="1" i="0" dirty="0">
                <a:solidFill>
                  <a:srgbClr val="161616"/>
                </a:solidFill>
                <a:effectLst/>
                <a:latin typeface="inherit"/>
              </a:rPr>
              <a:t>Logaritmo.</a:t>
            </a:r>
            <a:r>
              <a:rPr lang="es-ES" b="0" i="0" dirty="0">
                <a:solidFill>
                  <a:srgbClr val="161616"/>
                </a:solidFill>
                <a:effectLst/>
                <a:latin typeface="inherit"/>
              </a:rPr>
              <a:t> </a:t>
            </a:r>
            <a:r>
              <a:rPr lang="es-ES" b="0" i="1" dirty="0">
                <a:solidFill>
                  <a:srgbClr val="161616"/>
                </a:solidFill>
                <a:effectLst/>
                <a:latin typeface="inherit"/>
              </a:rPr>
              <a:t>f</a:t>
            </a:r>
            <a:r>
              <a:rPr lang="es-ES" b="0" i="0" dirty="0">
                <a:solidFill>
                  <a:srgbClr val="161616"/>
                </a:solidFill>
                <a:effectLst/>
                <a:latin typeface="inherit"/>
              </a:rPr>
              <a:t>(</a:t>
            </a:r>
            <a:r>
              <a:rPr lang="es-ES" b="0" i="1" dirty="0">
                <a:solidFill>
                  <a:srgbClr val="161616"/>
                </a:solidFill>
                <a:effectLst/>
                <a:latin typeface="inherit"/>
              </a:rPr>
              <a:t>x</a:t>
            </a:r>
            <a:r>
              <a:rPr lang="es-ES" b="0" i="0" dirty="0">
                <a:solidFill>
                  <a:srgbClr val="161616"/>
                </a:solidFill>
                <a:effectLst/>
                <a:latin typeface="inherit"/>
              </a:rPr>
              <a:t>)=log(</a:t>
            </a:r>
            <a:r>
              <a:rPr lang="es-ES" b="0" i="1" dirty="0">
                <a:solidFill>
                  <a:srgbClr val="161616"/>
                </a:solidFill>
                <a:effectLst/>
                <a:latin typeface="inherit"/>
              </a:rPr>
              <a:t>x</a:t>
            </a:r>
            <a:r>
              <a:rPr lang="es-ES" b="0" i="0" dirty="0">
                <a:solidFill>
                  <a:srgbClr val="161616"/>
                </a:solidFill>
                <a:effectLst/>
                <a:latin typeface="inherit"/>
              </a:rPr>
              <a:t>). Este enlace se puede utilizar con cualquier distribución.</a:t>
            </a:r>
          </a:p>
          <a:p>
            <a:pPr algn="l" fontAlgn="base">
              <a:buFont typeface="Arial" panose="020B0604020202020204" pitchFamily="34" charset="0"/>
              <a:buChar char="•"/>
            </a:pPr>
            <a:r>
              <a:rPr lang="es-ES" b="1" i="0" dirty="0">
                <a:solidFill>
                  <a:srgbClr val="161616"/>
                </a:solidFill>
                <a:effectLst/>
                <a:latin typeface="inherit"/>
              </a:rPr>
              <a:t>Complemento log. </a:t>
            </a:r>
            <a:r>
              <a:rPr lang="es-ES" b="0" i="1" dirty="0">
                <a:solidFill>
                  <a:srgbClr val="161616"/>
                </a:solidFill>
                <a:effectLst/>
                <a:latin typeface="inherit"/>
              </a:rPr>
              <a:t>f</a:t>
            </a:r>
            <a:r>
              <a:rPr lang="es-ES" b="0" i="0" dirty="0">
                <a:solidFill>
                  <a:srgbClr val="161616"/>
                </a:solidFill>
                <a:effectLst/>
                <a:latin typeface="inherit"/>
              </a:rPr>
              <a:t>(</a:t>
            </a:r>
            <a:r>
              <a:rPr lang="es-ES" b="0" i="1" dirty="0">
                <a:solidFill>
                  <a:srgbClr val="161616"/>
                </a:solidFill>
                <a:effectLst/>
                <a:latin typeface="inherit"/>
              </a:rPr>
              <a:t>x</a:t>
            </a:r>
            <a:r>
              <a:rPr lang="es-ES" b="0" i="0" dirty="0">
                <a:solidFill>
                  <a:srgbClr val="161616"/>
                </a:solidFill>
                <a:effectLst/>
                <a:latin typeface="inherit"/>
              </a:rPr>
              <a:t>)=log(1−</a:t>
            </a:r>
            <a:r>
              <a:rPr lang="es-ES" b="0" i="1" dirty="0">
                <a:solidFill>
                  <a:srgbClr val="161616"/>
                </a:solidFill>
                <a:effectLst/>
                <a:latin typeface="inherit"/>
              </a:rPr>
              <a:t>x</a:t>
            </a:r>
            <a:r>
              <a:rPr lang="es-ES" b="0" i="0" dirty="0">
                <a:solidFill>
                  <a:srgbClr val="161616"/>
                </a:solidFill>
                <a:effectLst/>
                <a:latin typeface="inherit"/>
              </a:rPr>
              <a:t>). Es apropiada únicamente para la distribución binomial.</a:t>
            </a:r>
          </a:p>
          <a:p>
            <a:pPr algn="l" fontAlgn="base">
              <a:buFont typeface="Arial" panose="020B0604020202020204" pitchFamily="34" charset="0"/>
              <a:buChar char="•"/>
            </a:pPr>
            <a:r>
              <a:rPr lang="es-ES" b="1" i="0" dirty="0" err="1">
                <a:solidFill>
                  <a:srgbClr val="161616"/>
                </a:solidFill>
                <a:effectLst/>
                <a:latin typeface="inherit"/>
              </a:rPr>
              <a:t>Logit</a:t>
            </a:r>
            <a:r>
              <a:rPr lang="es-ES" b="1" i="0" dirty="0">
                <a:solidFill>
                  <a:srgbClr val="161616"/>
                </a:solidFill>
                <a:effectLst/>
                <a:latin typeface="inherit"/>
              </a:rPr>
              <a:t>.</a:t>
            </a:r>
            <a:r>
              <a:rPr lang="es-ES" b="0" i="0" dirty="0">
                <a:solidFill>
                  <a:srgbClr val="161616"/>
                </a:solidFill>
                <a:effectLst/>
                <a:latin typeface="inherit"/>
              </a:rPr>
              <a:t> </a:t>
            </a:r>
            <a:r>
              <a:rPr lang="es-ES" b="0" i="1" dirty="0">
                <a:solidFill>
                  <a:srgbClr val="161616"/>
                </a:solidFill>
                <a:effectLst/>
                <a:latin typeface="inherit"/>
              </a:rPr>
              <a:t>f</a:t>
            </a:r>
            <a:r>
              <a:rPr lang="es-ES" b="0" i="0" dirty="0">
                <a:solidFill>
                  <a:srgbClr val="161616"/>
                </a:solidFill>
                <a:effectLst/>
                <a:latin typeface="inherit"/>
              </a:rPr>
              <a:t>(</a:t>
            </a:r>
            <a:r>
              <a:rPr lang="es-ES" b="0" i="1" dirty="0">
                <a:solidFill>
                  <a:srgbClr val="161616"/>
                </a:solidFill>
                <a:effectLst/>
                <a:latin typeface="inherit"/>
              </a:rPr>
              <a:t>x</a:t>
            </a:r>
            <a:r>
              <a:rPr lang="es-ES" b="0" i="0" dirty="0">
                <a:solidFill>
                  <a:srgbClr val="161616"/>
                </a:solidFill>
                <a:effectLst/>
                <a:latin typeface="inherit"/>
              </a:rPr>
              <a:t>)=log(</a:t>
            </a:r>
            <a:r>
              <a:rPr lang="es-ES" b="0" i="1" dirty="0">
                <a:solidFill>
                  <a:srgbClr val="161616"/>
                </a:solidFill>
                <a:effectLst/>
                <a:latin typeface="inherit"/>
              </a:rPr>
              <a:t>x</a:t>
            </a:r>
            <a:r>
              <a:rPr lang="es-ES" b="0" i="0" dirty="0">
                <a:solidFill>
                  <a:srgbClr val="161616"/>
                </a:solidFill>
                <a:effectLst/>
                <a:latin typeface="inherit"/>
              </a:rPr>
              <a:t> / (1−</a:t>
            </a:r>
            <a:r>
              <a:rPr lang="es-ES" b="0" i="1" dirty="0">
                <a:solidFill>
                  <a:srgbClr val="161616"/>
                </a:solidFill>
                <a:effectLst/>
                <a:latin typeface="inherit"/>
              </a:rPr>
              <a:t>x</a:t>
            </a:r>
            <a:r>
              <a:rPr lang="es-ES" b="0" i="0" dirty="0">
                <a:solidFill>
                  <a:srgbClr val="161616"/>
                </a:solidFill>
                <a:effectLst/>
                <a:latin typeface="inherit"/>
              </a:rPr>
              <a:t>)). Es apropiada únicamente para la distribución binomial.</a:t>
            </a:r>
          </a:p>
          <a:p>
            <a:pPr algn="l" fontAlgn="base">
              <a:buFont typeface="Arial" panose="020B0604020202020204" pitchFamily="34" charset="0"/>
              <a:buChar char="•"/>
            </a:pPr>
            <a:r>
              <a:rPr lang="es-ES" b="1" i="0" dirty="0">
                <a:solidFill>
                  <a:srgbClr val="161616"/>
                </a:solidFill>
                <a:effectLst/>
                <a:latin typeface="inherit"/>
              </a:rPr>
              <a:t>Binomial negativa.</a:t>
            </a:r>
            <a:r>
              <a:rPr lang="es-ES" b="0" i="0" dirty="0">
                <a:solidFill>
                  <a:srgbClr val="161616"/>
                </a:solidFill>
                <a:effectLst/>
                <a:latin typeface="inherit"/>
              </a:rPr>
              <a:t> </a:t>
            </a:r>
            <a:r>
              <a:rPr lang="es-ES" b="0" i="1" dirty="0">
                <a:solidFill>
                  <a:srgbClr val="161616"/>
                </a:solidFill>
                <a:effectLst/>
                <a:latin typeface="inherit"/>
              </a:rPr>
              <a:t>f</a:t>
            </a:r>
            <a:r>
              <a:rPr lang="es-ES" b="0" i="0" dirty="0">
                <a:solidFill>
                  <a:srgbClr val="161616"/>
                </a:solidFill>
                <a:effectLst/>
                <a:latin typeface="inherit"/>
              </a:rPr>
              <a:t>(</a:t>
            </a:r>
            <a:r>
              <a:rPr lang="es-ES" b="0" i="1" dirty="0">
                <a:solidFill>
                  <a:srgbClr val="161616"/>
                </a:solidFill>
                <a:effectLst/>
                <a:latin typeface="inherit"/>
              </a:rPr>
              <a:t>x</a:t>
            </a:r>
            <a:r>
              <a:rPr lang="es-ES" b="0" i="0" dirty="0">
                <a:solidFill>
                  <a:srgbClr val="161616"/>
                </a:solidFill>
                <a:effectLst/>
                <a:latin typeface="inherit"/>
              </a:rPr>
              <a:t>)=log(</a:t>
            </a:r>
            <a:r>
              <a:rPr lang="es-ES" b="0" i="1" dirty="0">
                <a:solidFill>
                  <a:srgbClr val="161616"/>
                </a:solidFill>
                <a:effectLst/>
                <a:latin typeface="inherit"/>
              </a:rPr>
              <a:t>x</a:t>
            </a:r>
            <a:r>
              <a:rPr lang="es-ES" b="0" i="0" dirty="0">
                <a:solidFill>
                  <a:srgbClr val="161616"/>
                </a:solidFill>
                <a:effectLst/>
                <a:latin typeface="inherit"/>
              </a:rPr>
              <a:t> / (</a:t>
            </a:r>
            <a:r>
              <a:rPr lang="es-ES" b="0" i="1" dirty="0" err="1">
                <a:solidFill>
                  <a:srgbClr val="161616"/>
                </a:solidFill>
                <a:effectLst/>
                <a:latin typeface="inherit"/>
              </a:rPr>
              <a:t>x</a:t>
            </a:r>
            <a:r>
              <a:rPr lang="es-ES" b="0" i="0" dirty="0" err="1">
                <a:solidFill>
                  <a:srgbClr val="161616"/>
                </a:solidFill>
                <a:effectLst/>
                <a:latin typeface="inherit"/>
              </a:rPr>
              <a:t>+</a:t>
            </a:r>
            <a:r>
              <a:rPr lang="es-ES" b="0" i="1" dirty="0" err="1">
                <a:solidFill>
                  <a:srgbClr val="161616"/>
                </a:solidFill>
                <a:effectLst/>
                <a:latin typeface="inherit"/>
              </a:rPr>
              <a:t>k</a:t>
            </a:r>
            <a:r>
              <a:rPr lang="es-ES" b="0" i="0" dirty="0">
                <a:solidFill>
                  <a:srgbClr val="161616"/>
                </a:solidFill>
                <a:effectLst/>
                <a:latin typeface="inherit"/>
              </a:rPr>
              <a:t> </a:t>
            </a:r>
            <a:r>
              <a:rPr lang="es-ES" b="0" i="0" baseline="30000" dirty="0">
                <a:solidFill>
                  <a:srgbClr val="161616"/>
                </a:solidFill>
                <a:effectLst/>
                <a:latin typeface="inherit"/>
              </a:rPr>
              <a:t>−1</a:t>
            </a:r>
            <a:r>
              <a:rPr lang="es-ES" b="0" i="0" dirty="0">
                <a:solidFill>
                  <a:srgbClr val="161616"/>
                </a:solidFill>
                <a:effectLst/>
                <a:latin typeface="inherit"/>
              </a:rPr>
              <a:t>)), donde </a:t>
            </a:r>
            <a:r>
              <a:rPr lang="es-ES" b="0" i="1" dirty="0">
                <a:solidFill>
                  <a:srgbClr val="161616"/>
                </a:solidFill>
                <a:effectLst/>
                <a:latin typeface="inherit"/>
              </a:rPr>
              <a:t>k</a:t>
            </a:r>
            <a:r>
              <a:rPr lang="es-ES" b="0" i="0" dirty="0">
                <a:solidFill>
                  <a:srgbClr val="161616"/>
                </a:solidFill>
                <a:effectLst/>
                <a:latin typeface="inherit"/>
              </a:rPr>
              <a:t> es el parámetro auxiliar de la distribución binomial negativa. Es apropiada únicamente para la distribución binomial negativa.</a:t>
            </a:r>
          </a:p>
          <a:p>
            <a:pPr algn="l" fontAlgn="base">
              <a:buFont typeface="Arial" panose="020B0604020202020204" pitchFamily="34" charset="0"/>
              <a:buChar char="•"/>
            </a:pPr>
            <a:r>
              <a:rPr lang="es-ES" b="1" i="0" dirty="0">
                <a:solidFill>
                  <a:srgbClr val="161616"/>
                </a:solidFill>
                <a:effectLst/>
                <a:latin typeface="inherit"/>
              </a:rPr>
              <a:t>Log-log negativo. </a:t>
            </a:r>
            <a:r>
              <a:rPr lang="es-ES" b="0" i="1" dirty="0">
                <a:solidFill>
                  <a:srgbClr val="161616"/>
                </a:solidFill>
                <a:effectLst/>
                <a:latin typeface="inherit"/>
              </a:rPr>
              <a:t>f</a:t>
            </a:r>
            <a:r>
              <a:rPr lang="es-ES" b="0" i="0" dirty="0">
                <a:solidFill>
                  <a:srgbClr val="161616"/>
                </a:solidFill>
                <a:effectLst/>
                <a:latin typeface="inherit"/>
              </a:rPr>
              <a:t>(</a:t>
            </a:r>
            <a:r>
              <a:rPr lang="es-ES" b="0" i="1" dirty="0">
                <a:solidFill>
                  <a:srgbClr val="161616"/>
                </a:solidFill>
                <a:effectLst/>
                <a:latin typeface="inherit"/>
              </a:rPr>
              <a:t>x</a:t>
            </a:r>
            <a:r>
              <a:rPr lang="es-ES" b="0" i="0" dirty="0">
                <a:solidFill>
                  <a:srgbClr val="161616"/>
                </a:solidFill>
                <a:effectLst/>
                <a:latin typeface="inherit"/>
              </a:rPr>
              <a:t>)=−log(−log(</a:t>
            </a:r>
            <a:r>
              <a:rPr lang="es-ES" b="0" i="1" dirty="0">
                <a:solidFill>
                  <a:srgbClr val="161616"/>
                </a:solidFill>
                <a:effectLst/>
                <a:latin typeface="inherit"/>
              </a:rPr>
              <a:t>x</a:t>
            </a:r>
            <a:r>
              <a:rPr lang="es-ES" b="0" i="0" dirty="0">
                <a:solidFill>
                  <a:srgbClr val="161616"/>
                </a:solidFill>
                <a:effectLst/>
                <a:latin typeface="inherit"/>
              </a:rPr>
              <a:t>)). Es apropiada únicamente para la distribución binomial.</a:t>
            </a:r>
          </a:p>
          <a:p>
            <a:pPr algn="l" fontAlgn="base">
              <a:buFont typeface="Arial" panose="020B0604020202020204" pitchFamily="34" charset="0"/>
              <a:buChar char="•"/>
            </a:pPr>
            <a:r>
              <a:rPr lang="es-ES" b="1" i="0" dirty="0">
                <a:solidFill>
                  <a:srgbClr val="161616"/>
                </a:solidFill>
                <a:effectLst/>
                <a:latin typeface="inherit"/>
              </a:rPr>
              <a:t>Poder de probabilidad. </a:t>
            </a:r>
            <a:r>
              <a:rPr lang="es-ES" b="0" i="1" dirty="0">
                <a:solidFill>
                  <a:srgbClr val="161616"/>
                </a:solidFill>
                <a:effectLst/>
                <a:latin typeface="inherit"/>
              </a:rPr>
              <a:t>f</a:t>
            </a:r>
            <a:r>
              <a:rPr lang="es-ES" b="0" i="0" dirty="0">
                <a:solidFill>
                  <a:srgbClr val="161616"/>
                </a:solidFill>
                <a:effectLst/>
                <a:latin typeface="inherit"/>
              </a:rPr>
              <a:t>(</a:t>
            </a:r>
            <a:r>
              <a:rPr lang="es-ES" b="0" i="1" dirty="0">
                <a:solidFill>
                  <a:srgbClr val="161616"/>
                </a:solidFill>
                <a:effectLst/>
                <a:latin typeface="inherit"/>
              </a:rPr>
              <a:t>x</a:t>
            </a:r>
            <a:r>
              <a:rPr lang="es-ES" b="0" i="0" dirty="0">
                <a:solidFill>
                  <a:srgbClr val="161616"/>
                </a:solidFill>
                <a:effectLst/>
                <a:latin typeface="inherit"/>
              </a:rPr>
              <a:t>)=[(</a:t>
            </a:r>
            <a:r>
              <a:rPr lang="es-ES" b="0" i="1" dirty="0">
                <a:solidFill>
                  <a:srgbClr val="161616"/>
                </a:solidFill>
                <a:effectLst/>
                <a:latin typeface="inherit"/>
              </a:rPr>
              <a:t>x</a:t>
            </a:r>
            <a:r>
              <a:rPr lang="es-ES" b="0" i="0" dirty="0">
                <a:solidFill>
                  <a:srgbClr val="161616"/>
                </a:solidFill>
                <a:effectLst/>
                <a:latin typeface="inherit"/>
              </a:rPr>
              <a:t>/(1−</a:t>
            </a:r>
            <a:r>
              <a:rPr lang="es-ES" b="0" i="1" dirty="0">
                <a:solidFill>
                  <a:srgbClr val="161616"/>
                </a:solidFill>
                <a:effectLst/>
                <a:latin typeface="inherit"/>
              </a:rPr>
              <a:t>x</a:t>
            </a:r>
            <a:r>
              <a:rPr lang="es-ES" b="0" i="0" dirty="0">
                <a:solidFill>
                  <a:srgbClr val="161616"/>
                </a:solidFill>
                <a:effectLst/>
                <a:latin typeface="inherit"/>
              </a:rPr>
              <a:t>))</a:t>
            </a:r>
            <a:r>
              <a:rPr lang="es-ES" b="0" i="0" baseline="30000" dirty="0">
                <a:solidFill>
                  <a:srgbClr val="161616"/>
                </a:solidFill>
                <a:effectLst/>
                <a:latin typeface="inherit"/>
              </a:rPr>
              <a:t>α</a:t>
            </a:r>
            <a:r>
              <a:rPr lang="es-ES" b="0" i="0" dirty="0">
                <a:solidFill>
                  <a:srgbClr val="161616"/>
                </a:solidFill>
                <a:effectLst/>
                <a:latin typeface="inherit"/>
              </a:rPr>
              <a:t>−1]/α, si α ≠ 0. </a:t>
            </a:r>
            <a:r>
              <a:rPr lang="es-ES" b="0" i="1" dirty="0">
                <a:solidFill>
                  <a:srgbClr val="161616"/>
                </a:solidFill>
                <a:effectLst/>
                <a:latin typeface="inherit"/>
              </a:rPr>
              <a:t>f</a:t>
            </a:r>
            <a:r>
              <a:rPr lang="es-ES" b="0" i="0" dirty="0">
                <a:solidFill>
                  <a:srgbClr val="161616"/>
                </a:solidFill>
                <a:effectLst/>
                <a:latin typeface="inherit"/>
              </a:rPr>
              <a:t>(</a:t>
            </a:r>
            <a:r>
              <a:rPr lang="es-ES" b="0" i="1" dirty="0">
                <a:solidFill>
                  <a:srgbClr val="161616"/>
                </a:solidFill>
                <a:effectLst/>
                <a:latin typeface="inherit"/>
              </a:rPr>
              <a:t>x</a:t>
            </a:r>
            <a:r>
              <a:rPr lang="es-ES" b="0" i="0" dirty="0">
                <a:solidFill>
                  <a:srgbClr val="161616"/>
                </a:solidFill>
                <a:effectLst/>
                <a:latin typeface="inherit"/>
              </a:rPr>
              <a:t>)=log(</a:t>
            </a:r>
            <a:r>
              <a:rPr lang="es-ES" b="0" i="1" dirty="0">
                <a:solidFill>
                  <a:srgbClr val="161616"/>
                </a:solidFill>
                <a:effectLst/>
                <a:latin typeface="inherit"/>
              </a:rPr>
              <a:t>x</a:t>
            </a:r>
            <a:r>
              <a:rPr lang="es-ES" b="0" i="0" dirty="0">
                <a:solidFill>
                  <a:srgbClr val="161616"/>
                </a:solidFill>
                <a:effectLst/>
                <a:latin typeface="inherit"/>
              </a:rPr>
              <a:t>), si α=0. α es la especificación de número necesaria y debe ser un número real. Es apropiada únicamente para la distribución binomial.</a:t>
            </a:r>
          </a:p>
          <a:p>
            <a:pPr algn="l" fontAlgn="base">
              <a:buFont typeface="Arial" panose="020B0604020202020204" pitchFamily="34" charset="0"/>
              <a:buChar char="•"/>
            </a:pPr>
            <a:r>
              <a:rPr lang="es-ES" b="1" i="0" dirty="0" err="1">
                <a:solidFill>
                  <a:srgbClr val="161616"/>
                </a:solidFill>
                <a:effectLst/>
                <a:latin typeface="inherit"/>
              </a:rPr>
              <a:t>Probit</a:t>
            </a:r>
            <a:r>
              <a:rPr lang="es-ES" b="1" i="0" dirty="0">
                <a:solidFill>
                  <a:srgbClr val="161616"/>
                </a:solidFill>
                <a:effectLst/>
                <a:latin typeface="inherit"/>
              </a:rPr>
              <a:t>.</a:t>
            </a:r>
            <a:r>
              <a:rPr lang="es-ES" b="0" i="0" dirty="0">
                <a:solidFill>
                  <a:srgbClr val="161616"/>
                </a:solidFill>
                <a:effectLst/>
                <a:latin typeface="inherit"/>
              </a:rPr>
              <a:t> </a:t>
            </a:r>
            <a:r>
              <a:rPr lang="es-ES" b="0" i="1" dirty="0">
                <a:solidFill>
                  <a:srgbClr val="161616"/>
                </a:solidFill>
                <a:effectLst/>
                <a:latin typeface="inherit"/>
              </a:rPr>
              <a:t>f</a:t>
            </a:r>
            <a:r>
              <a:rPr lang="es-ES" b="0" i="0" dirty="0">
                <a:solidFill>
                  <a:srgbClr val="161616"/>
                </a:solidFill>
                <a:effectLst/>
                <a:latin typeface="inherit"/>
              </a:rPr>
              <a:t>(</a:t>
            </a:r>
            <a:r>
              <a:rPr lang="es-ES" b="0" i="1" dirty="0">
                <a:solidFill>
                  <a:srgbClr val="161616"/>
                </a:solidFill>
                <a:effectLst/>
                <a:latin typeface="inherit"/>
              </a:rPr>
              <a:t>x</a:t>
            </a:r>
            <a:r>
              <a:rPr lang="es-ES" b="0" i="0" dirty="0">
                <a:solidFill>
                  <a:srgbClr val="161616"/>
                </a:solidFill>
                <a:effectLst/>
                <a:latin typeface="inherit"/>
              </a:rPr>
              <a:t>)=Φ</a:t>
            </a:r>
            <a:r>
              <a:rPr lang="es-ES" b="0" i="0" baseline="30000" dirty="0">
                <a:solidFill>
                  <a:srgbClr val="161616"/>
                </a:solidFill>
                <a:effectLst/>
                <a:latin typeface="inherit"/>
              </a:rPr>
              <a:t>−1</a:t>
            </a:r>
            <a:r>
              <a:rPr lang="es-ES" b="0" i="0" dirty="0">
                <a:solidFill>
                  <a:srgbClr val="161616"/>
                </a:solidFill>
                <a:effectLst/>
                <a:latin typeface="inherit"/>
              </a:rPr>
              <a:t>(</a:t>
            </a:r>
            <a:r>
              <a:rPr lang="es-ES" b="0" i="1" dirty="0">
                <a:solidFill>
                  <a:srgbClr val="161616"/>
                </a:solidFill>
                <a:effectLst/>
                <a:latin typeface="inherit"/>
              </a:rPr>
              <a:t>x</a:t>
            </a:r>
            <a:r>
              <a:rPr lang="es-ES" b="0" i="0" dirty="0">
                <a:solidFill>
                  <a:srgbClr val="161616"/>
                </a:solidFill>
                <a:effectLst/>
                <a:latin typeface="inherit"/>
              </a:rPr>
              <a:t>), donde Φ</a:t>
            </a:r>
            <a:r>
              <a:rPr lang="es-ES" b="0" i="0" baseline="30000" dirty="0">
                <a:solidFill>
                  <a:srgbClr val="161616"/>
                </a:solidFill>
                <a:effectLst/>
                <a:latin typeface="inherit"/>
              </a:rPr>
              <a:t>−1</a:t>
            </a:r>
            <a:r>
              <a:rPr lang="es-ES" b="0" i="0" dirty="0">
                <a:solidFill>
                  <a:srgbClr val="161616"/>
                </a:solidFill>
                <a:effectLst/>
                <a:latin typeface="inherit"/>
              </a:rPr>
              <a:t> es la función de distribución acumulada normal estándar inversa. Es apropiada únicamente para la distribución binomial.</a:t>
            </a:r>
          </a:p>
          <a:p>
            <a:pPr algn="l" fontAlgn="base">
              <a:buFont typeface="Arial" panose="020B0604020202020204" pitchFamily="34" charset="0"/>
              <a:buChar char="•"/>
            </a:pPr>
            <a:r>
              <a:rPr lang="es-ES" b="1" i="0" dirty="0">
                <a:solidFill>
                  <a:srgbClr val="161616"/>
                </a:solidFill>
                <a:effectLst/>
                <a:latin typeface="inherit"/>
              </a:rPr>
              <a:t>Potencia.</a:t>
            </a:r>
            <a:r>
              <a:rPr lang="es-ES" b="0" i="0" dirty="0">
                <a:solidFill>
                  <a:srgbClr val="161616"/>
                </a:solidFill>
                <a:effectLst/>
                <a:latin typeface="inherit"/>
              </a:rPr>
              <a:t> </a:t>
            </a:r>
            <a:r>
              <a:rPr lang="es-ES" b="0" i="1" dirty="0">
                <a:solidFill>
                  <a:srgbClr val="161616"/>
                </a:solidFill>
                <a:effectLst/>
                <a:latin typeface="inherit"/>
              </a:rPr>
              <a:t>f</a:t>
            </a:r>
            <a:r>
              <a:rPr lang="es-ES" b="0" i="0" dirty="0">
                <a:solidFill>
                  <a:srgbClr val="161616"/>
                </a:solidFill>
                <a:effectLst/>
                <a:latin typeface="inherit"/>
              </a:rPr>
              <a:t>(</a:t>
            </a:r>
            <a:r>
              <a:rPr lang="es-ES" b="0" i="1" dirty="0">
                <a:solidFill>
                  <a:srgbClr val="161616"/>
                </a:solidFill>
                <a:effectLst/>
                <a:latin typeface="inherit"/>
              </a:rPr>
              <a:t>x</a:t>
            </a:r>
            <a:r>
              <a:rPr lang="es-ES" b="0" i="0" dirty="0">
                <a:solidFill>
                  <a:srgbClr val="161616"/>
                </a:solidFill>
                <a:effectLst/>
                <a:latin typeface="inherit"/>
              </a:rPr>
              <a:t>)=</a:t>
            </a:r>
            <a:r>
              <a:rPr lang="es-ES" b="0" i="1" dirty="0">
                <a:solidFill>
                  <a:srgbClr val="161616"/>
                </a:solidFill>
                <a:effectLst/>
                <a:latin typeface="inherit"/>
              </a:rPr>
              <a:t>x</a:t>
            </a:r>
            <a:r>
              <a:rPr lang="es-ES" b="0" i="0" dirty="0">
                <a:solidFill>
                  <a:srgbClr val="161616"/>
                </a:solidFill>
                <a:effectLst/>
                <a:latin typeface="inherit"/>
              </a:rPr>
              <a:t> </a:t>
            </a:r>
            <a:r>
              <a:rPr lang="es-ES" b="0" i="0" baseline="30000" dirty="0">
                <a:solidFill>
                  <a:srgbClr val="161616"/>
                </a:solidFill>
                <a:effectLst/>
                <a:latin typeface="inherit"/>
              </a:rPr>
              <a:t>α</a:t>
            </a:r>
            <a:r>
              <a:rPr lang="es-ES" b="0" i="0" dirty="0">
                <a:solidFill>
                  <a:srgbClr val="161616"/>
                </a:solidFill>
                <a:effectLst/>
                <a:latin typeface="inherit"/>
              </a:rPr>
              <a:t>, si α ≠ 0. </a:t>
            </a:r>
            <a:r>
              <a:rPr lang="es-ES" b="0" i="1" dirty="0">
                <a:solidFill>
                  <a:srgbClr val="161616"/>
                </a:solidFill>
                <a:effectLst/>
                <a:latin typeface="inherit"/>
              </a:rPr>
              <a:t>f</a:t>
            </a:r>
            <a:r>
              <a:rPr lang="es-ES" b="0" i="0" dirty="0">
                <a:solidFill>
                  <a:srgbClr val="161616"/>
                </a:solidFill>
                <a:effectLst/>
                <a:latin typeface="inherit"/>
              </a:rPr>
              <a:t>(</a:t>
            </a:r>
            <a:r>
              <a:rPr lang="es-ES" b="0" i="1" dirty="0">
                <a:solidFill>
                  <a:srgbClr val="161616"/>
                </a:solidFill>
                <a:effectLst/>
                <a:latin typeface="inherit"/>
              </a:rPr>
              <a:t>x</a:t>
            </a:r>
            <a:r>
              <a:rPr lang="es-ES" b="0" i="0" dirty="0">
                <a:solidFill>
                  <a:srgbClr val="161616"/>
                </a:solidFill>
                <a:effectLst/>
                <a:latin typeface="inherit"/>
              </a:rPr>
              <a:t>)=log(</a:t>
            </a:r>
            <a:r>
              <a:rPr lang="es-ES" b="0" i="1" dirty="0">
                <a:solidFill>
                  <a:srgbClr val="161616"/>
                </a:solidFill>
                <a:effectLst/>
                <a:latin typeface="inherit"/>
              </a:rPr>
              <a:t>x</a:t>
            </a:r>
            <a:r>
              <a:rPr lang="es-ES" b="0" i="0" dirty="0">
                <a:solidFill>
                  <a:srgbClr val="161616"/>
                </a:solidFill>
                <a:effectLst/>
                <a:latin typeface="inherit"/>
              </a:rPr>
              <a:t>), </a:t>
            </a:r>
            <a:r>
              <a:rPr lang="es-ES" b="0" i="0" dirty="0" err="1">
                <a:solidFill>
                  <a:srgbClr val="161616"/>
                </a:solidFill>
                <a:effectLst/>
                <a:latin typeface="inherit"/>
              </a:rPr>
              <a:t>if</a:t>
            </a:r>
            <a:r>
              <a:rPr lang="es-ES" b="0" i="0" dirty="0">
                <a:solidFill>
                  <a:srgbClr val="161616"/>
                </a:solidFill>
                <a:effectLst/>
                <a:latin typeface="inherit"/>
              </a:rPr>
              <a:t> α=0. α es la especificación de número necesaria y debe ser un número real. Este enlace se puede utilizar con cualquier distribución.</a:t>
            </a:r>
          </a:p>
        </p:txBody>
      </p:sp>
      <p:sp>
        <p:nvSpPr>
          <p:cNvPr id="4" name="Título 1">
            <a:extLst>
              <a:ext uri="{FF2B5EF4-FFF2-40B4-BE49-F238E27FC236}">
                <a16:creationId xmlns:a16="http://schemas.microsoft.com/office/drawing/2014/main" id="{A1663E14-2136-4950-B3AB-511B90135DAB}"/>
              </a:ext>
            </a:extLst>
          </p:cNvPr>
          <p:cNvSpPr>
            <a:spLocks noGrp="1"/>
          </p:cNvSpPr>
          <p:nvPr>
            <p:ph type="title"/>
          </p:nvPr>
        </p:nvSpPr>
        <p:spPr>
          <a:xfrm>
            <a:off x="106532" y="90552"/>
            <a:ext cx="11070454" cy="788337"/>
          </a:xfrm>
        </p:spPr>
        <p:txBody>
          <a:bodyPr/>
          <a:lstStyle/>
          <a:p>
            <a:pPr algn="ctr"/>
            <a:r>
              <a:rPr lang="es-CR" dirty="0"/>
              <a:t>Familia de los GLM</a:t>
            </a:r>
            <a:endParaRPr lang="en-US" dirty="0"/>
          </a:p>
        </p:txBody>
      </p:sp>
    </p:spTree>
    <p:extLst>
      <p:ext uri="{BB962C8B-B14F-4D97-AF65-F5344CB8AC3E}">
        <p14:creationId xmlns:p14="http://schemas.microsoft.com/office/powerpoint/2010/main" val="14093787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D79B382-1B2E-4255-9734-82B5933A3B07}"/>
              </a:ext>
            </a:extLst>
          </p:cNvPr>
          <p:cNvSpPr>
            <a:spLocks noGrp="1"/>
          </p:cNvSpPr>
          <p:nvPr>
            <p:ph idx="1"/>
          </p:nvPr>
        </p:nvSpPr>
        <p:spPr/>
        <p:txBody>
          <a:bodyPr/>
          <a:lstStyle/>
          <a:p>
            <a:endParaRPr lang="en-US"/>
          </a:p>
        </p:txBody>
      </p:sp>
      <p:pic>
        <p:nvPicPr>
          <p:cNvPr id="4" name="Picture 2" descr="Exotic link functions for GLMs | Freakonometrics">
            <a:extLst>
              <a:ext uri="{FF2B5EF4-FFF2-40B4-BE49-F238E27FC236}">
                <a16:creationId xmlns:a16="http://schemas.microsoft.com/office/drawing/2014/main" id="{2B3989DE-6472-4B14-ABF3-C4CC8069EA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441" y="1194593"/>
            <a:ext cx="10725150" cy="5619750"/>
          </a:xfrm>
          <a:prstGeom prst="rect">
            <a:avLst/>
          </a:prstGeom>
          <a:noFill/>
          <a:extLst>
            <a:ext uri="{909E8E84-426E-40DD-AFC4-6F175D3DCCD1}">
              <a14:hiddenFill xmlns:a14="http://schemas.microsoft.com/office/drawing/2010/main">
                <a:solidFill>
                  <a:srgbClr val="FFFFFF"/>
                </a:solidFill>
              </a14:hiddenFill>
            </a:ext>
          </a:extLst>
        </p:spPr>
      </p:pic>
      <p:sp>
        <p:nvSpPr>
          <p:cNvPr id="5" name="Título 1">
            <a:extLst>
              <a:ext uri="{FF2B5EF4-FFF2-40B4-BE49-F238E27FC236}">
                <a16:creationId xmlns:a16="http://schemas.microsoft.com/office/drawing/2014/main" id="{310601F6-9857-48EB-AB34-548FAAD07BB1}"/>
              </a:ext>
            </a:extLst>
          </p:cNvPr>
          <p:cNvSpPr>
            <a:spLocks noGrp="1"/>
          </p:cNvSpPr>
          <p:nvPr>
            <p:ph type="title"/>
          </p:nvPr>
        </p:nvSpPr>
        <p:spPr>
          <a:xfrm>
            <a:off x="106532" y="90552"/>
            <a:ext cx="11070454" cy="788337"/>
          </a:xfrm>
        </p:spPr>
        <p:txBody>
          <a:bodyPr/>
          <a:lstStyle/>
          <a:p>
            <a:pPr algn="ctr"/>
            <a:r>
              <a:rPr lang="es-CR" dirty="0"/>
              <a:t>Familia de los GLM</a:t>
            </a:r>
            <a:endParaRPr lang="en-US" dirty="0"/>
          </a:p>
        </p:txBody>
      </p:sp>
    </p:spTree>
    <p:extLst>
      <p:ext uri="{BB962C8B-B14F-4D97-AF65-F5344CB8AC3E}">
        <p14:creationId xmlns:p14="http://schemas.microsoft.com/office/powerpoint/2010/main" val="11266229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07E811-8BB3-425A-9875-EA0CB37C2962}"/>
              </a:ext>
            </a:extLst>
          </p:cNvPr>
          <p:cNvSpPr>
            <a:spLocks noGrp="1"/>
          </p:cNvSpPr>
          <p:nvPr>
            <p:ph type="title"/>
          </p:nvPr>
        </p:nvSpPr>
        <p:spPr>
          <a:xfrm>
            <a:off x="1249680" y="0"/>
            <a:ext cx="9692640" cy="850481"/>
          </a:xfrm>
        </p:spPr>
        <p:txBody>
          <a:bodyPr/>
          <a:lstStyle/>
          <a:p>
            <a:pPr algn="ctr"/>
            <a:r>
              <a:rPr lang="es-CR" dirty="0"/>
              <a:t>Índice</a:t>
            </a:r>
            <a:endParaRPr lang="en-US" dirty="0"/>
          </a:p>
        </p:txBody>
      </p:sp>
      <p:sp>
        <p:nvSpPr>
          <p:cNvPr id="4" name="3 Elipse">
            <a:extLst>
              <a:ext uri="{FF2B5EF4-FFF2-40B4-BE49-F238E27FC236}">
                <a16:creationId xmlns:a16="http://schemas.microsoft.com/office/drawing/2014/main" id="{87005A86-2480-4EEB-BD1C-BB9E0FB453EA}"/>
              </a:ext>
            </a:extLst>
          </p:cNvPr>
          <p:cNvSpPr/>
          <p:nvPr/>
        </p:nvSpPr>
        <p:spPr>
          <a:xfrm>
            <a:off x="467544" y="1268760"/>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1</a:t>
            </a:r>
          </a:p>
        </p:txBody>
      </p:sp>
      <p:sp>
        <p:nvSpPr>
          <p:cNvPr id="5" name="4 Elipse">
            <a:extLst>
              <a:ext uri="{FF2B5EF4-FFF2-40B4-BE49-F238E27FC236}">
                <a16:creationId xmlns:a16="http://schemas.microsoft.com/office/drawing/2014/main" id="{8850B7B9-A4B4-4203-8A6D-BB291772B21B}"/>
              </a:ext>
            </a:extLst>
          </p:cNvPr>
          <p:cNvSpPr/>
          <p:nvPr/>
        </p:nvSpPr>
        <p:spPr>
          <a:xfrm>
            <a:off x="467544" y="3284984"/>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2</a:t>
            </a:r>
          </a:p>
        </p:txBody>
      </p:sp>
      <p:sp>
        <p:nvSpPr>
          <p:cNvPr id="6" name="5 Elipse">
            <a:extLst>
              <a:ext uri="{FF2B5EF4-FFF2-40B4-BE49-F238E27FC236}">
                <a16:creationId xmlns:a16="http://schemas.microsoft.com/office/drawing/2014/main" id="{E7299D2D-930F-49E3-A282-8AF5322CF8F4}"/>
              </a:ext>
            </a:extLst>
          </p:cNvPr>
          <p:cNvSpPr/>
          <p:nvPr/>
        </p:nvSpPr>
        <p:spPr>
          <a:xfrm>
            <a:off x="467544" y="5229200"/>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3</a:t>
            </a:r>
          </a:p>
        </p:txBody>
      </p:sp>
      <p:sp>
        <p:nvSpPr>
          <p:cNvPr id="7" name="6 Elipse">
            <a:extLst>
              <a:ext uri="{FF2B5EF4-FFF2-40B4-BE49-F238E27FC236}">
                <a16:creationId xmlns:a16="http://schemas.microsoft.com/office/drawing/2014/main" id="{F1DE5E3D-AD05-4B2D-BBF8-B19E0666664E}"/>
              </a:ext>
            </a:extLst>
          </p:cNvPr>
          <p:cNvSpPr/>
          <p:nvPr/>
        </p:nvSpPr>
        <p:spPr>
          <a:xfrm>
            <a:off x="6482674" y="1268760"/>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4</a:t>
            </a:r>
          </a:p>
        </p:txBody>
      </p:sp>
      <p:sp>
        <p:nvSpPr>
          <p:cNvPr id="9" name="12 Rectángulo redondeado">
            <a:extLst>
              <a:ext uri="{FF2B5EF4-FFF2-40B4-BE49-F238E27FC236}">
                <a16:creationId xmlns:a16="http://schemas.microsoft.com/office/drawing/2014/main" id="{2F1E6455-DD99-405D-8009-D0FF9D00598C}"/>
              </a:ext>
            </a:extLst>
          </p:cNvPr>
          <p:cNvSpPr/>
          <p:nvPr/>
        </p:nvSpPr>
        <p:spPr>
          <a:xfrm>
            <a:off x="2051720" y="1412776"/>
            <a:ext cx="2160240"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Introducción</a:t>
            </a:r>
          </a:p>
        </p:txBody>
      </p:sp>
      <p:sp>
        <p:nvSpPr>
          <p:cNvPr id="10" name="13 Rectángulo redondeado">
            <a:extLst>
              <a:ext uri="{FF2B5EF4-FFF2-40B4-BE49-F238E27FC236}">
                <a16:creationId xmlns:a16="http://schemas.microsoft.com/office/drawing/2014/main" id="{7122EF9A-7511-4F61-8CB4-AD8A48176564}"/>
              </a:ext>
            </a:extLst>
          </p:cNvPr>
          <p:cNvSpPr/>
          <p:nvPr/>
        </p:nvSpPr>
        <p:spPr>
          <a:xfrm>
            <a:off x="2051720" y="3429000"/>
            <a:ext cx="2160240"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Componente de los GLM</a:t>
            </a:r>
          </a:p>
        </p:txBody>
      </p:sp>
      <p:sp>
        <p:nvSpPr>
          <p:cNvPr id="11" name="14 Rectángulo redondeado">
            <a:extLst>
              <a:ext uri="{FF2B5EF4-FFF2-40B4-BE49-F238E27FC236}">
                <a16:creationId xmlns:a16="http://schemas.microsoft.com/office/drawing/2014/main" id="{20F405BA-569A-4CBF-82F5-7E38FD0A3CEB}"/>
              </a:ext>
            </a:extLst>
          </p:cNvPr>
          <p:cNvSpPr/>
          <p:nvPr/>
        </p:nvSpPr>
        <p:spPr>
          <a:xfrm>
            <a:off x="2051720" y="5373216"/>
            <a:ext cx="2298338"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Familia de los GLM</a:t>
            </a:r>
          </a:p>
        </p:txBody>
      </p:sp>
      <p:sp>
        <p:nvSpPr>
          <p:cNvPr id="12" name="15 Rectángulo redondeado">
            <a:extLst>
              <a:ext uri="{FF2B5EF4-FFF2-40B4-BE49-F238E27FC236}">
                <a16:creationId xmlns:a16="http://schemas.microsoft.com/office/drawing/2014/main" id="{F9300F0D-0747-411F-BD1B-A5583DAAE2ED}"/>
              </a:ext>
            </a:extLst>
          </p:cNvPr>
          <p:cNvSpPr/>
          <p:nvPr/>
        </p:nvSpPr>
        <p:spPr>
          <a:xfrm>
            <a:off x="8210866" y="1412776"/>
            <a:ext cx="2160240"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GLM para datos binarios</a:t>
            </a:r>
          </a:p>
        </p:txBody>
      </p:sp>
    </p:spTree>
    <p:extLst>
      <p:ext uri="{BB962C8B-B14F-4D97-AF65-F5344CB8AC3E}">
        <p14:creationId xmlns:p14="http://schemas.microsoft.com/office/powerpoint/2010/main" val="434510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2029AC-38F4-4867-9C3F-1D7411D4C535}"/>
              </a:ext>
            </a:extLst>
          </p:cNvPr>
          <p:cNvSpPr>
            <a:spLocks noGrp="1"/>
          </p:cNvSpPr>
          <p:nvPr>
            <p:ph type="title"/>
          </p:nvPr>
        </p:nvSpPr>
        <p:spPr>
          <a:xfrm>
            <a:off x="533903" y="134941"/>
            <a:ext cx="9692640" cy="859358"/>
          </a:xfrm>
        </p:spPr>
        <p:txBody>
          <a:bodyPr/>
          <a:lstStyle/>
          <a:p>
            <a:pPr algn="ctr"/>
            <a:r>
              <a:rPr lang="es-CR" dirty="0"/>
              <a:t>Preámbulo</a:t>
            </a:r>
            <a:endParaRPr lang="en-US" dirty="0"/>
          </a:p>
        </p:txBody>
      </p:sp>
      <p:sp>
        <p:nvSpPr>
          <p:cNvPr id="3" name="Marcador de contenido 2">
            <a:extLst>
              <a:ext uri="{FF2B5EF4-FFF2-40B4-BE49-F238E27FC236}">
                <a16:creationId xmlns:a16="http://schemas.microsoft.com/office/drawing/2014/main" id="{E5575FB1-2314-46B0-B308-055564EFB1F5}"/>
              </a:ext>
            </a:extLst>
          </p:cNvPr>
          <p:cNvSpPr>
            <a:spLocks noGrp="1"/>
          </p:cNvSpPr>
          <p:nvPr>
            <p:ph idx="1"/>
          </p:nvPr>
        </p:nvSpPr>
        <p:spPr>
          <a:xfrm>
            <a:off x="106533" y="1253330"/>
            <a:ext cx="10999432" cy="5604669"/>
          </a:xfrm>
        </p:spPr>
        <p:txBody>
          <a:bodyPr>
            <a:normAutofit/>
          </a:bodyPr>
          <a:lstStyle/>
          <a:p>
            <a:r>
              <a:rPr lang="es-CR" sz="2000" dirty="0"/>
              <a:t>Hasta ahora hemos tratado, diagnosticado, remediado o “machado” los modelos de la RLM para obtener un modelo que regresión en la predicción de un acontecimiento.</a:t>
            </a:r>
          </a:p>
          <a:p>
            <a:endParaRPr lang="es-CR" sz="2000" dirty="0"/>
          </a:p>
          <a:p>
            <a:r>
              <a:rPr lang="es-CR" sz="2000" dirty="0"/>
              <a:t>Sin embargo, hemos hecho un supuesto que, dentro de un plano práctico, muy pocas veces se cumple.  Para la RLM hicimos la siguiente suposición: </a:t>
            </a:r>
          </a:p>
          <a:p>
            <a:endParaRPr lang="es-CR" sz="2000" dirty="0"/>
          </a:p>
          <a:p>
            <a:endParaRPr lang="es-CR" sz="2000" dirty="0"/>
          </a:p>
          <a:p>
            <a:endParaRPr lang="es-CR" sz="2000" dirty="0"/>
          </a:p>
          <a:p>
            <a:r>
              <a:rPr lang="es-CR" sz="2000" dirty="0"/>
              <a:t>Nos hacemos las preguntas: ¿si trabajará con conteos, con variables que poseen una asimetría, con variables categóricas ? </a:t>
            </a:r>
          </a:p>
          <a:p>
            <a:endParaRPr lang="es-CR" sz="2000" dirty="0"/>
          </a:p>
          <a:p>
            <a:r>
              <a:rPr lang="es-CR" sz="2000" dirty="0"/>
              <a:t>En los casos anteriores, el supuesto anterior no es sostenible, y debemos  optar por otros métodos de estimación más generales, este es, los modelos lineales generalizados (GLM).</a:t>
            </a:r>
          </a:p>
          <a:p>
            <a:endParaRPr lang="es-CR" sz="2000" dirty="0"/>
          </a:p>
        </p:txBody>
      </p:sp>
      <p:graphicFrame>
        <p:nvGraphicFramePr>
          <p:cNvPr id="4" name="Object 9">
            <a:extLst>
              <a:ext uri="{FF2B5EF4-FFF2-40B4-BE49-F238E27FC236}">
                <a16:creationId xmlns:a16="http://schemas.microsoft.com/office/drawing/2014/main" id="{24649057-503C-455F-9213-361D2B0E95A4}"/>
              </a:ext>
            </a:extLst>
          </p:cNvPr>
          <p:cNvGraphicFramePr>
            <a:graphicFrameLocks noChangeAspect="1"/>
          </p:cNvGraphicFramePr>
          <p:nvPr>
            <p:extLst>
              <p:ext uri="{D42A27DB-BD31-4B8C-83A1-F6EECF244321}">
                <p14:modId xmlns:p14="http://schemas.microsoft.com/office/powerpoint/2010/main" val="2019193784"/>
              </p:ext>
            </p:extLst>
          </p:nvPr>
        </p:nvGraphicFramePr>
        <p:xfrm>
          <a:off x="3961791" y="3756175"/>
          <a:ext cx="2836863" cy="719137"/>
        </p:xfrm>
        <a:graphic>
          <a:graphicData uri="http://schemas.openxmlformats.org/presentationml/2006/ole">
            <mc:AlternateContent xmlns:mc="http://schemas.openxmlformats.org/markup-compatibility/2006">
              <mc:Choice xmlns:v="urn:schemas-microsoft-com:vml" Requires="v">
                <p:oleObj spid="_x0000_s1040" name="Ecuación" r:id="rId3" imgW="876300" imgH="228600" progId="Equation.3">
                  <p:embed/>
                </p:oleObj>
              </mc:Choice>
              <mc:Fallback>
                <p:oleObj name="Ecuación" r:id="rId3" imgW="876300" imgH="228600" progId="Equation.3">
                  <p:embed/>
                  <p:pic>
                    <p:nvPicPr>
                      <p:cNvPr id="12" name="Object 9">
                        <a:extLst>
                          <a:ext uri="{FF2B5EF4-FFF2-40B4-BE49-F238E27FC236}">
                            <a16:creationId xmlns:a16="http://schemas.microsoft.com/office/drawing/2014/main" id="{96580114-EF91-43BB-BE46-69814D4059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1791" y="3756175"/>
                        <a:ext cx="2836863" cy="7191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965779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3786DF-0D86-456E-B754-E5189FA9C956}"/>
              </a:ext>
            </a:extLst>
          </p:cNvPr>
          <p:cNvSpPr>
            <a:spLocks noGrp="1"/>
          </p:cNvSpPr>
          <p:nvPr>
            <p:ph type="title"/>
          </p:nvPr>
        </p:nvSpPr>
        <p:spPr>
          <a:xfrm>
            <a:off x="164592" y="90551"/>
            <a:ext cx="10914740" cy="752826"/>
          </a:xfrm>
        </p:spPr>
        <p:txBody>
          <a:bodyPr/>
          <a:lstStyle/>
          <a:p>
            <a:pPr algn="ctr"/>
            <a:r>
              <a:rPr lang="es-CR" dirty="0"/>
              <a:t>GLM para datos binarios</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3A2A1CF1-10F0-4941-9754-CDDE01CC4F52}"/>
                  </a:ext>
                </a:extLst>
              </p:cNvPr>
              <p:cNvSpPr>
                <a:spLocks noGrp="1"/>
              </p:cNvSpPr>
              <p:nvPr>
                <p:ph idx="1"/>
              </p:nvPr>
            </p:nvSpPr>
            <p:spPr>
              <a:xfrm>
                <a:off x="267572" y="1003177"/>
                <a:ext cx="11015945" cy="5764272"/>
              </a:xfrm>
            </p:spPr>
            <p:txBody>
              <a:bodyPr/>
              <a:lstStyle/>
              <a:p>
                <a:r>
                  <a:rPr lang="es-ES" dirty="0"/>
                  <a:t>En muchos casos las respuestas tienen solo dos categorías del tipo SI/NO, FALSO/VERDADERO, HOMBRE/MUJER, PAGO/DEUDA, </a:t>
                </a:r>
                <a:r>
                  <a:rPr lang="es-ES" dirty="0" err="1"/>
                  <a:t>etc</a:t>
                </a:r>
                <a:r>
                  <a:rPr lang="es-ES" dirty="0"/>
                  <a:t>…</a:t>
                </a:r>
              </a:p>
              <a:p>
                <a:endParaRPr lang="es-ES" dirty="0"/>
              </a:p>
              <a:p>
                <a:r>
                  <a:rPr lang="es-ES" dirty="0"/>
                  <a:t>Se puede definir una variable Y que tome dos posibles valores 1 (éxito) y 0 (fracaso), es decir, una variable que se aproxima a una </a:t>
                </a:r>
                <a:r>
                  <a:rPr lang="es-ES" dirty="0" err="1"/>
                  <a:t>distrinución</a:t>
                </a:r>
                <a:r>
                  <a:rPr lang="es-ES" dirty="0"/>
                  <a:t> </a:t>
                </a:r>
                <a:r>
                  <a:rPr lang="es-ES" dirty="0" err="1"/>
                  <a:t>binomiral</a:t>
                </a:r>
                <a:r>
                  <a:rPr lang="es-ES" dirty="0"/>
                  <a:t> del tipo:   </a:t>
                </a:r>
                <a14:m>
                  <m:oMath xmlns:m="http://schemas.openxmlformats.org/officeDocument/2006/math">
                    <m:r>
                      <a:rPr lang="es-ES" i="1" dirty="0" smtClean="0">
                        <a:latin typeface="Cambria Math" panose="02040503050406030204" pitchFamily="18" charset="0"/>
                      </a:rPr>
                      <m:t>𝑌</m:t>
                    </m:r>
                    <m:r>
                      <a:rPr lang="es-ES" i="1" dirty="0" smtClean="0">
                        <a:latin typeface="Cambria Math" panose="02040503050406030204" pitchFamily="18" charset="0"/>
                      </a:rPr>
                      <m:t> ∼ </m:t>
                    </m:r>
                    <m:r>
                      <a:rPr lang="es-ES" i="1" dirty="0" err="1" smtClean="0">
                        <a:latin typeface="Cambria Math" panose="02040503050406030204" pitchFamily="18" charset="0"/>
                      </a:rPr>
                      <m:t>𝐵𝑖𝑛</m:t>
                    </m:r>
                    <m:r>
                      <a:rPr lang="es-ES" i="1" dirty="0" smtClean="0">
                        <a:latin typeface="Cambria Math" panose="02040503050406030204" pitchFamily="18" charset="0"/>
                      </a:rPr>
                      <m:t>(1,</m:t>
                    </m:r>
                    <m:r>
                      <a:rPr lang="es-ES" i="1" dirty="0" smtClean="0">
                        <a:latin typeface="Cambria Math" panose="02040503050406030204" pitchFamily="18" charset="0"/>
                      </a:rPr>
                      <m:t>𝜋</m:t>
                    </m:r>
                    <m:r>
                      <a:rPr lang="es-ES" i="1" dirty="0" smtClean="0">
                        <a:latin typeface="Cambria Math" panose="02040503050406030204" pitchFamily="18" charset="0"/>
                      </a:rPr>
                      <m:t>)</m:t>
                    </m:r>
                  </m:oMath>
                </a14:m>
                <a:r>
                  <a:rPr lang="es-ES" dirty="0"/>
                  <a:t>. </a:t>
                </a:r>
              </a:p>
              <a:p>
                <a:endParaRPr lang="es-ES" dirty="0"/>
              </a:p>
              <a:p>
                <a:r>
                  <a:rPr lang="es-ES" dirty="0"/>
                  <a:t>Una distribución binomial se presenta matemáticamente:</a:t>
                </a:r>
              </a:p>
              <a:p>
                <a:endParaRPr lang="es-ES" dirty="0"/>
              </a:p>
              <a:p>
                <a:pPr marL="0" indent="0" algn="ctr">
                  <a:buNone/>
                </a:pPr>
                <a14:m>
                  <m:oMath xmlns:m="http://schemas.openxmlformats.org/officeDocument/2006/math">
                    <m:sSub>
                      <m:sSubPr>
                        <m:ctrlPr>
                          <a:rPr lang="es-CR" b="0" i="1" smtClean="0">
                            <a:latin typeface="Cambria Math" panose="02040503050406030204" pitchFamily="18" charset="0"/>
                          </a:rPr>
                        </m:ctrlPr>
                      </m:sSubPr>
                      <m:e>
                        <m:r>
                          <a:rPr lang="es-CR" b="0" i="1" smtClean="0">
                            <a:latin typeface="Cambria Math" panose="02040503050406030204" pitchFamily="18" charset="0"/>
                          </a:rPr>
                          <m:t>𝑃</m:t>
                        </m:r>
                      </m:e>
                      <m:sub>
                        <m:r>
                          <a:rPr lang="es-CR" b="0" i="1" smtClean="0">
                            <a:latin typeface="Cambria Math" panose="02040503050406030204" pitchFamily="18" charset="0"/>
                          </a:rPr>
                          <m:t>𝑥</m:t>
                        </m:r>
                      </m:sub>
                    </m:sSub>
                    <m:r>
                      <a:rPr lang="es-CR" b="0" i="1" smtClean="0">
                        <a:latin typeface="Cambria Math" panose="02040503050406030204" pitchFamily="18" charset="0"/>
                      </a:rPr>
                      <m:t>=</m:t>
                    </m:r>
                    <m:d>
                      <m:dPr>
                        <m:ctrlPr>
                          <a:rPr lang="es-CR" b="0" i="1" smtClean="0">
                            <a:latin typeface="Cambria Math" panose="02040503050406030204" pitchFamily="18" charset="0"/>
                          </a:rPr>
                        </m:ctrlPr>
                      </m:dPr>
                      <m:e>
                        <m:f>
                          <m:fPr>
                            <m:type m:val="noBar"/>
                            <m:ctrlPr>
                              <a:rPr lang="es-CR" b="0" i="1" smtClean="0">
                                <a:latin typeface="Cambria Math" panose="02040503050406030204" pitchFamily="18" charset="0"/>
                              </a:rPr>
                            </m:ctrlPr>
                          </m:fPr>
                          <m:num>
                            <m:r>
                              <a:rPr lang="es-CR" b="0" i="1" smtClean="0">
                                <a:latin typeface="Cambria Math" panose="02040503050406030204" pitchFamily="18" charset="0"/>
                              </a:rPr>
                              <m:t>𝑛</m:t>
                            </m:r>
                          </m:num>
                          <m:den>
                            <m:r>
                              <a:rPr lang="es-CR" b="0" i="1" smtClean="0">
                                <a:latin typeface="Cambria Math" panose="02040503050406030204" pitchFamily="18" charset="0"/>
                              </a:rPr>
                              <m:t>𝑥</m:t>
                            </m:r>
                          </m:den>
                        </m:f>
                      </m:e>
                    </m:d>
                    <m:sSup>
                      <m:sSupPr>
                        <m:ctrlPr>
                          <a:rPr lang="es-CR" b="0" i="1" smtClean="0">
                            <a:latin typeface="Cambria Math" panose="02040503050406030204" pitchFamily="18" charset="0"/>
                          </a:rPr>
                        </m:ctrlPr>
                      </m:sSupPr>
                      <m:e>
                        <m:r>
                          <a:rPr lang="es-CR" i="1">
                            <a:latin typeface="Cambria Math" panose="02040503050406030204" pitchFamily="18" charset="0"/>
                          </a:rPr>
                          <m:t>𝑝</m:t>
                        </m:r>
                      </m:e>
                      <m:sup>
                        <m:r>
                          <a:rPr lang="es-CR" b="0" i="1" smtClean="0">
                            <a:latin typeface="Cambria Math" panose="02040503050406030204" pitchFamily="18" charset="0"/>
                          </a:rPr>
                          <m:t>𝑥</m:t>
                        </m:r>
                      </m:sup>
                    </m:sSup>
                    <m:sSup>
                      <m:sSupPr>
                        <m:ctrlPr>
                          <a:rPr lang="es-CR" b="0" i="1" smtClean="0">
                            <a:latin typeface="Cambria Math" panose="02040503050406030204" pitchFamily="18" charset="0"/>
                          </a:rPr>
                        </m:ctrlPr>
                      </m:sSupPr>
                      <m:e>
                        <m:r>
                          <a:rPr lang="es-CR" i="1">
                            <a:latin typeface="Cambria Math" panose="02040503050406030204" pitchFamily="18" charset="0"/>
                          </a:rPr>
                          <m:t>𝑞</m:t>
                        </m:r>
                      </m:e>
                      <m:sup>
                        <m:r>
                          <a:rPr lang="es-CR" b="0" i="1" smtClean="0">
                            <a:latin typeface="Cambria Math" panose="02040503050406030204" pitchFamily="18" charset="0"/>
                          </a:rPr>
                          <m:t>𝑛</m:t>
                        </m:r>
                        <m:r>
                          <a:rPr lang="es-CR" b="0" i="1" smtClean="0">
                            <a:latin typeface="Cambria Math" panose="02040503050406030204" pitchFamily="18" charset="0"/>
                          </a:rPr>
                          <m:t>−</m:t>
                        </m:r>
                        <m:r>
                          <a:rPr lang="es-CR" b="0" i="1" smtClean="0">
                            <a:latin typeface="Cambria Math" panose="02040503050406030204" pitchFamily="18" charset="0"/>
                          </a:rPr>
                          <m:t>𝑥</m:t>
                        </m:r>
                      </m:sup>
                    </m:sSup>
                  </m:oMath>
                </a14:m>
                <a:r>
                  <a:rPr lang="en-US" dirty="0"/>
                  <a:t> </a:t>
                </a:r>
              </a:p>
              <a:p>
                <a:pPr marL="0" indent="0">
                  <a:buNone/>
                </a:pPr>
                <a:br>
                  <a:rPr lang="en-US" dirty="0"/>
                </a:br>
                <a:r>
                  <a:rPr lang="en-US" dirty="0" err="1"/>
                  <a:t>Donde</a:t>
                </a:r>
                <a:r>
                  <a:rPr lang="en-US" dirty="0"/>
                  <a:t>:</a:t>
                </a:r>
              </a:p>
              <a:p>
                <a:pPr marL="0" indent="0">
                  <a:buNone/>
                </a:pPr>
                <a:br>
                  <a:rPr lang="en-US" dirty="0"/>
                </a:br>
                <a14:m>
                  <m:oMathPara xmlns:m="http://schemas.openxmlformats.org/officeDocument/2006/math">
                    <m:oMathParaPr>
                      <m:jc m:val="left"/>
                    </m:oMathParaPr>
                    <m:oMath xmlns:m="http://schemas.openxmlformats.org/officeDocument/2006/math">
                      <m:r>
                        <a:rPr lang="es-CR" b="0" i="1" smtClean="0">
                          <a:latin typeface="Cambria Math" panose="02040503050406030204" pitchFamily="18" charset="0"/>
                        </a:rPr>
                        <m:t>𝑛</m:t>
                      </m:r>
                      <m:r>
                        <a:rPr lang="es-CR" b="0" i="1" smtClean="0">
                          <a:latin typeface="Cambria Math" panose="02040503050406030204" pitchFamily="18" charset="0"/>
                        </a:rPr>
                        <m:t>:</m:t>
                      </m:r>
                      <m:r>
                        <a:rPr lang="es-CR" b="0" i="1" smtClean="0">
                          <a:latin typeface="Cambria Math" panose="02040503050406030204" pitchFamily="18" charset="0"/>
                        </a:rPr>
                        <m:t>𝑛</m:t>
                      </m:r>
                      <m:r>
                        <a:rPr lang="es-CR" b="0" i="1" smtClean="0">
                          <a:latin typeface="Cambria Math" panose="02040503050406030204" pitchFamily="18" charset="0"/>
                        </a:rPr>
                        <m:t>ú</m:t>
                      </m:r>
                      <m:r>
                        <a:rPr lang="es-CR" b="0" i="1" smtClean="0">
                          <a:latin typeface="Cambria Math" panose="02040503050406030204" pitchFamily="18" charset="0"/>
                        </a:rPr>
                        <m:t>𝑚𝑒𝑟𝑜</m:t>
                      </m:r>
                      <m:r>
                        <a:rPr lang="es-CR" b="0" i="1" smtClean="0">
                          <a:latin typeface="Cambria Math" panose="02040503050406030204" pitchFamily="18" charset="0"/>
                        </a:rPr>
                        <m:t> </m:t>
                      </m:r>
                      <m:r>
                        <a:rPr lang="es-CR" b="0" i="1" smtClean="0">
                          <a:latin typeface="Cambria Math" panose="02040503050406030204" pitchFamily="18" charset="0"/>
                        </a:rPr>
                        <m:t>𝑑𝑒</m:t>
                      </m:r>
                      <m:r>
                        <a:rPr lang="es-CR" b="0" i="1" smtClean="0">
                          <a:latin typeface="Cambria Math" panose="02040503050406030204" pitchFamily="18" charset="0"/>
                        </a:rPr>
                        <m:t> </m:t>
                      </m:r>
                      <m:r>
                        <a:rPr lang="es-CR" b="0" i="1" smtClean="0">
                          <a:latin typeface="Cambria Math" panose="02040503050406030204" pitchFamily="18" charset="0"/>
                        </a:rPr>
                        <m:t>𝑒𝑛𝑠𝑎𝑦𝑜𝑠</m:t>
                      </m:r>
                      <m:r>
                        <a:rPr lang="es-CR" b="0" i="1" smtClean="0">
                          <a:latin typeface="Cambria Math" panose="02040503050406030204" pitchFamily="18" charset="0"/>
                        </a:rPr>
                        <m:t> </m:t>
                      </m:r>
                      <m:r>
                        <a:rPr lang="es-CR" b="0" i="1" smtClean="0">
                          <a:latin typeface="Cambria Math" panose="02040503050406030204" pitchFamily="18" charset="0"/>
                        </a:rPr>
                        <m:t>𝑜</m:t>
                      </m:r>
                      <m:r>
                        <a:rPr lang="es-CR" b="0" i="1" smtClean="0">
                          <a:latin typeface="Cambria Math" panose="02040503050406030204" pitchFamily="18" charset="0"/>
                        </a:rPr>
                        <m:t> </m:t>
                      </m:r>
                      <m:r>
                        <a:rPr lang="es-CR" b="0" i="1" smtClean="0">
                          <a:latin typeface="Cambria Math" panose="02040503050406030204" pitchFamily="18" charset="0"/>
                        </a:rPr>
                        <m:t>𝑒𝑥𝑝𝑒𝑟𝑖𝑚𝑒𝑛𝑡𝑜𝑠</m:t>
                      </m:r>
                    </m:oMath>
                  </m:oMathPara>
                </a14:m>
                <a:endParaRPr lang="es-CR" b="0" dirty="0"/>
              </a:p>
              <a:p>
                <a:pPr marL="0" indent="0">
                  <a:buNone/>
                </a:pPr>
                <a14:m>
                  <m:oMathPara xmlns:m="http://schemas.openxmlformats.org/officeDocument/2006/math">
                    <m:oMathParaPr>
                      <m:jc m:val="left"/>
                    </m:oMathParaPr>
                    <m:oMath xmlns:m="http://schemas.openxmlformats.org/officeDocument/2006/math">
                      <m:r>
                        <a:rPr lang="es-CR" b="0" i="1" smtClean="0">
                          <a:latin typeface="Cambria Math" panose="02040503050406030204" pitchFamily="18" charset="0"/>
                        </a:rPr>
                        <m:t>𝑥</m:t>
                      </m:r>
                      <m:r>
                        <a:rPr lang="es-CR" b="0" i="1" smtClean="0">
                          <a:latin typeface="Cambria Math" panose="02040503050406030204" pitchFamily="18" charset="0"/>
                        </a:rPr>
                        <m:t>:</m:t>
                      </m:r>
                      <m:r>
                        <a:rPr lang="es-CR" b="0" i="1" smtClean="0">
                          <a:latin typeface="Cambria Math" panose="02040503050406030204" pitchFamily="18" charset="0"/>
                        </a:rPr>
                        <m:t>𝑛</m:t>
                      </m:r>
                      <m:r>
                        <a:rPr lang="es-CR" b="0" i="1" smtClean="0">
                          <a:latin typeface="Cambria Math" panose="02040503050406030204" pitchFamily="18" charset="0"/>
                        </a:rPr>
                        <m:t>ú</m:t>
                      </m:r>
                      <m:r>
                        <a:rPr lang="es-CR" b="0" i="1" smtClean="0">
                          <a:latin typeface="Cambria Math" panose="02040503050406030204" pitchFamily="18" charset="0"/>
                        </a:rPr>
                        <m:t>𝑚𝑒𝑟𝑜</m:t>
                      </m:r>
                      <m:r>
                        <a:rPr lang="es-CR" b="0" i="1" smtClean="0">
                          <a:latin typeface="Cambria Math" panose="02040503050406030204" pitchFamily="18" charset="0"/>
                        </a:rPr>
                        <m:t> </m:t>
                      </m:r>
                      <m:r>
                        <a:rPr lang="es-CR" b="0" i="1" smtClean="0">
                          <a:latin typeface="Cambria Math" panose="02040503050406030204" pitchFamily="18" charset="0"/>
                        </a:rPr>
                        <m:t>𝑑𝑒</m:t>
                      </m:r>
                      <m:r>
                        <a:rPr lang="es-CR" b="0" i="1" smtClean="0">
                          <a:latin typeface="Cambria Math" panose="02040503050406030204" pitchFamily="18" charset="0"/>
                        </a:rPr>
                        <m:t> é</m:t>
                      </m:r>
                      <m:r>
                        <a:rPr lang="es-CR" b="0" i="1" smtClean="0">
                          <a:latin typeface="Cambria Math" panose="02040503050406030204" pitchFamily="18" charset="0"/>
                        </a:rPr>
                        <m:t>𝑥𝑖𝑡𝑜𝑠</m:t>
                      </m:r>
                    </m:oMath>
                  </m:oMathPara>
                </a14:m>
                <a:endParaRPr lang="en-US" dirty="0"/>
              </a:p>
            </p:txBody>
          </p:sp>
        </mc:Choice>
        <mc:Fallback xmlns="">
          <p:sp>
            <p:nvSpPr>
              <p:cNvPr id="3" name="Marcador de contenido 2">
                <a:extLst>
                  <a:ext uri="{FF2B5EF4-FFF2-40B4-BE49-F238E27FC236}">
                    <a16:creationId xmlns:a16="http://schemas.microsoft.com/office/drawing/2014/main" id="{3A2A1CF1-10F0-4941-9754-CDDE01CC4F52}"/>
                  </a:ext>
                </a:extLst>
              </p:cNvPr>
              <p:cNvSpPr>
                <a:spLocks noGrp="1" noRot="1" noChangeAspect="1" noMove="1" noResize="1" noEditPoints="1" noAdjustHandles="1" noChangeArrowheads="1" noChangeShapeType="1" noTextEdit="1"/>
              </p:cNvSpPr>
              <p:nvPr>
                <p:ph idx="1"/>
              </p:nvPr>
            </p:nvSpPr>
            <p:spPr>
              <a:xfrm>
                <a:off x="267572" y="1003177"/>
                <a:ext cx="11015945" cy="5764272"/>
              </a:xfrm>
              <a:blipFill>
                <a:blip r:embed="rId2"/>
                <a:stretch>
                  <a:fillRect l="-498" t="-847"/>
                </a:stretch>
              </a:blipFill>
            </p:spPr>
            <p:txBody>
              <a:bodyPr/>
              <a:lstStyle/>
              <a:p>
                <a:r>
                  <a:rPr lang="en-US">
                    <a:noFill/>
                  </a:rPr>
                  <a:t> </a:t>
                </a:r>
              </a:p>
            </p:txBody>
          </p:sp>
        </mc:Fallback>
      </mc:AlternateContent>
    </p:spTree>
    <p:extLst>
      <p:ext uri="{BB962C8B-B14F-4D97-AF65-F5344CB8AC3E}">
        <p14:creationId xmlns:p14="http://schemas.microsoft.com/office/powerpoint/2010/main" val="31528669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3786DF-0D86-456E-B754-E5189FA9C956}"/>
              </a:ext>
            </a:extLst>
          </p:cNvPr>
          <p:cNvSpPr>
            <a:spLocks noGrp="1"/>
          </p:cNvSpPr>
          <p:nvPr>
            <p:ph type="title"/>
          </p:nvPr>
        </p:nvSpPr>
        <p:spPr>
          <a:xfrm>
            <a:off x="164592" y="90551"/>
            <a:ext cx="10914740" cy="752826"/>
          </a:xfrm>
        </p:spPr>
        <p:txBody>
          <a:bodyPr/>
          <a:lstStyle/>
          <a:p>
            <a:pPr algn="ctr"/>
            <a:r>
              <a:rPr lang="es-CR" dirty="0"/>
              <a:t>GLM para datos binarios</a:t>
            </a:r>
          </a:p>
        </p:txBody>
      </p:sp>
      <p:sp>
        <p:nvSpPr>
          <p:cNvPr id="3" name="Marcador de contenido 2">
            <a:extLst>
              <a:ext uri="{FF2B5EF4-FFF2-40B4-BE49-F238E27FC236}">
                <a16:creationId xmlns:a16="http://schemas.microsoft.com/office/drawing/2014/main" id="{3A2A1CF1-10F0-4941-9754-CDDE01CC4F52}"/>
              </a:ext>
            </a:extLst>
          </p:cNvPr>
          <p:cNvSpPr>
            <a:spLocks noGrp="1"/>
          </p:cNvSpPr>
          <p:nvPr>
            <p:ph idx="1"/>
          </p:nvPr>
        </p:nvSpPr>
        <p:spPr>
          <a:xfrm>
            <a:off x="164592" y="1003177"/>
            <a:ext cx="10435345" cy="5672831"/>
          </a:xfrm>
        </p:spPr>
        <p:txBody>
          <a:bodyPr/>
          <a:lstStyle/>
          <a:p>
            <a:endParaRPr lang="en-US" dirty="0"/>
          </a:p>
        </p:txBody>
      </p:sp>
      <p:pic>
        <p:nvPicPr>
          <p:cNvPr id="2050" name="Picture 2" descr="Distribución binomial - Wikipedia, la enciclopedia libre">
            <a:extLst>
              <a:ext uri="{FF2B5EF4-FFF2-40B4-BE49-F238E27FC236}">
                <a16:creationId xmlns:a16="http://schemas.microsoft.com/office/drawing/2014/main" id="{FD1AC9C1-3251-423D-B991-0ACEDF5DBF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3001" y="1277242"/>
            <a:ext cx="8360125" cy="5556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40207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3786DF-0D86-456E-B754-E5189FA9C956}"/>
              </a:ext>
            </a:extLst>
          </p:cNvPr>
          <p:cNvSpPr>
            <a:spLocks noGrp="1"/>
          </p:cNvSpPr>
          <p:nvPr>
            <p:ph type="title"/>
          </p:nvPr>
        </p:nvSpPr>
        <p:spPr>
          <a:xfrm>
            <a:off x="164592" y="90551"/>
            <a:ext cx="10914740" cy="752826"/>
          </a:xfrm>
        </p:spPr>
        <p:txBody>
          <a:bodyPr/>
          <a:lstStyle/>
          <a:p>
            <a:pPr algn="ctr"/>
            <a:r>
              <a:rPr lang="es-CR" dirty="0"/>
              <a:t>GLM para datos binarios</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3A2A1CF1-10F0-4941-9754-CDDE01CC4F52}"/>
                  </a:ext>
                </a:extLst>
              </p:cNvPr>
              <p:cNvSpPr>
                <a:spLocks noGrp="1"/>
              </p:cNvSpPr>
              <p:nvPr>
                <p:ph idx="1"/>
              </p:nvPr>
            </p:nvSpPr>
            <p:spPr>
              <a:xfrm>
                <a:off x="164592" y="1003177"/>
                <a:ext cx="10435345" cy="5672831"/>
              </a:xfrm>
            </p:spPr>
            <p:txBody>
              <a:bodyPr/>
              <a:lstStyle/>
              <a:p>
                <a:r>
                  <a:rPr lang="es-CR" dirty="0"/>
                  <a:t>En el caso de un GLM para datos binarios:</a:t>
                </a:r>
              </a:p>
              <a:p>
                <a:pPr marL="0" indent="0">
                  <a:buNone/>
                </a:pPr>
                <a:endParaRPr lang="es-CR" dirty="0"/>
              </a:p>
              <a:p>
                <a:pPr marL="0" indent="0">
                  <a:buNone/>
                </a:pPr>
                <a14:m>
                  <m:oMathPara xmlns:m="http://schemas.openxmlformats.org/officeDocument/2006/math">
                    <m:oMathParaPr>
                      <m:jc m:val="left"/>
                    </m:oMathParaPr>
                    <m:oMath xmlns:m="http://schemas.openxmlformats.org/officeDocument/2006/math">
                      <m:r>
                        <a:rPr lang="es-CR" b="0" i="1" smtClean="0">
                          <a:latin typeface="Cambria Math" panose="02040503050406030204" pitchFamily="18" charset="0"/>
                        </a:rPr>
                        <m:t>𝑓</m:t>
                      </m:r>
                      <m:d>
                        <m:dPr>
                          <m:ctrlPr>
                            <a:rPr lang="es-CR" b="0" i="1" smtClean="0">
                              <a:latin typeface="Cambria Math" panose="02040503050406030204" pitchFamily="18" charset="0"/>
                            </a:rPr>
                          </m:ctrlPr>
                        </m:dPr>
                        <m:e>
                          <m:r>
                            <a:rPr lang="es-CR" b="0" i="1" smtClean="0">
                              <a:latin typeface="Cambria Math" panose="02040503050406030204" pitchFamily="18" charset="0"/>
                            </a:rPr>
                            <m:t>𝑦</m:t>
                          </m:r>
                        </m:e>
                        <m:e>
                          <m:r>
                            <a:rPr lang="es-CR" b="0" i="1" smtClean="0">
                              <a:latin typeface="Cambria Math" panose="02040503050406030204" pitchFamily="18" charset="0"/>
                              <a:ea typeface="Cambria Math" panose="02040503050406030204" pitchFamily="18" charset="0"/>
                            </a:rPr>
                            <m:t>𝜋</m:t>
                          </m:r>
                        </m:e>
                      </m:d>
                      <m:r>
                        <a:rPr lang="es-CR" i="1">
                          <a:latin typeface="Cambria Math" panose="02040503050406030204" pitchFamily="18" charset="0"/>
                          <a:ea typeface="Cambria Math" panose="02040503050406030204" pitchFamily="18" charset="0"/>
                        </a:rPr>
                        <m:t>=</m:t>
                      </m:r>
                      <m:sSup>
                        <m:sSupPr>
                          <m:ctrlPr>
                            <a:rPr lang="es-CR" i="1" smtClean="0">
                              <a:latin typeface="Cambria Math" panose="02040503050406030204" pitchFamily="18" charset="0"/>
                              <a:ea typeface="Cambria Math" panose="02040503050406030204" pitchFamily="18" charset="0"/>
                            </a:rPr>
                          </m:ctrlPr>
                        </m:sSupPr>
                        <m:e>
                          <m:r>
                            <a:rPr lang="es-CR" i="1">
                              <a:latin typeface="Cambria Math" panose="02040503050406030204" pitchFamily="18" charset="0"/>
                              <a:ea typeface="Cambria Math" panose="02040503050406030204" pitchFamily="18" charset="0"/>
                            </a:rPr>
                            <m:t>𝜋</m:t>
                          </m:r>
                        </m:e>
                        <m:sup>
                          <m:r>
                            <a:rPr lang="es-CR" b="0" i="1" smtClean="0">
                              <a:latin typeface="Cambria Math" panose="02040503050406030204" pitchFamily="18" charset="0"/>
                              <a:ea typeface="Cambria Math" panose="02040503050406030204" pitchFamily="18" charset="0"/>
                            </a:rPr>
                            <m:t>𝑦</m:t>
                          </m:r>
                        </m:sup>
                      </m:sSup>
                      <m:r>
                        <a:rPr lang="es-CR" i="1" smtClean="0">
                          <a:latin typeface="Cambria Math" panose="02040503050406030204" pitchFamily="18" charset="0"/>
                          <a:ea typeface="Cambria Math" panose="02040503050406030204" pitchFamily="18" charset="0"/>
                        </a:rPr>
                        <m:t> </m:t>
                      </m:r>
                      <m:sSup>
                        <m:sSupPr>
                          <m:ctrlPr>
                            <a:rPr lang="es-CR" b="0" i="1" smtClean="0">
                              <a:latin typeface="Cambria Math" panose="02040503050406030204" pitchFamily="18" charset="0"/>
                              <a:ea typeface="Cambria Math" panose="02040503050406030204" pitchFamily="18" charset="0"/>
                            </a:rPr>
                          </m:ctrlPr>
                        </m:sSupPr>
                        <m:e>
                          <m:r>
                            <a:rPr lang="es-CR" i="1">
                              <a:latin typeface="Cambria Math" panose="02040503050406030204" pitchFamily="18" charset="0"/>
                              <a:ea typeface="Cambria Math" panose="02040503050406030204" pitchFamily="18" charset="0"/>
                            </a:rPr>
                            <m:t>(1−</m:t>
                          </m:r>
                          <m:r>
                            <a:rPr lang="es-CR" i="1">
                              <a:latin typeface="Cambria Math" panose="02040503050406030204" pitchFamily="18" charset="0"/>
                              <a:ea typeface="Cambria Math" panose="02040503050406030204" pitchFamily="18" charset="0"/>
                            </a:rPr>
                            <m:t>𝜋</m:t>
                          </m:r>
                          <m:r>
                            <a:rPr lang="es-CR" i="1">
                              <a:latin typeface="Cambria Math" panose="02040503050406030204" pitchFamily="18" charset="0"/>
                              <a:ea typeface="Cambria Math" panose="02040503050406030204" pitchFamily="18" charset="0"/>
                            </a:rPr>
                            <m:t>)</m:t>
                          </m:r>
                        </m:e>
                        <m:sup>
                          <m:r>
                            <a:rPr lang="es-CR" b="0" i="1" smtClean="0">
                              <a:latin typeface="Cambria Math" panose="02040503050406030204" pitchFamily="18" charset="0"/>
                              <a:ea typeface="Cambria Math" panose="02040503050406030204" pitchFamily="18" charset="0"/>
                            </a:rPr>
                            <m:t>1−</m:t>
                          </m:r>
                          <m:r>
                            <a:rPr lang="es-CR" b="0" i="1" smtClean="0">
                              <a:latin typeface="Cambria Math" panose="02040503050406030204" pitchFamily="18" charset="0"/>
                              <a:ea typeface="Cambria Math" panose="02040503050406030204" pitchFamily="18" charset="0"/>
                            </a:rPr>
                            <m:t>𝑦</m:t>
                          </m:r>
                        </m:sup>
                      </m:sSup>
                    </m:oMath>
                  </m:oMathPara>
                </a14:m>
                <a:endParaRPr lang="en-US" dirty="0"/>
              </a:p>
              <a:p>
                <a:pPr marL="0" indent="0">
                  <a:buNone/>
                </a:pPr>
                <a:endParaRPr lang="en-US" dirty="0"/>
              </a:p>
              <a:p>
                <a:pPr marL="0" indent="0">
                  <a:buNone/>
                </a:pPr>
                <a14:m>
                  <m:oMathPara xmlns:m="http://schemas.openxmlformats.org/officeDocument/2006/math">
                    <m:oMathParaPr>
                      <m:jc m:val="left"/>
                    </m:oMathParaPr>
                    <m:oMath xmlns:m="http://schemas.openxmlformats.org/officeDocument/2006/math">
                      <m:r>
                        <a:rPr lang="es-CR" b="0" i="1" smtClean="0">
                          <a:latin typeface="Cambria Math" panose="02040503050406030204" pitchFamily="18" charset="0"/>
                        </a:rPr>
                        <m:t>𝑓</m:t>
                      </m:r>
                      <m:d>
                        <m:dPr>
                          <m:ctrlPr>
                            <a:rPr lang="es-CR" b="0" i="1" smtClean="0">
                              <a:latin typeface="Cambria Math" panose="02040503050406030204" pitchFamily="18" charset="0"/>
                            </a:rPr>
                          </m:ctrlPr>
                        </m:dPr>
                        <m:e>
                          <m:r>
                            <a:rPr lang="es-CR" b="0" i="1" smtClean="0">
                              <a:latin typeface="Cambria Math" panose="02040503050406030204" pitchFamily="18" charset="0"/>
                            </a:rPr>
                            <m:t>𝑦</m:t>
                          </m:r>
                        </m:e>
                        <m:e>
                          <m:r>
                            <a:rPr lang="es-CR" b="0" i="1" smtClean="0">
                              <a:latin typeface="Cambria Math" panose="02040503050406030204" pitchFamily="18" charset="0"/>
                              <a:ea typeface="Cambria Math" panose="02040503050406030204" pitchFamily="18" charset="0"/>
                            </a:rPr>
                            <m:t>𝜋</m:t>
                          </m:r>
                        </m:e>
                      </m:d>
                      <m:r>
                        <a:rPr lang="es-CR" b="0" i="1" smtClean="0">
                          <a:latin typeface="Cambria Math" panose="02040503050406030204" pitchFamily="18" charset="0"/>
                          <a:ea typeface="Cambria Math" panose="02040503050406030204" pitchFamily="18" charset="0"/>
                        </a:rPr>
                        <m:t>´</m:t>
                      </m:r>
                      <m:r>
                        <a:rPr lang="es-CR" i="1">
                          <a:latin typeface="Cambria Math" panose="02040503050406030204" pitchFamily="18" charset="0"/>
                          <a:ea typeface="Cambria Math" panose="02040503050406030204" pitchFamily="18" charset="0"/>
                        </a:rPr>
                        <m:t>=</m:t>
                      </m:r>
                      <m:d>
                        <m:dPr>
                          <m:ctrlPr>
                            <a:rPr lang="es-CR" i="1">
                              <a:latin typeface="Cambria Math" panose="02040503050406030204" pitchFamily="18" charset="0"/>
                              <a:ea typeface="Cambria Math" panose="02040503050406030204" pitchFamily="18" charset="0"/>
                            </a:rPr>
                          </m:ctrlPr>
                        </m:dPr>
                        <m:e>
                          <m:r>
                            <a:rPr lang="es-CR" i="1">
                              <a:latin typeface="Cambria Math" panose="02040503050406030204" pitchFamily="18" charset="0"/>
                              <a:ea typeface="Cambria Math" panose="02040503050406030204" pitchFamily="18" charset="0"/>
                            </a:rPr>
                            <m:t>1−</m:t>
                          </m:r>
                          <m:r>
                            <a:rPr lang="es-CR" i="1">
                              <a:latin typeface="Cambria Math" panose="02040503050406030204" pitchFamily="18" charset="0"/>
                              <a:ea typeface="Cambria Math" panose="02040503050406030204" pitchFamily="18" charset="0"/>
                            </a:rPr>
                            <m:t>𝜋</m:t>
                          </m:r>
                        </m:e>
                      </m:d>
                      <m:sSup>
                        <m:sSupPr>
                          <m:ctrlPr>
                            <a:rPr lang="es-CR" b="0" i="1" smtClean="0">
                              <a:latin typeface="Cambria Math" panose="02040503050406030204" pitchFamily="18" charset="0"/>
                              <a:ea typeface="Cambria Math" panose="02040503050406030204" pitchFamily="18" charset="0"/>
                            </a:rPr>
                          </m:ctrlPr>
                        </m:sSupPr>
                        <m:e>
                          <m:r>
                            <a:rPr lang="es-CR" b="0" i="1" smtClean="0">
                              <a:latin typeface="Cambria Math" panose="02040503050406030204" pitchFamily="18" charset="0"/>
                              <a:ea typeface="Cambria Math" panose="02040503050406030204" pitchFamily="18" charset="0"/>
                            </a:rPr>
                            <m:t>(</m:t>
                          </m:r>
                          <m:f>
                            <m:fPr>
                              <m:ctrlPr>
                                <a:rPr lang="es-CR" b="0" i="1" smtClean="0">
                                  <a:latin typeface="Cambria Math" panose="02040503050406030204" pitchFamily="18" charset="0"/>
                                  <a:ea typeface="Cambria Math" panose="02040503050406030204" pitchFamily="18" charset="0"/>
                                </a:rPr>
                              </m:ctrlPr>
                            </m:fPr>
                            <m:num>
                              <m:r>
                                <a:rPr lang="es-CR" i="1">
                                  <a:latin typeface="Cambria Math" panose="02040503050406030204" pitchFamily="18" charset="0"/>
                                  <a:ea typeface="Cambria Math" panose="02040503050406030204" pitchFamily="18" charset="0"/>
                                </a:rPr>
                                <m:t>𝜋</m:t>
                              </m:r>
                            </m:num>
                            <m:den>
                              <m:r>
                                <a:rPr lang="es-CR" b="0" i="1" smtClean="0">
                                  <a:latin typeface="Cambria Math" panose="02040503050406030204" pitchFamily="18" charset="0"/>
                                  <a:ea typeface="Cambria Math" panose="02040503050406030204" pitchFamily="18" charset="0"/>
                                </a:rPr>
                                <m:t>1−</m:t>
                              </m:r>
                              <m:r>
                                <a:rPr lang="es-CR" i="1">
                                  <a:latin typeface="Cambria Math" panose="02040503050406030204" pitchFamily="18" charset="0"/>
                                  <a:ea typeface="Cambria Math" panose="02040503050406030204" pitchFamily="18" charset="0"/>
                                </a:rPr>
                                <m:t>𝜋</m:t>
                              </m:r>
                            </m:den>
                          </m:f>
                          <m:r>
                            <a:rPr lang="es-CR" b="0" i="1" smtClean="0">
                              <a:latin typeface="Cambria Math" panose="02040503050406030204" pitchFamily="18" charset="0"/>
                              <a:ea typeface="Cambria Math" panose="02040503050406030204" pitchFamily="18" charset="0"/>
                            </a:rPr>
                            <m:t>)</m:t>
                          </m:r>
                        </m:e>
                        <m:sup>
                          <m:r>
                            <a:rPr lang="es-CR" b="0" i="1" smtClean="0">
                              <a:latin typeface="Cambria Math" panose="02040503050406030204" pitchFamily="18" charset="0"/>
                              <a:ea typeface="Cambria Math" panose="02040503050406030204" pitchFamily="18" charset="0"/>
                            </a:rPr>
                            <m:t>𝑦</m:t>
                          </m:r>
                        </m:sup>
                      </m:sSup>
                    </m:oMath>
                  </m:oMathPara>
                </a14:m>
                <a:endParaRPr lang="en-US" dirty="0"/>
              </a:p>
              <a:p>
                <a:pPr marL="0" indent="0">
                  <a:buNone/>
                </a:pPr>
                <a:endParaRPr lang="en-US" dirty="0"/>
              </a:p>
              <a:p>
                <a:pPr marL="0" indent="0">
                  <a:buNone/>
                </a:pPr>
                <a14:m>
                  <m:oMath xmlns:m="http://schemas.openxmlformats.org/officeDocument/2006/math">
                    <m:r>
                      <a:rPr lang="es-CR" b="0" i="1" smtClean="0">
                        <a:latin typeface="Cambria Math" panose="02040503050406030204" pitchFamily="18" charset="0"/>
                      </a:rPr>
                      <m:t>𝑓</m:t>
                    </m:r>
                    <m:d>
                      <m:dPr>
                        <m:ctrlPr>
                          <a:rPr lang="es-CR" b="0" i="1" smtClean="0">
                            <a:latin typeface="Cambria Math" panose="02040503050406030204" pitchFamily="18" charset="0"/>
                          </a:rPr>
                        </m:ctrlPr>
                      </m:dPr>
                      <m:e>
                        <m:r>
                          <a:rPr lang="es-CR" b="0" i="1" smtClean="0">
                            <a:latin typeface="Cambria Math" panose="02040503050406030204" pitchFamily="18" charset="0"/>
                          </a:rPr>
                          <m:t>𝑦</m:t>
                        </m:r>
                      </m:e>
                      <m:e>
                        <m:r>
                          <a:rPr lang="es-CR" b="0" i="1" smtClean="0">
                            <a:latin typeface="Cambria Math" panose="02040503050406030204" pitchFamily="18" charset="0"/>
                            <a:ea typeface="Cambria Math" panose="02040503050406030204" pitchFamily="18" charset="0"/>
                          </a:rPr>
                          <m:t>𝜋</m:t>
                        </m:r>
                      </m:e>
                    </m:d>
                    <m:r>
                      <a:rPr lang="es-CR" b="0" i="1" smtClean="0">
                        <a:latin typeface="Cambria Math" panose="02040503050406030204" pitchFamily="18" charset="0"/>
                        <a:ea typeface="Cambria Math" panose="02040503050406030204" pitchFamily="18" charset="0"/>
                      </a:rPr>
                      <m:t>´</m:t>
                    </m:r>
                    <m:r>
                      <a:rPr lang="es-CR" i="1">
                        <a:latin typeface="Cambria Math" panose="02040503050406030204" pitchFamily="18" charset="0"/>
                        <a:ea typeface="Cambria Math" panose="02040503050406030204" pitchFamily="18" charset="0"/>
                      </a:rPr>
                      <m:t>=</m:t>
                    </m:r>
                  </m:oMath>
                </a14:m>
                <a:r>
                  <a:rPr lang="en-US" dirty="0"/>
                  <a:t> </a:t>
                </a:r>
                <a14:m>
                  <m:oMath xmlns:m="http://schemas.openxmlformats.org/officeDocument/2006/math">
                    <m:d>
                      <m:dPr>
                        <m:ctrlPr>
                          <a:rPr lang="es-CR" i="1">
                            <a:latin typeface="Cambria Math" panose="02040503050406030204" pitchFamily="18" charset="0"/>
                            <a:ea typeface="Cambria Math" panose="02040503050406030204" pitchFamily="18" charset="0"/>
                          </a:rPr>
                        </m:ctrlPr>
                      </m:dPr>
                      <m:e>
                        <m:r>
                          <a:rPr lang="es-CR" i="1">
                            <a:latin typeface="Cambria Math" panose="02040503050406030204" pitchFamily="18" charset="0"/>
                            <a:ea typeface="Cambria Math" panose="02040503050406030204" pitchFamily="18" charset="0"/>
                          </a:rPr>
                          <m:t>1−</m:t>
                        </m:r>
                        <m:r>
                          <a:rPr lang="es-CR" i="1">
                            <a:latin typeface="Cambria Math" panose="02040503050406030204" pitchFamily="18" charset="0"/>
                            <a:ea typeface="Cambria Math" panose="02040503050406030204" pitchFamily="18" charset="0"/>
                          </a:rPr>
                          <m:t>𝜋</m:t>
                        </m:r>
                      </m:e>
                    </m:d>
                    <m:r>
                      <m:rPr>
                        <m:sty m:val="p"/>
                      </m:rPr>
                      <a:rPr lang="es-CR" b="0" i="0" smtClean="0">
                        <a:latin typeface="Cambria Math" panose="02040503050406030204" pitchFamily="18" charset="0"/>
                        <a:ea typeface="Cambria Math" panose="02040503050406030204" pitchFamily="18" charset="0"/>
                      </a:rPr>
                      <m:t>exp</m:t>
                    </m:r>
                    <m:r>
                      <a:rPr lang="es-CR" b="0" i="1" smtClean="0">
                        <a:latin typeface="Cambria Math" panose="02040503050406030204" pitchFamily="18" charset="0"/>
                        <a:ea typeface="Cambria Math" panose="02040503050406030204" pitchFamily="18" charset="0"/>
                      </a:rPr>
                      <m:t>⁡[</m:t>
                    </m:r>
                    <m:r>
                      <a:rPr lang="es-CR" b="0" i="1" smtClean="0">
                        <a:latin typeface="Cambria Math" panose="02040503050406030204" pitchFamily="18" charset="0"/>
                        <a:ea typeface="Cambria Math" panose="02040503050406030204" pitchFamily="18" charset="0"/>
                      </a:rPr>
                      <m:t>𝑦𝑙𝑜𝑔</m:t>
                    </m:r>
                    <m:r>
                      <a:rPr lang="es-CR" b="0" i="1" smtClean="0">
                        <a:latin typeface="Cambria Math" panose="02040503050406030204" pitchFamily="18" charset="0"/>
                        <a:ea typeface="Cambria Math" panose="02040503050406030204" pitchFamily="18" charset="0"/>
                      </a:rPr>
                      <m:t>(</m:t>
                    </m:r>
                    <m:f>
                      <m:fPr>
                        <m:ctrlPr>
                          <a:rPr lang="es-CR" b="0" i="1" smtClean="0">
                            <a:latin typeface="Cambria Math" panose="02040503050406030204" pitchFamily="18" charset="0"/>
                            <a:ea typeface="Cambria Math" panose="02040503050406030204" pitchFamily="18" charset="0"/>
                          </a:rPr>
                        </m:ctrlPr>
                      </m:fPr>
                      <m:num>
                        <m:r>
                          <a:rPr lang="es-CR" i="1">
                            <a:latin typeface="Cambria Math" panose="02040503050406030204" pitchFamily="18" charset="0"/>
                            <a:ea typeface="Cambria Math" panose="02040503050406030204" pitchFamily="18" charset="0"/>
                          </a:rPr>
                          <m:t>𝜋</m:t>
                        </m:r>
                      </m:num>
                      <m:den>
                        <m:r>
                          <a:rPr lang="es-CR" b="0" i="1" smtClean="0">
                            <a:latin typeface="Cambria Math" panose="02040503050406030204" pitchFamily="18" charset="0"/>
                            <a:ea typeface="Cambria Math" panose="02040503050406030204" pitchFamily="18" charset="0"/>
                          </a:rPr>
                          <m:t>1−</m:t>
                        </m:r>
                        <m:r>
                          <a:rPr lang="es-CR" i="1">
                            <a:latin typeface="Cambria Math" panose="02040503050406030204" pitchFamily="18" charset="0"/>
                            <a:ea typeface="Cambria Math" panose="02040503050406030204" pitchFamily="18" charset="0"/>
                          </a:rPr>
                          <m:t>𝜋</m:t>
                        </m:r>
                      </m:den>
                    </m:f>
                    <m:r>
                      <a:rPr lang="es-CR" b="0" i="1" smtClean="0">
                        <a:latin typeface="Cambria Math" panose="02040503050406030204" pitchFamily="18" charset="0"/>
                        <a:ea typeface="Cambria Math" panose="02040503050406030204" pitchFamily="18" charset="0"/>
                      </a:rPr>
                      <m:t>)]</m:t>
                    </m:r>
                  </m:oMath>
                </a14:m>
                <a:endParaRPr lang="en-US" dirty="0"/>
              </a:p>
              <a:p>
                <a:pPr marL="0" indent="0">
                  <a:buNone/>
                </a:pPr>
                <a:endParaRPr lang="en-US" dirty="0"/>
              </a:p>
              <a:p>
                <a:pPr marL="0" indent="0">
                  <a:buNone/>
                </a:pPr>
                <a:r>
                  <a:rPr lang="en-US" dirty="0"/>
                  <a:t>Con </a:t>
                </a:r>
                <a14:m>
                  <m:oMath xmlns:m="http://schemas.openxmlformats.org/officeDocument/2006/math">
                    <m:r>
                      <a:rPr lang="es-CR" b="0" i="1" smtClean="0">
                        <a:latin typeface="Cambria Math" panose="02040503050406030204" pitchFamily="18" charset="0"/>
                      </a:rPr>
                      <m:t>𝑦</m:t>
                    </m:r>
                    <m:r>
                      <a:rPr lang="es-CR" b="0" i="1" smtClean="0">
                        <a:latin typeface="Cambria Math" panose="02040503050406030204" pitchFamily="18" charset="0"/>
                      </a:rPr>
                      <m:t>=[0,1]</m:t>
                    </m:r>
                  </m:oMath>
                </a14:m>
                <a:endParaRPr lang="en-US" dirty="0"/>
              </a:p>
              <a:p>
                <a:pPr marL="0" indent="0">
                  <a:buNone/>
                </a:pPr>
                <a:endParaRPr lang="en-US" dirty="0"/>
              </a:p>
              <a:p>
                <a:pPr marL="0" indent="0">
                  <a:buNone/>
                </a:pPr>
                <a:r>
                  <a:rPr lang="en-US" dirty="0" err="1"/>
                  <a:t>Dependiente</a:t>
                </a:r>
                <a:r>
                  <a:rPr lang="en-US" dirty="0"/>
                  <a:t> </a:t>
                </a:r>
                <a:r>
                  <a:rPr lang="en-US" dirty="0" err="1"/>
                  <a:t>como</a:t>
                </a:r>
                <a:r>
                  <a:rPr lang="en-US" dirty="0"/>
                  <a:t> se </a:t>
                </a:r>
                <a:r>
                  <a:rPr lang="en-US" dirty="0" err="1"/>
                  <a:t>vaya</a:t>
                </a:r>
                <a:r>
                  <a:rPr lang="en-US" dirty="0"/>
                  <a:t> a </a:t>
                </a:r>
                <a:r>
                  <a:rPr lang="en-US" dirty="0" err="1"/>
                  <a:t>definir</a:t>
                </a:r>
                <a:r>
                  <a:rPr lang="en-US" dirty="0"/>
                  <a:t> el </a:t>
                </a:r>
                <a:r>
                  <a:rPr lang="en-US" dirty="0" err="1"/>
                  <a:t>parámetro</a:t>
                </a:r>
                <a:r>
                  <a:rPr lang="en-US" dirty="0"/>
                  <a:t> natural </a:t>
                </a:r>
                <a14:m>
                  <m:oMath xmlns:m="http://schemas.openxmlformats.org/officeDocument/2006/math">
                    <m:r>
                      <a:rPr lang="en-US" i="1" dirty="0" smtClean="0">
                        <a:latin typeface="Cambria Math" panose="02040503050406030204" pitchFamily="18" charset="0"/>
                      </a:rPr>
                      <m:t>𝑄</m:t>
                    </m:r>
                    <m:r>
                      <a:rPr lang="en-US" i="1" dirty="0" smtClean="0">
                        <a:latin typeface="Cambria Math" panose="02040503050406030204" pitchFamily="18" charset="0"/>
                      </a:rPr>
                      <m:t>(</m:t>
                    </m:r>
                    <m:r>
                      <a:rPr lang="en-US" i="1" dirty="0" smtClean="0">
                        <a:latin typeface="Cambria Math" panose="02040503050406030204" pitchFamily="18" charset="0"/>
                        <a:ea typeface="Cambria Math" panose="02040503050406030204" pitchFamily="18" charset="0"/>
                      </a:rPr>
                      <m:t>𝜋</m:t>
                    </m:r>
                    <m:r>
                      <a:rPr lang="en-US" i="1" dirty="0" smtClean="0">
                        <a:latin typeface="Cambria Math" panose="02040503050406030204" pitchFamily="18" charset="0"/>
                      </a:rPr>
                      <m:t>)</m:t>
                    </m:r>
                  </m:oMath>
                </a14:m>
                <a:r>
                  <a:rPr lang="en-US" dirty="0"/>
                  <a:t>, se </a:t>
                </a:r>
                <a:r>
                  <a:rPr lang="en-US" dirty="0" err="1"/>
                  <a:t>podría</a:t>
                </a:r>
                <a:r>
                  <a:rPr lang="en-US" dirty="0"/>
                  <a:t> </a:t>
                </a:r>
                <a:r>
                  <a:rPr lang="en-US" dirty="0" err="1"/>
                  <a:t>optar</a:t>
                </a:r>
                <a:r>
                  <a:rPr lang="en-US" dirty="0"/>
                  <a:t> por una </a:t>
                </a:r>
                <a:r>
                  <a:rPr lang="en-US" dirty="0" err="1"/>
                  <a:t>modelo</a:t>
                </a:r>
                <a:r>
                  <a:rPr lang="en-US" dirty="0"/>
                  <a:t> </a:t>
                </a:r>
                <a:r>
                  <a:rPr lang="en-US" dirty="0" err="1"/>
                  <a:t>logístico</a:t>
                </a:r>
                <a:r>
                  <a:rPr lang="en-US" dirty="0"/>
                  <a:t>, un </a:t>
                </a:r>
                <a:r>
                  <a:rPr lang="en-US" dirty="0" err="1"/>
                  <a:t>probit</a:t>
                </a:r>
                <a:r>
                  <a:rPr lang="en-US" dirty="0"/>
                  <a:t>, o un </a:t>
                </a:r>
                <a:r>
                  <a:rPr lang="en-US" dirty="0" err="1"/>
                  <a:t>cloglog</a:t>
                </a:r>
                <a:r>
                  <a:rPr lang="en-US" dirty="0"/>
                  <a:t>. Dos </a:t>
                </a:r>
                <a:r>
                  <a:rPr lang="en-US" dirty="0" err="1"/>
                  <a:t>dos</a:t>
                </a:r>
                <a:r>
                  <a:rPr lang="en-US" dirty="0"/>
                  <a:t> </a:t>
                </a:r>
                <a:r>
                  <a:rPr lang="en-US" dirty="0" err="1"/>
                  <a:t>primeros</a:t>
                </a:r>
                <a:r>
                  <a:rPr lang="en-US" dirty="0"/>
                  <a:t> </a:t>
                </a:r>
                <a:r>
                  <a:rPr lang="en-US" dirty="0" err="1"/>
                  <a:t>serán</a:t>
                </a:r>
                <a:r>
                  <a:rPr lang="en-US" dirty="0"/>
                  <a:t> los </a:t>
                </a:r>
                <a:r>
                  <a:rPr lang="en-US" dirty="0" err="1"/>
                  <a:t>expuestos</a:t>
                </a:r>
                <a:r>
                  <a:rPr lang="en-US" dirty="0"/>
                  <a:t> </a:t>
                </a:r>
                <a:r>
                  <a:rPr lang="en-US" dirty="0" err="1"/>
                  <a:t>más</a:t>
                </a:r>
                <a:r>
                  <a:rPr lang="en-US" dirty="0"/>
                  <a:t> </a:t>
                </a:r>
                <a:r>
                  <a:rPr lang="en-US" dirty="0" err="1"/>
                  <a:t>adelante</a:t>
                </a:r>
                <a:r>
                  <a:rPr lang="en-US" dirty="0"/>
                  <a:t>.</a:t>
                </a:r>
              </a:p>
            </p:txBody>
          </p:sp>
        </mc:Choice>
        <mc:Fallback xmlns="">
          <p:sp>
            <p:nvSpPr>
              <p:cNvPr id="3" name="Marcador de contenido 2">
                <a:extLst>
                  <a:ext uri="{FF2B5EF4-FFF2-40B4-BE49-F238E27FC236}">
                    <a16:creationId xmlns:a16="http://schemas.microsoft.com/office/drawing/2014/main" id="{3A2A1CF1-10F0-4941-9754-CDDE01CC4F52}"/>
                  </a:ext>
                </a:extLst>
              </p:cNvPr>
              <p:cNvSpPr>
                <a:spLocks noGrp="1" noRot="1" noChangeAspect="1" noMove="1" noResize="1" noEditPoints="1" noAdjustHandles="1" noChangeArrowheads="1" noChangeShapeType="1" noTextEdit="1"/>
              </p:cNvSpPr>
              <p:nvPr>
                <p:ph idx="1"/>
              </p:nvPr>
            </p:nvSpPr>
            <p:spPr>
              <a:xfrm>
                <a:off x="164592" y="1003177"/>
                <a:ext cx="10435345" cy="5672831"/>
              </a:xfrm>
              <a:blipFill>
                <a:blip r:embed="rId2"/>
                <a:stretch>
                  <a:fillRect l="-467" t="-860"/>
                </a:stretch>
              </a:blipFill>
            </p:spPr>
            <p:txBody>
              <a:bodyPr/>
              <a:lstStyle/>
              <a:p>
                <a:r>
                  <a:rPr lang="en-US">
                    <a:noFill/>
                  </a:rPr>
                  <a:t> </a:t>
                </a:r>
              </a:p>
            </p:txBody>
          </p:sp>
        </mc:Fallback>
      </mc:AlternateContent>
    </p:spTree>
    <p:extLst>
      <p:ext uri="{BB962C8B-B14F-4D97-AF65-F5344CB8AC3E}">
        <p14:creationId xmlns:p14="http://schemas.microsoft.com/office/powerpoint/2010/main" val="38640442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07E811-8BB3-425A-9875-EA0CB37C2962}"/>
              </a:ext>
            </a:extLst>
          </p:cNvPr>
          <p:cNvSpPr>
            <a:spLocks noGrp="1"/>
          </p:cNvSpPr>
          <p:nvPr>
            <p:ph type="title"/>
          </p:nvPr>
        </p:nvSpPr>
        <p:spPr>
          <a:xfrm>
            <a:off x="1249680" y="0"/>
            <a:ext cx="9692640" cy="850481"/>
          </a:xfrm>
        </p:spPr>
        <p:txBody>
          <a:bodyPr/>
          <a:lstStyle/>
          <a:p>
            <a:pPr algn="ctr"/>
            <a:r>
              <a:rPr lang="es-CR" dirty="0"/>
              <a:t>Índice</a:t>
            </a:r>
            <a:endParaRPr lang="en-US" dirty="0"/>
          </a:p>
        </p:txBody>
      </p:sp>
      <p:sp>
        <p:nvSpPr>
          <p:cNvPr id="4" name="3 Elipse">
            <a:extLst>
              <a:ext uri="{FF2B5EF4-FFF2-40B4-BE49-F238E27FC236}">
                <a16:creationId xmlns:a16="http://schemas.microsoft.com/office/drawing/2014/main" id="{87005A86-2480-4EEB-BD1C-BB9E0FB453EA}"/>
              </a:ext>
            </a:extLst>
          </p:cNvPr>
          <p:cNvSpPr/>
          <p:nvPr/>
        </p:nvSpPr>
        <p:spPr>
          <a:xfrm>
            <a:off x="467544" y="1268760"/>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1</a:t>
            </a:r>
          </a:p>
        </p:txBody>
      </p:sp>
      <p:sp>
        <p:nvSpPr>
          <p:cNvPr id="5" name="4 Elipse">
            <a:extLst>
              <a:ext uri="{FF2B5EF4-FFF2-40B4-BE49-F238E27FC236}">
                <a16:creationId xmlns:a16="http://schemas.microsoft.com/office/drawing/2014/main" id="{8850B7B9-A4B4-4203-8A6D-BB291772B21B}"/>
              </a:ext>
            </a:extLst>
          </p:cNvPr>
          <p:cNvSpPr/>
          <p:nvPr/>
        </p:nvSpPr>
        <p:spPr>
          <a:xfrm>
            <a:off x="467544" y="3284984"/>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2</a:t>
            </a:r>
          </a:p>
        </p:txBody>
      </p:sp>
      <p:sp>
        <p:nvSpPr>
          <p:cNvPr id="6" name="5 Elipse">
            <a:extLst>
              <a:ext uri="{FF2B5EF4-FFF2-40B4-BE49-F238E27FC236}">
                <a16:creationId xmlns:a16="http://schemas.microsoft.com/office/drawing/2014/main" id="{E7299D2D-930F-49E3-A282-8AF5322CF8F4}"/>
              </a:ext>
            </a:extLst>
          </p:cNvPr>
          <p:cNvSpPr/>
          <p:nvPr/>
        </p:nvSpPr>
        <p:spPr>
          <a:xfrm>
            <a:off x="467544" y="5229200"/>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3</a:t>
            </a:r>
          </a:p>
        </p:txBody>
      </p:sp>
      <p:sp>
        <p:nvSpPr>
          <p:cNvPr id="7" name="6 Elipse">
            <a:extLst>
              <a:ext uri="{FF2B5EF4-FFF2-40B4-BE49-F238E27FC236}">
                <a16:creationId xmlns:a16="http://schemas.microsoft.com/office/drawing/2014/main" id="{F1DE5E3D-AD05-4B2D-BBF8-B19E0666664E}"/>
              </a:ext>
            </a:extLst>
          </p:cNvPr>
          <p:cNvSpPr/>
          <p:nvPr/>
        </p:nvSpPr>
        <p:spPr>
          <a:xfrm>
            <a:off x="6482674" y="1268760"/>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4</a:t>
            </a:r>
          </a:p>
        </p:txBody>
      </p:sp>
      <p:sp>
        <p:nvSpPr>
          <p:cNvPr id="9" name="12 Rectángulo redondeado">
            <a:extLst>
              <a:ext uri="{FF2B5EF4-FFF2-40B4-BE49-F238E27FC236}">
                <a16:creationId xmlns:a16="http://schemas.microsoft.com/office/drawing/2014/main" id="{2F1E6455-DD99-405D-8009-D0FF9D00598C}"/>
              </a:ext>
            </a:extLst>
          </p:cNvPr>
          <p:cNvSpPr/>
          <p:nvPr/>
        </p:nvSpPr>
        <p:spPr>
          <a:xfrm>
            <a:off x="2051720" y="1412776"/>
            <a:ext cx="2160240"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Introducción</a:t>
            </a:r>
          </a:p>
        </p:txBody>
      </p:sp>
      <p:sp>
        <p:nvSpPr>
          <p:cNvPr id="10" name="13 Rectángulo redondeado">
            <a:extLst>
              <a:ext uri="{FF2B5EF4-FFF2-40B4-BE49-F238E27FC236}">
                <a16:creationId xmlns:a16="http://schemas.microsoft.com/office/drawing/2014/main" id="{7122EF9A-7511-4F61-8CB4-AD8A48176564}"/>
              </a:ext>
            </a:extLst>
          </p:cNvPr>
          <p:cNvSpPr/>
          <p:nvPr/>
        </p:nvSpPr>
        <p:spPr>
          <a:xfrm>
            <a:off x="2051720" y="3429000"/>
            <a:ext cx="2160240"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Componente de los GLM</a:t>
            </a:r>
          </a:p>
        </p:txBody>
      </p:sp>
      <p:sp>
        <p:nvSpPr>
          <p:cNvPr id="11" name="14 Rectángulo redondeado">
            <a:extLst>
              <a:ext uri="{FF2B5EF4-FFF2-40B4-BE49-F238E27FC236}">
                <a16:creationId xmlns:a16="http://schemas.microsoft.com/office/drawing/2014/main" id="{20F405BA-569A-4CBF-82F5-7E38FD0A3CEB}"/>
              </a:ext>
            </a:extLst>
          </p:cNvPr>
          <p:cNvSpPr/>
          <p:nvPr/>
        </p:nvSpPr>
        <p:spPr>
          <a:xfrm>
            <a:off x="2051720" y="5373216"/>
            <a:ext cx="2298338"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Familia de los GLM</a:t>
            </a:r>
          </a:p>
        </p:txBody>
      </p:sp>
      <p:sp>
        <p:nvSpPr>
          <p:cNvPr id="12" name="15 Rectángulo redondeado">
            <a:extLst>
              <a:ext uri="{FF2B5EF4-FFF2-40B4-BE49-F238E27FC236}">
                <a16:creationId xmlns:a16="http://schemas.microsoft.com/office/drawing/2014/main" id="{F9300F0D-0747-411F-BD1B-A5583DAAE2ED}"/>
              </a:ext>
            </a:extLst>
          </p:cNvPr>
          <p:cNvSpPr/>
          <p:nvPr/>
        </p:nvSpPr>
        <p:spPr>
          <a:xfrm>
            <a:off x="8210866" y="1412776"/>
            <a:ext cx="2160240"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GLM para datos binarios</a:t>
            </a:r>
          </a:p>
        </p:txBody>
      </p:sp>
      <p:sp>
        <p:nvSpPr>
          <p:cNvPr id="13" name="6 Elipse">
            <a:extLst>
              <a:ext uri="{FF2B5EF4-FFF2-40B4-BE49-F238E27FC236}">
                <a16:creationId xmlns:a16="http://schemas.microsoft.com/office/drawing/2014/main" id="{019E2EF7-AE05-4559-B539-CD2C563B8D80}"/>
              </a:ext>
            </a:extLst>
          </p:cNvPr>
          <p:cNvSpPr/>
          <p:nvPr/>
        </p:nvSpPr>
        <p:spPr>
          <a:xfrm>
            <a:off x="6482674" y="3284984"/>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5</a:t>
            </a:r>
          </a:p>
        </p:txBody>
      </p:sp>
      <p:sp>
        <p:nvSpPr>
          <p:cNvPr id="14" name="15 Rectángulo redondeado">
            <a:extLst>
              <a:ext uri="{FF2B5EF4-FFF2-40B4-BE49-F238E27FC236}">
                <a16:creationId xmlns:a16="http://schemas.microsoft.com/office/drawing/2014/main" id="{3B6FD72F-CDDF-48D6-9487-E9E722F1EDE0}"/>
              </a:ext>
            </a:extLst>
          </p:cNvPr>
          <p:cNvSpPr/>
          <p:nvPr/>
        </p:nvSpPr>
        <p:spPr>
          <a:xfrm>
            <a:off x="8210866" y="3429000"/>
            <a:ext cx="2160240"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Otras aproximaciones</a:t>
            </a:r>
          </a:p>
        </p:txBody>
      </p:sp>
    </p:spTree>
    <p:extLst>
      <p:ext uri="{BB962C8B-B14F-4D97-AF65-F5344CB8AC3E}">
        <p14:creationId xmlns:p14="http://schemas.microsoft.com/office/powerpoint/2010/main" val="4641907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F44C13-423D-4976-812D-3B1705133EB9}"/>
              </a:ext>
            </a:extLst>
          </p:cNvPr>
          <p:cNvSpPr>
            <a:spLocks noGrp="1"/>
          </p:cNvSpPr>
          <p:nvPr>
            <p:ph type="title"/>
          </p:nvPr>
        </p:nvSpPr>
        <p:spPr>
          <a:xfrm>
            <a:off x="124287" y="90554"/>
            <a:ext cx="10963922" cy="877114"/>
          </a:xfrm>
        </p:spPr>
        <p:txBody>
          <a:bodyPr>
            <a:normAutofit/>
          </a:bodyPr>
          <a:lstStyle/>
          <a:p>
            <a:pPr algn="ctr"/>
            <a:r>
              <a:rPr lang="es-CR" dirty="0"/>
              <a:t>Otras aproximaciones</a:t>
            </a:r>
            <a:endParaRPr lang="en-US" dirty="0"/>
          </a:p>
        </p:txBody>
      </p:sp>
      <p:sp>
        <p:nvSpPr>
          <p:cNvPr id="3" name="Marcador de contenido 2">
            <a:extLst>
              <a:ext uri="{FF2B5EF4-FFF2-40B4-BE49-F238E27FC236}">
                <a16:creationId xmlns:a16="http://schemas.microsoft.com/office/drawing/2014/main" id="{8FD0302D-6F17-4FD3-92BF-044660F2F2C3}"/>
              </a:ext>
            </a:extLst>
          </p:cNvPr>
          <p:cNvSpPr>
            <a:spLocks noGrp="1"/>
          </p:cNvSpPr>
          <p:nvPr>
            <p:ph idx="1"/>
          </p:nvPr>
        </p:nvSpPr>
        <p:spPr>
          <a:xfrm>
            <a:off x="276451" y="1571347"/>
            <a:ext cx="10811758" cy="5196099"/>
          </a:xfrm>
        </p:spPr>
        <p:txBody>
          <a:bodyPr/>
          <a:lstStyle/>
          <a:p>
            <a:r>
              <a:rPr lang="es-CR" dirty="0"/>
              <a:t>Más allá de la RLM, y de los GLM, aún podemos hablar de otros aproximaciones en el contexto de las regresiones.</a:t>
            </a:r>
          </a:p>
          <a:p>
            <a:endParaRPr lang="es-CR" dirty="0"/>
          </a:p>
          <a:p>
            <a:r>
              <a:rPr lang="es-CR" dirty="0"/>
              <a:t>Existen los modelos no </a:t>
            </a:r>
            <a:r>
              <a:rPr lang="es-CR" dirty="0" err="1"/>
              <a:t>lineals</a:t>
            </a:r>
            <a:r>
              <a:rPr lang="es-CR" dirty="0"/>
              <a:t>.</a:t>
            </a:r>
          </a:p>
          <a:p>
            <a:r>
              <a:rPr lang="es-CR" dirty="0"/>
              <a:t>No paramétricos.</a:t>
            </a:r>
          </a:p>
          <a:p>
            <a:r>
              <a:rPr lang="es-CR" dirty="0"/>
              <a:t>Por capas, o las estimaciones de Deep </a:t>
            </a:r>
            <a:r>
              <a:rPr lang="es-CR" dirty="0" err="1"/>
              <a:t>learning</a:t>
            </a:r>
            <a:r>
              <a:rPr lang="es-CR" dirty="0"/>
              <a:t>.</a:t>
            </a:r>
          </a:p>
          <a:p>
            <a:r>
              <a:rPr lang="es-CR" dirty="0"/>
              <a:t> Modelos fraccionados.</a:t>
            </a:r>
          </a:p>
          <a:p>
            <a:r>
              <a:rPr lang="es-CR" dirty="0"/>
              <a:t>Por árboles.</a:t>
            </a:r>
          </a:p>
          <a:p>
            <a:r>
              <a:rPr lang="es-CR" dirty="0" err="1"/>
              <a:t>Etc</a:t>
            </a:r>
            <a:r>
              <a:rPr lang="es-CR" dirty="0"/>
              <a:t>, etc., etc.,</a:t>
            </a:r>
          </a:p>
          <a:p>
            <a:endParaRPr lang="es-CR" dirty="0"/>
          </a:p>
          <a:p>
            <a:r>
              <a:rPr lang="es-CR" dirty="0"/>
              <a:t>Pero debemos, obligatoriamente, hacernos la siguiente pregunta…</a:t>
            </a:r>
            <a:endParaRPr lang="en-US" dirty="0"/>
          </a:p>
        </p:txBody>
      </p:sp>
    </p:spTree>
    <p:extLst>
      <p:ext uri="{BB962C8B-B14F-4D97-AF65-F5344CB8AC3E}">
        <p14:creationId xmlns:p14="http://schemas.microsoft.com/office/powerpoint/2010/main" val="2673405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F1ACBE00-0221-433D-8EA5-D9D7B45F3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73" name="Rectangle 72">
            <a:extLst>
              <a:ext uri="{FF2B5EF4-FFF2-40B4-BE49-F238E27FC236}">
                <a16:creationId xmlns:a16="http://schemas.microsoft.com/office/drawing/2014/main" id="{EFB0C39A-F8CA-4A79-AFFC-E9780FB199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Question tags: ¿Por qué son importantes para aprender inglés Online?">
            <a:extLst>
              <a:ext uri="{FF2B5EF4-FFF2-40B4-BE49-F238E27FC236}">
                <a16:creationId xmlns:a16="http://schemas.microsoft.com/office/drawing/2014/main" id="{0982BA6C-5C14-4FF1-B23D-3A725BF2860F}"/>
              </a:ext>
            </a:extLst>
          </p:cNvPr>
          <p:cNvPicPr>
            <a:picLocks noGrp="1" noChangeAspect="1" noChangeArrowheads="1"/>
          </p:cNvPicPr>
          <p:nvPr>
            <p:ph idx="1"/>
          </p:nvPr>
        </p:nvPicPr>
        <p:blipFill rotWithShape="1">
          <a:blip r:embed="rId2">
            <a:alphaModFix amt="40000"/>
            <a:extLst>
              <a:ext uri="{28A0092B-C50C-407E-A947-70E740481C1C}">
                <a14:useLocalDpi xmlns:a14="http://schemas.microsoft.com/office/drawing/2010/main" val="0"/>
              </a:ext>
            </a:extLst>
          </a:blip>
          <a:srcRect t="10056" b="5675"/>
          <a:stretch/>
        </p:blipFill>
        <p:spPr bwMode="auto">
          <a:xfrm>
            <a:off x="20" y="-2"/>
            <a:ext cx="1219198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26F44C13-423D-4976-812D-3B1705133EB9}"/>
              </a:ext>
            </a:extLst>
          </p:cNvPr>
          <p:cNvSpPr>
            <a:spLocks noGrp="1"/>
          </p:cNvSpPr>
          <p:nvPr>
            <p:ph type="title"/>
          </p:nvPr>
        </p:nvSpPr>
        <p:spPr>
          <a:xfrm>
            <a:off x="228600" y="199115"/>
            <a:ext cx="11574624" cy="1387089"/>
          </a:xfrm>
        </p:spPr>
        <p:txBody>
          <a:bodyPr vert="horz" lIns="91440" tIns="45720" rIns="91440" bIns="45720" rtlCol="0" anchor="b">
            <a:normAutofit/>
          </a:bodyPr>
          <a:lstStyle/>
          <a:p>
            <a:pPr algn="ctr">
              <a:lnSpc>
                <a:spcPct val="85000"/>
              </a:lnSpc>
            </a:pPr>
            <a:r>
              <a:rPr lang="en-US" sz="7200" dirty="0" err="1"/>
              <a:t>Otras</a:t>
            </a:r>
            <a:r>
              <a:rPr lang="en-US" sz="7200" dirty="0"/>
              <a:t> </a:t>
            </a:r>
            <a:r>
              <a:rPr lang="en-US" sz="7200" dirty="0" err="1"/>
              <a:t>aproximaciones</a:t>
            </a:r>
            <a:endParaRPr lang="en-US" sz="7200" dirty="0"/>
          </a:p>
        </p:txBody>
      </p:sp>
      <p:sp>
        <p:nvSpPr>
          <p:cNvPr id="4" name="CuadroTexto 3">
            <a:extLst>
              <a:ext uri="{FF2B5EF4-FFF2-40B4-BE49-F238E27FC236}">
                <a16:creationId xmlns:a16="http://schemas.microsoft.com/office/drawing/2014/main" id="{DA8E667A-D2E9-47A6-9C80-1C1F8B3699D4}"/>
              </a:ext>
            </a:extLst>
          </p:cNvPr>
          <p:cNvSpPr txBox="1"/>
          <p:nvPr/>
        </p:nvSpPr>
        <p:spPr>
          <a:xfrm>
            <a:off x="1134500" y="3105832"/>
            <a:ext cx="4627107" cy="646331"/>
          </a:xfrm>
          <a:prstGeom prst="rect">
            <a:avLst/>
          </a:prstGeom>
          <a:noFill/>
        </p:spPr>
        <p:txBody>
          <a:bodyPr wrap="square" rtlCol="0">
            <a:spAutoFit/>
          </a:bodyPr>
          <a:lstStyle/>
          <a:p>
            <a:pPr algn="ctr"/>
            <a:r>
              <a:rPr lang="es-CR" dirty="0"/>
              <a:t>¿Hay una aproximación mejor que las otras…</a:t>
            </a:r>
            <a:endParaRPr lang="en-US" dirty="0"/>
          </a:p>
        </p:txBody>
      </p:sp>
    </p:spTree>
    <p:extLst>
      <p:ext uri="{BB962C8B-B14F-4D97-AF65-F5344CB8AC3E}">
        <p14:creationId xmlns:p14="http://schemas.microsoft.com/office/powerpoint/2010/main" val="4122836465"/>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484ED70-965E-4792-A486-64A6C9BAD3FE}"/>
              </a:ext>
            </a:extLst>
          </p:cNvPr>
          <p:cNvSpPr>
            <a:spLocks noGrp="1"/>
          </p:cNvSpPr>
          <p:nvPr>
            <p:ph type="title"/>
          </p:nvPr>
        </p:nvSpPr>
        <p:spPr>
          <a:xfrm>
            <a:off x="1116191" y="164219"/>
            <a:ext cx="3343842" cy="768842"/>
          </a:xfrm>
        </p:spPr>
        <p:txBody>
          <a:bodyPr>
            <a:normAutofit/>
          </a:bodyPr>
          <a:lstStyle/>
          <a:p>
            <a:pPr algn="ctr"/>
            <a:r>
              <a:rPr lang="es-CR" sz="3200" dirty="0"/>
              <a:t>Conclusión</a:t>
            </a:r>
            <a:endParaRPr lang="en-US" sz="3200" dirty="0"/>
          </a:p>
        </p:txBody>
      </p:sp>
      <p:sp>
        <p:nvSpPr>
          <p:cNvPr id="71" name="Rectangle 70">
            <a:extLst>
              <a:ext uri="{FF2B5EF4-FFF2-40B4-BE49-F238E27FC236}">
                <a16:creationId xmlns:a16="http://schemas.microsoft.com/office/drawing/2014/main" id="{0B67D982-25C5-4CC2-AA64-276BE3B2CA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contenido 2">
            <a:extLst>
              <a:ext uri="{FF2B5EF4-FFF2-40B4-BE49-F238E27FC236}">
                <a16:creationId xmlns:a16="http://schemas.microsoft.com/office/drawing/2014/main" id="{BE1B7173-7501-410F-B863-38CD3F5A15F2}"/>
              </a:ext>
            </a:extLst>
          </p:cNvPr>
          <p:cNvSpPr>
            <a:spLocks noGrp="1"/>
          </p:cNvSpPr>
          <p:nvPr>
            <p:ph idx="1"/>
          </p:nvPr>
        </p:nvSpPr>
        <p:spPr>
          <a:xfrm>
            <a:off x="1093423" y="1107237"/>
            <a:ext cx="3366609" cy="5586544"/>
          </a:xfrm>
        </p:spPr>
        <p:txBody>
          <a:bodyPr>
            <a:normAutofit/>
          </a:bodyPr>
          <a:lstStyle/>
          <a:p>
            <a:pPr marL="0" indent="0" algn="just">
              <a:buNone/>
            </a:pPr>
            <a:r>
              <a:rPr lang="es-CR" sz="1600" dirty="0"/>
              <a:t>El capítulo presentó los fundamentos de los GLM.</a:t>
            </a:r>
          </a:p>
          <a:p>
            <a:pPr marL="0" indent="0" algn="just">
              <a:buNone/>
            </a:pPr>
            <a:endParaRPr lang="es-CR" sz="1600" dirty="0"/>
          </a:p>
          <a:p>
            <a:pPr marL="0" indent="0" algn="just">
              <a:buNone/>
            </a:pPr>
            <a:r>
              <a:rPr lang="es-CR" sz="1600" dirty="0"/>
              <a:t>Los GLM poseen como componentes una parte aleatoria, sistemática, y una función de enlace. </a:t>
            </a:r>
          </a:p>
          <a:p>
            <a:pPr marL="0" indent="0" algn="just">
              <a:buNone/>
            </a:pPr>
            <a:endParaRPr lang="es-CR" sz="1600" dirty="0"/>
          </a:p>
          <a:p>
            <a:pPr marL="0" indent="0" algn="just">
              <a:buNone/>
            </a:pPr>
            <a:r>
              <a:rPr lang="es-CR" sz="1600" dirty="0"/>
              <a:t>Dentro de los GLM hay funciones de distribuciones y funciones de enlace, los cuales lo hacen una opción mucho más basta que la RLM.</a:t>
            </a:r>
          </a:p>
          <a:p>
            <a:pPr marL="0" indent="0" algn="just">
              <a:buNone/>
            </a:pPr>
            <a:endParaRPr lang="es-CR" sz="1600" dirty="0"/>
          </a:p>
          <a:p>
            <a:pPr marL="0" indent="0" algn="just">
              <a:buNone/>
            </a:pPr>
            <a:r>
              <a:rPr lang="es-CR" sz="1600" dirty="0"/>
              <a:t>El próximo capítulo presente los modelos con variables dicotómicos: el </a:t>
            </a:r>
            <a:r>
              <a:rPr lang="es-CR" sz="1600" dirty="0" err="1"/>
              <a:t>probit</a:t>
            </a:r>
            <a:r>
              <a:rPr lang="es-CR" sz="1600" dirty="0"/>
              <a:t> y el </a:t>
            </a:r>
            <a:r>
              <a:rPr lang="es-CR" sz="1600" dirty="0" err="1"/>
              <a:t>logit</a:t>
            </a:r>
            <a:r>
              <a:rPr lang="es-CR" sz="1600" dirty="0"/>
              <a:t>. </a:t>
            </a:r>
          </a:p>
        </p:txBody>
      </p:sp>
      <p:pic>
        <p:nvPicPr>
          <p:cNvPr id="14338" name="Picture 2" descr="conclution by nbryan">
            <a:extLst>
              <a:ext uri="{FF2B5EF4-FFF2-40B4-BE49-F238E27FC236}">
                <a16:creationId xmlns:a16="http://schemas.microsoft.com/office/drawing/2014/main" id="{72C4AE23-A9A6-4BC2-9810-E6D98DAC1CF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413" r="8987"/>
          <a:stretch/>
        </p:blipFill>
        <p:spPr bwMode="auto">
          <a:xfrm>
            <a:off x="4639057" y="10"/>
            <a:ext cx="7552944"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62944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CR" dirty="0"/>
          </a:p>
        </p:txBody>
      </p:sp>
      <p:sp>
        <p:nvSpPr>
          <p:cNvPr id="3" name="2 Marcador de contenido"/>
          <p:cNvSpPr>
            <a:spLocks noGrp="1"/>
          </p:cNvSpPr>
          <p:nvPr>
            <p:ph sz="quarter" idx="1"/>
          </p:nvPr>
        </p:nvSpPr>
        <p:spPr/>
        <p:txBody>
          <a:bodyPr/>
          <a:lstStyle/>
          <a:p>
            <a:endParaRPr lang="es-CR"/>
          </a:p>
        </p:txBody>
      </p:sp>
      <p:pic>
        <p:nvPicPr>
          <p:cNvPr id="52226" name="Picture 2" descr="http://www.granadablogs.com/pateandoelmundo/wp-content/uploads/2009/10/_074.jpg"/>
          <p:cNvPicPr>
            <a:picLocks noChangeAspect="1" noChangeArrowheads="1"/>
          </p:cNvPicPr>
          <p:nvPr/>
        </p:nvPicPr>
        <p:blipFill>
          <a:blip r:embed="rId2" cstate="print"/>
          <a:srcRect/>
          <a:stretch>
            <a:fillRect/>
          </a:stretch>
        </p:blipFill>
        <p:spPr bwMode="auto">
          <a:xfrm>
            <a:off x="-1" y="0"/>
            <a:ext cx="11310151" cy="6891240"/>
          </a:xfrm>
          <a:prstGeom prst="rect">
            <a:avLst/>
          </a:prstGeom>
          <a:noFill/>
        </p:spPr>
      </p:pic>
    </p:spTree>
    <p:extLst>
      <p:ext uri="{BB962C8B-B14F-4D97-AF65-F5344CB8AC3E}">
        <p14:creationId xmlns:p14="http://schemas.microsoft.com/office/powerpoint/2010/main" val="3687827704"/>
      </p:ext>
    </p:extLst>
  </p:cSld>
  <p:clrMapOvr>
    <a:masterClrMapping/>
  </p:clrMapOvr>
  <p:transition>
    <p:cut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FD0141-DDC3-4125-B754-E403F30FC4F4}"/>
              </a:ext>
            </a:extLst>
          </p:cNvPr>
          <p:cNvSpPr>
            <a:spLocks noGrp="1"/>
          </p:cNvSpPr>
          <p:nvPr>
            <p:ph type="title"/>
          </p:nvPr>
        </p:nvSpPr>
        <p:spPr/>
        <p:txBody>
          <a:bodyPr/>
          <a:lstStyle/>
          <a:p>
            <a:endParaRPr lang="en-US"/>
          </a:p>
        </p:txBody>
      </p:sp>
      <p:sp>
        <p:nvSpPr>
          <p:cNvPr id="3" name="Marcador de contenido 2">
            <a:extLst>
              <a:ext uri="{FF2B5EF4-FFF2-40B4-BE49-F238E27FC236}">
                <a16:creationId xmlns:a16="http://schemas.microsoft.com/office/drawing/2014/main" id="{BE1B7173-7501-410F-B863-38CD3F5A15F2}"/>
              </a:ext>
            </a:extLst>
          </p:cNvPr>
          <p:cNvSpPr>
            <a:spLocks noGrp="1"/>
          </p:cNvSpPr>
          <p:nvPr>
            <p:ph idx="1"/>
          </p:nvPr>
        </p:nvSpPr>
        <p:spPr/>
        <p:txBody>
          <a:bodyPr/>
          <a:lstStyle/>
          <a:p>
            <a:endParaRPr lang="en-US"/>
          </a:p>
        </p:txBody>
      </p:sp>
      <p:pic>
        <p:nvPicPr>
          <p:cNvPr id="2050" name="Picture 2" descr="The Power of Why: How Asking the Right Questions Can Change the Future –  Feb 2021 – Pensights | Performance Excellence Network">
            <a:extLst>
              <a:ext uri="{FF2B5EF4-FFF2-40B4-BE49-F238E27FC236}">
                <a16:creationId xmlns:a16="http://schemas.microsoft.com/office/drawing/2014/main" id="{F4C8AE2E-F2DD-45C5-8251-E3E623C41E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301274"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8995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p:nvPr/>
        </p:nvSpPr>
        <p:spPr>
          <a:xfrm>
            <a:off x="7565136" y="1636396"/>
            <a:ext cx="2543175" cy="2133599"/>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514521" y="4428839"/>
            <a:ext cx="2158083" cy="1986219"/>
          </a:xfrm>
          <a:prstGeom prst="rect">
            <a:avLst/>
          </a:prstGeom>
          <a:blipFill>
            <a:blip r:embed="rId3" cstate="print"/>
            <a:stretch>
              <a:fillRect/>
            </a:stretch>
          </a:blipFill>
        </p:spPr>
        <p:txBody>
          <a:bodyPr wrap="square" lIns="0" tIns="0" rIns="0" bIns="0" rtlCol="0"/>
          <a:lstStyle/>
          <a:p>
            <a:endParaRPr/>
          </a:p>
        </p:txBody>
      </p:sp>
      <p:sp>
        <p:nvSpPr>
          <p:cNvPr id="11" name="Título 1">
            <a:extLst>
              <a:ext uri="{FF2B5EF4-FFF2-40B4-BE49-F238E27FC236}">
                <a16:creationId xmlns:a16="http://schemas.microsoft.com/office/drawing/2014/main" id="{D7470DD9-BF7D-49CB-A5D8-D5748131CE9B}"/>
              </a:ext>
            </a:extLst>
          </p:cNvPr>
          <p:cNvSpPr txBox="1">
            <a:spLocks/>
          </p:cNvSpPr>
          <p:nvPr/>
        </p:nvSpPr>
        <p:spPr>
          <a:xfrm>
            <a:off x="684824" y="97639"/>
            <a:ext cx="9692640" cy="85935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algn="ctr"/>
            <a:r>
              <a:rPr lang="es-CR" dirty="0"/>
              <a:t>Preámbulo</a:t>
            </a:r>
            <a:endParaRPr lang="en-US" dirty="0"/>
          </a:p>
        </p:txBody>
      </p:sp>
      <p:sp>
        <p:nvSpPr>
          <p:cNvPr id="13" name="object 2">
            <a:extLst>
              <a:ext uri="{FF2B5EF4-FFF2-40B4-BE49-F238E27FC236}">
                <a16:creationId xmlns:a16="http://schemas.microsoft.com/office/drawing/2014/main" id="{B4EE9A6C-BB9D-44D5-8904-81CB39A30D32}"/>
              </a:ext>
            </a:extLst>
          </p:cNvPr>
          <p:cNvSpPr txBox="1"/>
          <p:nvPr/>
        </p:nvSpPr>
        <p:spPr>
          <a:xfrm>
            <a:off x="222616" y="1485901"/>
            <a:ext cx="2614295" cy="1290097"/>
          </a:xfrm>
          <a:prstGeom prst="rect">
            <a:avLst/>
          </a:prstGeom>
        </p:spPr>
        <p:txBody>
          <a:bodyPr vert="horz" wrap="square" lIns="0" tIns="12700" rIns="0" bIns="0" rtlCol="0">
            <a:spAutoFit/>
          </a:bodyPr>
          <a:lstStyle/>
          <a:p>
            <a:pPr marL="12700">
              <a:spcBef>
                <a:spcPts val="100"/>
              </a:spcBef>
            </a:pPr>
            <a:r>
              <a:rPr b="1" u="sng" dirty="0">
                <a:uFill>
                  <a:solidFill>
                    <a:srgbClr val="000000"/>
                  </a:solidFill>
                </a:uFill>
                <a:latin typeface="Times New Roman"/>
                <a:cs typeface="Times New Roman"/>
              </a:rPr>
              <a:t>Regresión</a:t>
            </a:r>
            <a:r>
              <a:rPr b="1" u="sng" spc="-70" dirty="0">
                <a:uFill>
                  <a:solidFill>
                    <a:srgbClr val="000000"/>
                  </a:solidFill>
                </a:uFill>
                <a:latin typeface="Times New Roman"/>
                <a:cs typeface="Times New Roman"/>
              </a:rPr>
              <a:t> </a:t>
            </a:r>
            <a:r>
              <a:rPr b="1" u="sng" spc="-30" dirty="0">
                <a:uFill>
                  <a:solidFill>
                    <a:srgbClr val="000000"/>
                  </a:solidFill>
                </a:uFill>
                <a:latin typeface="Times New Roman"/>
                <a:cs typeface="Times New Roman"/>
              </a:rPr>
              <a:t>bivariada</a:t>
            </a:r>
            <a:endParaRPr dirty="0">
              <a:latin typeface="Times New Roman"/>
              <a:cs typeface="Times New Roman"/>
            </a:endParaRPr>
          </a:p>
          <a:p>
            <a:pPr>
              <a:spcBef>
                <a:spcPts val="25"/>
              </a:spcBef>
            </a:pPr>
            <a:endParaRPr sz="2900" dirty="0">
              <a:latin typeface="Times New Roman"/>
              <a:cs typeface="Times New Roman"/>
            </a:endParaRPr>
          </a:p>
          <a:p>
            <a:pPr marL="12700" marR="5080">
              <a:tabLst>
                <a:tab pos="2312035" algn="l"/>
              </a:tabLst>
            </a:pPr>
            <a:r>
              <a:rPr spc="-110" dirty="0">
                <a:latin typeface="Times New Roman"/>
                <a:cs typeface="Times New Roman"/>
              </a:rPr>
              <a:t>Una</a:t>
            </a:r>
            <a:r>
              <a:rPr spc="-35" dirty="0">
                <a:latin typeface="Times New Roman"/>
                <a:cs typeface="Times New Roman"/>
              </a:rPr>
              <a:t> </a:t>
            </a:r>
            <a:r>
              <a:rPr spc="-100" dirty="0">
                <a:latin typeface="Times New Roman"/>
                <a:cs typeface="Times New Roman"/>
              </a:rPr>
              <a:t>variable</a:t>
            </a:r>
            <a:r>
              <a:rPr spc="-40" dirty="0">
                <a:latin typeface="Times New Roman"/>
                <a:cs typeface="Times New Roman"/>
              </a:rPr>
              <a:t> </a:t>
            </a:r>
            <a:r>
              <a:rPr spc="-65" dirty="0">
                <a:latin typeface="Times New Roman"/>
                <a:cs typeface="Times New Roman"/>
              </a:rPr>
              <a:t>dependiente	</a:t>
            </a:r>
            <a:r>
              <a:rPr spc="-120" dirty="0">
                <a:latin typeface="Times New Roman"/>
                <a:cs typeface="Times New Roman"/>
              </a:rPr>
              <a:t>(Y)  </a:t>
            </a:r>
            <a:r>
              <a:rPr spc="-110" dirty="0">
                <a:latin typeface="Times New Roman"/>
                <a:cs typeface="Times New Roman"/>
              </a:rPr>
              <a:t>Una </a:t>
            </a:r>
            <a:r>
              <a:rPr spc="-100" dirty="0">
                <a:latin typeface="Times New Roman"/>
                <a:cs typeface="Times New Roman"/>
              </a:rPr>
              <a:t>variable </a:t>
            </a:r>
            <a:r>
              <a:rPr spc="-70" dirty="0">
                <a:latin typeface="Times New Roman"/>
                <a:cs typeface="Times New Roman"/>
              </a:rPr>
              <a:t>independiente</a:t>
            </a:r>
            <a:r>
              <a:rPr spc="25" dirty="0">
                <a:latin typeface="Times New Roman"/>
                <a:cs typeface="Times New Roman"/>
              </a:rPr>
              <a:t> </a:t>
            </a:r>
            <a:r>
              <a:rPr spc="-90" dirty="0">
                <a:latin typeface="Times New Roman"/>
                <a:cs typeface="Times New Roman"/>
              </a:rPr>
              <a:t>(X)</a:t>
            </a:r>
            <a:endParaRPr dirty="0">
              <a:latin typeface="Times New Roman"/>
              <a:cs typeface="Times New Roman"/>
            </a:endParaRPr>
          </a:p>
        </p:txBody>
      </p:sp>
      <p:sp>
        <p:nvSpPr>
          <p:cNvPr id="14" name="object 3">
            <a:extLst>
              <a:ext uri="{FF2B5EF4-FFF2-40B4-BE49-F238E27FC236}">
                <a16:creationId xmlns:a16="http://schemas.microsoft.com/office/drawing/2014/main" id="{9D7C5199-5253-478D-AD03-BC6E8CE28BDC}"/>
              </a:ext>
            </a:extLst>
          </p:cNvPr>
          <p:cNvSpPr txBox="1"/>
          <p:nvPr/>
        </p:nvSpPr>
        <p:spPr>
          <a:xfrm>
            <a:off x="222616" y="4214114"/>
            <a:ext cx="2295525" cy="299720"/>
          </a:xfrm>
          <a:prstGeom prst="rect">
            <a:avLst/>
          </a:prstGeom>
        </p:spPr>
        <p:txBody>
          <a:bodyPr vert="horz" wrap="square" lIns="0" tIns="12700" rIns="0" bIns="0" rtlCol="0">
            <a:spAutoFit/>
          </a:bodyPr>
          <a:lstStyle/>
          <a:p>
            <a:pPr marL="12700">
              <a:spcBef>
                <a:spcPts val="100"/>
              </a:spcBef>
            </a:pPr>
            <a:r>
              <a:rPr b="1" u="sng" dirty="0">
                <a:uFill>
                  <a:solidFill>
                    <a:srgbClr val="000000"/>
                  </a:solidFill>
                </a:uFill>
                <a:latin typeface="Times New Roman"/>
                <a:cs typeface="Times New Roman"/>
              </a:rPr>
              <a:t>Regresión</a:t>
            </a:r>
            <a:r>
              <a:rPr b="1" u="sng" spc="-95" dirty="0">
                <a:uFill>
                  <a:solidFill>
                    <a:srgbClr val="000000"/>
                  </a:solidFill>
                </a:uFill>
                <a:latin typeface="Times New Roman"/>
                <a:cs typeface="Times New Roman"/>
              </a:rPr>
              <a:t> </a:t>
            </a:r>
            <a:r>
              <a:rPr b="1" u="sng" spc="-25" dirty="0">
                <a:uFill>
                  <a:solidFill>
                    <a:srgbClr val="000000"/>
                  </a:solidFill>
                </a:uFill>
                <a:latin typeface="Times New Roman"/>
                <a:cs typeface="Times New Roman"/>
              </a:rPr>
              <a:t>multivariada</a:t>
            </a:r>
            <a:endParaRPr>
              <a:latin typeface="Times New Roman"/>
              <a:cs typeface="Times New Roman"/>
            </a:endParaRPr>
          </a:p>
        </p:txBody>
      </p:sp>
      <p:sp>
        <p:nvSpPr>
          <p:cNvPr id="15" name="object 4">
            <a:extLst>
              <a:ext uri="{FF2B5EF4-FFF2-40B4-BE49-F238E27FC236}">
                <a16:creationId xmlns:a16="http://schemas.microsoft.com/office/drawing/2014/main" id="{856EADF9-D5C7-48B9-9D64-FA4EAAFF7C20}"/>
              </a:ext>
            </a:extLst>
          </p:cNvPr>
          <p:cNvSpPr txBox="1"/>
          <p:nvPr/>
        </p:nvSpPr>
        <p:spPr>
          <a:xfrm>
            <a:off x="222616" y="4915155"/>
            <a:ext cx="3239675" cy="574675"/>
          </a:xfrm>
          <a:prstGeom prst="rect">
            <a:avLst/>
          </a:prstGeom>
        </p:spPr>
        <p:txBody>
          <a:bodyPr vert="horz" wrap="square" lIns="0" tIns="12700" rIns="0" bIns="0" rtlCol="0">
            <a:spAutoFit/>
          </a:bodyPr>
          <a:lstStyle/>
          <a:p>
            <a:pPr marL="12700">
              <a:spcBef>
                <a:spcPts val="100"/>
              </a:spcBef>
            </a:pPr>
            <a:r>
              <a:rPr spc="-110" dirty="0">
                <a:latin typeface="Times New Roman"/>
                <a:cs typeface="Times New Roman"/>
              </a:rPr>
              <a:t>Una </a:t>
            </a:r>
            <a:r>
              <a:rPr spc="-100" dirty="0">
                <a:latin typeface="Times New Roman"/>
                <a:cs typeface="Times New Roman"/>
              </a:rPr>
              <a:t>variable</a:t>
            </a:r>
            <a:r>
              <a:rPr spc="5" dirty="0">
                <a:latin typeface="Times New Roman"/>
                <a:cs typeface="Times New Roman"/>
              </a:rPr>
              <a:t> </a:t>
            </a:r>
            <a:r>
              <a:rPr spc="-65" dirty="0">
                <a:latin typeface="Times New Roman"/>
                <a:cs typeface="Times New Roman"/>
              </a:rPr>
              <a:t>dependiente</a:t>
            </a:r>
            <a:endParaRPr dirty="0">
              <a:latin typeface="Times New Roman"/>
              <a:cs typeface="Times New Roman"/>
            </a:endParaRPr>
          </a:p>
          <a:p>
            <a:pPr marL="12700"/>
            <a:r>
              <a:rPr spc="-204" dirty="0">
                <a:latin typeface="Arial"/>
                <a:cs typeface="Arial"/>
              </a:rPr>
              <a:t>Dos </a:t>
            </a:r>
            <a:r>
              <a:rPr spc="-180" dirty="0">
                <a:latin typeface="Arial"/>
                <a:cs typeface="Arial"/>
              </a:rPr>
              <a:t>o </a:t>
            </a:r>
            <a:r>
              <a:rPr spc="-300" dirty="0" err="1">
                <a:latin typeface="Arial"/>
                <a:cs typeface="Arial"/>
              </a:rPr>
              <a:t>más</a:t>
            </a:r>
            <a:r>
              <a:rPr spc="-300" dirty="0">
                <a:latin typeface="Arial"/>
                <a:cs typeface="Arial"/>
              </a:rPr>
              <a:t> </a:t>
            </a:r>
            <a:r>
              <a:rPr lang="es-CR" spc="-300" dirty="0">
                <a:latin typeface="Arial"/>
                <a:cs typeface="Arial"/>
              </a:rPr>
              <a:t>  </a:t>
            </a:r>
            <a:r>
              <a:rPr spc="-180" dirty="0">
                <a:latin typeface="Arial"/>
                <a:cs typeface="Arial"/>
              </a:rPr>
              <a:t>variables</a:t>
            </a:r>
            <a:r>
              <a:rPr spc="20" dirty="0">
                <a:latin typeface="Arial"/>
                <a:cs typeface="Arial"/>
              </a:rPr>
              <a:t> </a:t>
            </a:r>
            <a:r>
              <a:rPr spc="-175" dirty="0">
                <a:latin typeface="Arial"/>
                <a:cs typeface="Arial"/>
              </a:rPr>
              <a:t>independientes</a:t>
            </a:r>
            <a:endParaRPr dirty="0">
              <a:latin typeface="Arial"/>
              <a:cs typeface="Arial"/>
            </a:endParaRPr>
          </a:p>
        </p:txBody>
      </p:sp>
      <p:sp>
        <p:nvSpPr>
          <p:cNvPr id="17" name="object 9">
            <a:extLst>
              <a:ext uri="{FF2B5EF4-FFF2-40B4-BE49-F238E27FC236}">
                <a16:creationId xmlns:a16="http://schemas.microsoft.com/office/drawing/2014/main" id="{D0B78478-DE69-4C44-9A96-C55D73C1D4D9}"/>
              </a:ext>
            </a:extLst>
          </p:cNvPr>
          <p:cNvSpPr/>
          <p:nvPr/>
        </p:nvSpPr>
        <p:spPr>
          <a:xfrm>
            <a:off x="1469627" y="3095006"/>
            <a:ext cx="685800" cy="800099"/>
          </a:xfrm>
          <a:prstGeom prst="rect">
            <a:avLst/>
          </a:prstGeom>
          <a:blipFill>
            <a:blip r:embed="rId4" cstate="print"/>
            <a:stretch>
              <a:fillRect/>
            </a:stretch>
          </a:blipFill>
        </p:spPr>
        <p:txBody>
          <a:bodyPr wrap="square" lIns="0" tIns="0" rIns="0" bIns="0" rtlCol="0"/>
          <a:lstStyle/>
          <a:p>
            <a:endParaRPr/>
          </a:p>
        </p:txBody>
      </p:sp>
      <p:sp>
        <p:nvSpPr>
          <p:cNvPr id="18" name="object 10">
            <a:extLst>
              <a:ext uri="{FF2B5EF4-FFF2-40B4-BE49-F238E27FC236}">
                <a16:creationId xmlns:a16="http://schemas.microsoft.com/office/drawing/2014/main" id="{071CEA03-6B05-49A6-95AD-AC0677DB999B}"/>
              </a:ext>
            </a:extLst>
          </p:cNvPr>
          <p:cNvSpPr/>
          <p:nvPr/>
        </p:nvSpPr>
        <p:spPr>
          <a:xfrm>
            <a:off x="1812527" y="5688280"/>
            <a:ext cx="1733550" cy="885825"/>
          </a:xfrm>
          <a:prstGeom prst="rect">
            <a:avLst/>
          </a:prstGeom>
          <a:blipFill>
            <a:blip r:embed="rId5" cstate="print"/>
            <a:stretch>
              <a:fillRect/>
            </a:stretch>
          </a:blipFill>
        </p:spPr>
        <p:txBody>
          <a:bodyPr wrap="square" lIns="0" tIns="0" rIns="0" bIns="0" rtlCol="0"/>
          <a:lstStyle/>
          <a:p>
            <a:endParaRPr/>
          </a:p>
        </p:txBody>
      </p:sp>
      <p:sp>
        <p:nvSpPr>
          <p:cNvPr id="19" name="object 7">
            <a:extLst>
              <a:ext uri="{FF2B5EF4-FFF2-40B4-BE49-F238E27FC236}">
                <a16:creationId xmlns:a16="http://schemas.microsoft.com/office/drawing/2014/main" id="{11879D84-F6AE-46D1-9183-278125EF0A2E}"/>
              </a:ext>
            </a:extLst>
          </p:cNvPr>
          <p:cNvSpPr/>
          <p:nvPr/>
        </p:nvSpPr>
        <p:spPr>
          <a:xfrm>
            <a:off x="4577674" y="2403282"/>
            <a:ext cx="2543175" cy="2133599"/>
          </a:xfrm>
          <a:prstGeom prst="rect">
            <a:avLst/>
          </a:prstGeom>
          <a:blipFill>
            <a:blip r:embed="rId2" cstate="print"/>
            <a:stretch>
              <a:fillRect/>
            </a:stretch>
          </a:blipFill>
        </p:spPr>
        <p:txBody>
          <a:bodyPr wrap="square" lIns="0" tIns="0" rIns="0" bIns="0" rtlCol="0"/>
          <a:lstStyle/>
          <a:p>
            <a:endParaRPr/>
          </a:p>
        </p:txBody>
      </p:sp>
      <p:cxnSp>
        <p:nvCxnSpPr>
          <p:cNvPr id="5" name="Conector recto de flecha 4">
            <a:extLst>
              <a:ext uri="{FF2B5EF4-FFF2-40B4-BE49-F238E27FC236}">
                <a16:creationId xmlns:a16="http://schemas.microsoft.com/office/drawing/2014/main" id="{8C1FE144-EC4F-43D8-98B3-46CB12F38941}"/>
              </a:ext>
            </a:extLst>
          </p:cNvPr>
          <p:cNvCxnSpPr>
            <a:cxnSpLocks/>
          </p:cNvCxnSpPr>
          <p:nvPr/>
        </p:nvCxnSpPr>
        <p:spPr>
          <a:xfrm>
            <a:off x="2518141" y="5708118"/>
            <a:ext cx="251549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CuadroTexto 8">
            <a:extLst>
              <a:ext uri="{FF2B5EF4-FFF2-40B4-BE49-F238E27FC236}">
                <a16:creationId xmlns:a16="http://schemas.microsoft.com/office/drawing/2014/main" id="{EA61203F-E982-4010-8746-E3E5462CC174}"/>
              </a:ext>
            </a:extLst>
          </p:cNvPr>
          <p:cNvSpPr txBox="1"/>
          <p:nvPr/>
        </p:nvSpPr>
        <p:spPr>
          <a:xfrm>
            <a:off x="5034927" y="5384952"/>
            <a:ext cx="2563380" cy="1477328"/>
          </a:xfrm>
          <a:prstGeom prst="rect">
            <a:avLst/>
          </a:prstGeom>
          <a:noFill/>
        </p:spPr>
        <p:txBody>
          <a:bodyPr wrap="square" rtlCol="0">
            <a:spAutoFit/>
          </a:bodyPr>
          <a:lstStyle/>
          <a:p>
            <a:pPr algn="ctr"/>
            <a:r>
              <a:rPr lang="es-CR" b="1" dirty="0"/>
              <a:t>¿podemos aplicar otro tipo de métodos de predicción para la explicación de Y?</a:t>
            </a:r>
            <a:endParaRPr lang="en-US"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07E811-8BB3-425A-9875-EA0CB37C2962}"/>
              </a:ext>
            </a:extLst>
          </p:cNvPr>
          <p:cNvSpPr>
            <a:spLocks noGrp="1"/>
          </p:cNvSpPr>
          <p:nvPr>
            <p:ph type="title"/>
          </p:nvPr>
        </p:nvSpPr>
        <p:spPr>
          <a:xfrm>
            <a:off x="1249680" y="0"/>
            <a:ext cx="9692640" cy="850481"/>
          </a:xfrm>
        </p:spPr>
        <p:txBody>
          <a:bodyPr/>
          <a:lstStyle/>
          <a:p>
            <a:pPr algn="ctr"/>
            <a:r>
              <a:rPr lang="es-CR" dirty="0"/>
              <a:t>Índice</a:t>
            </a:r>
            <a:endParaRPr lang="en-US" dirty="0"/>
          </a:p>
        </p:txBody>
      </p:sp>
      <p:sp>
        <p:nvSpPr>
          <p:cNvPr id="4" name="3 Elipse">
            <a:extLst>
              <a:ext uri="{FF2B5EF4-FFF2-40B4-BE49-F238E27FC236}">
                <a16:creationId xmlns:a16="http://schemas.microsoft.com/office/drawing/2014/main" id="{87005A86-2480-4EEB-BD1C-BB9E0FB453EA}"/>
              </a:ext>
            </a:extLst>
          </p:cNvPr>
          <p:cNvSpPr/>
          <p:nvPr/>
        </p:nvSpPr>
        <p:spPr>
          <a:xfrm>
            <a:off x="467544" y="1268760"/>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1</a:t>
            </a:r>
          </a:p>
        </p:txBody>
      </p:sp>
      <p:sp>
        <p:nvSpPr>
          <p:cNvPr id="5" name="4 Elipse">
            <a:extLst>
              <a:ext uri="{FF2B5EF4-FFF2-40B4-BE49-F238E27FC236}">
                <a16:creationId xmlns:a16="http://schemas.microsoft.com/office/drawing/2014/main" id="{8850B7B9-A4B4-4203-8A6D-BB291772B21B}"/>
              </a:ext>
            </a:extLst>
          </p:cNvPr>
          <p:cNvSpPr/>
          <p:nvPr/>
        </p:nvSpPr>
        <p:spPr>
          <a:xfrm>
            <a:off x="467544" y="3284984"/>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2</a:t>
            </a:r>
          </a:p>
        </p:txBody>
      </p:sp>
      <p:sp>
        <p:nvSpPr>
          <p:cNvPr id="6" name="5 Elipse">
            <a:extLst>
              <a:ext uri="{FF2B5EF4-FFF2-40B4-BE49-F238E27FC236}">
                <a16:creationId xmlns:a16="http://schemas.microsoft.com/office/drawing/2014/main" id="{E7299D2D-930F-49E3-A282-8AF5322CF8F4}"/>
              </a:ext>
            </a:extLst>
          </p:cNvPr>
          <p:cNvSpPr/>
          <p:nvPr/>
        </p:nvSpPr>
        <p:spPr>
          <a:xfrm>
            <a:off x="467544" y="5229200"/>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3</a:t>
            </a:r>
          </a:p>
        </p:txBody>
      </p:sp>
      <p:sp>
        <p:nvSpPr>
          <p:cNvPr id="7" name="6 Elipse">
            <a:extLst>
              <a:ext uri="{FF2B5EF4-FFF2-40B4-BE49-F238E27FC236}">
                <a16:creationId xmlns:a16="http://schemas.microsoft.com/office/drawing/2014/main" id="{F1DE5E3D-AD05-4B2D-BBF8-B19E0666664E}"/>
              </a:ext>
            </a:extLst>
          </p:cNvPr>
          <p:cNvSpPr/>
          <p:nvPr/>
        </p:nvSpPr>
        <p:spPr>
          <a:xfrm>
            <a:off x="6482674" y="1268760"/>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4</a:t>
            </a:r>
          </a:p>
        </p:txBody>
      </p:sp>
      <p:sp>
        <p:nvSpPr>
          <p:cNvPr id="9" name="12 Rectángulo redondeado">
            <a:extLst>
              <a:ext uri="{FF2B5EF4-FFF2-40B4-BE49-F238E27FC236}">
                <a16:creationId xmlns:a16="http://schemas.microsoft.com/office/drawing/2014/main" id="{2F1E6455-DD99-405D-8009-D0FF9D00598C}"/>
              </a:ext>
            </a:extLst>
          </p:cNvPr>
          <p:cNvSpPr/>
          <p:nvPr/>
        </p:nvSpPr>
        <p:spPr>
          <a:xfrm>
            <a:off x="2051720" y="1412776"/>
            <a:ext cx="2160240"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Introducción</a:t>
            </a:r>
          </a:p>
        </p:txBody>
      </p:sp>
      <p:sp>
        <p:nvSpPr>
          <p:cNvPr id="10" name="13 Rectángulo redondeado">
            <a:extLst>
              <a:ext uri="{FF2B5EF4-FFF2-40B4-BE49-F238E27FC236}">
                <a16:creationId xmlns:a16="http://schemas.microsoft.com/office/drawing/2014/main" id="{7122EF9A-7511-4F61-8CB4-AD8A48176564}"/>
              </a:ext>
            </a:extLst>
          </p:cNvPr>
          <p:cNvSpPr/>
          <p:nvPr/>
        </p:nvSpPr>
        <p:spPr>
          <a:xfrm>
            <a:off x="2051720" y="3429000"/>
            <a:ext cx="2160240"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Componente de los GLM</a:t>
            </a:r>
          </a:p>
        </p:txBody>
      </p:sp>
      <p:sp>
        <p:nvSpPr>
          <p:cNvPr id="11" name="14 Rectángulo redondeado">
            <a:extLst>
              <a:ext uri="{FF2B5EF4-FFF2-40B4-BE49-F238E27FC236}">
                <a16:creationId xmlns:a16="http://schemas.microsoft.com/office/drawing/2014/main" id="{20F405BA-569A-4CBF-82F5-7E38FD0A3CEB}"/>
              </a:ext>
            </a:extLst>
          </p:cNvPr>
          <p:cNvSpPr/>
          <p:nvPr/>
        </p:nvSpPr>
        <p:spPr>
          <a:xfrm>
            <a:off x="2051720" y="5373216"/>
            <a:ext cx="2298338"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Familia de los GLM</a:t>
            </a:r>
          </a:p>
        </p:txBody>
      </p:sp>
      <p:sp>
        <p:nvSpPr>
          <p:cNvPr id="12" name="15 Rectángulo redondeado">
            <a:extLst>
              <a:ext uri="{FF2B5EF4-FFF2-40B4-BE49-F238E27FC236}">
                <a16:creationId xmlns:a16="http://schemas.microsoft.com/office/drawing/2014/main" id="{F9300F0D-0747-411F-BD1B-A5583DAAE2ED}"/>
              </a:ext>
            </a:extLst>
          </p:cNvPr>
          <p:cNvSpPr/>
          <p:nvPr/>
        </p:nvSpPr>
        <p:spPr>
          <a:xfrm>
            <a:off x="8210866" y="1412776"/>
            <a:ext cx="2160240"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GLM para datos binarios</a:t>
            </a:r>
          </a:p>
        </p:txBody>
      </p:sp>
      <p:sp>
        <p:nvSpPr>
          <p:cNvPr id="13" name="6 Elipse">
            <a:extLst>
              <a:ext uri="{FF2B5EF4-FFF2-40B4-BE49-F238E27FC236}">
                <a16:creationId xmlns:a16="http://schemas.microsoft.com/office/drawing/2014/main" id="{019E2EF7-AE05-4559-B539-CD2C563B8D80}"/>
              </a:ext>
            </a:extLst>
          </p:cNvPr>
          <p:cNvSpPr/>
          <p:nvPr/>
        </p:nvSpPr>
        <p:spPr>
          <a:xfrm>
            <a:off x="6482674" y="3284984"/>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5</a:t>
            </a:r>
          </a:p>
        </p:txBody>
      </p:sp>
      <p:sp>
        <p:nvSpPr>
          <p:cNvPr id="14" name="15 Rectángulo redondeado">
            <a:extLst>
              <a:ext uri="{FF2B5EF4-FFF2-40B4-BE49-F238E27FC236}">
                <a16:creationId xmlns:a16="http://schemas.microsoft.com/office/drawing/2014/main" id="{3B6FD72F-CDDF-48D6-9487-E9E722F1EDE0}"/>
              </a:ext>
            </a:extLst>
          </p:cNvPr>
          <p:cNvSpPr/>
          <p:nvPr/>
        </p:nvSpPr>
        <p:spPr>
          <a:xfrm>
            <a:off x="8210866" y="3429000"/>
            <a:ext cx="2160240"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Otras aproximaciones</a:t>
            </a:r>
          </a:p>
        </p:txBody>
      </p:sp>
    </p:spTree>
    <p:extLst>
      <p:ext uri="{BB962C8B-B14F-4D97-AF65-F5344CB8AC3E}">
        <p14:creationId xmlns:p14="http://schemas.microsoft.com/office/powerpoint/2010/main" val="3922431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07E811-8BB3-425A-9875-EA0CB37C2962}"/>
              </a:ext>
            </a:extLst>
          </p:cNvPr>
          <p:cNvSpPr>
            <a:spLocks noGrp="1"/>
          </p:cNvSpPr>
          <p:nvPr>
            <p:ph type="title"/>
          </p:nvPr>
        </p:nvSpPr>
        <p:spPr>
          <a:xfrm>
            <a:off x="1249680" y="0"/>
            <a:ext cx="9692640" cy="850481"/>
          </a:xfrm>
        </p:spPr>
        <p:txBody>
          <a:bodyPr/>
          <a:lstStyle/>
          <a:p>
            <a:pPr algn="ctr"/>
            <a:r>
              <a:rPr lang="es-CR" dirty="0"/>
              <a:t>Índice</a:t>
            </a:r>
            <a:endParaRPr lang="en-US" dirty="0"/>
          </a:p>
        </p:txBody>
      </p:sp>
      <p:sp>
        <p:nvSpPr>
          <p:cNvPr id="4" name="3 Elipse">
            <a:extLst>
              <a:ext uri="{FF2B5EF4-FFF2-40B4-BE49-F238E27FC236}">
                <a16:creationId xmlns:a16="http://schemas.microsoft.com/office/drawing/2014/main" id="{87005A86-2480-4EEB-BD1C-BB9E0FB453EA}"/>
              </a:ext>
            </a:extLst>
          </p:cNvPr>
          <p:cNvSpPr/>
          <p:nvPr/>
        </p:nvSpPr>
        <p:spPr>
          <a:xfrm>
            <a:off x="467544" y="1268760"/>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1</a:t>
            </a:r>
          </a:p>
        </p:txBody>
      </p:sp>
      <p:sp>
        <p:nvSpPr>
          <p:cNvPr id="9" name="12 Rectángulo redondeado">
            <a:extLst>
              <a:ext uri="{FF2B5EF4-FFF2-40B4-BE49-F238E27FC236}">
                <a16:creationId xmlns:a16="http://schemas.microsoft.com/office/drawing/2014/main" id="{2F1E6455-DD99-405D-8009-D0FF9D00598C}"/>
              </a:ext>
            </a:extLst>
          </p:cNvPr>
          <p:cNvSpPr/>
          <p:nvPr/>
        </p:nvSpPr>
        <p:spPr>
          <a:xfrm>
            <a:off x="2051720" y="1412776"/>
            <a:ext cx="2160240"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Introducción</a:t>
            </a:r>
          </a:p>
        </p:txBody>
      </p:sp>
    </p:spTree>
    <p:extLst>
      <p:ext uri="{BB962C8B-B14F-4D97-AF65-F5344CB8AC3E}">
        <p14:creationId xmlns:p14="http://schemas.microsoft.com/office/powerpoint/2010/main" val="1720430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B2410F-DE53-4276-AB98-FF6F0A2EE505}"/>
              </a:ext>
            </a:extLst>
          </p:cNvPr>
          <p:cNvSpPr>
            <a:spLocks noGrp="1"/>
          </p:cNvSpPr>
          <p:nvPr>
            <p:ph type="title"/>
          </p:nvPr>
        </p:nvSpPr>
        <p:spPr>
          <a:xfrm>
            <a:off x="164592" y="134939"/>
            <a:ext cx="11012394" cy="797215"/>
          </a:xfrm>
        </p:spPr>
        <p:txBody>
          <a:bodyPr>
            <a:normAutofit/>
          </a:bodyPr>
          <a:lstStyle/>
          <a:p>
            <a:pPr algn="ctr"/>
            <a:r>
              <a:rPr lang="es-CR" dirty="0"/>
              <a:t>Introducción</a:t>
            </a:r>
            <a:endParaRPr lang="en-U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A8A6C0D3-F567-4102-8C63-989364E76F3E}"/>
                  </a:ext>
                </a:extLst>
              </p:cNvPr>
              <p:cNvSpPr>
                <a:spLocks noGrp="1"/>
              </p:cNvSpPr>
              <p:nvPr>
                <p:ph idx="1"/>
              </p:nvPr>
            </p:nvSpPr>
            <p:spPr>
              <a:xfrm>
                <a:off x="164593" y="1420428"/>
                <a:ext cx="10941372" cy="5302633"/>
              </a:xfrm>
            </p:spPr>
            <p:txBody>
              <a:bodyPr/>
              <a:lstStyle/>
              <a:p>
                <a:pPr algn="just"/>
                <a:r>
                  <a:rPr lang="es-ES" b="0" i="0" dirty="0">
                    <a:solidFill>
                      <a:srgbClr val="333333"/>
                    </a:solidFill>
                    <a:effectLst/>
                    <a:latin typeface="Helvetica Neue"/>
                  </a:rPr>
                  <a:t>Los modelos lineales generalizados son una extensión de los modelos lineales para el caso de que la distribución condicional de la variable respuesta no sea normal (por ejemplo discreta: </a:t>
                </a:r>
                <a:r>
                  <a:rPr lang="es-ES" b="0" i="0" dirty="0" err="1">
                    <a:solidFill>
                      <a:srgbClr val="333333"/>
                    </a:solidFill>
                    <a:effectLst/>
                    <a:latin typeface="Helvetica Neue"/>
                  </a:rPr>
                  <a:t>Bernouilli</a:t>
                </a:r>
                <a:r>
                  <a:rPr lang="es-ES" b="0" i="0" dirty="0">
                    <a:solidFill>
                      <a:srgbClr val="333333"/>
                    </a:solidFill>
                    <a:effectLst/>
                    <a:latin typeface="Helvetica Neue"/>
                  </a:rPr>
                  <a:t>, Binomial, Poisson, …).</a:t>
                </a:r>
              </a:p>
              <a:p>
                <a:pPr algn="just"/>
                <a:endParaRPr lang="es-ES" dirty="0">
                  <a:solidFill>
                    <a:srgbClr val="333333"/>
                  </a:solidFill>
                  <a:latin typeface="Helvetica Neue"/>
                </a:endParaRPr>
              </a:p>
              <a:p>
                <a:pPr algn="just"/>
                <a:r>
                  <a:rPr lang="es-ES" b="0" i="0" dirty="0">
                    <a:solidFill>
                      <a:srgbClr val="333333"/>
                    </a:solidFill>
                    <a:effectLst/>
                    <a:latin typeface="Helvetica Neue"/>
                  </a:rPr>
                  <a:t>En los modelo lineales se supone que:</a:t>
                </a:r>
              </a:p>
              <a:p>
                <a:pPr marL="0" indent="0" algn="just">
                  <a:buNone/>
                </a:pPr>
                <a:endParaRPr lang="es-ES" dirty="0">
                  <a:solidFill>
                    <a:srgbClr val="333333"/>
                  </a:solidFill>
                  <a:latin typeface="Helvetica Neue"/>
                </a:endParaRPr>
              </a:p>
              <a:p>
                <a:pPr marL="0" indent="0" algn="just">
                  <a:buNone/>
                </a:pPr>
                <a14:m>
                  <m:oMathPara xmlns:m="http://schemas.openxmlformats.org/officeDocument/2006/math">
                    <m:oMathParaPr>
                      <m:jc m:val="centerGroup"/>
                    </m:oMathParaPr>
                    <m:oMath xmlns:m="http://schemas.openxmlformats.org/officeDocument/2006/math">
                      <m:r>
                        <a:rPr lang="es-CR" b="0" i="1" smtClean="0">
                          <a:latin typeface="Cambria Math" panose="02040503050406030204" pitchFamily="18" charset="0"/>
                        </a:rPr>
                        <m:t>𝐸</m:t>
                      </m:r>
                      <m:d>
                        <m:dPr>
                          <m:ctrlPr>
                            <a:rPr lang="es-CR" b="0" i="1" smtClean="0">
                              <a:latin typeface="Cambria Math" panose="02040503050406030204" pitchFamily="18" charset="0"/>
                            </a:rPr>
                          </m:ctrlPr>
                        </m:dPr>
                        <m:e>
                          <m:r>
                            <a:rPr lang="es-CR" b="0" i="1" smtClean="0">
                              <a:latin typeface="Cambria Math" panose="02040503050406030204" pitchFamily="18" charset="0"/>
                            </a:rPr>
                            <m:t>𝑌</m:t>
                          </m:r>
                        </m:e>
                        <m:e>
                          <m:r>
                            <a:rPr lang="es-CR" b="0" i="1" smtClean="0">
                              <a:latin typeface="Cambria Math" panose="02040503050406030204" pitchFamily="18" charset="0"/>
                            </a:rPr>
                            <m:t>𝑋</m:t>
                          </m:r>
                        </m:e>
                      </m:d>
                      <m:r>
                        <a:rPr lang="es-CR" b="0" i="1" smtClean="0">
                          <a:latin typeface="Cambria Math" panose="02040503050406030204" pitchFamily="18" charset="0"/>
                        </a:rPr>
                        <m:t>= </m:t>
                      </m:r>
                      <m:sSub>
                        <m:sSubPr>
                          <m:ctrlPr>
                            <a:rPr lang="es-CR" b="0" i="1" smtClean="0">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𝛽</m:t>
                          </m:r>
                        </m:e>
                        <m:sub>
                          <m:r>
                            <a:rPr lang="es-CR" b="0" i="1" smtClean="0">
                              <a:latin typeface="Cambria Math" panose="02040503050406030204" pitchFamily="18" charset="0"/>
                              <a:ea typeface="Cambria Math" panose="02040503050406030204" pitchFamily="18" charset="0"/>
                            </a:rPr>
                            <m:t>0</m:t>
                          </m:r>
                        </m:sub>
                      </m:sSub>
                      <m:r>
                        <a:rPr lang="es-CR" i="1">
                          <a:latin typeface="Cambria Math" panose="02040503050406030204" pitchFamily="18" charset="0"/>
                          <a:ea typeface="Cambria Math" panose="02040503050406030204" pitchFamily="18" charset="0"/>
                        </a:rPr>
                        <m:t>+</m:t>
                      </m:r>
                      <m:sSub>
                        <m:sSubPr>
                          <m:ctrlPr>
                            <a:rPr lang="es-CR" b="0" i="1" smtClean="0">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𝛽</m:t>
                          </m:r>
                        </m:e>
                        <m:sub>
                          <m:r>
                            <a:rPr lang="es-CR" b="0" i="1" smtClean="0">
                              <a:latin typeface="Cambria Math" panose="02040503050406030204" pitchFamily="18" charset="0"/>
                              <a:ea typeface="Cambria Math" panose="02040503050406030204" pitchFamily="18" charset="0"/>
                            </a:rPr>
                            <m:t>1</m:t>
                          </m:r>
                        </m:sub>
                      </m:sSub>
                      <m:sSub>
                        <m:sSubPr>
                          <m:ctrlPr>
                            <a:rPr lang="es-CR" b="0" i="1" smtClean="0">
                              <a:latin typeface="Cambria Math" panose="02040503050406030204" pitchFamily="18" charset="0"/>
                              <a:ea typeface="Cambria Math" panose="02040503050406030204" pitchFamily="18" charset="0"/>
                            </a:rPr>
                          </m:ctrlPr>
                        </m:sSubPr>
                        <m:e>
                          <m:r>
                            <a:rPr lang="es-CR" b="0" i="1" smtClean="0">
                              <a:latin typeface="Cambria Math" panose="02040503050406030204" pitchFamily="18" charset="0"/>
                              <a:ea typeface="Cambria Math" panose="02040503050406030204" pitchFamily="18" charset="0"/>
                            </a:rPr>
                            <m:t>𝑋</m:t>
                          </m:r>
                        </m:e>
                        <m:sub>
                          <m:r>
                            <a:rPr lang="es-CR" b="0" i="1" smtClean="0">
                              <a:latin typeface="Cambria Math" panose="02040503050406030204" pitchFamily="18" charset="0"/>
                              <a:ea typeface="Cambria Math" panose="02040503050406030204" pitchFamily="18" charset="0"/>
                            </a:rPr>
                            <m:t>1</m:t>
                          </m:r>
                        </m:sub>
                      </m:sSub>
                      <m:r>
                        <a:rPr lang="es-CR" i="1">
                          <a:latin typeface="Cambria Math" panose="02040503050406030204" pitchFamily="18" charset="0"/>
                          <a:ea typeface="Cambria Math" panose="02040503050406030204" pitchFamily="18" charset="0"/>
                        </a:rPr>
                        <m:t>+</m:t>
                      </m:r>
                      <m:sSub>
                        <m:sSubPr>
                          <m:ctrlPr>
                            <a:rPr lang="es-CR" b="0" i="1" smtClean="0">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𝛽</m:t>
                          </m:r>
                        </m:e>
                        <m:sub>
                          <m:r>
                            <a:rPr lang="es-CR" b="0" i="1" smtClean="0">
                              <a:latin typeface="Cambria Math" panose="02040503050406030204" pitchFamily="18" charset="0"/>
                              <a:ea typeface="Cambria Math" panose="02040503050406030204" pitchFamily="18" charset="0"/>
                            </a:rPr>
                            <m:t>2</m:t>
                          </m:r>
                        </m:sub>
                      </m:sSub>
                      <m:sSub>
                        <m:sSubPr>
                          <m:ctrlPr>
                            <a:rPr lang="es-CR" b="0" i="1" smtClean="0">
                              <a:latin typeface="Cambria Math" panose="02040503050406030204" pitchFamily="18" charset="0"/>
                              <a:ea typeface="Cambria Math" panose="02040503050406030204" pitchFamily="18" charset="0"/>
                            </a:rPr>
                          </m:ctrlPr>
                        </m:sSubPr>
                        <m:e>
                          <m:r>
                            <a:rPr lang="es-CR" b="0" i="1" smtClean="0">
                              <a:latin typeface="Cambria Math" panose="02040503050406030204" pitchFamily="18" charset="0"/>
                              <a:ea typeface="Cambria Math" panose="02040503050406030204" pitchFamily="18" charset="0"/>
                            </a:rPr>
                            <m:t>𝑋</m:t>
                          </m:r>
                        </m:e>
                        <m:sub>
                          <m:r>
                            <a:rPr lang="es-CR" b="0" i="1" smtClean="0">
                              <a:latin typeface="Cambria Math" panose="02040503050406030204" pitchFamily="18" charset="0"/>
                              <a:ea typeface="Cambria Math" panose="02040503050406030204" pitchFamily="18" charset="0"/>
                            </a:rPr>
                            <m:t>2</m:t>
                          </m:r>
                        </m:sub>
                      </m:sSub>
                      <m:r>
                        <a:rPr lang="es-CR" i="1">
                          <a:latin typeface="Cambria Math" panose="02040503050406030204" pitchFamily="18" charset="0"/>
                          <a:ea typeface="Cambria Math" panose="02040503050406030204" pitchFamily="18" charset="0"/>
                        </a:rPr>
                        <m:t>+</m:t>
                      </m:r>
                      <m:r>
                        <a:rPr lang="es-CR" b="0" i="1" smtClean="0">
                          <a:latin typeface="Cambria Math" panose="02040503050406030204" pitchFamily="18" charset="0"/>
                          <a:ea typeface="Cambria Math" panose="02040503050406030204" pitchFamily="18" charset="0"/>
                        </a:rPr>
                        <m:t>…+</m:t>
                      </m:r>
                      <m:sSub>
                        <m:sSubPr>
                          <m:ctrlPr>
                            <a:rPr lang="es-CR" b="0" i="1" smtClean="0">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𝛽</m:t>
                          </m:r>
                        </m:e>
                        <m:sub>
                          <m:r>
                            <a:rPr lang="es-CR" b="0" i="1" smtClean="0">
                              <a:latin typeface="Cambria Math" panose="02040503050406030204" pitchFamily="18" charset="0"/>
                              <a:ea typeface="Cambria Math" panose="02040503050406030204" pitchFamily="18" charset="0"/>
                            </a:rPr>
                            <m:t>𝑝</m:t>
                          </m:r>
                        </m:sub>
                      </m:sSub>
                      <m:sSub>
                        <m:sSubPr>
                          <m:ctrlPr>
                            <a:rPr lang="es-CR" b="0" i="1" smtClean="0">
                              <a:latin typeface="Cambria Math" panose="02040503050406030204" pitchFamily="18" charset="0"/>
                              <a:ea typeface="Cambria Math" panose="02040503050406030204" pitchFamily="18" charset="0"/>
                            </a:rPr>
                          </m:ctrlPr>
                        </m:sSubPr>
                        <m:e>
                          <m:r>
                            <a:rPr lang="es-CR" b="0" i="1" smtClean="0">
                              <a:latin typeface="Cambria Math" panose="02040503050406030204" pitchFamily="18" charset="0"/>
                              <a:ea typeface="Cambria Math" panose="02040503050406030204" pitchFamily="18" charset="0"/>
                            </a:rPr>
                            <m:t>𝑋</m:t>
                          </m:r>
                        </m:e>
                        <m:sub>
                          <m:r>
                            <a:rPr lang="es-CR" b="0" i="1" smtClean="0">
                              <a:latin typeface="Cambria Math" panose="02040503050406030204" pitchFamily="18" charset="0"/>
                              <a:ea typeface="Cambria Math" panose="02040503050406030204" pitchFamily="18" charset="0"/>
                            </a:rPr>
                            <m:t>𝑝</m:t>
                          </m:r>
                        </m:sub>
                      </m:sSub>
                      <m:r>
                        <a:rPr lang="es-CR" b="0" i="1" smtClean="0">
                          <a:latin typeface="Cambria Math" panose="02040503050406030204" pitchFamily="18" charset="0"/>
                          <a:ea typeface="Cambria Math" panose="02040503050406030204" pitchFamily="18" charset="0"/>
                        </a:rPr>
                        <m:t>=</m:t>
                      </m:r>
                      <m:r>
                        <a:rPr lang="es-CR" b="0" i="1" smtClean="0">
                          <a:latin typeface="Cambria Math" panose="02040503050406030204" pitchFamily="18" charset="0"/>
                          <a:ea typeface="Cambria Math" panose="02040503050406030204" pitchFamily="18" charset="0"/>
                        </a:rPr>
                        <m:t>𝑋</m:t>
                      </m:r>
                      <m:r>
                        <a:rPr lang="es-CR" i="1">
                          <a:latin typeface="Cambria Math" panose="02040503050406030204" pitchFamily="18" charset="0"/>
                          <a:ea typeface="Cambria Math" panose="02040503050406030204" pitchFamily="18" charset="0"/>
                        </a:rPr>
                        <m:t>𝛽</m:t>
                      </m:r>
                      <m:r>
                        <a:rPr lang="es-CR" b="0" i="1" smtClean="0">
                          <a:latin typeface="Cambria Math" panose="02040503050406030204" pitchFamily="18" charset="0"/>
                          <a:ea typeface="Cambria Math" panose="02040503050406030204" pitchFamily="18" charset="0"/>
                        </a:rPr>
                        <m:t>=</m:t>
                      </m:r>
                      <m:acc>
                        <m:accPr>
                          <m:chr m:val="̂"/>
                          <m:ctrlPr>
                            <a:rPr lang="es-CR" b="0" i="1" smtClean="0">
                              <a:latin typeface="Cambria Math" panose="02040503050406030204" pitchFamily="18" charset="0"/>
                              <a:ea typeface="Cambria Math" panose="02040503050406030204" pitchFamily="18" charset="0"/>
                            </a:rPr>
                          </m:ctrlPr>
                        </m:accPr>
                        <m:e>
                          <m:r>
                            <a:rPr lang="es-CR" i="1">
                              <a:latin typeface="Cambria Math" panose="02040503050406030204" pitchFamily="18" charset="0"/>
                              <a:ea typeface="Cambria Math" panose="02040503050406030204" pitchFamily="18" charset="0"/>
                            </a:rPr>
                            <m:t>𝑌</m:t>
                          </m:r>
                        </m:e>
                      </m:acc>
                    </m:oMath>
                  </m:oMathPara>
                </a14:m>
                <a:endParaRPr lang="en-US" dirty="0"/>
              </a:p>
              <a:p>
                <a:pPr marL="0" indent="0" algn="just">
                  <a:buNone/>
                </a:pPr>
                <a:endParaRPr lang="en-US" dirty="0"/>
              </a:p>
              <a:p>
                <a:pPr marL="0" indent="0" algn="just">
                  <a:buNone/>
                </a:pPr>
                <a:r>
                  <a:rPr lang="es-ES" b="0" i="0" dirty="0">
                    <a:solidFill>
                      <a:srgbClr val="333333"/>
                    </a:solidFill>
                    <a:effectLst/>
                    <a:latin typeface="Helvetica Neue"/>
                  </a:rPr>
                  <a:t>En los modelos lineales generalizados se introduce una función invertible </a:t>
                </a:r>
                <a:r>
                  <a:rPr lang="es-ES" b="0" i="1" dirty="0">
                    <a:solidFill>
                      <a:srgbClr val="333333"/>
                    </a:solidFill>
                    <a:effectLst/>
                    <a:latin typeface="Helvetica Neue"/>
                  </a:rPr>
                  <a:t>g</a:t>
                </a:r>
                <a:r>
                  <a:rPr lang="es-ES" b="0" i="0" dirty="0">
                    <a:solidFill>
                      <a:srgbClr val="333333"/>
                    </a:solidFill>
                    <a:effectLst/>
                    <a:latin typeface="Helvetica Neue"/>
                  </a:rPr>
                  <a:t>, denominada función enlace (o link):</a:t>
                </a:r>
              </a:p>
              <a:p>
                <a:pPr marL="0" indent="0" algn="just">
                  <a:buNone/>
                </a:pPr>
                <a:endParaRPr lang="en-US" b="0" i="0" dirty="0">
                  <a:solidFill>
                    <a:srgbClr val="333333"/>
                  </a:solidFill>
                  <a:effectLst/>
                  <a:latin typeface="Helvetica Neue"/>
                </a:endParaRPr>
              </a:p>
              <a:p>
                <a:pPr marL="0" indent="0" algn="just">
                  <a:buNone/>
                </a:pPr>
                <a14:m>
                  <m:oMathPara xmlns:m="http://schemas.openxmlformats.org/officeDocument/2006/math">
                    <m:oMathParaPr>
                      <m:jc m:val="centerGroup"/>
                    </m:oMathParaPr>
                    <m:oMath xmlns:m="http://schemas.openxmlformats.org/officeDocument/2006/math">
                      <m:r>
                        <a:rPr lang="es-CR" b="0" i="1" smtClean="0">
                          <a:latin typeface="Cambria Math" panose="02040503050406030204" pitchFamily="18" charset="0"/>
                        </a:rPr>
                        <m:t>𝑔</m:t>
                      </m:r>
                      <m:d>
                        <m:dPr>
                          <m:ctrlPr>
                            <a:rPr lang="es-CR" b="0" i="1" smtClean="0">
                              <a:latin typeface="Cambria Math" panose="02040503050406030204" pitchFamily="18" charset="0"/>
                            </a:rPr>
                          </m:ctrlPr>
                        </m:dPr>
                        <m:e>
                          <m:r>
                            <a:rPr lang="es-CR" b="0" i="1" smtClean="0">
                              <a:latin typeface="Cambria Math" panose="02040503050406030204" pitchFamily="18" charset="0"/>
                            </a:rPr>
                            <m:t>𝐸</m:t>
                          </m:r>
                          <m:d>
                            <m:dPr>
                              <m:ctrlPr>
                                <a:rPr lang="es-CR" b="0" i="1" smtClean="0">
                                  <a:latin typeface="Cambria Math" panose="02040503050406030204" pitchFamily="18" charset="0"/>
                                </a:rPr>
                              </m:ctrlPr>
                            </m:dPr>
                            <m:e>
                              <m:r>
                                <a:rPr lang="es-CR" b="0" i="1" smtClean="0">
                                  <a:latin typeface="Cambria Math" panose="02040503050406030204" pitchFamily="18" charset="0"/>
                                </a:rPr>
                                <m:t>𝑌</m:t>
                              </m:r>
                            </m:e>
                            <m:e>
                              <m:r>
                                <a:rPr lang="es-CR" b="0" i="1" smtClean="0">
                                  <a:latin typeface="Cambria Math" panose="02040503050406030204" pitchFamily="18" charset="0"/>
                                </a:rPr>
                                <m:t>𝑋</m:t>
                              </m:r>
                            </m:e>
                          </m:d>
                        </m:e>
                      </m:d>
                      <m:r>
                        <a:rPr lang="es-CR" b="0" i="1" smtClean="0">
                          <a:latin typeface="Cambria Math" panose="02040503050406030204" pitchFamily="18" charset="0"/>
                        </a:rPr>
                        <m:t>= </m:t>
                      </m:r>
                      <m:sSub>
                        <m:sSubPr>
                          <m:ctrlPr>
                            <a:rPr lang="es-CR" b="0" i="1" smtClean="0">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𝛽</m:t>
                          </m:r>
                        </m:e>
                        <m:sub>
                          <m:r>
                            <a:rPr lang="es-CR" b="0" i="1" smtClean="0">
                              <a:latin typeface="Cambria Math" panose="02040503050406030204" pitchFamily="18" charset="0"/>
                              <a:ea typeface="Cambria Math" panose="02040503050406030204" pitchFamily="18" charset="0"/>
                            </a:rPr>
                            <m:t>0</m:t>
                          </m:r>
                        </m:sub>
                      </m:sSub>
                      <m:r>
                        <a:rPr lang="es-CR" i="1">
                          <a:latin typeface="Cambria Math" panose="02040503050406030204" pitchFamily="18" charset="0"/>
                          <a:ea typeface="Cambria Math" panose="02040503050406030204" pitchFamily="18" charset="0"/>
                        </a:rPr>
                        <m:t>+</m:t>
                      </m:r>
                      <m:sSub>
                        <m:sSubPr>
                          <m:ctrlPr>
                            <a:rPr lang="es-CR" b="0" i="1" smtClean="0">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𝛽</m:t>
                          </m:r>
                        </m:e>
                        <m:sub>
                          <m:r>
                            <a:rPr lang="es-CR" b="0" i="1" smtClean="0">
                              <a:latin typeface="Cambria Math" panose="02040503050406030204" pitchFamily="18" charset="0"/>
                              <a:ea typeface="Cambria Math" panose="02040503050406030204" pitchFamily="18" charset="0"/>
                            </a:rPr>
                            <m:t>1</m:t>
                          </m:r>
                        </m:sub>
                      </m:sSub>
                      <m:sSub>
                        <m:sSubPr>
                          <m:ctrlPr>
                            <a:rPr lang="es-CR" b="0" i="1" smtClean="0">
                              <a:latin typeface="Cambria Math" panose="02040503050406030204" pitchFamily="18" charset="0"/>
                              <a:ea typeface="Cambria Math" panose="02040503050406030204" pitchFamily="18" charset="0"/>
                            </a:rPr>
                          </m:ctrlPr>
                        </m:sSubPr>
                        <m:e>
                          <m:r>
                            <a:rPr lang="es-CR" b="0" i="1" smtClean="0">
                              <a:latin typeface="Cambria Math" panose="02040503050406030204" pitchFamily="18" charset="0"/>
                              <a:ea typeface="Cambria Math" panose="02040503050406030204" pitchFamily="18" charset="0"/>
                            </a:rPr>
                            <m:t>𝑋</m:t>
                          </m:r>
                        </m:e>
                        <m:sub>
                          <m:r>
                            <a:rPr lang="es-CR" b="0" i="1" smtClean="0">
                              <a:latin typeface="Cambria Math" panose="02040503050406030204" pitchFamily="18" charset="0"/>
                              <a:ea typeface="Cambria Math" panose="02040503050406030204" pitchFamily="18" charset="0"/>
                            </a:rPr>
                            <m:t>1</m:t>
                          </m:r>
                        </m:sub>
                      </m:sSub>
                      <m:r>
                        <a:rPr lang="es-CR" i="1">
                          <a:latin typeface="Cambria Math" panose="02040503050406030204" pitchFamily="18" charset="0"/>
                          <a:ea typeface="Cambria Math" panose="02040503050406030204" pitchFamily="18" charset="0"/>
                        </a:rPr>
                        <m:t>+</m:t>
                      </m:r>
                      <m:sSub>
                        <m:sSubPr>
                          <m:ctrlPr>
                            <a:rPr lang="es-CR" b="0" i="1" smtClean="0">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𝛽</m:t>
                          </m:r>
                        </m:e>
                        <m:sub>
                          <m:r>
                            <a:rPr lang="es-CR" b="0" i="1" smtClean="0">
                              <a:latin typeface="Cambria Math" panose="02040503050406030204" pitchFamily="18" charset="0"/>
                              <a:ea typeface="Cambria Math" panose="02040503050406030204" pitchFamily="18" charset="0"/>
                            </a:rPr>
                            <m:t>2</m:t>
                          </m:r>
                        </m:sub>
                      </m:sSub>
                      <m:sSub>
                        <m:sSubPr>
                          <m:ctrlPr>
                            <a:rPr lang="es-CR" b="0" i="1" smtClean="0">
                              <a:latin typeface="Cambria Math" panose="02040503050406030204" pitchFamily="18" charset="0"/>
                              <a:ea typeface="Cambria Math" panose="02040503050406030204" pitchFamily="18" charset="0"/>
                            </a:rPr>
                          </m:ctrlPr>
                        </m:sSubPr>
                        <m:e>
                          <m:r>
                            <a:rPr lang="es-CR" b="0" i="1" smtClean="0">
                              <a:latin typeface="Cambria Math" panose="02040503050406030204" pitchFamily="18" charset="0"/>
                              <a:ea typeface="Cambria Math" panose="02040503050406030204" pitchFamily="18" charset="0"/>
                            </a:rPr>
                            <m:t>𝑋</m:t>
                          </m:r>
                        </m:e>
                        <m:sub>
                          <m:r>
                            <a:rPr lang="es-CR" b="0" i="1" smtClean="0">
                              <a:latin typeface="Cambria Math" panose="02040503050406030204" pitchFamily="18" charset="0"/>
                              <a:ea typeface="Cambria Math" panose="02040503050406030204" pitchFamily="18" charset="0"/>
                            </a:rPr>
                            <m:t>2</m:t>
                          </m:r>
                        </m:sub>
                      </m:sSub>
                      <m:r>
                        <a:rPr lang="es-CR" i="1">
                          <a:latin typeface="Cambria Math" panose="02040503050406030204" pitchFamily="18" charset="0"/>
                          <a:ea typeface="Cambria Math" panose="02040503050406030204" pitchFamily="18" charset="0"/>
                        </a:rPr>
                        <m:t>+</m:t>
                      </m:r>
                      <m:r>
                        <a:rPr lang="es-CR" b="0" i="1" smtClean="0">
                          <a:latin typeface="Cambria Math" panose="02040503050406030204" pitchFamily="18" charset="0"/>
                          <a:ea typeface="Cambria Math" panose="02040503050406030204" pitchFamily="18" charset="0"/>
                        </a:rPr>
                        <m:t>…+</m:t>
                      </m:r>
                      <m:sSub>
                        <m:sSubPr>
                          <m:ctrlPr>
                            <a:rPr lang="es-CR" b="0" i="1" smtClean="0">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𝛽</m:t>
                          </m:r>
                        </m:e>
                        <m:sub>
                          <m:r>
                            <a:rPr lang="es-CR" b="0" i="1" smtClean="0">
                              <a:latin typeface="Cambria Math" panose="02040503050406030204" pitchFamily="18" charset="0"/>
                              <a:ea typeface="Cambria Math" panose="02040503050406030204" pitchFamily="18" charset="0"/>
                            </a:rPr>
                            <m:t>𝑝</m:t>
                          </m:r>
                        </m:sub>
                      </m:sSub>
                      <m:sSub>
                        <m:sSubPr>
                          <m:ctrlPr>
                            <a:rPr lang="es-CR" b="0" i="1" smtClean="0">
                              <a:latin typeface="Cambria Math" panose="02040503050406030204" pitchFamily="18" charset="0"/>
                              <a:ea typeface="Cambria Math" panose="02040503050406030204" pitchFamily="18" charset="0"/>
                            </a:rPr>
                          </m:ctrlPr>
                        </m:sSubPr>
                        <m:e>
                          <m:r>
                            <a:rPr lang="es-CR" b="0" i="1" smtClean="0">
                              <a:latin typeface="Cambria Math" panose="02040503050406030204" pitchFamily="18" charset="0"/>
                              <a:ea typeface="Cambria Math" panose="02040503050406030204" pitchFamily="18" charset="0"/>
                            </a:rPr>
                            <m:t>𝑋</m:t>
                          </m:r>
                        </m:e>
                        <m:sub>
                          <m:r>
                            <a:rPr lang="es-CR" b="0" i="1" smtClean="0">
                              <a:latin typeface="Cambria Math" panose="02040503050406030204" pitchFamily="18" charset="0"/>
                              <a:ea typeface="Cambria Math" panose="02040503050406030204" pitchFamily="18" charset="0"/>
                            </a:rPr>
                            <m:t>𝑝</m:t>
                          </m:r>
                        </m:sub>
                      </m:sSub>
                      <m:r>
                        <a:rPr lang="es-CR" b="0" i="1" smtClean="0">
                          <a:latin typeface="Cambria Math" panose="02040503050406030204" pitchFamily="18" charset="0"/>
                          <a:ea typeface="Cambria Math" panose="02040503050406030204" pitchFamily="18" charset="0"/>
                        </a:rPr>
                        <m:t>=</m:t>
                      </m:r>
                      <m:sSup>
                        <m:sSupPr>
                          <m:ctrlPr>
                            <a:rPr lang="es-CR" b="0" i="1" smtClean="0">
                              <a:latin typeface="Cambria Math" panose="02040503050406030204" pitchFamily="18" charset="0"/>
                              <a:ea typeface="Cambria Math" panose="02040503050406030204" pitchFamily="18" charset="0"/>
                            </a:rPr>
                          </m:ctrlPr>
                        </m:sSupPr>
                        <m:e>
                          <m:r>
                            <a:rPr lang="es-CR" i="1">
                              <a:latin typeface="Cambria Math" panose="02040503050406030204" pitchFamily="18" charset="0"/>
                              <a:ea typeface="Cambria Math" panose="02040503050406030204" pitchFamily="18" charset="0"/>
                            </a:rPr>
                            <m:t>𝑔</m:t>
                          </m:r>
                        </m:e>
                        <m:sup>
                          <m:r>
                            <a:rPr lang="es-CR" b="0" i="1" smtClean="0">
                              <a:latin typeface="Cambria Math" panose="02040503050406030204" pitchFamily="18" charset="0"/>
                              <a:ea typeface="Cambria Math" panose="02040503050406030204" pitchFamily="18" charset="0"/>
                            </a:rPr>
                            <m:t>−1</m:t>
                          </m:r>
                        </m:sup>
                      </m:sSup>
                      <m:r>
                        <a:rPr lang="es-CR" b="0" i="1" smtClean="0">
                          <a:latin typeface="Cambria Math" panose="02040503050406030204" pitchFamily="18" charset="0"/>
                          <a:ea typeface="Cambria Math" panose="02040503050406030204" pitchFamily="18" charset="0"/>
                        </a:rPr>
                        <m:t> (</m:t>
                      </m:r>
                      <m:r>
                        <a:rPr lang="es-CR" b="0" i="1" smtClean="0">
                          <a:latin typeface="Cambria Math" panose="02040503050406030204" pitchFamily="18" charset="0"/>
                          <a:ea typeface="Cambria Math" panose="02040503050406030204" pitchFamily="18" charset="0"/>
                        </a:rPr>
                        <m:t>𝑋</m:t>
                      </m:r>
                      <m:r>
                        <a:rPr lang="es-CR" i="1">
                          <a:latin typeface="Cambria Math" panose="02040503050406030204" pitchFamily="18" charset="0"/>
                          <a:ea typeface="Cambria Math" panose="02040503050406030204" pitchFamily="18" charset="0"/>
                        </a:rPr>
                        <m:t>𝛽</m:t>
                      </m:r>
                      <m:r>
                        <a:rPr lang="es-CR" b="0" i="1" smtClean="0">
                          <a:latin typeface="Cambria Math" panose="02040503050406030204" pitchFamily="18" charset="0"/>
                          <a:ea typeface="Cambria Math" panose="02040503050406030204" pitchFamily="18" charset="0"/>
                        </a:rPr>
                        <m:t>)</m:t>
                      </m:r>
                    </m:oMath>
                  </m:oMathPara>
                </a14:m>
                <a:endParaRPr lang="en-US" dirty="0"/>
              </a:p>
              <a:p>
                <a:pPr marL="0" indent="0" algn="just">
                  <a:buNone/>
                </a:pPr>
                <a:endParaRPr lang="en-US" dirty="0">
                  <a:solidFill>
                    <a:srgbClr val="333333"/>
                  </a:solidFill>
                  <a:latin typeface="Helvetica Neue"/>
                </a:endParaRPr>
              </a:p>
              <a:p>
                <a:pPr marL="0" indent="0" algn="just">
                  <a:buNone/>
                </a:pPr>
                <a:endParaRPr lang="en-US" dirty="0"/>
              </a:p>
            </p:txBody>
          </p:sp>
        </mc:Choice>
        <mc:Fallback xmlns="">
          <p:sp>
            <p:nvSpPr>
              <p:cNvPr id="3" name="Marcador de contenido 2">
                <a:extLst>
                  <a:ext uri="{FF2B5EF4-FFF2-40B4-BE49-F238E27FC236}">
                    <a16:creationId xmlns:a16="http://schemas.microsoft.com/office/drawing/2014/main" id="{A8A6C0D3-F567-4102-8C63-989364E76F3E}"/>
                  </a:ext>
                </a:extLst>
              </p:cNvPr>
              <p:cNvSpPr>
                <a:spLocks noGrp="1" noRot="1" noChangeAspect="1" noMove="1" noResize="1" noEditPoints="1" noAdjustHandles="1" noChangeArrowheads="1" noChangeShapeType="1" noTextEdit="1"/>
              </p:cNvSpPr>
              <p:nvPr>
                <p:ph idx="1"/>
              </p:nvPr>
            </p:nvSpPr>
            <p:spPr>
              <a:xfrm>
                <a:off x="164593" y="1420428"/>
                <a:ext cx="10941372" cy="5302633"/>
              </a:xfrm>
              <a:blipFill>
                <a:blip r:embed="rId2"/>
                <a:stretch>
                  <a:fillRect l="-446" t="-805" r="-446"/>
                </a:stretch>
              </a:blipFill>
            </p:spPr>
            <p:txBody>
              <a:bodyPr/>
              <a:lstStyle/>
              <a:p>
                <a:r>
                  <a:rPr lang="en-US">
                    <a:noFill/>
                  </a:rPr>
                  <a:t> </a:t>
                </a:r>
              </a:p>
            </p:txBody>
          </p:sp>
        </mc:Fallback>
      </mc:AlternateContent>
    </p:spTree>
    <p:extLst>
      <p:ext uri="{BB962C8B-B14F-4D97-AF65-F5344CB8AC3E}">
        <p14:creationId xmlns:p14="http://schemas.microsoft.com/office/powerpoint/2010/main" val="1766888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B2410F-DE53-4276-AB98-FF6F0A2EE505}"/>
              </a:ext>
            </a:extLst>
          </p:cNvPr>
          <p:cNvSpPr>
            <a:spLocks noGrp="1"/>
          </p:cNvSpPr>
          <p:nvPr>
            <p:ph type="title"/>
          </p:nvPr>
        </p:nvSpPr>
        <p:spPr>
          <a:xfrm>
            <a:off x="164592" y="134939"/>
            <a:ext cx="11012394" cy="797215"/>
          </a:xfrm>
        </p:spPr>
        <p:txBody>
          <a:bodyPr>
            <a:normAutofit/>
          </a:bodyPr>
          <a:lstStyle/>
          <a:p>
            <a:pPr algn="ctr"/>
            <a:r>
              <a:rPr lang="es-CR" dirty="0"/>
              <a:t>Introducción</a:t>
            </a:r>
            <a:endParaRPr lang="en-US" dirty="0"/>
          </a:p>
        </p:txBody>
      </p:sp>
      <p:sp>
        <p:nvSpPr>
          <p:cNvPr id="3" name="Marcador de contenido 2">
            <a:extLst>
              <a:ext uri="{FF2B5EF4-FFF2-40B4-BE49-F238E27FC236}">
                <a16:creationId xmlns:a16="http://schemas.microsoft.com/office/drawing/2014/main" id="{A8A6C0D3-F567-4102-8C63-989364E76F3E}"/>
              </a:ext>
            </a:extLst>
          </p:cNvPr>
          <p:cNvSpPr>
            <a:spLocks noGrp="1"/>
          </p:cNvSpPr>
          <p:nvPr>
            <p:ph idx="1"/>
          </p:nvPr>
        </p:nvSpPr>
        <p:spPr>
          <a:xfrm>
            <a:off x="164593" y="1109710"/>
            <a:ext cx="10941372" cy="5613352"/>
          </a:xfrm>
        </p:spPr>
        <p:txBody>
          <a:bodyPr/>
          <a:lstStyle/>
          <a:p>
            <a:pPr algn="just"/>
            <a:r>
              <a:rPr lang="es-ES" dirty="0">
                <a:solidFill>
                  <a:srgbClr val="333333"/>
                </a:solidFill>
                <a:latin typeface="Helvetica Neue"/>
              </a:rPr>
              <a:t>Un modelo lineal generalizado (GLM) es una generalización flexible de la regresión lineal ordinaria que permite variables de respuesta que tienen modelos de distribución de errores distintos de una distribución normal. </a:t>
            </a:r>
          </a:p>
          <a:p>
            <a:pPr algn="just"/>
            <a:endParaRPr lang="es-ES" dirty="0">
              <a:solidFill>
                <a:srgbClr val="333333"/>
              </a:solidFill>
              <a:latin typeface="Helvetica Neue"/>
            </a:endParaRPr>
          </a:p>
          <a:p>
            <a:pPr algn="just"/>
            <a:r>
              <a:rPr lang="es-ES" dirty="0">
                <a:solidFill>
                  <a:srgbClr val="333333"/>
                </a:solidFill>
                <a:latin typeface="Helvetica Neue"/>
              </a:rPr>
              <a:t>El GLM generaliza la regresión lineal al permitir que el modelo lineal esté relacionado con la variable de respuesta a través de una función de enlace y al permitir que la magnitud de la varianza de cada medición sea una función de su valor predicho (¿? los momentos)</a:t>
            </a:r>
            <a:r>
              <a:rPr lang="es-ES" b="0" i="0" dirty="0">
                <a:solidFill>
                  <a:srgbClr val="202122"/>
                </a:solidFill>
                <a:effectLst/>
                <a:latin typeface="Arial" panose="020B0604020202020204" pitchFamily="34" charset="0"/>
              </a:rPr>
              <a:t>.</a:t>
            </a:r>
          </a:p>
          <a:p>
            <a:pPr algn="just"/>
            <a:endParaRPr lang="es-ES" dirty="0">
              <a:solidFill>
                <a:srgbClr val="202122"/>
              </a:solidFill>
              <a:latin typeface="Arial" panose="020B0604020202020204" pitchFamily="34" charset="0"/>
            </a:endParaRPr>
          </a:p>
          <a:p>
            <a:pPr algn="just"/>
            <a:r>
              <a:rPr lang="es-ES" dirty="0">
                <a:solidFill>
                  <a:srgbClr val="333333"/>
                </a:solidFill>
                <a:latin typeface="Helvetica Neue"/>
              </a:rPr>
              <a:t>¿Más específicamente, en dónde radica la diferencia de los MLR y los GLM? </a:t>
            </a:r>
          </a:p>
          <a:p>
            <a:pPr algn="just"/>
            <a:endParaRPr lang="es-ES" dirty="0">
              <a:solidFill>
                <a:srgbClr val="333333"/>
              </a:solidFill>
              <a:latin typeface="Helvetica Neue"/>
            </a:endParaRPr>
          </a:p>
          <a:p>
            <a:pPr algn="just"/>
            <a:r>
              <a:rPr lang="es-ES" dirty="0">
                <a:solidFill>
                  <a:srgbClr val="333333"/>
                </a:solidFill>
                <a:latin typeface="Helvetica Neue"/>
              </a:rPr>
              <a:t>Los modelos lineales hacen siempre referencia a modelos de regresión lineal normal con una variable de respuesta continua, asumen además que los residuos / errores siguen una distribución normal. En el modelo lineal generalizado, por otro lado, permite que los residuos tengan otras distribuciones de la familia exponencial de distribuciones. Esto permite una mayor flexibilidad de optar por algo aparte de la distribución normal en los residuos. </a:t>
            </a:r>
          </a:p>
        </p:txBody>
      </p:sp>
    </p:spTree>
    <p:extLst>
      <p:ext uri="{BB962C8B-B14F-4D97-AF65-F5344CB8AC3E}">
        <p14:creationId xmlns:p14="http://schemas.microsoft.com/office/powerpoint/2010/main" val="3382426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07E811-8BB3-425A-9875-EA0CB37C2962}"/>
              </a:ext>
            </a:extLst>
          </p:cNvPr>
          <p:cNvSpPr>
            <a:spLocks noGrp="1"/>
          </p:cNvSpPr>
          <p:nvPr>
            <p:ph type="title"/>
          </p:nvPr>
        </p:nvSpPr>
        <p:spPr>
          <a:xfrm>
            <a:off x="1249680" y="0"/>
            <a:ext cx="9692640" cy="850481"/>
          </a:xfrm>
        </p:spPr>
        <p:txBody>
          <a:bodyPr/>
          <a:lstStyle/>
          <a:p>
            <a:pPr algn="ctr"/>
            <a:r>
              <a:rPr lang="es-CR" dirty="0"/>
              <a:t>Índice</a:t>
            </a:r>
            <a:endParaRPr lang="en-US" dirty="0"/>
          </a:p>
        </p:txBody>
      </p:sp>
      <p:sp>
        <p:nvSpPr>
          <p:cNvPr id="4" name="3 Elipse">
            <a:extLst>
              <a:ext uri="{FF2B5EF4-FFF2-40B4-BE49-F238E27FC236}">
                <a16:creationId xmlns:a16="http://schemas.microsoft.com/office/drawing/2014/main" id="{87005A86-2480-4EEB-BD1C-BB9E0FB453EA}"/>
              </a:ext>
            </a:extLst>
          </p:cNvPr>
          <p:cNvSpPr/>
          <p:nvPr/>
        </p:nvSpPr>
        <p:spPr>
          <a:xfrm>
            <a:off x="467544" y="1268760"/>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1</a:t>
            </a:r>
          </a:p>
        </p:txBody>
      </p:sp>
      <p:sp>
        <p:nvSpPr>
          <p:cNvPr id="5" name="4 Elipse">
            <a:extLst>
              <a:ext uri="{FF2B5EF4-FFF2-40B4-BE49-F238E27FC236}">
                <a16:creationId xmlns:a16="http://schemas.microsoft.com/office/drawing/2014/main" id="{8850B7B9-A4B4-4203-8A6D-BB291772B21B}"/>
              </a:ext>
            </a:extLst>
          </p:cNvPr>
          <p:cNvSpPr/>
          <p:nvPr/>
        </p:nvSpPr>
        <p:spPr>
          <a:xfrm>
            <a:off x="467544" y="3284984"/>
            <a:ext cx="1368152" cy="12961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2</a:t>
            </a:r>
          </a:p>
        </p:txBody>
      </p:sp>
      <p:sp>
        <p:nvSpPr>
          <p:cNvPr id="9" name="12 Rectángulo redondeado">
            <a:extLst>
              <a:ext uri="{FF2B5EF4-FFF2-40B4-BE49-F238E27FC236}">
                <a16:creationId xmlns:a16="http://schemas.microsoft.com/office/drawing/2014/main" id="{2F1E6455-DD99-405D-8009-D0FF9D00598C}"/>
              </a:ext>
            </a:extLst>
          </p:cNvPr>
          <p:cNvSpPr/>
          <p:nvPr/>
        </p:nvSpPr>
        <p:spPr>
          <a:xfrm>
            <a:off x="2051720" y="1412776"/>
            <a:ext cx="2160240"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Introducción</a:t>
            </a:r>
          </a:p>
        </p:txBody>
      </p:sp>
      <p:sp>
        <p:nvSpPr>
          <p:cNvPr id="10" name="13 Rectángulo redondeado">
            <a:extLst>
              <a:ext uri="{FF2B5EF4-FFF2-40B4-BE49-F238E27FC236}">
                <a16:creationId xmlns:a16="http://schemas.microsoft.com/office/drawing/2014/main" id="{7122EF9A-7511-4F61-8CB4-AD8A48176564}"/>
              </a:ext>
            </a:extLst>
          </p:cNvPr>
          <p:cNvSpPr/>
          <p:nvPr/>
        </p:nvSpPr>
        <p:spPr>
          <a:xfrm>
            <a:off x="2051720" y="3429000"/>
            <a:ext cx="2160240" cy="100811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Componente de los GLM</a:t>
            </a:r>
          </a:p>
        </p:txBody>
      </p:sp>
    </p:spTree>
    <p:extLst>
      <p:ext uri="{BB962C8B-B14F-4D97-AF65-F5344CB8AC3E}">
        <p14:creationId xmlns:p14="http://schemas.microsoft.com/office/powerpoint/2010/main" val="1898631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32ADD0-FEC3-4BEA-A2BF-D1DB25C3081B}"/>
              </a:ext>
            </a:extLst>
          </p:cNvPr>
          <p:cNvSpPr>
            <a:spLocks noGrp="1"/>
          </p:cNvSpPr>
          <p:nvPr>
            <p:ph type="title"/>
          </p:nvPr>
        </p:nvSpPr>
        <p:spPr>
          <a:xfrm>
            <a:off x="88778" y="63919"/>
            <a:ext cx="11070454" cy="823848"/>
          </a:xfrm>
        </p:spPr>
        <p:txBody>
          <a:bodyPr/>
          <a:lstStyle/>
          <a:p>
            <a:pPr algn="ctr"/>
            <a:r>
              <a:rPr lang="es-CR" dirty="0"/>
              <a:t>Componentes de los GLM</a:t>
            </a:r>
            <a:endParaRPr lang="en-US" dirty="0"/>
          </a:p>
        </p:txBody>
      </p:sp>
      <p:sp>
        <p:nvSpPr>
          <p:cNvPr id="3" name="Marcador de contenido 2">
            <a:extLst>
              <a:ext uri="{FF2B5EF4-FFF2-40B4-BE49-F238E27FC236}">
                <a16:creationId xmlns:a16="http://schemas.microsoft.com/office/drawing/2014/main" id="{BFAF9661-1A3E-4B97-B5B9-28501D474566}"/>
              </a:ext>
            </a:extLst>
          </p:cNvPr>
          <p:cNvSpPr>
            <a:spLocks noGrp="1"/>
          </p:cNvSpPr>
          <p:nvPr>
            <p:ph idx="1"/>
          </p:nvPr>
        </p:nvSpPr>
        <p:spPr>
          <a:xfrm>
            <a:off x="88777" y="1253331"/>
            <a:ext cx="11114842" cy="5540750"/>
          </a:xfrm>
        </p:spPr>
        <p:txBody>
          <a:bodyPr/>
          <a:lstStyle/>
          <a:p>
            <a:pPr marL="0" indent="0">
              <a:buNone/>
            </a:pPr>
            <a:r>
              <a:rPr lang="es-ES" dirty="0"/>
              <a:t>Un modelo lineal generalizado tiene tres componentes básicos:</a:t>
            </a:r>
          </a:p>
          <a:p>
            <a:endParaRPr lang="en-US" dirty="0"/>
          </a:p>
          <a:p>
            <a:r>
              <a:rPr lang="es-ES" b="1" dirty="0"/>
              <a:t>Componente aleatoria</a:t>
            </a:r>
            <a:r>
              <a:rPr lang="es-ES" dirty="0"/>
              <a:t>: identifica la variable respuesta y su distribución de probabilidad.</a:t>
            </a:r>
          </a:p>
          <a:p>
            <a:endParaRPr lang="es-ES" dirty="0"/>
          </a:p>
          <a:p>
            <a:r>
              <a:rPr lang="en-US" b="1" dirty="0" err="1"/>
              <a:t>Componente</a:t>
            </a:r>
            <a:r>
              <a:rPr lang="en-US" b="1" dirty="0"/>
              <a:t> </a:t>
            </a:r>
            <a:r>
              <a:rPr lang="en-US" b="1" dirty="0" err="1"/>
              <a:t>sistemático</a:t>
            </a:r>
            <a:r>
              <a:rPr lang="en-US" dirty="0"/>
              <a:t>: </a:t>
            </a:r>
            <a:r>
              <a:rPr lang="en-US" dirty="0" err="1"/>
              <a:t>especifica</a:t>
            </a:r>
            <a:r>
              <a:rPr lang="en-US" dirty="0"/>
              <a:t> las variables </a:t>
            </a:r>
            <a:r>
              <a:rPr lang="en-US" dirty="0" err="1"/>
              <a:t>explicativas</a:t>
            </a:r>
            <a:r>
              <a:rPr lang="en-US" dirty="0"/>
              <a:t> (</a:t>
            </a:r>
            <a:r>
              <a:rPr lang="en-US" dirty="0" err="1"/>
              <a:t>independientes</a:t>
            </a:r>
            <a:r>
              <a:rPr lang="en-US" dirty="0"/>
              <a:t> o </a:t>
            </a:r>
            <a:r>
              <a:rPr lang="en-US" dirty="0" err="1"/>
              <a:t>predictoras</a:t>
            </a:r>
            <a:r>
              <a:rPr lang="en-US" dirty="0"/>
              <a:t>) </a:t>
            </a:r>
            <a:r>
              <a:rPr lang="en-US" dirty="0" err="1"/>
              <a:t>utilizadas</a:t>
            </a:r>
            <a:r>
              <a:rPr lang="en-US" dirty="0"/>
              <a:t> </a:t>
            </a:r>
            <a:r>
              <a:rPr lang="en-US" dirty="0" err="1"/>
              <a:t>en</a:t>
            </a:r>
            <a:r>
              <a:rPr lang="en-US" dirty="0"/>
              <a:t> la </a:t>
            </a:r>
            <a:r>
              <a:rPr lang="en-US" dirty="0" err="1"/>
              <a:t>función</a:t>
            </a:r>
            <a:r>
              <a:rPr lang="en-US" dirty="0"/>
              <a:t> </a:t>
            </a:r>
            <a:r>
              <a:rPr lang="en-US" dirty="0" err="1"/>
              <a:t>predictora</a:t>
            </a:r>
            <a:r>
              <a:rPr lang="en-US" dirty="0"/>
              <a:t> lineal.</a:t>
            </a:r>
          </a:p>
          <a:p>
            <a:endParaRPr lang="en-US" dirty="0"/>
          </a:p>
          <a:p>
            <a:r>
              <a:rPr lang="es-ES" b="1" dirty="0"/>
              <a:t>Función link o de enlace</a:t>
            </a:r>
            <a:r>
              <a:rPr lang="es-ES" dirty="0"/>
              <a:t>: es una función del valor esperado de Y , E(Y ), como una combinación lineal de las variables predictoras.</a:t>
            </a:r>
          </a:p>
          <a:p>
            <a:endParaRPr lang="es-ES" dirty="0"/>
          </a:p>
          <a:p>
            <a:r>
              <a:rPr lang="es-ES" dirty="0"/>
              <a:t>Veamos que es cada componentes. </a:t>
            </a:r>
            <a:endParaRPr lang="en-US" dirty="0"/>
          </a:p>
        </p:txBody>
      </p:sp>
    </p:spTree>
    <p:extLst>
      <p:ext uri="{BB962C8B-B14F-4D97-AF65-F5344CB8AC3E}">
        <p14:creationId xmlns:p14="http://schemas.microsoft.com/office/powerpoint/2010/main" val="666001280"/>
      </p:ext>
    </p:extLst>
  </p:cSld>
  <p:clrMapOvr>
    <a:masterClrMapping/>
  </p:clrMapOvr>
</p:sld>
</file>

<file path=ppt/theme/theme1.xml><?xml version="1.0" encoding="utf-8"?>
<a:theme xmlns:a="http://schemas.openxmlformats.org/drawingml/2006/main" name="Vista">
  <a:themeElements>
    <a:clrScheme name="Vista">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sta">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sta">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TM03457515[[fn=Vista]]</Template>
  <TotalTime>6980</TotalTime>
  <Words>2458</Words>
  <Application>Microsoft Office PowerPoint</Application>
  <PresentationFormat>Panorámica</PresentationFormat>
  <Paragraphs>199</Paragraphs>
  <Slides>28</Slides>
  <Notes>0</Notes>
  <HiddenSlides>0</HiddenSlides>
  <MMClips>0</MMClips>
  <ScaleCrop>false</ScaleCrop>
  <HeadingPairs>
    <vt:vector size="8" baseType="variant">
      <vt:variant>
        <vt:lpstr>Fuentes usadas</vt:lpstr>
      </vt:variant>
      <vt:variant>
        <vt:i4>8</vt:i4>
      </vt:variant>
      <vt:variant>
        <vt:lpstr>Tema</vt:lpstr>
      </vt:variant>
      <vt:variant>
        <vt:i4>1</vt:i4>
      </vt:variant>
      <vt:variant>
        <vt:lpstr>Servidores OLE incrustados</vt:lpstr>
      </vt:variant>
      <vt:variant>
        <vt:i4>1</vt:i4>
      </vt:variant>
      <vt:variant>
        <vt:lpstr>Títulos de diapositiva</vt:lpstr>
      </vt:variant>
      <vt:variant>
        <vt:i4>28</vt:i4>
      </vt:variant>
    </vt:vector>
  </HeadingPairs>
  <TitlesOfParts>
    <vt:vector size="38" baseType="lpstr">
      <vt:lpstr>Arial</vt:lpstr>
      <vt:lpstr>Cambria Math</vt:lpstr>
      <vt:lpstr>Century Schoolbook</vt:lpstr>
      <vt:lpstr>Helvetica Neue</vt:lpstr>
      <vt:lpstr>IBM Plex Sans</vt:lpstr>
      <vt:lpstr>inherit</vt:lpstr>
      <vt:lpstr>Times New Roman</vt:lpstr>
      <vt:lpstr>Wingdings 2</vt:lpstr>
      <vt:lpstr>Vista</vt:lpstr>
      <vt:lpstr>Ecuación</vt:lpstr>
      <vt:lpstr>Modelos Lineales Generalizados</vt:lpstr>
      <vt:lpstr>Preámbulo</vt:lpstr>
      <vt:lpstr>Presentación de PowerPoint</vt:lpstr>
      <vt:lpstr>Índice</vt:lpstr>
      <vt:lpstr>Índice</vt:lpstr>
      <vt:lpstr>Introducción</vt:lpstr>
      <vt:lpstr>Introducción</vt:lpstr>
      <vt:lpstr>Índice</vt:lpstr>
      <vt:lpstr>Componentes de los GLM</vt:lpstr>
      <vt:lpstr>Componentes de los GLM</vt:lpstr>
      <vt:lpstr>Componentes de los GLM</vt:lpstr>
      <vt:lpstr>Componentes de los GLM</vt:lpstr>
      <vt:lpstr>Índice</vt:lpstr>
      <vt:lpstr>Familia de los GLM</vt:lpstr>
      <vt:lpstr>Familia de los GLM</vt:lpstr>
      <vt:lpstr>Familia de los GLM</vt:lpstr>
      <vt:lpstr>Familia de los GLM</vt:lpstr>
      <vt:lpstr>Familia de los GLM</vt:lpstr>
      <vt:lpstr>Índice</vt:lpstr>
      <vt:lpstr>GLM para datos binarios</vt:lpstr>
      <vt:lpstr>GLM para datos binarios</vt:lpstr>
      <vt:lpstr>GLM para datos binarios</vt:lpstr>
      <vt:lpstr>Índice</vt:lpstr>
      <vt:lpstr>Otras aproximaciones</vt:lpstr>
      <vt:lpstr>Otras aproximaciones</vt:lpstr>
      <vt:lpstr>Conclusión</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Regresión lineal múltiple</dc:title>
  <dc:creator>Oscar Centeno  Mora</dc:creator>
  <cp:lastModifiedBy>Oscar Centeno  Mora</cp:lastModifiedBy>
  <cp:revision>208</cp:revision>
  <dcterms:created xsi:type="dcterms:W3CDTF">2021-09-06T16:08:28Z</dcterms:created>
  <dcterms:modified xsi:type="dcterms:W3CDTF">2021-10-24T02:24:50Z</dcterms:modified>
</cp:coreProperties>
</file>