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74" r:id="rId4"/>
    <p:sldId id="333" r:id="rId5"/>
    <p:sldId id="258" r:id="rId6"/>
    <p:sldId id="272" r:id="rId7"/>
    <p:sldId id="259" r:id="rId8"/>
    <p:sldId id="304" r:id="rId9"/>
    <p:sldId id="305" r:id="rId10"/>
    <p:sldId id="306" r:id="rId11"/>
    <p:sldId id="307" r:id="rId12"/>
    <p:sldId id="308" r:id="rId13"/>
    <p:sldId id="309" r:id="rId14"/>
    <p:sldId id="263" r:id="rId15"/>
    <p:sldId id="260" r:id="rId16"/>
    <p:sldId id="310" r:id="rId17"/>
    <p:sldId id="311" r:id="rId18"/>
    <p:sldId id="312" r:id="rId19"/>
    <p:sldId id="313" r:id="rId20"/>
    <p:sldId id="264" r:id="rId21"/>
    <p:sldId id="261" r:id="rId22"/>
    <p:sldId id="314" r:id="rId23"/>
    <p:sldId id="315" r:id="rId24"/>
    <p:sldId id="316" r:id="rId25"/>
    <p:sldId id="317" r:id="rId26"/>
    <p:sldId id="320" r:id="rId27"/>
    <p:sldId id="318" r:id="rId28"/>
    <p:sldId id="319" r:id="rId29"/>
    <p:sldId id="265" r:id="rId30"/>
    <p:sldId id="262" r:id="rId31"/>
    <p:sldId id="321" r:id="rId32"/>
    <p:sldId id="322" r:id="rId33"/>
    <p:sldId id="323" r:id="rId34"/>
    <p:sldId id="324" r:id="rId35"/>
    <p:sldId id="270" r:id="rId36"/>
    <p:sldId id="266" r:id="rId37"/>
    <p:sldId id="325" r:id="rId38"/>
    <p:sldId id="326" r:id="rId39"/>
    <p:sldId id="327" r:id="rId40"/>
    <p:sldId id="328" r:id="rId41"/>
    <p:sldId id="329" r:id="rId42"/>
    <p:sldId id="271" r:id="rId43"/>
    <p:sldId id="267" r:id="rId44"/>
    <p:sldId id="330" r:id="rId45"/>
    <p:sldId id="331" r:id="rId46"/>
    <p:sldId id="332" r:id="rId47"/>
    <p:sldId id="268" r:id="rId48"/>
    <p:sldId id="303" r:id="rId49"/>
    <p:sldId id="269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5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75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EA58F01-8AB0-44EC-B897-875203AAFBB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B6B5B8B-BC55-4EBF-A9D1-76E3442122AD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9417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F01-8AB0-44EC-B897-875203AAFBB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5B8B-BC55-4EBF-A9D1-76E3442122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7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F01-8AB0-44EC-B897-875203AAFBB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5B8B-BC55-4EBF-A9D1-76E3442122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9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F01-8AB0-44EC-B897-875203AAFBB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5B8B-BC55-4EBF-A9D1-76E3442122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7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F01-8AB0-44EC-B897-875203AAFBB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5B8B-BC55-4EBF-A9D1-76E3442122AD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674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F01-8AB0-44EC-B897-875203AAFBB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5B8B-BC55-4EBF-A9D1-76E3442122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F01-8AB0-44EC-B897-875203AAFBB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5B8B-BC55-4EBF-A9D1-76E3442122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F01-8AB0-44EC-B897-875203AAFBB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5B8B-BC55-4EBF-A9D1-76E3442122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4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F01-8AB0-44EC-B897-875203AAFBB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5B8B-BC55-4EBF-A9D1-76E3442122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8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F01-8AB0-44EC-B897-875203AAFBB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5B8B-BC55-4EBF-A9D1-76E3442122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8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F01-8AB0-44EC-B897-875203AAFBB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5B8B-BC55-4EBF-A9D1-76E3442122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1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EA58F01-8AB0-44EC-B897-875203AAFBB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B6B5B8B-BC55-4EBF-A9D1-76E3442122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8.png"/><Relationship Id="rId7" Type="http://schemas.openxmlformats.org/officeDocument/2006/relationships/image" Target="../media/image15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3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3.w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24.bin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2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39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4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5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54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5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77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C0B78-A4DE-4576-B902-5D0184D42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519" y="117629"/>
            <a:ext cx="11490664" cy="955011"/>
          </a:xfrm>
        </p:spPr>
        <p:txBody>
          <a:bodyPr>
            <a:normAutofit fontScale="90000"/>
          </a:bodyPr>
          <a:lstStyle/>
          <a:p>
            <a:pPr algn="ctr"/>
            <a:r>
              <a:rPr lang="es-CR" dirty="0"/>
              <a:t>Regresión lineal múltiple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1FA54D-E39A-402C-BCD3-02CE144A3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2183" y="6169981"/>
            <a:ext cx="9144000" cy="570390"/>
          </a:xfrm>
        </p:spPr>
        <p:txBody>
          <a:bodyPr/>
          <a:lstStyle/>
          <a:p>
            <a:pPr algn="r"/>
            <a:r>
              <a:rPr lang="es-CR" dirty="0"/>
              <a:t>Óscar Centeno Mora</a:t>
            </a:r>
            <a:endParaRPr lang="en-US" dirty="0"/>
          </a:p>
        </p:txBody>
      </p:sp>
      <p:pic>
        <p:nvPicPr>
          <p:cNvPr id="1026" name="Picture 2" descr="Multiple linear regression (MLR) model predictions for individual... |  Download Scientific Diagram">
            <a:extLst>
              <a:ext uri="{FF2B5EF4-FFF2-40B4-BE49-F238E27FC236}">
                <a16:creationId xmlns:a16="http://schemas.microsoft.com/office/drawing/2014/main" id="{D0F308D4-555A-4FD1-93AE-2913A305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5" y="1134084"/>
            <a:ext cx="7761145" cy="56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203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BEB6F-91EA-45AB-87F8-A4C48557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052" y="81675"/>
            <a:ext cx="9692640" cy="708438"/>
          </a:xfrm>
        </p:spPr>
        <p:txBody>
          <a:bodyPr/>
          <a:lstStyle/>
          <a:p>
            <a:pPr algn="ctr"/>
            <a:r>
              <a:rPr lang="es-CR" dirty="0"/>
              <a:t>Introducción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F020338B-00B7-4EC3-9DE9-04C367C8F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3082" y="949911"/>
                <a:ext cx="10572063" cy="5826414"/>
              </a:xfrm>
            </p:spPr>
            <p:txBody>
              <a:bodyPr/>
              <a:lstStyle/>
              <a:p>
                <a:pPr marL="342900" indent="-342900" algn="just">
                  <a:buAutoNum type="arabicPeriod"/>
                </a:pPr>
                <a:r>
                  <a:rPr lang="es-CR" b="1" u="sng" dirty="0"/>
                  <a:t>La selección de las variables:</a:t>
                </a:r>
                <a:r>
                  <a:rPr lang="es-CR" dirty="0"/>
                  <a:t>  en esta etapa es seleccionar el conjunto de variables que me ayudan a determinar la ecuación  o el modelo de regresión. Poseemos una variable dependiente, y </a:t>
                </a:r>
                <a14:m>
                  <m:oMath xmlns:m="http://schemas.openxmlformats.org/officeDocument/2006/math">
                    <m:r>
                      <a:rPr lang="es-C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R" dirty="0"/>
                  <a:t> variables independientes.  Más adelante veremos formas que nos ayudan a determinar un conjunto </a:t>
                </a:r>
                <a14:m>
                  <m:oMath xmlns:m="http://schemas.openxmlformats.org/officeDocument/2006/math">
                    <m:r>
                      <a:rPr lang="es-C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R" dirty="0"/>
                  <a:t> variables independientes.</a:t>
                </a:r>
              </a:p>
              <a:p>
                <a:pPr marL="617220" lvl="1" indent="-342900" algn="just">
                  <a:buFont typeface="+mj-lt"/>
                  <a:buAutoNum type="arabicPeriod"/>
                </a:pPr>
                <a:endParaRPr lang="es-CR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F020338B-00B7-4EC3-9DE9-04C367C8F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3082" y="949911"/>
                <a:ext cx="10572063" cy="5826414"/>
              </a:xfrm>
              <a:blipFill>
                <a:blip r:embed="rId2"/>
                <a:stretch>
                  <a:fillRect l="-173" t="-837" r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Video 6: Variable Selection - YouTube">
            <a:extLst>
              <a:ext uri="{FF2B5EF4-FFF2-40B4-BE49-F238E27FC236}">
                <a16:creationId xmlns:a16="http://schemas.microsoft.com/office/drawing/2014/main" id="{4ACE46A2-FE6A-4477-8727-D9AF9819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33" y="2612816"/>
            <a:ext cx="5473959" cy="307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7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BEB6F-91EA-45AB-87F8-A4C48557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052" y="81675"/>
            <a:ext cx="9692640" cy="708438"/>
          </a:xfrm>
        </p:spPr>
        <p:txBody>
          <a:bodyPr/>
          <a:lstStyle/>
          <a:p>
            <a:pPr algn="ctr"/>
            <a:r>
              <a:rPr lang="es-CR" dirty="0"/>
              <a:t>Introducción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F020338B-00B7-4EC3-9DE9-04C367C8F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3082" y="949911"/>
                <a:ext cx="10572063" cy="5826414"/>
              </a:xfrm>
            </p:spPr>
            <p:txBody>
              <a:bodyPr>
                <a:normAutofit/>
              </a:bodyPr>
              <a:lstStyle/>
              <a:p>
                <a:pPr marL="274320" lvl="1" indent="0" algn="just">
                  <a:buNone/>
                </a:pPr>
                <a:r>
                  <a:rPr lang="es-CR" sz="1800" dirty="0"/>
                  <a:t>2. </a:t>
                </a:r>
                <a:r>
                  <a:rPr lang="es-CR" sz="1800" b="1" u="sng" dirty="0"/>
                  <a:t>Forma funciona de la relación en la regresión</a:t>
                </a:r>
                <a:r>
                  <a:rPr lang="es-CR" sz="1800" dirty="0"/>
                  <a:t>:  en la relación con la variable dependiente </a:t>
                </a:r>
                <a14:m>
                  <m:oMath xmlns:m="http://schemas.openxmlformats.org/officeDocument/2006/math">
                    <m:r>
                      <a:rPr lang="es-CR" sz="1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sz="1800" dirty="0"/>
                  <a:t>,  es posible que las otras variables independientes no posean siempre una forma completamente lineal, sino pueden ser de otra forma. Es importante tenerlo en cuenta para próximas transformaciones, o interpretaciones. </a:t>
                </a:r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F020338B-00B7-4EC3-9DE9-04C367C8F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3082" y="949911"/>
                <a:ext cx="10572063" cy="5826414"/>
              </a:xfrm>
              <a:blipFill>
                <a:blip r:embed="rId2"/>
                <a:stretch>
                  <a:fillRect t="-1151" r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orrelation and Regression - Definition, Analysis, and Differences">
            <a:extLst>
              <a:ext uri="{FF2B5EF4-FFF2-40B4-BE49-F238E27FC236}">
                <a16:creationId xmlns:a16="http://schemas.microsoft.com/office/drawing/2014/main" id="{6072F797-A9C8-4DB2-B5E9-0A049D412F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2" t="5570" r="20942" b="5299"/>
          <a:stretch/>
        </p:blipFill>
        <p:spPr bwMode="auto">
          <a:xfrm>
            <a:off x="961053" y="2453950"/>
            <a:ext cx="4198776" cy="395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nlinear Regression Essentials in R: Polynomial and Spline Regression  Models - Articles - STHDA">
            <a:extLst>
              <a:ext uri="{FF2B5EF4-FFF2-40B4-BE49-F238E27FC236}">
                <a16:creationId xmlns:a16="http://schemas.microsoft.com/office/drawing/2014/main" id="{BF5BB1B3-F944-466A-8C59-B82F73AFC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800" y="2584190"/>
            <a:ext cx="5107827" cy="382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91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BEB6F-91EA-45AB-87F8-A4C48557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052" y="81675"/>
            <a:ext cx="9692640" cy="708438"/>
          </a:xfrm>
        </p:spPr>
        <p:txBody>
          <a:bodyPr/>
          <a:lstStyle/>
          <a:p>
            <a:pPr algn="ctr"/>
            <a:r>
              <a:rPr lang="es-CR"/>
              <a:t>Introducción</a:t>
            </a:r>
            <a:endParaRPr lang="en-U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020338B-00B7-4EC3-9DE9-04C367C8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082" y="949911"/>
            <a:ext cx="10572063" cy="5826414"/>
          </a:xfrm>
        </p:spPr>
        <p:txBody>
          <a:bodyPr>
            <a:normAutofit/>
          </a:bodyPr>
          <a:lstStyle/>
          <a:p>
            <a:pPr marL="274320" lvl="1" indent="0" algn="just">
              <a:buNone/>
            </a:pPr>
            <a:r>
              <a:rPr lang="es-CR" sz="1800" b="1"/>
              <a:t>3. El alcance del modelo de regresión</a:t>
            </a:r>
            <a:r>
              <a:rPr lang="es-CR" sz="1800"/>
              <a:t>: llegaran al mundo laboral, y se les dirá “aplique un modelo de regresión”, y ustedes contestarán, “¿para qué?...” Una ecuación de regresión sirve para muchas cosas:  predecir valores medios, medir el efecto de una variable predictora, establecer estándares de uso, etc., etc., etc., pero debemos tener claro, el para qué vamos a construir o implementar el modelo de regresión. </a:t>
            </a:r>
            <a:endParaRPr lang="es-CR" sz="1800" dirty="0"/>
          </a:p>
        </p:txBody>
      </p:sp>
      <p:pic>
        <p:nvPicPr>
          <p:cNvPr id="2052" name="Picture 4" descr="ALCANCES/TIPO DE INVESTIGACION | Flowchart">
            <a:extLst>
              <a:ext uri="{FF2B5EF4-FFF2-40B4-BE49-F238E27FC236}">
                <a16:creationId xmlns:a16="http://schemas.microsoft.com/office/drawing/2014/main" id="{B519DEF6-3FD9-4BA4-A322-EA40E7E4E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843" y="2534831"/>
            <a:ext cx="7304314" cy="398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93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BEB6F-91EA-45AB-87F8-A4C48557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022" y="38855"/>
            <a:ext cx="4962883" cy="1000464"/>
          </a:xfrm>
        </p:spPr>
        <p:txBody>
          <a:bodyPr>
            <a:normAutofit/>
          </a:bodyPr>
          <a:lstStyle/>
          <a:p>
            <a:r>
              <a:rPr lang="es-CR" dirty="0"/>
              <a:t>Introducción</a:t>
            </a:r>
            <a:endParaRPr lang="en-US" dirty="0"/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686CEEF-839F-4056-8891-7A1D44B85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" r="346" b="7861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020338B-00B7-4EC3-9DE9-04C367C8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38399"/>
            <a:ext cx="4572002" cy="388051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s-CR"/>
              <a:t>RECORDAR: un modelo de regresión, si bien nos aporta una aproximación empírica a la situación que nos interesa analizar, SIEMPRE tendrá un trasfondo conceptual…. no midamos cosas por medirlas… </a:t>
            </a:r>
          </a:p>
        </p:txBody>
      </p:sp>
    </p:spTree>
    <p:extLst>
      <p:ext uri="{BB962C8B-B14F-4D97-AF65-F5344CB8AC3E}">
        <p14:creationId xmlns:p14="http://schemas.microsoft.com/office/powerpoint/2010/main" val="403201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7E811-8BB3-425A-9875-EA0CB37C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850481"/>
          </a:xfrm>
        </p:spPr>
        <p:txBody>
          <a:bodyPr/>
          <a:lstStyle/>
          <a:p>
            <a:pPr algn="ctr"/>
            <a:r>
              <a:rPr lang="es-CR" dirty="0"/>
              <a:t>Índice</a:t>
            </a:r>
            <a:endParaRPr lang="en-US" dirty="0"/>
          </a:p>
        </p:txBody>
      </p:sp>
      <p:sp>
        <p:nvSpPr>
          <p:cNvPr id="4" name="3 Elipse">
            <a:extLst>
              <a:ext uri="{FF2B5EF4-FFF2-40B4-BE49-F238E27FC236}">
                <a16:creationId xmlns:a16="http://schemas.microsoft.com/office/drawing/2014/main" id="{87005A86-2480-4EEB-BD1C-BB9E0FB453EA}"/>
              </a:ext>
            </a:extLst>
          </p:cNvPr>
          <p:cNvSpPr/>
          <p:nvPr/>
        </p:nvSpPr>
        <p:spPr>
          <a:xfrm>
            <a:off x="467544" y="126876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</a:t>
            </a:r>
          </a:p>
        </p:txBody>
      </p:sp>
      <p:sp>
        <p:nvSpPr>
          <p:cNvPr id="5" name="4 Elipse">
            <a:extLst>
              <a:ext uri="{FF2B5EF4-FFF2-40B4-BE49-F238E27FC236}">
                <a16:creationId xmlns:a16="http://schemas.microsoft.com/office/drawing/2014/main" id="{8850B7B9-A4B4-4203-8A6D-BB291772B21B}"/>
              </a:ext>
            </a:extLst>
          </p:cNvPr>
          <p:cNvSpPr/>
          <p:nvPr/>
        </p:nvSpPr>
        <p:spPr>
          <a:xfrm>
            <a:off x="467544" y="3284984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2</a:t>
            </a:r>
          </a:p>
        </p:txBody>
      </p:sp>
      <p:sp>
        <p:nvSpPr>
          <p:cNvPr id="9" name="12 Rectángulo redondeado">
            <a:extLst>
              <a:ext uri="{FF2B5EF4-FFF2-40B4-BE49-F238E27FC236}">
                <a16:creationId xmlns:a16="http://schemas.microsoft.com/office/drawing/2014/main" id="{2F1E6455-DD99-405D-8009-D0FF9D00598C}"/>
              </a:ext>
            </a:extLst>
          </p:cNvPr>
          <p:cNvSpPr/>
          <p:nvPr/>
        </p:nvSpPr>
        <p:spPr>
          <a:xfrm>
            <a:off x="2051720" y="141277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Introducción</a:t>
            </a:r>
          </a:p>
        </p:txBody>
      </p:sp>
      <p:sp>
        <p:nvSpPr>
          <p:cNvPr id="10" name="13 Rectángulo redondeado">
            <a:extLst>
              <a:ext uri="{FF2B5EF4-FFF2-40B4-BE49-F238E27FC236}">
                <a16:creationId xmlns:a16="http://schemas.microsoft.com/office/drawing/2014/main" id="{7122EF9A-7511-4F61-8CB4-AD8A48176564}"/>
              </a:ext>
            </a:extLst>
          </p:cNvPr>
          <p:cNvSpPr/>
          <p:nvPr/>
        </p:nvSpPr>
        <p:spPr>
          <a:xfrm>
            <a:off x="2051720" y="3429000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La RLM y sus condiciones o supuestos</a:t>
            </a:r>
          </a:p>
        </p:txBody>
      </p:sp>
    </p:spTree>
    <p:extLst>
      <p:ext uri="{BB962C8B-B14F-4D97-AF65-F5344CB8AC3E}">
        <p14:creationId xmlns:p14="http://schemas.microsoft.com/office/powerpoint/2010/main" val="362022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E7F25-D046-47FA-8801-1951D0FE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0" y="132495"/>
            <a:ext cx="11000792" cy="893872"/>
          </a:xfrm>
        </p:spPr>
        <p:txBody>
          <a:bodyPr>
            <a:normAutofit/>
          </a:bodyPr>
          <a:lstStyle/>
          <a:p>
            <a:r>
              <a:rPr lang="es-CR" dirty="0"/>
              <a:t>Aplicación de la RLM y sus condiciones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6C7D6-0BF4-4431-9FE1-8AAC5155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8" y="1586204"/>
            <a:ext cx="8266922" cy="4351337"/>
          </a:xfrm>
        </p:spPr>
        <p:txBody>
          <a:bodyPr/>
          <a:lstStyle/>
          <a:p>
            <a:r>
              <a:rPr lang="es-CR" dirty="0"/>
              <a:t>¿Hemos sido bastante enfáticos en que es un regresión </a:t>
            </a:r>
            <a:r>
              <a:rPr lang="es-CR" b="1" u="sng" dirty="0"/>
              <a:t>lineal</a:t>
            </a:r>
            <a:r>
              <a:rPr lang="es-CR" dirty="0"/>
              <a:t> múltiple?</a:t>
            </a:r>
            <a:br>
              <a:rPr lang="es-CR" dirty="0"/>
            </a:br>
            <a:br>
              <a:rPr lang="es-CR" dirty="0"/>
            </a:br>
            <a:endParaRPr lang="en-US" dirty="0"/>
          </a:p>
        </p:txBody>
      </p:sp>
      <p:pic>
        <p:nvPicPr>
          <p:cNvPr id="5122" name="Picture 2" descr="Cómo decir &amp;quot;cierto&amp;quot; en inglés - YouTube">
            <a:extLst>
              <a:ext uri="{FF2B5EF4-FFF2-40B4-BE49-F238E27FC236}">
                <a16:creationId xmlns:a16="http://schemas.microsoft.com/office/drawing/2014/main" id="{313AEBB3-8C16-4D06-B5C3-140AC5BF3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4" y="2058449"/>
            <a:ext cx="8413102" cy="473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9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E7F25-D046-47FA-8801-1951D0FE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0" y="132495"/>
            <a:ext cx="11000792" cy="893872"/>
          </a:xfrm>
        </p:spPr>
        <p:txBody>
          <a:bodyPr>
            <a:normAutofit/>
          </a:bodyPr>
          <a:lstStyle/>
          <a:p>
            <a:r>
              <a:rPr lang="es-CR" dirty="0"/>
              <a:t>Aplicación de la RLM y sus condiciones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6C7D6-0BF4-4431-9FE1-8AAC5155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8" y="1586204"/>
            <a:ext cx="8686800" cy="4351337"/>
          </a:xfrm>
        </p:spPr>
        <p:txBody>
          <a:bodyPr/>
          <a:lstStyle/>
          <a:p>
            <a:r>
              <a:rPr lang="es-CR" dirty="0"/>
              <a:t>Para una regresión lineal </a:t>
            </a:r>
            <a:r>
              <a:rPr lang="es-CR" dirty="0" err="1"/>
              <a:t>bivariada</a:t>
            </a:r>
            <a:r>
              <a:rPr lang="es-CR" dirty="0"/>
              <a:t>, es sencillo tanto su interpretación en la ecuación, así como su visualización.  Para una RLM, es un tanto más laborioso…</a:t>
            </a:r>
          </a:p>
          <a:p>
            <a:endParaRPr lang="es-CR" dirty="0"/>
          </a:p>
          <a:p>
            <a:r>
              <a:rPr lang="es-CR" dirty="0"/>
              <a:t>Una regresión lineal múltiple se expresa de la siguiente forma: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r>
              <a:rPr lang="es-CR" dirty="0"/>
              <a:t>De forma simplificada, solemos denotar :</a:t>
            </a:r>
            <a:br>
              <a:rPr lang="es-CR" dirty="0"/>
            </a:br>
            <a:br>
              <a:rPr lang="es-CR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6380D53-A9A3-4715-B687-4F8A5AC224E6}"/>
                  </a:ext>
                </a:extLst>
              </p:cNvPr>
              <p:cNvSpPr txBox="1"/>
              <p:nvPr/>
            </p:nvSpPr>
            <p:spPr>
              <a:xfrm>
                <a:off x="2032420" y="3868444"/>
                <a:ext cx="72345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s-C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C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s-C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6380D53-A9A3-4715-B687-4F8A5AC22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420" y="3868444"/>
                <a:ext cx="723453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3E43725-611D-442B-9B3B-3862C78E76A0}"/>
                  </a:ext>
                </a:extLst>
              </p:cNvPr>
              <p:cNvSpPr txBox="1"/>
              <p:nvPr/>
            </p:nvSpPr>
            <p:spPr>
              <a:xfrm>
                <a:off x="2032419" y="5722097"/>
                <a:ext cx="72345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3E43725-611D-442B-9B3B-3862C78E7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419" y="5722097"/>
                <a:ext cx="723453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357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E7F25-D046-47FA-8801-1951D0FE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0" y="132495"/>
            <a:ext cx="11000792" cy="893872"/>
          </a:xfrm>
        </p:spPr>
        <p:txBody>
          <a:bodyPr>
            <a:normAutofit/>
          </a:bodyPr>
          <a:lstStyle/>
          <a:p>
            <a:r>
              <a:rPr lang="es-CR" dirty="0"/>
              <a:t>Aplicación de la RLM y sus condiciones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626C7D6-0BF4-4431-9FE1-8AAC51552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0587" y="1586204"/>
                <a:ext cx="9317295" cy="5001027"/>
              </a:xfrm>
            </p:spPr>
            <p:txBody>
              <a:bodyPr>
                <a:normAutofit/>
              </a:bodyPr>
              <a:lstStyle/>
              <a:p>
                <a:r>
                  <a:rPr lang="es-CR" dirty="0"/>
                  <a:t>Solemos partir a partir de los siguientes insumos, o datos:</a:t>
                </a:r>
              </a:p>
              <a:p>
                <a:endParaRPr lang="es-CR" dirty="0"/>
              </a:p>
              <a:p>
                <a:endParaRPr lang="es-CR" dirty="0"/>
              </a:p>
              <a:p>
                <a:endParaRPr lang="es-CR" dirty="0"/>
              </a:p>
              <a:p>
                <a:endParaRPr lang="es-CR" dirty="0"/>
              </a:p>
              <a:p>
                <a:endParaRPr lang="es-CR" dirty="0"/>
              </a:p>
              <a:p>
                <a:r>
                  <a:rPr lang="es-CR" dirty="0"/>
                  <a:t>La labor de la RLM, es encontrar los parámetros </a:t>
                </a:r>
                <a14:m>
                  <m:oMath xmlns:m="http://schemas.openxmlformats.org/officeDocument/2006/math">
                    <m:r>
                      <a:rPr lang="es-C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CR" dirty="0"/>
                  <a:t>, con tal de poder dar una explicación funcional a nuestro problema de fono. A partir de los :</a:t>
                </a:r>
              </a:p>
              <a:p>
                <a:endParaRPr lang="es-CR" dirty="0"/>
              </a:p>
              <a:p>
                <a:pPr marL="0" indent="0">
                  <a:buNone/>
                </a:pPr>
                <a:r>
                  <a:rPr lang="es-CR" dirty="0"/>
                  <a:t>es que podemos llegar a la ecuación de la RLM:</a:t>
                </a:r>
                <a:br>
                  <a:rPr lang="es-C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626C7D6-0BF4-4431-9FE1-8AAC51552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587" y="1586204"/>
                <a:ext cx="9317295" cy="5001027"/>
              </a:xfrm>
              <a:blipFill>
                <a:blip r:embed="rId2"/>
                <a:stretch>
                  <a:fillRect l="-523" t="-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3E43725-611D-442B-9B3B-3862C78E76A0}"/>
                  </a:ext>
                </a:extLst>
              </p:cNvPr>
              <p:cNvSpPr txBox="1"/>
              <p:nvPr/>
            </p:nvSpPr>
            <p:spPr>
              <a:xfrm>
                <a:off x="1135079" y="6290053"/>
                <a:ext cx="72345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3E43725-611D-442B-9B3B-3862C78E7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79" y="6290053"/>
                <a:ext cx="723453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16">
            <a:extLst>
              <a:ext uri="{FF2B5EF4-FFF2-40B4-BE49-F238E27FC236}">
                <a16:creationId xmlns:a16="http://schemas.microsoft.com/office/drawing/2014/main" id="{99B00138-3897-48AD-BD95-5B9BF7C3D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958568"/>
              </p:ext>
            </p:extLst>
          </p:nvPr>
        </p:nvGraphicFramePr>
        <p:xfrm>
          <a:off x="1617017" y="2244803"/>
          <a:ext cx="10953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571252" imgH="939392" progId="Equation.3">
                  <p:embed/>
                </p:oleObj>
              </mc:Choice>
              <mc:Fallback>
                <p:oleObj name="Ecuación" r:id="rId4" imgW="571252" imgH="939392" progId="Equation.3">
                  <p:embed/>
                  <p:pic>
                    <p:nvPicPr>
                      <p:cNvPr id="23558" name="Object 16">
                        <a:extLst>
                          <a:ext uri="{FF2B5EF4-FFF2-40B4-BE49-F238E27FC236}">
                            <a16:creationId xmlns:a16="http://schemas.microsoft.com/office/drawing/2014/main" id="{57AB3669-C111-4CF4-84B5-AA55A4A9D4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017" y="2244803"/>
                        <a:ext cx="109537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22649744-6A20-414C-86F9-752799820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449160"/>
              </p:ext>
            </p:extLst>
          </p:nvPr>
        </p:nvGraphicFramePr>
        <p:xfrm>
          <a:off x="5154197" y="2281315"/>
          <a:ext cx="3675063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1917700" imgH="939800" progId="Equation.3">
                  <p:embed/>
                </p:oleObj>
              </mc:Choice>
              <mc:Fallback>
                <p:oleObj name="Ecuación" r:id="rId6" imgW="1917700" imgH="939800" progId="Equation.3">
                  <p:embed/>
                  <p:pic>
                    <p:nvPicPr>
                      <p:cNvPr id="23556" name="Object 6">
                        <a:extLst>
                          <a:ext uri="{FF2B5EF4-FFF2-40B4-BE49-F238E27FC236}">
                            <a16:creationId xmlns:a16="http://schemas.microsoft.com/office/drawing/2014/main" id="{415B2317-09C3-41F9-97AC-82EC4DC08E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197" y="2281315"/>
                        <a:ext cx="3675063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9ED0D122-6809-460C-A28E-C38E0A5829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812099"/>
              </p:ext>
            </p:extLst>
          </p:nvPr>
        </p:nvGraphicFramePr>
        <p:xfrm>
          <a:off x="9239297" y="4045028"/>
          <a:ext cx="1166812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8" imgW="710891" imgH="939392" progId="Equation.3">
                  <p:embed/>
                </p:oleObj>
              </mc:Choice>
              <mc:Fallback>
                <p:oleObj name="Ecuación" r:id="rId8" imgW="710891" imgH="939392" progId="Equation.3">
                  <p:embed/>
                  <p:pic>
                    <p:nvPicPr>
                      <p:cNvPr id="23555" name="Object 12">
                        <a:extLst>
                          <a:ext uri="{FF2B5EF4-FFF2-40B4-BE49-F238E27FC236}">
                            <a16:creationId xmlns:a16="http://schemas.microsoft.com/office/drawing/2014/main" id="{8B826D1F-72C3-4A11-BDE6-83902BBB27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97" y="4045028"/>
                        <a:ext cx="1166812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49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E7F25-D046-47FA-8801-1951D0FE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0" y="132495"/>
            <a:ext cx="11000792" cy="893872"/>
          </a:xfrm>
        </p:spPr>
        <p:txBody>
          <a:bodyPr>
            <a:normAutofit/>
          </a:bodyPr>
          <a:lstStyle/>
          <a:p>
            <a:r>
              <a:rPr lang="es-CR" dirty="0"/>
              <a:t>Aplicación de la RLM y sus condiciones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6C7D6-0BF4-4431-9FE1-8AAC5155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8" y="1586203"/>
            <a:ext cx="10258329" cy="5009905"/>
          </a:xfrm>
        </p:spPr>
        <p:txBody>
          <a:bodyPr/>
          <a:lstStyle/>
          <a:p>
            <a:r>
              <a:rPr lang="es-CR" dirty="0"/>
              <a:t>La ecuación de regresión, aunque útil, no es del todo flexible, dado que supone unos condiciones que se deberían cumplir para su correcto uso:</a:t>
            </a:r>
          </a:p>
          <a:p>
            <a:endParaRPr lang="es-CR" dirty="0"/>
          </a:p>
          <a:p>
            <a:pPr marL="617220" lvl="1" indent="-342900">
              <a:buFont typeface="+mj-lt"/>
              <a:buAutoNum type="arabicPeriod"/>
            </a:pPr>
            <a:r>
              <a:rPr lang="es-CR" dirty="0"/>
              <a:t>Relación lineal </a:t>
            </a:r>
            <a:r>
              <a:rPr lang="es-CR" sz="1600" dirty="0">
                <a:cs typeface="Times New Roman" pitchFamily="18" charset="0"/>
              </a:rPr>
              <a:t>entre los predictores y la respuesta</a:t>
            </a:r>
            <a:r>
              <a:rPr lang="es-CR" dirty="0"/>
              <a:t> </a:t>
            </a:r>
          </a:p>
          <a:p>
            <a:pPr marL="617220" lvl="1" indent="-342900">
              <a:buFont typeface="+mj-lt"/>
              <a:buAutoNum type="arabicPeriod"/>
            </a:pPr>
            <a:r>
              <a:rPr lang="es-CR" dirty="0"/>
              <a:t>Variancia constante.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s-CR" dirty="0"/>
              <a:t>Normalidad en sus residuos.</a:t>
            </a:r>
          </a:p>
          <a:p>
            <a:pPr marL="617220" lvl="1" indent="-342900">
              <a:buFont typeface="+mj-lt"/>
              <a:buAutoNum type="arabicPeriod"/>
            </a:pPr>
            <a:r>
              <a:rPr lang="es-CR" dirty="0"/>
              <a:t>No presencia de multicolinealidad.</a:t>
            </a:r>
          </a:p>
          <a:p>
            <a:pPr marL="617220" lvl="1" indent="-342900">
              <a:buFont typeface="+mj-lt"/>
              <a:buAutoNum type="arabicPeriod"/>
            </a:pPr>
            <a:r>
              <a:rPr lang="es-CR" dirty="0" err="1"/>
              <a:t>Homoscedasticidad</a:t>
            </a:r>
            <a:r>
              <a:rPr lang="es-CR" dirty="0"/>
              <a:t> o variancia constante de los errores. </a:t>
            </a:r>
          </a:p>
          <a:p>
            <a:pPr marL="617220" lvl="1" indent="-342900">
              <a:buFont typeface="+mj-lt"/>
              <a:buAutoNum type="arabicPeriod"/>
            </a:pPr>
            <a:r>
              <a:rPr lang="es-CR" altLang="en-US" dirty="0"/>
              <a:t>Independencia de errores o no autocorrelación de los errores (aplicable para datos temporales).</a:t>
            </a:r>
          </a:p>
          <a:p>
            <a:pPr marL="617220" lvl="1" indent="-342900">
              <a:buFont typeface="+mj-lt"/>
              <a:buAutoNum type="arabicPeriod"/>
            </a:pPr>
            <a:endParaRPr lang="es-CR" dirty="0"/>
          </a:p>
          <a:p>
            <a:pPr marL="274320" lvl="1" indent="0">
              <a:buNone/>
            </a:pPr>
            <a:endParaRPr lang="es-CR" dirty="0"/>
          </a:p>
          <a:p>
            <a:r>
              <a:rPr lang="es-CR" dirty="0"/>
              <a:t>Todas esas condiciones, se resumen en la siguiente ecuación de supuestos de la RLM:</a:t>
            </a:r>
            <a:br>
              <a:rPr lang="es-CR" dirty="0"/>
            </a:br>
            <a:endParaRPr lang="es-CR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71A96FA9-32D2-4A46-A0FE-9CE1F9DE96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164812"/>
              </p:ext>
            </p:extLst>
          </p:nvPr>
        </p:nvGraphicFramePr>
        <p:xfrm>
          <a:off x="3981320" y="5876971"/>
          <a:ext cx="283686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876300" imgH="228600" progId="Equation.3">
                  <p:embed/>
                </p:oleObj>
              </mc:Choice>
              <mc:Fallback>
                <p:oleObj name="Ecuación" r:id="rId2" imgW="876300" imgH="228600" progId="Equation.3">
                  <p:embed/>
                  <p:pic>
                    <p:nvPicPr>
                      <p:cNvPr id="27651" name="Object 9">
                        <a:extLst>
                          <a:ext uri="{FF2B5EF4-FFF2-40B4-BE49-F238E27FC236}">
                            <a16:creationId xmlns:a16="http://schemas.microsoft.com/office/drawing/2014/main" id="{FC8031CA-8DB6-4875-B484-8B6F5C4E98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320" y="5876971"/>
                        <a:ext cx="2836863" cy="7191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3972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EE7F25-D046-47FA-8801-1951D0FE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758952"/>
            <a:ext cx="3935262" cy="3679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600"/>
              <a:t>Aplicación de la RLM y sus condiciones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6C7D6-0BF4-4431-9FE1-8AAC5155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688" y="4800600"/>
            <a:ext cx="3950503" cy="1691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tx1">
                    <a:lumMod val="85000"/>
                  </a:schemeClr>
                </a:solidFill>
              </a:rPr>
              <a:t>Y, ¿si la RLM no cumple con lo anterior, entonces no podemos utilizar dicho método de estimación?</a:t>
            </a:r>
          </a:p>
        </p:txBody>
      </p:sp>
      <p:pic>
        <p:nvPicPr>
          <p:cNvPr id="6146" name="Picture 2" descr="Plantilla de Question Answer | PosterMyWall">
            <a:extLst>
              <a:ext uri="{FF2B5EF4-FFF2-40B4-BE49-F238E27FC236}">
                <a16:creationId xmlns:a16="http://schemas.microsoft.com/office/drawing/2014/main" id="{2FAC3F2F-B2D6-40F6-B3DB-9D3FF5D8F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6" r="9047"/>
          <a:stretch/>
        </p:blipFill>
        <p:spPr bwMode="auto">
          <a:xfrm>
            <a:off x="452761" y="10"/>
            <a:ext cx="564323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37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029AC-38F4-4867-9C3F-1D7411D4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03" y="134941"/>
            <a:ext cx="9692640" cy="859358"/>
          </a:xfrm>
        </p:spPr>
        <p:txBody>
          <a:bodyPr/>
          <a:lstStyle/>
          <a:p>
            <a:pPr algn="ctr"/>
            <a:r>
              <a:rPr lang="es-CR" dirty="0"/>
              <a:t>Preámbulo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575FB1-2314-46B0-B308-055564EFB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38" y="1253331"/>
            <a:ext cx="8769895" cy="5469728"/>
          </a:xfrm>
        </p:spPr>
        <p:txBody>
          <a:bodyPr>
            <a:normAutofit/>
          </a:bodyPr>
          <a:lstStyle/>
          <a:p>
            <a:r>
              <a:rPr lang="es-CR" sz="2000" dirty="0"/>
              <a:t>En temas anteriores repasamos los principios de la regresión lineal </a:t>
            </a:r>
            <a:r>
              <a:rPr lang="es-CR" sz="2000" dirty="0" err="1"/>
              <a:t>bivariada</a:t>
            </a:r>
            <a:r>
              <a:rPr lang="es-CR" sz="2000" dirty="0"/>
              <a:t> (RLB).</a:t>
            </a:r>
          </a:p>
          <a:p>
            <a:pPr marL="0" indent="0">
              <a:buNone/>
            </a:pPr>
            <a:endParaRPr lang="es-CR" sz="2000" dirty="0"/>
          </a:p>
          <a:p>
            <a:r>
              <a:rPr lang="es-CR" sz="2000" dirty="0"/>
              <a:t>En el presente, veremos la regresión lineal múltiple (RLM), y algunos aspectos que no se han cubierto sobre la regresión.</a:t>
            </a:r>
          </a:p>
          <a:p>
            <a:pPr marL="0" indent="0">
              <a:buNone/>
            </a:pPr>
            <a:endParaRPr lang="es-CR" sz="2000" dirty="0"/>
          </a:p>
          <a:p>
            <a:r>
              <a:rPr lang="es-CR" sz="2000" dirty="0"/>
              <a:t>¿Por qué debemos recurrir a la RML y no solo aplicamos k regresiones </a:t>
            </a:r>
            <a:r>
              <a:rPr lang="es-CR" sz="2000" dirty="0" err="1"/>
              <a:t>bivariadas</a:t>
            </a:r>
            <a:r>
              <a:rPr lang="es-CR" sz="2000" dirty="0"/>
              <a:t>?</a:t>
            </a:r>
          </a:p>
          <a:p>
            <a:endParaRPr lang="es-CR" sz="2000" dirty="0"/>
          </a:p>
          <a:p>
            <a:r>
              <a:rPr lang="es-CR" sz="2000" dirty="0"/>
              <a:t>Una mejora considerable en la explicación de una variable predictora es cuando introducimos dos o más variables explicativa, por lo que conviene analizar este escenario.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6577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7E811-8BB3-425A-9875-EA0CB37C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850481"/>
          </a:xfrm>
        </p:spPr>
        <p:txBody>
          <a:bodyPr/>
          <a:lstStyle/>
          <a:p>
            <a:pPr algn="ctr"/>
            <a:r>
              <a:rPr lang="es-CR" dirty="0"/>
              <a:t>Índice</a:t>
            </a:r>
            <a:endParaRPr lang="en-US" dirty="0"/>
          </a:p>
        </p:txBody>
      </p:sp>
      <p:sp>
        <p:nvSpPr>
          <p:cNvPr id="4" name="3 Elipse">
            <a:extLst>
              <a:ext uri="{FF2B5EF4-FFF2-40B4-BE49-F238E27FC236}">
                <a16:creationId xmlns:a16="http://schemas.microsoft.com/office/drawing/2014/main" id="{87005A86-2480-4EEB-BD1C-BB9E0FB453EA}"/>
              </a:ext>
            </a:extLst>
          </p:cNvPr>
          <p:cNvSpPr/>
          <p:nvPr/>
        </p:nvSpPr>
        <p:spPr>
          <a:xfrm>
            <a:off x="467544" y="126876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</a:t>
            </a:r>
          </a:p>
        </p:txBody>
      </p:sp>
      <p:sp>
        <p:nvSpPr>
          <p:cNvPr id="5" name="4 Elipse">
            <a:extLst>
              <a:ext uri="{FF2B5EF4-FFF2-40B4-BE49-F238E27FC236}">
                <a16:creationId xmlns:a16="http://schemas.microsoft.com/office/drawing/2014/main" id="{8850B7B9-A4B4-4203-8A6D-BB291772B21B}"/>
              </a:ext>
            </a:extLst>
          </p:cNvPr>
          <p:cNvSpPr/>
          <p:nvPr/>
        </p:nvSpPr>
        <p:spPr>
          <a:xfrm>
            <a:off x="467544" y="3284984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2</a:t>
            </a:r>
          </a:p>
        </p:txBody>
      </p:sp>
      <p:sp>
        <p:nvSpPr>
          <p:cNvPr id="6" name="5 Elipse">
            <a:extLst>
              <a:ext uri="{FF2B5EF4-FFF2-40B4-BE49-F238E27FC236}">
                <a16:creationId xmlns:a16="http://schemas.microsoft.com/office/drawing/2014/main" id="{E7299D2D-930F-49E3-A282-8AF5322CF8F4}"/>
              </a:ext>
            </a:extLst>
          </p:cNvPr>
          <p:cNvSpPr/>
          <p:nvPr/>
        </p:nvSpPr>
        <p:spPr>
          <a:xfrm>
            <a:off x="467544" y="522920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3</a:t>
            </a:r>
          </a:p>
        </p:txBody>
      </p:sp>
      <p:sp>
        <p:nvSpPr>
          <p:cNvPr id="9" name="12 Rectángulo redondeado">
            <a:extLst>
              <a:ext uri="{FF2B5EF4-FFF2-40B4-BE49-F238E27FC236}">
                <a16:creationId xmlns:a16="http://schemas.microsoft.com/office/drawing/2014/main" id="{2F1E6455-DD99-405D-8009-D0FF9D00598C}"/>
              </a:ext>
            </a:extLst>
          </p:cNvPr>
          <p:cNvSpPr/>
          <p:nvPr/>
        </p:nvSpPr>
        <p:spPr>
          <a:xfrm>
            <a:off x="2051720" y="141277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Introducción</a:t>
            </a:r>
          </a:p>
        </p:txBody>
      </p:sp>
      <p:sp>
        <p:nvSpPr>
          <p:cNvPr id="10" name="13 Rectángulo redondeado">
            <a:extLst>
              <a:ext uri="{FF2B5EF4-FFF2-40B4-BE49-F238E27FC236}">
                <a16:creationId xmlns:a16="http://schemas.microsoft.com/office/drawing/2014/main" id="{7122EF9A-7511-4F61-8CB4-AD8A48176564}"/>
              </a:ext>
            </a:extLst>
          </p:cNvPr>
          <p:cNvSpPr/>
          <p:nvPr/>
        </p:nvSpPr>
        <p:spPr>
          <a:xfrm>
            <a:off x="2051720" y="3429000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La RLM y sus condiciones o supuestos</a:t>
            </a:r>
          </a:p>
        </p:txBody>
      </p:sp>
      <p:sp>
        <p:nvSpPr>
          <p:cNvPr id="11" name="14 Rectángulo redondeado">
            <a:extLst>
              <a:ext uri="{FF2B5EF4-FFF2-40B4-BE49-F238E27FC236}">
                <a16:creationId xmlns:a16="http://schemas.microsoft.com/office/drawing/2014/main" id="{20F405BA-569A-4CBF-82F5-7E38FD0A3CEB}"/>
              </a:ext>
            </a:extLst>
          </p:cNvPr>
          <p:cNvSpPr/>
          <p:nvPr/>
        </p:nvSpPr>
        <p:spPr>
          <a:xfrm>
            <a:off x="2051720" y="537321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Estimación de la RLM</a:t>
            </a:r>
          </a:p>
        </p:txBody>
      </p:sp>
    </p:spTree>
    <p:extLst>
      <p:ext uri="{BB962C8B-B14F-4D97-AF65-F5344CB8AC3E}">
        <p14:creationId xmlns:p14="http://schemas.microsoft.com/office/powerpoint/2010/main" val="2533234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2C4F4-9986-4B96-96D9-25FF1C3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29" y="197084"/>
            <a:ext cx="10882780" cy="814970"/>
          </a:xfrm>
        </p:spPr>
        <p:txBody>
          <a:bodyPr/>
          <a:lstStyle/>
          <a:p>
            <a:pPr algn="ctr"/>
            <a:r>
              <a:rPr lang="es-CR" dirty="0"/>
              <a:t>Estimación de la RLM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8BC72F0-411A-4CCE-885B-1DFC65877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328" y="1180730"/>
                <a:ext cx="9364699" cy="5557421"/>
              </a:xfrm>
            </p:spPr>
            <p:txBody>
              <a:bodyPr/>
              <a:lstStyle/>
              <a:p>
                <a:pPr algn="just"/>
                <a:r>
                  <a:rPr lang="es-CR" dirty="0"/>
                  <a:t>Hablar de estimar la RLM, es estimar los coeficientes </a:t>
                </a:r>
                <a14:m>
                  <m:oMath xmlns:m="http://schemas.openxmlformats.org/officeDocument/2006/math">
                    <m:r>
                      <a:rPr lang="es-C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de la recta. Es similar al </a:t>
                </a:r>
                <a:r>
                  <a:rPr lang="en-US" dirty="0" err="1"/>
                  <a:t>caso</a:t>
                </a:r>
                <a:r>
                  <a:rPr lang="en-US" dirty="0"/>
                  <a:t> de la regression lineal </a:t>
                </a:r>
                <a:r>
                  <a:rPr lang="en-US" dirty="0" err="1"/>
                  <a:t>bivariada</a:t>
                </a:r>
                <a:r>
                  <a:rPr lang="en-US" dirty="0"/>
                  <a:t>: </a:t>
                </a:r>
                <a:r>
                  <a:rPr lang="en-US" dirty="0" err="1"/>
                  <a:t>si</a:t>
                </a:r>
                <a:r>
                  <a:rPr lang="en-US" dirty="0"/>
                  <a:t> se </a:t>
                </a:r>
                <a:r>
                  <a:rPr lang="en-US" dirty="0" err="1"/>
                  <a:t>conocen</a:t>
                </a:r>
                <a:r>
                  <a:rPr lang="en-US" dirty="0"/>
                  <a:t> los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se </a:t>
                </a:r>
                <a:r>
                  <a:rPr lang="en-US" dirty="0" err="1"/>
                  <a:t>obtiene</a:t>
                </a:r>
                <a:r>
                  <a:rPr lang="en-US" dirty="0"/>
                  <a:t> por lo tanto la </a:t>
                </a:r>
                <a:r>
                  <a:rPr lang="en-US" dirty="0" err="1"/>
                  <a:t>ecuación</a:t>
                </a:r>
                <a:r>
                  <a:rPr lang="en-US" dirty="0"/>
                  <a:t> de la RLM: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 err="1"/>
                  <a:t>Cuando</a:t>
                </a:r>
                <a:r>
                  <a:rPr lang="en-US" dirty="0"/>
                  <a:t> </a:t>
                </a:r>
                <a:r>
                  <a:rPr lang="en-US" dirty="0" err="1"/>
                  <a:t>hablamos</a:t>
                </a:r>
                <a:r>
                  <a:rPr lang="en-US" dirty="0"/>
                  <a:t> de la </a:t>
                </a:r>
                <a:r>
                  <a:rPr lang="en-US" dirty="0" err="1"/>
                  <a:t>estimación</a:t>
                </a:r>
                <a:r>
                  <a:rPr lang="en-US" dirty="0"/>
                  <a:t> de la RLM, </a:t>
                </a:r>
                <a:r>
                  <a:rPr lang="en-US" dirty="0" err="1"/>
                  <a:t>existen</a:t>
                </a:r>
                <a:r>
                  <a:rPr lang="en-US" dirty="0"/>
                  <a:t> </a:t>
                </a:r>
                <a:r>
                  <a:rPr lang="en-US" dirty="0" err="1"/>
                  <a:t>diversos</a:t>
                </a:r>
                <a:r>
                  <a:rPr lang="en-US" dirty="0"/>
                  <a:t> </a:t>
                </a:r>
                <a:r>
                  <a:rPr lang="en-US" dirty="0" err="1"/>
                  <a:t>métodos</a:t>
                </a:r>
                <a:r>
                  <a:rPr lang="en-US" dirty="0"/>
                  <a:t> </a:t>
                </a:r>
                <a:r>
                  <a:rPr lang="en-US" dirty="0" err="1"/>
                  <a:t>posibles</a:t>
                </a:r>
                <a:r>
                  <a:rPr lang="en-US" dirty="0"/>
                  <a:t>:</a:t>
                </a:r>
              </a:p>
              <a:p>
                <a:pPr marL="617220" lvl="1" indent="-342900" algn="just">
                  <a:buFont typeface="+mj-lt"/>
                  <a:buAutoNum type="arabicPeriod"/>
                </a:pPr>
                <a:r>
                  <a:rPr lang="en-US" dirty="0" err="1"/>
                  <a:t>Estimación</a:t>
                </a:r>
                <a:r>
                  <a:rPr lang="en-US" dirty="0"/>
                  <a:t> por </a:t>
                </a:r>
                <a:r>
                  <a:rPr lang="en-US" dirty="0" err="1"/>
                  <a:t>mínimos</a:t>
                </a:r>
                <a:r>
                  <a:rPr lang="en-US" dirty="0"/>
                  <a:t> </a:t>
                </a:r>
                <a:r>
                  <a:rPr lang="en-US" dirty="0" err="1"/>
                  <a:t>cuadrados</a:t>
                </a:r>
                <a:r>
                  <a:rPr lang="en-US" dirty="0"/>
                  <a:t> ordinaries (MCO).</a:t>
                </a:r>
              </a:p>
              <a:p>
                <a:pPr marL="617220" lvl="1" indent="-342900" algn="just">
                  <a:buFont typeface="+mj-lt"/>
                  <a:buAutoNum type="arabicPeriod"/>
                </a:pPr>
                <a:r>
                  <a:rPr lang="en-US" dirty="0" err="1"/>
                  <a:t>Estimación</a:t>
                </a:r>
                <a:r>
                  <a:rPr lang="en-US" dirty="0"/>
                  <a:t> por </a:t>
                </a:r>
                <a:r>
                  <a:rPr lang="en-US" dirty="0" err="1"/>
                  <a:t>máxima</a:t>
                </a:r>
                <a:r>
                  <a:rPr lang="en-US" dirty="0"/>
                  <a:t> </a:t>
                </a:r>
                <a:r>
                  <a:rPr lang="en-US" dirty="0" err="1"/>
                  <a:t>verosimilitud</a:t>
                </a:r>
                <a:r>
                  <a:rPr lang="en-US" dirty="0"/>
                  <a:t>.</a:t>
                </a:r>
              </a:p>
              <a:p>
                <a:pPr marL="617220" lvl="1" indent="-342900" algn="just">
                  <a:buFont typeface="+mj-lt"/>
                  <a:buAutoNum type="arabicPeriod"/>
                </a:pPr>
                <a:r>
                  <a:rPr lang="en-US" dirty="0" err="1"/>
                  <a:t>Estimación</a:t>
                </a:r>
                <a:r>
                  <a:rPr lang="en-US" dirty="0"/>
                  <a:t> por </a:t>
                </a:r>
                <a:r>
                  <a:rPr lang="en-US" dirty="0" err="1"/>
                  <a:t>mínimos</a:t>
                </a:r>
                <a:r>
                  <a:rPr lang="en-US" dirty="0"/>
                  <a:t> </a:t>
                </a:r>
                <a:r>
                  <a:rPr lang="en-US" dirty="0" err="1"/>
                  <a:t>cuadrados</a:t>
                </a:r>
                <a:r>
                  <a:rPr lang="en-US" dirty="0"/>
                  <a:t> </a:t>
                </a:r>
                <a:r>
                  <a:rPr lang="en-US" dirty="0" err="1"/>
                  <a:t>generalizados</a:t>
                </a:r>
                <a:r>
                  <a:rPr lang="en-US" dirty="0"/>
                  <a:t>.</a:t>
                </a:r>
              </a:p>
              <a:p>
                <a:pPr marL="617220" lvl="1" indent="-342900" algn="just">
                  <a:buFont typeface="+mj-lt"/>
                  <a:buAutoNum type="arabicPeriod"/>
                </a:pPr>
                <a:r>
                  <a:rPr lang="en-US" dirty="0" err="1"/>
                  <a:t>Estimación</a:t>
                </a:r>
                <a:r>
                  <a:rPr lang="en-US" dirty="0"/>
                  <a:t> por </a:t>
                </a:r>
                <a:r>
                  <a:rPr lang="en-US" dirty="0" err="1"/>
                  <a:t>estimadores</a:t>
                </a:r>
                <a:r>
                  <a:rPr lang="en-US" dirty="0"/>
                  <a:t> </a:t>
                </a:r>
                <a:r>
                  <a:rPr lang="en-US" dirty="0" err="1"/>
                  <a:t>robustos</a:t>
                </a:r>
                <a:r>
                  <a:rPr lang="en-US" dirty="0"/>
                  <a:t> (no </a:t>
                </a:r>
                <a:r>
                  <a:rPr lang="en-US" dirty="0" err="1"/>
                  <a:t>lineales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617220" lvl="1" indent="-342900" algn="just">
                  <a:buFont typeface="+mj-lt"/>
                  <a:buAutoNum type="arabicPeriod"/>
                </a:pPr>
                <a:r>
                  <a:rPr lang="en-US" dirty="0" err="1"/>
                  <a:t>Estimaciones</a:t>
                </a:r>
                <a:r>
                  <a:rPr lang="en-US" dirty="0"/>
                  <a:t> </a:t>
                </a:r>
                <a:r>
                  <a:rPr lang="en-US" dirty="0" err="1"/>
                  <a:t>sesgadas</a:t>
                </a:r>
                <a:r>
                  <a:rPr lang="en-US" dirty="0"/>
                  <a:t>.</a:t>
                </a:r>
              </a:p>
              <a:p>
                <a:pPr marL="617220" lvl="1" indent="-342900" algn="just">
                  <a:buFont typeface="+mj-lt"/>
                  <a:buAutoNum type="arabicPeriod"/>
                </a:pPr>
                <a:r>
                  <a:rPr lang="en-US" dirty="0" err="1"/>
                  <a:t>Etc</a:t>
                </a:r>
                <a:r>
                  <a:rPr lang="en-US" dirty="0"/>
                  <a:t>…</a:t>
                </a:r>
              </a:p>
              <a:p>
                <a:pPr marL="617220" lvl="1" indent="-342900" algn="just">
                  <a:buFont typeface="+mj-lt"/>
                  <a:buAutoNum type="arabicPeriod"/>
                </a:pPr>
                <a:endParaRPr lang="en-US" dirty="0"/>
              </a:p>
              <a:p>
                <a:pPr algn="just"/>
                <a:r>
                  <a:rPr lang="en-US" dirty="0"/>
                  <a:t>Las dos </a:t>
                </a:r>
                <a:r>
                  <a:rPr lang="en-US" dirty="0" err="1"/>
                  <a:t>primera</a:t>
                </a:r>
                <a:r>
                  <a:rPr lang="en-US" dirty="0"/>
                  <a:t> </a:t>
                </a:r>
                <a:r>
                  <a:rPr lang="en-US" dirty="0" err="1"/>
                  <a:t>brindan</a:t>
                </a:r>
                <a:r>
                  <a:rPr lang="en-US" dirty="0"/>
                  <a:t> una </a:t>
                </a:r>
                <a:r>
                  <a:rPr lang="en-US" dirty="0" err="1"/>
                  <a:t>solución</a:t>
                </a:r>
                <a:r>
                  <a:rPr lang="en-US" dirty="0"/>
                  <a:t> </a:t>
                </a:r>
                <a:r>
                  <a:rPr lang="en-US" dirty="0" err="1"/>
                  <a:t>analítica</a:t>
                </a:r>
                <a:r>
                  <a:rPr lang="en-US" dirty="0"/>
                  <a:t>, las </a:t>
                </a:r>
                <a:r>
                  <a:rPr lang="en-US" dirty="0" err="1"/>
                  <a:t>otras</a:t>
                </a:r>
                <a:r>
                  <a:rPr lang="en-US" dirty="0"/>
                  <a:t> son </a:t>
                </a:r>
                <a:r>
                  <a:rPr lang="en-US" dirty="0" err="1"/>
                  <a:t>estimaciones</a:t>
                </a:r>
                <a:r>
                  <a:rPr lang="en-US" dirty="0"/>
                  <a:t> por </a:t>
                </a:r>
                <a:r>
                  <a:rPr lang="en-US" dirty="0" err="1"/>
                  <a:t>aproximaciones</a:t>
                </a:r>
                <a:r>
                  <a:rPr lang="en-US" dirty="0"/>
                  <a:t> </a:t>
                </a:r>
                <a:r>
                  <a:rPr lang="en-US" dirty="0" err="1"/>
                  <a:t>numéricas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8BC72F0-411A-4CCE-885B-1DFC65877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328" y="1180730"/>
                <a:ext cx="9364699" cy="5557421"/>
              </a:xfrm>
              <a:blipFill>
                <a:blip r:embed="rId2"/>
                <a:stretch>
                  <a:fillRect l="-130" t="-988" r="-521" b="-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F530E1A-4873-42C1-836D-0A598AA6EAD6}"/>
                  </a:ext>
                </a:extLst>
              </p:cNvPr>
              <p:cNvSpPr txBox="1"/>
              <p:nvPr/>
            </p:nvSpPr>
            <p:spPr>
              <a:xfrm>
                <a:off x="1093196" y="2483208"/>
                <a:ext cx="72345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s-C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C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s-C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F530E1A-4873-42C1-836D-0A598AA6E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196" y="2483208"/>
                <a:ext cx="723453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485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2C4F4-9986-4B96-96D9-25FF1C3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29" y="197084"/>
            <a:ext cx="10882780" cy="814970"/>
          </a:xfrm>
        </p:spPr>
        <p:txBody>
          <a:bodyPr/>
          <a:lstStyle/>
          <a:p>
            <a:pPr algn="ctr"/>
            <a:r>
              <a:rPr lang="es-CR" dirty="0"/>
              <a:t>Estimación de la RLM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8BC72F0-411A-4CCE-885B-1DFC65877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328" y="1180730"/>
                <a:ext cx="10714105" cy="5557421"/>
              </a:xfrm>
            </p:spPr>
            <p:txBody>
              <a:bodyPr/>
              <a:lstStyle/>
              <a:p>
                <a:pPr algn="just"/>
                <a:r>
                  <a:rPr lang="es-CR" dirty="0"/>
                  <a:t>De forma equivalente para la RLB, en la RLM la recta de mejor ajuste, se puede, para el método de  MCO, obtener mediante la minimización de los errores. </a:t>
                </a:r>
                <a:endParaRPr lang="en-US" dirty="0"/>
              </a:p>
              <a:p>
                <a:pPr algn="just"/>
                <a:r>
                  <a:rPr lang="en-US" dirty="0"/>
                  <a:t>Se </a:t>
                </a:r>
                <a:r>
                  <a:rPr lang="es-CR" dirty="0"/>
                  <a:t>aproximan</a:t>
                </a:r>
                <a:r>
                  <a:rPr lang="en-US" dirty="0"/>
                  <a:t>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C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de </a:t>
                </a:r>
                <a:r>
                  <a:rPr lang="en-US" dirty="0" err="1"/>
                  <a:t>tal</a:t>
                </a:r>
                <a:r>
                  <a:rPr lang="en-US" dirty="0"/>
                  <a:t> forma que </a:t>
                </a:r>
                <a:r>
                  <a:rPr lang="en-US" dirty="0" err="1"/>
                  <a:t>estos</a:t>
                </a:r>
                <a:r>
                  <a:rPr lang="en-US" dirty="0"/>
                  <a:t> </a:t>
                </a:r>
                <a:r>
                  <a:rPr lang="en-US" dirty="0" err="1"/>
                  <a:t>sean</a:t>
                </a:r>
                <a:r>
                  <a:rPr lang="en-US" dirty="0"/>
                  <a:t> la recta de major </a:t>
                </a:r>
                <a:r>
                  <a:rPr lang="en-US" dirty="0" err="1"/>
                  <a:t>ajuste</a:t>
                </a:r>
                <a:r>
                  <a:rPr lang="en-US" dirty="0"/>
                  <a:t> de la RLM que </a:t>
                </a:r>
                <a:r>
                  <a:rPr lang="en-US" dirty="0" err="1"/>
                  <a:t>minimiza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los </a:t>
                </a:r>
                <a:r>
                  <a:rPr lang="en-US" dirty="0" err="1"/>
                  <a:t>valores</a:t>
                </a:r>
                <a:r>
                  <a:rPr lang="en-US" dirty="0"/>
                  <a:t> </a:t>
                </a:r>
                <a:r>
                  <a:rPr lang="en-US" dirty="0" err="1"/>
                  <a:t>estimados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), y las </a:t>
                </a:r>
                <a:r>
                  <a:rPr lang="en-US" dirty="0" err="1"/>
                  <a:t>observaciones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). </a:t>
                </a:r>
              </a:p>
              <a:p>
                <a:pPr algn="just"/>
                <a:r>
                  <a:rPr lang="en-US" dirty="0"/>
                  <a:t>Sea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el </a:t>
                </a:r>
                <a:r>
                  <a:rPr lang="en-US" dirty="0" err="1"/>
                  <a:t>componente</a:t>
                </a:r>
                <a:r>
                  <a:rPr lang="en-US" dirty="0"/>
                  <a:t> que </a:t>
                </a:r>
                <a:r>
                  <a:rPr lang="en-US" dirty="0" err="1"/>
                  <a:t>queremos</a:t>
                </a:r>
                <a:r>
                  <a:rPr lang="en-US" dirty="0"/>
                  <a:t> minimizer :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8BC72F0-411A-4CCE-885B-1DFC65877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328" y="1180730"/>
                <a:ext cx="10714105" cy="5557421"/>
              </a:xfrm>
              <a:blipFill>
                <a:blip r:embed="rId2"/>
                <a:stretch>
                  <a:fillRect l="-114" t="-878" r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27">
            <a:extLst>
              <a:ext uri="{FF2B5EF4-FFF2-40B4-BE49-F238E27FC236}">
                <a16:creationId xmlns:a16="http://schemas.microsoft.com/office/drawing/2014/main" id="{676757BB-FB6D-4D02-B742-623C24198D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07645"/>
              </p:ext>
            </p:extLst>
          </p:nvPr>
        </p:nvGraphicFramePr>
        <p:xfrm>
          <a:off x="4190300" y="3278459"/>
          <a:ext cx="2867448" cy="603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447172" imgH="304668" progId="Equation.3">
                  <p:embed/>
                </p:oleObj>
              </mc:Choice>
              <mc:Fallback>
                <p:oleObj name="Ecuación" r:id="rId3" imgW="1447172" imgH="304668" progId="Equation.3">
                  <p:embed/>
                  <p:pic>
                    <p:nvPicPr>
                      <p:cNvPr id="32775" name="Object 27">
                        <a:extLst>
                          <a:ext uri="{FF2B5EF4-FFF2-40B4-BE49-F238E27FC236}">
                            <a16:creationId xmlns:a16="http://schemas.microsoft.com/office/drawing/2014/main" id="{67205526-6D95-47DA-97D8-2983C545F5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300" y="3278459"/>
                        <a:ext cx="2867448" cy="603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>
            <a:extLst>
              <a:ext uri="{FF2B5EF4-FFF2-40B4-BE49-F238E27FC236}">
                <a16:creationId xmlns:a16="http://schemas.microsoft.com/office/drawing/2014/main" id="{027720B7-306D-47B3-A656-69FD0F8336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774531"/>
              </p:ext>
            </p:extLst>
          </p:nvPr>
        </p:nvGraphicFramePr>
        <p:xfrm>
          <a:off x="4190300" y="4050808"/>
          <a:ext cx="69786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3086100" imgH="266700" progId="Equation.3">
                  <p:embed/>
                </p:oleObj>
              </mc:Choice>
              <mc:Fallback>
                <p:oleObj name="Ecuación" r:id="rId5" imgW="3086100" imgH="266700" progId="Equation.3">
                  <p:embed/>
                  <p:pic>
                    <p:nvPicPr>
                      <p:cNvPr id="33795" name="Object 10">
                        <a:extLst>
                          <a:ext uri="{FF2B5EF4-FFF2-40B4-BE49-F238E27FC236}">
                            <a16:creationId xmlns:a16="http://schemas.microsoft.com/office/drawing/2014/main" id="{FD14922D-1EFA-4220-BB7C-7793AEA1A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300" y="4050808"/>
                        <a:ext cx="69786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AB43EBB3-F64C-4473-B024-BE95EB4D4D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979943"/>
              </p:ext>
            </p:extLst>
          </p:nvPr>
        </p:nvGraphicFramePr>
        <p:xfrm>
          <a:off x="4190300" y="4824322"/>
          <a:ext cx="32591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1435100" imgH="203200" progId="Equation.3">
                  <p:embed/>
                </p:oleObj>
              </mc:Choice>
              <mc:Fallback>
                <p:oleObj name="Ecuación" r:id="rId7" imgW="1435100" imgH="203200" progId="Equation.3">
                  <p:embed/>
                  <p:pic>
                    <p:nvPicPr>
                      <p:cNvPr id="33796" name="Object 11">
                        <a:extLst>
                          <a:ext uri="{FF2B5EF4-FFF2-40B4-BE49-F238E27FC236}">
                            <a16:creationId xmlns:a16="http://schemas.microsoft.com/office/drawing/2014/main" id="{E5F16DC9-5F31-4E06-B37E-EE794B598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300" y="4824322"/>
                        <a:ext cx="32591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1784A75F-EA13-4F47-B0F9-4C3FA2463D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454783"/>
              </p:ext>
            </p:extLst>
          </p:nvPr>
        </p:nvGraphicFramePr>
        <p:xfrm>
          <a:off x="4186331" y="5453373"/>
          <a:ext cx="50752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9" imgW="2235200" imgH="203200" progId="Equation.3">
                  <p:embed/>
                </p:oleObj>
              </mc:Choice>
              <mc:Fallback>
                <p:oleObj name="Ecuación" r:id="rId9" imgW="2235200" imgH="203200" progId="Equation.3">
                  <p:embed/>
                  <p:pic>
                    <p:nvPicPr>
                      <p:cNvPr id="33797" name="Object 12">
                        <a:extLst>
                          <a:ext uri="{FF2B5EF4-FFF2-40B4-BE49-F238E27FC236}">
                            <a16:creationId xmlns:a16="http://schemas.microsoft.com/office/drawing/2014/main" id="{2A66C0E9-3016-4319-9EE0-C0F2EFF8C7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331" y="5453373"/>
                        <a:ext cx="50752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300424B1-2CF0-4C40-B085-79EA9D44A1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198237"/>
              </p:ext>
            </p:extLst>
          </p:nvPr>
        </p:nvGraphicFramePr>
        <p:xfrm>
          <a:off x="4186331" y="6082424"/>
          <a:ext cx="41529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1" imgW="1828800" imgH="203200" progId="Equation.3">
                  <p:embed/>
                </p:oleObj>
              </mc:Choice>
              <mc:Fallback>
                <p:oleObj name="Ecuación" r:id="rId11" imgW="1828800" imgH="203200" progId="Equation.3">
                  <p:embed/>
                  <p:pic>
                    <p:nvPicPr>
                      <p:cNvPr id="33798" name="Object 13">
                        <a:extLst>
                          <a:ext uri="{FF2B5EF4-FFF2-40B4-BE49-F238E27FC236}">
                            <a16:creationId xmlns:a16="http://schemas.microsoft.com/office/drawing/2014/main" id="{BE8413BD-46FC-4261-9801-35815FEB57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331" y="6082424"/>
                        <a:ext cx="41529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0811E334-F31C-4372-90A5-7687E1B21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448814"/>
              </p:ext>
            </p:extLst>
          </p:nvPr>
        </p:nvGraphicFramePr>
        <p:xfrm>
          <a:off x="115811" y="2960722"/>
          <a:ext cx="3383702" cy="1353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3" imgW="2349500" imgH="939800" progId="Equation.3">
                  <p:embed/>
                </p:oleObj>
              </mc:Choice>
              <mc:Fallback>
                <p:oleObj name="Ecuación" r:id="rId13" imgW="2349500" imgH="939800" progId="Equation.3">
                  <p:embed/>
                  <p:pic>
                    <p:nvPicPr>
                      <p:cNvPr id="33799" name="Object 14">
                        <a:extLst>
                          <a:ext uri="{FF2B5EF4-FFF2-40B4-BE49-F238E27FC236}">
                            <a16:creationId xmlns:a16="http://schemas.microsoft.com/office/drawing/2014/main" id="{7F53BC5E-7772-447A-BF75-E696E5EE44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11" y="2960722"/>
                        <a:ext cx="3383702" cy="1353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1A0CFB4-472A-493D-9EEE-2BAA2A1EDE56}"/>
              </a:ext>
            </a:extLst>
          </p:cNvPr>
          <p:cNvCxnSpPr/>
          <p:nvPr/>
        </p:nvCxnSpPr>
        <p:spPr>
          <a:xfrm>
            <a:off x="3604334" y="3637283"/>
            <a:ext cx="502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A5C59F7-B9B9-4308-9AA0-F0B092272041}"/>
              </a:ext>
            </a:extLst>
          </p:cNvPr>
          <p:cNvCxnSpPr/>
          <p:nvPr/>
        </p:nvCxnSpPr>
        <p:spPr>
          <a:xfrm>
            <a:off x="285328" y="3773010"/>
            <a:ext cx="3745134" cy="250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133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2C4F4-9986-4B96-96D9-25FF1C3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29" y="197084"/>
            <a:ext cx="10882780" cy="814970"/>
          </a:xfrm>
        </p:spPr>
        <p:txBody>
          <a:bodyPr/>
          <a:lstStyle/>
          <a:p>
            <a:pPr algn="ctr"/>
            <a:r>
              <a:rPr lang="es-CR"/>
              <a:t>Estimación de la RLM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8BC72F0-411A-4CCE-885B-1DFC65877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042" y="1180730"/>
                <a:ext cx="10882780" cy="5557421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s-CR" sz="2400" dirty="0"/>
                  <a:t>¿Cómo minimizamos </a:t>
                </a:r>
                <a14:m>
                  <m:oMath xmlns:m="http://schemas.openxmlformats.org/officeDocument/2006/math">
                    <m:r>
                      <a:rPr lang="es-CR" sz="2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CR" sz="2400" dirty="0"/>
                  <a:t>?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8BC72F0-411A-4CCE-885B-1DFC65877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042" y="1180730"/>
                <a:ext cx="10882780" cy="5557421"/>
              </a:xfrm>
              <a:blipFill>
                <a:blip r:embed="rId2"/>
                <a:stretch>
                  <a:fillRect t="-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question, answer, interview, vgizy, verda gizem yılmaz">
            <a:extLst>
              <a:ext uri="{FF2B5EF4-FFF2-40B4-BE49-F238E27FC236}">
                <a16:creationId xmlns:a16="http://schemas.microsoft.com/office/drawing/2014/main" id="{4F300E53-7AD8-49A2-B635-83867274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114" y="1792203"/>
            <a:ext cx="6787287" cy="479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733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2C4F4-9986-4B96-96D9-25FF1C3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29" y="197084"/>
            <a:ext cx="10882780" cy="814970"/>
          </a:xfrm>
        </p:spPr>
        <p:txBody>
          <a:bodyPr/>
          <a:lstStyle/>
          <a:p>
            <a:pPr algn="ctr"/>
            <a:r>
              <a:rPr lang="es-CR" dirty="0"/>
              <a:t>Estimación de la RLM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8BC72F0-411A-4CCE-885B-1DFC65877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329" y="1103495"/>
                <a:ext cx="10492162" cy="5557421"/>
              </a:xfrm>
            </p:spPr>
            <p:txBody>
              <a:bodyPr/>
              <a:lstStyle/>
              <a:p>
                <a:pPr algn="just"/>
                <a:r>
                  <a:rPr lang="es-CR" dirty="0"/>
                  <a:t>En la búsqueda del vector de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C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o los </a:t>
                </a:r>
                <a:r>
                  <a:rPr lang="en-US" dirty="0" err="1"/>
                  <a:t>estimadores</a:t>
                </a:r>
                <a:r>
                  <a:rPr lang="en-US" dirty="0"/>
                  <a:t> de los </a:t>
                </a:r>
                <a:r>
                  <a:rPr lang="en-US" dirty="0" err="1"/>
                  <a:t>parámetros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que </a:t>
                </a:r>
                <a:r>
                  <a:rPr lang="en-US" dirty="0" err="1"/>
                  <a:t>minimice</a:t>
                </a:r>
                <a:r>
                  <a:rPr lang="en-US" dirty="0"/>
                  <a:t> la </a:t>
                </a:r>
                <a:r>
                  <a:rPr lang="en-US" dirty="0" err="1"/>
                  <a:t>suma</a:t>
                </a:r>
                <a:r>
                  <a:rPr lang="en-US" dirty="0"/>
                  <a:t> de </a:t>
                </a:r>
                <a:r>
                  <a:rPr lang="en-US" dirty="0" err="1"/>
                  <a:t>cuadrados</a:t>
                </a:r>
                <a:r>
                  <a:rPr lang="en-US" dirty="0"/>
                  <a:t> residual (SCR), </a:t>
                </a:r>
                <a:r>
                  <a:rPr lang="en-US" dirty="0" err="1"/>
                  <a:t>debemos</a:t>
                </a:r>
                <a:r>
                  <a:rPr lang="en-US" dirty="0"/>
                  <a:t> deriver con respect a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e </a:t>
                </a:r>
                <a:r>
                  <a:rPr lang="en-US" dirty="0" err="1"/>
                  <a:t>igual</a:t>
                </a:r>
                <a:r>
                  <a:rPr lang="en-US" dirty="0"/>
                  <a:t> a 0 la expression anterior. Sea la </a:t>
                </a:r>
                <a:r>
                  <a:rPr lang="en-US" dirty="0" err="1"/>
                  <a:t>siguiente</a:t>
                </a:r>
                <a:r>
                  <a:rPr lang="en-US" dirty="0"/>
                  <a:t> </a:t>
                </a:r>
                <a:r>
                  <a:rPr lang="en-US" dirty="0" err="1"/>
                  <a:t>formulación</a:t>
                </a:r>
                <a:r>
                  <a:rPr lang="en-US" dirty="0"/>
                  <a:t>: 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br>
                  <a:rPr lang="en-US" dirty="0"/>
                </a:br>
                <a:r>
                  <a:rPr lang="en-US" dirty="0"/>
                  <a:t>Al </a:t>
                </a:r>
                <a:r>
                  <a:rPr lang="en-US" dirty="0" err="1"/>
                  <a:t>despejar</a:t>
                </a:r>
                <a:r>
                  <a:rPr lang="en-US" dirty="0"/>
                  <a:t> el </a:t>
                </a:r>
                <a14:m>
                  <m:oMath xmlns:m="http://schemas.openxmlformats.org/officeDocument/2006/math">
                    <m:r>
                      <a:rPr lang="es-C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la </a:t>
                </a:r>
                <a:r>
                  <a:rPr lang="en-US" dirty="0" err="1"/>
                  <a:t>solución</a:t>
                </a:r>
                <a:r>
                  <a:rPr lang="en-US" dirty="0"/>
                  <a:t> </a:t>
                </a:r>
                <a:r>
                  <a:rPr lang="en-US" dirty="0" err="1"/>
                  <a:t>analítica</a:t>
                </a:r>
                <a:r>
                  <a:rPr lang="en-US" dirty="0"/>
                  <a:t> </a:t>
                </a:r>
                <a:r>
                  <a:rPr lang="es-MX" altLang="en-US" dirty="0"/>
                  <a:t>para esta ecuación son las estimaciones de mínimos cuadrados de los coeficientes de la RLM. </a:t>
                </a: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8BC72F0-411A-4CCE-885B-1DFC65877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329" y="1103495"/>
                <a:ext cx="10492162" cy="5557421"/>
              </a:xfrm>
              <a:blipFill>
                <a:blip r:embed="rId2"/>
                <a:stretch>
                  <a:fillRect l="-523" t="-877" r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25EAC018-F9A1-4F98-880D-FCE3A8B76B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468538"/>
              </p:ext>
            </p:extLst>
          </p:nvPr>
        </p:nvGraphicFramePr>
        <p:xfrm>
          <a:off x="558292" y="2189748"/>
          <a:ext cx="43275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905000" imgH="203200" progId="Equation.3">
                  <p:embed/>
                </p:oleObj>
              </mc:Choice>
              <mc:Fallback>
                <p:oleObj name="Ecuación" r:id="rId3" imgW="1905000" imgH="203200" progId="Equation.3">
                  <p:embed/>
                  <p:pic>
                    <p:nvPicPr>
                      <p:cNvPr id="34819" name="Object 8">
                        <a:extLst>
                          <a:ext uri="{FF2B5EF4-FFF2-40B4-BE49-F238E27FC236}">
                            <a16:creationId xmlns:a16="http://schemas.microsoft.com/office/drawing/2014/main" id="{FB78668F-2F79-4727-A2E4-8A50199856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292" y="2189748"/>
                        <a:ext cx="43275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6BEC5913-3A50-4C09-837E-1AAD3FA7F6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166098"/>
              </p:ext>
            </p:extLst>
          </p:nvPr>
        </p:nvGraphicFramePr>
        <p:xfrm>
          <a:off x="629729" y="2839035"/>
          <a:ext cx="41830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1841500" imgH="419100" progId="Equation.3">
                  <p:embed/>
                </p:oleObj>
              </mc:Choice>
              <mc:Fallback>
                <p:oleObj name="Ecuación" r:id="rId5" imgW="1841500" imgH="419100" progId="Equation.3">
                  <p:embed/>
                  <p:pic>
                    <p:nvPicPr>
                      <p:cNvPr id="34821" name="Object 10">
                        <a:extLst>
                          <a:ext uri="{FF2B5EF4-FFF2-40B4-BE49-F238E27FC236}">
                            <a16:creationId xmlns:a16="http://schemas.microsoft.com/office/drawing/2014/main" id="{47B5C399-58C9-4288-A335-E71B3B30AC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29" y="2839035"/>
                        <a:ext cx="4183063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800C2069-8888-4D75-B28C-3CE9DF2BF6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30377"/>
              </p:ext>
            </p:extLst>
          </p:nvPr>
        </p:nvGraphicFramePr>
        <p:xfrm>
          <a:off x="683799" y="5461201"/>
          <a:ext cx="25400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1079032" imgH="241195" progId="Equation.3">
                  <p:embed/>
                </p:oleObj>
              </mc:Choice>
              <mc:Fallback>
                <p:oleObj name="Ecuación" r:id="rId7" imgW="1079032" imgH="241195" progId="Equation.3">
                  <p:embed/>
                  <p:pic>
                    <p:nvPicPr>
                      <p:cNvPr id="34820" name="Object 9">
                        <a:extLst>
                          <a:ext uri="{FF2B5EF4-FFF2-40B4-BE49-F238E27FC236}">
                            <a16:creationId xmlns:a16="http://schemas.microsoft.com/office/drawing/2014/main" id="{C176C92F-AFE0-4F21-825F-A816DD91B9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99" y="5461201"/>
                        <a:ext cx="25400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E5D4C12-C2DA-4B4A-B084-C33A5FCFBD25}"/>
              </a:ext>
            </a:extLst>
          </p:cNvPr>
          <p:cNvCxnSpPr/>
          <p:nvPr/>
        </p:nvCxnSpPr>
        <p:spPr>
          <a:xfrm>
            <a:off x="3409025" y="5744570"/>
            <a:ext cx="2122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99CC6987-FA5D-4DA7-A330-8C0C6A9AC2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912672"/>
              </p:ext>
            </p:extLst>
          </p:nvPr>
        </p:nvGraphicFramePr>
        <p:xfrm>
          <a:off x="5692343" y="4752155"/>
          <a:ext cx="1517460" cy="200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9" imgW="710891" imgH="939392" progId="Equation.3">
                  <p:embed/>
                </p:oleObj>
              </mc:Choice>
              <mc:Fallback>
                <p:oleObj name="Ecuación" r:id="rId9" imgW="710891" imgH="939392" progId="Equation.3">
                  <p:embed/>
                  <p:pic>
                    <p:nvPicPr>
                      <p:cNvPr id="9" name="Object 12">
                        <a:extLst>
                          <a:ext uri="{FF2B5EF4-FFF2-40B4-BE49-F238E27FC236}">
                            <a16:creationId xmlns:a16="http://schemas.microsoft.com/office/drawing/2014/main" id="{9ED0D122-6809-460C-A28E-C38E0A5829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343" y="4752155"/>
                        <a:ext cx="1517460" cy="200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2102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EDEC8E2-A8F1-45A6-82BB-87BDE7B921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165" y="1154097"/>
                <a:ext cx="10882779" cy="5639987"/>
              </a:xfrm>
            </p:spPr>
            <p:txBody>
              <a:bodyPr/>
              <a:lstStyle/>
              <a:p>
                <a:r>
                  <a:rPr lang="es-CR" dirty="0"/>
                  <a:t>Otra forma de obtener los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C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R" dirty="0"/>
                  <a:t> en la recta de la RLM, es mediante la estimación por máxima verosimilitud (</a:t>
                </a:r>
                <a:r>
                  <a:rPr lang="es-CR" i="1" dirty="0" err="1"/>
                  <a:t>likelihood</a:t>
                </a:r>
                <a:r>
                  <a:rPr lang="es-CR" dirty="0"/>
                  <a:t>). </a:t>
                </a:r>
                <a:r>
                  <a:rPr lang="es-MX" altLang="en-US" dirty="0"/>
                  <a:t>Para encontrar los valores en </a:t>
                </a:r>
                <a:r>
                  <a:rPr lang="es-MX" altLang="en-US" b="1" dirty="0">
                    <a:latin typeface="Symbol" panose="05050102010706020507" pitchFamily="18" charset="2"/>
                  </a:rPr>
                  <a:t>b</a:t>
                </a:r>
                <a:r>
                  <a:rPr lang="es-MX" altLang="en-US" dirty="0"/>
                  <a:t> por el método de máxima de verosimilitud se debe escribir la función de </a:t>
                </a:r>
                <a:r>
                  <a:rPr lang="es-MX" altLang="en-US" b="1" dirty="0"/>
                  <a:t>densidad conjunta</a:t>
                </a:r>
                <a:r>
                  <a:rPr lang="es-MX" altLang="en-US" dirty="0"/>
                  <a:t> o </a:t>
                </a:r>
                <a:r>
                  <a:rPr lang="es-MX" altLang="en-US" b="1" dirty="0"/>
                  <a:t>función de verosimilitud</a:t>
                </a:r>
                <a:r>
                  <a:rPr lang="es-MX" altLang="en-US" dirty="0"/>
                  <a:t>:  </a:t>
                </a:r>
              </a:p>
              <a:p>
                <a:endParaRPr lang="es-MX" altLang="en-US" dirty="0"/>
              </a:p>
              <a:p>
                <a:endParaRPr lang="es-MX" altLang="en-US" dirty="0"/>
              </a:p>
              <a:p>
                <a:endParaRPr lang="es-MX" altLang="en-US" dirty="0"/>
              </a:p>
              <a:p>
                <a:endParaRPr lang="es-MX" altLang="en-US" dirty="0"/>
              </a:p>
              <a:p>
                <a:r>
                  <a:rPr lang="es-MX" altLang="en-US" dirty="0"/>
                  <a:t>L</a:t>
                </a:r>
                <a:r>
                  <a:rPr lang="es-MX" altLang="en-US" sz="1800" dirty="0"/>
                  <a:t>a maximización de la función de verosimilitud es equivalente a la maximización de su logaritmo: </a:t>
                </a:r>
              </a:p>
              <a:p>
                <a:endParaRPr lang="es-MX" altLang="en-US" dirty="0"/>
              </a:p>
              <a:p>
                <a:endParaRPr lang="es-MX" altLang="en-US" dirty="0"/>
              </a:p>
              <a:p>
                <a:r>
                  <a:rPr lang="es-MX" altLang="en-US" sz="1800" dirty="0"/>
                  <a:t>Para encontrar los estimadores de los </a:t>
                </a:r>
                <a:r>
                  <a:rPr lang="es-MX" altLang="en-US" sz="1800" dirty="0" err="1">
                    <a:latin typeface="Symbol" panose="05050102010706020507" pitchFamily="18" charset="2"/>
                  </a:rPr>
                  <a:t>b</a:t>
                </a:r>
                <a:r>
                  <a:rPr lang="es-MX" altLang="en-US" sz="1800" dirty="0" err="1"/>
                  <a:t>’s</a:t>
                </a:r>
                <a:r>
                  <a:rPr lang="es-MX" altLang="en-US" sz="1800" dirty="0"/>
                  <a:t>, se considera el término que contiene la sumatoria de los errores cuadráticos pues </a:t>
                </a:r>
                <a:r>
                  <a:rPr lang="es-CR" altLang="en-US" sz="1800" dirty="0"/>
                  <a:t>éstos están en función de los </a:t>
                </a:r>
                <a:r>
                  <a:rPr lang="es-CR" altLang="en-US" sz="1800" dirty="0" err="1">
                    <a:latin typeface="Symbol" panose="05050102010706020507" pitchFamily="18" charset="2"/>
                  </a:rPr>
                  <a:t>b</a:t>
                </a:r>
                <a:r>
                  <a:rPr lang="es-CR" altLang="en-US" sz="1800" dirty="0" err="1"/>
                  <a:t>’s</a:t>
                </a:r>
                <a:r>
                  <a:rPr lang="es-CR" altLang="en-US" sz="1800" dirty="0"/>
                  <a:t>.  Entonces el </a:t>
                </a:r>
                <a:r>
                  <a:rPr lang="es-MX" altLang="en-US" sz="1800" dirty="0"/>
                  <a:t>primer término se puede obviar por ser una constante (no depende de los </a:t>
                </a:r>
                <a:r>
                  <a:rPr lang="es-CR" altLang="en-US" sz="1800" dirty="0" err="1">
                    <a:latin typeface="Symbol" panose="05050102010706020507" pitchFamily="18" charset="2"/>
                  </a:rPr>
                  <a:t>b</a:t>
                </a:r>
                <a:r>
                  <a:rPr lang="es-CR" altLang="en-US" sz="1800" dirty="0" err="1"/>
                  <a:t>’s</a:t>
                </a:r>
                <a:r>
                  <a:rPr lang="es-CR" altLang="en-US" sz="1800" dirty="0"/>
                  <a:t> ) </a:t>
                </a:r>
                <a:r>
                  <a:rPr lang="es-MX" altLang="en-US" sz="1800" dirty="0"/>
                  <a:t>y se debe maximizar:  </a:t>
                </a:r>
                <a:endParaRPr lang="es-CR" altLang="en-US" sz="1800" dirty="0"/>
              </a:p>
              <a:p>
                <a:endParaRPr lang="es-CR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EDEC8E2-A8F1-45A6-82BB-87BDE7B921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5" y="1154097"/>
                <a:ext cx="10882779" cy="5639987"/>
              </a:xfrm>
              <a:blipFill>
                <a:blip r:embed="rId2"/>
                <a:stretch>
                  <a:fillRect l="-112" t="-864" r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76C00620-2B01-4DD5-8438-DBE00A97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29" y="63916"/>
            <a:ext cx="10882780" cy="814970"/>
          </a:xfrm>
        </p:spPr>
        <p:txBody>
          <a:bodyPr/>
          <a:lstStyle/>
          <a:p>
            <a:pPr algn="ctr"/>
            <a:r>
              <a:rPr lang="es-CR" dirty="0"/>
              <a:t>Estimación de la RLM</a:t>
            </a:r>
            <a:endParaRPr lang="en-US" dirty="0"/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D3ED0025-F48C-41C5-AE35-CE47C499B7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211562"/>
              </p:ext>
            </p:extLst>
          </p:nvPr>
        </p:nvGraphicFramePr>
        <p:xfrm>
          <a:off x="285329" y="2280422"/>
          <a:ext cx="15176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787400" imgH="241300" progId="Equation.3">
                  <p:embed/>
                </p:oleObj>
              </mc:Choice>
              <mc:Fallback>
                <p:oleObj name="Ecuación" r:id="rId3" imgW="787400" imgH="241300" progId="Equation.3">
                  <p:embed/>
                  <p:pic>
                    <p:nvPicPr>
                      <p:cNvPr id="35844" name="Object 8">
                        <a:extLst>
                          <a:ext uri="{FF2B5EF4-FFF2-40B4-BE49-F238E27FC236}">
                            <a16:creationId xmlns:a16="http://schemas.microsoft.com/office/drawing/2014/main" id="{63E4A910-4DA6-4DC4-8140-ADE207E0C0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329" y="2280422"/>
                        <a:ext cx="15176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D2FBC603-BBAF-47E2-ABCA-2A83AF0C00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650997"/>
              </p:ext>
            </p:extLst>
          </p:nvPr>
        </p:nvGraphicFramePr>
        <p:xfrm>
          <a:off x="2689934" y="2077571"/>
          <a:ext cx="44767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2324100" imgH="469900" progId="Equation.3">
                  <p:embed/>
                </p:oleObj>
              </mc:Choice>
              <mc:Fallback>
                <p:oleObj name="Ecuación" r:id="rId5" imgW="2324100" imgH="469900" progId="Equation.3">
                  <p:embed/>
                  <p:pic>
                    <p:nvPicPr>
                      <p:cNvPr id="35845" name="Object 9">
                        <a:extLst>
                          <a:ext uri="{FF2B5EF4-FFF2-40B4-BE49-F238E27FC236}">
                            <a16:creationId xmlns:a16="http://schemas.microsoft.com/office/drawing/2014/main" id="{B880F816-D2BD-4705-8EFD-941140FDD7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934" y="2077571"/>
                        <a:ext cx="447675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DF6FEDF8-BC01-4B10-8070-7352EADA8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952489"/>
              </p:ext>
            </p:extLst>
          </p:nvPr>
        </p:nvGraphicFramePr>
        <p:xfrm>
          <a:off x="285329" y="2984033"/>
          <a:ext cx="76930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4267200" imgH="469900" progId="Equation.3">
                  <p:embed/>
                </p:oleObj>
              </mc:Choice>
              <mc:Fallback>
                <p:oleObj name="Ecuación" r:id="rId7" imgW="4267200" imgH="469900" progId="Equation.3">
                  <p:embed/>
                  <p:pic>
                    <p:nvPicPr>
                      <p:cNvPr id="35846" name="Object 10">
                        <a:extLst>
                          <a:ext uri="{FF2B5EF4-FFF2-40B4-BE49-F238E27FC236}">
                            <a16:creationId xmlns:a16="http://schemas.microsoft.com/office/drawing/2014/main" id="{A739001D-2827-4B56-BA2D-B086FBFE44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329" y="2984033"/>
                        <a:ext cx="76930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71CE030-BAAC-440D-BE1B-080DB67B86FA}"/>
              </a:ext>
            </a:extLst>
          </p:cNvPr>
          <p:cNvCxnSpPr/>
          <p:nvPr/>
        </p:nvCxnSpPr>
        <p:spPr>
          <a:xfrm>
            <a:off x="1926454" y="2530802"/>
            <a:ext cx="656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75920433-E0FD-4646-AE60-571F6145E2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507907"/>
              </p:ext>
            </p:extLst>
          </p:nvPr>
        </p:nvGraphicFramePr>
        <p:xfrm>
          <a:off x="3541528" y="4431949"/>
          <a:ext cx="34956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9" imgW="2286000" imgH="533400" progId="Equation.3">
                  <p:embed/>
                </p:oleObj>
              </mc:Choice>
              <mc:Fallback>
                <p:oleObj name="Ecuación" r:id="rId9" imgW="2286000" imgH="533400" progId="Equation.3">
                  <p:embed/>
                  <p:pic>
                    <p:nvPicPr>
                      <p:cNvPr id="36870" name="Object 7">
                        <a:extLst>
                          <a:ext uri="{FF2B5EF4-FFF2-40B4-BE49-F238E27FC236}">
                            <a16:creationId xmlns:a16="http://schemas.microsoft.com/office/drawing/2014/main" id="{F24C0991-548F-4898-A168-3CB29C0488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528" y="4431949"/>
                        <a:ext cx="349567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BD01EFC8-1E62-4ED5-A462-CD3A83BB2E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224471"/>
              </p:ext>
            </p:extLst>
          </p:nvPr>
        </p:nvGraphicFramePr>
        <p:xfrm>
          <a:off x="653768" y="6262271"/>
          <a:ext cx="10445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1" imgW="774364" imgH="393529" progId="Equation.3">
                  <p:embed/>
                </p:oleObj>
              </mc:Choice>
              <mc:Fallback>
                <p:oleObj name="Ecuación" r:id="rId11" imgW="774364" imgH="393529" progId="Equation.3">
                  <p:embed/>
                  <p:pic>
                    <p:nvPicPr>
                      <p:cNvPr id="36871" name="Object 8">
                        <a:extLst>
                          <a:ext uri="{FF2B5EF4-FFF2-40B4-BE49-F238E27FC236}">
                            <a16:creationId xmlns:a16="http://schemas.microsoft.com/office/drawing/2014/main" id="{371E5C41-4BA5-4392-B2C6-BE68F012F1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68" y="6262271"/>
                        <a:ext cx="10445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953A4F5-1326-43F2-A433-91D991149013}"/>
              </a:ext>
            </a:extLst>
          </p:cNvPr>
          <p:cNvCxnSpPr/>
          <p:nvPr/>
        </p:nvCxnSpPr>
        <p:spPr>
          <a:xfrm>
            <a:off x="1926454" y="6528177"/>
            <a:ext cx="1615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7AC434-6406-499E-B128-9553468733B0}"/>
              </a:ext>
            </a:extLst>
          </p:cNvPr>
          <p:cNvSpPr txBox="1"/>
          <p:nvPr/>
        </p:nvSpPr>
        <p:spPr>
          <a:xfrm>
            <a:off x="3650076" y="6248450"/>
            <a:ext cx="7479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 sz="1800" b="1" dirty="0"/>
              <a:t>Esto es equivalente a minimizar   cuyo resultado corresponde al obtenido por mínimos cuadrados ordinarios.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5992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B4D2C4F-88F0-492F-84D4-37642D81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539087"/>
            <a:ext cx="4534047" cy="1584895"/>
          </a:xfrm>
        </p:spPr>
        <p:txBody>
          <a:bodyPr>
            <a:normAutofit/>
          </a:bodyPr>
          <a:lstStyle/>
          <a:p>
            <a:r>
              <a:rPr lang="es-CR" dirty="0"/>
              <a:t>Estimación de la RLM</a:t>
            </a:r>
            <a:endParaRPr lang="en-US"/>
          </a:p>
        </p:txBody>
      </p:sp>
      <p:pic>
        <p:nvPicPr>
          <p:cNvPr id="13314" name="Picture 2" descr="Professional Resume Examples: Our Most Popular Resumes in One Place">
            <a:extLst>
              <a:ext uri="{FF2B5EF4-FFF2-40B4-BE49-F238E27FC236}">
                <a16:creationId xmlns:a16="http://schemas.microsoft.com/office/drawing/2014/main" id="{C3D821F6-3688-46B0-AE1C-A894A19871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r="24789"/>
          <a:stretch/>
        </p:blipFill>
        <p:spPr bwMode="auto">
          <a:xfrm>
            <a:off x="20" y="10"/>
            <a:ext cx="60947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E88A34-5CD2-49A2-A512-5C8D7119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38399"/>
            <a:ext cx="4572002" cy="3880514"/>
          </a:xfrm>
        </p:spPr>
        <p:txBody>
          <a:bodyPr>
            <a:normAutofit/>
          </a:bodyPr>
          <a:lstStyle/>
          <a:p>
            <a:r>
              <a:rPr lang="es-CR" dirty="0"/>
              <a:t>Ejemplo: </a:t>
            </a:r>
            <a:br>
              <a:rPr lang="es-CR" dirty="0"/>
            </a:br>
            <a:br>
              <a:rPr lang="es-CR" dirty="0"/>
            </a:br>
            <a:r>
              <a:rPr lang="es-CR" dirty="0"/>
              <a:t>“</a:t>
            </a:r>
            <a:r>
              <a:rPr lang="es-MX" altLang="en-US"/>
              <a:t>Una compañía tiene estudios fotográficos en 21 ciudades de tamaño medio.  La compañía está considerando expandirse a otras ciudades de tamaño medio y desea investigar si las ventas (Y) en una comunidad pueden predecirse a partir del número de personas de edad 16 o menores en la comunidad (X</a:t>
            </a:r>
            <a:r>
              <a:rPr lang="es-MX" altLang="en-US" baseline="-25000"/>
              <a:t>1</a:t>
            </a:r>
            <a:r>
              <a:rPr lang="es-MX" altLang="en-US"/>
              <a:t>) y el ingreso per </a:t>
            </a:r>
            <a:r>
              <a:rPr lang="es-MX" altLang="en-US" err="1"/>
              <a:t>capita</a:t>
            </a:r>
            <a:r>
              <a:rPr lang="es-MX" altLang="en-US"/>
              <a:t> disponible en la comunidad (X</a:t>
            </a:r>
            <a:r>
              <a:rPr lang="es-MX" altLang="en-US" baseline="-25000"/>
              <a:t>2</a:t>
            </a:r>
            <a:r>
              <a:rPr lang="es-MX" altLang="en-US"/>
              <a:t>). </a:t>
            </a:r>
            <a:r>
              <a:rPr lang="es-CR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61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E88A34-5CD2-49A2-A512-5C8D7119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328" y="1145219"/>
            <a:ext cx="10305731" cy="4351337"/>
          </a:xfrm>
        </p:spPr>
        <p:txBody>
          <a:bodyPr/>
          <a:lstStyle/>
          <a:p>
            <a:r>
              <a:rPr lang="es-CR" dirty="0"/>
              <a:t>Ejemplo de una estimación por MCO en la RLM.</a:t>
            </a:r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B4D2C4F-88F0-492F-84D4-37642D81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29" y="197084"/>
            <a:ext cx="10882780" cy="814970"/>
          </a:xfrm>
        </p:spPr>
        <p:txBody>
          <a:bodyPr/>
          <a:lstStyle/>
          <a:p>
            <a:pPr algn="ctr"/>
            <a:r>
              <a:rPr lang="es-CR" dirty="0"/>
              <a:t>Estimación de la RLM</a:t>
            </a:r>
            <a:endParaRPr lang="en-US" dirty="0"/>
          </a:p>
        </p:txBody>
      </p:sp>
      <p:graphicFrame>
        <p:nvGraphicFramePr>
          <p:cNvPr id="5" name="Object 16">
            <a:extLst>
              <a:ext uri="{FF2B5EF4-FFF2-40B4-BE49-F238E27FC236}">
                <a16:creationId xmlns:a16="http://schemas.microsoft.com/office/drawing/2014/main" id="{C1F72821-3B3A-4D2C-A091-BBA7BD087E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213136"/>
              </p:ext>
            </p:extLst>
          </p:nvPr>
        </p:nvGraphicFramePr>
        <p:xfrm>
          <a:off x="569066" y="1740979"/>
          <a:ext cx="206375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562100" imgH="914400" progId="Equation.3">
                  <p:embed/>
                </p:oleObj>
              </mc:Choice>
              <mc:Fallback>
                <p:oleObj name="Ecuación" r:id="rId2" imgW="1562100" imgH="914400" progId="Equation.3">
                  <p:embed/>
                  <p:pic>
                    <p:nvPicPr>
                      <p:cNvPr id="39939" name="Object 16">
                        <a:extLst>
                          <a:ext uri="{FF2B5EF4-FFF2-40B4-BE49-F238E27FC236}">
                            <a16:creationId xmlns:a16="http://schemas.microsoft.com/office/drawing/2014/main" id="{9B17E9C9-5B01-46CA-8532-404076E4DB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66" y="1740979"/>
                        <a:ext cx="2063750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7">
            <a:extLst>
              <a:ext uri="{FF2B5EF4-FFF2-40B4-BE49-F238E27FC236}">
                <a16:creationId xmlns:a16="http://schemas.microsoft.com/office/drawing/2014/main" id="{3CFC6DF5-12B9-405B-9330-4321A72A60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633022"/>
              </p:ext>
            </p:extLst>
          </p:nvPr>
        </p:nvGraphicFramePr>
        <p:xfrm>
          <a:off x="3377354" y="1740979"/>
          <a:ext cx="100647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762000" imgH="914400" progId="Equation.3">
                  <p:embed/>
                </p:oleObj>
              </mc:Choice>
              <mc:Fallback>
                <p:oleObj name="Ecuación" r:id="rId4" imgW="762000" imgH="914400" progId="Equation.3">
                  <p:embed/>
                  <p:pic>
                    <p:nvPicPr>
                      <p:cNvPr id="39940" name="Object 17">
                        <a:extLst>
                          <a:ext uri="{FF2B5EF4-FFF2-40B4-BE49-F238E27FC236}">
                            <a16:creationId xmlns:a16="http://schemas.microsoft.com/office/drawing/2014/main" id="{55D7CB6B-663C-45FE-9812-B361CA0D73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7354" y="1740979"/>
                        <a:ext cx="1006475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>
            <a:extLst>
              <a:ext uri="{FF2B5EF4-FFF2-40B4-BE49-F238E27FC236}">
                <a16:creationId xmlns:a16="http://schemas.microsoft.com/office/drawing/2014/main" id="{A0992929-5CA2-45FB-8A4A-920F67A618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5135"/>
              </p:ext>
            </p:extLst>
          </p:nvPr>
        </p:nvGraphicFramePr>
        <p:xfrm>
          <a:off x="285328" y="4421633"/>
          <a:ext cx="4379912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3314700" imgH="914400" progId="Equation.3">
                  <p:embed/>
                </p:oleObj>
              </mc:Choice>
              <mc:Fallback>
                <p:oleObj name="Ecuación" r:id="rId6" imgW="3314700" imgH="914400" progId="Equation.3">
                  <p:embed/>
                  <p:pic>
                    <p:nvPicPr>
                      <p:cNvPr id="39941" name="Object 18">
                        <a:extLst>
                          <a:ext uri="{FF2B5EF4-FFF2-40B4-BE49-F238E27FC236}">
                            <a16:creationId xmlns:a16="http://schemas.microsoft.com/office/drawing/2014/main" id="{E119D9CD-9AF0-4E0C-9B42-822B1AF1A5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328" y="4421633"/>
                        <a:ext cx="4379912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>
            <a:extLst>
              <a:ext uri="{FF2B5EF4-FFF2-40B4-BE49-F238E27FC236}">
                <a16:creationId xmlns:a16="http://schemas.microsoft.com/office/drawing/2014/main" id="{A0F8BAC7-9F5C-4C09-8076-60ADCFF53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784578"/>
              </p:ext>
            </p:extLst>
          </p:nvPr>
        </p:nvGraphicFramePr>
        <p:xfrm>
          <a:off x="7751569" y="3193650"/>
          <a:ext cx="34559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8" imgW="2616200" imgH="711200" progId="Equation.3">
                  <p:embed/>
                </p:oleObj>
              </mc:Choice>
              <mc:Fallback>
                <p:oleObj name="Ecuación" r:id="rId8" imgW="2616200" imgH="711200" progId="Equation.3">
                  <p:embed/>
                  <p:pic>
                    <p:nvPicPr>
                      <p:cNvPr id="39942" name="Object 19">
                        <a:extLst>
                          <a:ext uri="{FF2B5EF4-FFF2-40B4-BE49-F238E27FC236}">
                            <a16:creationId xmlns:a16="http://schemas.microsoft.com/office/drawing/2014/main" id="{360B0BED-4C5C-4B48-8D4F-284EBFF4DE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569" y="3193650"/>
                        <a:ext cx="34559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">
            <a:extLst>
              <a:ext uri="{FF2B5EF4-FFF2-40B4-BE49-F238E27FC236}">
                <a16:creationId xmlns:a16="http://schemas.microsoft.com/office/drawing/2014/main" id="{D57E9A67-4943-4C46-9AA4-DCB82B496D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806804"/>
              </p:ext>
            </p:extLst>
          </p:nvPr>
        </p:nvGraphicFramePr>
        <p:xfrm>
          <a:off x="211623" y="3097060"/>
          <a:ext cx="7046913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0" imgW="5334000" imgH="914400" progId="Equation.3">
                  <p:embed/>
                </p:oleObj>
              </mc:Choice>
              <mc:Fallback>
                <p:oleObj name="Ecuación" r:id="rId10" imgW="5334000" imgH="914400" progId="Equation.3">
                  <p:embed/>
                  <p:pic>
                    <p:nvPicPr>
                      <p:cNvPr id="39943" name="Object 20">
                        <a:extLst>
                          <a:ext uri="{FF2B5EF4-FFF2-40B4-BE49-F238E27FC236}">
                            <a16:creationId xmlns:a16="http://schemas.microsoft.com/office/drawing/2014/main" id="{4261115C-59B9-4A51-AFC2-309D91336D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23" y="3097060"/>
                        <a:ext cx="7046913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144C989-114A-4D4F-8ABE-648F981C9BAE}"/>
              </a:ext>
            </a:extLst>
          </p:cNvPr>
          <p:cNvCxnSpPr/>
          <p:nvPr/>
        </p:nvCxnSpPr>
        <p:spPr>
          <a:xfrm>
            <a:off x="204186" y="3020091"/>
            <a:ext cx="1096392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1D479C7-A19D-4A2B-80AB-826232CD0779}"/>
              </a:ext>
            </a:extLst>
          </p:cNvPr>
          <p:cNvCxnSpPr/>
          <p:nvPr/>
        </p:nvCxnSpPr>
        <p:spPr>
          <a:xfrm>
            <a:off x="127009" y="5629721"/>
            <a:ext cx="1096392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5A851795-5958-45CB-8CB2-718D75CABB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498886"/>
              </p:ext>
            </p:extLst>
          </p:nvPr>
        </p:nvGraphicFramePr>
        <p:xfrm>
          <a:off x="233842" y="5870419"/>
          <a:ext cx="5467282" cy="83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2" imgW="4660900" imgH="711200" progId="Equation.3">
                  <p:embed/>
                </p:oleObj>
              </mc:Choice>
              <mc:Fallback>
                <p:oleObj name="Ecuación" r:id="rId12" imgW="4660900" imgH="711200" progId="Equation.3">
                  <p:embed/>
                  <p:pic>
                    <p:nvPicPr>
                      <p:cNvPr id="40963" name="Object 8">
                        <a:extLst>
                          <a:ext uri="{FF2B5EF4-FFF2-40B4-BE49-F238E27FC236}">
                            <a16:creationId xmlns:a16="http://schemas.microsoft.com/office/drawing/2014/main" id="{6CCA9C7B-FD52-450E-924D-9C5D975B12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42" y="5870419"/>
                        <a:ext cx="5467282" cy="83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18D5CC1-334C-4035-90B2-7195A9CEFEAC}"/>
              </a:ext>
            </a:extLst>
          </p:cNvPr>
          <p:cNvCxnSpPr/>
          <p:nvPr/>
        </p:nvCxnSpPr>
        <p:spPr>
          <a:xfrm>
            <a:off x="5948039" y="6317675"/>
            <a:ext cx="905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Object 10">
            <a:extLst>
              <a:ext uri="{FF2B5EF4-FFF2-40B4-BE49-F238E27FC236}">
                <a16:creationId xmlns:a16="http://schemas.microsoft.com/office/drawing/2014/main" id="{56BA06A0-E5D0-46CD-A030-DC117A7ED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992469"/>
              </p:ext>
            </p:extLst>
          </p:nvPr>
        </p:nvGraphicFramePr>
        <p:xfrm>
          <a:off x="7014420" y="6075811"/>
          <a:ext cx="4067633" cy="47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4" imgW="2159000" imgH="254000" progId="Equation.3">
                  <p:embed/>
                </p:oleObj>
              </mc:Choice>
              <mc:Fallback>
                <p:oleObj name="Ecuación" r:id="rId14" imgW="2159000" imgH="254000" progId="Equation.3">
                  <p:embed/>
                  <p:pic>
                    <p:nvPicPr>
                      <p:cNvPr id="40964" name="Object 10">
                        <a:extLst>
                          <a:ext uri="{FF2B5EF4-FFF2-40B4-BE49-F238E27FC236}">
                            <a16:creationId xmlns:a16="http://schemas.microsoft.com/office/drawing/2014/main" id="{AEA2E766-3F9F-47F4-A379-33B7D07277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4420" y="6075811"/>
                        <a:ext cx="4067633" cy="478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7820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B4D2C4F-88F0-492F-84D4-37642D81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441" y="139959"/>
            <a:ext cx="3478575" cy="1325562"/>
          </a:xfrm>
        </p:spPr>
        <p:txBody>
          <a:bodyPr>
            <a:normAutofit/>
          </a:bodyPr>
          <a:lstStyle/>
          <a:p>
            <a:r>
              <a:rPr lang="es-CR" sz="3200" dirty="0"/>
              <a:t>Estimación de la RLM</a:t>
            </a:r>
            <a:endParaRPr lang="en-US" sz="32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E88A34-5CD2-49A2-A512-5C8D7119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4" y="1548882"/>
            <a:ext cx="3536302" cy="5169159"/>
          </a:xfrm>
        </p:spPr>
        <p:txBody>
          <a:bodyPr>
            <a:normAutofit lnSpcReduction="10000"/>
          </a:bodyPr>
          <a:lstStyle/>
          <a:p>
            <a:r>
              <a:rPr lang="es-CR" dirty="0"/>
              <a:t>¿Cómo interpretamos los resultados?</a:t>
            </a:r>
          </a:p>
          <a:p>
            <a:endParaRPr lang="es-CR" dirty="0"/>
          </a:p>
          <a:p>
            <a:pPr>
              <a:spcAft>
                <a:spcPct val="20000"/>
              </a:spcAft>
              <a:buClr>
                <a:schemeClr val="hlink"/>
              </a:buClr>
              <a:buSzTx/>
            </a:pPr>
            <a:r>
              <a:rPr lang="es-MX" altLang="en-US" dirty="0"/>
              <a:t>Se espera que las ventas promedio aumenten $1,455,000 cuando la población meta aumenta mil personas de 16 años o menos, manteniendo constante el ingreso per cápita disponible. </a:t>
            </a:r>
          </a:p>
          <a:p>
            <a:pPr>
              <a:spcAft>
                <a:spcPct val="20000"/>
              </a:spcAft>
              <a:buClr>
                <a:schemeClr val="hlink"/>
              </a:buClr>
              <a:buSzTx/>
            </a:pPr>
            <a:r>
              <a:rPr lang="es-MX" altLang="en-US" dirty="0"/>
              <a:t>Similarmente se espera que las ventas promedio aumenten $9,366,000 cuando el ingreso per cápita disponible aumente mil dólares, manteniendo constante la población meta. </a:t>
            </a: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14338" name="Picture 2" descr="Interpretation Services – CCCSA">
            <a:extLst>
              <a:ext uri="{FF2B5EF4-FFF2-40B4-BE49-F238E27FC236}">
                <a16:creationId xmlns:a16="http://schemas.microsoft.com/office/drawing/2014/main" id="{A7A0D5C0-6245-41D3-B4A8-E6C56C8E4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0" r="22860" b="-1"/>
          <a:stretch/>
        </p:blipFill>
        <p:spPr bwMode="auto">
          <a:xfrm>
            <a:off x="4639057" y="10"/>
            <a:ext cx="755294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923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7E811-8BB3-425A-9875-EA0CB37C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850481"/>
          </a:xfrm>
        </p:spPr>
        <p:txBody>
          <a:bodyPr/>
          <a:lstStyle/>
          <a:p>
            <a:pPr algn="ctr"/>
            <a:r>
              <a:rPr lang="es-CR" dirty="0"/>
              <a:t>Índice</a:t>
            </a:r>
            <a:endParaRPr lang="en-US" dirty="0"/>
          </a:p>
        </p:txBody>
      </p:sp>
      <p:sp>
        <p:nvSpPr>
          <p:cNvPr id="4" name="3 Elipse">
            <a:extLst>
              <a:ext uri="{FF2B5EF4-FFF2-40B4-BE49-F238E27FC236}">
                <a16:creationId xmlns:a16="http://schemas.microsoft.com/office/drawing/2014/main" id="{87005A86-2480-4EEB-BD1C-BB9E0FB453EA}"/>
              </a:ext>
            </a:extLst>
          </p:cNvPr>
          <p:cNvSpPr/>
          <p:nvPr/>
        </p:nvSpPr>
        <p:spPr>
          <a:xfrm>
            <a:off x="467544" y="126876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</a:t>
            </a:r>
          </a:p>
        </p:txBody>
      </p:sp>
      <p:sp>
        <p:nvSpPr>
          <p:cNvPr id="5" name="4 Elipse">
            <a:extLst>
              <a:ext uri="{FF2B5EF4-FFF2-40B4-BE49-F238E27FC236}">
                <a16:creationId xmlns:a16="http://schemas.microsoft.com/office/drawing/2014/main" id="{8850B7B9-A4B4-4203-8A6D-BB291772B21B}"/>
              </a:ext>
            </a:extLst>
          </p:cNvPr>
          <p:cNvSpPr/>
          <p:nvPr/>
        </p:nvSpPr>
        <p:spPr>
          <a:xfrm>
            <a:off x="467544" y="3284984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2</a:t>
            </a:r>
          </a:p>
        </p:txBody>
      </p:sp>
      <p:sp>
        <p:nvSpPr>
          <p:cNvPr id="6" name="5 Elipse">
            <a:extLst>
              <a:ext uri="{FF2B5EF4-FFF2-40B4-BE49-F238E27FC236}">
                <a16:creationId xmlns:a16="http://schemas.microsoft.com/office/drawing/2014/main" id="{E7299D2D-930F-49E3-A282-8AF5322CF8F4}"/>
              </a:ext>
            </a:extLst>
          </p:cNvPr>
          <p:cNvSpPr/>
          <p:nvPr/>
        </p:nvSpPr>
        <p:spPr>
          <a:xfrm>
            <a:off x="467544" y="522920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3</a:t>
            </a:r>
          </a:p>
        </p:txBody>
      </p:sp>
      <p:sp>
        <p:nvSpPr>
          <p:cNvPr id="7" name="6 Elipse">
            <a:extLst>
              <a:ext uri="{FF2B5EF4-FFF2-40B4-BE49-F238E27FC236}">
                <a16:creationId xmlns:a16="http://schemas.microsoft.com/office/drawing/2014/main" id="{F1DE5E3D-AD05-4B2D-BBF8-B19E0666664E}"/>
              </a:ext>
            </a:extLst>
          </p:cNvPr>
          <p:cNvSpPr/>
          <p:nvPr/>
        </p:nvSpPr>
        <p:spPr>
          <a:xfrm>
            <a:off x="6482674" y="126876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4</a:t>
            </a:r>
          </a:p>
        </p:txBody>
      </p:sp>
      <p:sp>
        <p:nvSpPr>
          <p:cNvPr id="9" name="12 Rectángulo redondeado">
            <a:extLst>
              <a:ext uri="{FF2B5EF4-FFF2-40B4-BE49-F238E27FC236}">
                <a16:creationId xmlns:a16="http://schemas.microsoft.com/office/drawing/2014/main" id="{2F1E6455-DD99-405D-8009-D0FF9D00598C}"/>
              </a:ext>
            </a:extLst>
          </p:cNvPr>
          <p:cNvSpPr/>
          <p:nvPr/>
        </p:nvSpPr>
        <p:spPr>
          <a:xfrm>
            <a:off x="2051720" y="141277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Introducción</a:t>
            </a:r>
          </a:p>
        </p:txBody>
      </p:sp>
      <p:sp>
        <p:nvSpPr>
          <p:cNvPr id="10" name="13 Rectángulo redondeado">
            <a:extLst>
              <a:ext uri="{FF2B5EF4-FFF2-40B4-BE49-F238E27FC236}">
                <a16:creationId xmlns:a16="http://schemas.microsoft.com/office/drawing/2014/main" id="{7122EF9A-7511-4F61-8CB4-AD8A48176564}"/>
              </a:ext>
            </a:extLst>
          </p:cNvPr>
          <p:cNvSpPr/>
          <p:nvPr/>
        </p:nvSpPr>
        <p:spPr>
          <a:xfrm>
            <a:off x="2051720" y="3429000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La RLM y sus condiciones o supuestos</a:t>
            </a:r>
          </a:p>
        </p:txBody>
      </p:sp>
      <p:sp>
        <p:nvSpPr>
          <p:cNvPr id="11" name="14 Rectángulo redondeado">
            <a:extLst>
              <a:ext uri="{FF2B5EF4-FFF2-40B4-BE49-F238E27FC236}">
                <a16:creationId xmlns:a16="http://schemas.microsoft.com/office/drawing/2014/main" id="{20F405BA-569A-4CBF-82F5-7E38FD0A3CEB}"/>
              </a:ext>
            </a:extLst>
          </p:cNvPr>
          <p:cNvSpPr/>
          <p:nvPr/>
        </p:nvSpPr>
        <p:spPr>
          <a:xfrm>
            <a:off x="2051720" y="537321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Estimación de la RLM</a:t>
            </a:r>
          </a:p>
        </p:txBody>
      </p:sp>
      <p:sp>
        <p:nvSpPr>
          <p:cNvPr id="12" name="15 Rectángulo redondeado">
            <a:extLst>
              <a:ext uri="{FF2B5EF4-FFF2-40B4-BE49-F238E27FC236}">
                <a16:creationId xmlns:a16="http://schemas.microsoft.com/office/drawing/2014/main" id="{F9300F0D-0747-411F-BD1B-A5583DAAE2ED}"/>
              </a:ext>
            </a:extLst>
          </p:cNvPr>
          <p:cNvSpPr/>
          <p:nvPr/>
        </p:nvSpPr>
        <p:spPr>
          <a:xfrm>
            <a:off x="8210866" y="141277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Valores predichos y residuales</a:t>
            </a:r>
          </a:p>
        </p:txBody>
      </p:sp>
    </p:spTree>
    <p:extLst>
      <p:ext uri="{BB962C8B-B14F-4D97-AF65-F5344CB8AC3E}">
        <p14:creationId xmlns:p14="http://schemas.microsoft.com/office/powerpoint/2010/main" val="240639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1074" y="896465"/>
            <a:ext cx="9540140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spc="-40" dirty="0"/>
              <a:t>Regresión </a:t>
            </a:r>
            <a:r>
              <a:rPr sz="2800" spc="-80" dirty="0"/>
              <a:t>bivariada </a:t>
            </a:r>
            <a:r>
              <a:rPr sz="2800" spc="-220" dirty="0"/>
              <a:t>y </a:t>
            </a:r>
            <a:r>
              <a:rPr sz="2800" spc="-65" dirty="0"/>
              <a:t>regresión</a:t>
            </a:r>
            <a:r>
              <a:rPr sz="2800" spc="-315" dirty="0"/>
              <a:t> </a:t>
            </a:r>
            <a:r>
              <a:rPr sz="2800" spc="-95" dirty="0"/>
              <a:t>multivariada</a:t>
            </a:r>
            <a:endParaRPr sz="2800" dirty="0"/>
          </a:p>
        </p:txBody>
      </p:sp>
      <p:sp>
        <p:nvSpPr>
          <p:cNvPr id="7" name="object 7"/>
          <p:cNvSpPr/>
          <p:nvPr/>
        </p:nvSpPr>
        <p:spPr>
          <a:xfrm>
            <a:off x="7565136" y="1636396"/>
            <a:ext cx="2543175" cy="213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14521" y="4428839"/>
            <a:ext cx="2158083" cy="198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7470DD9-BF7D-49CB-A5D8-D5748131CE9B}"/>
              </a:ext>
            </a:extLst>
          </p:cNvPr>
          <p:cNvSpPr txBox="1">
            <a:spLocks/>
          </p:cNvSpPr>
          <p:nvPr/>
        </p:nvSpPr>
        <p:spPr>
          <a:xfrm>
            <a:off x="684824" y="97639"/>
            <a:ext cx="9692640" cy="859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R" dirty="0"/>
              <a:t>Preámbulo</a:t>
            </a:r>
            <a:endParaRPr lang="en-US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B4EE9A6C-BB9D-44D5-8904-81CB39A30D32}"/>
              </a:ext>
            </a:extLst>
          </p:cNvPr>
          <p:cNvSpPr txBox="1"/>
          <p:nvPr/>
        </p:nvSpPr>
        <p:spPr>
          <a:xfrm>
            <a:off x="222616" y="1485901"/>
            <a:ext cx="2614295" cy="12900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Regresión</a:t>
            </a:r>
            <a:r>
              <a:rPr b="1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bivariada</a:t>
            </a:r>
            <a:endParaRPr dirty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5080">
              <a:tabLst>
                <a:tab pos="2312035" algn="l"/>
              </a:tabLst>
            </a:pPr>
            <a:r>
              <a:rPr spc="-110" dirty="0">
                <a:latin typeface="Times New Roman"/>
                <a:cs typeface="Times New Roman"/>
              </a:rPr>
              <a:t>Una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0" dirty="0">
                <a:latin typeface="Times New Roman"/>
                <a:cs typeface="Times New Roman"/>
              </a:rPr>
              <a:t>variable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Times New Roman"/>
                <a:cs typeface="Times New Roman"/>
              </a:rPr>
              <a:t>dependiente	</a:t>
            </a:r>
            <a:r>
              <a:rPr spc="-120" dirty="0">
                <a:latin typeface="Times New Roman"/>
                <a:cs typeface="Times New Roman"/>
              </a:rPr>
              <a:t>(Y)  </a:t>
            </a:r>
            <a:r>
              <a:rPr spc="-110" dirty="0">
                <a:latin typeface="Times New Roman"/>
                <a:cs typeface="Times New Roman"/>
              </a:rPr>
              <a:t>Una </a:t>
            </a:r>
            <a:r>
              <a:rPr spc="-100" dirty="0">
                <a:latin typeface="Times New Roman"/>
                <a:cs typeface="Times New Roman"/>
              </a:rPr>
              <a:t>variable </a:t>
            </a:r>
            <a:r>
              <a:rPr spc="-70" dirty="0">
                <a:latin typeface="Times New Roman"/>
                <a:cs typeface="Times New Roman"/>
              </a:rPr>
              <a:t>independiente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90" dirty="0">
                <a:latin typeface="Times New Roman"/>
                <a:cs typeface="Times New Roman"/>
              </a:rPr>
              <a:t>(X)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9D7C5199-5253-478D-AD03-BC6E8CE28BDC}"/>
              </a:ext>
            </a:extLst>
          </p:cNvPr>
          <p:cNvSpPr txBox="1"/>
          <p:nvPr/>
        </p:nvSpPr>
        <p:spPr>
          <a:xfrm>
            <a:off x="222616" y="4214114"/>
            <a:ext cx="229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Regresión</a:t>
            </a:r>
            <a:r>
              <a:rPr b="1" u="sng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multivariada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856EADF9-D5C7-48B9-9D64-FA4EAAFF7C20}"/>
              </a:ext>
            </a:extLst>
          </p:cNvPr>
          <p:cNvSpPr txBox="1"/>
          <p:nvPr/>
        </p:nvSpPr>
        <p:spPr>
          <a:xfrm>
            <a:off x="222616" y="4915155"/>
            <a:ext cx="3239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0" dirty="0">
                <a:latin typeface="Times New Roman"/>
                <a:cs typeface="Times New Roman"/>
              </a:rPr>
              <a:t>Una </a:t>
            </a:r>
            <a:r>
              <a:rPr spc="-100" dirty="0">
                <a:latin typeface="Times New Roman"/>
                <a:cs typeface="Times New Roman"/>
              </a:rPr>
              <a:t>variable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Times New Roman"/>
                <a:cs typeface="Times New Roman"/>
              </a:rPr>
              <a:t>dependiente</a:t>
            </a:r>
            <a:endParaRPr dirty="0">
              <a:latin typeface="Times New Roman"/>
              <a:cs typeface="Times New Roman"/>
            </a:endParaRPr>
          </a:p>
          <a:p>
            <a:pPr marL="12700"/>
            <a:r>
              <a:rPr spc="-204" dirty="0">
                <a:latin typeface="Arial"/>
                <a:cs typeface="Arial"/>
              </a:rPr>
              <a:t>Dos </a:t>
            </a:r>
            <a:r>
              <a:rPr spc="-180" dirty="0">
                <a:latin typeface="Arial"/>
                <a:cs typeface="Arial"/>
              </a:rPr>
              <a:t>o </a:t>
            </a:r>
            <a:r>
              <a:rPr spc="-300" dirty="0" err="1">
                <a:latin typeface="Arial"/>
                <a:cs typeface="Arial"/>
              </a:rPr>
              <a:t>más</a:t>
            </a:r>
            <a:r>
              <a:rPr spc="-300" dirty="0">
                <a:latin typeface="Arial"/>
                <a:cs typeface="Arial"/>
              </a:rPr>
              <a:t> </a:t>
            </a:r>
            <a:r>
              <a:rPr lang="es-CR" spc="-300" dirty="0">
                <a:latin typeface="Arial"/>
                <a:cs typeface="Arial"/>
              </a:rPr>
              <a:t>  </a:t>
            </a:r>
            <a:r>
              <a:rPr spc="-180" dirty="0">
                <a:latin typeface="Arial"/>
                <a:cs typeface="Arial"/>
              </a:rPr>
              <a:t>variables</a:t>
            </a:r>
            <a:r>
              <a:rPr spc="20" dirty="0">
                <a:latin typeface="Arial"/>
                <a:cs typeface="Arial"/>
              </a:rPr>
              <a:t> </a:t>
            </a:r>
            <a:r>
              <a:rPr spc="-175" dirty="0">
                <a:latin typeface="Arial"/>
                <a:cs typeface="Arial"/>
              </a:rPr>
              <a:t>independientes</a:t>
            </a:r>
            <a:endParaRPr dirty="0">
              <a:latin typeface="Arial"/>
              <a:cs typeface="Arial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D0B78478-DE69-4C44-9A96-C55D73C1D4D9}"/>
              </a:ext>
            </a:extLst>
          </p:cNvPr>
          <p:cNvSpPr/>
          <p:nvPr/>
        </p:nvSpPr>
        <p:spPr>
          <a:xfrm>
            <a:off x="1469627" y="3095006"/>
            <a:ext cx="685800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071CEA03-6B05-49A6-95AD-AC0677DB999B}"/>
              </a:ext>
            </a:extLst>
          </p:cNvPr>
          <p:cNvSpPr/>
          <p:nvPr/>
        </p:nvSpPr>
        <p:spPr>
          <a:xfrm>
            <a:off x="1812527" y="5688280"/>
            <a:ext cx="1733550" cy="885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11879D84-F6AE-46D1-9183-278125EF0A2E}"/>
              </a:ext>
            </a:extLst>
          </p:cNvPr>
          <p:cNvSpPr/>
          <p:nvPr/>
        </p:nvSpPr>
        <p:spPr>
          <a:xfrm>
            <a:off x="4577674" y="2403282"/>
            <a:ext cx="2543175" cy="213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D0141-DDC3-4125-B754-E403F30F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1" y="99430"/>
            <a:ext cx="11039027" cy="868237"/>
          </a:xfrm>
        </p:spPr>
        <p:txBody>
          <a:bodyPr/>
          <a:lstStyle/>
          <a:p>
            <a:pPr algn="ctr"/>
            <a:r>
              <a:rPr lang="es-CR" dirty="0"/>
              <a:t>Valores predichos y residuales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E1B7173-7501-410F-B863-38CD3F5A1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738" y="1500326"/>
                <a:ext cx="8547954" cy="525824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CR" dirty="0"/>
                  <a:t>Estimado la ecuación para la RLM, el análisis, tanto de los valores predichos como de sus residuales, sería la siguiente etapa.</a:t>
                </a:r>
              </a:p>
              <a:p>
                <a:pPr algn="just"/>
                <a:r>
                  <a:rPr lang="es-CR" dirty="0"/>
                  <a:t>Los valores predichos son de utilidad para así poder predecir ciertas observaciones en </a:t>
                </a:r>
                <a14:m>
                  <m:oMath xmlns:m="http://schemas.openxmlformats.org/officeDocument/2006/math">
                    <m:r>
                      <a:rPr lang="es-C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/>
                  <a:t>. La ecuación para obtener el valore predicho estaría dada la ecuación por:</a:t>
                </a:r>
              </a:p>
              <a:p>
                <a:pPr marL="0" indent="0" algn="just">
                  <a:buNone/>
                </a:pPr>
                <a:br>
                  <a:rPr lang="es-C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C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C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CR" dirty="0"/>
              </a:p>
              <a:p>
                <a:pPr algn="just"/>
                <a:r>
                  <a:rPr lang="es-CR" dirty="0"/>
                  <a:t>El estudio de los residuos es fundamental para saber si nuestra RLM se está adecuando o no las condiciones del modelo. La ecuación para los valores residuales estaría dada por:</a:t>
                </a:r>
              </a:p>
              <a:p>
                <a:pPr algn="just"/>
                <a:endParaRPr lang="es-C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C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s-C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s-CR" dirty="0"/>
              </a:p>
              <a:p>
                <a:r>
                  <a:rPr lang="en-US" dirty="0"/>
                  <a:t>Para el </a:t>
                </a:r>
                <a:r>
                  <a:rPr lang="en-US" dirty="0" err="1"/>
                  <a:t>caso</a:t>
                </a:r>
                <a:r>
                  <a:rPr lang="en-US" dirty="0"/>
                  <a:t> especial de la RLM, una forma </a:t>
                </a:r>
                <a:r>
                  <a:rPr lang="en-US" dirty="0" err="1"/>
                  <a:t>bastante</a:t>
                </a:r>
                <a:r>
                  <a:rPr lang="en-US" dirty="0"/>
                  <a:t> </a:t>
                </a:r>
                <a:r>
                  <a:rPr lang="en-US" dirty="0" err="1"/>
                  <a:t>conveniente</a:t>
                </a:r>
                <a:r>
                  <a:rPr lang="en-US" dirty="0"/>
                  <a:t> de </a:t>
                </a:r>
                <a:r>
                  <a:rPr lang="en-US" dirty="0" err="1"/>
                  <a:t>estudiar</a:t>
                </a:r>
                <a:r>
                  <a:rPr lang="en-US" dirty="0"/>
                  <a:t> los </a:t>
                </a:r>
                <a:r>
                  <a:rPr lang="en-US" dirty="0" err="1"/>
                  <a:t>valores</a:t>
                </a:r>
                <a:r>
                  <a:rPr lang="en-US" dirty="0"/>
                  <a:t> </a:t>
                </a:r>
                <a:r>
                  <a:rPr lang="en-US" dirty="0" err="1"/>
                  <a:t>predichos</a:t>
                </a:r>
                <a:r>
                  <a:rPr lang="en-US" dirty="0"/>
                  <a:t> y los residuals, es </a:t>
                </a:r>
                <a:r>
                  <a:rPr lang="en-US" dirty="0" err="1"/>
                  <a:t>mediante</a:t>
                </a:r>
                <a:r>
                  <a:rPr lang="en-US" dirty="0"/>
                  <a:t> la </a:t>
                </a:r>
                <a:r>
                  <a:rPr lang="en-US" dirty="0" err="1"/>
                  <a:t>matriz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E1B7173-7501-410F-B863-38CD3F5A1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738" y="1500326"/>
                <a:ext cx="8547954" cy="5258244"/>
              </a:xfrm>
              <a:blipFill>
                <a:blip r:embed="rId2"/>
                <a:stretch>
                  <a:fillRect l="-143" t="-811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882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D0141-DDC3-4125-B754-E403F30F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1" y="99430"/>
            <a:ext cx="11039027" cy="868237"/>
          </a:xfrm>
        </p:spPr>
        <p:txBody>
          <a:bodyPr/>
          <a:lstStyle/>
          <a:p>
            <a:pPr algn="ctr"/>
            <a:r>
              <a:rPr lang="es-CR" dirty="0"/>
              <a:t>Valores predichos y residuales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B7173-7501-410F-B863-38CD3F5A1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37" y="1367161"/>
            <a:ext cx="9311433" cy="5391409"/>
          </a:xfrm>
        </p:spPr>
        <p:txBody>
          <a:bodyPr/>
          <a:lstStyle/>
          <a:p>
            <a:pPr algn="just"/>
            <a:r>
              <a:rPr lang="es-MX" altLang="en-US" sz="1800" dirty="0"/>
              <a:t>La matriz H está compuesta por elementos que son una combinación de todos los predictores. Se le llama matriz sombrero y a sus elementos se les llama influencia (</a:t>
            </a:r>
            <a:r>
              <a:rPr lang="es-MX" altLang="en-US" sz="1800" dirty="0" err="1"/>
              <a:t>leverage</a:t>
            </a:r>
            <a:r>
              <a:rPr lang="es-MX" altLang="en-US" sz="1800" dirty="0"/>
              <a:t>) pues se utilizarán para determinar que tanta influencia tiene una observación sobre los resultados de la regresión. </a:t>
            </a:r>
          </a:p>
          <a:p>
            <a:pPr algn="just"/>
            <a:r>
              <a:rPr lang="es-CR" altLang="en-US" sz="1800" dirty="0">
                <a:cs typeface="Times New Roman" panose="02020603050405020304" pitchFamily="18" charset="0"/>
              </a:rPr>
              <a:t>H tiene la característica de ser simétrica e </a:t>
            </a:r>
            <a:r>
              <a:rPr lang="es-CR" altLang="en-US" sz="1800" b="1" dirty="0">
                <a:cs typeface="Times New Roman" panose="02020603050405020304" pitchFamily="18" charset="0"/>
              </a:rPr>
              <a:t>idempotente</a:t>
            </a:r>
            <a:r>
              <a:rPr lang="es-MX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s-MX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algn="just"/>
            <a:endParaRPr lang="es-MX" altLang="en-US" sz="1800" dirty="0"/>
          </a:p>
          <a:p>
            <a:pPr algn="just"/>
            <a:endParaRPr lang="es-MX" altLang="en-US" sz="1800" dirty="0"/>
          </a:p>
          <a:p>
            <a:pPr algn="just"/>
            <a:r>
              <a:rPr lang="es-MX" altLang="en-US" sz="1800" dirty="0"/>
              <a:t>Para encontrar un valor ajustado (estimación particular de Y) basta usar el modelo de regresión con valores específicos de los predictores en X:</a:t>
            </a:r>
          </a:p>
          <a:p>
            <a:pPr algn="just"/>
            <a:endParaRPr lang="es-MX" altLang="en-US" dirty="0">
              <a:cs typeface="Times New Roman" panose="02020603050405020304" pitchFamily="18" charset="0"/>
            </a:endParaRPr>
          </a:p>
          <a:p>
            <a:pPr algn="just"/>
            <a:endParaRPr lang="es-MX" altLang="en-US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MX" altLang="en-US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CR" altLang="en-US" sz="1800" dirty="0">
              <a:cs typeface="Times New Roman" panose="02020603050405020304" pitchFamily="18" charset="0"/>
            </a:endParaRPr>
          </a:p>
          <a:p>
            <a:pPr algn="just"/>
            <a:endParaRPr lang="es-MX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19">
            <a:extLst>
              <a:ext uri="{FF2B5EF4-FFF2-40B4-BE49-F238E27FC236}">
                <a16:creationId xmlns:a16="http://schemas.microsoft.com/office/drawing/2014/main" id="{4E3F6F8E-BF3A-4B84-B63C-A3D8D465D1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295723"/>
              </p:ext>
            </p:extLst>
          </p:nvPr>
        </p:nvGraphicFramePr>
        <p:xfrm>
          <a:off x="1373511" y="3369865"/>
          <a:ext cx="19446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143000" imgH="241300" progId="Equation.3">
                  <p:embed/>
                </p:oleObj>
              </mc:Choice>
              <mc:Fallback>
                <p:oleObj name="Ecuación" r:id="rId2" imgW="1143000" imgH="241300" progId="Equation.3">
                  <p:embed/>
                  <p:pic>
                    <p:nvPicPr>
                      <p:cNvPr id="49156" name="Object 19">
                        <a:extLst>
                          <a:ext uri="{FF2B5EF4-FFF2-40B4-BE49-F238E27FC236}">
                            <a16:creationId xmlns:a16="http://schemas.microsoft.com/office/drawing/2014/main" id="{6F095D11-2133-4EED-8825-BC0287C57F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511" y="3369865"/>
                        <a:ext cx="194468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>
            <a:extLst>
              <a:ext uri="{FF2B5EF4-FFF2-40B4-BE49-F238E27FC236}">
                <a16:creationId xmlns:a16="http://schemas.microsoft.com/office/drawing/2014/main" id="{6C4955FE-8901-4F1F-B4C0-F2F23E63B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824272"/>
              </p:ext>
            </p:extLst>
          </p:nvPr>
        </p:nvGraphicFramePr>
        <p:xfrm>
          <a:off x="4471818" y="3398717"/>
          <a:ext cx="571341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3352800" imgH="241300" progId="Equation.3">
                  <p:embed/>
                </p:oleObj>
              </mc:Choice>
              <mc:Fallback>
                <p:oleObj name="Ecuación" r:id="rId4" imgW="3352800" imgH="241300" progId="Equation.3">
                  <p:embed/>
                  <p:pic>
                    <p:nvPicPr>
                      <p:cNvPr id="49157" name="Object 20">
                        <a:extLst>
                          <a:ext uri="{FF2B5EF4-FFF2-40B4-BE49-F238E27FC236}">
                            <a16:creationId xmlns:a16="http://schemas.microsoft.com/office/drawing/2014/main" id="{170F6DC4-8244-434F-BFCB-A8CC623EC4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818" y="3398717"/>
                        <a:ext cx="5713413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7511197-A955-4112-83EA-2978832EDB5A}"/>
              </a:ext>
            </a:extLst>
          </p:cNvPr>
          <p:cNvCxnSpPr/>
          <p:nvPr/>
        </p:nvCxnSpPr>
        <p:spPr>
          <a:xfrm>
            <a:off x="3559946" y="3614823"/>
            <a:ext cx="719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Object 17">
            <a:extLst>
              <a:ext uri="{FF2B5EF4-FFF2-40B4-BE49-F238E27FC236}">
                <a16:creationId xmlns:a16="http://schemas.microsoft.com/office/drawing/2014/main" id="{E657A267-502D-4570-8F7C-C64D1289F8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607327"/>
              </p:ext>
            </p:extLst>
          </p:nvPr>
        </p:nvGraphicFramePr>
        <p:xfrm>
          <a:off x="3050993" y="5536841"/>
          <a:ext cx="51117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2489200" imgH="254000" progId="Equation.3">
                  <p:embed/>
                </p:oleObj>
              </mc:Choice>
              <mc:Fallback>
                <p:oleObj name="Ecuación" r:id="rId6" imgW="2489200" imgH="254000" progId="Equation.3">
                  <p:embed/>
                  <p:pic>
                    <p:nvPicPr>
                      <p:cNvPr id="50180" name="Object 17">
                        <a:extLst>
                          <a:ext uri="{FF2B5EF4-FFF2-40B4-BE49-F238E27FC236}">
                            <a16:creationId xmlns:a16="http://schemas.microsoft.com/office/drawing/2014/main" id="{DF754CA7-2506-4A28-9489-73150A8AB4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0993" y="5536841"/>
                        <a:ext cx="51117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3987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D0141-DDC3-4125-B754-E403F30F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1" y="99430"/>
            <a:ext cx="11039027" cy="868237"/>
          </a:xfrm>
        </p:spPr>
        <p:txBody>
          <a:bodyPr/>
          <a:lstStyle/>
          <a:p>
            <a:pPr algn="ctr"/>
            <a:r>
              <a:rPr lang="es-CR" dirty="0"/>
              <a:t>Valores predichos y residuales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B7173-7501-410F-B863-38CD3F5A1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83" y="1225118"/>
            <a:ext cx="10518796" cy="5258244"/>
          </a:xfrm>
        </p:spPr>
        <p:txBody>
          <a:bodyPr/>
          <a:lstStyle/>
          <a:p>
            <a:pPr algn="just"/>
            <a:r>
              <a:rPr lang="es-MX" altLang="en-US" sz="1800" dirty="0"/>
              <a:t>Se quiere estimar las ventas para el estudio en la primera ciudad que tiene una población de 68500 jóvenes de 16 años o menos (X</a:t>
            </a:r>
            <a:r>
              <a:rPr lang="es-MX" altLang="en-US" sz="1800" baseline="-25000" dirty="0"/>
              <a:t>1</a:t>
            </a:r>
            <a:r>
              <a:rPr lang="es-MX" altLang="en-US" sz="1800" dirty="0"/>
              <a:t>=68.5) y el ingreso per cápita disponible es de $16,700 (X</a:t>
            </a:r>
            <a:r>
              <a:rPr lang="es-MX" altLang="en-US" sz="1800" baseline="-25000" dirty="0"/>
              <a:t>1</a:t>
            </a:r>
            <a:r>
              <a:rPr lang="es-MX" altLang="en-US" sz="1800" dirty="0"/>
              <a:t>=16.7). </a:t>
            </a:r>
            <a:r>
              <a:rPr lang="es-ES_tradnl" altLang="en-US" sz="1800" dirty="0"/>
              <a:t>Se sustituyen los valores de X</a:t>
            </a:r>
            <a:r>
              <a:rPr lang="es-ES_tradnl" altLang="en-US" sz="1800" baseline="-25000" dirty="0"/>
              <a:t>1</a:t>
            </a:r>
            <a:r>
              <a:rPr lang="es-ES_tradnl" altLang="en-US" sz="1800" dirty="0"/>
              <a:t> y X</a:t>
            </a:r>
            <a:r>
              <a:rPr lang="es-ES_tradnl" altLang="en-US" sz="1800" baseline="-25000" dirty="0"/>
              <a:t>2</a:t>
            </a:r>
            <a:r>
              <a:rPr lang="es-ES_tradnl" altLang="en-US" sz="1800" dirty="0"/>
              <a:t> en la ecuación de regresión:</a:t>
            </a:r>
          </a:p>
          <a:p>
            <a:pPr algn="just"/>
            <a:endParaRPr lang="es-ES_tradnl" altLang="en-US" dirty="0"/>
          </a:p>
          <a:p>
            <a:pPr algn="just"/>
            <a:endParaRPr lang="es-ES_tradnl" altLang="en-US" sz="1800" dirty="0"/>
          </a:p>
          <a:p>
            <a:pPr algn="just"/>
            <a:endParaRPr lang="es-ES_tradnl" altLang="en-US" dirty="0"/>
          </a:p>
          <a:p>
            <a:pPr algn="just"/>
            <a:r>
              <a:rPr lang="es-MX" altLang="en-US" sz="1800" dirty="0"/>
              <a:t>Aunque las ventas reales de esta sucursal fueron de $174,400, el modelo lo estima en $187,200.  Se podría esperar que si hubiese muchas sucursales con estas características de población e ingreso, las ventas promedio serían de $187,200. </a:t>
            </a:r>
            <a:endParaRPr lang="es-CR" altLang="en-US" sz="1800" dirty="0"/>
          </a:p>
          <a:p>
            <a:pPr algn="just"/>
            <a:r>
              <a:rPr lang="es-MX" altLang="en-US" sz="1800" dirty="0"/>
              <a:t>Si se quisiera estimar las ventas que podría percibir un estudio en una nueva ciudad para la cual se conoce su población de jóvenes de 16 años o menos (X</a:t>
            </a:r>
            <a:r>
              <a:rPr lang="es-MX" altLang="en-US" sz="1800" baseline="-25000" dirty="0"/>
              <a:t>1</a:t>
            </a:r>
            <a:r>
              <a:rPr lang="es-MX" altLang="en-US" sz="1800" dirty="0"/>
              <a:t>=65.4) y el ingreso per cápita disponible (X</a:t>
            </a:r>
            <a:r>
              <a:rPr lang="es-MX" altLang="en-US" sz="1800" baseline="-25000" dirty="0"/>
              <a:t>2</a:t>
            </a:r>
            <a:r>
              <a:rPr lang="es-MX" altLang="en-US" sz="1800" dirty="0"/>
              <a:t>=17.6). </a:t>
            </a:r>
            <a:r>
              <a:rPr lang="es-ES_tradnl" altLang="en-US" sz="1800" dirty="0"/>
              <a:t>También se sustituyen los valores de X</a:t>
            </a:r>
            <a:r>
              <a:rPr lang="es-ES_tradnl" altLang="en-US" sz="1800" baseline="-25000" dirty="0"/>
              <a:t>1</a:t>
            </a:r>
            <a:r>
              <a:rPr lang="es-ES_tradnl" altLang="en-US" sz="1800" dirty="0"/>
              <a:t> y X</a:t>
            </a:r>
            <a:r>
              <a:rPr lang="es-ES_tradnl" altLang="en-US" sz="1800" baseline="-25000" dirty="0"/>
              <a:t>2</a:t>
            </a:r>
            <a:r>
              <a:rPr lang="es-ES_tradnl" altLang="en-US" sz="1800" dirty="0"/>
              <a:t> en la ecuación de regresión:</a:t>
            </a:r>
            <a:endParaRPr lang="es-CR" altLang="en-US" sz="1800" dirty="0"/>
          </a:p>
          <a:p>
            <a:pPr algn="just"/>
            <a:endParaRPr lang="es-MX" altLang="en-US" sz="1800" dirty="0"/>
          </a:p>
          <a:p>
            <a:pPr algn="just"/>
            <a:endParaRPr lang="es-ES_tradnl" altLang="en-US" sz="1800" dirty="0"/>
          </a:p>
          <a:p>
            <a:pPr algn="just"/>
            <a:endParaRPr lang="es-CR" altLang="en-US" sz="1800" dirty="0"/>
          </a:p>
          <a:p>
            <a:pPr algn="just"/>
            <a:endParaRPr lang="es-MX" altLang="en-US" sz="1800" dirty="0"/>
          </a:p>
          <a:p>
            <a:pPr algn="just"/>
            <a:endParaRPr lang="en-US" dirty="0"/>
          </a:p>
        </p:txBody>
      </p:sp>
      <p:graphicFrame>
        <p:nvGraphicFramePr>
          <p:cNvPr id="4" name="Object 16">
            <a:extLst>
              <a:ext uri="{FF2B5EF4-FFF2-40B4-BE49-F238E27FC236}">
                <a16:creationId xmlns:a16="http://schemas.microsoft.com/office/drawing/2014/main" id="{1CB73095-7434-42E4-8C18-AA7F51FEE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913433"/>
              </p:ext>
            </p:extLst>
          </p:nvPr>
        </p:nvGraphicFramePr>
        <p:xfrm>
          <a:off x="382983" y="2340805"/>
          <a:ext cx="47513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222500" imgH="228600" progId="Equation.3">
                  <p:embed/>
                </p:oleObj>
              </mc:Choice>
              <mc:Fallback>
                <p:oleObj name="Ecuación" r:id="rId2" imgW="2222500" imgH="228600" progId="Equation.3">
                  <p:embed/>
                  <p:pic>
                    <p:nvPicPr>
                      <p:cNvPr id="51205" name="Object 16">
                        <a:extLst>
                          <a:ext uri="{FF2B5EF4-FFF2-40B4-BE49-F238E27FC236}">
                            <a16:creationId xmlns:a16="http://schemas.microsoft.com/office/drawing/2014/main" id="{32475750-B53D-409C-9B14-A73B2CC5C5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83" y="2340805"/>
                        <a:ext cx="475138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7">
            <a:extLst>
              <a:ext uri="{FF2B5EF4-FFF2-40B4-BE49-F238E27FC236}">
                <a16:creationId xmlns:a16="http://schemas.microsoft.com/office/drawing/2014/main" id="{0E56E34D-D8AD-4572-957E-13126479FA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129146"/>
              </p:ext>
            </p:extLst>
          </p:nvPr>
        </p:nvGraphicFramePr>
        <p:xfrm>
          <a:off x="2758677" y="3087206"/>
          <a:ext cx="65071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3048000" imgH="228600" progId="Equation.3">
                  <p:embed/>
                </p:oleObj>
              </mc:Choice>
              <mc:Fallback>
                <p:oleObj name="Ecuación" r:id="rId4" imgW="3048000" imgH="228600" progId="Equation.3">
                  <p:embed/>
                  <p:pic>
                    <p:nvPicPr>
                      <p:cNvPr id="51206" name="Object 17">
                        <a:extLst>
                          <a:ext uri="{FF2B5EF4-FFF2-40B4-BE49-F238E27FC236}">
                            <a16:creationId xmlns:a16="http://schemas.microsoft.com/office/drawing/2014/main" id="{7E396D71-0BB0-4709-82C5-5385851B05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677" y="3087206"/>
                        <a:ext cx="65071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527028D-C382-4048-BEEC-E33B940F4E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294721"/>
              </p:ext>
            </p:extLst>
          </p:nvPr>
        </p:nvGraphicFramePr>
        <p:xfrm>
          <a:off x="2568981" y="5757000"/>
          <a:ext cx="61468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2946400" imgH="203200" progId="Equation.3">
                  <p:embed/>
                </p:oleObj>
              </mc:Choice>
              <mc:Fallback>
                <p:oleObj name="Ecuación" r:id="rId6" imgW="2946400" imgH="203200" progId="Equation.3">
                  <p:embed/>
                  <p:pic>
                    <p:nvPicPr>
                      <p:cNvPr id="52228" name="Object 5">
                        <a:extLst>
                          <a:ext uri="{FF2B5EF4-FFF2-40B4-BE49-F238E27FC236}">
                            <a16:creationId xmlns:a16="http://schemas.microsoft.com/office/drawing/2014/main" id="{57572FE3-67F5-4F3C-BB96-DDFE6EB613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981" y="5757000"/>
                        <a:ext cx="61468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4386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D0141-DDC3-4125-B754-E403F30F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1" y="99430"/>
            <a:ext cx="11039027" cy="868237"/>
          </a:xfrm>
        </p:spPr>
        <p:txBody>
          <a:bodyPr/>
          <a:lstStyle/>
          <a:p>
            <a:pPr algn="ctr"/>
            <a:r>
              <a:rPr lang="es-CR" dirty="0"/>
              <a:t>Valores predichos y residuales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E1B7173-7501-410F-B863-38CD3F5A1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983" y="1225118"/>
                <a:ext cx="10518796" cy="5258244"/>
              </a:xfrm>
            </p:spPr>
            <p:txBody>
              <a:bodyPr/>
              <a:lstStyle/>
              <a:p>
                <a:pPr algn="just"/>
                <a:r>
                  <a:rPr lang="es-MX" altLang="en-US" sz="1800" dirty="0"/>
                  <a:t>Para encontrar las estimaciones de Y para todas las observaciones en la matriz X se puede multiplicar esta matriz de predictores X por el vector de coeficientes estimados: </a:t>
                </a:r>
                <a:endParaRPr lang="es-ES_tradnl" altLang="en-US" sz="1800" dirty="0"/>
              </a:p>
              <a:p>
                <a:pPr algn="just"/>
                <a:endParaRPr lang="es-CR" altLang="en-US" sz="1800" dirty="0"/>
              </a:p>
              <a:p>
                <a:pPr algn="just"/>
                <a:r>
                  <a:rPr lang="es-MX" altLang="en-US" sz="1800" dirty="0"/>
                  <a:t>El vector de valores estimados se puede expresar en términos de la matriz H:</a:t>
                </a:r>
                <a:endParaRPr lang="es-CR" altLang="en-US" sz="1800" dirty="0">
                  <a:cs typeface="Times New Roman" panose="02020603050405020304" pitchFamily="18" charset="0"/>
                </a:endParaRPr>
              </a:p>
              <a:p>
                <a:pPr algn="just"/>
                <a:endParaRPr lang="es-MX" altLang="en-US" sz="1800" dirty="0"/>
              </a:p>
              <a:p>
                <a:pPr algn="just"/>
                <a:endParaRPr lang="es-MX" altLang="en-US" sz="1800" dirty="0"/>
              </a:p>
              <a:p>
                <a:pPr algn="just"/>
                <a:r>
                  <a:rPr lang="es-MX" altLang="en-US" sz="1800" dirty="0"/>
                  <a:t>Esta forma de expresar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R" alt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R" alt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MX" altLang="en-US" sz="1800" dirty="0"/>
                  <a:t> indica que la estimación de un valor particular de </a:t>
                </a:r>
                <a14:m>
                  <m:oMath xmlns:m="http://schemas.openxmlformats.org/officeDocument/2006/math">
                    <m:r>
                      <a:rPr lang="es-MX" altLang="en-US" sz="1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altLang="en-US" sz="1800" dirty="0"/>
                  <a:t> puede verse como una combinación lineal de todas las respuestas. Así </a:t>
                </a:r>
                <a:r>
                  <a:rPr lang="es-MX" altLang="en-US" dirty="0"/>
                  <a:t>por ejemplo, si se quisiera estimar las ventas para todos los 21 estudios de la compañía:</a:t>
                </a:r>
                <a:endParaRPr lang="es-CR" altLang="en-US" sz="1800" dirty="0">
                  <a:cs typeface="Times New Roman" panose="02020603050405020304" pitchFamily="18" charset="0"/>
                </a:endParaRP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E1B7173-7501-410F-B863-38CD3F5A1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983" y="1225118"/>
                <a:ext cx="10518796" cy="5258244"/>
              </a:xfrm>
              <a:blipFill>
                <a:blip r:embed="rId2"/>
                <a:stretch>
                  <a:fillRect l="-116" t="-927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99374A2-19D8-4CCC-9BF2-28211FE18F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440859"/>
              </p:ext>
            </p:extLst>
          </p:nvPr>
        </p:nvGraphicFramePr>
        <p:xfrm>
          <a:off x="4734839" y="1889912"/>
          <a:ext cx="12271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508000" imgH="228600" progId="Equation.3">
                  <p:embed/>
                </p:oleObj>
              </mc:Choice>
              <mc:Fallback>
                <p:oleObj name="Ecuación" r:id="rId3" imgW="508000" imgH="228600" progId="Equation.3">
                  <p:embed/>
                  <p:pic>
                    <p:nvPicPr>
                      <p:cNvPr id="53254" name="Object 6">
                        <a:extLst>
                          <a:ext uri="{FF2B5EF4-FFF2-40B4-BE49-F238E27FC236}">
                            <a16:creationId xmlns:a16="http://schemas.microsoft.com/office/drawing/2014/main" id="{2D6B3C0B-058F-48A9-A464-63CCD9982D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4839" y="1889912"/>
                        <a:ext cx="122713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C0CA0A05-6E41-40CA-974E-EDBBAF35C4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121343"/>
              </p:ext>
            </p:extLst>
          </p:nvPr>
        </p:nvGraphicFramePr>
        <p:xfrm>
          <a:off x="3798346" y="3152775"/>
          <a:ext cx="48244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1993900" imgH="228600" progId="Equation.3">
                  <p:embed/>
                </p:oleObj>
              </mc:Choice>
              <mc:Fallback>
                <p:oleObj name="Ecuación" r:id="rId5" imgW="1993900" imgH="228600" progId="Equation.3">
                  <p:embed/>
                  <p:pic>
                    <p:nvPicPr>
                      <p:cNvPr id="53253" name="Object 5">
                        <a:extLst>
                          <a:ext uri="{FF2B5EF4-FFF2-40B4-BE49-F238E27FC236}">
                            <a16:creationId xmlns:a16="http://schemas.microsoft.com/office/drawing/2014/main" id="{6AB57682-3551-4E34-97B5-DEA52A44EC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346" y="3152775"/>
                        <a:ext cx="48244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E7C6490F-E391-4866-B593-8B0F3D902A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331212"/>
              </p:ext>
            </p:extLst>
          </p:nvPr>
        </p:nvGraphicFramePr>
        <p:xfrm>
          <a:off x="718984" y="4908562"/>
          <a:ext cx="4421187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2565400" imgH="914400" progId="Equation.3">
                  <p:embed/>
                </p:oleObj>
              </mc:Choice>
              <mc:Fallback>
                <p:oleObj name="Ecuación" r:id="rId7" imgW="2565400" imgH="914400" progId="Equation.3">
                  <p:embed/>
                  <p:pic>
                    <p:nvPicPr>
                      <p:cNvPr id="54276" name="Object 9">
                        <a:extLst>
                          <a:ext uri="{FF2B5EF4-FFF2-40B4-BE49-F238E27FC236}">
                            <a16:creationId xmlns:a16="http://schemas.microsoft.com/office/drawing/2014/main" id="{9997A5D8-D0C4-420B-A868-75D3644907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84" y="4908562"/>
                        <a:ext cx="4421187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540F8DA-267E-436C-AEB5-956887C40DFB}"/>
              </a:ext>
            </a:extLst>
          </p:cNvPr>
          <p:cNvCxnSpPr/>
          <p:nvPr/>
        </p:nvCxnSpPr>
        <p:spPr>
          <a:xfrm>
            <a:off x="5348408" y="5695962"/>
            <a:ext cx="1815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3443D168-EC9C-4D69-BFCB-24D791BFFC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060027"/>
              </p:ext>
            </p:extLst>
          </p:nvPr>
        </p:nvGraphicFramePr>
        <p:xfrm>
          <a:off x="7720167" y="4908562"/>
          <a:ext cx="1312862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9" imgW="762000" imgH="914400" progId="Equation.3">
                  <p:embed/>
                </p:oleObj>
              </mc:Choice>
              <mc:Fallback>
                <p:oleObj name="Ecuación" r:id="rId9" imgW="762000" imgH="914400" progId="Equation.3">
                  <p:embed/>
                  <p:pic>
                    <p:nvPicPr>
                      <p:cNvPr id="54277" name="Object 10">
                        <a:extLst>
                          <a:ext uri="{FF2B5EF4-FFF2-40B4-BE49-F238E27FC236}">
                            <a16:creationId xmlns:a16="http://schemas.microsoft.com/office/drawing/2014/main" id="{2EF9AE28-F847-4AC7-B747-B7BE29709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0167" y="4908562"/>
                        <a:ext cx="1312862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2004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D0141-DDC3-4125-B754-E403F30F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1" y="37284"/>
            <a:ext cx="11039027" cy="868237"/>
          </a:xfrm>
        </p:spPr>
        <p:txBody>
          <a:bodyPr/>
          <a:lstStyle/>
          <a:p>
            <a:pPr algn="ctr"/>
            <a:r>
              <a:rPr lang="es-CR" dirty="0"/>
              <a:t>Valores predichos y residuales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E1B7173-7501-410F-B863-38CD3F5A1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983" y="1225118"/>
                <a:ext cx="10518796" cy="5258244"/>
              </a:xfrm>
            </p:spPr>
            <p:txBody>
              <a:bodyPr/>
              <a:lstStyle/>
              <a:p>
                <a:pPr algn="just"/>
                <a:r>
                  <a:rPr lang="es-MX" altLang="en-US" sz="1800" dirty="0"/>
                  <a:t>Los residuos son estimaciones de los errores y se calculan mediante las diferencias entre los valores observados y los estimados: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R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s-C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s-C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R" altLang="en-US" sz="1800" dirty="0"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s-MX" altLang="en-US" sz="1800" dirty="0"/>
                  <a:t>La matriz de residuos se puede expresar en términos de la matriz H</a:t>
                </a:r>
                <a:r>
                  <a:rPr lang="es-CR" altLang="en-US" dirty="0">
                    <a:cs typeface="Times New Roman" panose="02020603050405020304" pitchFamily="18" charset="0"/>
                  </a:rPr>
                  <a:t>: </a:t>
                </a:r>
              </a:p>
              <a:p>
                <a:pPr algn="just"/>
                <a:endParaRPr lang="es-CR" altLang="en-US" sz="1800" dirty="0">
                  <a:cs typeface="Times New Roman" panose="02020603050405020304" pitchFamily="18" charset="0"/>
                </a:endParaRPr>
              </a:p>
              <a:p>
                <a:pPr algn="just"/>
                <a:endParaRPr lang="es-CR" altLang="en-US" dirty="0">
                  <a:cs typeface="Times New Roman" panose="02020603050405020304" pitchFamily="18" charset="0"/>
                </a:endParaRPr>
              </a:p>
              <a:p>
                <a:pPr algn="just"/>
                <a:endParaRPr lang="es-CR" altLang="en-US" sz="1800" dirty="0">
                  <a:cs typeface="Times New Roman" panose="02020603050405020304" pitchFamily="18" charset="0"/>
                </a:endParaRPr>
              </a:p>
              <a:p>
                <a:pPr algn="just"/>
                <a:endParaRPr lang="es-CR" altLang="en-US" dirty="0"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MX" altLang="en-US" sz="1800" dirty="0"/>
                  <a:t>La matriz 1-H también es simétrica e idempotente</a:t>
                </a:r>
                <a:r>
                  <a:rPr lang="es-CR" altLang="en-US" sz="1800" dirty="0">
                    <a:cs typeface="Times New Roman" panose="02020603050405020304" pitchFamily="18" charset="0"/>
                  </a:rPr>
                  <a:t>. </a:t>
                </a:r>
                <a:r>
                  <a:rPr lang="es-MX" altLang="en-US" sz="1800" dirty="0"/>
                  <a:t>Se quiere calcular los residuos para todos los 21 estudios de la compañía:</a:t>
                </a:r>
                <a:endParaRPr lang="es-CR" altLang="en-US" sz="1800" dirty="0">
                  <a:cs typeface="Times New Roman" panose="02020603050405020304" pitchFamily="18" charset="0"/>
                </a:endParaRP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E1B7173-7501-410F-B863-38CD3F5A1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983" y="1225118"/>
                <a:ext cx="10518796" cy="5258244"/>
              </a:xfrm>
              <a:blipFill>
                <a:blip r:embed="rId2"/>
                <a:stretch>
                  <a:fillRect l="-116" t="-927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6B773D41-9BAA-4C8E-9FB6-2B91F17F46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297653"/>
              </p:ext>
            </p:extLst>
          </p:nvPr>
        </p:nvGraphicFramePr>
        <p:xfrm>
          <a:off x="753292" y="2431126"/>
          <a:ext cx="24304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219200" imgH="228600" progId="Equation.3">
                  <p:embed/>
                </p:oleObj>
              </mc:Choice>
              <mc:Fallback>
                <p:oleObj name="Ecuación" r:id="rId3" imgW="1219200" imgH="228600" progId="Equation.3">
                  <p:embed/>
                  <p:pic>
                    <p:nvPicPr>
                      <p:cNvPr id="55300" name="Object 4">
                        <a:extLst>
                          <a:ext uri="{FF2B5EF4-FFF2-40B4-BE49-F238E27FC236}">
                            <a16:creationId xmlns:a16="http://schemas.microsoft.com/office/drawing/2014/main" id="{AACB74C4-7D2A-4D8A-9687-DF2BE7200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92" y="2431126"/>
                        <a:ext cx="243046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3F254395-BE5F-426B-9C0F-6957BD07A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880264"/>
              </p:ext>
            </p:extLst>
          </p:nvPr>
        </p:nvGraphicFramePr>
        <p:xfrm>
          <a:off x="753292" y="2935951"/>
          <a:ext cx="55435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2781300" imgH="228600" progId="Equation.3">
                  <p:embed/>
                </p:oleObj>
              </mc:Choice>
              <mc:Fallback>
                <p:oleObj name="Ecuación" r:id="rId5" imgW="2781300" imgH="228600" progId="Equation.3">
                  <p:embed/>
                  <p:pic>
                    <p:nvPicPr>
                      <p:cNvPr id="55302" name="Object 6">
                        <a:extLst>
                          <a:ext uri="{FF2B5EF4-FFF2-40B4-BE49-F238E27FC236}">
                            <a16:creationId xmlns:a16="http://schemas.microsoft.com/office/drawing/2014/main" id="{6C14B8FB-79D8-4D3B-81B9-E41DE3FEE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92" y="2935951"/>
                        <a:ext cx="55435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97A9FE0B-5438-40B8-A01B-9E66451B3B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442988"/>
              </p:ext>
            </p:extLst>
          </p:nvPr>
        </p:nvGraphicFramePr>
        <p:xfrm>
          <a:off x="753292" y="3512214"/>
          <a:ext cx="15970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799753" imgH="203112" progId="Equation.3">
                  <p:embed/>
                </p:oleObj>
              </mc:Choice>
              <mc:Fallback>
                <p:oleObj name="Ecuación" r:id="rId7" imgW="799753" imgH="203112" progId="Equation.3">
                  <p:embed/>
                  <p:pic>
                    <p:nvPicPr>
                      <p:cNvPr id="55303" name="Object 7">
                        <a:extLst>
                          <a:ext uri="{FF2B5EF4-FFF2-40B4-BE49-F238E27FC236}">
                            <a16:creationId xmlns:a16="http://schemas.microsoft.com/office/drawing/2014/main" id="{CE432585-0188-4232-B5F8-372B957477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92" y="3512214"/>
                        <a:ext cx="15970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B52050C6-2B05-470B-A95E-4B365D3165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168911"/>
              </p:ext>
            </p:extLst>
          </p:nvPr>
        </p:nvGraphicFramePr>
        <p:xfrm>
          <a:off x="4187825" y="4897021"/>
          <a:ext cx="381635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9" imgW="1993900" imgH="914400" progId="Equation.3">
                  <p:embed/>
                </p:oleObj>
              </mc:Choice>
              <mc:Fallback>
                <p:oleObj name="Ecuación" r:id="rId9" imgW="1993900" imgH="914400" progId="Equation.3">
                  <p:embed/>
                  <p:pic>
                    <p:nvPicPr>
                      <p:cNvPr id="57348" name="Object 6">
                        <a:extLst>
                          <a:ext uri="{FF2B5EF4-FFF2-40B4-BE49-F238E27FC236}">
                            <a16:creationId xmlns:a16="http://schemas.microsoft.com/office/drawing/2014/main" id="{F3B9B7D4-70C0-4A42-81F3-E8D4C7D0FC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4897021"/>
                        <a:ext cx="381635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595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7E811-8BB3-425A-9875-EA0CB37C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850481"/>
          </a:xfrm>
        </p:spPr>
        <p:txBody>
          <a:bodyPr/>
          <a:lstStyle/>
          <a:p>
            <a:pPr algn="ctr"/>
            <a:r>
              <a:rPr lang="es-CR" dirty="0"/>
              <a:t>Índice</a:t>
            </a:r>
            <a:endParaRPr lang="en-US" dirty="0"/>
          </a:p>
        </p:txBody>
      </p:sp>
      <p:sp>
        <p:nvSpPr>
          <p:cNvPr id="4" name="3 Elipse">
            <a:extLst>
              <a:ext uri="{FF2B5EF4-FFF2-40B4-BE49-F238E27FC236}">
                <a16:creationId xmlns:a16="http://schemas.microsoft.com/office/drawing/2014/main" id="{87005A86-2480-4EEB-BD1C-BB9E0FB453EA}"/>
              </a:ext>
            </a:extLst>
          </p:cNvPr>
          <p:cNvSpPr/>
          <p:nvPr/>
        </p:nvSpPr>
        <p:spPr>
          <a:xfrm>
            <a:off x="467544" y="126876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</a:t>
            </a:r>
          </a:p>
        </p:txBody>
      </p:sp>
      <p:sp>
        <p:nvSpPr>
          <p:cNvPr id="5" name="4 Elipse">
            <a:extLst>
              <a:ext uri="{FF2B5EF4-FFF2-40B4-BE49-F238E27FC236}">
                <a16:creationId xmlns:a16="http://schemas.microsoft.com/office/drawing/2014/main" id="{8850B7B9-A4B4-4203-8A6D-BB291772B21B}"/>
              </a:ext>
            </a:extLst>
          </p:cNvPr>
          <p:cNvSpPr/>
          <p:nvPr/>
        </p:nvSpPr>
        <p:spPr>
          <a:xfrm>
            <a:off x="467544" y="3284984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2</a:t>
            </a:r>
          </a:p>
        </p:txBody>
      </p:sp>
      <p:sp>
        <p:nvSpPr>
          <p:cNvPr id="6" name="5 Elipse">
            <a:extLst>
              <a:ext uri="{FF2B5EF4-FFF2-40B4-BE49-F238E27FC236}">
                <a16:creationId xmlns:a16="http://schemas.microsoft.com/office/drawing/2014/main" id="{E7299D2D-930F-49E3-A282-8AF5322CF8F4}"/>
              </a:ext>
            </a:extLst>
          </p:cNvPr>
          <p:cNvSpPr/>
          <p:nvPr/>
        </p:nvSpPr>
        <p:spPr>
          <a:xfrm>
            <a:off x="467544" y="522920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3</a:t>
            </a:r>
          </a:p>
        </p:txBody>
      </p:sp>
      <p:sp>
        <p:nvSpPr>
          <p:cNvPr id="7" name="6 Elipse">
            <a:extLst>
              <a:ext uri="{FF2B5EF4-FFF2-40B4-BE49-F238E27FC236}">
                <a16:creationId xmlns:a16="http://schemas.microsoft.com/office/drawing/2014/main" id="{F1DE5E3D-AD05-4B2D-BBF8-B19E0666664E}"/>
              </a:ext>
            </a:extLst>
          </p:cNvPr>
          <p:cNvSpPr/>
          <p:nvPr/>
        </p:nvSpPr>
        <p:spPr>
          <a:xfrm>
            <a:off x="6482674" y="126876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4</a:t>
            </a:r>
          </a:p>
        </p:txBody>
      </p:sp>
      <p:sp>
        <p:nvSpPr>
          <p:cNvPr id="8" name="7 Elipse">
            <a:extLst>
              <a:ext uri="{FF2B5EF4-FFF2-40B4-BE49-F238E27FC236}">
                <a16:creationId xmlns:a16="http://schemas.microsoft.com/office/drawing/2014/main" id="{5D93C4D8-AF5E-41B0-B917-F0ACD0523C97}"/>
              </a:ext>
            </a:extLst>
          </p:cNvPr>
          <p:cNvSpPr/>
          <p:nvPr/>
        </p:nvSpPr>
        <p:spPr>
          <a:xfrm>
            <a:off x="6482674" y="3284984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5</a:t>
            </a:r>
          </a:p>
        </p:txBody>
      </p:sp>
      <p:sp>
        <p:nvSpPr>
          <p:cNvPr id="9" name="12 Rectángulo redondeado">
            <a:extLst>
              <a:ext uri="{FF2B5EF4-FFF2-40B4-BE49-F238E27FC236}">
                <a16:creationId xmlns:a16="http://schemas.microsoft.com/office/drawing/2014/main" id="{2F1E6455-DD99-405D-8009-D0FF9D00598C}"/>
              </a:ext>
            </a:extLst>
          </p:cNvPr>
          <p:cNvSpPr/>
          <p:nvPr/>
        </p:nvSpPr>
        <p:spPr>
          <a:xfrm>
            <a:off x="2051720" y="141277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Introducción</a:t>
            </a:r>
          </a:p>
        </p:txBody>
      </p:sp>
      <p:sp>
        <p:nvSpPr>
          <p:cNvPr id="10" name="13 Rectángulo redondeado">
            <a:extLst>
              <a:ext uri="{FF2B5EF4-FFF2-40B4-BE49-F238E27FC236}">
                <a16:creationId xmlns:a16="http://schemas.microsoft.com/office/drawing/2014/main" id="{7122EF9A-7511-4F61-8CB4-AD8A48176564}"/>
              </a:ext>
            </a:extLst>
          </p:cNvPr>
          <p:cNvSpPr/>
          <p:nvPr/>
        </p:nvSpPr>
        <p:spPr>
          <a:xfrm>
            <a:off x="2051720" y="3429000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La RLM y sus condiciones o supuestos</a:t>
            </a:r>
          </a:p>
        </p:txBody>
      </p:sp>
      <p:sp>
        <p:nvSpPr>
          <p:cNvPr id="11" name="14 Rectángulo redondeado">
            <a:extLst>
              <a:ext uri="{FF2B5EF4-FFF2-40B4-BE49-F238E27FC236}">
                <a16:creationId xmlns:a16="http://schemas.microsoft.com/office/drawing/2014/main" id="{20F405BA-569A-4CBF-82F5-7E38FD0A3CEB}"/>
              </a:ext>
            </a:extLst>
          </p:cNvPr>
          <p:cNvSpPr/>
          <p:nvPr/>
        </p:nvSpPr>
        <p:spPr>
          <a:xfrm>
            <a:off x="2051720" y="537321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Estimación de la RLM</a:t>
            </a:r>
          </a:p>
        </p:txBody>
      </p:sp>
      <p:sp>
        <p:nvSpPr>
          <p:cNvPr id="12" name="15 Rectángulo redondeado">
            <a:extLst>
              <a:ext uri="{FF2B5EF4-FFF2-40B4-BE49-F238E27FC236}">
                <a16:creationId xmlns:a16="http://schemas.microsoft.com/office/drawing/2014/main" id="{F9300F0D-0747-411F-BD1B-A5583DAAE2ED}"/>
              </a:ext>
            </a:extLst>
          </p:cNvPr>
          <p:cNvSpPr/>
          <p:nvPr/>
        </p:nvSpPr>
        <p:spPr>
          <a:xfrm>
            <a:off x="8210866" y="141277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Valores predichos y residuales</a:t>
            </a:r>
          </a:p>
        </p:txBody>
      </p:sp>
      <p:sp>
        <p:nvSpPr>
          <p:cNvPr id="13" name="16 Rectángulo redondeado">
            <a:extLst>
              <a:ext uri="{FF2B5EF4-FFF2-40B4-BE49-F238E27FC236}">
                <a16:creationId xmlns:a16="http://schemas.microsoft.com/office/drawing/2014/main" id="{36ECCC45-103E-4B8D-9828-AD1AE9013DD0}"/>
              </a:ext>
            </a:extLst>
          </p:cNvPr>
          <p:cNvSpPr/>
          <p:nvPr/>
        </p:nvSpPr>
        <p:spPr>
          <a:xfrm>
            <a:off x="8210866" y="3429000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Inferencia de la RLM y sus coeficientes</a:t>
            </a:r>
          </a:p>
        </p:txBody>
      </p:sp>
    </p:spTree>
    <p:extLst>
      <p:ext uri="{BB962C8B-B14F-4D97-AF65-F5344CB8AC3E}">
        <p14:creationId xmlns:p14="http://schemas.microsoft.com/office/powerpoint/2010/main" val="1535780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D0141-DDC3-4125-B754-E403F30F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152696"/>
            <a:ext cx="10955045" cy="894870"/>
          </a:xfrm>
        </p:spPr>
        <p:txBody>
          <a:bodyPr>
            <a:normAutofit/>
          </a:bodyPr>
          <a:lstStyle/>
          <a:p>
            <a:pPr algn="ctr"/>
            <a:r>
              <a:rPr lang="es-CR" dirty="0"/>
              <a:t>Inferencia de la RLM y sus coeficientes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E1B7173-7501-410F-B863-38CD3F5A1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043" y="1571347"/>
                <a:ext cx="10955045" cy="5024762"/>
              </a:xfrm>
            </p:spPr>
            <p:txBody>
              <a:bodyPr/>
              <a:lstStyle/>
              <a:p>
                <a:r>
                  <a:rPr lang="es-CR" dirty="0"/>
                  <a:t>En la regresión lineal </a:t>
                </a:r>
                <a:r>
                  <a:rPr lang="es-CR" dirty="0" err="1"/>
                  <a:t>bivariada</a:t>
                </a:r>
                <a:r>
                  <a:rPr lang="es-CR" dirty="0"/>
                  <a:t> vimos que podemos hacer dos tipos de inferencias: prueba de hipótesis en los coeficientes, e intervalos de confianza de los coeficientes. </a:t>
                </a:r>
              </a:p>
              <a:p>
                <a:r>
                  <a:rPr lang="es-CR" dirty="0"/>
                  <a:t> Se cuál se lo que se quiera determinar, el proceso de realizar inferencias estadísticas parte del hecho de conocer, el valor del estimador (el o los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CR" dirty="0"/>
                  <a:t>), y claro está, su variancia muestral o su error de muestreo muestral.</a:t>
                </a:r>
              </a:p>
              <a:p>
                <a:r>
                  <a:rPr lang="es-CR" dirty="0"/>
                  <a:t>Para esto, lo primero es conocer la suma de cuadrados de error (SCE): </a:t>
                </a:r>
              </a:p>
              <a:p>
                <a:endParaRPr lang="es-CR" dirty="0"/>
              </a:p>
              <a:p>
                <a:endParaRPr lang="es-CR" dirty="0"/>
              </a:p>
              <a:p>
                <a:r>
                  <a:rPr lang="es-CR" dirty="0"/>
                  <a:t>Luego, solemos estimar la variancia muestral: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E1B7173-7501-410F-B863-38CD3F5A1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043" y="1571347"/>
                <a:ext cx="10955045" cy="5024762"/>
              </a:xfrm>
              <a:blipFill>
                <a:blip r:embed="rId2"/>
                <a:stretch>
                  <a:fillRect l="-111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63F76A6D-098B-482B-A4AE-C016F6CF37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619134"/>
              </p:ext>
            </p:extLst>
          </p:nvPr>
        </p:nvGraphicFramePr>
        <p:xfrm>
          <a:off x="2949713" y="4083728"/>
          <a:ext cx="59880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2743200" imgH="203200" progId="Equation.3">
                  <p:embed/>
                </p:oleObj>
              </mc:Choice>
              <mc:Fallback>
                <p:oleObj name="Ecuación" r:id="rId3" imgW="2743200" imgH="203200" progId="Equation.3">
                  <p:embed/>
                  <p:pic>
                    <p:nvPicPr>
                      <p:cNvPr id="60419" name="Object 4">
                        <a:extLst>
                          <a:ext uri="{FF2B5EF4-FFF2-40B4-BE49-F238E27FC236}">
                            <a16:creationId xmlns:a16="http://schemas.microsoft.com/office/drawing/2014/main" id="{C2F03CD4-3419-4C5A-ACDF-CD0E60691B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713" y="4083728"/>
                        <a:ext cx="59880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AF47AF24-4B15-4D28-A173-15E1B215D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379911"/>
              </p:ext>
            </p:extLst>
          </p:nvPr>
        </p:nvGraphicFramePr>
        <p:xfrm>
          <a:off x="3996153" y="5286653"/>
          <a:ext cx="272256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1193800" imgH="419100" progId="Equation.3">
                  <p:embed/>
                </p:oleObj>
              </mc:Choice>
              <mc:Fallback>
                <p:oleObj name="Ecuación" r:id="rId5" imgW="1193800" imgH="419100" progId="Equation.3">
                  <p:embed/>
                  <p:pic>
                    <p:nvPicPr>
                      <p:cNvPr id="60422" name="Object 8">
                        <a:extLst>
                          <a:ext uri="{FF2B5EF4-FFF2-40B4-BE49-F238E27FC236}">
                            <a16:creationId xmlns:a16="http://schemas.microsoft.com/office/drawing/2014/main" id="{71F25179-B8FD-46BD-8003-88D8F71750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6153" y="5286653"/>
                        <a:ext cx="2722563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0441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D0141-DDC3-4125-B754-E403F30F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152696"/>
            <a:ext cx="10955045" cy="894870"/>
          </a:xfrm>
        </p:spPr>
        <p:txBody>
          <a:bodyPr>
            <a:normAutofit/>
          </a:bodyPr>
          <a:lstStyle/>
          <a:p>
            <a:pPr algn="ctr"/>
            <a:r>
              <a:rPr lang="es-CR" dirty="0"/>
              <a:t>Inferencia de la RLM y sus coeficientes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B7173-7501-410F-B863-38CD3F5A1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571346"/>
            <a:ext cx="10955045" cy="5133957"/>
          </a:xfrm>
        </p:spPr>
        <p:txBody>
          <a:bodyPr/>
          <a:lstStyle/>
          <a:p>
            <a:r>
              <a:rPr lang="es-CR" dirty="0"/>
              <a:t>Para el presente caso, veamos el cálculo de la SCE: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r>
              <a:rPr lang="es-CR" dirty="0"/>
              <a:t>Y por lo tanto, podemos obtener la estimación de la variancia muestral como sigue: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de lo anterior,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los </a:t>
            </a:r>
            <a:r>
              <a:rPr lang="en-US" dirty="0" err="1"/>
              <a:t>valores</a:t>
            </a:r>
            <a:r>
              <a:rPr lang="en-US" dirty="0"/>
              <a:t> de la </a:t>
            </a: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variancia</a:t>
            </a:r>
            <a:r>
              <a:rPr lang="en-US" dirty="0"/>
              <a:t> y </a:t>
            </a:r>
            <a:r>
              <a:rPr lang="en-US" dirty="0" err="1"/>
              <a:t>covariancia</a:t>
            </a:r>
            <a:r>
              <a:rPr lang="en-US" dirty="0"/>
              <a:t> de los </a:t>
            </a:r>
            <a:r>
              <a:rPr lang="en-US" dirty="0" err="1"/>
              <a:t>coeficientes</a:t>
            </a:r>
            <a:r>
              <a:rPr lang="en-US" dirty="0"/>
              <a:t>, y el error </a:t>
            </a:r>
            <a:r>
              <a:rPr lang="en-US" dirty="0" err="1"/>
              <a:t>estándar</a:t>
            </a:r>
            <a:r>
              <a:rPr lang="en-US" dirty="0"/>
              <a:t> de un </a:t>
            </a:r>
            <a:r>
              <a:rPr lang="en-US" dirty="0" err="1"/>
              <a:t>coeficiente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particular. </a:t>
            </a: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A957B9B4-0832-4365-888D-0DD9A4D5D6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619878"/>
              </p:ext>
            </p:extLst>
          </p:nvPr>
        </p:nvGraphicFramePr>
        <p:xfrm>
          <a:off x="2601727" y="1937598"/>
          <a:ext cx="6035675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3378200" imgH="914400" progId="Equation.3">
                  <p:embed/>
                </p:oleObj>
              </mc:Choice>
              <mc:Fallback>
                <p:oleObj name="Ecuación" r:id="rId2" imgW="3378200" imgH="914400" progId="Equation.3">
                  <p:embed/>
                  <p:pic>
                    <p:nvPicPr>
                      <p:cNvPr id="61445" name="Object 8">
                        <a:extLst>
                          <a:ext uri="{FF2B5EF4-FFF2-40B4-BE49-F238E27FC236}">
                            <a16:creationId xmlns:a16="http://schemas.microsoft.com/office/drawing/2014/main" id="{7111DD5D-29B4-4E59-B1C0-A2766E2308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727" y="1937598"/>
                        <a:ext cx="6035675" cy="163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65A7D63-FB1E-46E8-B081-D04A542E7A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034474"/>
              </p:ext>
            </p:extLst>
          </p:nvPr>
        </p:nvGraphicFramePr>
        <p:xfrm>
          <a:off x="3826798" y="4637950"/>
          <a:ext cx="38163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2133600" imgH="419100" progId="Equation.3">
                  <p:embed/>
                </p:oleObj>
              </mc:Choice>
              <mc:Fallback>
                <p:oleObj name="Ecuación" r:id="rId4" imgW="2133600" imgH="419100" progId="Equation.3">
                  <p:embed/>
                  <p:pic>
                    <p:nvPicPr>
                      <p:cNvPr id="61446" name="Object 9">
                        <a:extLst>
                          <a:ext uri="{FF2B5EF4-FFF2-40B4-BE49-F238E27FC236}">
                            <a16:creationId xmlns:a16="http://schemas.microsoft.com/office/drawing/2014/main" id="{12D84600-DDDF-4BBD-A20E-F68129043F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798" y="4637950"/>
                        <a:ext cx="38163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909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D0141-DDC3-4125-B754-E403F30F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46161"/>
            <a:ext cx="10955045" cy="894870"/>
          </a:xfrm>
        </p:spPr>
        <p:txBody>
          <a:bodyPr>
            <a:normAutofit/>
          </a:bodyPr>
          <a:lstStyle/>
          <a:p>
            <a:pPr algn="ctr"/>
            <a:r>
              <a:rPr lang="es-CR" dirty="0"/>
              <a:t>Inferencia de la RLM y sus coeficientes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E1B7173-7501-410F-B863-38CD3F5A1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8676" y="1083073"/>
                <a:ext cx="10955045" cy="5728765"/>
              </a:xfrm>
            </p:spPr>
            <p:txBody>
              <a:bodyPr/>
              <a:lstStyle/>
              <a:p>
                <a:r>
                  <a:rPr lang="es-CR" dirty="0"/>
                  <a:t>Si recordamos, un intervalo de confianza siempre tendrá la siguiente forma:</a:t>
                </a:r>
              </a:p>
              <a:p>
                <a:pPr marL="0" indent="0">
                  <a:buNone/>
                </a:pPr>
                <a:endParaRPr lang="es-C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R" sz="1800" b="0" i="1" smtClean="0">
                          <a:latin typeface="Cambria Math" panose="02040503050406030204" pitchFamily="18" charset="0"/>
                        </a:rPr>
                        <m:t>𝐼𝐶</m:t>
                      </m:r>
                      <m:r>
                        <a:rPr lang="es-C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sz="1800" b="0" i="1" smtClean="0">
                          <a:latin typeface="Cambria Math" panose="02040503050406030204" pitchFamily="18" charset="0"/>
                        </a:rPr>
                        <m:t>𝑒𝑠𝑡𝑖𝑚𝑎𝑑𝑜𝑟</m:t>
                      </m:r>
                      <m:r>
                        <a:rPr lang="es-CR" sz="1800" b="0" i="1" smtClean="0">
                          <a:latin typeface="Cambria Math" panose="02040503050406030204" pitchFamily="18" charset="0"/>
                        </a:rPr>
                        <m:t> ±</m:t>
                      </m:r>
                      <m:r>
                        <a:rPr lang="es-C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𝑁𝑖𝑣𝑒𝑙</m:t>
                      </m:r>
                      <m:r>
                        <a:rPr lang="es-C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es-C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𝑐𝑜𝑛𝑓𝑖𝑎𝑛𝑧𝑎</m:t>
                      </m:r>
                      <m:r>
                        <a:rPr lang="es-C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s-C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𝑒𝑟𝑟𝑜𝑟</m:t>
                      </m:r>
                      <m:r>
                        <a:rPr lang="es-C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es-C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𝑚𝑢𝑒𝑠𝑡𝑟𝑒𝑜</m:t>
                      </m:r>
                      <m:r>
                        <a:rPr lang="es-CR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R" sz="18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CR" sz="1800" i="1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s-CR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R" sz="1800" dirty="0"/>
                  <a:t> [ Límite Interior ; Límite Superior]</a:t>
                </a:r>
              </a:p>
              <a:p>
                <a:pPr marL="0" indent="0" algn="just">
                  <a:buNone/>
                </a:pPr>
                <a:endParaRPr lang="es-CR" sz="1800" dirty="0"/>
              </a:p>
              <a:p>
                <a:r>
                  <a:rPr lang="en-US" dirty="0"/>
                  <a:t>Para el </a:t>
                </a:r>
                <a:r>
                  <a:rPr lang="en-US" dirty="0" err="1"/>
                  <a:t>caso</a:t>
                </a:r>
                <a:r>
                  <a:rPr lang="en-US" dirty="0"/>
                  <a:t> de los </a:t>
                </a:r>
                <a:r>
                  <a:rPr lang="en-US" dirty="0" err="1"/>
                  <a:t>coeficientes</a:t>
                </a:r>
                <a:r>
                  <a:rPr lang="en-US" dirty="0"/>
                  <a:t> de los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la </a:t>
                </a:r>
                <a:r>
                  <a:rPr lang="en-US" dirty="0" err="1"/>
                  <a:t>estimación</a:t>
                </a:r>
                <a:r>
                  <a:rPr lang="en-US" dirty="0"/>
                  <a:t> punctual, la </a:t>
                </a:r>
                <a:r>
                  <a:rPr lang="en-US" dirty="0" err="1"/>
                  <a:t>matriz</a:t>
                </a:r>
                <a:r>
                  <a:rPr lang="en-US" dirty="0"/>
                  <a:t> de </a:t>
                </a:r>
                <a:r>
                  <a:rPr lang="en-US" dirty="0" err="1"/>
                  <a:t>variancia</a:t>
                </a:r>
                <a:r>
                  <a:rPr lang="en-US" dirty="0"/>
                  <a:t> y </a:t>
                </a:r>
                <a:r>
                  <a:rPr lang="en-US" dirty="0" err="1"/>
                  <a:t>covariancia</a:t>
                </a:r>
                <a:r>
                  <a:rPr lang="en-US" dirty="0"/>
                  <a:t> de los </a:t>
                </a:r>
                <a:r>
                  <a:rPr lang="en-US" dirty="0" err="1"/>
                  <a:t>coeficientes</a:t>
                </a:r>
                <a:r>
                  <a:rPr lang="en-US" dirty="0"/>
                  <a:t>  y el error </a:t>
                </a:r>
                <a:r>
                  <a:rPr lang="en-US" dirty="0" err="1"/>
                  <a:t>estándar</a:t>
                </a:r>
                <a:r>
                  <a:rPr lang="en-US" dirty="0"/>
                  <a:t> </a:t>
                </a:r>
                <a:r>
                  <a:rPr lang="en-US" dirty="0" err="1"/>
                  <a:t>están</a:t>
                </a:r>
                <a:r>
                  <a:rPr lang="en-US" dirty="0"/>
                  <a:t> dados por las formulas:</a:t>
                </a:r>
              </a:p>
              <a:p>
                <a:endParaRPr lang="en-US" dirty="0"/>
              </a:p>
              <a:p>
                <a:r>
                  <a:rPr lang="en-US" dirty="0" err="1"/>
                  <a:t>Estimación</a:t>
                </a:r>
                <a:r>
                  <a:rPr lang="en-US" dirty="0"/>
                  <a:t> punctual:</a:t>
                </a:r>
              </a:p>
              <a:p>
                <a:endParaRPr lang="en-US" dirty="0"/>
              </a:p>
              <a:p>
                <a:r>
                  <a:rPr lang="en-US" dirty="0" err="1"/>
                  <a:t>Matriz</a:t>
                </a:r>
                <a:r>
                  <a:rPr lang="en-US" dirty="0"/>
                  <a:t> de </a:t>
                </a:r>
                <a:r>
                  <a:rPr lang="en-US" dirty="0" err="1"/>
                  <a:t>variancia</a:t>
                </a:r>
                <a:r>
                  <a:rPr lang="en-US" dirty="0"/>
                  <a:t> y </a:t>
                </a:r>
                <a:r>
                  <a:rPr lang="en-US" dirty="0" err="1"/>
                  <a:t>covariancia</a:t>
                </a:r>
                <a:r>
                  <a:rPr lang="en-US" dirty="0"/>
                  <a:t> de los </a:t>
                </a:r>
                <a:r>
                  <a:rPr lang="en-US" dirty="0" err="1"/>
                  <a:t>coeficientes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r>
                  <a:rPr lang="en-US" dirty="0"/>
                  <a:t>Error </a:t>
                </a:r>
                <a:r>
                  <a:rPr lang="en-US" dirty="0" err="1"/>
                  <a:t>estándar</a:t>
                </a:r>
                <a:r>
                  <a:rPr lang="en-US" dirty="0"/>
                  <a:t> de un </a:t>
                </a:r>
                <a:r>
                  <a:rPr lang="en-US" dirty="0" err="1"/>
                  <a:t>coeficiente</a:t>
                </a:r>
                <a:r>
                  <a:rPr lang="en-US" dirty="0"/>
                  <a:t> particular: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E1B7173-7501-410F-B863-38CD3F5A1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676" y="1083073"/>
                <a:ext cx="10955045" cy="5728765"/>
              </a:xfrm>
              <a:blipFill>
                <a:blip r:embed="rId2"/>
                <a:stretch>
                  <a:fillRect l="-111" t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13">
            <a:extLst>
              <a:ext uri="{FF2B5EF4-FFF2-40B4-BE49-F238E27FC236}">
                <a16:creationId xmlns:a16="http://schemas.microsoft.com/office/drawing/2014/main" id="{EA087D53-32EA-4F20-BDED-68574B550B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055388"/>
              </p:ext>
            </p:extLst>
          </p:nvPr>
        </p:nvGraphicFramePr>
        <p:xfrm>
          <a:off x="3296573" y="4249738"/>
          <a:ext cx="2438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117115" imgH="266584" progId="Equation.3">
                  <p:embed/>
                </p:oleObj>
              </mc:Choice>
              <mc:Fallback>
                <p:oleObj name="Ecuación" r:id="rId3" imgW="1117115" imgH="266584" progId="Equation.3">
                  <p:embed/>
                  <p:pic>
                    <p:nvPicPr>
                      <p:cNvPr id="62471" name="Object 13">
                        <a:extLst>
                          <a:ext uri="{FF2B5EF4-FFF2-40B4-BE49-F238E27FC236}">
                            <a16:creationId xmlns:a16="http://schemas.microsoft.com/office/drawing/2014/main" id="{37670D59-E0DB-43B8-92AF-1F7E0BBA72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6573" y="4249738"/>
                        <a:ext cx="2438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101EEBFD-F3F4-4CD3-A0E3-9472516824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897649"/>
              </p:ext>
            </p:extLst>
          </p:nvPr>
        </p:nvGraphicFramePr>
        <p:xfrm>
          <a:off x="6906303" y="5216001"/>
          <a:ext cx="24669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1320227" imgH="266584" progId="Equation.3">
                  <p:embed/>
                </p:oleObj>
              </mc:Choice>
              <mc:Fallback>
                <p:oleObj name="Ecuación" r:id="rId5" imgW="1320227" imgH="266584" progId="Equation.3">
                  <p:embed/>
                  <p:pic>
                    <p:nvPicPr>
                      <p:cNvPr id="62468" name="Object 6">
                        <a:extLst>
                          <a:ext uri="{FF2B5EF4-FFF2-40B4-BE49-F238E27FC236}">
                            <a16:creationId xmlns:a16="http://schemas.microsoft.com/office/drawing/2014/main" id="{AD04C1CF-171F-4422-BD5E-E8DFF2DCBA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6303" y="5216001"/>
                        <a:ext cx="246697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23567B06-3DA0-42DD-94E2-DD71A811E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152580"/>
              </p:ext>
            </p:extLst>
          </p:nvPr>
        </p:nvGraphicFramePr>
        <p:xfrm>
          <a:off x="5486284" y="6128829"/>
          <a:ext cx="28400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1511300" imgH="317500" progId="Equation.3">
                  <p:embed/>
                </p:oleObj>
              </mc:Choice>
              <mc:Fallback>
                <p:oleObj name="Ecuación" r:id="rId7" imgW="1511300" imgH="317500" progId="Equation.3">
                  <p:embed/>
                  <p:pic>
                    <p:nvPicPr>
                      <p:cNvPr id="62469" name="Object 7">
                        <a:extLst>
                          <a:ext uri="{FF2B5EF4-FFF2-40B4-BE49-F238E27FC236}">
                            <a16:creationId xmlns:a16="http://schemas.microsoft.com/office/drawing/2014/main" id="{49F630B0-AAB8-4FD1-9495-85FA754B88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284" y="6128829"/>
                        <a:ext cx="284003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802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D0141-DDC3-4125-B754-E403F30F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46161"/>
            <a:ext cx="10955045" cy="894870"/>
          </a:xfrm>
        </p:spPr>
        <p:txBody>
          <a:bodyPr>
            <a:normAutofit/>
          </a:bodyPr>
          <a:lstStyle/>
          <a:p>
            <a:pPr algn="ctr"/>
            <a:r>
              <a:rPr lang="es-CR" dirty="0"/>
              <a:t>Inferencia de la RLM y sus coeficientes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E1B7173-7501-410F-B863-38CD3F5A1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8676" y="1083073"/>
                <a:ext cx="10955045" cy="57287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CR" dirty="0"/>
                  <a:t>Si lo vemos desde nuestro ejemplo, tenemos que la </a:t>
                </a:r>
                <a:r>
                  <a:rPr lang="es-MX" altLang="en-US" sz="1800" dirty="0"/>
                  <a:t>variancia-covariancia de los coeficientes sería la siguiente:</a:t>
                </a:r>
              </a:p>
              <a:p>
                <a:endParaRPr lang="es-MX" altLang="en-US" dirty="0"/>
              </a:p>
              <a:p>
                <a:endParaRPr lang="es-MX" altLang="en-US" sz="1800" dirty="0"/>
              </a:p>
              <a:p>
                <a:endParaRPr lang="es-MX" altLang="en-US" dirty="0"/>
              </a:p>
              <a:p>
                <a:endParaRPr lang="es-MX" altLang="en-US" sz="1800" dirty="0"/>
              </a:p>
              <a:p>
                <a:endParaRPr lang="es-MX" altLang="en-US" dirty="0"/>
              </a:p>
              <a:p>
                <a:endParaRPr lang="es-MX" altLang="en-US" sz="1800" dirty="0"/>
              </a:p>
              <a:p>
                <a:r>
                  <a:rPr lang="es-MX" altLang="en-US" dirty="0"/>
                  <a:t>Y por lo tanto, los errores estándar para los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altLang="en-US" sz="1800" dirty="0"/>
                  <a:t> serían</a:t>
                </a:r>
              </a:p>
              <a:p>
                <a:endParaRPr lang="es-MX" altLang="en-US" dirty="0"/>
              </a:p>
              <a:p>
                <a:pPr marL="0" indent="0">
                  <a:buNone/>
                </a:pPr>
                <a:r>
                  <a:rPr lang="es-MX" altLang="en-US" sz="1800" dirty="0"/>
                  <a:t>Error estándar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C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alt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s-MX" alt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s-MX" altLang="en-US" sz="1800" dirty="0"/>
                  <a:t>Error estándar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C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altLang="en-US" sz="1800" dirty="0"/>
                  <a:t>: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endParaRPr lang="es-C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E1B7173-7501-410F-B863-38CD3F5A1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676" y="1083073"/>
                <a:ext cx="10955045" cy="5728765"/>
              </a:xfrm>
              <a:blipFill>
                <a:blip r:embed="rId2"/>
                <a:stretch>
                  <a:fillRect l="-501" t="-1384" r="-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528354B2-E1D9-499D-AF43-03605D819B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190987"/>
              </p:ext>
            </p:extLst>
          </p:nvPr>
        </p:nvGraphicFramePr>
        <p:xfrm>
          <a:off x="2399700" y="1953673"/>
          <a:ext cx="60483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3962400" imgH="711200" progId="Equation.3">
                  <p:embed/>
                </p:oleObj>
              </mc:Choice>
              <mc:Fallback>
                <p:oleObj name="Ecuación" r:id="rId3" imgW="3962400" imgH="711200" progId="Equation.3">
                  <p:embed/>
                  <p:pic>
                    <p:nvPicPr>
                      <p:cNvPr id="63493" name="Object 9">
                        <a:extLst>
                          <a:ext uri="{FF2B5EF4-FFF2-40B4-BE49-F238E27FC236}">
                            <a16:creationId xmlns:a16="http://schemas.microsoft.com/office/drawing/2014/main" id="{2DA8D223-5F86-4E35-A344-F764112E1A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700" y="1953673"/>
                        <a:ext cx="604837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F77CD9CC-0BA5-4BA7-8397-703CC8E70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170161"/>
              </p:ext>
            </p:extLst>
          </p:nvPr>
        </p:nvGraphicFramePr>
        <p:xfrm>
          <a:off x="2399700" y="3179223"/>
          <a:ext cx="38004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2489200" imgH="711200" progId="Equation.3">
                  <p:embed/>
                </p:oleObj>
              </mc:Choice>
              <mc:Fallback>
                <p:oleObj name="Ecuación" r:id="rId5" imgW="2489200" imgH="711200" progId="Equation.3">
                  <p:embed/>
                  <p:pic>
                    <p:nvPicPr>
                      <p:cNvPr id="63494" name="Object 10">
                        <a:extLst>
                          <a:ext uri="{FF2B5EF4-FFF2-40B4-BE49-F238E27FC236}">
                            <a16:creationId xmlns:a16="http://schemas.microsoft.com/office/drawing/2014/main" id="{D8F7F74E-5B17-42A2-9B39-F9F6B5F597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700" y="3179223"/>
                        <a:ext cx="380047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>
            <a:extLst>
              <a:ext uri="{FF2B5EF4-FFF2-40B4-BE49-F238E27FC236}">
                <a16:creationId xmlns:a16="http://schemas.microsoft.com/office/drawing/2014/main" id="{6910F624-B54A-4658-9285-0DB3EA0CC1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477"/>
              </p:ext>
            </p:extLst>
          </p:nvPr>
        </p:nvGraphicFramePr>
        <p:xfrm>
          <a:off x="3023911" y="5122277"/>
          <a:ext cx="2376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1079500" imgH="228600" progId="Equation.3">
                  <p:embed/>
                </p:oleObj>
              </mc:Choice>
              <mc:Fallback>
                <p:oleObj name="Ecuación" r:id="rId7" imgW="1079500" imgH="228600" progId="Equation.3">
                  <p:embed/>
                  <p:pic>
                    <p:nvPicPr>
                      <p:cNvPr id="63498" name="Object 14">
                        <a:extLst>
                          <a:ext uri="{FF2B5EF4-FFF2-40B4-BE49-F238E27FC236}">
                            <a16:creationId xmlns:a16="http://schemas.microsoft.com/office/drawing/2014/main" id="{28F267DD-1BB2-4188-A048-FA595FC522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911" y="5122277"/>
                        <a:ext cx="23764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>
            <a:extLst>
              <a:ext uri="{FF2B5EF4-FFF2-40B4-BE49-F238E27FC236}">
                <a16:creationId xmlns:a16="http://schemas.microsoft.com/office/drawing/2014/main" id="{41577DE8-3DB7-4D64-A60F-ADC069FC6F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098260"/>
              </p:ext>
            </p:extLst>
          </p:nvPr>
        </p:nvGraphicFramePr>
        <p:xfrm>
          <a:off x="3023911" y="5979481"/>
          <a:ext cx="21796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9" imgW="990600" imgH="228600" progId="Equation.3">
                  <p:embed/>
                </p:oleObj>
              </mc:Choice>
              <mc:Fallback>
                <p:oleObj name="Ecuación" r:id="rId9" imgW="990600" imgH="228600" progId="Equation.3">
                  <p:embed/>
                  <p:pic>
                    <p:nvPicPr>
                      <p:cNvPr id="63499" name="Object 15">
                        <a:extLst>
                          <a:ext uri="{FF2B5EF4-FFF2-40B4-BE49-F238E27FC236}">
                            <a16:creationId xmlns:a16="http://schemas.microsoft.com/office/drawing/2014/main" id="{21AA271C-1273-4CC6-A137-F0E08FA09F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911" y="5979481"/>
                        <a:ext cx="21796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494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D7470DD9-BF7D-49CB-A5D8-D5748131CE9B}"/>
              </a:ext>
            </a:extLst>
          </p:cNvPr>
          <p:cNvSpPr txBox="1">
            <a:spLocks/>
          </p:cNvSpPr>
          <p:nvPr/>
        </p:nvSpPr>
        <p:spPr>
          <a:xfrm>
            <a:off x="684824" y="97639"/>
            <a:ext cx="9692640" cy="859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R" dirty="0"/>
              <a:t>Preámbulo</a:t>
            </a:r>
            <a:endParaRPr lang="en-U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3BDCF586-2031-4493-A221-2010AE503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38" y="1253331"/>
            <a:ext cx="10438898" cy="5469728"/>
          </a:xfrm>
        </p:spPr>
        <p:txBody>
          <a:bodyPr>
            <a:normAutofit/>
          </a:bodyPr>
          <a:lstStyle/>
          <a:p>
            <a:r>
              <a:rPr lang="es-CR" sz="2000" dirty="0"/>
              <a:t>Para el caso de la regresión lineal </a:t>
            </a:r>
            <a:r>
              <a:rPr lang="es-CR" sz="2000" dirty="0" err="1"/>
              <a:t>bivariada</a:t>
            </a:r>
            <a:r>
              <a:rPr lang="es-CR" sz="2000" dirty="0"/>
              <a:t>, habíamos explicado que un buen análisis de regresión, se componía de los siguientes elementos: </a:t>
            </a:r>
          </a:p>
          <a:p>
            <a:endParaRPr lang="es-CR" sz="2000" dirty="0"/>
          </a:p>
          <a:p>
            <a:pPr marL="617220" lvl="1" indent="-342900">
              <a:buFont typeface="+mj-lt"/>
              <a:buAutoNum type="arabicPeriod"/>
            </a:pPr>
            <a:r>
              <a:rPr lang="en-US" sz="1800" spc="-95" dirty="0" err="1">
                <a:latin typeface="Times New Roman"/>
                <a:cs typeface="Times New Roman"/>
              </a:rPr>
              <a:t>Relación</a:t>
            </a:r>
            <a:r>
              <a:rPr lang="en-US" sz="1800" spc="-95" dirty="0">
                <a:latin typeface="Times New Roman"/>
                <a:cs typeface="Times New Roman"/>
              </a:rPr>
              <a:t> </a:t>
            </a:r>
            <a:r>
              <a:rPr lang="en-US" sz="1800" spc="-40" dirty="0">
                <a:latin typeface="Times New Roman"/>
                <a:cs typeface="Times New Roman"/>
              </a:rPr>
              <a:t>entre </a:t>
            </a:r>
            <a:r>
              <a:rPr lang="en-US" sz="1800" spc="-120" dirty="0">
                <a:latin typeface="Times New Roman"/>
                <a:cs typeface="Times New Roman"/>
              </a:rPr>
              <a:t>las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105" dirty="0">
                <a:latin typeface="Times New Roman"/>
                <a:cs typeface="Times New Roman"/>
              </a:rPr>
              <a:t>variables</a:t>
            </a:r>
            <a:endParaRPr lang="es-CR" sz="1800" spc="-105" dirty="0">
              <a:latin typeface="Times New Roman"/>
              <a:cs typeface="Times New Roman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s-ES" sz="1800" spc="-95" dirty="0">
                <a:latin typeface="Times New Roman"/>
                <a:cs typeface="Times New Roman"/>
              </a:rPr>
              <a:t>Estimación </a:t>
            </a:r>
            <a:r>
              <a:rPr lang="es-ES" sz="1800" spc="-75" dirty="0">
                <a:latin typeface="Times New Roman"/>
                <a:cs typeface="Times New Roman"/>
              </a:rPr>
              <a:t>de </a:t>
            </a:r>
            <a:r>
              <a:rPr lang="es-ES" sz="1800" spc="-110" dirty="0">
                <a:latin typeface="Times New Roman"/>
                <a:cs typeface="Times New Roman"/>
              </a:rPr>
              <a:t>la </a:t>
            </a:r>
            <a:r>
              <a:rPr lang="es-ES" sz="1800" spc="-60" dirty="0">
                <a:latin typeface="Times New Roman"/>
                <a:cs typeface="Times New Roman"/>
              </a:rPr>
              <a:t>recta </a:t>
            </a:r>
            <a:r>
              <a:rPr lang="es-ES" sz="1800" spc="-75" dirty="0">
                <a:latin typeface="Times New Roman"/>
                <a:cs typeface="Times New Roman"/>
              </a:rPr>
              <a:t>de </a:t>
            </a:r>
            <a:r>
              <a:rPr lang="es-ES" sz="1800" spc="-70" dirty="0">
                <a:latin typeface="Times New Roman"/>
                <a:cs typeface="Times New Roman"/>
              </a:rPr>
              <a:t>mejor </a:t>
            </a:r>
            <a:r>
              <a:rPr lang="es-ES" sz="1800" spc="-85" dirty="0">
                <a:latin typeface="Times New Roman"/>
                <a:cs typeface="Times New Roman"/>
              </a:rPr>
              <a:t>ajuste </a:t>
            </a:r>
            <a:r>
              <a:rPr lang="es-ES" sz="1800" spc="-75" dirty="0">
                <a:latin typeface="Times New Roman"/>
                <a:cs typeface="Times New Roman"/>
              </a:rPr>
              <a:t>(modelo de</a:t>
            </a:r>
            <a:r>
              <a:rPr lang="es-ES" sz="1800" spc="185" dirty="0">
                <a:latin typeface="Times New Roman"/>
                <a:cs typeface="Times New Roman"/>
              </a:rPr>
              <a:t> </a:t>
            </a:r>
            <a:r>
              <a:rPr lang="es-ES" sz="1800" spc="-70" dirty="0">
                <a:latin typeface="Times New Roman"/>
                <a:cs typeface="Times New Roman"/>
              </a:rPr>
              <a:t>regresión)</a:t>
            </a:r>
          </a:p>
          <a:p>
            <a:pPr marL="617220" lvl="1" indent="-342900">
              <a:buFont typeface="+mj-lt"/>
              <a:buAutoNum type="arabicPeriod"/>
            </a:pPr>
            <a:r>
              <a:rPr lang="es-ES" sz="1800" spc="-90" dirty="0">
                <a:latin typeface="Times New Roman"/>
                <a:cs typeface="Times New Roman"/>
              </a:rPr>
              <a:t>Diagnóstico </a:t>
            </a:r>
            <a:r>
              <a:rPr lang="es-ES" sz="1800" spc="-75" dirty="0">
                <a:latin typeface="Times New Roman"/>
                <a:cs typeface="Times New Roman"/>
              </a:rPr>
              <a:t>del </a:t>
            </a:r>
            <a:r>
              <a:rPr lang="es-ES" sz="1800" spc="-85" dirty="0">
                <a:latin typeface="Times New Roman"/>
                <a:cs typeface="Times New Roman"/>
              </a:rPr>
              <a:t>modelo </a:t>
            </a:r>
            <a:r>
              <a:rPr lang="es-ES" sz="1800" spc="-75" dirty="0">
                <a:latin typeface="Times New Roman"/>
                <a:cs typeface="Times New Roman"/>
              </a:rPr>
              <a:t>de</a:t>
            </a:r>
            <a:r>
              <a:rPr lang="es-ES" sz="1800" spc="45" dirty="0">
                <a:latin typeface="Times New Roman"/>
                <a:cs typeface="Times New Roman"/>
              </a:rPr>
              <a:t> </a:t>
            </a:r>
            <a:r>
              <a:rPr lang="es-ES" sz="1800" spc="-75" dirty="0">
                <a:latin typeface="Times New Roman"/>
                <a:cs typeface="Times New Roman"/>
              </a:rPr>
              <a:t>regresión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spc="-105" dirty="0" err="1">
                <a:latin typeface="Times New Roman"/>
                <a:cs typeface="Times New Roman"/>
              </a:rPr>
              <a:t>Medidas</a:t>
            </a:r>
            <a:r>
              <a:rPr lang="en-US" sz="1800" spc="-60" dirty="0">
                <a:latin typeface="Times New Roman"/>
                <a:cs typeface="Times New Roman"/>
              </a:rPr>
              <a:t> </a:t>
            </a:r>
            <a:r>
              <a:rPr lang="en-US" sz="1800" spc="-85" dirty="0" err="1">
                <a:latin typeface="Times New Roman"/>
                <a:cs typeface="Times New Roman"/>
              </a:rPr>
              <a:t>remediales</a:t>
            </a:r>
            <a:endParaRPr lang="en-US" sz="1800" spc="-85" dirty="0">
              <a:latin typeface="Times New Roman"/>
              <a:cs typeface="Times New Roman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s-ES" sz="1800" spc="-95" dirty="0">
                <a:latin typeface="Times New Roman"/>
                <a:cs typeface="Times New Roman"/>
              </a:rPr>
              <a:t>Estadísticas </a:t>
            </a:r>
            <a:r>
              <a:rPr lang="es-ES" sz="1800" spc="-75" dirty="0">
                <a:latin typeface="Times New Roman"/>
                <a:cs typeface="Times New Roman"/>
              </a:rPr>
              <a:t>de </a:t>
            </a:r>
            <a:r>
              <a:rPr lang="es-ES" sz="1800" spc="-95" dirty="0">
                <a:latin typeface="Times New Roman"/>
                <a:cs typeface="Times New Roman"/>
              </a:rPr>
              <a:t>bondad </a:t>
            </a:r>
            <a:r>
              <a:rPr lang="es-ES" sz="1800" spc="-150" dirty="0">
                <a:latin typeface="Times New Roman"/>
                <a:cs typeface="Times New Roman"/>
              </a:rPr>
              <a:t>y</a:t>
            </a:r>
            <a:r>
              <a:rPr lang="es-ES" sz="1800" spc="50" dirty="0">
                <a:latin typeface="Times New Roman"/>
                <a:cs typeface="Times New Roman"/>
              </a:rPr>
              <a:t> </a:t>
            </a:r>
            <a:r>
              <a:rPr lang="es-ES" sz="1800" spc="-90" dirty="0">
                <a:latin typeface="Times New Roman"/>
                <a:cs typeface="Times New Roman"/>
              </a:rPr>
              <a:t>ajuste</a:t>
            </a:r>
          </a:p>
          <a:p>
            <a:pPr marL="617220" lvl="1" indent="-342900">
              <a:buFont typeface="+mj-lt"/>
              <a:buAutoNum type="arabicPeriod"/>
            </a:pPr>
            <a:r>
              <a:rPr lang="es-ES" sz="1800" spc="-85" dirty="0">
                <a:latin typeface="Times New Roman"/>
                <a:cs typeface="Times New Roman"/>
              </a:rPr>
              <a:t>Inferencia </a:t>
            </a:r>
            <a:r>
              <a:rPr lang="es-ES" sz="1800" spc="-150" dirty="0">
                <a:latin typeface="Times New Roman"/>
                <a:cs typeface="Times New Roman"/>
              </a:rPr>
              <a:t>y </a:t>
            </a:r>
            <a:r>
              <a:rPr lang="es-ES" sz="1800" spc="-70" dirty="0">
                <a:latin typeface="Times New Roman"/>
                <a:cs typeface="Times New Roman"/>
              </a:rPr>
              <a:t>prueba </a:t>
            </a:r>
            <a:r>
              <a:rPr lang="es-ES" sz="1800" spc="-75" dirty="0">
                <a:latin typeface="Times New Roman"/>
                <a:cs typeface="Times New Roman"/>
              </a:rPr>
              <a:t>de </a:t>
            </a:r>
            <a:r>
              <a:rPr lang="es-ES" sz="1800" spc="-85" dirty="0">
                <a:latin typeface="Times New Roman"/>
                <a:cs typeface="Times New Roman"/>
              </a:rPr>
              <a:t>hipótesis </a:t>
            </a:r>
            <a:r>
              <a:rPr lang="es-ES" sz="1800" spc="-75" dirty="0">
                <a:latin typeface="Times New Roman"/>
                <a:cs typeface="Times New Roman"/>
              </a:rPr>
              <a:t>de </a:t>
            </a:r>
            <a:r>
              <a:rPr lang="es-ES" sz="1800" spc="-100" dirty="0">
                <a:latin typeface="Times New Roman"/>
                <a:cs typeface="Times New Roman"/>
              </a:rPr>
              <a:t>los </a:t>
            </a:r>
            <a:r>
              <a:rPr lang="es-ES" sz="1800" spc="-85" dirty="0">
                <a:latin typeface="Times New Roman"/>
                <a:cs typeface="Times New Roman"/>
              </a:rPr>
              <a:t>coeficientes </a:t>
            </a:r>
            <a:r>
              <a:rPr lang="es-ES" sz="1800" spc="-75" dirty="0">
                <a:latin typeface="Times New Roman"/>
                <a:cs typeface="Times New Roman"/>
              </a:rPr>
              <a:t>del</a:t>
            </a:r>
            <a:r>
              <a:rPr lang="es-ES" sz="1800" spc="215" dirty="0">
                <a:latin typeface="Times New Roman"/>
                <a:cs typeface="Times New Roman"/>
              </a:rPr>
              <a:t> </a:t>
            </a:r>
            <a:r>
              <a:rPr lang="es-ES" sz="1800" spc="-85" dirty="0">
                <a:latin typeface="Times New Roman"/>
                <a:cs typeface="Times New Roman"/>
              </a:rPr>
              <a:t>modelo</a:t>
            </a:r>
            <a:endParaRPr lang="en-US" sz="1800" spc="-85" dirty="0">
              <a:latin typeface="Times New Roman"/>
              <a:cs typeface="Times New Roman"/>
            </a:endParaRPr>
          </a:p>
          <a:p>
            <a:pPr marL="617220" lvl="1" indent="-342900">
              <a:buFont typeface="+mj-lt"/>
              <a:buAutoNum type="arabicPeriod"/>
            </a:pPr>
            <a:endParaRPr lang="en-US" sz="1800" spc="-85" dirty="0">
              <a:latin typeface="Times New Roman"/>
              <a:cs typeface="Times New Roman"/>
            </a:endParaRPr>
          </a:p>
          <a:p>
            <a:r>
              <a:rPr lang="en-US" sz="2000" spc="-85" dirty="0" err="1">
                <a:latin typeface="Times New Roman"/>
                <a:cs typeface="Times New Roman"/>
              </a:rPr>
              <a:t>También</a:t>
            </a:r>
            <a:r>
              <a:rPr lang="en-US" sz="2000" spc="-85" dirty="0">
                <a:latin typeface="Times New Roman"/>
                <a:cs typeface="Times New Roman"/>
              </a:rPr>
              <a:t>, y </a:t>
            </a:r>
            <a:r>
              <a:rPr lang="en-US" sz="2000" spc="-85" dirty="0" err="1">
                <a:latin typeface="Times New Roman"/>
                <a:cs typeface="Times New Roman"/>
              </a:rPr>
              <a:t>normalmente</a:t>
            </a:r>
            <a:r>
              <a:rPr lang="en-US" sz="2000" spc="-85" dirty="0">
                <a:latin typeface="Times New Roman"/>
                <a:cs typeface="Times New Roman"/>
              </a:rPr>
              <a:t>, </a:t>
            </a:r>
            <a:r>
              <a:rPr lang="es-ES" sz="2000" spc="-110" dirty="0">
                <a:latin typeface="Times New Roman"/>
                <a:cs typeface="Times New Roman"/>
              </a:rPr>
              <a:t>se </a:t>
            </a:r>
            <a:r>
              <a:rPr lang="es-ES" sz="2000" spc="-85" dirty="0">
                <a:latin typeface="Times New Roman"/>
                <a:cs typeface="Times New Roman"/>
              </a:rPr>
              <a:t>debe </a:t>
            </a:r>
            <a:r>
              <a:rPr lang="es-ES" sz="2000" spc="-80" dirty="0">
                <a:latin typeface="Times New Roman"/>
                <a:cs typeface="Times New Roman"/>
              </a:rPr>
              <a:t>de </a:t>
            </a:r>
            <a:r>
              <a:rPr lang="es-ES" sz="2000" spc="-130" dirty="0">
                <a:latin typeface="Times New Roman"/>
                <a:cs typeface="Times New Roman"/>
              </a:rPr>
              <a:t>seguir  </a:t>
            </a:r>
            <a:r>
              <a:rPr lang="es-ES" sz="2000" spc="-65" dirty="0">
                <a:latin typeface="Times New Roman"/>
                <a:cs typeface="Times New Roman"/>
              </a:rPr>
              <a:t>este </a:t>
            </a:r>
            <a:r>
              <a:rPr lang="es-ES" sz="2000" spc="-40" dirty="0">
                <a:latin typeface="Times New Roman"/>
                <a:cs typeface="Times New Roman"/>
              </a:rPr>
              <a:t>orden</a:t>
            </a:r>
            <a:r>
              <a:rPr lang="en-US" sz="2000" spc="-85" dirty="0">
                <a:latin typeface="Times New Roman"/>
                <a:cs typeface="Times New Roman"/>
              </a:rPr>
              <a:t>.</a:t>
            </a:r>
          </a:p>
          <a:p>
            <a:endParaRPr lang="en-US" sz="2000" spc="-85" dirty="0">
              <a:latin typeface="Times New Roman"/>
              <a:cs typeface="Times New Roman"/>
            </a:endParaRPr>
          </a:p>
          <a:p>
            <a:r>
              <a:rPr lang="en-US" sz="2000" spc="-85" dirty="0">
                <a:latin typeface="Times New Roman"/>
                <a:cs typeface="Times New Roman"/>
              </a:rPr>
              <a:t>Antes de </a:t>
            </a:r>
            <a:r>
              <a:rPr lang="en-US" sz="2000" spc="-85" dirty="0" err="1">
                <a:latin typeface="Times New Roman"/>
                <a:cs typeface="Times New Roman"/>
              </a:rPr>
              <a:t>iniciar</a:t>
            </a:r>
            <a:r>
              <a:rPr lang="en-US" sz="2000" spc="-85" dirty="0">
                <a:latin typeface="Times New Roman"/>
                <a:cs typeface="Times New Roman"/>
              </a:rPr>
              <a:t> un </a:t>
            </a:r>
            <a:r>
              <a:rPr lang="en-US" sz="2000" spc="-85" dirty="0" err="1">
                <a:latin typeface="Times New Roman"/>
                <a:cs typeface="Times New Roman"/>
              </a:rPr>
              <a:t>correcto</a:t>
            </a:r>
            <a:r>
              <a:rPr lang="en-US" sz="2000" spc="-85" dirty="0">
                <a:latin typeface="Times New Roman"/>
                <a:cs typeface="Times New Roman"/>
              </a:rPr>
              <a:t> </a:t>
            </a:r>
            <a:r>
              <a:rPr lang="en-US" sz="2000" spc="-85" dirty="0" err="1">
                <a:latin typeface="Times New Roman"/>
                <a:cs typeface="Times New Roman"/>
              </a:rPr>
              <a:t>análisis</a:t>
            </a:r>
            <a:r>
              <a:rPr lang="en-US" sz="2000" spc="-85" dirty="0">
                <a:latin typeface="Times New Roman"/>
                <a:cs typeface="Times New Roman"/>
              </a:rPr>
              <a:t> de una RLM, </a:t>
            </a:r>
            <a:r>
              <a:rPr lang="en-US" sz="2000" spc="-85" dirty="0" err="1">
                <a:latin typeface="Times New Roman"/>
                <a:cs typeface="Times New Roman"/>
              </a:rPr>
              <a:t>veremos</a:t>
            </a:r>
            <a:r>
              <a:rPr lang="en-US" sz="2000" spc="-85" dirty="0">
                <a:latin typeface="Times New Roman"/>
                <a:cs typeface="Times New Roman"/>
              </a:rPr>
              <a:t> la base de </a:t>
            </a:r>
            <a:r>
              <a:rPr lang="en-US" sz="2000" spc="-85" dirty="0" err="1">
                <a:latin typeface="Times New Roman"/>
                <a:cs typeface="Times New Roman"/>
              </a:rPr>
              <a:t>esta</a:t>
            </a:r>
            <a:r>
              <a:rPr lang="en-US" sz="2000" spc="-85" dirty="0">
                <a:latin typeface="Times New Roman"/>
                <a:cs typeface="Times New Roman"/>
              </a:rPr>
              <a:t> </a:t>
            </a:r>
            <a:r>
              <a:rPr lang="en-US" sz="2000" spc="-85" dirty="0" err="1">
                <a:latin typeface="Times New Roman"/>
                <a:cs typeface="Times New Roman"/>
              </a:rPr>
              <a:t>técnica</a:t>
            </a:r>
            <a:r>
              <a:rPr lang="en-US" sz="2000" spc="-85" dirty="0">
                <a:latin typeface="Times New Roman"/>
                <a:cs typeface="Times New Roman"/>
              </a:rPr>
              <a:t>. </a:t>
            </a:r>
            <a:endParaRPr lang="es-ES" sz="2000" spc="-9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0702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D0141-DDC3-4125-B754-E403F30F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46161"/>
            <a:ext cx="10955045" cy="894870"/>
          </a:xfrm>
        </p:spPr>
        <p:txBody>
          <a:bodyPr>
            <a:normAutofit/>
          </a:bodyPr>
          <a:lstStyle/>
          <a:p>
            <a:pPr algn="ctr"/>
            <a:r>
              <a:rPr lang="es-CR" dirty="0"/>
              <a:t>Inferencia de la RLM y sus coeficientes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E1B7173-7501-410F-B863-38CD3F5A1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8676" y="1331650"/>
                <a:ext cx="10955045" cy="5480188"/>
              </a:xfrm>
            </p:spPr>
            <p:txBody>
              <a:bodyPr>
                <a:normAutofit/>
              </a:bodyPr>
              <a:lstStyle/>
              <a:p>
                <a:r>
                  <a:rPr lang="es-CR" dirty="0"/>
                  <a:t>Finalmente, el intervalo de confianza para un determinado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C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altLang="en-US" sz="1800" dirty="0"/>
                  <a:t>, se expresa de la forma:</a:t>
                </a:r>
              </a:p>
              <a:p>
                <a:endParaRPr lang="es-MX" altLang="en-US" dirty="0"/>
              </a:p>
              <a:p>
                <a:endParaRPr lang="es-MX" altLang="en-US" sz="1800" dirty="0"/>
              </a:p>
              <a:p>
                <a:r>
                  <a:rPr lang="es-MX" altLang="en-US" sz="1800" dirty="0"/>
                  <a:t>Para nuestro caso:</a:t>
                </a:r>
              </a:p>
              <a:p>
                <a:endParaRPr lang="es-MX" altLang="en-US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endParaRPr lang="es-C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E1B7173-7501-410F-B863-38CD3F5A1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676" y="1331650"/>
                <a:ext cx="10955045" cy="5480188"/>
              </a:xfrm>
              <a:blipFill>
                <a:blip r:embed="rId2"/>
                <a:stretch>
                  <a:fillRect l="-11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13BB0F2-20AD-4A18-B01B-6C55536A7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869275"/>
              </p:ext>
            </p:extLst>
          </p:nvPr>
        </p:nvGraphicFramePr>
        <p:xfrm>
          <a:off x="3736975" y="1917146"/>
          <a:ext cx="29511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358310" imgH="253890" progId="Equation.3">
                  <p:embed/>
                </p:oleObj>
              </mc:Choice>
              <mc:Fallback>
                <p:oleObj name="Ecuación" r:id="rId3" imgW="1358310" imgH="253890" progId="Equation.3">
                  <p:embed/>
                  <p:pic>
                    <p:nvPicPr>
                      <p:cNvPr id="64516" name="Object 8">
                        <a:extLst>
                          <a:ext uri="{FF2B5EF4-FFF2-40B4-BE49-F238E27FC236}">
                            <a16:creationId xmlns:a16="http://schemas.microsoft.com/office/drawing/2014/main" id="{DE04365F-5929-4A70-9D1F-6F25BF567B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1917146"/>
                        <a:ext cx="295116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452F36B8-CB04-4C25-BEF1-D67918459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676769"/>
              </p:ext>
            </p:extLst>
          </p:nvPr>
        </p:nvGraphicFramePr>
        <p:xfrm>
          <a:off x="547472" y="3429000"/>
          <a:ext cx="28400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1447800" imgH="241300" progId="Equation.3">
                  <p:embed/>
                </p:oleObj>
              </mc:Choice>
              <mc:Fallback>
                <p:oleObj name="Ecuación" r:id="rId5" imgW="1447800" imgH="241300" progId="Equation.3">
                  <p:embed/>
                  <p:pic>
                    <p:nvPicPr>
                      <p:cNvPr id="65540" name="Object 12">
                        <a:extLst>
                          <a:ext uri="{FF2B5EF4-FFF2-40B4-BE49-F238E27FC236}">
                            <a16:creationId xmlns:a16="http://schemas.microsoft.com/office/drawing/2014/main" id="{9E17AEF5-35AF-4C70-A85D-877837D29D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72" y="3429000"/>
                        <a:ext cx="28400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DDDC799B-D726-4F1B-9665-2A39C6807A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829877"/>
              </p:ext>
            </p:extLst>
          </p:nvPr>
        </p:nvGraphicFramePr>
        <p:xfrm>
          <a:off x="547472" y="4029075"/>
          <a:ext cx="67579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3479800" imgH="254000" progId="Equation.3">
                  <p:embed/>
                </p:oleObj>
              </mc:Choice>
              <mc:Fallback>
                <p:oleObj name="Ecuación" r:id="rId7" imgW="3479800" imgH="254000" progId="Equation.3">
                  <p:embed/>
                  <p:pic>
                    <p:nvPicPr>
                      <p:cNvPr id="65541" name="Object 13">
                        <a:extLst>
                          <a:ext uri="{FF2B5EF4-FFF2-40B4-BE49-F238E27FC236}">
                            <a16:creationId xmlns:a16="http://schemas.microsoft.com/office/drawing/2014/main" id="{E1418704-5AFD-4C95-BA66-5EB9B4F8C9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72" y="4029075"/>
                        <a:ext cx="675798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CFAF55F3-A0BF-432B-8DA1-8015F60230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949983"/>
              </p:ext>
            </p:extLst>
          </p:nvPr>
        </p:nvGraphicFramePr>
        <p:xfrm>
          <a:off x="547472" y="4605337"/>
          <a:ext cx="67548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9" imgW="3479800" imgH="254000" progId="Equation.3">
                  <p:embed/>
                </p:oleObj>
              </mc:Choice>
              <mc:Fallback>
                <p:oleObj name="Ecuación" r:id="rId9" imgW="3479800" imgH="254000" progId="Equation.3">
                  <p:embed/>
                  <p:pic>
                    <p:nvPicPr>
                      <p:cNvPr id="65542" name="Object 14">
                        <a:extLst>
                          <a:ext uri="{FF2B5EF4-FFF2-40B4-BE49-F238E27FC236}">
                            <a16:creationId xmlns:a16="http://schemas.microsoft.com/office/drawing/2014/main" id="{E39A5228-3060-4A1F-ABC6-19D0F381D6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72" y="4605337"/>
                        <a:ext cx="675481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7105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6980910-96FA-4DA6-93F5-97873AF1B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F1CB7E2-0098-4A7C-B377-037DCA4C8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FD0141-DDC3-4125-B754-E403F30F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200"/>
              <a:t>Inferencia de la RLM y sus coeficientes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B7173-7501-410F-B863-38CD3F5A1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82" y="6229349"/>
            <a:ext cx="9747821" cy="5365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chemeClr val="tx1">
                    <a:lumMod val="75000"/>
                  </a:schemeClr>
                </a:solidFill>
              </a:rPr>
              <a:t>¿Y la prueba de hipótesis en los coeficientes de la RLM?</a:t>
            </a:r>
          </a:p>
        </p:txBody>
      </p:sp>
      <p:pic>
        <p:nvPicPr>
          <p:cNvPr id="1026" name="Picture 2" descr="How to create your own Question-Answering system easily with python | by  André Macedo Farias | Towards Data Science">
            <a:extLst>
              <a:ext uri="{FF2B5EF4-FFF2-40B4-BE49-F238E27FC236}">
                <a16:creationId xmlns:a16="http://schemas.microsoft.com/office/drawing/2014/main" id="{E4F97CE5-5E18-45CC-AE5E-7ECC83C72A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8317"/>
          <a:stretch/>
        </p:blipFill>
        <p:spPr bwMode="auto">
          <a:xfrm>
            <a:off x="907576" y="442795"/>
            <a:ext cx="9934888" cy="421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83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7E811-8BB3-425A-9875-EA0CB37C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850481"/>
          </a:xfrm>
        </p:spPr>
        <p:txBody>
          <a:bodyPr/>
          <a:lstStyle/>
          <a:p>
            <a:pPr algn="ctr"/>
            <a:r>
              <a:rPr lang="es-CR" dirty="0"/>
              <a:t>Índice</a:t>
            </a:r>
            <a:endParaRPr lang="en-US" dirty="0"/>
          </a:p>
        </p:txBody>
      </p:sp>
      <p:sp>
        <p:nvSpPr>
          <p:cNvPr id="4" name="3 Elipse">
            <a:extLst>
              <a:ext uri="{FF2B5EF4-FFF2-40B4-BE49-F238E27FC236}">
                <a16:creationId xmlns:a16="http://schemas.microsoft.com/office/drawing/2014/main" id="{87005A86-2480-4EEB-BD1C-BB9E0FB453EA}"/>
              </a:ext>
            </a:extLst>
          </p:cNvPr>
          <p:cNvSpPr/>
          <p:nvPr/>
        </p:nvSpPr>
        <p:spPr>
          <a:xfrm>
            <a:off x="467544" y="126876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</a:t>
            </a:r>
          </a:p>
        </p:txBody>
      </p:sp>
      <p:sp>
        <p:nvSpPr>
          <p:cNvPr id="5" name="4 Elipse">
            <a:extLst>
              <a:ext uri="{FF2B5EF4-FFF2-40B4-BE49-F238E27FC236}">
                <a16:creationId xmlns:a16="http://schemas.microsoft.com/office/drawing/2014/main" id="{8850B7B9-A4B4-4203-8A6D-BB291772B21B}"/>
              </a:ext>
            </a:extLst>
          </p:cNvPr>
          <p:cNvSpPr/>
          <p:nvPr/>
        </p:nvSpPr>
        <p:spPr>
          <a:xfrm>
            <a:off x="467544" y="3284984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2</a:t>
            </a:r>
          </a:p>
        </p:txBody>
      </p:sp>
      <p:sp>
        <p:nvSpPr>
          <p:cNvPr id="6" name="5 Elipse">
            <a:extLst>
              <a:ext uri="{FF2B5EF4-FFF2-40B4-BE49-F238E27FC236}">
                <a16:creationId xmlns:a16="http://schemas.microsoft.com/office/drawing/2014/main" id="{E7299D2D-930F-49E3-A282-8AF5322CF8F4}"/>
              </a:ext>
            </a:extLst>
          </p:cNvPr>
          <p:cNvSpPr/>
          <p:nvPr/>
        </p:nvSpPr>
        <p:spPr>
          <a:xfrm>
            <a:off x="467544" y="522920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3</a:t>
            </a:r>
          </a:p>
        </p:txBody>
      </p:sp>
      <p:sp>
        <p:nvSpPr>
          <p:cNvPr id="7" name="6 Elipse">
            <a:extLst>
              <a:ext uri="{FF2B5EF4-FFF2-40B4-BE49-F238E27FC236}">
                <a16:creationId xmlns:a16="http://schemas.microsoft.com/office/drawing/2014/main" id="{F1DE5E3D-AD05-4B2D-BBF8-B19E0666664E}"/>
              </a:ext>
            </a:extLst>
          </p:cNvPr>
          <p:cNvSpPr/>
          <p:nvPr/>
        </p:nvSpPr>
        <p:spPr>
          <a:xfrm>
            <a:off x="6482674" y="126876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4</a:t>
            </a:r>
          </a:p>
        </p:txBody>
      </p:sp>
      <p:sp>
        <p:nvSpPr>
          <p:cNvPr id="8" name="7 Elipse">
            <a:extLst>
              <a:ext uri="{FF2B5EF4-FFF2-40B4-BE49-F238E27FC236}">
                <a16:creationId xmlns:a16="http://schemas.microsoft.com/office/drawing/2014/main" id="{5D93C4D8-AF5E-41B0-B917-F0ACD0523C97}"/>
              </a:ext>
            </a:extLst>
          </p:cNvPr>
          <p:cNvSpPr/>
          <p:nvPr/>
        </p:nvSpPr>
        <p:spPr>
          <a:xfrm>
            <a:off x="6482674" y="3284984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5</a:t>
            </a:r>
          </a:p>
        </p:txBody>
      </p:sp>
      <p:sp>
        <p:nvSpPr>
          <p:cNvPr id="9" name="12 Rectángulo redondeado">
            <a:extLst>
              <a:ext uri="{FF2B5EF4-FFF2-40B4-BE49-F238E27FC236}">
                <a16:creationId xmlns:a16="http://schemas.microsoft.com/office/drawing/2014/main" id="{2F1E6455-DD99-405D-8009-D0FF9D00598C}"/>
              </a:ext>
            </a:extLst>
          </p:cNvPr>
          <p:cNvSpPr/>
          <p:nvPr/>
        </p:nvSpPr>
        <p:spPr>
          <a:xfrm>
            <a:off x="2051720" y="141277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Introducción</a:t>
            </a:r>
          </a:p>
        </p:txBody>
      </p:sp>
      <p:sp>
        <p:nvSpPr>
          <p:cNvPr id="10" name="13 Rectángulo redondeado">
            <a:extLst>
              <a:ext uri="{FF2B5EF4-FFF2-40B4-BE49-F238E27FC236}">
                <a16:creationId xmlns:a16="http://schemas.microsoft.com/office/drawing/2014/main" id="{7122EF9A-7511-4F61-8CB4-AD8A48176564}"/>
              </a:ext>
            </a:extLst>
          </p:cNvPr>
          <p:cNvSpPr/>
          <p:nvPr/>
        </p:nvSpPr>
        <p:spPr>
          <a:xfrm>
            <a:off x="2051720" y="3429000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La RLM y sus condiciones o supuestos</a:t>
            </a:r>
          </a:p>
        </p:txBody>
      </p:sp>
      <p:sp>
        <p:nvSpPr>
          <p:cNvPr id="11" name="14 Rectángulo redondeado">
            <a:extLst>
              <a:ext uri="{FF2B5EF4-FFF2-40B4-BE49-F238E27FC236}">
                <a16:creationId xmlns:a16="http://schemas.microsoft.com/office/drawing/2014/main" id="{20F405BA-569A-4CBF-82F5-7E38FD0A3CEB}"/>
              </a:ext>
            </a:extLst>
          </p:cNvPr>
          <p:cNvSpPr/>
          <p:nvPr/>
        </p:nvSpPr>
        <p:spPr>
          <a:xfrm>
            <a:off x="2051720" y="537321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Estimación de la RLM</a:t>
            </a:r>
          </a:p>
        </p:txBody>
      </p:sp>
      <p:sp>
        <p:nvSpPr>
          <p:cNvPr id="12" name="15 Rectángulo redondeado">
            <a:extLst>
              <a:ext uri="{FF2B5EF4-FFF2-40B4-BE49-F238E27FC236}">
                <a16:creationId xmlns:a16="http://schemas.microsoft.com/office/drawing/2014/main" id="{F9300F0D-0747-411F-BD1B-A5583DAAE2ED}"/>
              </a:ext>
            </a:extLst>
          </p:cNvPr>
          <p:cNvSpPr/>
          <p:nvPr/>
        </p:nvSpPr>
        <p:spPr>
          <a:xfrm>
            <a:off x="8210866" y="141277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Valores predichos y residuales</a:t>
            </a:r>
          </a:p>
        </p:txBody>
      </p:sp>
      <p:sp>
        <p:nvSpPr>
          <p:cNvPr id="13" name="16 Rectángulo redondeado">
            <a:extLst>
              <a:ext uri="{FF2B5EF4-FFF2-40B4-BE49-F238E27FC236}">
                <a16:creationId xmlns:a16="http://schemas.microsoft.com/office/drawing/2014/main" id="{36ECCC45-103E-4B8D-9828-AD1AE9013DD0}"/>
              </a:ext>
            </a:extLst>
          </p:cNvPr>
          <p:cNvSpPr/>
          <p:nvPr/>
        </p:nvSpPr>
        <p:spPr>
          <a:xfrm>
            <a:off x="8210866" y="3429000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Inferencia de la RLM y sus coeficientes</a:t>
            </a:r>
          </a:p>
        </p:txBody>
      </p:sp>
      <p:sp>
        <p:nvSpPr>
          <p:cNvPr id="14" name="17 Elipse">
            <a:extLst>
              <a:ext uri="{FF2B5EF4-FFF2-40B4-BE49-F238E27FC236}">
                <a16:creationId xmlns:a16="http://schemas.microsoft.com/office/drawing/2014/main" id="{7E31BA7D-0754-4FED-A903-4E767C06340A}"/>
              </a:ext>
            </a:extLst>
          </p:cNvPr>
          <p:cNvSpPr/>
          <p:nvPr/>
        </p:nvSpPr>
        <p:spPr>
          <a:xfrm>
            <a:off x="6482674" y="522920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6</a:t>
            </a:r>
          </a:p>
        </p:txBody>
      </p:sp>
      <p:sp>
        <p:nvSpPr>
          <p:cNvPr id="15" name="18 Rectángulo redondeado">
            <a:extLst>
              <a:ext uri="{FF2B5EF4-FFF2-40B4-BE49-F238E27FC236}">
                <a16:creationId xmlns:a16="http://schemas.microsoft.com/office/drawing/2014/main" id="{22B2D94A-2F4D-40A4-9983-F76237C92CA7}"/>
              </a:ext>
            </a:extLst>
          </p:cNvPr>
          <p:cNvSpPr/>
          <p:nvPr/>
        </p:nvSpPr>
        <p:spPr>
          <a:xfrm>
            <a:off x="8210866" y="537321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Evaluación de la RLM</a:t>
            </a:r>
          </a:p>
        </p:txBody>
      </p:sp>
    </p:spTree>
    <p:extLst>
      <p:ext uri="{BB962C8B-B14F-4D97-AF65-F5344CB8AC3E}">
        <p14:creationId xmlns:p14="http://schemas.microsoft.com/office/powerpoint/2010/main" val="3742697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D0141-DDC3-4125-B754-E403F30F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765" y="110083"/>
            <a:ext cx="9692640" cy="761704"/>
          </a:xfrm>
        </p:spPr>
        <p:txBody>
          <a:bodyPr/>
          <a:lstStyle/>
          <a:p>
            <a:pPr algn="ctr"/>
            <a:r>
              <a:rPr lang="es-CR" dirty="0"/>
              <a:t>Evaluación de la RLM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E1B7173-7501-410F-B863-38CD3F5A1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042" y="1020933"/>
                <a:ext cx="10768613" cy="5737638"/>
              </a:xfrm>
            </p:spPr>
            <p:txBody>
              <a:bodyPr/>
              <a:lstStyle/>
              <a:p>
                <a:pPr algn="just"/>
                <a:r>
                  <a:rPr lang="es-CR" dirty="0"/>
                  <a:t>En el proceso de estimar una RLM, nos podríamos preguntar: ¿es mi modelo estimado realmente bueno?</a:t>
                </a:r>
              </a:p>
              <a:p>
                <a:pPr algn="just"/>
                <a:r>
                  <a:rPr lang="es-CR" dirty="0"/>
                  <a:t>La pregunta es MUY difícil de responder, pero un primer indicar que nos dice qué porcentaje de variancia explicada se determina por el modelo, es el Coeficientes de Determinación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Para </a:t>
                </a:r>
                <a:r>
                  <a:rPr lang="en-US" dirty="0" err="1"/>
                  <a:t>entender</a:t>
                </a:r>
                <a:r>
                  <a:rPr lang="en-US" dirty="0"/>
                  <a:t> el </a:t>
                </a:r>
                <a:r>
                  <a:rPr lang="en-US" dirty="0" err="1"/>
                  <a:t>significado</a:t>
                </a:r>
                <a:r>
                  <a:rPr lang="en-US" dirty="0"/>
                  <a:t> 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debemos</a:t>
                </a:r>
                <a:r>
                  <a:rPr lang="en-US" dirty="0"/>
                  <a:t> </a:t>
                </a:r>
                <a:r>
                  <a:rPr lang="en-US" dirty="0" err="1"/>
                  <a:t>tal</a:t>
                </a:r>
                <a:r>
                  <a:rPr lang="en-US" dirty="0"/>
                  <a:t> </a:t>
                </a:r>
                <a:r>
                  <a:rPr lang="en-US" dirty="0" err="1"/>
                  <a:t>vez</a:t>
                </a:r>
                <a:r>
                  <a:rPr lang="en-US" dirty="0"/>
                  <a:t> antes </a:t>
                </a:r>
                <a:r>
                  <a:rPr lang="en-US" dirty="0" err="1"/>
                  <a:t>explicar</a:t>
                </a:r>
                <a:r>
                  <a:rPr lang="en-US" dirty="0"/>
                  <a:t> la </a:t>
                </a:r>
                <a:r>
                  <a:rPr lang="en-US" dirty="0" err="1"/>
                  <a:t>partición</a:t>
                </a:r>
                <a:r>
                  <a:rPr lang="en-US" dirty="0"/>
                  <a:t> de las </a:t>
                </a:r>
                <a:r>
                  <a:rPr lang="en-US" dirty="0" err="1"/>
                  <a:t>sumas</a:t>
                </a:r>
                <a:r>
                  <a:rPr lang="en-US" dirty="0"/>
                  <a:t> de </a:t>
                </a:r>
                <a:r>
                  <a:rPr lang="en-US" dirty="0" err="1"/>
                  <a:t>cuadrados</a:t>
                </a:r>
                <a:r>
                  <a:rPr lang="en-US" dirty="0"/>
                  <a:t>. </a:t>
                </a:r>
                <a:r>
                  <a:rPr lang="es-MX" altLang="en-US" dirty="0"/>
                  <a:t>La desviación total de una observación respecto a su media se puede descomponer en dos componentes: 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s-ES_tradnl" altLang="en-US" sz="1600" dirty="0"/>
                  <a:t>Desviación del valor ajustado respecto a la media</a:t>
                </a:r>
                <a:endParaRPr lang="es-MX" altLang="en-US" sz="1600" dirty="0"/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s-ES_tradnl" altLang="en-US" sz="1600" dirty="0"/>
                  <a:t>Desviación de la observación respecto a la línea de regresión o valor ajustado.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endParaRPr lang="es-ES_tradnl" altLang="en-US" dirty="0"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s-CR" altLang="en-US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E1B7173-7501-410F-B863-38CD3F5A1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042" y="1020933"/>
                <a:ext cx="10768613" cy="5737638"/>
              </a:xfrm>
              <a:blipFill>
                <a:blip r:embed="rId2"/>
                <a:stretch>
                  <a:fillRect l="-113" t="-743" r="-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9B07EC69-A5BF-4324-904F-90E225A910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581584"/>
              </p:ext>
            </p:extLst>
          </p:nvPr>
        </p:nvGraphicFramePr>
        <p:xfrm>
          <a:off x="2852415" y="4262717"/>
          <a:ext cx="47212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600200" imgH="254000" progId="Equation.3">
                  <p:embed/>
                </p:oleObj>
              </mc:Choice>
              <mc:Fallback>
                <p:oleObj name="Ecuación" r:id="rId3" imgW="1600200" imgH="254000" progId="Equation.3">
                  <p:embed/>
                  <p:pic>
                    <p:nvPicPr>
                      <p:cNvPr id="77828" name="Object 4">
                        <a:extLst>
                          <a:ext uri="{FF2B5EF4-FFF2-40B4-BE49-F238E27FC236}">
                            <a16:creationId xmlns:a16="http://schemas.microsoft.com/office/drawing/2014/main" id="{14E8DC09-0F1D-4276-AE15-CC911A3C4B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415" y="4262717"/>
                        <a:ext cx="47212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>
            <a:extLst>
              <a:ext uri="{FF2B5EF4-FFF2-40B4-BE49-F238E27FC236}">
                <a16:creationId xmlns:a16="http://schemas.microsoft.com/office/drawing/2014/main" id="{4211EA30-CA09-4E3E-9263-3070B30A5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603" y="5415242"/>
            <a:ext cx="12969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1800"/>
              <a:t>Ajustado respecto a la media</a:t>
            </a:r>
            <a:endParaRPr lang="es-MX" altLang="en-US" sz="1800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88FF0ABE-6B8B-4B4E-A1EB-8563043C9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2915" y="5486679"/>
            <a:ext cx="15128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1800"/>
              <a:t>Observado respecto al ajustado</a:t>
            </a:r>
            <a:endParaRPr lang="es-MX" altLang="en-US" sz="180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6F28291-91FB-4365-BF64-3C815E15F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2915" y="5415242"/>
            <a:ext cx="1512888" cy="122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n-US" sz="1200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4458C1B2-5FB5-4CC5-8883-2A46D2CB96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078" y="4910417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7A49F3BB-F424-4AC3-B4E1-509A9BF8FD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5303" y="4910417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28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821378-3DC3-4539-86C7-E198F6FC2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9" y="1253331"/>
            <a:ext cx="10901778" cy="5494586"/>
          </a:xfrm>
        </p:spPr>
        <p:txBody>
          <a:bodyPr/>
          <a:lstStyle/>
          <a:p>
            <a:r>
              <a:rPr lang="es-MX" altLang="en-US" sz="1800" dirty="0"/>
              <a:t>La suma de cuadrados total de la respuesta se puede descomponer en dos fuentes de variación:</a:t>
            </a:r>
          </a:p>
          <a:p>
            <a:pPr lvl="1"/>
            <a:r>
              <a:rPr lang="es-CR" altLang="en-US" sz="1600" dirty="0">
                <a:cs typeface="Times New Roman" panose="02020603050405020304" pitchFamily="18" charset="0"/>
              </a:rPr>
              <a:t>La variación de la línea de regresión alrededor de la media denota la parte de la variabilidad de Y que está asociada con la línea de regresión (variabilidad explicada) y es medida por la SCR (suma de cuadrados de regresión).</a:t>
            </a:r>
          </a:p>
          <a:p>
            <a:pPr lvl="1"/>
            <a:r>
              <a:rPr lang="es-CR" altLang="en-US" sz="1600" dirty="0">
                <a:cs typeface="Times New Roman" panose="02020603050405020304" pitchFamily="18" charset="0"/>
              </a:rPr>
              <a:t>La variación aleatoria que no logra ser explicada por las variables incluidas en el modelo y es medida por la SCE (suma de cuadrados de error). </a:t>
            </a:r>
          </a:p>
          <a:p>
            <a:pPr marL="0" indent="0">
              <a:buNone/>
            </a:pPr>
            <a:endParaRPr lang="es-CR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R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R" altLang="en-US" dirty="0">
              <a:cs typeface="Times New Roman" panose="02020603050405020304" pitchFamily="18" charset="0"/>
            </a:endParaRPr>
          </a:p>
          <a:p>
            <a:r>
              <a:rPr lang="es-MX" altLang="en-US" sz="1800" dirty="0"/>
              <a:t>El coeficiente de determinación múltiple es el porcentaje de la variancia total de la respuesta explicada conjuntamente por los predictores incluidos en el modelo de regresión</a:t>
            </a:r>
            <a:endParaRPr lang="es-CR" altLang="en-US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s-MX" dirty="0"/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3755F9A-E29E-4F97-92CD-C3F10754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765" y="110083"/>
            <a:ext cx="9692640" cy="761704"/>
          </a:xfrm>
        </p:spPr>
        <p:txBody>
          <a:bodyPr/>
          <a:lstStyle/>
          <a:p>
            <a:pPr algn="ctr"/>
            <a:r>
              <a:rPr lang="es-CR" dirty="0"/>
              <a:t>Evaluación de la RLM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621BE3B-7038-4D77-A28C-18CDD024C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968864"/>
              </p:ext>
            </p:extLst>
          </p:nvPr>
        </p:nvGraphicFramePr>
        <p:xfrm>
          <a:off x="3185774" y="2918611"/>
          <a:ext cx="56165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603500" imgH="279400" progId="Equation.3">
                  <p:embed/>
                </p:oleObj>
              </mc:Choice>
              <mc:Fallback>
                <p:oleObj name="Ecuación" r:id="rId2" imgW="2603500" imgH="279400" progId="Equation.3">
                  <p:embed/>
                  <p:pic>
                    <p:nvPicPr>
                      <p:cNvPr id="78852" name="Object 4">
                        <a:extLst>
                          <a:ext uri="{FF2B5EF4-FFF2-40B4-BE49-F238E27FC236}">
                            <a16:creationId xmlns:a16="http://schemas.microsoft.com/office/drawing/2014/main" id="{F52380B2-3878-4DBE-816B-067730380F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774" y="2918611"/>
                        <a:ext cx="561657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AF6FD83E-7AC2-4B9B-8AD5-F749BB449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011" y="3639336"/>
            <a:ext cx="460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000" i="1"/>
              <a:t>SCT      =        SCE      +      SCR </a:t>
            </a:r>
            <a:endParaRPr lang="es-MX" altLang="en-US" sz="2000" i="1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9DC304E2-5556-4172-809E-B7536EAC9F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162611"/>
              </p:ext>
            </p:extLst>
          </p:nvPr>
        </p:nvGraphicFramePr>
        <p:xfrm>
          <a:off x="2212636" y="5466258"/>
          <a:ext cx="19462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965200" imgH="393700" progId="Equation.3">
                  <p:embed/>
                </p:oleObj>
              </mc:Choice>
              <mc:Fallback>
                <p:oleObj name="Ecuación" r:id="rId4" imgW="965200" imgH="393700" progId="Equation.3">
                  <p:embed/>
                  <p:pic>
                    <p:nvPicPr>
                      <p:cNvPr id="79876" name="Object 4">
                        <a:extLst>
                          <a:ext uri="{FF2B5EF4-FFF2-40B4-BE49-F238E27FC236}">
                            <a16:creationId xmlns:a16="http://schemas.microsoft.com/office/drawing/2014/main" id="{69F32E9F-07AA-4A41-95DF-0CF1A90D10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636" y="5466258"/>
                        <a:ext cx="19462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5">
            <a:extLst>
              <a:ext uri="{FF2B5EF4-FFF2-40B4-BE49-F238E27FC236}">
                <a16:creationId xmlns:a16="http://schemas.microsoft.com/office/drawing/2014/main" id="{BEE2DC23-A8D4-44B1-9064-6ACCBA276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061" y="5321796"/>
            <a:ext cx="1368425" cy="1366837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n-US" sz="120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0DE18DA7-4F80-48C7-BFED-BF0F7787C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523" y="5604669"/>
            <a:ext cx="1800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1800" dirty="0"/>
              <a:t>Porción no explicada</a:t>
            </a:r>
            <a:endParaRPr lang="es-MX" altLang="en-US" sz="1800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58A8C26-FA8B-4B15-8EDD-C494CD41E12D}"/>
              </a:ext>
            </a:extLst>
          </p:cNvPr>
          <p:cNvCxnSpPr>
            <a:cxnSpLocks/>
          </p:cNvCxnSpPr>
          <p:nvPr/>
        </p:nvCxnSpPr>
        <p:spPr>
          <a:xfrm flipH="1">
            <a:off x="4625266" y="5939161"/>
            <a:ext cx="80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099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3755F9A-E29E-4F97-92CD-C3F10754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640080"/>
            <a:ext cx="3075836" cy="1325562"/>
          </a:xfrm>
        </p:spPr>
        <p:txBody>
          <a:bodyPr>
            <a:normAutofit/>
          </a:bodyPr>
          <a:lstStyle/>
          <a:p>
            <a:r>
              <a:rPr lang="es-CR" sz="3200"/>
              <a:t>Evaluación de la RLM</a:t>
            </a:r>
            <a:endParaRPr lang="en-US" sz="32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2821378-3DC3-4539-86C7-E198F6FC2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7489" y="2301555"/>
                <a:ext cx="3075836" cy="387858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MX" sz="2000" dirty="0"/>
                  <a:t>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R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CR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2000" dirty="0"/>
                  <a:t> es un indicador que va de 0-1, lo solemos pasar a porcentaje, pero ¿qué es lo que realmente este nos indica?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2821378-3DC3-4539-86C7-E198F6FC2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7489" y="2301555"/>
                <a:ext cx="3075836" cy="3878582"/>
              </a:xfrm>
              <a:blipFill>
                <a:blip r:embed="rId2"/>
                <a:stretch>
                  <a:fillRect l="-1980" t="-1415" r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How to Use Open-Ended Survey Questions +25 Examples | SurveyLegend">
            <a:extLst>
              <a:ext uri="{FF2B5EF4-FFF2-40B4-BE49-F238E27FC236}">
                <a16:creationId xmlns:a16="http://schemas.microsoft.com/office/drawing/2014/main" id="{6C6A98A8-215E-4CA6-871C-DE6A801EE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1" r="19165" b="-1"/>
          <a:stretch/>
        </p:blipFill>
        <p:spPr bwMode="auto">
          <a:xfrm>
            <a:off x="4639057" y="10"/>
            <a:ext cx="755294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8232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3755F9A-E29E-4F97-92CD-C3F10754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765" y="110083"/>
            <a:ext cx="9692640" cy="761704"/>
          </a:xfrm>
        </p:spPr>
        <p:txBody>
          <a:bodyPr/>
          <a:lstStyle/>
          <a:p>
            <a:pPr algn="ctr"/>
            <a:r>
              <a:rPr lang="es-CR" dirty="0"/>
              <a:t>Evaluación de la RLM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E8144B8E-8A87-4BB0-9457-18F11A26BF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6349" y="1020932"/>
                <a:ext cx="10643083" cy="5504155"/>
              </a:xfrm>
            </p:spPr>
            <p:txBody>
              <a:bodyPr/>
              <a:lstStyle/>
              <a:p>
                <a:pPr algn="just"/>
                <a:r>
                  <a:rPr lang="es-CR" dirty="0"/>
                  <a:t>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CR" sz="18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R" dirty="0"/>
                  <a:t>, aunque útil, puede llegar a ser problemático, dado que podemos introducir 34132352443413123123 variables, pero esto lo que produce es que su valor prácticamente llegue a valer 1… se debe evaluar otra forma de ver la evaluación del modelo de la RLM.</a:t>
                </a:r>
              </a:p>
              <a:p>
                <a:pPr algn="just"/>
                <a:r>
                  <a:rPr lang="es-MX" altLang="en-US" sz="1800" dirty="0"/>
                  <a:t>El R</a:t>
                </a:r>
                <a:r>
                  <a:rPr lang="es-MX" altLang="en-US" sz="1800" baseline="30000" dirty="0"/>
                  <a:t>2</a:t>
                </a:r>
                <a:r>
                  <a:rPr lang="es-MX" altLang="en-US" sz="1800" dirty="0"/>
                  <a:t> se puede ajustar como una medida que toma en cuenta el número de predictores. El R</a:t>
                </a:r>
                <a:r>
                  <a:rPr lang="es-MX" altLang="en-US" sz="1800" baseline="30000" dirty="0"/>
                  <a:t>2</a:t>
                </a:r>
                <a:r>
                  <a:rPr lang="es-MX" altLang="en-US" sz="1800" dirty="0"/>
                  <a:t> ajustado “castiga” a aquéllos modelos que tienen más variables y sólo los “premia” si ese aumento de variables va a </a:t>
                </a:r>
                <a:r>
                  <a:rPr lang="es-MX" altLang="en-US" sz="1800" dirty="0" err="1"/>
                  <a:t>compañado</a:t>
                </a:r>
                <a:r>
                  <a:rPr lang="es-MX" altLang="en-US" sz="1800" dirty="0"/>
                  <a:t> por una reducción importante en la SCE. El R</a:t>
                </a:r>
                <a:r>
                  <a:rPr lang="es-MX" altLang="en-US" sz="1800" baseline="30000" dirty="0"/>
                  <a:t>2</a:t>
                </a:r>
                <a:r>
                  <a:rPr lang="es-MX" altLang="en-US" sz="1800" dirty="0"/>
                  <a:t> ajustado podría reducirse cuando se introduce un nuevo predictor en el modelo que contribuye a una disminución  de la SCE.</a:t>
                </a:r>
              </a:p>
              <a:p>
                <a:pPr algn="just"/>
                <a:endParaRPr lang="es-MX" altLang="en-US" sz="1800" dirty="0"/>
              </a:p>
              <a:p>
                <a:pPr algn="just"/>
                <a:endParaRPr lang="es-CR" dirty="0"/>
              </a:p>
              <a:p>
                <a:pPr algn="just"/>
                <a:endParaRPr lang="es-CR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E8144B8E-8A87-4BB0-9457-18F11A26B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6349" y="1020932"/>
                <a:ext cx="10643083" cy="5504155"/>
              </a:xfrm>
              <a:blipFill>
                <a:blip r:embed="rId2"/>
                <a:stretch>
                  <a:fillRect l="-115" t="-886" r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964E7536-4986-40EC-8EA0-E953868FCB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431425"/>
              </p:ext>
            </p:extLst>
          </p:nvPr>
        </p:nvGraphicFramePr>
        <p:xfrm>
          <a:off x="541801" y="3547800"/>
          <a:ext cx="6624637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3492500" imgH="812800" progId="Equation.3">
                  <p:embed/>
                </p:oleObj>
              </mc:Choice>
              <mc:Fallback>
                <p:oleObj name="Ecuación" r:id="rId3" imgW="3492500" imgH="812800" progId="Equation.3">
                  <p:embed/>
                  <p:pic>
                    <p:nvPicPr>
                      <p:cNvPr id="82947" name="Object 3">
                        <a:extLst>
                          <a:ext uri="{FF2B5EF4-FFF2-40B4-BE49-F238E27FC236}">
                            <a16:creationId xmlns:a16="http://schemas.microsoft.com/office/drawing/2014/main" id="{B77D6C3B-D3ED-45B3-9D4D-9DF2C42C7A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01" y="3547800"/>
                        <a:ext cx="6624637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6CAE5D8A-8819-4AB3-AAEF-67F6EE5A2E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559136"/>
              </p:ext>
            </p:extLst>
          </p:nvPr>
        </p:nvGraphicFramePr>
        <p:xfrm>
          <a:off x="7253735" y="4827264"/>
          <a:ext cx="3155950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1663700" imgH="812800" progId="Equation.3">
                  <p:embed/>
                </p:oleObj>
              </mc:Choice>
              <mc:Fallback>
                <p:oleObj name="Ecuación" r:id="rId5" imgW="1663700" imgH="812800" progId="Equation.3">
                  <p:embed/>
                  <p:pic>
                    <p:nvPicPr>
                      <p:cNvPr id="82948" name="Object 4">
                        <a:extLst>
                          <a:ext uri="{FF2B5EF4-FFF2-40B4-BE49-F238E27FC236}">
                            <a16:creationId xmlns:a16="http://schemas.microsoft.com/office/drawing/2014/main" id="{874B13A7-5E3D-4B67-80F9-418DBED94A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735" y="4827264"/>
                        <a:ext cx="3155950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AEAE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7D5993D-6663-4A7A-83C7-4F47BC0E73F4}"/>
              </a:ext>
            </a:extLst>
          </p:cNvPr>
          <p:cNvCxnSpPr/>
          <p:nvPr/>
        </p:nvCxnSpPr>
        <p:spPr>
          <a:xfrm>
            <a:off x="3595456" y="5089263"/>
            <a:ext cx="3355760" cy="48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6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84ED70-965E-4792-A486-64A6C9BA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191" y="164219"/>
            <a:ext cx="3343842" cy="768842"/>
          </a:xfrm>
        </p:spPr>
        <p:txBody>
          <a:bodyPr>
            <a:normAutofit/>
          </a:bodyPr>
          <a:lstStyle/>
          <a:p>
            <a:r>
              <a:rPr lang="es-CR" sz="3200" dirty="0"/>
              <a:t>Conclusión</a:t>
            </a:r>
            <a:endParaRPr lang="en-US" sz="32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B7173-7501-410F-B863-38CD3F5A1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423" y="1107237"/>
            <a:ext cx="3366609" cy="5586544"/>
          </a:xfrm>
        </p:spPr>
        <p:txBody>
          <a:bodyPr>
            <a:normAutofit fontScale="92500" lnSpcReduction="10000"/>
          </a:bodyPr>
          <a:lstStyle/>
          <a:p>
            <a:r>
              <a:rPr lang="es-CR" sz="1600" dirty="0"/>
              <a:t>En el presente capítulo de introducción a la RLM, se estudio los principios de la RLM: 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razón</a:t>
            </a:r>
            <a:r>
              <a:rPr lang="en-US" dirty="0"/>
              <a:t> de </a:t>
            </a:r>
            <a:r>
              <a:rPr lang="en-US" dirty="0" err="1"/>
              <a:t>aplicar</a:t>
            </a:r>
            <a:r>
              <a:rPr lang="en-US" dirty="0"/>
              <a:t> la RLM.</a:t>
            </a:r>
          </a:p>
          <a:p>
            <a:pPr lvl="1"/>
            <a:r>
              <a:rPr lang="en-US" dirty="0" err="1"/>
              <a:t>Condiciones</a:t>
            </a:r>
            <a:endParaRPr lang="en-US" dirty="0"/>
          </a:p>
          <a:p>
            <a:pPr lvl="1"/>
            <a:r>
              <a:rPr lang="en-US" dirty="0" err="1"/>
              <a:t>Estimación</a:t>
            </a:r>
            <a:r>
              <a:rPr lang="en-US" dirty="0"/>
              <a:t> de la RLM.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predichos</a:t>
            </a:r>
            <a:r>
              <a:rPr lang="en-US" dirty="0"/>
              <a:t> y </a:t>
            </a:r>
            <a:r>
              <a:rPr lang="en-US" dirty="0" err="1"/>
              <a:t>residuales</a:t>
            </a:r>
            <a:endParaRPr lang="en-US" dirty="0"/>
          </a:p>
          <a:p>
            <a:pPr lvl="1"/>
            <a:r>
              <a:rPr lang="en-US" dirty="0" err="1"/>
              <a:t>Inferencia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RLM</a:t>
            </a:r>
          </a:p>
          <a:p>
            <a:pPr lvl="1"/>
            <a:r>
              <a:rPr lang="en-US" dirty="0" err="1"/>
              <a:t>Evaluación</a:t>
            </a:r>
            <a:r>
              <a:rPr lang="en-US" dirty="0"/>
              <a:t> de la RLM.</a:t>
            </a:r>
          </a:p>
          <a:p>
            <a:endParaRPr lang="en-US" sz="1600" dirty="0"/>
          </a:p>
          <a:p>
            <a:r>
              <a:rPr lang="en-US" sz="1600" dirty="0"/>
              <a:t>Un </a:t>
            </a:r>
            <a:r>
              <a:rPr lang="en-US" sz="1600" dirty="0" err="1"/>
              <a:t>análisis</a:t>
            </a:r>
            <a:r>
              <a:rPr lang="en-US" sz="1600" dirty="0"/>
              <a:t> </a:t>
            </a:r>
            <a:r>
              <a:rPr lang="en-US" sz="1600" dirty="0" err="1"/>
              <a:t>más</a:t>
            </a:r>
            <a:r>
              <a:rPr lang="en-US" sz="1600" dirty="0"/>
              <a:t> </a:t>
            </a:r>
            <a:r>
              <a:rPr lang="en-US" sz="1600" dirty="0" err="1"/>
              <a:t>detallado</a:t>
            </a:r>
            <a:r>
              <a:rPr lang="en-US" sz="1600" dirty="0"/>
              <a:t> de una RLM, </a:t>
            </a:r>
            <a:r>
              <a:rPr lang="en-US" sz="1600" dirty="0" err="1"/>
              <a:t>necesita</a:t>
            </a:r>
            <a:r>
              <a:rPr lang="en-US" sz="1600" dirty="0"/>
              <a:t> </a:t>
            </a:r>
            <a:r>
              <a:rPr lang="en-US" sz="1600" dirty="0" err="1"/>
              <a:t>hacer</a:t>
            </a:r>
            <a:r>
              <a:rPr lang="en-US" sz="1600" dirty="0"/>
              <a:t> un </a:t>
            </a:r>
            <a:r>
              <a:rPr lang="en-US" sz="1600" dirty="0" err="1"/>
              <a:t>análisis</a:t>
            </a:r>
            <a:r>
              <a:rPr lang="en-US" sz="1600" dirty="0"/>
              <a:t> </a:t>
            </a:r>
            <a:r>
              <a:rPr lang="en-US" sz="1600" dirty="0" err="1"/>
              <a:t>más</a:t>
            </a:r>
            <a:r>
              <a:rPr lang="en-US" sz="1600" dirty="0"/>
              <a:t> extenso de las variables a </a:t>
            </a:r>
            <a:r>
              <a:rPr lang="en-US" sz="1600" dirty="0" err="1"/>
              <a:t>seleccionar</a:t>
            </a:r>
            <a:r>
              <a:rPr lang="en-US" sz="1600" dirty="0"/>
              <a:t> dentro de la RLM, </a:t>
            </a:r>
            <a:r>
              <a:rPr lang="en-US" sz="1600" dirty="0" err="1"/>
              <a:t>ver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se </a:t>
            </a:r>
            <a:r>
              <a:rPr lang="en-US" sz="1600" dirty="0" err="1"/>
              <a:t>cumple</a:t>
            </a:r>
            <a:r>
              <a:rPr lang="en-US" sz="1600" dirty="0"/>
              <a:t> las </a:t>
            </a:r>
            <a:r>
              <a:rPr lang="en-US" sz="1600" dirty="0" err="1"/>
              <a:t>condiciones</a:t>
            </a:r>
            <a:r>
              <a:rPr lang="en-US" sz="1600" dirty="0"/>
              <a:t>, </a:t>
            </a:r>
            <a:r>
              <a:rPr lang="en-US" sz="1600" dirty="0" err="1"/>
              <a:t>posibles</a:t>
            </a:r>
            <a:r>
              <a:rPr lang="en-US" sz="1600" dirty="0"/>
              <a:t> </a:t>
            </a:r>
            <a:r>
              <a:rPr lang="en-US" sz="1600" dirty="0" err="1"/>
              <a:t>medidas</a:t>
            </a:r>
            <a:r>
              <a:rPr lang="en-US" sz="1600" dirty="0"/>
              <a:t> </a:t>
            </a:r>
            <a:r>
              <a:rPr lang="en-US" sz="1600" dirty="0" err="1"/>
              <a:t>remediales</a:t>
            </a:r>
            <a:r>
              <a:rPr lang="en-US" sz="1600" dirty="0"/>
              <a:t>, </a:t>
            </a:r>
            <a:r>
              <a:rPr lang="en-US" sz="1600" dirty="0" err="1"/>
              <a:t>adecuar</a:t>
            </a:r>
            <a:r>
              <a:rPr lang="en-US" sz="1600" dirty="0"/>
              <a:t> las </a:t>
            </a:r>
            <a:r>
              <a:rPr lang="en-US" sz="1600" dirty="0" err="1"/>
              <a:t>medidas</a:t>
            </a:r>
            <a:r>
              <a:rPr lang="en-US" sz="1600" dirty="0"/>
              <a:t> de </a:t>
            </a:r>
            <a:r>
              <a:rPr lang="en-US" sz="1600" dirty="0" err="1"/>
              <a:t>bondad</a:t>
            </a:r>
            <a:r>
              <a:rPr lang="en-US" sz="1600" dirty="0"/>
              <a:t> y de </a:t>
            </a:r>
            <a:r>
              <a:rPr lang="en-US" sz="1600" dirty="0" err="1"/>
              <a:t>ajuste</a:t>
            </a:r>
            <a:r>
              <a:rPr lang="en-US" sz="1600" dirty="0"/>
              <a:t>. </a:t>
            </a:r>
          </a:p>
          <a:p>
            <a:r>
              <a:rPr lang="en-US" sz="1600" dirty="0" err="1"/>
              <a:t>Estos</a:t>
            </a:r>
            <a:r>
              <a:rPr lang="en-US" sz="1600" dirty="0"/>
              <a:t> teams, </a:t>
            </a:r>
            <a:r>
              <a:rPr lang="en-US" sz="1600" dirty="0" err="1"/>
              <a:t>serán</a:t>
            </a:r>
            <a:r>
              <a:rPr lang="en-US" sz="1600" dirty="0"/>
              <a:t> </a:t>
            </a:r>
            <a:r>
              <a:rPr lang="en-US" sz="1600" dirty="0" err="1"/>
              <a:t>estudiados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mayor </a:t>
            </a:r>
            <a:r>
              <a:rPr lang="en-US" sz="1600" dirty="0" err="1"/>
              <a:t>detalle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las </a:t>
            </a:r>
            <a:r>
              <a:rPr lang="en-US" sz="1600" dirty="0" err="1"/>
              <a:t>siguientes</a:t>
            </a:r>
            <a:r>
              <a:rPr lang="en-US" sz="1600" dirty="0"/>
              <a:t> </a:t>
            </a:r>
            <a:r>
              <a:rPr lang="en-US" sz="1600" dirty="0" err="1"/>
              <a:t>clases</a:t>
            </a:r>
            <a:r>
              <a:rPr lang="en-US" sz="1600" dirty="0"/>
              <a:t>.</a:t>
            </a:r>
          </a:p>
          <a:p>
            <a:endParaRPr lang="en-US" sz="1000" dirty="0"/>
          </a:p>
          <a:p>
            <a:pPr lvl="1"/>
            <a:endParaRPr lang="en-US" sz="1000" dirty="0"/>
          </a:p>
        </p:txBody>
      </p:sp>
      <p:pic>
        <p:nvPicPr>
          <p:cNvPr id="14338" name="Picture 2" descr="conclution by nbryan">
            <a:extLst>
              <a:ext uri="{FF2B5EF4-FFF2-40B4-BE49-F238E27FC236}">
                <a16:creationId xmlns:a16="http://schemas.microsoft.com/office/drawing/2014/main" id="{72C4AE23-A9A6-4BC2-9810-E6D98DAC1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3" r="8987"/>
          <a:stretch/>
        </p:blipFill>
        <p:spPr bwMode="auto">
          <a:xfrm>
            <a:off x="4639057" y="10"/>
            <a:ext cx="755294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294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2226" name="Picture 2" descr="http://www.granadablogs.com/pateandoelmundo/wp-content/uploads/2009/10/_07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11310151" cy="6891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7827704"/>
      </p:ext>
    </p:extLst>
  </p:cSld>
  <p:clrMapOvr>
    <a:masterClrMapping/>
  </p:clrMapOvr>
  <p:transition>
    <p:cut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D0141-DDC3-4125-B754-E403F30F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B7173-7501-410F-B863-38CD3F5A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The Power of Why: How Asking the Right Questions Can Change the Future –  Feb 2021 – Pensights | Performance Excellence Network">
            <a:extLst>
              <a:ext uri="{FF2B5EF4-FFF2-40B4-BE49-F238E27FC236}">
                <a16:creationId xmlns:a16="http://schemas.microsoft.com/office/drawing/2014/main" id="{F4C8AE2E-F2DD-45C5-8251-E3E623C41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3012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99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7E811-8BB3-425A-9875-EA0CB37C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850481"/>
          </a:xfrm>
        </p:spPr>
        <p:txBody>
          <a:bodyPr/>
          <a:lstStyle/>
          <a:p>
            <a:pPr algn="ctr"/>
            <a:r>
              <a:rPr lang="es-CR" dirty="0"/>
              <a:t>Índice</a:t>
            </a:r>
            <a:endParaRPr lang="en-US" dirty="0"/>
          </a:p>
        </p:txBody>
      </p:sp>
      <p:sp>
        <p:nvSpPr>
          <p:cNvPr id="4" name="3 Elipse">
            <a:extLst>
              <a:ext uri="{FF2B5EF4-FFF2-40B4-BE49-F238E27FC236}">
                <a16:creationId xmlns:a16="http://schemas.microsoft.com/office/drawing/2014/main" id="{87005A86-2480-4EEB-BD1C-BB9E0FB453EA}"/>
              </a:ext>
            </a:extLst>
          </p:cNvPr>
          <p:cNvSpPr/>
          <p:nvPr/>
        </p:nvSpPr>
        <p:spPr>
          <a:xfrm>
            <a:off x="467544" y="126876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</a:t>
            </a:r>
          </a:p>
        </p:txBody>
      </p:sp>
      <p:sp>
        <p:nvSpPr>
          <p:cNvPr id="5" name="4 Elipse">
            <a:extLst>
              <a:ext uri="{FF2B5EF4-FFF2-40B4-BE49-F238E27FC236}">
                <a16:creationId xmlns:a16="http://schemas.microsoft.com/office/drawing/2014/main" id="{8850B7B9-A4B4-4203-8A6D-BB291772B21B}"/>
              </a:ext>
            </a:extLst>
          </p:cNvPr>
          <p:cNvSpPr/>
          <p:nvPr/>
        </p:nvSpPr>
        <p:spPr>
          <a:xfrm>
            <a:off x="467544" y="3284984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2</a:t>
            </a:r>
          </a:p>
        </p:txBody>
      </p:sp>
      <p:sp>
        <p:nvSpPr>
          <p:cNvPr id="6" name="5 Elipse">
            <a:extLst>
              <a:ext uri="{FF2B5EF4-FFF2-40B4-BE49-F238E27FC236}">
                <a16:creationId xmlns:a16="http://schemas.microsoft.com/office/drawing/2014/main" id="{E7299D2D-930F-49E3-A282-8AF5322CF8F4}"/>
              </a:ext>
            </a:extLst>
          </p:cNvPr>
          <p:cNvSpPr/>
          <p:nvPr/>
        </p:nvSpPr>
        <p:spPr>
          <a:xfrm>
            <a:off x="467544" y="522920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3</a:t>
            </a:r>
          </a:p>
        </p:txBody>
      </p:sp>
      <p:sp>
        <p:nvSpPr>
          <p:cNvPr id="7" name="6 Elipse">
            <a:extLst>
              <a:ext uri="{FF2B5EF4-FFF2-40B4-BE49-F238E27FC236}">
                <a16:creationId xmlns:a16="http://schemas.microsoft.com/office/drawing/2014/main" id="{F1DE5E3D-AD05-4B2D-BBF8-B19E0666664E}"/>
              </a:ext>
            </a:extLst>
          </p:cNvPr>
          <p:cNvSpPr/>
          <p:nvPr/>
        </p:nvSpPr>
        <p:spPr>
          <a:xfrm>
            <a:off x="6482674" y="126876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4</a:t>
            </a:r>
          </a:p>
        </p:txBody>
      </p:sp>
      <p:sp>
        <p:nvSpPr>
          <p:cNvPr id="8" name="7 Elipse">
            <a:extLst>
              <a:ext uri="{FF2B5EF4-FFF2-40B4-BE49-F238E27FC236}">
                <a16:creationId xmlns:a16="http://schemas.microsoft.com/office/drawing/2014/main" id="{5D93C4D8-AF5E-41B0-B917-F0ACD0523C97}"/>
              </a:ext>
            </a:extLst>
          </p:cNvPr>
          <p:cNvSpPr/>
          <p:nvPr/>
        </p:nvSpPr>
        <p:spPr>
          <a:xfrm>
            <a:off x="6482674" y="3284984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5</a:t>
            </a:r>
          </a:p>
        </p:txBody>
      </p:sp>
      <p:sp>
        <p:nvSpPr>
          <p:cNvPr id="9" name="12 Rectángulo redondeado">
            <a:extLst>
              <a:ext uri="{FF2B5EF4-FFF2-40B4-BE49-F238E27FC236}">
                <a16:creationId xmlns:a16="http://schemas.microsoft.com/office/drawing/2014/main" id="{2F1E6455-DD99-405D-8009-D0FF9D00598C}"/>
              </a:ext>
            </a:extLst>
          </p:cNvPr>
          <p:cNvSpPr/>
          <p:nvPr/>
        </p:nvSpPr>
        <p:spPr>
          <a:xfrm>
            <a:off x="2051720" y="141277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Introducción</a:t>
            </a:r>
          </a:p>
        </p:txBody>
      </p:sp>
      <p:sp>
        <p:nvSpPr>
          <p:cNvPr id="10" name="13 Rectángulo redondeado">
            <a:extLst>
              <a:ext uri="{FF2B5EF4-FFF2-40B4-BE49-F238E27FC236}">
                <a16:creationId xmlns:a16="http://schemas.microsoft.com/office/drawing/2014/main" id="{7122EF9A-7511-4F61-8CB4-AD8A48176564}"/>
              </a:ext>
            </a:extLst>
          </p:cNvPr>
          <p:cNvSpPr/>
          <p:nvPr/>
        </p:nvSpPr>
        <p:spPr>
          <a:xfrm>
            <a:off x="2051720" y="3429000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La RLM y sus condiciones o supuestos</a:t>
            </a:r>
          </a:p>
        </p:txBody>
      </p:sp>
      <p:sp>
        <p:nvSpPr>
          <p:cNvPr id="11" name="14 Rectángulo redondeado">
            <a:extLst>
              <a:ext uri="{FF2B5EF4-FFF2-40B4-BE49-F238E27FC236}">
                <a16:creationId xmlns:a16="http://schemas.microsoft.com/office/drawing/2014/main" id="{20F405BA-569A-4CBF-82F5-7E38FD0A3CEB}"/>
              </a:ext>
            </a:extLst>
          </p:cNvPr>
          <p:cNvSpPr/>
          <p:nvPr/>
        </p:nvSpPr>
        <p:spPr>
          <a:xfrm>
            <a:off x="2051720" y="537321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Estimación de la RLM</a:t>
            </a:r>
          </a:p>
        </p:txBody>
      </p:sp>
      <p:sp>
        <p:nvSpPr>
          <p:cNvPr id="12" name="15 Rectángulo redondeado">
            <a:extLst>
              <a:ext uri="{FF2B5EF4-FFF2-40B4-BE49-F238E27FC236}">
                <a16:creationId xmlns:a16="http://schemas.microsoft.com/office/drawing/2014/main" id="{F9300F0D-0747-411F-BD1B-A5583DAAE2ED}"/>
              </a:ext>
            </a:extLst>
          </p:cNvPr>
          <p:cNvSpPr/>
          <p:nvPr/>
        </p:nvSpPr>
        <p:spPr>
          <a:xfrm>
            <a:off x="8210866" y="141277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Valores predichos y residuales</a:t>
            </a:r>
          </a:p>
        </p:txBody>
      </p:sp>
      <p:sp>
        <p:nvSpPr>
          <p:cNvPr id="13" name="16 Rectángulo redondeado">
            <a:extLst>
              <a:ext uri="{FF2B5EF4-FFF2-40B4-BE49-F238E27FC236}">
                <a16:creationId xmlns:a16="http://schemas.microsoft.com/office/drawing/2014/main" id="{36ECCC45-103E-4B8D-9828-AD1AE9013DD0}"/>
              </a:ext>
            </a:extLst>
          </p:cNvPr>
          <p:cNvSpPr/>
          <p:nvPr/>
        </p:nvSpPr>
        <p:spPr>
          <a:xfrm>
            <a:off x="8210866" y="3429000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Inferencia de la RLM y sus coeficientes</a:t>
            </a:r>
          </a:p>
        </p:txBody>
      </p:sp>
      <p:sp>
        <p:nvSpPr>
          <p:cNvPr id="14" name="17 Elipse">
            <a:extLst>
              <a:ext uri="{FF2B5EF4-FFF2-40B4-BE49-F238E27FC236}">
                <a16:creationId xmlns:a16="http://schemas.microsoft.com/office/drawing/2014/main" id="{7E31BA7D-0754-4FED-A903-4E767C06340A}"/>
              </a:ext>
            </a:extLst>
          </p:cNvPr>
          <p:cNvSpPr/>
          <p:nvPr/>
        </p:nvSpPr>
        <p:spPr>
          <a:xfrm>
            <a:off x="6482674" y="522920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6</a:t>
            </a:r>
          </a:p>
        </p:txBody>
      </p:sp>
      <p:sp>
        <p:nvSpPr>
          <p:cNvPr id="15" name="18 Rectángulo redondeado">
            <a:extLst>
              <a:ext uri="{FF2B5EF4-FFF2-40B4-BE49-F238E27FC236}">
                <a16:creationId xmlns:a16="http://schemas.microsoft.com/office/drawing/2014/main" id="{22B2D94A-2F4D-40A4-9983-F76237C92CA7}"/>
              </a:ext>
            </a:extLst>
          </p:cNvPr>
          <p:cNvSpPr/>
          <p:nvPr/>
        </p:nvSpPr>
        <p:spPr>
          <a:xfrm>
            <a:off x="8210866" y="537321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Evaluación de la RLM</a:t>
            </a:r>
          </a:p>
        </p:txBody>
      </p:sp>
    </p:spTree>
    <p:extLst>
      <p:ext uri="{BB962C8B-B14F-4D97-AF65-F5344CB8AC3E}">
        <p14:creationId xmlns:p14="http://schemas.microsoft.com/office/powerpoint/2010/main" val="253554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7E811-8BB3-425A-9875-EA0CB37C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850481"/>
          </a:xfrm>
        </p:spPr>
        <p:txBody>
          <a:bodyPr/>
          <a:lstStyle/>
          <a:p>
            <a:pPr algn="ctr"/>
            <a:r>
              <a:rPr lang="es-CR" dirty="0"/>
              <a:t>Índice</a:t>
            </a:r>
            <a:endParaRPr lang="en-US" dirty="0"/>
          </a:p>
        </p:txBody>
      </p:sp>
      <p:sp>
        <p:nvSpPr>
          <p:cNvPr id="4" name="3 Elipse">
            <a:extLst>
              <a:ext uri="{FF2B5EF4-FFF2-40B4-BE49-F238E27FC236}">
                <a16:creationId xmlns:a16="http://schemas.microsoft.com/office/drawing/2014/main" id="{87005A86-2480-4EEB-BD1C-BB9E0FB453EA}"/>
              </a:ext>
            </a:extLst>
          </p:cNvPr>
          <p:cNvSpPr/>
          <p:nvPr/>
        </p:nvSpPr>
        <p:spPr>
          <a:xfrm>
            <a:off x="467544" y="1268760"/>
            <a:ext cx="1368152" cy="129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</a:t>
            </a:r>
          </a:p>
        </p:txBody>
      </p:sp>
      <p:sp>
        <p:nvSpPr>
          <p:cNvPr id="9" name="12 Rectángulo redondeado">
            <a:extLst>
              <a:ext uri="{FF2B5EF4-FFF2-40B4-BE49-F238E27FC236}">
                <a16:creationId xmlns:a16="http://schemas.microsoft.com/office/drawing/2014/main" id="{2F1E6455-DD99-405D-8009-D0FF9D00598C}"/>
              </a:ext>
            </a:extLst>
          </p:cNvPr>
          <p:cNvSpPr/>
          <p:nvPr/>
        </p:nvSpPr>
        <p:spPr>
          <a:xfrm>
            <a:off x="2051720" y="1412776"/>
            <a:ext cx="216024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83605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BEB6F-91EA-45AB-87F8-A4C48557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052" y="81675"/>
            <a:ext cx="9692640" cy="708438"/>
          </a:xfrm>
        </p:spPr>
        <p:txBody>
          <a:bodyPr/>
          <a:lstStyle/>
          <a:p>
            <a:pPr algn="ctr"/>
            <a:r>
              <a:rPr lang="es-CR" dirty="0"/>
              <a:t>Introducción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A8EEC-72F7-450B-BB2A-74B681DAF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083" y="949911"/>
            <a:ext cx="8595360" cy="5826414"/>
          </a:xfrm>
        </p:spPr>
        <p:txBody>
          <a:bodyPr/>
          <a:lstStyle/>
          <a:p>
            <a:pPr algn="just"/>
            <a:r>
              <a:rPr lang="es-CR" dirty="0"/>
              <a:t>Un análisis en la explicación de cierta variable o fenómeno requiere una interacción mayor de sus características:</a:t>
            </a:r>
          </a:p>
          <a:p>
            <a:pPr marL="0" indent="0" algn="just">
              <a:buNone/>
            </a:pPr>
            <a:endParaRPr lang="es-CR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Análisis</a:t>
            </a:r>
            <a:r>
              <a:rPr lang="en-US" dirty="0"/>
              <a:t> de la </a:t>
            </a:r>
            <a:r>
              <a:rPr lang="en-US" dirty="0" err="1"/>
              <a:t>estructura</a:t>
            </a:r>
            <a:r>
              <a:rPr lang="en-US" dirty="0"/>
              <a:t> del </a:t>
            </a:r>
            <a:r>
              <a:rPr lang="en-US" dirty="0" err="1"/>
              <a:t>gasto</a:t>
            </a:r>
            <a:r>
              <a:rPr lang="en-US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Análisis</a:t>
            </a:r>
            <a:r>
              <a:rPr lang="en-US" dirty="0"/>
              <a:t> de los </a:t>
            </a:r>
            <a:r>
              <a:rPr lang="en-US" dirty="0" err="1"/>
              <a:t>factores</a:t>
            </a:r>
            <a:r>
              <a:rPr lang="en-US" dirty="0"/>
              <a:t> que </a:t>
            </a:r>
            <a:r>
              <a:rPr lang="en-US" dirty="0" err="1"/>
              <a:t>influyen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ingreso</a:t>
            </a:r>
            <a:r>
              <a:rPr lang="en-US" dirty="0"/>
              <a:t> medio.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Los </a:t>
            </a:r>
            <a:r>
              <a:rPr lang="en-US" dirty="0" err="1"/>
              <a:t>factores</a:t>
            </a:r>
            <a:r>
              <a:rPr lang="en-US" dirty="0"/>
              <a:t> </a:t>
            </a:r>
            <a:r>
              <a:rPr lang="en-US" dirty="0" err="1"/>
              <a:t>asociados</a:t>
            </a:r>
            <a:r>
              <a:rPr lang="en-US" dirty="0"/>
              <a:t> a la </a:t>
            </a:r>
            <a:r>
              <a:rPr lang="en-US" dirty="0" err="1"/>
              <a:t>pobreza</a:t>
            </a:r>
            <a:r>
              <a:rPr lang="en-US" dirty="0"/>
              <a:t> de un </a:t>
            </a:r>
            <a:r>
              <a:rPr lang="en-US" dirty="0" err="1"/>
              <a:t>país</a:t>
            </a:r>
            <a:r>
              <a:rPr lang="en-US" dirty="0"/>
              <a:t> o region.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Medir</a:t>
            </a:r>
            <a:r>
              <a:rPr lang="en-US" dirty="0"/>
              <a:t> la </a:t>
            </a:r>
            <a:r>
              <a:rPr lang="en-US" dirty="0" err="1"/>
              <a:t>eficiencia</a:t>
            </a:r>
            <a:r>
              <a:rPr lang="en-US" dirty="0"/>
              <a:t> y </a:t>
            </a:r>
            <a:r>
              <a:rPr lang="en-US" dirty="0" err="1"/>
              <a:t>eficación</a:t>
            </a:r>
            <a:r>
              <a:rPr lang="en-US" dirty="0"/>
              <a:t> de una </a:t>
            </a:r>
            <a:r>
              <a:rPr lang="en-US" dirty="0" err="1"/>
              <a:t>cadena</a:t>
            </a:r>
            <a:r>
              <a:rPr lang="en-US" dirty="0"/>
              <a:t> de valor.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Los </a:t>
            </a:r>
            <a:r>
              <a:rPr lang="en-US" dirty="0" err="1"/>
              <a:t>factores</a:t>
            </a:r>
            <a:r>
              <a:rPr lang="en-US" dirty="0"/>
              <a:t> </a:t>
            </a:r>
            <a:r>
              <a:rPr lang="en-US" dirty="0" err="1"/>
              <a:t>asociados</a:t>
            </a:r>
            <a:r>
              <a:rPr lang="en-US" dirty="0"/>
              <a:t> a la </a:t>
            </a:r>
            <a:r>
              <a:rPr lang="en-US" dirty="0" err="1"/>
              <a:t>perdida</a:t>
            </a:r>
            <a:r>
              <a:rPr lang="en-US" dirty="0"/>
              <a:t> de </a:t>
            </a:r>
            <a:r>
              <a:rPr lang="en-US" dirty="0" err="1"/>
              <a:t>grasa</a:t>
            </a:r>
            <a:r>
              <a:rPr lang="en-US" dirty="0"/>
              <a:t>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Estudio</a:t>
            </a:r>
            <a:r>
              <a:rPr lang="en-US" dirty="0"/>
              <a:t> de la </a:t>
            </a:r>
            <a:r>
              <a:rPr lang="en-US" dirty="0" err="1"/>
              <a:t>aglomeración</a:t>
            </a:r>
            <a:r>
              <a:rPr lang="en-US" dirty="0"/>
              <a:t> de </a:t>
            </a:r>
            <a:r>
              <a:rPr lang="en-US" dirty="0" err="1"/>
              <a:t>tránsito</a:t>
            </a:r>
            <a:r>
              <a:rPr lang="en-US" dirty="0"/>
              <a:t> vehicular </a:t>
            </a:r>
            <a:r>
              <a:rPr lang="en-US" dirty="0" err="1"/>
              <a:t>en</a:t>
            </a:r>
            <a:r>
              <a:rPr lang="en-US" dirty="0"/>
              <a:t> una region. 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explicación</a:t>
            </a:r>
            <a:r>
              <a:rPr lang="en-US" dirty="0"/>
              <a:t> de lo anterior se </a:t>
            </a:r>
            <a:r>
              <a:rPr lang="en-US" dirty="0" err="1"/>
              <a:t>podrían</a:t>
            </a:r>
            <a:r>
              <a:rPr lang="en-US" dirty="0"/>
              <a:t> </a:t>
            </a:r>
            <a:r>
              <a:rPr lang="en-US" dirty="0" err="1"/>
              <a:t>emplear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de regression que </a:t>
            </a:r>
            <a:r>
              <a:rPr lang="en-US" dirty="0" err="1"/>
              <a:t>busquen</a:t>
            </a:r>
            <a:r>
              <a:rPr lang="en-US" dirty="0"/>
              <a:t> </a:t>
            </a:r>
            <a:r>
              <a:rPr lang="en-US" dirty="0" err="1"/>
              <a:t>establecer</a:t>
            </a:r>
            <a:r>
              <a:rPr lang="en-US" dirty="0"/>
              <a:t> </a:t>
            </a:r>
            <a:r>
              <a:rPr lang="en-US" dirty="0" err="1"/>
              <a:t>relaciones</a:t>
            </a:r>
            <a:r>
              <a:rPr lang="en-US" dirty="0"/>
              <a:t> </a:t>
            </a:r>
            <a:r>
              <a:rPr lang="en-US" dirty="0" err="1"/>
              <a:t>asimétricas</a:t>
            </a:r>
            <a:r>
              <a:rPr lang="en-US" dirty="0"/>
              <a:t> entre las variables con </a:t>
            </a:r>
            <a:r>
              <a:rPr lang="en-US" dirty="0" err="1"/>
              <a:t>tal</a:t>
            </a:r>
            <a:r>
              <a:rPr lang="en-US" dirty="0"/>
              <a:t> de </a:t>
            </a:r>
            <a:r>
              <a:rPr lang="en-US" dirty="0" err="1"/>
              <a:t>brindar</a:t>
            </a:r>
            <a:r>
              <a:rPr lang="en-US" dirty="0"/>
              <a:t> una </a:t>
            </a:r>
            <a:r>
              <a:rPr lang="en-US" dirty="0" err="1"/>
              <a:t>aproximación</a:t>
            </a:r>
            <a:r>
              <a:rPr lang="en-US" dirty="0"/>
              <a:t> </a:t>
            </a:r>
            <a:r>
              <a:rPr lang="en-US" dirty="0" err="1"/>
              <a:t>empírica</a:t>
            </a:r>
            <a:r>
              <a:rPr lang="en-US" dirty="0"/>
              <a:t> al </a:t>
            </a:r>
            <a:r>
              <a:rPr lang="en-US" dirty="0" err="1"/>
              <a:t>tema</a:t>
            </a:r>
            <a:r>
              <a:rPr lang="en-US" dirty="0"/>
              <a:t> de </a:t>
            </a:r>
            <a:r>
              <a:rPr lang="en-US" dirty="0" err="1"/>
              <a:t>estudio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724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BEB6F-91EA-45AB-87F8-A4C48557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052" y="81675"/>
            <a:ext cx="9692640" cy="708438"/>
          </a:xfrm>
        </p:spPr>
        <p:txBody>
          <a:bodyPr/>
          <a:lstStyle/>
          <a:p>
            <a:pPr algn="ctr"/>
            <a:r>
              <a:rPr lang="es-CR" dirty="0"/>
              <a:t>Introducción</a:t>
            </a:r>
            <a:endParaRPr lang="en-U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020338B-00B7-4EC3-9DE9-04C367C8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083" y="949911"/>
            <a:ext cx="8595360" cy="5826414"/>
          </a:xfrm>
        </p:spPr>
        <p:txBody>
          <a:bodyPr/>
          <a:lstStyle/>
          <a:p>
            <a:pPr algn="just"/>
            <a:r>
              <a:rPr lang="es-CR" dirty="0"/>
              <a:t>Antes de iniciar cualquier que sea el análisis, es esencial tener claro, el objetivo que se persigue, y a partir de lo anterior, los insumos con los que se cuenta.</a:t>
            </a:r>
          </a:p>
          <a:p>
            <a:pPr algn="just"/>
            <a:r>
              <a:rPr lang="es-CR" dirty="0"/>
              <a:t>En la aplicación de métodos de regresión, se debería formular siempre el siguiente cuadro para tener una mayor claridad:</a:t>
            </a:r>
          </a:p>
          <a:p>
            <a:endParaRPr lang="es-CR" dirty="0"/>
          </a:p>
          <a:p>
            <a:pPr marL="0" indent="0">
              <a:buNone/>
            </a:pPr>
            <a:r>
              <a:rPr lang="es-CR" dirty="0"/>
              <a:t> 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A66674D-90EA-4489-911A-F1BF6CE09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888546"/>
              </p:ext>
            </p:extLst>
          </p:nvPr>
        </p:nvGraphicFramePr>
        <p:xfrm>
          <a:off x="1375052" y="3312209"/>
          <a:ext cx="837262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4825">
                  <a:extLst>
                    <a:ext uri="{9D8B030D-6E8A-4147-A177-3AD203B41FA5}">
                      <a16:colId xmlns:a16="http://schemas.microsoft.com/office/drawing/2014/main" val="3716635602"/>
                    </a:ext>
                  </a:extLst>
                </a:gridCol>
                <a:gridCol w="4027804">
                  <a:extLst>
                    <a:ext uri="{9D8B030D-6E8A-4147-A177-3AD203B41FA5}">
                      <a16:colId xmlns:a16="http://schemas.microsoft.com/office/drawing/2014/main" val="3650642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Características del estudio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Valores asociados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8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Objetivo del estudio: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------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5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Que se espera: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------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91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Unidad de estudio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------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59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Variables**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------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7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Variable respuesta (dependiente)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------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4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Variable predictoras (independiente)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------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3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02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BEB6F-91EA-45AB-87F8-A4C48557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052" y="81675"/>
            <a:ext cx="9692640" cy="708438"/>
          </a:xfrm>
        </p:spPr>
        <p:txBody>
          <a:bodyPr/>
          <a:lstStyle/>
          <a:p>
            <a:pPr algn="ctr"/>
            <a:r>
              <a:rPr lang="es-CR" dirty="0"/>
              <a:t>Introducción</a:t>
            </a:r>
            <a:endParaRPr lang="en-U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020338B-00B7-4EC3-9DE9-04C367C8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083" y="949911"/>
            <a:ext cx="8595360" cy="5826414"/>
          </a:xfrm>
        </p:spPr>
        <p:txBody>
          <a:bodyPr/>
          <a:lstStyle/>
          <a:p>
            <a:pPr algn="just"/>
            <a:r>
              <a:rPr lang="es-CR" dirty="0"/>
              <a:t>Como lo comentamos anteriormente, una regresión </a:t>
            </a:r>
            <a:r>
              <a:rPr lang="es-CR" dirty="0" err="1"/>
              <a:t>bivariada</a:t>
            </a:r>
            <a:r>
              <a:rPr lang="es-CR" dirty="0"/>
              <a:t> es insuficiente en la explicación de una característica. Se deben contemplar otras alternativas. Un único predictor resulta es un modelo o explicación imprecisa de lo que realmente podría llegar a ser.</a:t>
            </a:r>
          </a:p>
          <a:p>
            <a:pPr algn="just"/>
            <a:endParaRPr lang="es-CR" dirty="0"/>
          </a:p>
          <a:p>
            <a:pPr algn="just"/>
            <a:r>
              <a:rPr lang="es-CR" dirty="0"/>
              <a:t>Si no se consideran con conjunto de variables independientes o predictores, se podrá potenciar el uso de la regresión. </a:t>
            </a:r>
          </a:p>
          <a:p>
            <a:pPr algn="just"/>
            <a:endParaRPr lang="es-CR" dirty="0"/>
          </a:p>
          <a:p>
            <a:pPr algn="just"/>
            <a:r>
              <a:rPr lang="es-CR" dirty="0"/>
              <a:t>En la construcción de una ecuación o modelo lineal de regresión </a:t>
            </a:r>
            <a:r>
              <a:rPr lang="es-CR" dirty="0" err="1"/>
              <a:t>multiple</a:t>
            </a:r>
            <a:r>
              <a:rPr lang="es-CR" dirty="0"/>
              <a:t>, se deben especificar, en un inicio, 3 aspectos:</a:t>
            </a:r>
          </a:p>
          <a:p>
            <a:pPr marL="274320" lvl="1" indent="0" algn="just">
              <a:buNone/>
            </a:pPr>
            <a:endParaRPr lang="es-CR" dirty="0"/>
          </a:p>
          <a:p>
            <a:pPr marL="617220" lvl="1" indent="-342900" algn="just">
              <a:buFont typeface="+mj-lt"/>
              <a:buAutoNum type="arabicPeriod"/>
            </a:pPr>
            <a:r>
              <a:rPr lang="es-CR" dirty="0"/>
              <a:t>Las variables independientes o predictores.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es-CR" dirty="0"/>
              <a:t>La forma funcional o relacional de las variables en la regresión.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es-CR" dirty="0"/>
              <a:t>Y el para qué de la aplicación de la regresión (predecir valores, nivel explicativo de las variables, estandarización de parámetros de análisis, etc.).</a:t>
            </a:r>
          </a:p>
          <a:p>
            <a:pPr marL="617220" lvl="1" indent="-342900" algn="just">
              <a:buFont typeface="+mj-lt"/>
              <a:buAutoNum type="arabicPeriod"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47692453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2237</TotalTime>
  <Words>3208</Words>
  <Application>Microsoft Office PowerPoint</Application>
  <PresentationFormat>Panorámica</PresentationFormat>
  <Paragraphs>357</Paragraphs>
  <Slides>49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9" baseType="lpstr">
      <vt:lpstr>Arial</vt:lpstr>
      <vt:lpstr>Cambria Math</vt:lpstr>
      <vt:lpstr>Century Schoolbook</vt:lpstr>
      <vt:lpstr>Symbol</vt:lpstr>
      <vt:lpstr>Times New Roman</vt:lpstr>
      <vt:lpstr>Verdana</vt:lpstr>
      <vt:lpstr>Wingdings</vt:lpstr>
      <vt:lpstr>Wingdings 2</vt:lpstr>
      <vt:lpstr>Vista</vt:lpstr>
      <vt:lpstr>Ecuación</vt:lpstr>
      <vt:lpstr>Regresión lineal múltiple</vt:lpstr>
      <vt:lpstr>Preámbulo</vt:lpstr>
      <vt:lpstr>Regresión bivariada y regresión multivariada</vt:lpstr>
      <vt:lpstr>Presentación de PowerPoint</vt:lpstr>
      <vt:lpstr>Índice</vt:lpstr>
      <vt:lpstr>Índice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Índice</vt:lpstr>
      <vt:lpstr>Aplicación de la RLM y sus condiciones </vt:lpstr>
      <vt:lpstr>Aplicación de la RLM y sus condiciones </vt:lpstr>
      <vt:lpstr>Aplicación de la RLM y sus condiciones </vt:lpstr>
      <vt:lpstr>Aplicación de la RLM y sus condiciones </vt:lpstr>
      <vt:lpstr>Aplicación de la RLM y sus condiciones </vt:lpstr>
      <vt:lpstr>Índice</vt:lpstr>
      <vt:lpstr>Estimación de la RLM</vt:lpstr>
      <vt:lpstr>Estimación de la RLM</vt:lpstr>
      <vt:lpstr>Estimación de la RLM</vt:lpstr>
      <vt:lpstr>Estimación de la RLM</vt:lpstr>
      <vt:lpstr>Estimación de la RLM</vt:lpstr>
      <vt:lpstr>Estimación de la RLM</vt:lpstr>
      <vt:lpstr>Estimación de la RLM</vt:lpstr>
      <vt:lpstr>Estimación de la RLM</vt:lpstr>
      <vt:lpstr>Índice</vt:lpstr>
      <vt:lpstr>Valores predichos y residuales</vt:lpstr>
      <vt:lpstr>Valores predichos y residuales</vt:lpstr>
      <vt:lpstr>Valores predichos y residuales</vt:lpstr>
      <vt:lpstr>Valores predichos y residuales</vt:lpstr>
      <vt:lpstr>Valores predichos y residuales</vt:lpstr>
      <vt:lpstr>Índice</vt:lpstr>
      <vt:lpstr>Inferencia de la RLM y sus coeficientes</vt:lpstr>
      <vt:lpstr>Inferencia de la RLM y sus coeficientes</vt:lpstr>
      <vt:lpstr>Inferencia de la RLM y sus coeficientes</vt:lpstr>
      <vt:lpstr>Inferencia de la RLM y sus coeficientes</vt:lpstr>
      <vt:lpstr>Inferencia de la RLM y sus coeficientes</vt:lpstr>
      <vt:lpstr>Inferencia de la RLM y sus coeficientes</vt:lpstr>
      <vt:lpstr>Índice</vt:lpstr>
      <vt:lpstr>Evaluación de la RLM</vt:lpstr>
      <vt:lpstr>Evaluación de la RLM</vt:lpstr>
      <vt:lpstr>Evaluación de la RLM</vt:lpstr>
      <vt:lpstr>Evaluación de la RLM</vt:lpstr>
      <vt:lpstr>Conclusión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Regresión lineal múltiple</dc:title>
  <dc:creator>Oscar Centeno  Mora</dc:creator>
  <cp:lastModifiedBy>Oscar Centeno  Mora</cp:lastModifiedBy>
  <cp:revision>49</cp:revision>
  <dcterms:created xsi:type="dcterms:W3CDTF">2021-09-06T16:08:28Z</dcterms:created>
  <dcterms:modified xsi:type="dcterms:W3CDTF">2021-09-14T23:57:30Z</dcterms:modified>
</cp:coreProperties>
</file>