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74" r:id="rId4"/>
    <p:sldId id="306" r:id="rId5"/>
    <p:sldId id="304" r:id="rId6"/>
    <p:sldId id="332" r:id="rId7"/>
    <p:sldId id="333" r:id="rId8"/>
    <p:sldId id="328" r:id="rId9"/>
    <p:sldId id="334" r:id="rId10"/>
    <p:sldId id="329" r:id="rId11"/>
    <p:sldId id="325" r:id="rId12"/>
    <p:sldId id="315" r:id="rId13"/>
    <p:sldId id="326" r:id="rId14"/>
    <p:sldId id="330" r:id="rId15"/>
    <p:sldId id="335" r:id="rId16"/>
    <p:sldId id="336" r:id="rId17"/>
    <p:sldId id="337" r:id="rId18"/>
    <p:sldId id="338" r:id="rId19"/>
    <p:sldId id="339" r:id="rId20"/>
    <p:sldId id="340" r:id="rId21"/>
    <p:sldId id="342" r:id="rId22"/>
    <p:sldId id="341" r:id="rId23"/>
    <p:sldId id="331" r:id="rId24"/>
    <p:sldId id="343" r:id="rId25"/>
    <p:sldId id="344" r:id="rId26"/>
    <p:sldId id="345" r:id="rId27"/>
    <p:sldId id="346" r:id="rId28"/>
    <p:sldId id="347" r:id="rId29"/>
    <p:sldId id="348" r:id="rId30"/>
    <p:sldId id="349" r:id="rId31"/>
    <p:sldId id="350" r:id="rId32"/>
    <p:sldId id="327" r:id="rId33"/>
    <p:sldId id="268" r:id="rId34"/>
    <p:sldId id="303" r:id="rId35"/>
    <p:sldId id="26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58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car Centeno  Mora" initials="OCM" lastIdx="1" clrIdx="0">
    <p:extLst>
      <p:ext uri="{19B8F6BF-5375-455C-9EA6-DF929625EA0E}">
        <p15:presenceInfo xmlns:p15="http://schemas.microsoft.com/office/powerpoint/2012/main" userId="Oscar Centeno  Mo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144" y="216"/>
      </p:cViewPr>
      <p:guideLst>
        <p:guide orient="horz" pos="2160"/>
        <p:guide pos="75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EA58F01-8AB0-44EC-B897-875203AAFBBD}" type="datetimeFigureOut">
              <a:rPr lang="en-US" smtClean="0"/>
              <a:t>10/25/2021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417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62787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28609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40847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EA58F01-8AB0-44EC-B897-875203AAFBBD}"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7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EA58F01-8AB0-44EC-B897-875203AAFBBD}"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08323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58F01-8AB0-44EC-B897-875203AAFBBD}"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108309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A58F01-8AB0-44EC-B897-875203AAFBBD}"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96704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58F01-8AB0-44EC-B897-875203AAFBBD}" type="datetimeFigureOut">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63158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9467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39791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EA58F01-8AB0-44EC-B897-875203AAFBBD}" type="datetimeFigureOut">
              <a:rPr lang="en-US" smtClean="0"/>
              <a:t>10/25/2021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B6B5B8B-BC55-4EBF-A9D1-76E3442122AD}" type="slidenum">
              <a:rPr lang="en-US" smtClean="0"/>
              <a:t>‹Nº›</a:t>
            </a:fld>
            <a:endParaRPr lang="en-US"/>
          </a:p>
        </p:txBody>
      </p:sp>
    </p:spTree>
    <p:extLst>
      <p:ext uri="{BB962C8B-B14F-4D97-AF65-F5344CB8AC3E}">
        <p14:creationId xmlns:p14="http://schemas.microsoft.com/office/powerpoint/2010/main" val="249557524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93C0B78-A4DE-4576-B902-5D0184D4219B}"/>
              </a:ext>
            </a:extLst>
          </p:cNvPr>
          <p:cNvSpPr>
            <a:spLocks noGrp="1"/>
          </p:cNvSpPr>
          <p:nvPr>
            <p:ph type="ctrTitle"/>
          </p:nvPr>
        </p:nvSpPr>
        <p:spPr>
          <a:xfrm>
            <a:off x="7919790" y="150197"/>
            <a:ext cx="3608599" cy="1776257"/>
          </a:xfrm>
        </p:spPr>
        <p:txBody>
          <a:bodyPr>
            <a:normAutofit/>
          </a:bodyPr>
          <a:lstStyle/>
          <a:p>
            <a:pPr algn="ctr"/>
            <a:r>
              <a:rPr lang="es-CR" sz="3700" dirty="0">
                <a:solidFill>
                  <a:srgbClr val="FFFFFF"/>
                </a:solidFill>
              </a:rPr>
              <a:t>Modelos dicotómicos: el </a:t>
            </a:r>
            <a:r>
              <a:rPr lang="es-CR" sz="3700" dirty="0" err="1">
                <a:solidFill>
                  <a:srgbClr val="FFFFFF"/>
                </a:solidFill>
              </a:rPr>
              <a:t>logit</a:t>
            </a:r>
            <a:r>
              <a:rPr lang="es-CR" sz="3700" dirty="0">
                <a:solidFill>
                  <a:srgbClr val="FFFFFF"/>
                </a:solidFill>
              </a:rPr>
              <a:t> y el </a:t>
            </a:r>
            <a:r>
              <a:rPr lang="es-CR" sz="3700" dirty="0" err="1">
                <a:solidFill>
                  <a:srgbClr val="FFFFFF"/>
                </a:solidFill>
              </a:rPr>
              <a:t>probit</a:t>
            </a:r>
            <a:r>
              <a:rPr lang="es-CR" sz="3700" dirty="0">
                <a:solidFill>
                  <a:srgbClr val="FFFFFF"/>
                </a:solidFill>
              </a:rPr>
              <a:t>.</a:t>
            </a:r>
            <a:endParaRPr lang="en-US" sz="3700" dirty="0">
              <a:solidFill>
                <a:srgbClr val="FFFFFF"/>
              </a:solidFill>
            </a:endParaRPr>
          </a:p>
        </p:txBody>
      </p:sp>
      <p:sp>
        <p:nvSpPr>
          <p:cNvPr id="3" name="Subtítulo 2">
            <a:extLst>
              <a:ext uri="{FF2B5EF4-FFF2-40B4-BE49-F238E27FC236}">
                <a16:creationId xmlns:a16="http://schemas.microsoft.com/office/drawing/2014/main" id="{E61FA54D-E39A-402C-BCD3-02CE144A35CD}"/>
              </a:ext>
            </a:extLst>
          </p:cNvPr>
          <p:cNvSpPr>
            <a:spLocks noGrp="1"/>
          </p:cNvSpPr>
          <p:nvPr>
            <p:ph type="subTitle" idx="1"/>
          </p:nvPr>
        </p:nvSpPr>
        <p:spPr>
          <a:xfrm>
            <a:off x="8490645" y="5598366"/>
            <a:ext cx="2802195" cy="871479"/>
          </a:xfrm>
        </p:spPr>
        <p:txBody>
          <a:bodyPr>
            <a:normAutofit/>
          </a:bodyPr>
          <a:lstStyle/>
          <a:p>
            <a:r>
              <a:rPr lang="es-CR" sz="2000" dirty="0">
                <a:solidFill>
                  <a:srgbClr val="D9D9D9"/>
                </a:solidFill>
              </a:rPr>
              <a:t>Óscar Centeno Mora</a:t>
            </a:r>
            <a:endParaRPr lang="en-US" sz="2000" dirty="0">
              <a:solidFill>
                <a:srgbClr val="D9D9D9"/>
              </a:solidFill>
            </a:endParaRPr>
          </a:p>
        </p:txBody>
      </p:sp>
      <p:sp useBgFill="1">
        <p:nvSpPr>
          <p:cNvPr id="75" name="Rectangle 7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Engineering2Finance: Probit vs Logit">
            <a:extLst>
              <a:ext uri="{FF2B5EF4-FFF2-40B4-BE49-F238E27FC236}">
                <a16:creationId xmlns:a16="http://schemas.microsoft.com/office/drawing/2014/main" id="{67B19CFD-A1E3-4705-9498-290BFD980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097" y="3494313"/>
            <a:ext cx="5628227" cy="3080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apter 13 Probit Analysis | Companion to BER 642: Advanced Regression  Methods">
            <a:extLst>
              <a:ext uri="{FF2B5EF4-FFF2-40B4-BE49-F238E27FC236}">
                <a16:creationId xmlns:a16="http://schemas.microsoft.com/office/drawing/2014/main" id="{FD2C7C68-D88F-49B6-BA14-D98F6BBF5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283" y="206851"/>
            <a:ext cx="4574565" cy="3080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0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y la familia binomial</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para datos binarios</a:t>
            </a:r>
          </a:p>
        </p:txBody>
      </p:sp>
    </p:spTree>
    <p:extLst>
      <p:ext uri="{BB962C8B-B14F-4D97-AF65-F5344CB8AC3E}">
        <p14:creationId xmlns:p14="http://schemas.microsoft.com/office/powerpoint/2010/main" val="91472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86DF-0D86-456E-B754-E5189FA9C956}"/>
              </a:ext>
            </a:extLst>
          </p:cNvPr>
          <p:cNvSpPr>
            <a:spLocks noGrp="1"/>
          </p:cNvSpPr>
          <p:nvPr>
            <p:ph type="title"/>
          </p:nvPr>
        </p:nvSpPr>
        <p:spPr>
          <a:xfrm>
            <a:off x="164592" y="90551"/>
            <a:ext cx="10914740" cy="752826"/>
          </a:xfrm>
        </p:spPr>
        <p:txBody>
          <a:bodyPr/>
          <a:lstStyle/>
          <a:p>
            <a:pPr algn="ctr"/>
            <a:r>
              <a:rPr lang="es-CR" dirty="0"/>
              <a:t>GLM para datos binarios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A2A1CF1-10F0-4941-9754-CDDE01CC4F52}"/>
                  </a:ext>
                </a:extLst>
              </p:cNvPr>
              <p:cNvSpPr>
                <a:spLocks noGrp="1"/>
              </p:cNvSpPr>
              <p:nvPr>
                <p:ph idx="1"/>
              </p:nvPr>
            </p:nvSpPr>
            <p:spPr>
              <a:xfrm>
                <a:off x="267572" y="1003177"/>
                <a:ext cx="11015945" cy="5764272"/>
              </a:xfrm>
            </p:spPr>
            <p:txBody>
              <a:bodyPr/>
              <a:lstStyle/>
              <a:p>
                <a:r>
                  <a:rPr lang="es-ES" dirty="0"/>
                  <a:t>En muchos casos las respuestas tienen solo dos categorías del tipo SI/NO, FALSO/VERDADERO, HOMBRE/MUJER, PAGO/DEUDA, </a:t>
                </a:r>
                <a:r>
                  <a:rPr lang="es-ES" dirty="0" err="1"/>
                  <a:t>etc</a:t>
                </a:r>
                <a:r>
                  <a:rPr lang="es-ES" dirty="0"/>
                  <a:t>…</a:t>
                </a:r>
              </a:p>
              <a:p>
                <a:endParaRPr lang="es-ES" dirty="0"/>
              </a:p>
              <a:p>
                <a:r>
                  <a:rPr lang="es-ES" dirty="0"/>
                  <a:t>Se puede definir una variable Y que tome dos posibles valores 1 (éxito) y 0 (fracaso), es decir, una variable que se aproxima a una </a:t>
                </a:r>
                <a:r>
                  <a:rPr lang="es-ES" dirty="0" err="1"/>
                  <a:t>distrinución</a:t>
                </a:r>
                <a:r>
                  <a:rPr lang="es-ES" dirty="0"/>
                  <a:t> </a:t>
                </a:r>
                <a:r>
                  <a:rPr lang="es-ES" dirty="0" err="1"/>
                  <a:t>binomiral</a:t>
                </a:r>
                <a:r>
                  <a:rPr lang="es-ES" dirty="0"/>
                  <a:t> del tipo:   </a:t>
                </a:r>
                <a14:m>
                  <m:oMath xmlns:m="http://schemas.openxmlformats.org/officeDocument/2006/math">
                    <m:r>
                      <a:rPr lang="es-ES" i="1" dirty="0" smtClean="0">
                        <a:latin typeface="Cambria Math" panose="02040503050406030204" pitchFamily="18" charset="0"/>
                      </a:rPr>
                      <m:t>𝑌</m:t>
                    </m:r>
                    <m:r>
                      <a:rPr lang="es-ES" i="1" dirty="0" smtClean="0">
                        <a:latin typeface="Cambria Math" panose="02040503050406030204" pitchFamily="18" charset="0"/>
                      </a:rPr>
                      <m:t> ∼ </m:t>
                    </m:r>
                    <m:r>
                      <a:rPr lang="es-ES" i="1" dirty="0" err="1" smtClean="0">
                        <a:latin typeface="Cambria Math" panose="02040503050406030204" pitchFamily="18" charset="0"/>
                      </a:rPr>
                      <m:t>𝐵𝑖𝑛</m:t>
                    </m:r>
                    <m:r>
                      <a:rPr lang="es-ES" i="1" dirty="0" smtClean="0">
                        <a:latin typeface="Cambria Math" panose="02040503050406030204" pitchFamily="18" charset="0"/>
                      </a:rPr>
                      <m:t>(1,</m:t>
                    </m:r>
                    <m:r>
                      <a:rPr lang="es-ES" i="1" dirty="0" smtClean="0">
                        <a:latin typeface="Cambria Math" panose="02040503050406030204" pitchFamily="18" charset="0"/>
                      </a:rPr>
                      <m:t>𝜋</m:t>
                    </m:r>
                    <m:r>
                      <a:rPr lang="es-ES" i="1" dirty="0" smtClean="0">
                        <a:latin typeface="Cambria Math" panose="02040503050406030204" pitchFamily="18" charset="0"/>
                      </a:rPr>
                      <m:t>)</m:t>
                    </m:r>
                  </m:oMath>
                </a14:m>
                <a:r>
                  <a:rPr lang="es-ES" dirty="0"/>
                  <a:t>. </a:t>
                </a:r>
              </a:p>
              <a:p>
                <a:endParaRPr lang="es-ES" dirty="0"/>
              </a:p>
              <a:p>
                <a:r>
                  <a:rPr lang="es-ES" dirty="0"/>
                  <a:t>Una distribución binomial se presenta matemáticamente:</a:t>
                </a:r>
              </a:p>
              <a:p>
                <a:endParaRPr lang="es-ES" dirty="0"/>
              </a:p>
              <a:p>
                <a:pPr marL="0" indent="0" algn="ctr">
                  <a:buNone/>
                </a:pPr>
                <a14:m>
                  <m:oMath xmlns:m="http://schemas.openxmlformats.org/officeDocument/2006/math">
                    <m:sSub>
                      <m:sSubPr>
                        <m:ctrlPr>
                          <a:rPr lang="es-CR" b="0" i="1" smtClean="0">
                            <a:latin typeface="Cambria Math" panose="02040503050406030204" pitchFamily="18" charset="0"/>
                          </a:rPr>
                        </m:ctrlPr>
                      </m:sSubPr>
                      <m:e>
                        <m:r>
                          <a:rPr lang="es-CR" b="0" i="1" smtClean="0">
                            <a:latin typeface="Cambria Math" panose="02040503050406030204" pitchFamily="18" charset="0"/>
                          </a:rPr>
                          <m:t>𝑃</m:t>
                        </m:r>
                      </m:e>
                      <m:sub>
                        <m:r>
                          <a:rPr lang="es-CR" b="0" i="1" smtClean="0">
                            <a:latin typeface="Cambria Math" panose="02040503050406030204" pitchFamily="18" charset="0"/>
                          </a:rPr>
                          <m:t>𝑥</m:t>
                        </m:r>
                      </m:sub>
                    </m:sSub>
                    <m:r>
                      <a:rPr lang="es-CR" b="0" i="1" smtClean="0">
                        <a:latin typeface="Cambria Math" panose="02040503050406030204" pitchFamily="18" charset="0"/>
                      </a:rPr>
                      <m:t>=</m:t>
                    </m:r>
                    <m:d>
                      <m:dPr>
                        <m:ctrlPr>
                          <a:rPr lang="es-CR" b="0" i="1" smtClean="0">
                            <a:latin typeface="Cambria Math" panose="02040503050406030204" pitchFamily="18" charset="0"/>
                          </a:rPr>
                        </m:ctrlPr>
                      </m:dPr>
                      <m:e>
                        <m:f>
                          <m:fPr>
                            <m:type m:val="noBar"/>
                            <m:ctrlPr>
                              <a:rPr lang="es-CR" b="0" i="1" smtClean="0">
                                <a:latin typeface="Cambria Math" panose="02040503050406030204" pitchFamily="18" charset="0"/>
                              </a:rPr>
                            </m:ctrlPr>
                          </m:fPr>
                          <m:num>
                            <m:r>
                              <a:rPr lang="es-CR" b="0" i="1" smtClean="0">
                                <a:latin typeface="Cambria Math" panose="02040503050406030204" pitchFamily="18" charset="0"/>
                              </a:rPr>
                              <m:t>𝑛</m:t>
                            </m:r>
                          </m:num>
                          <m:den>
                            <m:r>
                              <a:rPr lang="es-CR" b="0" i="1" smtClean="0">
                                <a:latin typeface="Cambria Math" panose="02040503050406030204" pitchFamily="18" charset="0"/>
                              </a:rPr>
                              <m:t>𝑥</m:t>
                            </m:r>
                          </m:den>
                        </m:f>
                      </m:e>
                    </m:d>
                    <m:sSup>
                      <m:sSupPr>
                        <m:ctrlPr>
                          <a:rPr lang="es-CR" b="0" i="1" smtClean="0">
                            <a:latin typeface="Cambria Math" panose="02040503050406030204" pitchFamily="18" charset="0"/>
                          </a:rPr>
                        </m:ctrlPr>
                      </m:sSupPr>
                      <m:e>
                        <m:r>
                          <a:rPr lang="es-CR" i="1">
                            <a:latin typeface="Cambria Math" panose="02040503050406030204" pitchFamily="18" charset="0"/>
                          </a:rPr>
                          <m:t>𝑝</m:t>
                        </m:r>
                      </m:e>
                      <m:sup>
                        <m:r>
                          <a:rPr lang="es-CR" b="0" i="1" smtClean="0">
                            <a:latin typeface="Cambria Math" panose="02040503050406030204" pitchFamily="18" charset="0"/>
                          </a:rPr>
                          <m:t>𝑥</m:t>
                        </m:r>
                      </m:sup>
                    </m:sSup>
                    <m:sSup>
                      <m:sSupPr>
                        <m:ctrlPr>
                          <a:rPr lang="es-CR" b="0" i="1" smtClean="0">
                            <a:latin typeface="Cambria Math" panose="02040503050406030204" pitchFamily="18" charset="0"/>
                          </a:rPr>
                        </m:ctrlPr>
                      </m:sSupPr>
                      <m:e>
                        <m:r>
                          <a:rPr lang="es-CR" i="1">
                            <a:latin typeface="Cambria Math" panose="02040503050406030204" pitchFamily="18" charset="0"/>
                          </a:rPr>
                          <m:t>𝑞</m:t>
                        </m:r>
                      </m:e>
                      <m:sup>
                        <m:r>
                          <a:rPr lang="es-CR" b="0" i="1" smtClean="0">
                            <a:latin typeface="Cambria Math" panose="02040503050406030204" pitchFamily="18" charset="0"/>
                          </a:rPr>
                          <m:t>𝑛</m:t>
                        </m:r>
                        <m:r>
                          <a:rPr lang="es-CR" b="0" i="1" smtClean="0">
                            <a:latin typeface="Cambria Math" panose="02040503050406030204" pitchFamily="18" charset="0"/>
                          </a:rPr>
                          <m:t>−</m:t>
                        </m:r>
                        <m:r>
                          <a:rPr lang="es-CR" b="0" i="1" smtClean="0">
                            <a:latin typeface="Cambria Math" panose="02040503050406030204" pitchFamily="18" charset="0"/>
                          </a:rPr>
                          <m:t>𝑥</m:t>
                        </m:r>
                      </m:sup>
                    </m:sSup>
                  </m:oMath>
                </a14:m>
                <a:r>
                  <a:rPr lang="en-US" dirty="0"/>
                  <a:t> </a:t>
                </a:r>
              </a:p>
              <a:p>
                <a:pPr marL="0" indent="0">
                  <a:buNone/>
                </a:pPr>
                <a:br>
                  <a:rPr lang="en-US" dirty="0"/>
                </a:br>
                <a:r>
                  <a:rPr lang="en-US" dirty="0" err="1"/>
                  <a:t>Donde</a:t>
                </a:r>
                <a:r>
                  <a:rPr lang="en-US" dirty="0"/>
                  <a:t>:</a:t>
                </a:r>
              </a:p>
              <a:p>
                <a:pPr marL="0" indent="0">
                  <a:buNone/>
                </a:pPr>
                <a:br>
                  <a:rPr lang="en-US" dirty="0"/>
                </a:b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𝑛</m:t>
                      </m:r>
                      <m:r>
                        <a:rPr lang="es-CR" b="0" i="1" smtClean="0">
                          <a:latin typeface="Cambria Math" panose="02040503050406030204" pitchFamily="18" charset="0"/>
                        </a:rPr>
                        <m:t>:</m:t>
                      </m:r>
                      <m:r>
                        <a:rPr lang="es-CR" b="0" i="1" smtClean="0">
                          <a:latin typeface="Cambria Math" panose="02040503050406030204" pitchFamily="18" charset="0"/>
                        </a:rPr>
                        <m:t>𝑛</m:t>
                      </m:r>
                      <m:r>
                        <a:rPr lang="es-CR" b="0" i="1" smtClean="0">
                          <a:latin typeface="Cambria Math" panose="02040503050406030204" pitchFamily="18" charset="0"/>
                        </a:rPr>
                        <m:t>ú</m:t>
                      </m:r>
                      <m:r>
                        <a:rPr lang="es-CR" b="0" i="1" smtClean="0">
                          <a:latin typeface="Cambria Math" panose="02040503050406030204" pitchFamily="18" charset="0"/>
                        </a:rPr>
                        <m:t>𝑚𝑒𝑟𝑜</m:t>
                      </m:r>
                      <m:r>
                        <a:rPr lang="es-CR" b="0" i="1" smtClean="0">
                          <a:latin typeface="Cambria Math" panose="02040503050406030204" pitchFamily="18" charset="0"/>
                        </a:rPr>
                        <m:t> </m:t>
                      </m:r>
                      <m:r>
                        <a:rPr lang="es-CR" b="0" i="1" smtClean="0">
                          <a:latin typeface="Cambria Math" panose="02040503050406030204" pitchFamily="18" charset="0"/>
                        </a:rPr>
                        <m:t>𝑑𝑒</m:t>
                      </m:r>
                      <m:r>
                        <a:rPr lang="es-CR" b="0" i="1" smtClean="0">
                          <a:latin typeface="Cambria Math" panose="02040503050406030204" pitchFamily="18" charset="0"/>
                        </a:rPr>
                        <m:t> </m:t>
                      </m:r>
                      <m:r>
                        <a:rPr lang="es-CR" b="0" i="1" smtClean="0">
                          <a:latin typeface="Cambria Math" panose="02040503050406030204" pitchFamily="18" charset="0"/>
                        </a:rPr>
                        <m:t>𝑒𝑛𝑠𝑎𝑦𝑜𝑠</m:t>
                      </m:r>
                      <m:r>
                        <a:rPr lang="es-CR" b="0" i="1" smtClean="0">
                          <a:latin typeface="Cambria Math" panose="02040503050406030204" pitchFamily="18" charset="0"/>
                        </a:rPr>
                        <m:t> </m:t>
                      </m:r>
                      <m:r>
                        <a:rPr lang="es-CR" b="0" i="1" smtClean="0">
                          <a:latin typeface="Cambria Math" panose="02040503050406030204" pitchFamily="18" charset="0"/>
                        </a:rPr>
                        <m:t>𝑜</m:t>
                      </m:r>
                      <m:r>
                        <a:rPr lang="es-CR" b="0" i="1" smtClean="0">
                          <a:latin typeface="Cambria Math" panose="02040503050406030204" pitchFamily="18" charset="0"/>
                        </a:rPr>
                        <m:t> </m:t>
                      </m:r>
                      <m:r>
                        <a:rPr lang="es-CR" b="0" i="1" smtClean="0">
                          <a:latin typeface="Cambria Math" panose="02040503050406030204" pitchFamily="18" charset="0"/>
                        </a:rPr>
                        <m:t>𝑒𝑥𝑝𝑒𝑟𝑖𝑚𝑒𝑛𝑡𝑜𝑠</m:t>
                      </m:r>
                    </m:oMath>
                  </m:oMathPara>
                </a14:m>
                <a:endParaRPr lang="es-CR" b="0" dirty="0"/>
              </a:p>
              <a:p>
                <a:pPr marL="0" indent="0">
                  <a:buNone/>
                </a:pP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𝑥</m:t>
                      </m:r>
                      <m:r>
                        <a:rPr lang="es-CR" b="0" i="1" smtClean="0">
                          <a:latin typeface="Cambria Math" panose="02040503050406030204" pitchFamily="18" charset="0"/>
                        </a:rPr>
                        <m:t>:</m:t>
                      </m:r>
                      <m:r>
                        <a:rPr lang="es-CR" b="0" i="1" smtClean="0">
                          <a:latin typeface="Cambria Math" panose="02040503050406030204" pitchFamily="18" charset="0"/>
                        </a:rPr>
                        <m:t>𝑛</m:t>
                      </m:r>
                      <m:r>
                        <a:rPr lang="es-CR" b="0" i="1" smtClean="0">
                          <a:latin typeface="Cambria Math" panose="02040503050406030204" pitchFamily="18" charset="0"/>
                        </a:rPr>
                        <m:t>ú</m:t>
                      </m:r>
                      <m:r>
                        <a:rPr lang="es-CR" b="0" i="1" smtClean="0">
                          <a:latin typeface="Cambria Math" panose="02040503050406030204" pitchFamily="18" charset="0"/>
                        </a:rPr>
                        <m:t>𝑚𝑒𝑟𝑜</m:t>
                      </m:r>
                      <m:r>
                        <a:rPr lang="es-CR" b="0" i="1" smtClean="0">
                          <a:latin typeface="Cambria Math" panose="02040503050406030204" pitchFamily="18" charset="0"/>
                        </a:rPr>
                        <m:t> </m:t>
                      </m:r>
                      <m:r>
                        <a:rPr lang="es-CR" b="0" i="1" smtClean="0">
                          <a:latin typeface="Cambria Math" panose="02040503050406030204" pitchFamily="18" charset="0"/>
                        </a:rPr>
                        <m:t>𝑑𝑒</m:t>
                      </m:r>
                      <m:r>
                        <a:rPr lang="es-CR" b="0" i="1" smtClean="0">
                          <a:latin typeface="Cambria Math" panose="02040503050406030204" pitchFamily="18" charset="0"/>
                        </a:rPr>
                        <m:t> é</m:t>
                      </m:r>
                      <m:r>
                        <a:rPr lang="es-CR" b="0" i="1" smtClean="0">
                          <a:latin typeface="Cambria Math" panose="02040503050406030204" pitchFamily="18" charset="0"/>
                        </a:rPr>
                        <m:t>𝑥𝑖𝑡𝑜𝑠</m:t>
                      </m:r>
                    </m:oMath>
                  </m:oMathPara>
                </a14:m>
                <a:endParaRPr lang="en-US" dirty="0"/>
              </a:p>
            </p:txBody>
          </p:sp>
        </mc:Choice>
        <mc:Fallback xmlns="">
          <p:sp>
            <p:nvSpPr>
              <p:cNvPr id="3" name="Marcador de contenido 2">
                <a:extLst>
                  <a:ext uri="{FF2B5EF4-FFF2-40B4-BE49-F238E27FC236}">
                    <a16:creationId xmlns:a16="http://schemas.microsoft.com/office/drawing/2014/main" id="{3A2A1CF1-10F0-4941-9754-CDDE01CC4F52}"/>
                  </a:ext>
                </a:extLst>
              </p:cNvPr>
              <p:cNvSpPr>
                <a:spLocks noGrp="1" noRot="1" noChangeAspect="1" noMove="1" noResize="1" noEditPoints="1" noAdjustHandles="1" noChangeArrowheads="1" noChangeShapeType="1" noTextEdit="1"/>
              </p:cNvSpPr>
              <p:nvPr>
                <p:ph idx="1"/>
              </p:nvPr>
            </p:nvSpPr>
            <p:spPr>
              <a:xfrm>
                <a:off x="267572" y="1003177"/>
                <a:ext cx="11015945" cy="5764272"/>
              </a:xfrm>
              <a:blipFill>
                <a:blip r:embed="rId2"/>
                <a:stretch>
                  <a:fillRect l="-498" t="-847"/>
                </a:stretch>
              </a:blipFill>
            </p:spPr>
            <p:txBody>
              <a:bodyPr/>
              <a:lstStyle/>
              <a:p>
                <a:r>
                  <a:rPr lang="en-US">
                    <a:noFill/>
                  </a:rPr>
                  <a:t> </a:t>
                </a:r>
              </a:p>
            </p:txBody>
          </p:sp>
        </mc:Fallback>
      </mc:AlternateContent>
    </p:spTree>
    <p:extLst>
      <p:ext uri="{BB962C8B-B14F-4D97-AF65-F5344CB8AC3E}">
        <p14:creationId xmlns:p14="http://schemas.microsoft.com/office/powerpoint/2010/main" val="315286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86DF-0D86-456E-B754-E5189FA9C956}"/>
              </a:ext>
            </a:extLst>
          </p:cNvPr>
          <p:cNvSpPr>
            <a:spLocks noGrp="1"/>
          </p:cNvSpPr>
          <p:nvPr>
            <p:ph type="title"/>
          </p:nvPr>
        </p:nvSpPr>
        <p:spPr>
          <a:xfrm>
            <a:off x="164592" y="90551"/>
            <a:ext cx="10914740" cy="752826"/>
          </a:xfrm>
        </p:spPr>
        <p:txBody>
          <a:bodyPr/>
          <a:lstStyle/>
          <a:p>
            <a:pPr algn="ctr"/>
            <a:r>
              <a:rPr lang="es-CR" dirty="0"/>
              <a:t>GLM para datos binarios</a:t>
            </a:r>
          </a:p>
        </p:txBody>
      </p:sp>
      <p:sp>
        <p:nvSpPr>
          <p:cNvPr id="3" name="Marcador de contenido 2">
            <a:extLst>
              <a:ext uri="{FF2B5EF4-FFF2-40B4-BE49-F238E27FC236}">
                <a16:creationId xmlns:a16="http://schemas.microsoft.com/office/drawing/2014/main" id="{3A2A1CF1-10F0-4941-9754-CDDE01CC4F52}"/>
              </a:ext>
            </a:extLst>
          </p:cNvPr>
          <p:cNvSpPr>
            <a:spLocks noGrp="1"/>
          </p:cNvSpPr>
          <p:nvPr>
            <p:ph idx="1"/>
          </p:nvPr>
        </p:nvSpPr>
        <p:spPr>
          <a:xfrm>
            <a:off x="164592" y="1003177"/>
            <a:ext cx="10435345" cy="5672831"/>
          </a:xfrm>
        </p:spPr>
        <p:txBody>
          <a:bodyPr/>
          <a:lstStyle/>
          <a:p>
            <a:endParaRPr lang="en-US" dirty="0"/>
          </a:p>
        </p:txBody>
      </p:sp>
      <p:pic>
        <p:nvPicPr>
          <p:cNvPr id="2050" name="Picture 2" descr="Distribución binomial - Wikipedia, la enciclopedia libre">
            <a:extLst>
              <a:ext uri="{FF2B5EF4-FFF2-40B4-BE49-F238E27FC236}">
                <a16:creationId xmlns:a16="http://schemas.microsoft.com/office/drawing/2014/main" id="{FD1AC9C1-3251-423D-B991-0ACEDF5DB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001" y="1277242"/>
            <a:ext cx="8360125" cy="555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02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86DF-0D86-456E-B754-E5189FA9C956}"/>
              </a:ext>
            </a:extLst>
          </p:cNvPr>
          <p:cNvSpPr>
            <a:spLocks noGrp="1"/>
          </p:cNvSpPr>
          <p:nvPr>
            <p:ph type="title"/>
          </p:nvPr>
        </p:nvSpPr>
        <p:spPr>
          <a:xfrm>
            <a:off x="164592" y="90551"/>
            <a:ext cx="10914740" cy="752826"/>
          </a:xfrm>
        </p:spPr>
        <p:txBody>
          <a:bodyPr/>
          <a:lstStyle/>
          <a:p>
            <a:pPr algn="ctr"/>
            <a:r>
              <a:rPr lang="es-CR" dirty="0"/>
              <a:t>GLM para datos binarios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A2A1CF1-10F0-4941-9754-CDDE01CC4F52}"/>
                  </a:ext>
                </a:extLst>
              </p:cNvPr>
              <p:cNvSpPr>
                <a:spLocks noGrp="1"/>
              </p:cNvSpPr>
              <p:nvPr>
                <p:ph idx="1"/>
              </p:nvPr>
            </p:nvSpPr>
            <p:spPr>
              <a:xfrm>
                <a:off x="164592" y="1003177"/>
                <a:ext cx="10435345" cy="5672831"/>
              </a:xfrm>
            </p:spPr>
            <p:txBody>
              <a:bodyPr/>
              <a:lstStyle/>
              <a:p>
                <a:r>
                  <a:rPr lang="es-CR" dirty="0"/>
                  <a:t>En el caso de un GLM para datos binarios:</a:t>
                </a:r>
              </a:p>
              <a:p>
                <a:pPr marL="0" indent="0">
                  <a:buNone/>
                </a:pPr>
                <a:endParaRPr lang="es-CR" dirty="0"/>
              </a:p>
              <a:p>
                <a:pPr marL="0" indent="0">
                  <a:buNone/>
                </a:pP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𝑓</m:t>
                      </m:r>
                      <m:d>
                        <m:dPr>
                          <m:ctrlPr>
                            <a:rPr lang="es-CR" b="0" i="1" smtClean="0">
                              <a:latin typeface="Cambria Math" panose="02040503050406030204" pitchFamily="18" charset="0"/>
                            </a:rPr>
                          </m:ctrlPr>
                        </m:dPr>
                        <m:e>
                          <m:r>
                            <a:rPr lang="es-CR" b="0" i="1" smtClean="0">
                              <a:latin typeface="Cambria Math" panose="02040503050406030204" pitchFamily="18" charset="0"/>
                            </a:rPr>
                            <m:t>𝑦</m:t>
                          </m:r>
                        </m:e>
                        <m:e>
                          <m:r>
                            <a:rPr lang="es-CR" b="0" i="1" smtClean="0">
                              <a:latin typeface="Cambria Math" panose="02040503050406030204" pitchFamily="18" charset="0"/>
                              <a:ea typeface="Cambria Math" panose="02040503050406030204" pitchFamily="18" charset="0"/>
                            </a:rPr>
                            <m:t>𝜋</m:t>
                          </m:r>
                        </m:e>
                      </m:d>
                      <m:r>
                        <a:rPr lang="es-CR" i="1">
                          <a:latin typeface="Cambria Math" panose="02040503050406030204" pitchFamily="18" charset="0"/>
                          <a:ea typeface="Cambria Math" panose="02040503050406030204" pitchFamily="18" charset="0"/>
                        </a:rPr>
                        <m:t>=</m:t>
                      </m:r>
                      <m:sSup>
                        <m:sSupPr>
                          <m:ctrlPr>
                            <a:rPr lang="es-CR" i="1" smtClean="0">
                              <a:latin typeface="Cambria Math" panose="02040503050406030204" pitchFamily="18" charset="0"/>
                              <a:ea typeface="Cambria Math" panose="02040503050406030204" pitchFamily="18" charset="0"/>
                            </a:rPr>
                          </m:ctrlPr>
                        </m:sSupPr>
                        <m:e>
                          <m:r>
                            <a:rPr lang="es-CR" i="1">
                              <a:latin typeface="Cambria Math" panose="02040503050406030204" pitchFamily="18" charset="0"/>
                              <a:ea typeface="Cambria Math" panose="02040503050406030204" pitchFamily="18" charset="0"/>
                            </a:rPr>
                            <m:t>𝜋</m:t>
                          </m:r>
                        </m:e>
                        <m:sup>
                          <m:r>
                            <a:rPr lang="es-CR" b="0" i="1" smtClean="0">
                              <a:latin typeface="Cambria Math" panose="02040503050406030204" pitchFamily="18" charset="0"/>
                              <a:ea typeface="Cambria Math" panose="02040503050406030204" pitchFamily="18" charset="0"/>
                            </a:rPr>
                            <m:t>𝑦</m:t>
                          </m:r>
                        </m:sup>
                      </m:sSup>
                      <m:r>
                        <a:rPr lang="es-CR" i="1" smtClean="0">
                          <a:latin typeface="Cambria Math" panose="02040503050406030204" pitchFamily="18" charset="0"/>
                          <a:ea typeface="Cambria Math" panose="02040503050406030204" pitchFamily="18" charset="0"/>
                        </a:rPr>
                        <m:t> </m:t>
                      </m:r>
                      <m:sSup>
                        <m:sSupPr>
                          <m:ctrlPr>
                            <a:rPr lang="es-CR" b="0" i="1" smtClean="0">
                              <a:latin typeface="Cambria Math" panose="02040503050406030204" pitchFamily="18" charset="0"/>
                              <a:ea typeface="Cambria Math" panose="02040503050406030204" pitchFamily="18" charset="0"/>
                            </a:rPr>
                          </m:ctrlPr>
                        </m:sSupPr>
                        <m:e>
                          <m:r>
                            <a:rPr lang="es-CR" i="1">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r>
                            <a:rPr lang="es-CR" i="1">
                              <a:latin typeface="Cambria Math" panose="02040503050406030204" pitchFamily="18" charset="0"/>
                              <a:ea typeface="Cambria Math" panose="02040503050406030204" pitchFamily="18" charset="0"/>
                            </a:rPr>
                            <m:t>)</m:t>
                          </m:r>
                        </m:e>
                        <m:sup>
                          <m:r>
                            <a:rPr lang="es-CR" b="0" i="1" smtClean="0">
                              <a:latin typeface="Cambria Math" panose="02040503050406030204" pitchFamily="18" charset="0"/>
                              <a:ea typeface="Cambria Math" panose="02040503050406030204" pitchFamily="18" charset="0"/>
                            </a:rPr>
                            <m:t>1−</m:t>
                          </m:r>
                          <m:r>
                            <a:rPr lang="es-CR" b="0" i="1" smtClean="0">
                              <a:latin typeface="Cambria Math" panose="02040503050406030204" pitchFamily="18" charset="0"/>
                              <a:ea typeface="Cambria Math" panose="02040503050406030204" pitchFamily="18" charset="0"/>
                            </a:rPr>
                            <m:t>𝑦</m:t>
                          </m:r>
                        </m:sup>
                      </m:sSup>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𝑓</m:t>
                      </m:r>
                      <m:d>
                        <m:dPr>
                          <m:ctrlPr>
                            <a:rPr lang="es-CR" b="0" i="1" smtClean="0">
                              <a:latin typeface="Cambria Math" panose="02040503050406030204" pitchFamily="18" charset="0"/>
                            </a:rPr>
                          </m:ctrlPr>
                        </m:dPr>
                        <m:e>
                          <m:r>
                            <a:rPr lang="es-CR" b="0" i="1" smtClean="0">
                              <a:latin typeface="Cambria Math" panose="02040503050406030204" pitchFamily="18" charset="0"/>
                            </a:rPr>
                            <m:t>𝑦</m:t>
                          </m:r>
                        </m:e>
                        <m:e>
                          <m:r>
                            <a:rPr lang="es-CR" b="0" i="1" smtClean="0">
                              <a:latin typeface="Cambria Math" panose="02040503050406030204" pitchFamily="18" charset="0"/>
                              <a:ea typeface="Cambria Math" panose="02040503050406030204" pitchFamily="18" charset="0"/>
                            </a:rPr>
                            <m:t>𝜋</m:t>
                          </m:r>
                        </m:e>
                      </m:d>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m:t>
                      </m:r>
                      <m:d>
                        <m:dPr>
                          <m:ctrlPr>
                            <a:rPr lang="es-CR" i="1">
                              <a:latin typeface="Cambria Math" panose="02040503050406030204" pitchFamily="18" charset="0"/>
                              <a:ea typeface="Cambria Math" panose="02040503050406030204" pitchFamily="18" charset="0"/>
                            </a:rPr>
                          </m:ctrlPr>
                        </m:dPr>
                        <m:e>
                          <m:r>
                            <a:rPr lang="es-CR" i="1">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e>
                      </m:d>
                      <m:sSup>
                        <m:sSupPr>
                          <m:ctrlPr>
                            <a:rPr lang="es-CR" b="0" i="1" smtClean="0">
                              <a:latin typeface="Cambria Math" panose="02040503050406030204" pitchFamily="18" charset="0"/>
                              <a:ea typeface="Cambria Math" panose="02040503050406030204" pitchFamily="18" charset="0"/>
                            </a:rPr>
                          </m:ctrlPr>
                        </m:sSupPr>
                        <m:e>
                          <m:r>
                            <a:rPr lang="es-CR" b="0" i="1" smtClean="0">
                              <a:latin typeface="Cambria Math" panose="02040503050406030204" pitchFamily="18" charset="0"/>
                              <a:ea typeface="Cambria Math" panose="02040503050406030204" pitchFamily="18" charset="0"/>
                            </a:rPr>
                            <m:t>(</m:t>
                          </m:r>
                          <m:f>
                            <m:fPr>
                              <m:ctrlPr>
                                <a:rPr lang="es-CR" b="0" i="1" smtClean="0">
                                  <a:latin typeface="Cambria Math" panose="02040503050406030204" pitchFamily="18" charset="0"/>
                                  <a:ea typeface="Cambria Math" panose="02040503050406030204" pitchFamily="18" charset="0"/>
                                </a:rPr>
                              </m:ctrlPr>
                            </m:fPr>
                            <m:num>
                              <m:r>
                                <a:rPr lang="es-CR" i="1">
                                  <a:latin typeface="Cambria Math" panose="02040503050406030204" pitchFamily="18" charset="0"/>
                                  <a:ea typeface="Cambria Math" panose="02040503050406030204" pitchFamily="18" charset="0"/>
                                </a:rPr>
                                <m:t>𝜋</m:t>
                              </m:r>
                            </m:num>
                            <m:den>
                              <m:r>
                                <a:rPr lang="es-CR" b="0" i="1" smtClean="0">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den>
                          </m:f>
                          <m:r>
                            <a:rPr lang="es-CR" b="0" i="1" smtClean="0">
                              <a:latin typeface="Cambria Math" panose="02040503050406030204" pitchFamily="18" charset="0"/>
                              <a:ea typeface="Cambria Math" panose="02040503050406030204" pitchFamily="18" charset="0"/>
                            </a:rPr>
                            <m:t>)</m:t>
                          </m:r>
                        </m:e>
                        <m:sup>
                          <m:r>
                            <a:rPr lang="es-CR" b="0" i="1" smtClean="0">
                              <a:latin typeface="Cambria Math" panose="02040503050406030204" pitchFamily="18" charset="0"/>
                              <a:ea typeface="Cambria Math" panose="02040503050406030204" pitchFamily="18" charset="0"/>
                            </a:rPr>
                            <m:t>𝑦</m:t>
                          </m:r>
                        </m:sup>
                      </m:sSup>
                    </m:oMath>
                  </m:oMathPara>
                </a14:m>
                <a:endParaRPr lang="en-US" dirty="0"/>
              </a:p>
              <a:p>
                <a:pPr marL="0" indent="0">
                  <a:buNone/>
                </a:pPr>
                <a:endParaRPr lang="en-US" dirty="0"/>
              </a:p>
              <a:p>
                <a:pPr marL="0" indent="0">
                  <a:buNone/>
                </a:pPr>
                <a14:m>
                  <m:oMath xmlns:m="http://schemas.openxmlformats.org/officeDocument/2006/math">
                    <m:r>
                      <a:rPr lang="es-CR" b="0" i="1" smtClean="0">
                        <a:latin typeface="Cambria Math" panose="02040503050406030204" pitchFamily="18" charset="0"/>
                      </a:rPr>
                      <m:t>𝑓</m:t>
                    </m:r>
                    <m:d>
                      <m:dPr>
                        <m:ctrlPr>
                          <a:rPr lang="es-CR" b="0" i="1" smtClean="0">
                            <a:latin typeface="Cambria Math" panose="02040503050406030204" pitchFamily="18" charset="0"/>
                          </a:rPr>
                        </m:ctrlPr>
                      </m:dPr>
                      <m:e>
                        <m:r>
                          <a:rPr lang="es-CR" b="0" i="1" smtClean="0">
                            <a:latin typeface="Cambria Math" panose="02040503050406030204" pitchFamily="18" charset="0"/>
                          </a:rPr>
                          <m:t>𝑦</m:t>
                        </m:r>
                      </m:e>
                      <m:e>
                        <m:r>
                          <a:rPr lang="es-CR" b="0" i="1" smtClean="0">
                            <a:latin typeface="Cambria Math" panose="02040503050406030204" pitchFamily="18" charset="0"/>
                            <a:ea typeface="Cambria Math" panose="02040503050406030204" pitchFamily="18" charset="0"/>
                          </a:rPr>
                          <m:t>𝜋</m:t>
                        </m:r>
                      </m:e>
                    </m:d>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d>
                      <m:dPr>
                        <m:ctrlPr>
                          <a:rPr lang="es-CR" i="1">
                            <a:latin typeface="Cambria Math" panose="02040503050406030204" pitchFamily="18" charset="0"/>
                            <a:ea typeface="Cambria Math" panose="02040503050406030204" pitchFamily="18" charset="0"/>
                          </a:rPr>
                        </m:ctrlPr>
                      </m:dPr>
                      <m:e>
                        <m:r>
                          <a:rPr lang="es-CR" i="1">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e>
                    </m:d>
                    <m:r>
                      <m:rPr>
                        <m:sty m:val="p"/>
                      </m:rPr>
                      <a:rPr lang="es-CR" b="0" i="0" smtClean="0">
                        <a:latin typeface="Cambria Math" panose="02040503050406030204" pitchFamily="18" charset="0"/>
                        <a:ea typeface="Cambria Math" panose="02040503050406030204" pitchFamily="18" charset="0"/>
                      </a:rPr>
                      <m:t>exp</m:t>
                    </m:r>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𝑦𝑙𝑜𝑔</m:t>
                    </m:r>
                    <m:r>
                      <a:rPr lang="es-CR" b="0" i="1" smtClean="0">
                        <a:latin typeface="Cambria Math" panose="02040503050406030204" pitchFamily="18" charset="0"/>
                        <a:ea typeface="Cambria Math" panose="02040503050406030204" pitchFamily="18" charset="0"/>
                      </a:rPr>
                      <m:t>(</m:t>
                    </m:r>
                    <m:f>
                      <m:fPr>
                        <m:ctrlPr>
                          <a:rPr lang="es-CR" b="0" i="1" smtClean="0">
                            <a:latin typeface="Cambria Math" panose="02040503050406030204" pitchFamily="18" charset="0"/>
                            <a:ea typeface="Cambria Math" panose="02040503050406030204" pitchFamily="18" charset="0"/>
                          </a:rPr>
                        </m:ctrlPr>
                      </m:fPr>
                      <m:num>
                        <m:r>
                          <a:rPr lang="es-CR" i="1">
                            <a:latin typeface="Cambria Math" panose="02040503050406030204" pitchFamily="18" charset="0"/>
                            <a:ea typeface="Cambria Math" panose="02040503050406030204" pitchFamily="18" charset="0"/>
                          </a:rPr>
                          <m:t>𝜋</m:t>
                        </m:r>
                      </m:num>
                      <m:den>
                        <m:r>
                          <a:rPr lang="es-CR" b="0" i="1" smtClean="0">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den>
                    </m:f>
                    <m:r>
                      <a:rPr lang="es-CR" b="0" i="1" smtClean="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pPr marL="0" indent="0">
                  <a:buNone/>
                </a:pPr>
                <a:r>
                  <a:rPr lang="en-US" dirty="0"/>
                  <a:t>Con </a:t>
                </a:r>
                <a14:m>
                  <m:oMath xmlns:m="http://schemas.openxmlformats.org/officeDocument/2006/math">
                    <m:r>
                      <a:rPr lang="es-CR" b="0" i="1" smtClean="0">
                        <a:latin typeface="Cambria Math" panose="02040503050406030204" pitchFamily="18" charset="0"/>
                      </a:rPr>
                      <m:t>𝑦</m:t>
                    </m:r>
                    <m:r>
                      <a:rPr lang="es-CR" b="0" i="1" smtClean="0">
                        <a:latin typeface="Cambria Math" panose="02040503050406030204" pitchFamily="18" charset="0"/>
                      </a:rPr>
                      <m:t>=[0,1]</m:t>
                    </m:r>
                  </m:oMath>
                </a14:m>
                <a:endParaRPr lang="en-US" dirty="0"/>
              </a:p>
              <a:p>
                <a:pPr marL="0" indent="0">
                  <a:buNone/>
                </a:pPr>
                <a:endParaRPr lang="en-US" dirty="0"/>
              </a:p>
              <a:p>
                <a:pPr marL="0" indent="0">
                  <a:buNone/>
                </a:pPr>
                <a:r>
                  <a:rPr lang="en-US" dirty="0" err="1"/>
                  <a:t>Dependiente</a:t>
                </a:r>
                <a:r>
                  <a:rPr lang="en-US" dirty="0"/>
                  <a:t> </a:t>
                </a:r>
                <a:r>
                  <a:rPr lang="en-US" dirty="0" err="1"/>
                  <a:t>como</a:t>
                </a:r>
                <a:r>
                  <a:rPr lang="en-US" dirty="0"/>
                  <a:t> se </a:t>
                </a:r>
                <a:r>
                  <a:rPr lang="en-US" dirty="0" err="1"/>
                  <a:t>vaya</a:t>
                </a:r>
                <a:r>
                  <a:rPr lang="en-US" dirty="0"/>
                  <a:t> a </a:t>
                </a:r>
                <a:r>
                  <a:rPr lang="en-US" dirty="0" err="1"/>
                  <a:t>definir</a:t>
                </a:r>
                <a:r>
                  <a:rPr lang="en-US" dirty="0"/>
                  <a:t> el </a:t>
                </a:r>
                <a:r>
                  <a:rPr lang="en-US" dirty="0" err="1"/>
                  <a:t>parámetro</a:t>
                </a:r>
                <a:r>
                  <a:rPr lang="en-US" dirty="0"/>
                  <a:t> natural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𝜋</m:t>
                    </m:r>
                    <m:r>
                      <a:rPr lang="en-US" i="1" dirty="0" smtClean="0">
                        <a:latin typeface="Cambria Math" panose="02040503050406030204" pitchFamily="18" charset="0"/>
                      </a:rPr>
                      <m:t>)</m:t>
                    </m:r>
                  </m:oMath>
                </a14:m>
                <a:r>
                  <a:rPr lang="en-US" dirty="0"/>
                  <a:t>, se </a:t>
                </a:r>
                <a:r>
                  <a:rPr lang="en-US" dirty="0" err="1"/>
                  <a:t>podría</a:t>
                </a:r>
                <a:r>
                  <a:rPr lang="en-US" dirty="0"/>
                  <a:t> </a:t>
                </a:r>
                <a:r>
                  <a:rPr lang="en-US" dirty="0" err="1"/>
                  <a:t>optar</a:t>
                </a:r>
                <a:r>
                  <a:rPr lang="en-US" dirty="0"/>
                  <a:t> por una </a:t>
                </a:r>
                <a:r>
                  <a:rPr lang="en-US" dirty="0" err="1"/>
                  <a:t>modelo</a:t>
                </a:r>
                <a:r>
                  <a:rPr lang="en-US" dirty="0"/>
                  <a:t> </a:t>
                </a:r>
                <a:r>
                  <a:rPr lang="en-US" dirty="0" err="1"/>
                  <a:t>logístico</a:t>
                </a:r>
                <a:r>
                  <a:rPr lang="en-US" dirty="0"/>
                  <a:t>, un </a:t>
                </a:r>
                <a:r>
                  <a:rPr lang="en-US" dirty="0" err="1"/>
                  <a:t>probit</a:t>
                </a:r>
                <a:r>
                  <a:rPr lang="en-US" dirty="0"/>
                  <a:t>, o un </a:t>
                </a:r>
                <a:r>
                  <a:rPr lang="en-US" dirty="0" err="1"/>
                  <a:t>cloglog</a:t>
                </a:r>
                <a:r>
                  <a:rPr lang="en-US" dirty="0"/>
                  <a:t>. Dos </a:t>
                </a:r>
                <a:r>
                  <a:rPr lang="en-US" dirty="0" err="1"/>
                  <a:t>dos</a:t>
                </a:r>
                <a:r>
                  <a:rPr lang="en-US" dirty="0"/>
                  <a:t> </a:t>
                </a:r>
                <a:r>
                  <a:rPr lang="en-US" dirty="0" err="1"/>
                  <a:t>primeros</a:t>
                </a:r>
                <a:r>
                  <a:rPr lang="en-US" dirty="0"/>
                  <a:t> </a:t>
                </a:r>
                <a:r>
                  <a:rPr lang="en-US" dirty="0" err="1"/>
                  <a:t>serán</a:t>
                </a:r>
                <a:r>
                  <a:rPr lang="en-US" dirty="0"/>
                  <a:t> los </a:t>
                </a:r>
                <a:r>
                  <a:rPr lang="en-US" dirty="0" err="1"/>
                  <a:t>expuestos</a:t>
                </a:r>
                <a:r>
                  <a:rPr lang="en-US" dirty="0"/>
                  <a:t> </a:t>
                </a:r>
                <a:r>
                  <a:rPr lang="en-US" dirty="0" err="1"/>
                  <a:t>más</a:t>
                </a:r>
                <a:r>
                  <a:rPr lang="en-US" dirty="0"/>
                  <a:t> </a:t>
                </a:r>
                <a:r>
                  <a:rPr lang="en-US" dirty="0" err="1"/>
                  <a:t>adelante</a:t>
                </a:r>
                <a:r>
                  <a:rPr lang="en-US" dirty="0"/>
                  <a:t>.</a:t>
                </a:r>
              </a:p>
            </p:txBody>
          </p:sp>
        </mc:Choice>
        <mc:Fallback xmlns="">
          <p:sp>
            <p:nvSpPr>
              <p:cNvPr id="3" name="Marcador de contenido 2">
                <a:extLst>
                  <a:ext uri="{FF2B5EF4-FFF2-40B4-BE49-F238E27FC236}">
                    <a16:creationId xmlns:a16="http://schemas.microsoft.com/office/drawing/2014/main" id="{3A2A1CF1-10F0-4941-9754-CDDE01CC4F52}"/>
                  </a:ext>
                </a:extLst>
              </p:cNvPr>
              <p:cNvSpPr>
                <a:spLocks noGrp="1" noRot="1" noChangeAspect="1" noMove="1" noResize="1" noEditPoints="1" noAdjustHandles="1" noChangeArrowheads="1" noChangeShapeType="1" noTextEdit="1"/>
              </p:cNvSpPr>
              <p:nvPr>
                <p:ph idx="1"/>
              </p:nvPr>
            </p:nvSpPr>
            <p:spPr>
              <a:xfrm>
                <a:off x="164592" y="1003177"/>
                <a:ext cx="10435345" cy="5672831"/>
              </a:xfrm>
              <a:blipFill>
                <a:blip r:embed="rId2"/>
                <a:stretch>
                  <a:fillRect l="-467" t="-860"/>
                </a:stretch>
              </a:blipFill>
            </p:spPr>
            <p:txBody>
              <a:bodyPr/>
              <a:lstStyle/>
              <a:p>
                <a:r>
                  <a:rPr lang="en-US">
                    <a:noFill/>
                  </a:rPr>
                  <a:t> </a:t>
                </a:r>
              </a:p>
            </p:txBody>
          </p:sp>
        </mc:Fallback>
      </mc:AlternateContent>
    </p:spTree>
    <p:extLst>
      <p:ext uri="{BB962C8B-B14F-4D97-AF65-F5344CB8AC3E}">
        <p14:creationId xmlns:p14="http://schemas.microsoft.com/office/powerpoint/2010/main" val="386404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y la familia binomial</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para datos binarios</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regresión logística </a:t>
            </a:r>
          </a:p>
        </p:txBody>
      </p:sp>
    </p:spTree>
    <p:extLst>
      <p:ext uri="{BB962C8B-B14F-4D97-AF65-F5344CB8AC3E}">
        <p14:creationId xmlns:p14="http://schemas.microsoft.com/office/powerpoint/2010/main" val="33109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134942"/>
            <a:ext cx="10950251" cy="859358"/>
          </a:xfrm>
        </p:spPr>
        <p:txBody>
          <a:bodyPr/>
          <a:lstStyle/>
          <a:p>
            <a:pPr algn="ctr"/>
            <a:r>
              <a:rPr lang="es-CR" dirty="0"/>
              <a:t>La regresión logística</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7E9FA8F-B406-4890-BF5E-D3E964CBA7FF}"/>
                  </a:ext>
                </a:extLst>
              </p:cNvPr>
              <p:cNvSpPr>
                <a:spLocks noGrp="1"/>
              </p:cNvSpPr>
              <p:nvPr>
                <p:ph idx="1"/>
              </p:nvPr>
            </p:nvSpPr>
            <p:spPr>
              <a:xfrm>
                <a:off x="164591" y="1253331"/>
                <a:ext cx="10950250" cy="5469727"/>
              </a:xfrm>
            </p:spPr>
            <p:txBody>
              <a:bodyPr/>
              <a:lstStyle/>
              <a:p>
                <a:r>
                  <a:rPr lang="es-ES" dirty="0"/>
                  <a:t>Tanto la regresión lineal como la regresión logística son tipos de modelos lineales generalizados (GLM).  Matemáticamente, los GLM se pueden expresar como:</a:t>
                </a: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R" i="1">
                          <a:latin typeface="Cambria Math" panose="02040503050406030204" pitchFamily="18" charset="0"/>
                        </a:rPr>
                        <m:t>𝑔</m:t>
                      </m:r>
                      <m:d>
                        <m:dPr>
                          <m:ctrlPr>
                            <a:rPr lang="es-CR" i="1">
                              <a:latin typeface="Cambria Math" panose="02040503050406030204" pitchFamily="18" charset="0"/>
                            </a:rPr>
                          </m:ctrlPr>
                        </m:dPr>
                        <m:e>
                          <m:r>
                            <a:rPr lang="es-CR" i="1">
                              <a:latin typeface="Cambria Math" panose="02040503050406030204" pitchFamily="18" charset="0"/>
                            </a:rPr>
                            <m:t>𝐸</m:t>
                          </m:r>
                          <m:d>
                            <m:dPr>
                              <m:ctrlPr>
                                <a:rPr lang="es-CR" i="1">
                                  <a:latin typeface="Cambria Math" panose="02040503050406030204" pitchFamily="18" charset="0"/>
                                </a:rPr>
                              </m:ctrlPr>
                            </m:dPr>
                            <m:e>
                              <m:r>
                                <a:rPr lang="es-CR" i="1">
                                  <a:latin typeface="Cambria Math" panose="02040503050406030204" pitchFamily="18" charset="0"/>
                                </a:rPr>
                                <m:t>𝑌</m:t>
                              </m:r>
                            </m:e>
                            <m:e>
                              <m:r>
                                <a:rPr lang="es-CR" i="1">
                                  <a:latin typeface="Cambria Math" panose="02040503050406030204" pitchFamily="18" charset="0"/>
                                </a:rPr>
                                <m:t>𝑋</m:t>
                              </m:r>
                            </m:e>
                          </m:d>
                        </m:e>
                      </m:d>
                      <m:r>
                        <a:rPr lang="es-CR" i="1">
                          <a:latin typeface="Cambria Math" panose="02040503050406030204" pitchFamily="18" charset="0"/>
                        </a:rPr>
                        <m:t>= </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𝑝</m:t>
                          </m:r>
                        </m:sub>
                      </m:sSub>
                      <m:r>
                        <a:rPr lang="es-CR" i="1">
                          <a:latin typeface="Cambria Math" panose="02040503050406030204" pitchFamily="18" charset="0"/>
                          <a:ea typeface="Cambria Math" panose="02040503050406030204" pitchFamily="18" charset="0"/>
                        </a:rPr>
                        <m:t>=</m:t>
                      </m:r>
                      <m:sSup>
                        <m:sSupPr>
                          <m:ctrlPr>
                            <a:rPr lang="es-CR" i="1">
                              <a:latin typeface="Cambria Math" panose="02040503050406030204" pitchFamily="18" charset="0"/>
                              <a:ea typeface="Cambria Math" panose="02040503050406030204" pitchFamily="18" charset="0"/>
                            </a:rPr>
                          </m:ctrlPr>
                        </m:sSupPr>
                        <m:e>
                          <m:r>
                            <a:rPr lang="es-CR" i="1">
                              <a:latin typeface="Cambria Math" panose="02040503050406030204" pitchFamily="18" charset="0"/>
                              <a:ea typeface="Cambria Math" panose="02040503050406030204" pitchFamily="18" charset="0"/>
                            </a:rPr>
                            <m:t>𝑔</m:t>
                          </m:r>
                        </m:e>
                        <m:sup>
                          <m:r>
                            <a:rPr lang="es-CR" i="1">
                              <a:latin typeface="Cambria Math" panose="02040503050406030204" pitchFamily="18" charset="0"/>
                              <a:ea typeface="Cambria Math" panose="02040503050406030204" pitchFamily="18" charset="0"/>
                            </a:rPr>
                            <m:t>−1</m:t>
                          </m:r>
                        </m:sup>
                      </m:sSup>
                      <m:r>
                        <a:rPr lang="es-CR" i="1">
                          <a:latin typeface="Cambria Math" panose="02040503050406030204" pitchFamily="18" charset="0"/>
                          <a:ea typeface="Cambria Math" panose="02040503050406030204" pitchFamily="18" charset="0"/>
                        </a:rPr>
                        <m:t> (</m:t>
                      </m:r>
                      <m:r>
                        <a:rPr lang="es-CR" i="1">
                          <a:latin typeface="Cambria Math" panose="02040503050406030204" pitchFamily="18" charset="0"/>
                          <a:ea typeface="Cambria Math" panose="02040503050406030204" pitchFamily="18" charset="0"/>
                        </a:rPr>
                        <m:t>𝑋</m:t>
                      </m:r>
                      <m:r>
                        <a:rPr lang="es-CR" i="1">
                          <a:latin typeface="Cambria Math" panose="02040503050406030204" pitchFamily="18" charset="0"/>
                          <a:ea typeface="Cambria Math" panose="02040503050406030204" pitchFamily="18" charset="0"/>
                        </a:rPr>
                        <m:t>𝛽</m:t>
                      </m:r>
                      <m:r>
                        <a:rPr lang="es-CR" i="1">
                          <a:latin typeface="Cambria Math" panose="02040503050406030204" pitchFamily="18" charset="0"/>
                          <a:ea typeface="Cambria Math" panose="02040503050406030204" pitchFamily="18" charset="0"/>
                        </a:rPr>
                        <m:t>)</m:t>
                      </m:r>
                    </m:oMath>
                  </m:oMathPara>
                </a14:m>
                <a:endParaRPr lang="en-US" dirty="0"/>
              </a:p>
              <a:p>
                <a:pPr marL="0" indent="0">
                  <a:buNone/>
                </a:pPr>
                <a:endParaRPr lang="es-ES" dirty="0"/>
              </a:p>
              <a:p>
                <a:pPr marL="0" indent="0">
                  <a:buNone/>
                </a:pPr>
                <a:r>
                  <a:rPr lang="es-ES" dirty="0"/>
                  <a:t>En donde la función </a:t>
                </a:r>
                <a14:m>
                  <m:oMath xmlns:m="http://schemas.openxmlformats.org/officeDocument/2006/math">
                    <m:r>
                      <a:rPr lang="es-ES" i="1" dirty="0" smtClean="0">
                        <a:latin typeface="Cambria Math" panose="02040503050406030204" pitchFamily="18" charset="0"/>
                      </a:rPr>
                      <m:t>𝑔</m:t>
                    </m:r>
                    <m:r>
                      <a:rPr lang="es-ES" i="1" dirty="0" smtClean="0">
                        <a:latin typeface="Cambria Math" panose="02040503050406030204" pitchFamily="18" charset="0"/>
                      </a:rPr>
                      <m:t>(∗)</m:t>
                    </m:r>
                  </m:oMath>
                </a14:m>
                <a:r>
                  <a:rPr lang="en-US" dirty="0"/>
                  <a:t> se </a:t>
                </a:r>
                <a:r>
                  <a:rPr lang="en-US" dirty="0" err="1"/>
                  <a:t>conoce</a:t>
                </a:r>
                <a:r>
                  <a:rPr lang="en-US" dirty="0"/>
                  <a:t> </a:t>
                </a:r>
                <a:r>
                  <a:rPr lang="en-US" dirty="0" err="1"/>
                  <a:t>como</a:t>
                </a:r>
                <a:r>
                  <a:rPr lang="en-US" dirty="0"/>
                  <a:t> la </a:t>
                </a:r>
                <a:r>
                  <a:rPr lang="es-ES" dirty="0">
                    <a:solidFill>
                      <a:srgbClr val="333333"/>
                    </a:solidFill>
                    <a:latin typeface="Helvetica Neue"/>
                  </a:rPr>
                  <a:t>una función invertible </a:t>
                </a:r>
                <a:r>
                  <a:rPr lang="es-ES" i="1" dirty="0">
                    <a:solidFill>
                      <a:srgbClr val="333333"/>
                    </a:solidFill>
                    <a:latin typeface="Helvetica Neue"/>
                  </a:rPr>
                  <a:t>g</a:t>
                </a:r>
                <a:r>
                  <a:rPr lang="es-ES" dirty="0">
                    <a:solidFill>
                      <a:srgbClr val="333333"/>
                    </a:solidFill>
                    <a:latin typeface="Helvetica Neue"/>
                  </a:rPr>
                  <a:t>, denominada función enlace (o link), y es la que determina, según la familia de funciones de probabilidad, el enlace que le corresponderá a la parte determinística del modelo. </a:t>
                </a:r>
              </a:p>
              <a:p>
                <a:pPr marL="0" indent="0">
                  <a:buNone/>
                </a:pPr>
                <a:endParaRPr lang="es-ES" dirty="0">
                  <a:solidFill>
                    <a:srgbClr val="333333"/>
                  </a:solidFill>
                  <a:latin typeface="Helvetica Neue"/>
                </a:endParaRPr>
              </a:p>
              <a:p>
                <a:r>
                  <a:rPr lang="es-ES" dirty="0"/>
                  <a:t>El marco de referencia de la regresión logística dentro de los GLM es fácil de ver cuando se observan las ecuaciones generalizadas para la regresión lineal y logística. Recuerde que los modelos de regresión lineal se definen mediante la ecuación:</a:t>
                </a:r>
              </a:p>
              <a:p>
                <a:endParaRPr lang="es-ES" dirty="0"/>
              </a:p>
              <a:p>
                <a:pPr marL="0" indent="0">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𝑌</m:t>
                      </m:r>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1</m:t>
                          </m:r>
                        </m:sub>
                      </m:sSub>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2</m:t>
                          </m:r>
                        </m:sub>
                      </m:sSub>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𝑝</m:t>
                          </m:r>
                        </m:sub>
                      </m:sSub>
                      <m:r>
                        <a:rPr lang="es-CR" b="0" i="1" smtClean="0">
                          <a:latin typeface="Cambria Math" panose="02040503050406030204" pitchFamily="18" charset="0"/>
                          <a:ea typeface="Cambria Math" panose="02040503050406030204" pitchFamily="18" charset="0"/>
                        </a:rPr>
                        <m:t>+ </m:t>
                      </m:r>
                      <m:r>
                        <a:rPr lang="es-CR" b="0" i="1" smtClean="0">
                          <a:latin typeface="Cambria Math" panose="02040503050406030204" pitchFamily="18" charset="0"/>
                          <a:ea typeface="Cambria Math" panose="02040503050406030204" pitchFamily="18" charset="0"/>
                        </a:rPr>
                        <m:t>𝜖</m:t>
                      </m:r>
                      <m:r>
                        <a:rPr lang="es-CR" b="0" i="1" smtClean="0">
                          <a:latin typeface="Cambria Math" panose="02040503050406030204" pitchFamily="18" charset="0"/>
                          <a:ea typeface="Cambria Math" panose="02040503050406030204" pitchFamily="18" charset="0"/>
                        </a:rPr>
                        <m:t>  ,</m:t>
                      </m:r>
                      <m:r>
                        <a:rPr lang="es-CR" i="1" smtClean="0">
                          <a:latin typeface="Cambria Math" panose="02040503050406030204" pitchFamily="18" charset="0"/>
                          <a:ea typeface="Cambria Math" panose="02040503050406030204" pitchFamily="18" charset="0"/>
                        </a:rPr>
                        <m:t>𝜖</m:t>
                      </m:r>
                      <m:r>
                        <a:rPr lang="es-CR" i="1">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𝑁</m:t>
                      </m:r>
                      <m:r>
                        <a:rPr lang="es-CR" b="0" i="1" smtClean="0">
                          <a:latin typeface="Cambria Math" panose="02040503050406030204" pitchFamily="18" charset="0"/>
                          <a:ea typeface="Cambria Math" panose="02040503050406030204" pitchFamily="18" charset="0"/>
                        </a:rPr>
                        <m:t>(0,</m:t>
                      </m:r>
                      <m:r>
                        <a:rPr lang="es-CR" b="0" i="1" smtClean="0">
                          <a:latin typeface="Cambria Math" panose="02040503050406030204" pitchFamily="18" charset="0"/>
                          <a:ea typeface="Cambria Math" panose="02040503050406030204" pitchFamily="18" charset="0"/>
                        </a:rPr>
                        <m:t>𝐼</m:t>
                      </m:r>
                      <m:sSup>
                        <m:sSupPr>
                          <m:ctrlPr>
                            <a:rPr lang="es-CR" b="0" i="1" smtClean="0">
                              <a:latin typeface="Cambria Math" panose="02040503050406030204" pitchFamily="18" charset="0"/>
                              <a:ea typeface="Cambria Math" panose="02040503050406030204" pitchFamily="18" charset="0"/>
                            </a:rPr>
                          </m:ctrlPr>
                        </m:sSupPr>
                        <m:e>
                          <m:r>
                            <a:rPr lang="es-CR" i="1">
                              <a:latin typeface="Cambria Math" panose="02040503050406030204" pitchFamily="18" charset="0"/>
                              <a:ea typeface="Cambria Math" panose="02040503050406030204" pitchFamily="18" charset="0"/>
                            </a:rPr>
                            <m:t>𝜎</m:t>
                          </m:r>
                        </m:e>
                        <m:sup>
                          <m:r>
                            <a:rPr lang="es-CR" b="0" i="1" smtClean="0">
                              <a:latin typeface="Cambria Math" panose="02040503050406030204" pitchFamily="18" charset="0"/>
                              <a:ea typeface="Cambria Math" panose="02040503050406030204" pitchFamily="18" charset="0"/>
                            </a:rPr>
                            <m:t>2</m:t>
                          </m:r>
                        </m:sup>
                      </m:sSup>
                      <m:r>
                        <a:rPr lang="es-CR"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Marcador de contenido 2">
                <a:extLst>
                  <a:ext uri="{FF2B5EF4-FFF2-40B4-BE49-F238E27FC236}">
                    <a16:creationId xmlns:a16="http://schemas.microsoft.com/office/drawing/2014/main" id="{07E9FA8F-B406-4890-BF5E-D3E964CBA7FF}"/>
                  </a:ext>
                </a:extLst>
              </p:cNvPr>
              <p:cNvSpPr>
                <a:spLocks noGrp="1" noRot="1" noChangeAspect="1" noMove="1" noResize="1" noEditPoints="1" noAdjustHandles="1" noChangeArrowheads="1" noChangeShapeType="1" noTextEdit="1"/>
              </p:cNvSpPr>
              <p:nvPr>
                <p:ph idx="1"/>
              </p:nvPr>
            </p:nvSpPr>
            <p:spPr>
              <a:xfrm>
                <a:off x="164591" y="1253331"/>
                <a:ext cx="10950250" cy="5469727"/>
              </a:xfrm>
              <a:blipFill>
                <a:blip r:embed="rId2"/>
                <a:stretch>
                  <a:fillRect l="-445" t="-892"/>
                </a:stretch>
              </a:blipFill>
            </p:spPr>
            <p:txBody>
              <a:bodyPr/>
              <a:lstStyle/>
              <a:p>
                <a:r>
                  <a:rPr lang="en-US">
                    <a:noFill/>
                  </a:rPr>
                  <a:t> </a:t>
                </a:r>
              </a:p>
            </p:txBody>
          </p:sp>
        </mc:Fallback>
      </mc:AlternateContent>
    </p:spTree>
    <p:extLst>
      <p:ext uri="{BB962C8B-B14F-4D97-AF65-F5344CB8AC3E}">
        <p14:creationId xmlns:p14="http://schemas.microsoft.com/office/powerpoint/2010/main" val="73993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134942"/>
            <a:ext cx="10950251" cy="859358"/>
          </a:xfrm>
        </p:spPr>
        <p:txBody>
          <a:bodyPr/>
          <a:lstStyle/>
          <a:p>
            <a:pPr algn="ctr"/>
            <a:r>
              <a:rPr lang="es-CR" dirty="0"/>
              <a:t>La regresión logística</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7E9FA8F-B406-4890-BF5E-D3E964CBA7FF}"/>
                  </a:ext>
                </a:extLst>
              </p:cNvPr>
              <p:cNvSpPr>
                <a:spLocks noGrp="1"/>
              </p:cNvSpPr>
              <p:nvPr>
                <p:ph idx="1"/>
              </p:nvPr>
            </p:nvSpPr>
            <p:spPr>
              <a:xfrm>
                <a:off x="164591" y="1253331"/>
                <a:ext cx="10950250" cy="5469727"/>
              </a:xfrm>
            </p:spPr>
            <p:txBody>
              <a:bodyPr/>
              <a:lstStyle/>
              <a:p>
                <a:r>
                  <a:rPr lang="es-ES" dirty="0"/>
                  <a:t>La regresión logística se define de manera similar:</a:t>
                </a:r>
              </a:p>
              <a:p>
                <a:pPr marL="0" indent="0">
                  <a:buNone/>
                </a:pPr>
                <a:endParaRPr lang="es-ES" dirty="0"/>
              </a:p>
              <a:p>
                <a:pPr marL="0" indent="0" algn="ctr">
                  <a:buNone/>
                </a:pPr>
                <a14:m>
                  <m:oMathPara xmlns:m="http://schemas.openxmlformats.org/officeDocument/2006/math">
                    <m:oMathParaPr>
                      <m:jc m:val="centerGroup"/>
                    </m:oMathParaPr>
                    <m:oMath xmlns:m="http://schemas.openxmlformats.org/officeDocument/2006/math">
                      <m:func>
                        <m:funcPr>
                          <m:ctrlPr>
                            <a:rPr lang="es-CR" b="0" i="1" smtClean="0">
                              <a:latin typeface="Cambria Math" panose="02040503050406030204" pitchFamily="18" charset="0"/>
                            </a:rPr>
                          </m:ctrlPr>
                        </m:funcPr>
                        <m:fName>
                          <m:r>
                            <m:rPr>
                              <m:sty m:val="p"/>
                            </m:rPr>
                            <a:rPr lang="es-CR" b="0" i="0" smtClean="0">
                              <a:latin typeface="Cambria Math" panose="02040503050406030204" pitchFamily="18" charset="0"/>
                            </a:rPr>
                            <m:t>log</m:t>
                          </m:r>
                        </m:fName>
                        <m:e>
                          <m:d>
                            <m:dPr>
                              <m:ctrlPr>
                                <a:rPr lang="es-CR" b="0" i="1" smtClean="0">
                                  <a:latin typeface="Cambria Math" panose="02040503050406030204" pitchFamily="18" charset="0"/>
                                </a:rPr>
                              </m:ctrlPr>
                            </m:dPr>
                            <m:e>
                              <m:f>
                                <m:fPr>
                                  <m:ctrlPr>
                                    <a:rPr lang="es-CR" b="0" i="1" smtClean="0">
                                      <a:latin typeface="Cambria Math" panose="02040503050406030204" pitchFamily="18" charset="0"/>
                                    </a:rPr>
                                  </m:ctrlPr>
                                </m:fPr>
                                <m:num>
                                  <m:r>
                                    <a:rPr lang="es-CR" b="0" i="1" smtClean="0">
                                      <a:latin typeface="Cambria Math" panose="02040503050406030204" pitchFamily="18" charset="0"/>
                                    </a:rPr>
                                    <m:t>𝑝</m:t>
                                  </m:r>
                                  <m:r>
                                    <a:rPr lang="es-CR" b="0" i="1" smtClean="0">
                                      <a:latin typeface="Cambria Math" panose="02040503050406030204" pitchFamily="18" charset="0"/>
                                    </a:rPr>
                                    <m:t>(</m:t>
                                  </m:r>
                                  <m:r>
                                    <a:rPr lang="es-CR" b="0" i="1" smtClean="0">
                                      <a:latin typeface="Cambria Math" panose="02040503050406030204" pitchFamily="18" charset="0"/>
                                    </a:rPr>
                                    <m:t>𝑥</m:t>
                                  </m:r>
                                  <m:r>
                                    <a:rPr lang="es-CR" b="0" i="1" smtClean="0">
                                      <a:latin typeface="Cambria Math" panose="02040503050406030204" pitchFamily="18" charset="0"/>
                                    </a:rPr>
                                    <m:t>)</m:t>
                                  </m:r>
                                </m:num>
                                <m:den>
                                  <m:r>
                                    <a:rPr lang="es-CR" b="0" i="1" smtClean="0">
                                      <a:latin typeface="Cambria Math" panose="02040503050406030204" pitchFamily="18" charset="0"/>
                                    </a:rPr>
                                    <m:t>1−</m:t>
                                  </m:r>
                                  <m:r>
                                    <a:rPr lang="es-CR" b="0" i="1" smtClean="0">
                                      <a:latin typeface="Cambria Math" panose="02040503050406030204" pitchFamily="18" charset="0"/>
                                    </a:rPr>
                                    <m:t>𝑝</m:t>
                                  </m:r>
                                  <m:r>
                                    <a:rPr lang="es-CR" b="0" i="1" smtClean="0">
                                      <a:latin typeface="Cambria Math" panose="02040503050406030204" pitchFamily="18" charset="0"/>
                                    </a:rPr>
                                    <m:t>(</m:t>
                                  </m:r>
                                  <m:r>
                                    <a:rPr lang="es-CR" b="0" i="1" smtClean="0">
                                      <a:latin typeface="Cambria Math" panose="02040503050406030204" pitchFamily="18" charset="0"/>
                                    </a:rPr>
                                    <m:t>𝑥</m:t>
                                  </m:r>
                                  <m:r>
                                    <a:rPr lang="es-CR" b="0" i="1" smtClean="0">
                                      <a:latin typeface="Cambria Math" panose="02040503050406030204" pitchFamily="18" charset="0"/>
                                    </a:rPr>
                                    <m:t>)</m:t>
                                  </m:r>
                                </m:den>
                              </m:f>
                            </m:e>
                          </m:d>
                        </m:e>
                      </m:func>
                      <m:r>
                        <a:rPr lang="es-CR" b="0" i="1" smtClean="0">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𝑝</m:t>
                          </m:r>
                        </m:sub>
                      </m:sSub>
                    </m:oMath>
                  </m:oMathPara>
                </a14:m>
                <a:endParaRPr lang="en-US" dirty="0"/>
              </a:p>
              <a:p>
                <a:pPr marL="0" indent="0" algn="ctr">
                  <a:buNone/>
                </a:pPr>
                <a:endParaRPr lang="en-US" dirty="0"/>
              </a:p>
              <a:p>
                <a:r>
                  <a:rPr lang="es-ES" dirty="0"/>
                  <a:t>Sin embargo, a diferencia de la regresión lineal, tenga en cuenta que el cálculo de la respuesta no es directo.</a:t>
                </a:r>
                <a:r>
                  <a:rPr lang="en-US" dirty="0"/>
                  <a:t> ¿Por </a:t>
                </a:r>
                <a:r>
                  <a:rPr lang="en-US" dirty="0" err="1"/>
                  <a:t>qué</a:t>
                </a:r>
                <a:r>
                  <a:rPr lang="en-US" dirty="0"/>
                  <a:t> decimos </a:t>
                </a:r>
                <a:r>
                  <a:rPr lang="en-US" dirty="0" err="1"/>
                  <a:t>esto</a:t>
                </a:r>
                <a:r>
                  <a:rPr lang="en-US" dirty="0"/>
                  <a:t>?</a:t>
                </a:r>
              </a:p>
              <a:p>
                <a:endParaRPr lang="en-US" dirty="0"/>
              </a:p>
              <a:p>
                <a:r>
                  <a:rPr lang="es-ES" dirty="0"/>
                  <a:t>El lado de la ecuación con la variable de respuesta se conoce como logaritmo de probabilidades.</a:t>
                </a:r>
                <a:endParaRPr lang="en-US" dirty="0"/>
              </a:p>
            </p:txBody>
          </p:sp>
        </mc:Choice>
        <mc:Fallback xmlns="">
          <p:sp>
            <p:nvSpPr>
              <p:cNvPr id="3" name="Marcador de contenido 2">
                <a:extLst>
                  <a:ext uri="{FF2B5EF4-FFF2-40B4-BE49-F238E27FC236}">
                    <a16:creationId xmlns:a16="http://schemas.microsoft.com/office/drawing/2014/main" id="{07E9FA8F-B406-4890-BF5E-D3E964CBA7FF}"/>
                  </a:ext>
                </a:extLst>
              </p:cNvPr>
              <p:cNvSpPr>
                <a:spLocks noGrp="1" noRot="1" noChangeAspect="1" noMove="1" noResize="1" noEditPoints="1" noAdjustHandles="1" noChangeArrowheads="1" noChangeShapeType="1" noTextEdit="1"/>
              </p:cNvSpPr>
              <p:nvPr>
                <p:ph idx="1"/>
              </p:nvPr>
            </p:nvSpPr>
            <p:spPr>
              <a:xfrm>
                <a:off x="164591" y="1253331"/>
                <a:ext cx="10950250" cy="5469727"/>
              </a:xfrm>
              <a:blipFill>
                <a:blip r:embed="rId2"/>
                <a:stretch>
                  <a:fillRect l="-111" t="-892"/>
                </a:stretch>
              </a:blipFill>
            </p:spPr>
            <p:txBody>
              <a:bodyPr/>
              <a:lstStyle/>
              <a:p>
                <a:r>
                  <a:rPr lang="en-US">
                    <a:noFill/>
                  </a:rPr>
                  <a:t> </a:t>
                </a:r>
              </a:p>
            </p:txBody>
          </p:sp>
        </mc:Fallback>
      </mc:AlternateContent>
    </p:spTree>
    <p:extLst>
      <p:ext uri="{BB962C8B-B14F-4D97-AF65-F5344CB8AC3E}">
        <p14:creationId xmlns:p14="http://schemas.microsoft.com/office/powerpoint/2010/main" val="330657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55040"/>
            <a:ext cx="10950251" cy="859358"/>
          </a:xfrm>
        </p:spPr>
        <p:txBody>
          <a:bodyPr/>
          <a:lstStyle/>
          <a:p>
            <a:pPr algn="ctr"/>
            <a:r>
              <a:rPr lang="es-CR" dirty="0"/>
              <a:t>La regresión logística</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7E9FA8F-B406-4890-BF5E-D3E964CBA7FF}"/>
                  </a:ext>
                </a:extLst>
              </p:cNvPr>
              <p:cNvSpPr>
                <a:spLocks noGrp="1"/>
              </p:cNvSpPr>
              <p:nvPr>
                <p:ph idx="1"/>
              </p:nvPr>
            </p:nvSpPr>
            <p:spPr>
              <a:xfrm>
                <a:off x="97654" y="1100831"/>
                <a:ext cx="11105965" cy="5757169"/>
              </a:xfrm>
            </p:spPr>
            <p:txBody>
              <a:bodyPr/>
              <a:lstStyle/>
              <a:p>
                <a:pPr algn="just"/>
                <a:r>
                  <a:rPr lang="es-ES" dirty="0"/>
                  <a:t>En un contexto binario, las probabilidades son la probabilidad de un evento "positivo“ </a:t>
                </a:r>
                <a14:m>
                  <m:oMath xmlns:m="http://schemas.openxmlformats.org/officeDocument/2006/math">
                    <m:r>
                      <a:rPr lang="es-ES" i="1" dirty="0" smtClean="0">
                        <a:latin typeface="Cambria Math" panose="02040503050406030204" pitchFamily="18" charset="0"/>
                      </a:rPr>
                      <m:t>(</m:t>
                    </m:r>
                    <m:r>
                      <a:rPr lang="es-ES" i="1" dirty="0" smtClean="0">
                        <a:latin typeface="Cambria Math" panose="02040503050406030204" pitchFamily="18" charset="0"/>
                      </a:rPr>
                      <m:t>𝑌</m:t>
                    </m:r>
                    <m:r>
                      <a:rPr lang="es-ES" i="1" dirty="0" smtClean="0">
                        <a:latin typeface="Cambria Math" panose="02040503050406030204" pitchFamily="18" charset="0"/>
                      </a:rPr>
                      <m:t>=1)</m:t>
                    </m:r>
                  </m:oMath>
                </a14:m>
                <a:r>
                  <a:rPr lang="en-US" dirty="0"/>
                  <a:t>, </a:t>
                </a:r>
                <a:r>
                  <a:rPr lang="es-ES" dirty="0"/>
                  <a:t>dividido por la probabilidad de un evento "negativo“ </a:t>
                </a:r>
                <a14:m>
                  <m:oMath xmlns:m="http://schemas.openxmlformats.org/officeDocument/2006/math">
                    <m:r>
                      <a:rPr lang="es-ES" i="1" dirty="0" smtClean="0">
                        <a:latin typeface="Cambria Math" panose="02040503050406030204" pitchFamily="18" charset="0"/>
                      </a:rPr>
                      <m:t>(</m:t>
                    </m:r>
                    <m:r>
                      <a:rPr lang="es-ES" i="1" dirty="0" smtClean="0">
                        <a:latin typeface="Cambria Math" panose="02040503050406030204" pitchFamily="18" charset="0"/>
                      </a:rPr>
                      <m:t>𝑌</m:t>
                    </m:r>
                    <m:r>
                      <a:rPr lang="es-ES" i="1" dirty="0" smtClean="0">
                        <a:latin typeface="Cambria Math" panose="02040503050406030204" pitchFamily="18" charset="0"/>
                      </a:rPr>
                      <m:t>=0)</m:t>
                    </m:r>
                  </m:oMath>
                </a14:m>
                <a:r>
                  <a:rPr lang="es-ES" dirty="0"/>
                  <a:t>.</a:t>
                </a:r>
              </a:p>
              <a:p>
                <a:endParaRPr lang="es-ES" dirty="0"/>
              </a:p>
              <a:p>
                <a:pPr marL="0" indent="0" algn="ctr">
                  <a:buNone/>
                </a:pPr>
                <a14:m>
                  <m:oMathPara xmlns:m="http://schemas.openxmlformats.org/officeDocument/2006/math">
                    <m:oMathParaPr>
                      <m:jc m:val="centerGroup"/>
                    </m:oMathParaPr>
                    <m:oMath xmlns:m="http://schemas.openxmlformats.org/officeDocument/2006/math">
                      <m:f>
                        <m:fPr>
                          <m:ctrlPr>
                            <a:rPr lang="es-CR" b="0" i="1" smtClean="0">
                              <a:latin typeface="Cambria Math" panose="02040503050406030204" pitchFamily="18" charset="0"/>
                            </a:rPr>
                          </m:ctrlPr>
                        </m:fPr>
                        <m:num>
                          <m:r>
                            <a:rPr lang="es-CR" b="0" i="1" smtClean="0">
                              <a:latin typeface="Cambria Math" panose="02040503050406030204" pitchFamily="18" charset="0"/>
                            </a:rPr>
                            <m:t>𝑝</m:t>
                          </m:r>
                          <m:r>
                            <a:rPr lang="es-CR" b="0" i="1" smtClean="0">
                              <a:latin typeface="Cambria Math" panose="02040503050406030204" pitchFamily="18" charset="0"/>
                            </a:rPr>
                            <m:t>(</m:t>
                          </m:r>
                          <m:r>
                            <a:rPr lang="es-CR" b="0" i="1" smtClean="0">
                              <a:latin typeface="Cambria Math" panose="02040503050406030204" pitchFamily="18" charset="0"/>
                            </a:rPr>
                            <m:t>𝑥</m:t>
                          </m:r>
                          <m:r>
                            <a:rPr lang="es-CR" b="0" i="1" smtClean="0">
                              <a:latin typeface="Cambria Math" panose="02040503050406030204" pitchFamily="18" charset="0"/>
                            </a:rPr>
                            <m:t>)</m:t>
                          </m:r>
                        </m:num>
                        <m:den>
                          <m:r>
                            <a:rPr lang="es-CR" b="0" i="1" smtClean="0">
                              <a:latin typeface="Cambria Math" panose="02040503050406030204" pitchFamily="18" charset="0"/>
                            </a:rPr>
                            <m:t>1−</m:t>
                          </m:r>
                          <m:r>
                            <a:rPr lang="es-CR" b="0" i="1" smtClean="0">
                              <a:latin typeface="Cambria Math" panose="02040503050406030204" pitchFamily="18" charset="0"/>
                            </a:rPr>
                            <m:t>𝑝</m:t>
                          </m:r>
                          <m:r>
                            <a:rPr lang="es-CR" b="0" i="1" smtClean="0">
                              <a:latin typeface="Cambria Math" panose="02040503050406030204" pitchFamily="18" charset="0"/>
                            </a:rPr>
                            <m:t>(</m:t>
                          </m:r>
                          <m:r>
                            <a:rPr lang="es-CR" b="0" i="1" smtClean="0">
                              <a:latin typeface="Cambria Math" panose="02040503050406030204" pitchFamily="18" charset="0"/>
                            </a:rPr>
                            <m:t>𝑥</m:t>
                          </m:r>
                          <m:r>
                            <a:rPr lang="es-CR" b="0" i="1" smtClean="0">
                              <a:latin typeface="Cambria Math" panose="02040503050406030204" pitchFamily="18" charset="0"/>
                            </a:rPr>
                            <m:t>)</m:t>
                          </m:r>
                        </m:den>
                      </m:f>
                      <m:r>
                        <a:rPr lang="es-CR" b="0" i="1" smtClean="0">
                          <a:latin typeface="Cambria Math" panose="02040503050406030204" pitchFamily="18" charset="0"/>
                        </a:rPr>
                        <m:t>=</m:t>
                      </m:r>
                      <m:f>
                        <m:fPr>
                          <m:ctrlPr>
                            <a:rPr lang="es-CR" b="0" i="1" smtClean="0">
                              <a:latin typeface="Cambria Math" panose="02040503050406030204" pitchFamily="18" charset="0"/>
                            </a:rPr>
                          </m:ctrlPr>
                        </m:fPr>
                        <m:num>
                          <m:r>
                            <a:rPr lang="es-CR" b="0" i="1" smtClean="0">
                              <a:latin typeface="Cambria Math" panose="02040503050406030204" pitchFamily="18" charset="0"/>
                            </a:rPr>
                            <m:t>𝑃</m:t>
                          </m:r>
                          <m:r>
                            <a:rPr lang="es-CR" b="0" i="1" smtClean="0">
                              <a:latin typeface="Cambria Math" panose="02040503050406030204" pitchFamily="18" charset="0"/>
                            </a:rPr>
                            <m:t>[</m:t>
                          </m:r>
                          <m:r>
                            <a:rPr lang="es-CR" b="0" i="1" smtClean="0">
                              <a:latin typeface="Cambria Math" panose="02040503050406030204" pitchFamily="18" charset="0"/>
                            </a:rPr>
                            <m:t>𝑌</m:t>
                          </m:r>
                          <m:r>
                            <a:rPr lang="es-CR" b="0" i="1" smtClean="0">
                              <a:latin typeface="Cambria Math" panose="02040503050406030204" pitchFamily="18" charset="0"/>
                            </a:rPr>
                            <m:t>=1|</m:t>
                          </m:r>
                          <m:r>
                            <a:rPr lang="es-CR" b="0" i="1" smtClean="0">
                              <a:latin typeface="Cambria Math" panose="02040503050406030204" pitchFamily="18" charset="0"/>
                            </a:rPr>
                            <m:t>𝑋</m:t>
                          </m:r>
                          <m:r>
                            <a:rPr lang="es-CR" b="0" i="1" smtClean="0">
                              <a:latin typeface="Cambria Math" panose="02040503050406030204" pitchFamily="18" charset="0"/>
                            </a:rPr>
                            <m:t>=</m:t>
                          </m:r>
                          <m:r>
                            <a:rPr lang="es-CR" b="0" i="1" smtClean="0">
                              <a:latin typeface="Cambria Math" panose="02040503050406030204" pitchFamily="18" charset="0"/>
                            </a:rPr>
                            <m:t>𝑥</m:t>
                          </m:r>
                          <m:r>
                            <a:rPr lang="es-CR" b="0" i="1" smtClean="0">
                              <a:latin typeface="Cambria Math" panose="02040503050406030204" pitchFamily="18" charset="0"/>
                            </a:rPr>
                            <m:t>]</m:t>
                          </m:r>
                        </m:num>
                        <m:den>
                          <m:r>
                            <a:rPr lang="es-CR" i="1">
                              <a:latin typeface="Cambria Math" panose="02040503050406030204" pitchFamily="18" charset="0"/>
                            </a:rPr>
                            <m:t>𝑃</m:t>
                          </m:r>
                          <m:r>
                            <a:rPr lang="es-CR" i="1">
                              <a:latin typeface="Cambria Math" panose="02040503050406030204" pitchFamily="18" charset="0"/>
                            </a:rPr>
                            <m:t>[</m:t>
                          </m:r>
                          <m:r>
                            <a:rPr lang="es-CR" i="1">
                              <a:latin typeface="Cambria Math" panose="02040503050406030204" pitchFamily="18" charset="0"/>
                            </a:rPr>
                            <m:t>𝑌</m:t>
                          </m:r>
                          <m:r>
                            <a:rPr lang="es-CR" i="1">
                              <a:latin typeface="Cambria Math" panose="02040503050406030204" pitchFamily="18" charset="0"/>
                            </a:rPr>
                            <m:t>=0|</m:t>
                          </m:r>
                          <m:r>
                            <a:rPr lang="es-CR" i="1">
                              <a:latin typeface="Cambria Math" panose="02040503050406030204" pitchFamily="18" charset="0"/>
                            </a:rPr>
                            <m:t>𝑋</m:t>
                          </m:r>
                          <m:r>
                            <a:rPr lang="es-CR" i="1">
                              <a:latin typeface="Cambria Math" panose="02040503050406030204" pitchFamily="18" charset="0"/>
                            </a:rPr>
                            <m:t>=</m:t>
                          </m:r>
                          <m:r>
                            <a:rPr lang="es-CR" i="1">
                              <a:latin typeface="Cambria Math" panose="02040503050406030204" pitchFamily="18" charset="0"/>
                            </a:rPr>
                            <m:t>𝑥</m:t>
                          </m:r>
                          <m:r>
                            <a:rPr lang="es-CR" i="1">
                              <a:latin typeface="Cambria Math" panose="02040503050406030204" pitchFamily="18" charset="0"/>
                            </a:rPr>
                            <m:t>]</m:t>
                          </m:r>
                        </m:den>
                      </m:f>
                    </m:oMath>
                  </m:oMathPara>
                </a14:m>
                <a:endParaRPr lang="en-US" dirty="0"/>
              </a:p>
              <a:p>
                <a:pPr marL="0" indent="0" algn="ctr">
                  <a:buNone/>
                </a:pPr>
                <a:endParaRPr lang="en-US" dirty="0"/>
              </a:p>
              <a:p>
                <a:pPr marL="0" indent="0" algn="just">
                  <a:buNone/>
                </a:pPr>
                <a:r>
                  <a:rPr lang="es-ES" dirty="0"/>
                  <a:t>La ecuación de la regresión logística garantiza que se calcule un valor entre </a:t>
                </a:r>
                <a:r>
                  <a:rPr lang="es-ES" b="1" dirty="0"/>
                  <a:t>0</a:t>
                </a:r>
                <a:r>
                  <a:rPr lang="es-ES" dirty="0"/>
                  <a:t> y </a:t>
                </a:r>
                <a:r>
                  <a:rPr lang="es-ES" b="1" dirty="0"/>
                  <a:t>1</a:t>
                </a:r>
                <a:r>
                  <a:rPr lang="es-ES" dirty="0"/>
                  <a:t>. Esto es evidente cuando se aplica la transformación </a:t>
                </a:r>
                <a:r>
                  <a:rPr lang="es-ES" i="1" dirty="0" err="1"/>
                  <a:t>logit</a:t>
                </a:r>
                <a:r>
                  <a:rPr lang="es-ES" i="1" dirty="0"/>
                  <a:t> inversa</a:t>
                </a:r>
                <a:r>
                  <a:rPr lang="es-ES" dirty="0"/>
                  <a:t>, lo que da como resultado una predicción de probabilidad “directa”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𝑝</m:t>
                      </m:r>
                      <m:d>
                        <m:dPr>
                          <m:ctrlPr>
                            <a:rPr lang="es-CR" b="0" i="1" smtClean="0">
                              <a:latin typeface="Cambria Math" panose="02040503050406030204" pitchFamily="18" charset="0"/>
                            </a:rPr>
                          </m:ctrlPr>
                        </m:dPr>
                        <m:e>
                          <m:sSub>
                            <m:sSubPr>
                              <m:ctrlPr>
                                <a:rPr lang="es-CR" b="0" i="1" smtClean="0">
                                  <a:latin typeface="Cambria Math" panose="02040503050406030204" pitchFamily="18" charset="0"/>
                                </a:rPr>
                              </m:ctrlPr>
                            </m:sSubPr>
                            <m:e>
                              <m:r>
                                <a:rPr lang="es-CR" b="0" i="1" smtClean="0">
                                  <a:latin typeface="Cambria Math" panose="02040503050406030204" pitchFamily="18" charset="0"/>
                                </a:rPr>
                                <m:t>𝑥</m:t>
                              </m:r>
                            </m:e>
                            <m:sub>
                              <m:r>
                                <a:rPr lang="es-CR" b="0" i="1" smtClean="0">
                                  <a:latin typeface="Cambria Math" panose="02040503050406030204" pitchFamily="18" charset="0"/>
                                </a:rPr>
                                <m:t>𝑖</m:t>
                              </m:r>
                            </m:sub>
                          </m:sSub>
                        </m:e>
                      </m:d>
                      <m:r>
                        <a:rPr lang="es-CR" b="0" i="1" smtClean="0">
                          <a:latin typeface="Cambria Math" panose="02040503050406030204" pitchFamily="18" charset="0"/>
                        </a:rPr>
                        <m:t>=</m:t>
                      </m:r>
                      <m:r>
                        <a:rPr lang="es-CR" b="0" i="1" smtClean="0">
                          <a:latin typeface="Cambria Math" panose="02040503050406030204" pitchFamily="18" charset="0"/>
                        </a:rPr>
                        <m:t>𝑃</m:t>
                      </m:r>
                      <m:d>
                        <m:dPr>
                          <m:begChr m:val="["/>
                          <m:endChr m:val="]"/>
                          <m:ctrlPr>
                            <a:rPr lang="es-CR" b="0" i="1" smtClean="0">
                              <a:latin typeface="Cambria Math" panose="02040503050406030204" pitchFamily="18" charset="0"/>
                            </a:rPr>
                          </m:ctrlPr>
                        </m:dPr>
                        <m:e>
                          <m:sSub>
                            <m:sSubPr>
                              <m:ctrlPr>
                                <a:rPr lang="es-CR" b="0" i="1" smtClean="0">
                                  <a:latin typeface="Cambria Math" panose="02040503050406030204" pitchFamily="18" charset="0"/>
                                </a:rPr>
                              </m:ctrlPr>
                            </m:sSubPr>
                            <m:e>
                              <m:r>
                                <a:rPr lang="es-CR" b="0" i="1" smtClean="0">
                                  <a:latin typeface="Cambria Math" panose="02040503050406030204" pitchFamily="18" charset="0"/>
                                </a:rPr>
                                <m:t>𝑌</m:t>
                              </m:r>
                            </m:e>
                            <m:sub>
                              <m:r>
                                <a:rPr lang="es-CR" b="0" i="1" smtClean="0">
                                  <a:latin typeface="Cambria Math" panose="02040503050406030204" pitchFamily="18" charset="0"/>
                                </a:rPr>
                                <m:t>𝑖</m:t>
                              </m:r>
                            </m:sub>
                          </m:sSub>
                          <m:r>
                            <a:rPr lang="es-CR" b="0" i="1" smtClean="0">
                              <a:latin typeface="Cambria Math" panose="02040503050406030204" pitchFamily="18" charset="0"/>
                            </a:rPr>
                            <m:t>=1</m:t>
                          </m:r>
                        </m:e>
                        <m:e>
                          <m:sSub>
                            <m:sSubPr>
                              <m:ctrlPr>
                                <a:rPr lang="es-CR" b="0" i="1" smtClean="0">
                                  <a:latin typeface="Cambria Math" panose="02040503050406030204" pitchFamily="18" charset="0"/>
                                </a:rPr>
                              </m:ctrlPr>
                            </m:sSubPr>
                            <m:e>
                              <m:r>
                                <a:rPr lang="es-CR" b="0" i="1" smtClean="0">
                                  <a:latin typeface="Cambria Math" panose="02040503050406030204" pitchFamily="18" charset="0"/>
                                </a:rPr>
                                <m:t>𝑋</m:t>
                              </m:r>
                            </m:e>
                            <m:sub>
                              <m:r>
                                <a:rPr lang="es-CR" b="0" i="1" smtClean="0">
                                  <a:latin typeface="Cambria Math" panose="02040503050406030204" pitchFamily="18" charset="0"/>
                                </a:rPr>
                                <m:t>𝑖</m:t>
                              </m:r>
                            </m:sub>
                          </m:sSub>
                          <m:r>
                            <a:rPr lang="es-CR" b="0" i="1" smtClean="0">
                              <a:latin typeface="Cambria Math" panose="02040503050406030204" pitchFamily="18" charset="0"/>
                            </a:rPr>
                            <m:t>=</m:t>
                          </m:r>
                          <m:sSub>
                            <m:sSubPr>
                              <m:ctrlPr>
                                <a:rPr lang="es-CR" b="0" i="1" smtClean="0">
                                  <a:latin typeface="Cambria Math" panose="02040503050406030204" pitchFamily="18" charset="0"/>
                                </a:rPr>
                              </m:ctrlPr>
                            </m:sSubPr>
                            <m:e>
                              <m:r>
                                <a:rPr lang="es-CR" b="0" i="1" smtClean="0">
                                  <a:latin typeface="Cambria Math" panose="02040503050406030204" pitchFamily="18" charset="0"/>
                                </a:rPr>
                                <m:t>𝑥</m:t>
                              </m:r>
                            </m:e>
                            <m:sub>
                              <m:r>
                                <a:rPr lang="es-CR" b="0" i="1" smtClean="0">
                                  <a:latin typeface="Cambria Math" panose="02040503050406030204" pitchFamily="18" charset="0"/>
                                </a:rPr>
                                <m:t>𝑖</m:t>
                              </m:r>
                            </m:sub>
                          </m:sSub>
                        </m:e>
                      </m:d>
                      <m:r>
                        <a:rPr lang="es-CR" b="0" i="1" smtClean="0">
                          <a:latin typeface="Cambria Math" panose="02040503050406030204" pitchFamily="18" charset="0"/>
                        </a:rPr>
                        <m:t>=</m:t>
                      </m:r>
                      <m:f>
                        <m:fPr>
                          <m:ctrlPr>
                            <a:rPr lang="es-CR" b="0" i="1" smtClean="0">
                              <a:latin typeface="Cambria Math" panose="02040503050406030204" pitchFamily="18" charset="0"/>
                            </a:rPr>
                          </m:ctrlPr>
                        </m:fPr>
                        <m:num>
                          <m:sSup>
                            <m:sSupPr>
                              <m:ctrlPr>
                                <a:rPr lang="es-CR" b="0" i="1" smtClean="0">
                                  <a:latin typeface="Cambria Math" panose="02040503050406030204" pitchFamily="18" charset="0"/>
                                </a:rPr>
                              </m:ctrlPr>
                            </m:sSupPr>
                            <m:e>
                              <m:r>
                                <a:rPr lang="es-CR" b="0" i="1" smtClean="0">
                                  <a:latin typeface="Cambria Math" panose="02040503050406030204" pitchFamily="18" charset="0"/>
                                </a:rPr>
                                <m:t>𝑒</m:t>
                              </m:r>
                            </m:e>
                            <m:sup>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𝑝</m:t>
                                  </m:r>
                                </m:sub>
                              </m:sSub>
                            </m:sup>
                          </m:sSup>
                        </m:num>
                        <m:den>
                          <m:r>
                            <a:rPr lang="es-CR" b="0" i="1" smtClean="0">
                              <a:latin typeface="Cambria Math" panose="02040503050406030204" pitchFamily="18" charset="0"/>
                            </a:rPr>
                            <m:t>1+</m:t>
                          </m:r>
                          <m:sSup>
                            <m:sSupPr>
                              <m:ctrlPr>
                                <a:rPr lang="es-CR" b="0" i="1" smtClean="0">
                                  <a:latin typeface="Cambria Math" panose="02040503050406030204" pitchFamily="18" charset="0"/>
                                </a:rPr>
                              </m:ctrlPr>
                            </m:sSupPr>
                            <m:e>
                              <m:r>
                                <a:rPr lang="es-CR" b="0" i="1" smtClean="0">
                                  <a:latin typeface="Cambria Math" panose="02040503050406030204" pitchFamily="18" charset="0"/>
                                </a:rPr>
                                <m:t>𝑒</m:t>
                              </m:r>
                            </m:e>
                            <m:sup>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𝑝</m:t>
                                  </m:r>
                                </m:sub>
                              </m:sSub>
                            </m:sup>
                          </m:sSup>
                        </m:den>
                      </m:f>
                    </m:oMath>
                  </m:oMathPara>
                </a14:m>
                <a:endParaRPr lang="en-US" dirty="0"/>
              </a:p>
              <a:p>
                <a:pPr marL="0" indent="0" algn="ctr">
                  <a:buNone/>
                </a:pPr>
                <a:endParaRPr lang="en-US" dirty="0"/>
              </a:p>
              <a:p>
                <a:pPr marL="0" indent="0" algn="just">
                  <a:buNone/>
                </a:pPr>
                <a:r>
                  <a:rPr lang="es-ES" dirty="0"/>
                  <a:t>Tenga en cuenta que esta es una predicción de probabilidad, no un valor numérico. Este valor de probabilidad debe traducirse en una predicción categórica.</a:t>
                </a:r>
                <a:endParaRPr lang="en-US" dirty="0"/>
              </a:p>
            </p:txBody>
          </p:sp>
        </mc:Choice>
        <mc:Fallback xmlns="">
          <p:sp>
            <p:nvSpPr>
              <p:cNvPr id="3" name="Marcador de contenido 2">
                <a:extLst>
                  <a:ext uri="{FF2B5EF4-FFF2-40B4-BE49-F238E27FC236}">
                    <a16:creationId xmlns:a16="http://schemas.microsoft.com/office/drawing/2014/main" id="{07E9FA8F-B406-4890-BF5E-D3E964CBA7FF}"/>
                  </a:ext>
                </a:extLst>
              </p:cNvPr>
              <p:cNvSpPr>
                <a:spLocks noGrp="1" noRot="1" noChangeAspect="1" noMove="1" noResize="1" noEditPoints="1" noAdjustHandles="1" noChangeArrowheads="1" noChangeShapeType="1" noTextEdit="1"/>
              </p:cNvSpPr>
              <p:nvPr>
                <p:ph idx="1"/>
              </p:nvPr>
            </p:nvSpPr>
            <p:spPr>
              <a:xfrm>
                <a:off x="97654" y="1100831"/>
                <a:ext cx="11105965" cy="5757169"/>
              </a:xfrm>
              <a:blipFill>
                <a:blip r:embed="rId2"/>
                <a:stretch>
                  <a:fillRect l="-439" t="-953" r="-494"/>
                </a:stretch>
              </a:blipFill>
            </p:spPr>
            <p:txBody>
              <a:bodyPr/>
              <a:lstStyle/>
              <a:p>
                <a:r>
                  <a:rPr lang="en-US">
                    <a:noFill/>
                  </a:rPr>
                  <a:t> </a:t>
                </a:r>
              </a:p>
            </p:txBody>
          </p:sp>
        </mc:Fallback>
      </mc:AlternateContent>
    </p:spTree>
    <p:extLst>
      <p:ext uri="{BB962C8B-B14F-4D97-AF65-F5344CB8AC3E}">
        <p14:creationId xmlns:p14="http://schemas.microsoft.com/office/powerpoint/2010/main" val="86247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55040"/>
            <a:ext cx="10950251" cy="859358"/>
          </a:xfrm>
        </p:spPr>
        <p:txBody>
          <a:bodyPr/>
          <a:lstStyle/>
          <a:p>
            <a:pPr algn="ctr"/>
            <a:r>
              <a:rPr lang="es-CR" dirty="0"/>
              <a:t>La regresión logística</a:t>
            </a:r>
            <a:endParaRPr lang="en-US" dirty="0"/>
          </a:p>
        </p:txBody>
      </p:sp>
      <p:sp>
        <p:nvSpPr>
          <p:cNvPr id="3" name="Marcador de contenido 2">
            <a:extLst>
              <a:ext uri="{FF2B5EF4-FFF2-40B4-BE49-F238E27FC236}">
                <a16:creationId xmlns:a16="http://schemas.microsoft.com/office/drawing/2014/main" id="{07E9FA8F-B406-4890-BF5E-D3E964CBA7FF}"/>
              </a:ext>
            </a:extLst>
          </p:cNvPr>
          <p:cNvSpPr>
            <a:spLocks noGrp="1"/>
          </p:cNvSpPr>
          <p:nvPr>
            <p:ph idx="1"/>
          </p:nvPr>
        </p:nvSpPr>
        <p:spPr>
          <a:xfrm>
            <a:off x="97654" y="1100831"/>
            <a:ext cx="11105965" cy="5757169"/>
          </a:xfrm>
        </p:spPr>
        <p:txBody>
          <a:bodyPr/>
          <a:lstStyle/>
          <a:p>
            <a:pPr algn="just"/>
            <a:r>
              <a:rPr lang="es-ES" dirty="0"/>
              <a:t>¿Entonces, qué significa todo esto? </a:t>
            </a:r>
          </a:p>
          <a:p>
            <a:pPr algn="just"/>
            <a:endParaRPr lang="es-ES" dirty="0"/>
          </a:p>
          <a:p>
            <a:pPr algn="just"/>
            <a:r>
              <a:rPr lang="es-ES" dirty="0"/>
              <a:t>En pocas palabras, la regresión lineal debe usarse para predecir una variable de respuesta cuantitativa (es decir, numérica), mientras que la regresión logística debe usarse para predecir una variable de respuesta cualitativa (es decir, categórica). </a:t>
            </a:r>
          </a:p>
          <a:p>
            <a:pPr algn="just"/>
            <a:endParaRPr lang="es-ES" dirty="0"/>
          </a:p>
          <a:p>
            <a:pPr algn="just"/>
            <a:r>
              <a:rPr lang="es-ES" dirty="0"/>
              <a:t>(De manera más general, predecir una variable de respuesta categórica se conoce como clasificación). ¿Por qué?</a:t>
            </a:r>
          </a:p>
          <a:p>
            <a:pPr algn="just"/>
            <a:endParaRPr lang="es-ES" dirty="0"/>
          </a:p>
          <a:p>
            <a:pPr algn="just"/>
            <a:r>
              <a:rPr lang="es-ES" dirty="0"/>
              <a:t> Visualmente, el modelo lineal genera una línea recta y el modelo logístico genera una curva “S”.</a:t>
            </a:r>
          </a:p>
          <a:p>
            <a:pPr algn="just"/>
            <a:endParaRPr lang="es-ES" dirty="0"/>
          </a:p>
          <a:p>
            <a:pPr algn="just"/>
            <a:r>
              <a:rPr lang="es-ES" dirty="0"/>
              <a:t>Veamos esto en la siguiente diapositiva.</a:t>
            </a:r>
            <a:endParaRPr lang="en-US" dirty="0"/>
          </a:p>
        </p:txBody>
      </p:sp>
    </p:spTree>
    <p:extLst>
      <p:ext uri="{BB962C8B-B14F-4D97-AF65-F5344CB8AC3E}">
        <p14:creationId xmlns:p14="http://schemas.microsoft.com/office/powerpoint/2010/main" val="186611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55040"/>
            <a:ext cx="10950251" cy="859358"/>
          </a:xfrm>
        </p:spPr>
        <p:txBody>
          <a:bodyPr/>
          <a:lstStyle/>
          <a:p>
            <a:pPr algn="ctr"/>
            <a:r>
              <a:rPr lang="es-CR" dirty="0"/>
              <a:t>La regresión logística</a:t>
            </a:r>
            <a:endParaRPr lang="en-US" dirty="0"/>
          </a:p>
        </p:txBody>
      </p:sp>
      <p:pic>
        <p:nvPicPr>
          <p:cNvPr id="5" name="Imagen 4">
            <a:extLst>
              <a:ext uri="{FF2B5EF4-FFF2-40B4-BE49-F238E27FC236}">
                <a16:creationId xmlns:a16="http://schemas.microsoft.com/office/drawing/2014/main" id="{C34611B6-6B2B-4502-9457-F63B6FDA35B8}"/>
              </a:ext>
            </a:extLst>
          </p:cNvPr>
          <p:cNvPicPr>
            <a:picLocks noChangeAspect="1"/>
          </p:cNvPicPr>
          <p:nvPr/>
        </p:nvPicPr>
        <p:blipFill>
          <a:blip r:embed="rId2"/>
          <a:stretch>
            <a:fillRect/>
          </a:stretch>
        </p:blipFill>
        <p:spPr>
          <a:xfrm>
            <a:off x="1787103" y="1369757"/>
            <a:ext cx="7767444" cy="5321235"/>
          </a:xfrm>
          <a:prstGeom prst="rect">
            <a:avLst/>
          </a:prstGeom>
        </p:spPr>
      </p:pic>
    </p:spTree>
    <p:extLst>
      <p:ext uri="{BB962C8B-B14F-4D97-AF65-F5344CB8AC3E}">
        <p14:creationId xmlns:p14="http://schemas.microsoft.com/office/powerpoint/2010/main" val="103350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029AC-38F4-4867-9C3F-1D7411D4C535}"/>
              </a:ext>
            </a:extLst>
          </p:cNvPr>
          <p:cNvSpPr>
            <a:spLocks noGrp="1"/>
          </p:cNvSpPr>
          <p:nvPr>
            <p:ph type="title"/>
          </p:nvPr>
        </p:nvSpPr>
        <p:spPr>
          <a:xfrm>
            <a:off x="533903" y="134941"/>
            <a:ext cx="9692640" cy="859358"/>
          </a:xfrm>
        </p:spPr>
        <p:txBody>
          <a:bodyPr/>
          <a:lstStyle/>
          <a:p>
            <a:pPr algn="ctr"/>
            <a:r>
              <a:rPr lang="es-CR" dirty="0"/>
              <a:t>Preámbulo</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5575FB1-2314-46B0-B308-055564EFB1F5}"/>
                  </a:ext>
                </a:extLst>
              </p:cNvPr>
              <p:cNvSpPr>
                <a:spLocks noGrp="1"/>
              </p:cNvSpPr>
              <p:nvPr>
                <p:ph idx="1"/>
              </p:nvPr>
            </p:nvSpPr>
            <p:spPr>
              <a:xfrm>
                <a:off x="106533" y="1253330"/>
                <a:ext cx="10999432" cy="5604669"/>
              </a:xfrm>
            </p:spPr>
            <p:txBody>
              <a:bodyPr>
                <a:normAutofit/>
              </a:bodyPr>
              <a:lstStyle/>
              <a:p>
                <a:r>
                  <a:rPr lang="es-CR" sz="2000" dirty="0"/>
                  <a:t>Hasta ahora hemos analizados casos en donde la variable dependiente </a:t>
                </a:r>
                <a14:m>
                  <m:oMath xmlns:m="http://schemas.openxmlformats.org/officeDocument/2006/math">
                    <m:r>
                      <a:rPr lang="es-CR" sz="2000" i="1" dirty="0" smtClean="0">
                        <a:latin typeface="Cambria Math" panose="02040503050406030204" pitchFamily="18" charset="0"/>
                      </a:rPr>
                      <m:t>𝑌</m:t>
                    </m:r>
                  </m:oMath>
                </a14:m>
                <a:r>
                  <a:rPr lang="es-CR" sz="2000" dirty="0"/>
                  <a:t> es una variable continua.</a:t>
                </a:r>
              </a:p>
              <a:p>
                <a:endParaRPr lang="es-CR" sz="2000" dirty="0"/>
              </a:p>
              <a:p>
                <a:r>
                  <a:rPr lang="es-CR" sz="2000" dirty="0"/>
                  <a:t>Sin embargo, las regresiones no se limitan únicamente al caso de predecir un tipo valor de tipo continuo, y pueden ser utilizadas tanto para datos dicotómicos, nominales, y hasta ordinales, esto es, el caso para variables cualitativas en la variable </a:t>
                </a:r>
                <a14:m>
                  <m:oMath xmlns:m="http://schemas.openxmlformats.org/officeDocument/2006/math">
                    <m:r>
                      <a:rPr lang="es-CR" sz="2000" i="1" dirty="0" smtClean="0">
                        <a:latin typeface="Cambria Math" panose="02040503050406030204" pitchFamily="18" charset="0"/>
                      </a:rPr>
                      <m:t>𝑌</m:t>
                    </m:r>
                  </m:oMath>
                </a14:m>
                <a:r>
                  <a:rPr lang="es-CR" sz="2000" dirty="0"/>
                  <a:t>. </a:t>
                </a:r>
              </a:p>
              <a:p>
                <a:endParaRPr lang="es-CR" sz="2000" dirty="0"/>
              </a:p>
              <a:p>
                <a:r>
                  <a:rPr lang="es-CR" sz="2000" dirty="0"/>
                  <a:t>El presente tema solo abarcará el caso de datos dicotómicos.</a:t>
                </a:r>
              </a:p>
              <a:p>
                <a:endParaRPr lang="es-CR" sz="2000" dirty="0"/>
              </a:p>
              <a:p>
                <a:r>
                  <a:rPr lang="es-CR" sz="2000" dirty="0"/>
                  <a:t>Veremos que dentro de la familia de distribuciones, la binomial puede optar por funciones de enlace tipo </a:t>
                </a:r>
                <a:r>
                  <a:rPr lang="es-CR" sz="2000" dirty="0" err="1"/>
                  <a:t>logit</a:t>
                </a:r>
                <a:r>
                  <a:rPr lang="es-CR" sz="2000" dirty="0"/>
                  <a:t> o </a:t>
                </a:r>
                <a:r>
                  <a:rPr lang="es-CR" sz="2000" dirty="0" err="1"/>
                  <a:t>probit</a:t>
                </a:r>
                <a:r>
                  <a:rPr lang="es-CR" sz="2000" dirty="0"/>
                  <a:t> (el </a:t>
                </a:r>
                <a:r>
                  <a:rPr lang="es-CR" sz="2000" dirty="0" err="1"/>
                  <a:t>cloglog</a:t>
                </a:r>
                <a:r>
                  <a:rPr lang="es-CR" sz="2000" dirty="0"/>
                  <a:t> no será cubierto en el presente capítulo). </a:t>
                </a:r>
              </a:p>
              <a:p>
                <a:endParaRPr lang="es-CR" sz="2000" dirty="0"/>
              </a:p>
              <a:p>
                <a:r>
                  <a:rPr lang="es-CR" sz="2000" dirty="0"/>
                  <a:t>Estudiaremos la regresión logística y la regresión </a:t>
                </a:r>
                <a:r>
                  <a:rPr lang="es-CR" sz="2000" dirty="0" err="1"/>
                  <a:t>probit</a:t>
                </a:r>
                <a:r>
                  <a:rPr lang="es-CR" sz="2000" dirty="0"/>
                  <a:t>.</a:t>
                </a:r>
              </a:p>
            </p:txBody>
          </p:sp>
        </mc:Choice>
        <mc:Fallback xmlns="">
          <p:sp>
            <p:nvSpPr>
              <p:cNvPr id="3" name="Marcador de contenido 2">
                <a:extLst>
                  <a:ext uri="{FF2B5EF4-FFF2-40B4-BE49-F238E27FC236}">
                    <a16:creationId xmlns:a16="http://schemas.microsoft.com/office/drawing/2014/main" id="{E5575FB1-2314-46B0-B308-055564EFB1F5}"/>
                  </a:ext>
                </a:extLst>
              </p:cNvPr>
              <p:cNvSpPr>
                <a:spLocks noGrp="1" noRot="1" noChangeAspect="1" noMove="1" noResize="1" noEditPoints="1" noAdjustHandles="1" noChangeArrowheads="1" noChangeShapeType="1" noTextEdit="1"/>
              </p:cNvSpPr>
              <p:nvPr>
                <p:ph idx="1"/>
              </p:nvPr>
            </p:nvSpPr>
            <p:spPr>
              <a:xfrm>
                <a:off x="106533" y="1253330"/>
                <a:ext cx="10999432" cy="5604669"/>
              </a:xfrm>
              <a:blipFill>
                <a:blip r:embed="rId2"/>
                <a:stretch>
                  <a:fillRect l="-222" t="-979" r="-1163"/>
                </a:stretch>
              </a:blipFill>
            </p:spPr>
            <p:txBody>
              <a:bodyPr/>
              <a:lstStyle/>
              <a:p>
                <a:r>
                  <a:rPr lang="en-US">
                    <a:noFill/>
                  </a:rPr>
                  <a:t> </a:t>
                </a:r>
              </a:p>
            </p:txBody>
          </p:sp>
        </mc:Fallback>
      </mc:AlternateContent>
    </p:spTree>
    <p:extLst>
      <p:ext uri="{BB962C8B-B14F-4D97-AF65-F5344CB8AC3E}">
        <p14:creationId xmlns:p14="http://schemas.microsoft.com/office/powerpoint/2010/main" val="89657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55040"/>
            <a:ext cx="10950251" cy="859358"/>
          </a:xfrm>
        </p:spPr>
        <p:txBody>
          <a:bodyPr/>
          <a:lstStyle/>
          <a:p>
            <a:pPr algn="ctr"/>
            <a:r>
              <a:rPr lang="es-CR" dirty="0"/>
              <a:t>La regresión logística</a:t>
            </a:r>
            <a:endParaRPr lang="en-US" dirty="0"/>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1127DFE7-9071-4DFD-9996-F2833587810F}"/>
                  </a:ext>
                </a:extLst>
              </p:cNvPr>
              <p:cNvSpPr>
                <a:spLocks noGrp="1"/>
              </p:cNvSpPr>
              <p:nvPr>
                <p:ph idx="1"/>
              </p:nvPr>
            </p:nvSpPr>
            <p:spPr>
              <a:xfrm>
                <a:off x="97654" y="1100831"/>
                <a:ext cx="11105965" cy="5757169"/>
              </a:xfrm>
            </p:spPr>
            <p:txBody>
              <a:bodyPr/>
              <a:lstStyle/>
              <a:p>
                <a:pPr marL="0" indent="0" algn="just">
                  <a:buNone/>
                </a:pPr>
                <a:r>
                  <a:rPr lang="es-ES" dirty="0"/>
                  <a:t>En el proceso de estimación de una regresión logística, debemos:</a:t>
                </a:r>
              </a:p>
              <a:p>
                <a:pPr algn="just"/>
                <a:endParaRPr lang="es-ES" dirty="0"/>
              </a:p>
              <a:p>
                <a:pPr algn="just"/>
                <a:r>
                  <a:rPr lang="es-ES" dirty="0"/>
                  <a:t> Analizar las variables predictoras (</a:t>
                </a:r>
                <a14:m>
                  <m:oMath xmlns:m="http://schemas.openxmlformats.org/officeDocument/2006/math">
                    <m:r>
                      <a:rPr lang="es-ES" i="1" dirty="0" smtClean="0">
                        <a:latin typeface="Cambria Math" panose="02040503050406030204" pitchFamily="18" charset="0"/>
                      </a:rPr>
                      <m:t>𝑋</m:t>
                    </m:r>
                  </m:oMath>
                </a14:m>
                <a:r>
                  <a:rPr lang="es-ES" dirty="0"/>
                  <a:t>) y la variable dependiente (</a:t>
                </a:r>
                <a14:m>
                  <m:oMath xmlns:m="http://schemas.openxmlformats.org/officeDocument/2006/math">
                    <m:r>
                      <a:rPr lang="es-ES" i="1" dirty="0" smtClean="0">
                        <a:latin typeface="Cambria Math" panose="02040503050406030204" pitchFamily="18" charset="0"/>
                      </a:rPr>
                      <m:t>𝑌</m:t>
                    </m:r>
                  </m:oMath>
                </a14:m>
                <a:r>
                  <a:rPr lang="es-ES" dirty="0"/>
                  <a:t>).</a:t>
                </a:r>
              </a:p>
              <a:p>
                <a:pPr algn="just"/>
                <a:r>
                  <a:rPr lang="es-ES" dirty="0"/>
                  <a:t>Estimar el modelo de la regresión logística.</a:t>
                </a:r>
              </a:p>
              <a:p>
                <a:pPr algn="just"/>
                <a:r>
                  <a:rPr lang="es-ES" dirty="0"/>
                  <a:t>Verificar la bondad y ajuste del modelo.</a:t>
                </a:r>
              </a:p>
              <a:p>
                <a:pPr algn="just"/>
                <a:r>
                  <a:rPr lang="es-ES" dirty="0"/>
                  <a:t>Interpretar los coeficientes.</a:t>
                </a:r>
              </a:p>
              <a:p>
                <a:pPr algn="just"/>
                <a:r>
                  <a:rPr lang="es-ES" dirty="0"/>
                  <a:t>Trazar relaciones de estimación.</a:t>
                </a:r>
              </a:p>
              <a:p>
                <a:pPr algn="just"/>
                <a:r>
                  <a:rPr lang="es-ES" dirty="0"/>
                  <a:t>Se puede hacer un análisis de los residuos (diagnóstico).</a:t>
                </a:r>
              </a:p>
              <a:p>
                <a:pPr algn="just"/>
                <a:r>
                  <a:rPr lang="es-ES" dirty="0"/>
                  <a:t>Predecir una observación para conocer su probabilidad de clasificación.</a:t>
                </a:r>
              </a:p>
              <a:p>
                <a:pPr algn="just"/>
                <a:endParaRPr lang="en-US" dirty="0"/>
              </a:p>
            </p:txBody>
          </p:sp>
        </mc:Choice>
        <mc:Fallback xmlns="">
          <p:sp>
            <p:nvSpPr>
              <p:cNvPr id="4" name="Marcador de contenido 2">
                <a:extLst>
                  <a:ext uri="{FF2B5EF4-FFF2-40B4-BE49-F238E27FC236}">
                    <a16:creationId xmlns:a16="http://schemas.microsoft.com/office/drawing/2014/main" id="{1127DFE7-9071-4DFD-9996-F2833587810F}"/>
                  </a:ext>
                </a:extLst>
              </p:cNvPr>
              <p:cNvSpPr>
                <a:spLocks noGrp="1" noRot="1" noChangeAspect="1" noMove="1" noResize="1" noEditPoints="1" noAdjustHandles="1" noChangeArrowheads="1" noChangeShapeType="1" noTextEdit="1"/>
              </p:cNvSpPr>
              <p:nvPr>
                <p:ph idx="1"/>
              </p:nvPr>
            </p:nvSpPr>
            <p:spPr>
              <a:xfrm>
                <a:off x="97654" y="1100831"/>
                <a:ext cx="11105965" cy="5757169"/>
              </a:xfrm>
              <a:blipFill>
                <a:blip r:embed="rId2"/>
                <a:stretch>
                  <a:fillRect l="-439" t="-847"/>
                </a:stretch>
              </a:blipFill>
            </p:spPr>
            <p:txBody>
              <a:bodyPr/>
              <a:lstStyle/>
              <a:p>
                <a:r>
                  <a:rPr lang="en-US">
                    <a:noFill/>
                  </a:rPr>
                  <a:t> </a:t>
                </a:r>
              </a:p>
            </p:txBody>
          </p:sp>
        </mc:Fallback>
      </mc:AlternateContent>
    </p:spTree>
    <p:extLst>
      <p:ext uri="{BB962C8B-B14F-4D97-AF65-F5344CB8AC3E}">
        <p14:creationId xmlns:p14="http://schemas.microsoft.com/office/powerpoint/2010/main" val="145850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55040"/>
            <a:ext cx="10950251" cy="859358"/>
          </a:xfrm>
        </p:spPr>
        <p:txBody>
          <a:bodyPr/>
          <a:lstStyle/>
          <a:p>
            <a:pPr algn="ctr"/>
            <a:r>
              <a:rPr lang="es-CR" dirty="0"/>
              <a:t>La regresión logística</a:t>
            </a:r>
            <a:endParaRPr lang="en-US" dirty="0"/>
          </a:p>
        </p:txBody>
      </p:sp>
      <p:sp>
        <p:nvSpPr>
          <p:cNvPr id="4" name="Marcador de contenido 2">
            <a:extLst>
              <a:ext uri="{FF2B5EF4-FFF2-40B4-BE49-F238E27FC236}">
                <a16:creationId xmlns:a16="http://schemas.microsoft.com/office/drawing/2014/main" id="{1127DFE7-9071-4DFD-9996-F2833587810F}"/>
              </a:ext>
            </a:extLst>
          </p:cNvPr>
          <p:cNvSpPr>
            <a:spLocks noGrp="1"/>
          </p:cNvSpPr>
          <p:nvPr>
            <p:ph idx="1"/>
          </p:nvPr>
        </p:nvSpPr>
        <p:spPr>
          <a:xfrm>
            <a:off x="97654" y="1100831"/>
            <a:ext cx="11105965" cy="5757169"/>
          </a:xfrm>
        </p:spPr>
        <p:txBody>
          <a:bodyPr/>
          <a:lstStyle/>
          <a:p>
            <a:pPr marL="0" indent="0" algn="just">
              <a:buNone/>
            </a:pPr>
            <a:r>
              <a:rPr lang="es-ES" dirty="0"/>
              <a:t>Se debe de tener en cuenta que los modelos de regresión logística no hacen el mismo supuesto que hace la regresión lineal, que incluyen:</a:t>
            </a:r>
          </a:p>
          <a:p>
            <a:pPr algn="just"/>
            <a:endParaRPr lang="es-ES" dirty="0"/>
          </a:p>
          <a:p>
            <a:pPr algn="just"/>
            <a:r>
              <a:rPr lang="es-ES" dirty="0"/>
              <a:t>Relación lineal (entre la respuesta y los predictores)</a:t>
            </a:r>
          </a:p>
          <a:p>
            <a:pPr algn="just"/>
            <a:r>
              <a:rPr lang="es-ES" dirty="0"/>
              <a:t>Normalidad multivariante (de los predictores)</a:t>
            </a:r>
          </a:p>
          <a:p>
            <a:pPr algn="just"/>
            <a:r>
              <a:rPr lang="es-ES" dirty="0"/>
              <a:t>Poca o nula multicolinealidad (de los predictores)</a:t>
            </a:r>
          </a:p>
          <a:p>
            <a:pPr algn="just"/>
            <a:r>
              <a:rPr lang="es-ES" dirty="0"/>
              <a:t>Sin autocorrelación</a:t>
            </a:r>
          </a:p>
          <a:p>
            <a:pPr algn="just"/>
            <a:r>
              <a:rPr lang="es-ES" dirty="0"/>
              <a:t>Homocedasticidad</a:t>
            </a:r>
            <a:endParaRPr lang="en-US" dirty="0"/>
          </a:p>
        </p:txBody>
      </p:sp>
    </p:spTree>
    <p:extLst>
      <p:ext uri="{BB962C8B-B14F-4D97-AF65-F5344CB8AC3E}">
        <p14:creationId xmlns:p14="http://schemas.microsoft.com/office/powerpoint/2010/main" val="115801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75D62-CF11-4353-81F5-B44C29EC1626}"/>
              </a:ext>
            </a:extLst>
          </p:cNvPr>
          <p:cNvSpPr>
            <a:spLocks noGrp="1"/>
          </p:cNvSpPr>
          <p:nvPr>
            <p:ph type="title"/>
          </p:nvPr>
        </p:nvSpPr>
        <p:spPr>
          <a:xfrm>
            <a:off x="164591" y="55040"/>
            <a:ext cx="10950251" cy="859358"/>
          </a:xfrm>
        </p:spPr>
        <p:txBody>
          <a:bodyPr/>
          <a:lstStyle/>
          <a:p>
            <a:pPr algn="ctr"/>
            <a:r>
              <a:rPr lang="es-CR" dirty="0"/>
              <a:t>La regresión logística</a:t>
            </a:r>
            <a:endParaRPr lang="en-US" dirty="0"/>
          </a:p>
        </p:txBody>
      </p:sp>
      <p:sp>
        <p:nvSpPr>
          <p:cNvPr id="4" name="Marcador de contenido 2">
            <a:extLst>
              <a:ext uri="{FF2B5EF4-FFF2-40B4-BE49-F238E27FC236}">
                <a16:creationId xmlns:a16="http://schemas.microsoft.com/office/drawing/2014/main" id="{1127DFE7-9071-4DFD-9996-F2833587810F}"/>
              </a:ext>
            </a:extLst>
          </p:cNvPr>
          <p:cNvSpPr>
            <a:spLocks noGrp="1"/>
          </p:cNvSpPr>
          <p:nvPr>
            <p:ph idx="1"/>
          </p:nvPr>
        </p:nvSpPr>
        <p:spPr>
          <a:xfrm>
            <a:off x="97654" y="1100831"/>
            <a:ext cx="11105965" cy="5757169"/>
          </a:xfrm>
        </p:spPr>
        <p:txBody>
          <a:bodyPr/>
          <a:lstStyle/>
          <a:p>
            <a:pPr algn="just"/>
            <a:r>
              <a:rPr lang="es-ES" dirty="0"/>
              <a:t>A modo de referencia, la siguiente tabla resume las diferencias entre la regresión lineal y logística con respecto al marco GLM:</a:t>
            </a:r>
            <a:endParaRPr lang="en-US" dirty="0"/>
          </a:p>
        </p:txBody>
      </p:sp>
      <p:pic>
        <p:nvPicPr>
          <p:cNvPr id="5" name="Imagen 4">
            <a:extLst>
              <a:ext uri="{FF2B5EF4-FFF2-40B4-BE49-F238E27FC236}">
                <a16:creationId xmlns:a16="http://schemas.microsoft.com/office/drawing/2014/main" id="{941521F0-8CF0-47F1-843E-FF1E381E8374}"/>
              </a:ext>
            </a:extLst>
          </p:cNvPr>
          <p:cNvPicPr>
            <a:picLocks noChangeAspect="1"/>
          </p:cNvPicPr>
          <p:nvPr/>
        </p:nvPicPr>
        <p:blipFill>
          <a:blip r:embed="rId2"/>
          <a:stretch>
            <a:fillRect/>
          </a:stretch>
        </p:blipFill>
        <p:spPr>
          <a:xfrm>
            <a:off x="562329" y="1979947"/>
            <a:ext cx="10145987" cy="4112943"/>
          </a:xfrm>
          <a:prstGeom prst="rect">
            <a:avLst/>
          </a:prstGeom>
        </p:spPr>
      </p:pic>
    </p:spTree>
    <p:extLst>
      <p:ext uri="{BB962C8B-B14F-4D97-AF65-F5344CB8AC3E}">
        <p14:creationId xmlns:p14="http://schemas.microsoft.com/office/powerpoint/2010/main" val="3190605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y la familia binomial</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para datos binarios</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regresión logística </a:t>
            </a:r>
          </a:p>
        </p:txBody>
      </p:sp>
      <p:sp>
        <p:nvSpPr>
          <p:cNvPr id="13" name="6 Elipse">
            <a:extLst>
              <a:ext uri="{FF2B5EF4-FFF2-40B4-BE49-F238E27FC236}">
                <a16:creationId xmlns:a16="http://schemas.microsoft.com/office/drawing/2014/main" id="{019E2EF7-AE05-4559-B539-CD2C563B8D80}"/>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4" name="15 Rectángulo redondeado">
            <a:extLst>
              <a:ext uri="{FF2B5EF4-FFF2-40B4-BE49-F238E27FC236}">
                <a16:creationId xmlns:a16="http://schemas.microsoft.com/office/drawing/2014/main" id="{3B6FD72F-CDDF-48D6-9487-E9E722F1EDE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regresión </a:t>
            </a:r>
            <a:r>
              <a:rPr lang="es-CR" dirty="0" err="1"/>
              <a:t>probit</a:t>
            </a:r>
            <a:endParaRPr lang="es-CR" dirty="0"/>
          </a:p>
        </p:txBody>
      </p:sp>
    </p:spTree>
    <p:extLst>
      <p:ext uri="{BB962C8B-B14F-4D97-AF65-F5344CB8AC3E}">
        <p14:creationId xmlns:p14="http://schemas.microsoft.com/office/powerpoint/2010/main" val="387565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7EE5A-7B30-4755-8E87-13FE54BDBA97}"/>
              </a:ext>
            </a:extLst>
          </p:cNvPr>
          <p:cNvSpPr>
            <a:spLocks noGrp="1"/>
          </p:cNvSpPr>
          <p:nvPr>
            <p:ph type="title"/>
          </p:nvPr>
        </p:nvSpPr>
        <p:spPr>
          <a:xfrm>
            <a:off x="71021" y="108307"/>
            <a:ext cx="11114843" cy="921503"/>
          </a:xfrm>
        </p:spPr>
        <p:txBody>
          <a:bodyPr/>
          <a:lstStyle/>
          <a:p>
            <a:pPr algn="ctr"/>
            <a:r>
              <a:rPr lang="es-CR" dirty="0"/>
              <a:t>La regresión </a:t>
            </a:r>
            <a:r>
              <a:rPr lang="es-CR" dirty="0" err="1"/>
              <a:t>probit</a:t>
            </a:r>
            <a:r>
              <a:rPr lang="es-CR" dirty="0"/>
              <a:t>.</a:t>
            </a:r>
            <a:endParaRPr lang="en-US" dirty="0"/>
          </a:p>
        </p:txBody>
      </p:sp>
      <p:sp>
        <p:nvSpPr>
          <p:cNvPr id="3" name="Marcador de contenido 2">
            <a:extLst>
              <a:ext uri="{FF2B5EF4-FFF2-40B4-BE49-F238E27FC236}">
                <a16:creationId xmlns:a16="http://schemas.microsoft.com/office/drawing/2014/main" id="{8E2ABFC9-A22A-447D-BB03-FBCAA0F4B323}"/>
              </a:ext>
            </a:extLst>
          </p:cNvPr>
          <p:cNvSpPr>
            <a:spLocks noGrp="1"/>
          </p:cNvSpPr>
          <p:nvPr>
            <p:ph idx="1"/>
          </p:nvPr>
        </p:nvSpPr>
        <p:spPr>
          <a:xfrm>
            <a:off x="71022" y="1331651"/>
            <a:ext cx="11114842" cy="5418042"/>
          </a:xfrm>
        </p:spPr>
        <p:txBody>
          <a:bodyPr/>
          <a:lstStyle/>
          <a:p>
            <a:pPr algn="just"/>
            <a:r>
              <a:rPr lang="es-ES" dirty="0">
                <a:solidFill>
                  <a:srgbClr val="202122"/>
                </a:solidFill>
                <a:latin typeface="Arial" panose="020B0604020202020204" pitchFamily="34" charset="0"/>
              </a:rPr>
              <a:t>Un modelo </a:t>
            </a:r>
            <a:r>
              <a:rPr lang="es-ES" dirty="0" err="1">
                <a:solidFill>
                  <a:srgbClr val="202122"/>
                </a:solidFill>
                <a:latin typeface="Arial" panose="020B0604020202020204" pitchFamily="34" charset="0"/>
              </a:rPr>
              <a:t>probit</a:t>
            </a:r>
            <a:r>
              <a:rPr lang="es-ES" dirty="0">
                <a:solidFill>
                  <a:srgbClr val="202122"/>
                </a:solidFill>
                <a:latin typeface="Arial" panose="020B0604020202020204" pitchFamily="34" charset="0"/>
              </a:rPr>
              <a:t> es un tipo de regresión dicotómica en donde la variable dependiente puede tomar solo dos valores</a:t>
            </a:r>
            <a:r>
              <a:rPr lang="es-ES" b="0" i="0" dirty="0">
                <a:solidFill>
                  <a:srgbClr val="202122"/>
                </a:solidFill>
                <a:effectLst/>
                <a:latin typeface="Arial" panose="020B0604020202020204" pitchFamily="34" charset="0"/>
              </a:rPr>
              <a:t>.</a:t>
            </a:r>
          </a:p>
          <a:p>
            <a:pPr algn="just"/>
            <a:endParaRPr lang="es-ES" b="0" i="0" dirty="0">
              <a:solidFill>
                <a:srgbClr val="202122"/>
              </a:solidFill>
              <a:effectLst/>
              <a:latin typeface="Arial" panose="020B0604020202020204" pitchFamily="34" charset="0"/>
            </a:endParaRPr>
          </a:p>
          <a:p>
            <a:pPr algn="just"/>
            <a:r>
              <a:rPr lang="es-ES" b="0" i="0" dirty="0">
                <a:solidFill>
                  <a:srgbClr val="202122"/>
                </a:solidFill>
                <a:effectLst/>
                <a:latin typeface="Arial" panose="020B0604020202020204" pitchFamily="34" charset="0"/>
              </a:rPr>
              <a:t> La palabra es un acrónimo, viene de </a:t>
            </a:r>
            <a:r>
              <a:rPr lang="es-ES" b="1" i="1" dirty="0">
                <a:solidFill>
                  <a:srgbClr val="202122"/>
                </a:solidFill>
                <a:effectLst/>
                <a:latin typeface="Arial" panose="020B0604020202020204" pitchFamily="34" charset="0"/>
              </a:rPr>
              <a:t>prob</a:t>
            </a:r>
            <a:r>
              <a:rPr lang="es-ES" b="0" i="0" dirty="0">
                <a:solidFill>
                  <a:srgbClr val="202122"/>
                </a:solidFill>
                <a:effectLst/>
                <a:latin typeface="Arial" panose="020B0604020202020204" pitchFamily="34" charset="0"/>
              </a:rPr>
              <a:t>abilidad + </a:t>
            </a:r>
            <a:r>
              <a:rPr lang="es-ES" b="0" i="0" dirty="0" err="1">
                <a:solidFill>
                  <a:srgbClr val="202122"/>
                </a:solidFill>
                <a:effectLst/>
                <a:latin typeface="Arial" panose="020B0604020202020204" pitchFamily="34" charset="0"/>
              </a:rPr>
              <a:t>un</a:t>
            </a:r>
            <a:r>
              <a:rPr lang="es-ES" b="1" i="1" dirty="0" err="1">
                <a:solidFill>
                  <a:srgbClr val="202122"/>
                </a:solidFill>
                <a:effectLst/>
                <a:latin typeface="Arial" panose="020B0604020202020204" pitchFamily="34" charset="0"/>
              </a:rPr>
              <a:t>it</a:t>
            </a:r>
            <a:r>
              <a:rPr lang="es-ES" b="0" i="0" dirty="0">
                <a:solidFill>
                  <a:srgbClr val="202122"/>
                </a:solidFill>
                <a:effectLst/>
                <a:latin typeface="Arial" panose="020B0604020202020204" pitchFamily="34" charset="0"/>
              </a:rPr>
              <a:t> (unidad).</a:t>
            </a:r>
            <a:r>
              <a:rPr lang="es-ES" baseline="30000" dirty="0">
                <a:solidFill>
                  <a:srgbClr val="0645AD"/>
                </a:solidFill>
                <a:latin typeface="Arial" panose="020B0604020202020204" pitchFamily="34" charset="0"/>
              </a:rPr>
              <a:t>1</a:t>
            </a:r>
          </a:p>
          <a:p>
            <a:pPr algn="just"/>
            <a:endParaRPr lang="es-ES" baseline="30000" dirty="0">
              <a:solidFill>
                <a:srgbClr val="0645AD"/>
              </a:solidFill>
              <a:latin typeface="Arial" panose="020B0604020202020204" pitchFamily="34" charset="0"/>
            </a:endParaRPr>
          </a:p>
          <a:p>
            <a:pPr algn="just"/>
            <a:r>
              <a:rPr lang="es-ES" b="0" i="0" dirty="0">
                <a:solidFill>
                  <a:srgbClr val="202122"/>
                </a:solidFill>
                <a:effectLst/>
                <a:latin typeface="Arial" panose="020B0604020202020204" pitchFamily="34" charset="0"/>
              </a:rPr>
              <a:t>​ El propósito del modelo es estimar la probabilidad de que una observación con características particulares caerá en una categoría específica.</a:t>
            </a:r>
          </a:p>
          <a:p>
            <a:pPr algn="just"/>
            <a:endParaRPr lang="es-ES" dirty="0">
              <a:solidFill>
                <a:srgbClr val="202122"/>
              </a:solidFill>
              <a:latin typeface="Arial" panose="020B0604020202020204" pitchFamily="34" charset="0"/>
            </a:endParaRPr>
          </a:p>
          <a:p>
            <a:pPr algn="just"/>
            <a:r>
              <a:rPr lang="es-ES" b="0" i="0" dirty="0">
                <a:solidFill>
                  <a:srgbClr val="202122"/>
                </a:solidFill>
                <a:effectLst/>
                <a:latin typeface="Arial" panose="020B0604020202020204" pitchFamily="34" charset="0"/>
              </a:rPr>
              <a:t>Además, clasificando las observaciones basadas en sus probabilidades predichas es un tipo de modelo de clasificación binario.</a:t>
            </a:r>
          </a:p>
          <a:p>
            <a:pPr algn="just"/>
            <a:endParaRPr lang="es-ES" dirty="0">
              <a:solidFill>
                <a:srgbClr val="202122"/>
              </a:solidFill>
              <a:latin typeface="Arial" panose="020B0604020202020204" pitchFamily="34" charset="0"/>
            </a:endParaRPr>
          </a:p>
          <a:p>
            <a:pPr algn="just"/>
            <a:r>
              <a:rPr lang="es-ES" dirty="0">
                <a:solidFill>
                  <a:srgbClr val="202122"/>
                </a:solidFill>
                <a:latin typeface="Arial" panose="020B0604020202020204" pitchFamily="34" charset="0"/>
              </a:rPr>
              <a:t>¿Por qué hablamos de clasificar acá también?</a:t>
            </a:r>
            <a:endParaRPr lang="en-US" dirty="0"/>
          </a:p>
        </p:txBody>
      </p:sp>
    </p:spTree>
    <p:extLst>
      <p:ext uri="{BB962C8B-B14F-4D97-AF65-F5344CB8AC3E}">
        <p14:creationId xmlns:p14="http://schemas.microsoft.com/office/powerpoint/2010/main" val="353375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7EE5A-7B30-4755-8E87-13FE54BDBA97}"/>
              </a:ext>
            </a:extLst>
          </p:cNvPr>
          <p:cNvSpPr>
            <a:spLocks noGrp="1"/>
          </p:cNvSpPr>
          <p:nvPr>
            <p:ph type="title"/>
          </p:nvPr>
        </p:nvSpPr>
        <p:spPr>
          <a:xfrm>
            <a:off x="71021" y="108307"/>
            <a:ext cx="11114843" cy="921503"/>
          </a:xfrm>
        </p:spPr>
        <p:txBody>
          <a:bodyPr/>
          <a:lstStyle/>
          <a:p>
            <a:pPr algn="ctr"/>
            <a:r>
              <a:rPr lang="es-CR" dirty="0"/>
              <a:t>La regresión </a:t>
            </a:r>
            <a:r>
              <a:rPr lang="es-CR" dirty="0" err="1"/>
              <a:t>probit</a:t>
            </a:r>
            <a:r>
              <a:rPr lang="es-CR" dirty="0"/>
              <a:t>.</a:t>
            </a:r>
            <a:endParaRPr lang="en-US" dirty="0"/>
          </a:p>
        </p:txBody>
      </p:sp>
      <p:sp>
        <p:nvSpPr>
          <p:cNvPr id="3" name="Marcador de contenido 2">
            <a:extLst>
              <a:ext uri="{FF2B5EF4-FFF2-40B4-BE49-F238E27FC236}">
                <a16:creationId xmlns:a16="http://schemas.microsoft.com/office/drawing/2014/main" id="{8E2ABFC9-A22A-447D-BB03-FBCAA0F4B323}"/>
              </a:ext>
            </a:extLst>
          </p:cNvPr>
          <p:cNvSpPr>
            <a:spLocks noGrp="1"/>
          </p:cNvSpPr>
          <p:nvPr>
            <p:ph idx="1"/>
          </p:nvPr>
        </p:nvSpPr>
        <p:spPr>
          <a:xfrm>
            <a:off x="71022" y="1331651"/>
            <a:ext cx="11114842" cy="5418042"/>
          </a:xfrm>
        </p:spPr>
        <p:txBody>
          <a:bodyPr/>
          <a:lstStyle/>
          <a:p>
            <a:pPr algn="just"/>
            <a:r>
              <a:rPr lang="es-ES" b="0" i="0" dirty="0">
                <a:solidFill>
                  <a:srgbClr val="202122"/>
                </a:solidFill>
                <a:effectLst/>
                <a:latin typeface="Arial" panose="020B0604020202020204" pitchFamily="34" charset="0"/>
              </a:rPr>
              <a:t>Un modelo </a:t>
            </a:r>
            <a:r>
              <a:rPr lang="es-ES" b="0" i="0" dirty="0" err="1">
                <a:solidFill>
                  <a:srgbClr val="202122"/>
                </a:solidFill>
                <a:effectLst/>
                <a:latin typeface="Arial" panose="020B0604020202020204" pitchFamily="34" charset="0"/>
              </a:rPr>
              <a:t>probit</a:t>
            </a:r>
            <a:r>
              <a:rPr lang="es-ES" b="0" i="0" dirty="0">
                <a:solidFill>
                  <a:srgbClr val="202122"/>
                </a:solidFill>
                <a:effectLst/>
                <a:latin typeface="Arial" panose="020B0604020202020204" pitchFamily="34" charset="0"/>
              </a:rPr>
              <a:t> es una especificación popular para un modelo de respuesta ordinal​ o binario (cualitativa). </a:t>
            </a:r>
          </a:p>
          <a:p>
            <a:pPr algn="just"/>
            <a:endParaRPr lang="es-ES" dirty="0">
              <a:solidFill>
                <a:srgbClr val="202122"/>
              </a:solidFill>
              <a:latin typeface="Arial" panose="020B0604020202020204" pitchFamily="34" charset="0"/>
            </a:endParaRPr>
          </a:p>
          <a:p>
            <a:pPr algn="just"/>
            <a:r>
              <a:rPr lang="es-ES" b="0" i="0" dirty="0">
                <a:solidFill>
                  <a:srgbClr val="202122"/>
                </a:solidFill>
                <a:effectLst/>
                <a:latin typeface="Arial" panose="020B0604020202020204" pitchFamily="34" charset="0"/>
              </a:rPr>
              <a:t>Como tal, trata el mismo conjunto de problemas que la regresión logística utilizando técnicas similares.</a:t>
            </a:r>
          </a:p>
          <a:p>
            <a:pPr algn="just"/>
            <a:endParaRPr lang="es-ES" dirty="0">
              <a:solidFill>
                <a:srgbClr val="202122"/>
              </a:solidFill>
              <a:latin typeface="Arial" panose="020B0604020202020204" pitchFamily="34" charset="0"/>
            </a:endParaRPr>
          </a:p>
          <a:p>
            <a:pPr algn="just"/>
            <a:r>
              <a:rPr lang="es-ES" b="0" i="0" dirty="0">
                <a:solidFill>
                  <a:srgbClr val="202122"/>
                </a:solidFill>
                <a:effectLst/>
                <a:latin typeface="Arial" panose="020B0604020202020204" pitchFamily="34" charset="0"/>
              </a:rPr>
              <a:t> El modelo </a:t>
            </a:r>
            <a:r>
              <a:rPr lang="es-ES" b="0" i="0" dirty="0" err="1">
                <a:solidFill>
                  <a:srgbClr val="202122"/>
                </a:solidFill>
                <a:effectLst/>
                <a:latin typeface="Arial" panose="020B0604020202020204" pitchFamily="34" charset="0"/>
              </a:rPr>
              <a:t>probit</a:t>
            </a:r>
            <a:r>
              <a:rPr lang="es-ES" b="0" i="0" dirty="0">
                <a:solidFill>
                  <a:srgbClr val="202122"/>
                </a:solidFill>
                <a:effectLst/>
                <a:latin typeface="Arial" panose="020B0604020202020204" pitchFamily="34" charset="0"/>
              </a:rPr>
              <a:t>, que emplea una función de enlace </a:t>
            </a:r>
            <a:r>
              <a:rPr lang="es-ES" b="0" i="0" dirty="0" err="1">
                <a:solidFill>
                  <a:srgbClr val="202122"/>
                </a:solidFill>
                <a:effectLst/>
                <a:latin typeface="Arial" panose="020B0604020202020204" pitchFamily="34" charset="0"/>
              </a:rPr>
              <a:t>probit</a:t>
            </a:r>
            <a:r>
              <a:rPr lang="es-ES" b="0" i="0" dirty="0">
                <a:solidFill>
                  <a:srgbClr val="202122"/>
                </a:solidFill>
                <a:effectLst/>
                <a:latin typeface="Arial" panose="020B0604020202020204" pitchFamily="34" charset="0"/>
              </a:rPr>
              <a:t>, se suele estimar utilizando el procedimiento estándar de máxima verosimilitud , que se denomina una regresión </a:t>
            </a:r>
            <a:r>
              <a:rPr lang="es-ES" b="0" i="0" dirty="0" err="1">
                <a:solidFill>
                  <a:srgbClr val="202122"/>
                </a:solidFill>
                <a:effectLst/>
                <a:latin typeface="Arial" panose="020B0604020202020204" pitchFamily="34" charset="0"/>
              </a:rPr>
              <a:t>probit</a:t>
            </a:r>
            <a:r>
              <a:rPr lang="es-ES" b="0" i="0" dirty="0">
                <a:solidFill>
                  <a:srgbClr val="202122"/>
                </a:solidFill>
                <a:effectLst/>
                <a:latin typeface="Arial" panose="020B0604020202020204" pitchFamily="34" charset="0"/>
              </a:rPr>
              <a:t>.</a:t>
            </a:r>
          </a:p>
          <a:p>
            <a:pPr algn="just"/>
            <a:endParaRPr lang="es-ES" b="0" i="0" dirty="0">
              <a:solidFill>
                <a:srgbClr val="202122"/>
              </a:solidFill>
              <a:effectLst/>
              <a:latin typeface="Arial" panose="020B0604020202020204" pitchFamily="34" charset="0"/>
            </a:endParaRPr>
          </a:p>
          <a:p>
            <a:pPr algn="just"/>
            <a:r>
              <a:rPr lang="es-ES" dirty="0">
                <a:solidFill>
                  <a:srgbClr val="202122"/>
                </a:solidFill>
                <a:latin typeface="Arial" panose="020B0604020202020204" pitchFamily="34" charset="0"/>
              </a:rPr>
              <a:t>Los modelos </a:t>
            </a:r>
            <a:r>
              <a:rPr lang="es-ES" dirty="0" err="1">
                <a:solidFill>
                  <a:srgbClr val="202122"/>
                </a:solidFill>
                <a:latin typeface="Arial" panose="020B0604020202020204" pitchFamily="34" charset="0"/>
              </a:rPr>
              <a:t>Probit</a:t>
            </a:r>
            <a:r>
              <a:rPr lang="es-ES" dirty="0">
                <a:solidFill>
                  <a:srgbClr val="202122"/>
                </a:solidFill>
                <a:latin typeface="Arial" panose="020B0604020202020204" pitchFamily="34" charset="0"/>
              </a:rPr>
              <a:t> fueron presentados por Chester </a:t>
            </a:r>
            <a:r>
              <a:rPr lang="es-ES" dirty="0" err="1">
                <a:solidFill>
                  <a:srgbClr val="202122"/>
                </a:solidFill>
                <a:latin typeface="Arial" panose="020B0604020202020204" pitchFamily="34" charset="0"/>
              </a:rPr>
              <a:t>Bliss</a:t>
            </a:r>
            <a:r>
              <a:rPr lang="es-ES" dirty="0">
                <a:solidFill>
                  <a:srgbClr val="202122"/>
                </a:solidFill>
                <a:latin typeface="Arial" panose="020B0604020202020204" pitchFamily="34" charset="0"/>
              </a:rPr>
              <a:t> en 1934; Ronald Fisher propuso un método rápido para calcular las estimaciones de máxima verosimilitud para ellos como apéndice del trabajo de </a:t>
            </a:r>
            <a:r>
              <a:rPr lang="es-ES" dirty="0" err="1">
                <a:solidFill>
                  <a:srgbClr val="202122"/>
                </a:solidFill>
                <a:latin typeface="Arial" panose="020B0604020202020204" pitchFamily="34" charset="0"/>
              </a:rPr>
              <a:t>Bliss</a:t>
            </a:r>
            <a:r>
              <a:rPr lang="es-ES" dirty="0">
                <a:solidFill>
                  <a:srgbClr val="202122"/>
                </a:solidFill>
                <a:latin typeface="Arial" panose="020B0604020202020204" pitchFamily="34" charset="0"/>
              </a:rPr>
              <a:t> en 1935.</a:t>
            </a:r>
            <a:endParaRPr lang="es-E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89790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7EE5A-7B30-4755-8E87-13FE54BDBA97}"/>
              </a:ext>
            </a:extLst>
          </p:cNvPr>
          <p:cNvSpPr>
            <a:spLocks noGrp="1"/>
          </p:cNvSpPr>
          <p:nvPr>
            <p:ph type="title"/>
          </p:nvPr>
        </p:nvSpPr>
        <p:spPr>
          <a:xfrm>
            <a:off x="71021" y="108307"/>
            <a:ext cx="11114843" cy="921503"/>
          </a:xfrm>
        </p:spPr>
        <p:txBody>
          <a:bodyPr/>
          <a:lstStyle/>
          <a:p>
            <a:pPr algn="ctr"/>
            <a:r>
              <a:rPr lang="es-CR" dirty="0"/>
              <a:t>La regresión </a:t>
            </a:r>
            <a:r>
              <a:rPr lang="es-CR" dirty="0" err="1"/>
              <a:t>probit</a:t>
            </a:r>
            <a:r>
              <a:rPr lang="es-CR" dirty="0"/>
              <a:t>.</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E2ABFC9-A22A-447D-BB03-FBCAA0F4B323}"/>
                  </a:ext>
                </a:extLst>
              </p:cNvPr>
              <p:cNvSpPr>
                <a:spLocks noGrp="1"/>
              </p:cNvSpPr>
              <p:nvPr>
                <p:ph idx="1"/>
              </p:nvPr>
            </p:nvSpPr>
            <p:spPr>
              <a:xfrm>
                <a:off x="71022" y="1331651"/>
                <a:ext cx="11114842" cy="5418042"/>
              </a:xfrm>
            </p:spPr>
            <p:txBody>
              <a:bodyPr/>
              <a:lstStyle/>
              <a:p>
                <a:pPr algn="just"/>
                <a:r>
                  <a:rPr lang="es-ES" b="0" i="0" dirty="0">
                    <a:solidFill>
                      <a:srgbClr val="202122"/>
                    </a:solidFill>
                    <a:effectLst/>
                    <a:latin typeface="Arial" panose="020B0604020202020204" pitchFamily="34" charset="0"/>
                  </a:rPr>
                  <a:t>Supongamos que una variable de respuesta </a:t>
                </a:r>
                <a14:m>
                  <m:oMath xmlns:m="http://schemas.openxmlformats.org/officeDocument/2006/math">
                    <m:r>
                      <a:rPr lang="es-ES" b="0" i="1" dirty="0" smtClean="0">
                        <a:solidFill>
                          <a:srgbClr val="202122"/>
                        </a:solidFill>
                        <a:effectLst/>
                        <a:latin typeface="Cambria Math" panose="02040503050406030204" pitchFamily="18" charset="0"/>
                      </a:rPr>
                      <m:t>𝑌</m:t>
                    </m:r>
                  </m:oMath>
                </a14:m>
                <a:r>
                  <a:rPr lang="es-ES" b="0" i="0" dirty="0">
                    <a:solidFill>
                      <a:srgbClr val="202122"/>
                    </a:solidFill>
                    <a:effectLst/>
                    <a:latin typeface="Arial" panose="020B0604020202020204" pitchFamily="34" charset="0"/>
                  </a:rPr>
                  <a:t> </a:t>
                </a:r>
                <a:r>
                  <a:rPr lang="es-ES" dirty="0"/>
                  <a:t>es dicotómica, es decir, que puede tener solo dos resultados posibles que denotaremos como 1 y 0. </a:t>
                </a:r>
              </a:p>
              <a:p>
                <a:pPr algn="just"/>
                <a:endParaRPr lang="es-ES" dirty="0"/>
              </a:p>
              <a:p>
                <a:pPr algn="just"/>
                <a:r>
                  <a:rPr lang="en-US" dirty="0"/>
                  <a:t>Por </a:t>
                </a:r>
                <a:r>
                  <a:rPr lang="en-US" dirty="0" err="1"/>
                  <a:t>ejemplo</a:t>
                </a:r>
                <a:r>
                  <a:rPr lang="en-US" dirty="0"/>
                  <a:t>, Y </a:t>
                </a:r>
                <a:r>
                  <a:rPr lang="en-US" dirty="0" err="1"/>
                  <a:t>puede</a:t>
                </a:r>
                <a:r>
                  <a:rPr lang="en-US" dirty="0"/>
                  <a:t> </a:t>
                </a:r>
                <a:r>
                  <a:rPr lang="es-ES" dirty="0"/>
                  <a:t>representar la presencia o ausencia de una determinada condición, éxito o falla de algún dispositivo, responder sí o no en una encuesta, etc. </a:t>
                </a:r>
              </a:p>
              <a:p>
                <a:pPr algn="just"/>
                <a:endParaRPr lang="es-ES" dirty="0"/>
              </a:p>
              <a:p>
                <a:pPr algn="just"/>
                <a:r>
                  <a:rPr lang="es-ES" dirty="0"/>
                  <a:t>También tenemos un vector de regresores </a:t>
                </a:r>
                <a:r>
                  <a:rPr lang="es-ES" i="1" dirty="0"/>
                  <a:t>que denotaremos por </a:t>
                </a:r>
                <a:r>
                  <a:rPr lang="es-ES" b="0" i="0" dirty="0">
                    <a:solidFill>
                      <a:srgbClr val="202122"/>
                    </a:solidFill>
                    <a:effectLst/>
                    <a:latin typeface="Arial" panose="020B0604020202020204" pitchFamily="34" charset="0"/>
                  </a:rPr>
                  <a:t> </a:t>
                </a:r>
                <a14:m>
                  <m:oMath xmlns:m="http://schemas.openxmlformats.org/officeDocument/2006/math">
                    <m:r>
                      <a:rPr lang="es-ES" b="0" i="1" dirty="0" smtClean="0">
                        <a:solidFill>
                          <a:srgbClr val="202122"/>
                        </a:solidFill>
                        <a:effectLst/>
                        <a:latin typeface="Cambria Math" panose="02040503050406030204" pitchFamily="18" charset="0"/>
                      </a:rPr>
                      <m:t>𝑋</m:t>
                    </m:r>
                  </m:oMath>
                </a14:m>
                <a:r>
                  <a:rPr lang="es-ES" b="0" i="0" dirty="0">
                    <a:solidFill>
                      <a:srgbClr val="202122"/>
                    </a:solidFill>
                    <a:effectLst/>
                    <a:latin typeface="Arial" panose="020B0604020202020204" pitchFamily="34" charset="0"/>
                  </a:rPr>
                  <a:t>, </a:t>
                </a:r>
                <a:r>
                  <a:rPr lang="es-ES" dirty="0"/>
                  <a:t>que se supone influyen en el resultado de </a:t>
                </a:r>
                <a14:m>
                  <m:oMath xmlns:m="http://schemas.openxmlformats.org/officeDocument/2006/math">
                    <m:r>
                      <a:rPr lang="es-ES" i="1" dirty="0" smtClean="0">
                        <a:latin typeface="Cambria Math" panose="02040503050406030204" pitchFamily="18" charset="0"/>
                      </a:rPr>
                      <m:t>𝑌</m:t>
                    </m:r>
                  </m:oMath>
                </a14:m>
                <a:r>
                  <a:rPr lang="es-ES" dirty="0"/>
                  <a:t>. Específicamente, suponemos que el modelo toma la forma:</a:t>
                </a:r>
              </a:p>
              <a:p>
                <a:pPr algn="just"/>
                <a:endParaRPr lang="es-ES" b="0" i="0" dirty="0">
                  <a:solidFill>
                    <a:srgbClr val="202122"/>
                  </a:solidFill>
                  <a:effectLst/>
                  <a:latin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s-CR" b="0" i="1" smtClean="0">
                          <a:solidFill>
                            <a:srgbClr val="202122"/>
                          </a:solidFill>
                          <a:effectLst/>
                          <a:latin typeface="Cambria Math" panose="02040503050406030204" pitchFamily="18" charset="0"/>
                        </a:rPr>
                        <m:t>𝐸</m:t>
                      </m:r>
                      <m:d>
                        <m:dPr>
                          <m:ctrlPr>
                            <a:rPr lang="es-CR" b="0" i="1" smtClean="0">
                              <a:solidFill>
                                <a:srgbClr val="202122"/>
                              </a:solidFill>
                              <a:effectLst/>
                              <a:latin typeface="Cambria Math" panose="02040503050406030204" pitchFamily="18" charset="0"/>
                            </a:rPr>
                          </m:ctrlPr>
                        </m:dPr>
                        <m:e>
                          <m:r>
                            <a:rPr lang="es-CR" b="0" i="1" smtClean="0">
                              <a:solidFill>
                                <a:srgbClr val="202122"/>
                              </a:solidFill>
                              <a:effectLst/>
                              <a:latin typeface="Cambria Math" panose="02040503050406030204" pitchFamily="18" charset="0"/>
                            </a:rPr>
                            <m:t>𝑌</m:t>
                          </m:r>
                          <m:r>
                            <a:rPr lang="es-CR" b="0" i="1" smtClean="0">
                              <a:solidFill>
                                <a:srgbClr val="202122"/>
                              </a:solidFill>
                              <a:effectLst/>
                              <a:latin typeface="Cambria Math" panose="02040503050406030204" pitchFamily="18" charset="0"/>
                            </a:rPr>
                            <m:t>|</m:t>
                          </m:r>
                          <m:r>
                            <a:rPr lang="es-CR" b="0" i="1" smtClean="0">
                              <a:solidFill>
                                <a:srgbClr val="202122"/>
                              </a:solidFill>
                              <a:effectLst/>
                              <a:latin typeface="Cambria Math" panose="02040503050406030204" pitchFamily="18" charset="0"/>
                            </a:rPr>
                            <m:t>𝑋</m:t>
                          </m:r>
                        </m:e>
                      </m:d>
                      <m:r>
                        <a:rPr lang="es-CR" b="0" i="1" smtClean="0">
                          <a:solidFill>
                            <a:srgbClr val="202122"/>
                          </a:solidFill>
                          <a:effectLst/>
                          <a:latin typeface="Cambria Math" panose="02040503050406030204" pitchFamily="18" charset="0"/>
                        </a:rPr>
                        <m:t>=</m:t>
                      </m:r>
                      <m:r>
                        <a:rPr lang="es-CR" b="0" i="1" smtClean="0">
                          <a:solidFill>
                            <a:srgbClr val="202122"/>
                          </a:solidFill>
                          <a:effectLst/>
                          <a:latin typeface="Cambria Math" panose="02040503050406030204" pitchFamily="18" charset="0"/>
                        </a:rPr>
                        <m:t>𝑃</m:t>
                      </m:r>
                      <m:d>
                        <m:dPr>
                          <m:begChr m:val="["/>
                          <m:endChr m:val="|"/>
                          <m:ctrlPr>
                            <a:rPr lang="es-CR" b="0" i="1" smtClean="0">
                              <a:solidFill>
                                <a:srgbClr val="202122"/>
                              </a:solidFill>
                              <a:effectLst/>
                              <a:latin typeface="Cambria Math" panose="02040503050406030204" pitchFamily="18" charset="0"/>
                            </a:rPr>
                          </m:ctrlPr>
                        </m:dPr>
                        <m:e>
                          <m:r>
                            <a:rPr lang="es-CR" b="0" i="1" smtClean="0">
                              <a:solidFill>
                                <a:srgbClr val="202122"/>
                              </a:solidFill>
                              <a:effectLst/>
                              <a:latin typeface="Cambria Math" panose="02040503050406030204" pitchFamily="18" charset="0"/>
                            </a:rPr>
                            <m:t>𝑌</m:t>
                          </m:r>
                          <m:r>
                            <a:rPr lang="es-CR" b="0" i="1" smtClean="0">
                              <a:solidFill>
                                <a:srgbClr val="202122"/>
                              </a:solidFill>
                              <a:effectLst/>
                              <a:latin typeface="Cambria Math" panose="02040503050406030204" pitchFamily="18" charset="0"/>
                            </a:rPr>
                            <m:t>=1</m:t>
                          </m:r>
                        </m:e>
                      </m:d>
                      <m:r>
                        <a:rPr lang="es-CR" b="0" i="1" smtClean="0">
                          <a:solidFill>
                            <a:srgbClr val="202122"/>
                          </a:solidFill>
                          <a:effectLst/>
                          <a:latin typeface="Cambria Math" panose="02040503050406030204" pitchFamily="18" charset="0"/>
                        </a:rPr>
                        <m:t>𝑋</m:t>
                      </m:r>
                      <m:r>
                        <a:rPr lang="es-CR" b="0" i="1" smtClean="0">
                          <a:solidFill>
                            <a:srgbClr val="202122"/>
                          </a:solidFill>
                          <a:effectLst/>
                          <a:latin typeface="Cambria Math" panose="02040503050406030204" pitchFamily="18" charset="0"/>
                        </a:rPr>
                        <m:t>]= </m:t>
                      </m:r>
                      <m:r>
                        <m:rPr>
                          <m:sty m:val="p"/>
                        </m:rPr>
                        <a:rPr lang="el-GR" i="1">
                          <a:solidFill>
                            <a:srgbClr val="202122"/>
                          </a:solidFill>
                          <a:latin typeface="Cambria Math" panose="02040503050406030204" pitchFamily="18" charset="0"/>
                          <a:ea typeface="Cambria Math" panose="02040503050406030204" pitchFamily="18" charset="0"/>
                        </a:rPr>
                        <m:t>Φ</m:t>
                      </m:r>
                      <m:r>
                        <a:rPr lang="es-CR" b="0" i="1" smtClean="0">
                          <a:solidFill>
                            <a:srgbClr val="202122"/>
                          </a:solidFill>
                          <a:latin typeface="Cambria Math" panose="02040503050406030204" pitchFamily="18" charset="0"/>
                          <a:ea typeface="Cambria Math" panose="02040503050406030204" pitchFamily="18" charset="0"/>
                        </a:rPr>
                        <m:t>(</m:t>
                      </m:r>
                      <m:r>
                        <a:rPr lang="es-CR" b="0" i="1" smtClean="0">
                          <a:solidFill>
                            <a:srgbClr val="202122"/>
                          </a:solidFill>
                          <a:latin typeface="Cambria Math" panose="02040503050406030204" pitchFamily="18" charset="0"/>
                          <a:ea typeface="Cambria Math" panose="02040503050406030204" pitchFamily="18" charset="0"/>
                        </a:rPr>
                        <m:t>𝑋</m:t>
                      </m:r>
                      <m:r>
                        <a:rPr lang="es-CR" b="0" i="1" smtClean="0">
                          <a:solidFill>
                            <a:srgbClr val="202122"/>
                          </a:solidFill>
                          <a:latin typeface="Cambria Math" panose="02040503050406030204" pitchFamily="18" charset="0"/>
                          <a:ea typeface="Cambria Math" panose="02040503050406030204" pitchFamily="18" charset="0"/>
                        </a:rPr>
                        <m:t>´</m:t>
                      </m:r>
                      <m:r>
                        <a:rPr lang="es-CR" b="0" i="1" smtClean="0">
                          <a:solidFill>
                            <a:srgbClr val="202122"/>
                          </a:solidFill>
                          <a:latin typeface="Cambria Math" panose="02040503050406030204" pitchFamily="18" charset="0"/>
                          <a:ea typeface="Cambria Math" panose="02040503050406030204" pitchFamily="18" charset="0"/>
                        </a:rPr>
                        <m:t>𝛽</m:t>
                      </m:r>
                      <m:r>
                        <a:rPr lang="es-CR" b="0" i="1" smtClean="0">
                          <a:solidFill>
                            <a:srgbClr val="202122"/>
                          </a:solidFill>
                          <a:latin typeface="Cambria Math" panose="02040503050406030204" pitchFamily="18" charset="0"/>
                          <a:ea typeface="Cambria Math" panose="02040503050406030204" pitchFamily="18" charset="0"/>
                        </a:rPr>
                        <m:t>)=</m:t>
                      </m:r>
                      <m:r>
                        <m:rPr>
                          <m:sty m:val="p"/>
                        </m:rPr>
                        <a:rPr lang="el-GR" i="1">
                          <a:solidFill>
                            <a:srgbClr val="202122"/>
                          </a:solidFill>
                          <a:latin typeface="Cambria Math" panose="02040503050406030204" pitchFamily="18" charset="0"/>
                          <a:ea typeface="Cambria Math" panose="02040503050406030204" pitchFamily="18" charset="0"/>
                        </a:rPr>
                        <m:t>Φ</m:t>
                      </m:r>
                      <m:r>
                        <a:rPr lang="es-CR" b="0" i="1" smtClean="0">
                          <a:solidFill>
                            <a:srgbClr val="202122"/>
                          </a:solidFill>
                          <a:latin typeface="Cambria Math" panose="02040503050406030204" pitchFamily="18" charset="0"/>
                          <a:ea typeface="Cambria Math" panose="02040503050406030204" pitchFamily="18" charset="0"/>
                        </a:rPr>
                        <m:t>(</m:t>
                      </m:r>
                      <m:sSub>
                        <m:sSubPr>
                          <m:ctrlPr>
                            <a:rPr lang="es-CR" b="0" i="1" smtClean="0">
                              <a:solidFill>
                                <a:srgbClr val="202122"/>
                              </a:solidFill>
                              <a:latin typeface="Cambria Math" panose="02040503050406030204" pitchFamily="18" charset="0"/>
                              <a:ea typeface="Cambria Math" panose="02040503050406030204" pitchFamily="18" charset="0"/>
                            </a:rPr>
                          </m:ctrlPr>
                        </m:sSubPr>
                        <m:e>
                          <m:r>
                            <a:rPr lang="es-CR" b="0" i="1" smtClean="0">
                              <a:solidFill>
                                <a:srgbClr val="202122"/>
                              </a:solidFill>
                              <a:latin typeface="Cambria Math" panose="02040503050406030204" pitchFamily="18" charset="0"/>
                              <a:ea typeface="Cambria Math" panose="02040503050406030204" pitchFamily="18" charset="0"/>
                            </a:rPr>
                            <m:t>𝛽</m:t>
                          </m:r>
                        </m:e>
                        <m:sub>
                          <m:r>
                            <a:rPr lang="es-CR" b="0" i="1" smtClean="0">
                              <a:solidFill>
                                <a:srgbClr val="202122"/>
                              </a:solidFill>
                              <a:latin typeface="Cambria Math" panose="02040503050406030204" pitchFamily="18" charset="0"/>
                              <a:ea typeface="Cambria Math" panose="02040503050406030204" pitchFamily="18" charset="0"/>
                            </a:rPr>
                            <m:t>0</m:t>
                          </m:r>
                        </m:sub>
                      </m:sSub>
                      <m:r>
                        <a:rPr lang="es-CR" b="0" i="1" smtClean="0">
                          <a:solidFill>
                            <a:srgbClr val="202122"/>
                          </a:solidFill>
                          <a:latin typeface="Cambria Math" panose="02040503050406030204" pitchFamily="18" charset="0"/>
                          <a:ea typeface="Cambria Math" panose="02040503050406030204" pitchFamily="18" charset="0"/>
                        </a:rPr>
                        <m:t>+</m:t>
                      </m:r>
                      <m:sSub>
                        <m:sSubPr>
                          <m:ctrlPr>
                            <a:rPr lang="es-CR" i="1">
                              <a:solidFill>
                                <a:srgbClr val="202122"/>
                              </a:solidFill>
                              <a:latin typeface="Cambria Math" panose="02040503050406030204" pitchFamily="18" charset="0"/>
                              <a:ea typeface="Cambria Math" panose="02040503050406030204" pitchFamily="18" charset="0"/>
                            </a:rPr>
                          </m:ctrlPr>
                        </m:sSubPr>
                        <m:e>
                          <m:r>
                            <a:rPr lang="es-CR" i="1">
                              <a:solidFill>
                                <a:srgbClr val="202122"/>
                              </a:solidFill>
                              <a:latin typeface="Cambria Math" panose="02040503050406030204" pitchFamily="18" charset="0"/>
                              <a:ea typeface="Cambria Math" panose="02040503050406030204" pitchFamily="18" charset="0"/>
                            </a:rPr>
                            <m:t>𝛽</m:t>
                          </m:r>
                        </m:e>
                        <m:sub>
                          <m:r>
                            <a:rPr lang="es-CR" b="0" i="1" smtClean="0">
                              <a:solidFill>
                                <a:srgbClr val="202122"/>
                              </a:solidFill>
                              <a:latin typeface="Cambria Math" panose="02040503050406030204" pitchFamily="18" charset="0"/>
                              <a:ea typeface="Cambria Math" panose="02040503050406030204" pitchFamily="18" charset="0"/>
                            </a:rPr>
                            <m:t>1</m:t>
                          </m:r>
                        </m:sub>
                      </m:sSub>
                      <m:r>
                        <a:rPr lang="es-CR" b="0" i="1" smtClean="0">
                          <a:solidFill>
                            <a:srgbClr val="202122"/>
                          </a:solidFill>
                          <a:latin typeface="Cambria Math" panose="02040503050406030204" pitchFamily="18" charset="0"/>
                          <a:ea typeface="Cambria Math" panose="02040503050406030204" pitchFamily="18" charset="0"/>
                        </a:rPr>
                        <m:t>𝑋</m:t>
                      </m:r>
                      <m:r>
                        <a:rPr lang="es-CR" b="0" i="1" smtClean="0">
                          <a:solidFill>
                            <a:srgbClr val="202122"/>
                          </a:solidFill>
                          <a:latin typeface="Cambria Math" panose="02040503050406030204" pitchFamily="18" charset="0"/>
                          <a:ea typeface="Cambria Math" panose="02040503050406030204" pitchFamily="18" charset="0"/>
                        </a:rPr>
                        <m:t>)</m:t>
                      </m:r>
                    </m:oMath>
                  </m:oMathPara>
                </a14:m>
                <a:endParaRPr lang="es-ES" b="0" i="0" dirty="0">
                  <a:solidFill>
                    <a:srgbClr val="202122"/>
                  </a:solidFill>
                  <a:effectLst/>
                  <a:latin typeface="Arial" panose="020B0604020202020204" pitchFamily="34" charset="0"/>
                </a:endParaRPr>
              </a:p>
              <a:p>
                <a:pPr marL="0" indent="0" algn="just">
                  <a:buNone/>
                </a:pPr>
                <a:endParaRPr lang="es-ES" b="0" i="0" dirty="0">
                  <a:solidFill>
                    <a:srgbClr val="202122"/>
                  </a:solidFill>
                  <a:effectLst/>
                  <a:latin typeface="Arial" panose="020B0604020202020204" pitchFamily="34" charset="0"/>
                </a:endParaRPr>
              </a:p>
              <a:p>
                <a:pPr marL="0" indent="0" algn="just">
                  <a:buNone/>
                </a:pPr>
                <a:r>
                  <a:rPr lang="es-ES" dirty="0"/>
                  <a:t>donde P </a:t>
                </a:r>
                <a:r>
                  <a:rPr lang="en-US" dirty="0" err="1"/>
                  <a:t>denota</a:t>
                </a:r>
                <a:r>
                  <a:rPr lang="en-US" dirty="0"/>
                  <a:t> la </a:t>
                </a:r>
                <a:r>
                  <a:rPr lang="en-US" dirty="0" err="1"/>
                  <a:t>probabilidad</a:t>
                </a:r>
                <a:r>
                  <a:rPr lang="en-US" dirty="0"/>
                  <a:t>, y </a:t>
                </a:r>
                <a14:m>
                  <m:oMath xmlns:m="http://schemas.openxmlformats.org/officeDocument/2006/math">
                    <m:r>
                      <m:rPr>
                        <m:sty m:val="p"/>
                      </m:rPr>
                      <a:rPr lang="el-GR">
                        <a:latin typeface="Cambria Math" panose="02040503050406030204" pitchFamily="18" charset="0"/>
                      </a:rPr>
                      <m:t>Φ</m:t>
                    </m:r>
                  </m:oMath>
                </a14:m>
                <a:r>
                  <a:rPr lang="es-ES" dirty="0"/>
                  <a:t> es la función de distribución acumulada (FDA) de la distribución normal estándar. Los parámetros </a:t>
                </a:r>
                <a14:m>
                  <m:oMath xmlns:m="http://schemas.openxmlformats.org/officeDocument/2006/math">
                    <m:r>
                      <a:rPr lang="es-ES">
                        <a:latin typeface="Cambria Math" panose="02040503050406030204" pitchFamily="18" charset="0"/>
                      </a:rPr>
                      <m:t>𝛽</m:t>
                    </m:r>
                  </m:oMath>
                </a14:m>
                <a:r>
                  <a:rPr lang="es-ES" dirty="0"/>
                  <a:t> se estiman mediante máxima verosimilitud y denotan </a:t>
                </a:r>
                <a:r>
                  <a:rPr lang="es-ES" b="0" i="0" dirty="0">
                    <a:solidFill>
                      <a:srgbClr val="202122"/>
                    </a:solidFill>
                    <a:effectLst/>
                    <a:latin typeface="Arial" panose="020B0604020202020204" pitchFamily="34" charset="0"/>
                  </a:rPr>
                  <a:t>. </a:t>
                </a:r>
              </a:p>
              <a:p>
                <a:pPr marL="0" indent="0" algn="just">
                  <a:buNone/>
                </a:pPr>
                <a:endParaRPr lang="es-ES" dirty="0">
                  <a:solidFill>
                    <a:srgbClr val="202122"/>
                  </a:solidFill>
                  <a:latin typeface="Arial" panose="020B0604020202020204" pitchFamily="34" charset="0"/>
                </a:endParaRPr>
              </a:p>
            </p:txBody>
          </p:sp>
        </mc:Choice>
        <mc:Fallback xmlns="">
          <p:sp>
            <p:nvSpPr>
              <p:cNvPr id="3" name="Marcador de contenido 2">
                <a:extLst>
                  <a:ext uri="{FF2B5EF4-FFF2-40B4-BE49-F238E27FC236}">
                    <a16:creationId xmlns:a16="http://schemas.microsoft.com/office/drawing/2014/main" id="{8E2ABFC9-A22A-447D-BB03-FBCAA0F4B323}"/>
                  </a:ext>
                </a:extLst>
              </p:cNvPr>
              <p:cNvSpPr>
                <a:spLocks noGrp="1" noRot="1" noChangeAspect="1" noMove="1" noResize="1" noEditPoints="1" noAdjustHandles="1" noChangeArrowheads="1" noChangeShapeType="1" noTextEdit="1"/>
              </p:cNvSpPr>
              <p:nvPr>
                <p:ph idx="1"/>
              </p:nvPr>
            </p:nvSpPr>
            <p:spPr>
              <a:xfrm>
                <a:off x="71022" y="1331651"/>
                <a:ext cx="11114842" cy="5418042"/>
              </a:xfrm>
              <a:blipFill>
                <a:blip r:embed="rId2"/>
                <a:stretch>
                  <a:fillRect l="-494" t="-900" r="-439"/>
                </a:stretch>
              </a:blipFill>
            </p:spPr>
            <p:txBody>
              <a:bodyPr/>
              <a:lstStyle/>
              <a:p>
                <a:r>
                  <a:rPr lang="en-US">
                    <a:noFill/>
                  </a:rPr>
                  <a:t> </a:t>
                </a:r>
              </a:p>
            </p:txBody>
          </p:sp>
        </mc:Fallback>
      </mc:AlternateContent>
    </p:spTree>
    <p:extLst>
      <p:ext uri="{BB962C8B-B14F-4D97-AF65-F5344CB8AC3E}">
        <p14:creationId xmlns:p14="http://schemas.microsoft.com/office/powerpoint/2010/main" val="676983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7EE5A-7B30-4755-8E87-13FE54BDBA97}"/>
              </a:ext>
            </a:extLst>
          </p:cNvPr>
          <p:cNvSpPr>
            <a:spLocks noGrp="1"/>
          </p:cNvSpPr>
          <p:nvPr>
            <p:ph type="title"/>
          </p:nvPr>
        </p:nvSpPr>
        <p:spPr>
          <a:xfrm>
            <a:off x="71021" y="37284"/>
            <a:ext cx="11114843" cy="921503"/>
          </a:xfrm>
        </p:spPr>
        <p:txBody>
          <a:bodyPr/>
          <a:lstStyle/>
          <a:p>
            <a:pPr algn="ctr"/>
            <a:r>
              <a:rPr lang="es-CR" dirty="0"/>
              <a:t>La regresión </a:t>
            </a:r>
            <a:r>
              <a:rPr lang="es-CR" dirty="0" err="1"/>
              <a:t>probit</a:t>
            </a:r>
            <a:r>
              <a:rPr lang="es-CR" dirty="0"/>
              <a:t>.</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E2ABFC9-A22A-447D-BB03-FBCAA0F4B323}"/>
                  </a:ext>
                </a:extLst>
              </p:cNvPr>
              <p:cNvSpPr>
                <a:spLocks noGrp="1"/>
              </p:cNvSpPr>
              <p:nvPr>
                <p:ph idx="1"/>
              </p:nvPr>
            </p:nvSpPr>
            <p:spPr>
              <a:xfrm>
                <a:off x="71022" y="1154097"/>
                <a:ext cx="11114842" cy="5595596"/>
              </a:xfrm>
            </p:spPr>
            <p:txBody>
              <a:bodyPr/>
              <a:lstStyle/>
              <a:p>
                <a:pPr marL="0" indent="0" algn="just">
                  <a:buNone/>
                </a:pPr>
                <a:r>
                  <a:rPr lang="es-ES" b="0" i="0" dirty="0">
                    <a:solidFill>
                      <a:srgbClr val="202122"/>
                    </a:solidFill>
                    <a:effectLst/>
                    <a:latin typeface="Arial" panose="020B0604020202020204" pitchFamily="34" charset="0"/>
                  </a:rPr>
                  <a:t>Recordamos que:</a:t>
                </a:r>
              </a:p>
              <a:p>
                <a:pPr marL="0" indent="0" algn="just">
                  <a:buNone/>
                </a:pPr>
                <a:endParaRPr lang="es-ES" dirty="0">
                  <a:solidFill>
                    <a:srgbClr val="202122"/>
                  </a:solidFill>
                  <a:latin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m:rPr>
                          <m:sty m:val="p"/>
                        </m:rPr>
                        <a:rPr lang="el-GR" b="0" i="1" smtClean="0">
                          <a:solidFill>
                            <a:srgbClr val="202122"/>
                          </a:solidFill>
                          <a:effectLst/>
                          <a:latin typeface="Cambria Math" panose="02040503050406030204" pitchFamily="18" charset="0"/>
                          <a:ea typeface="Cambria Math" panose="02040503050406030204" pitchFamily="18" charset="0"/>
                        </a:rPr>
                        <m:t>Φ</m:t>
                      </m:r>
                      <m:d>
                        <m:dPr>
                          <m:ctrlPr>
                            <a:rPr lang="es-CR" b="0" i="1" smtClean="0">
                              <a:solidFill>
                                <a:srgbClr val="202122"/>
                              </a:solidFill>
                              <a:effectLst/>
                              <a:latin typeface="Cambria Math" panose="02040503050406030204" pitchFamily="18" charset="0"/>
                              <a:ea typeface="Cambria Math" panose="02040503050406030204" pitchFamily="18" charset="0"/>
                            </a:rPr>
                          </m:ctrlPr>
                        </m:dPr>
                        <m:e>
                          <m:r>
                            <a:rPr lang="es-CR" b="0" i="1" smtClean="0">
                              <a:solidFill>
                                <a:srgbClr val="202122"/>
                              </a:solidFill>
                              <a:effectLst/>
                              <a:latin typeface="Cambria Math" panose="02040503050406030204" pitchFamily="18" charset="0"/>
                              <a:ea typeface="Cambria Math" panose="02040503050406030204" pitchFamily="18" charset="0"/>
                            </a:rPr>
                            <m:t>𝑧</m:t>
                          </m:r>
                        </m:e>
                      </m:d>
                      <m:r>
                        <a:rPr lang="es-CR" b="0" i="1" smtClean="0">
                          <a:solidFill>
                            <a:srgbClr val="202122"/>
                          </a:solidFill>
                          <a:effectLst/>
                          <a:latin typeface="Cambria Math" panose="02040503050406030204" pitchFamily="18" charset="0"/>
                          <a:ea typeface="Cambria Math" panose="02040503050406030204" pitchFamily="18" charset="0"/>
                        </a:rPr>
                        <m:t>=</m:t>
                      </m:r>
                      <m:r>
                        <a:rPr lang="es-CR" b="0" i="1" smtClean="0">
                          <a:solidFill>
                            <a:srgbClr val="202122"/>
                          </a:solidFill>
                          <a:effectLst/>
                          <a:latin typeface="Cambria Math" panose="02040503050406030204" pitchFamily="18" charset="0"/>
                          <a:ea typeface="Cambria Math" panose="02040503050406030204" pitchFamily="18" charset="0"/>
                        </a:rPr>
                        <m:t>𝑃</m:t>
                      </m:r>
                      <m:d>
                        <m:dPr>
                          <m:ctrlPr>
                            <a:rPr lang="es-CR" b="0" i="1" smtClean="0">
                              <a:solidFill>
                                <a:srgbClr val="202122"/>
                              </a:solidFill>
                              <a:effectLst/>
                              <a:latin typeface="Cambria Math" panose="02040503050406030204" pitchFamily="18" charset="0"/>
                              <a:ea typeface="Cambria Math" panose="02040503050406030204" pitchFamily="18" charset="0"/>
                            </a:rPr>
                          </m:ctrlPr>
                        </m:dPr>
                        <m:e>
                          <m:r>
                            <a:rPr lang="es-CR" b="0" i="1" smtClean="0">
                              <a:solidFill>
                                <a:srgbClr val="202122"/>
                              </a:solidFill>
                              <a:effectLst/>
                              <a:latin typeface="Cambria Math" panose="02040503050406030204" pitchFamily="18" charset="0"/>
                              <a:ea typeface="Cambria Math" panose="02040503050406030204" pitchFamily="18" charset="0"/>
                            </a:rPr>
                            <m:t>𝑍</m:t>
                          </m:r>
                          <m:r>
                            <a:rPr lang="es-CR" b="0" i="1" smtClean="0">
                              <a:solidFill>
                                <a:srgbClr val="202122"/>
                              </a:solidFill>
                              <a:effectLst/>
                              <a:latin typeface="Cambria Math" panose="02040503050406030204" pitchFamily="18" charset="0"/>
                              <a:ea typeface="Cambria Math" panose="02040503050406030204" pitchFamily="18" charset="0"/>
                            </a:rPr>
                            <m:t>&lt;</m:t>
                          </m:r>
                          <m:r>
                            <a:rPr lang="es-CR" b="0" i="1" smtClean="0">
                              <a:solidFill>
                                <a:srgbClr val="202122"/>
                              </a:solidFill>
                              <a:effectLst/>
                              <a:latin typeface="Cambria Math" panose="02040503050406030204" pitchFamily="18" charset="0"/>
                              <a:ea typeface="Cambria Math" panose="02040503050406030204" pitchFamily="18" charset="0"/>
                            </a:rPr>
                            <m:t>𝑧</m:t>
                          </m:r>
                        </m:e>
                      </m:d>
                      <m:r>
                        <a:rPr lang="es-CR" b="0" i="1" smtClean="0">
                          <a:solidFill>
                            <a:srgbClr val="202122"/>
                          </a:solidFill>
                          <a:effectLst/>
                          <a:latin typeface="Cambria Math" panose="02040503050406030204" pitchFamily="18" charset="0"/>
                          <a:ea typeface="Cambria Math" panose="02040503050406030204" pitchFamily="18" charset="0"/>
                        </a:rPr>
                        <m:t>,  </m:t>
                      </m:r>
                      <m:r>
                        <a:rPr lang="es-CR" b="0" i="1" smtClean="0">
                          <a:solidFill>
                            <a:srgbClr val="202122"/>
                          </a:solidFill>
                          <a:effectLst/>
                          <a:latin typeface="Cambria Math" panose="02040503050406030204" pitchFamily="18" charset="0"/>
                          <a:ea typeface="Cambria Math" panose="02040503050406030204" pitchFamily="18" charset="0"/>
                        </a:rPr>
                        <m:t>𝑍</m:t>
                      </m:r>
                      <m:r>
                        <a:rPr lang="es-CR" b="0" i="1" smtClean="0">
                          <a:solidFill>
                            <a:srgbClr val="202122"/>
                          </a:solidFill>
                          <a:effectLst/>
                          <a:latin typeface="Cambria Math" panose="02040503050406030204" pitchFamily="18" charset="0"/>
                          <a:ea typeface="Cambria Math" panose="02040503050406030204" pitchFamily="18" charset="0"/>
                        </a:rPr>
                        <m:t>∼</m:t>
                      </m:r>
                      <m:r>
                        <a:rPr lang="es-CR" b="0" i="1" smtClean="0">
                          <a:solidFill>
                            <a:srgbClr val="202122"/>
                          </a:solidFill>
                          <a:effectLst/>
                          <a:latin typeface="Cambria Math" panose="02040503050406030204" pitchFamily="18" charset="0"/>
                          <a:ea typeface="Cambria Math" panose="02040503050406030204" pitchFamily="18" charset="0"/>
                        </a:rPr>
                        <m:t>𝑁</m:t>
                      </m:r>
                      <m:r>
                        <a:rPr lang="es-CR" b="0" i="1" smtClean="0">
                          <a:solidFill>
                            <a:srgbClr val="202122"/>
                          </a:solidFill>
                          <a:effectLst/>
                          <a:latin typeface="Cambria Math" panose="02040503050406030204" pitchFamily="18" charset="0"/>
                          <a:ea typeface="Cambria Math" panose="02040503050406030204" pitchFamily="18" charset="0"/>
                        </a:rPr>
                        <m:t>(0,1)</m:t>
                      </m:r>
                    </m:oMath>
                  </m:oMathPara>
                </a14:m>
                <a:endParaRPr lang="es-ES" b="0" i="0" dirty="0">
                  <a:solidFill>
                    <a:srgbClr val="202122"/>
                  </a:solidFill>
                  <a:effectLst/>
                  <a:latin typeface="Arial" panose="020B0604020202020204" pitchFamily="34" charset="0"/>
                </a:endParaRPr>
              </a:p>
              <a:p>
                <a:pPr marL="0" indent="0" algn="just">
                  <a:buNone/>
                </a:pPr>
                <a:endParaRPr lang="es-ES" dirty="0">
                  <a:solidFill>
                    <a:srgbClr val="202122"/>
                  </a:solidFill>
                  <a:latin typeface="Arial" panose="020B0604020202020204" pitchFamily="34" charset="0"/>
                </a:endParaRPr>
              </a:p>
              <a:p>
                <a:pPr marL="0" indent="0" algn="just">
                  <a:buNone/>
                </a:pPr>
                <a:r>
                  <a:rPr lang="es-ES" dirty="0">
                    <a:solidFill>
                      <a:srgbClr val="202122"/>
                    </a:solidFill>
                    <a:latin typeface="Arial" panose="020B0604020202020204" pitchFamily="34" charset="0"/>
                  </a:rPr>
                  <a:t>de tal forma que el coeficiente </a:t>
                </a:r>
                <a:r>
                  <a:rPr lang="es-ES" dirty="0" err="1">
                    <a:solidFill>
                      <a:srgbClr val="202122"/>
                    </a:solidFill>
                    <a:latin typeface="Arial" panose="020B0604020202020204" pitchFamily="34" charset="0"/>
                  </a:rPr>
                  <a:t>Probit</a:t>
                </a:r>
                <a:r>
                  <a:rPr lang="es-ES" dirty="0">
                    <a:solidFill>
                      <a:srgbClr val="202122"/>
                    </a:solidFill>
                    <a:latin typeface="Arial" panose="020B0604020202020204" pitchFamily="34" charset="0"/>
                  </a:rPr>
                  <a:t> de </a:t>
                </a:r>
                <a14:m>
                  <m:oMath xmlns:m="http://schemas.openxmlformats.org/officeDocument/2006/math">
                    <m:sSub>
                      <m:sSubPr>
                        <m:ctrlPr>
                          <a:rPr lang="es-CR" b="0" i="1" smtClean="0">
                            <a:solidFill>
                              <a:srgbClr val="202122"/>
                            </a:solidFill>
                            <a:latin typeface="Cambria Math" panose="02040503050406030204" pitchFamily="18" charset="0"/>
                            <a:ea typeface="Cambria Math" panose="02040503050406030204" pitchFamily="18" charset="0"/>
                          </a:rPr>
                        </m:ctrlPr>
                      </m:sSubPr>
                      <m:e>
                        <m:r>
                          <a:rPr lang="es-ES" i="1" smtClean="0">
                            <a:solidFill>
                              <a:srgbClr val="202122"/>
                            </a:solidFill>
                            <a:latin typeface="Cambria Math" panose="02040503050406030204" pitchFamily="18" charset="0"/>
                            <a:ea typeface="Cambria Math" panose="02040503050406030204" pitchFamily="18" charset="0"/>
                          </a:rPr>
                          <m:t>𝛽</m:t>
                        </m:r>
                      </m:e>
                      <m:sub>
                        <m:r>
                          <a:rPr lang="es-CR" b="0" i="1" smtClean="0">
                            <a:solidFill>
                              <a:srgbClr val="202122"/>
                            </a:solidFill>
                            <a:latin typeface="Cambria Math" panose="02040503050406030204" pitchFamily="18" charset="0"/>
                            <a:ea typeface="Cambria Math" panose="02040503050406030204" pitchFamily="18" charset="0"/>
                          </a:rPr>
                          <m:t>1</m:t>
                        </m:r>
                      </m:sub>
                    </m:sSub>
                  </m:oMath>
                </a14:m>
                <a:r>
                  <a:rPr lang="es-ES" dirty="0">
                    <a:solidFill>
                      <a:srgbClr val="202122"/>
                    </a:solidFill>
                    <a:latin typeface="Arial" panose="020B0604020202020204" pitchFamily="34" charset="0"/>
                  </a:rPr>
                  <a:t> es el cambio en z asociado con un cambio de una unidad en </a:t>
                </a:r>
                <a14:m>
                  <m:oMath xmlns:m="http://schemas.openxmlformats.org/officeDocument/2006/math">
                    <m:r>
                      <a:rPr lang="es-ES" i="1" dirty="0" smtClean="0">
                        <a:solidFill>
                          <a:srgbClr val="202122"/>
                        </a:solidFill>
                        <a:latin typeface="Cambria Math" panose="02040503050406030204" pitchFamily="18" charset="0"/>
                      </a:rPr>
                      <m:t>𝑋</m:t>
                    </m:r>
                  </m:oMath>
                </a14:m>
                <a:r>
                  <a:rPr lang="es-ES" dirty="0">
                    <a:solidFill>
                      <a:srgbClr val="202122"/>
                    </a:solidFill>
                    <a:latin typeface="Arial" panose="020B0604020202020204" pitchFamily="34" charset="0"/>
                  </a:rPr>
                  <a:t>.</a:t>
                </a:r>
              </a:p>
              <a:p>
                <a:pPr marL="0" indent="0" algn="just">
                  <a:buNone/>
                </a:pPr>
                <a:endParaRPr lang="es-ES" b="0" i="0" dirty="0">
                  <a:solidFill>
                    <a:srgbClr val="202122"/>
                  </a:solidFill>
                  <a:effectLst/>
                  <a:latin typeface="Arial" panose="020B0604020202020204" pitchFamily="34" charset="0"/>
                </a:endParaRPr>
              </a:p>
              <a:p>
                <a:pPr algn="just"/>
                <a:r>
                  <a:rPr lang="es-ES" b="0" i="0" dirty="0">
                    <a:solidFill>
                      <a:srgbClr val="202122"/>
                    </a:solidFill>
                    <a:effectLst/>
                    <a:latin typeface="Arial" panose="020B0604020202020204" pitchFamily="34" charset="0"/>
                  </a:rPr>
                  <a:t>Aunque el efecto sobre </a:t>
                </a:r>
                <a14:m>
                  <m:oMath xmlns:m="http://schemas.openxmlformats.org/officeDocument/2006/math">
                    <m:r>
                      <a:rPr lang="es-ES" b="0" i="1" dirty="0" smtClean="0">
                        <a:solidFill>
                          <a:srgbClr val="202122"/>
                        </a:solidFill>
                        <a:effectLst/>
                        <a:latin typeface="Cambria Math" panose="02040503050406030204" pitchFamily="18" charset="0"/>
                      </a:rPr>
                      <m:t>𝑧</m:t>
                    </m:r>
                  </m:oMath>
                </a14:m>
                <a:r>
                  <a:rPr lang="es-ES" b="0" i="0" dirty="0">
                    <a:solidFill>
                      <a:srgbClr val="202122"/>
                    </a:solidFill>
                    <a:effectLst/>
                    <a:latin typeface="Arial" panose="020B0604020202020204" pitchFamily="34" charset="0"/>
                  </a:rPr>
                  <a:t> de un cambio en </a:t>
                </a:r>
                <a14:m>
                  <m:oMath xmlns:m="http://schemas.openxmlformats.org/officeDocument/2006/math">
                    <m:r>
                      <a:rPr lang="es-ES" b="0" i="1" dirty="0" smtClean="0">
                        <a:solidFill>
                          <a:srgbClr val="202122"/>
                        </a:solidFill>
                        <a:effectLst/>
                        <a:latin typeface="Cambria Math" panose="02040503050406030204" pitchFamily="18" charset="0"/>
                      </a:rPr>
                      <m:t>𝑋</m:t>
                    </m:r>
                  </m:oMath>
                </a14:m>
                <a:r>
                  <a:rPr lang="es-ES" b="0" i="0" dirty="0">
                    <a:solidFill>
                      <a:srgbClr val="202122"/>
                    </a:solidFill>
                    <a:effectLst/>
                    <a:latin typeface="Arial" panose="020B0604020202020204" pitchFamily="34" charset="0"/>
                  </a:rPr>
                  <a:t> </a:t>
                </a:r>
                <a:r>
                  <a:rPr lang="es-ES" dirty="0">
                    <a:solidFill>
                      <a:srgbClr val="202122"/>
                    </a:solidFill>
                    <a:latin typeface="Arial" panose="020B0604020202020204" pitchFamily="34" charset="0"/>
                  </a:rPr>
                  <a:t>es lineal, la relación entre z y la variable dependiente de </a:t>
                </a:r>
                <a14:m>
                  <m:oMath xmlns:m="http://schemas.openxmlformats.org/officeDocument/2006/math">
                    <m:r>
                      <a:rPr lang="es-ES" i="1" dirty="0" smtClean="0">
                        <a:solidFill>
                          <a:srgbClr val="202122"/>
                        </a:solidFill>
                        <a:latin typeface="Cambria Math" panose="02040503050406030204" pitchFamily="18" charset="0"/>
                      </a:rPr>
                      <m:t>𝑌</m:t>
                    </m:r>
                  </m:oMath>
                </a14:m>
                <a:r>
                  <a:rPr lang="es-ES" b="0" i="0" dirty="0">
                    <a:solidFill>
                      <a:srgbClr val="202122"/>
                    </a:solidFill>
                    <a:effectLst/>
                    <a:latin typeface="Arial" panose="020B0604020202020204" pitchFamily="34" charset="0"/>
                  </a:rPr>
                  <a:t>, es no lineal desde que hicimos la elección de que </a:t>
                </a:r>
                <a14:m>
                  <m:oMath xmlns:m="http://schemas.openxmlformats.org/officeDocument/2006/math">
                    <m:r>
                      <m:rPr>
                        <m:sty m:val="p"/>
                      </m:rPr>
                      <a:rPr lang="el-GR">
                        <a:latin typeface="Cambria Math" panose="02040503050406030204" pitchFamily="18" charset="0"/>
                      </a:rPr>
                      <m:t>Φ</m:t>
                    </m:r>
                  </m:oMath>
                </a14:m>
                <a:r>
                  <a:rPr lang="es-ES" dirty="0"/>
                  <a:t> es la función de distribución acumulada, y esta no es lineal respecto al componente de </a:t>
                </a:r>
                <a14:m>
                  <m:oMath xmlns:m="http://schemas.openxmlformats.org/officeDocument/2006/math">
                    <m:r>
                      <a:rPr lang="es-ES" i="1" dirty="0" smtClean="0">
                        <a:latin typeface="Cambria Math" panose="02040503050406030204" pitchFamily="18" charset="0"/>
                      </a:rPr>
                      <m:t>𝑋</m:t>
                    </m:r>
                  </m:oMath>
                </a14:m>
                <a:r>
                  <a:rPr lang="es-ES" dirty="0"/>
                  <a:t>. </a:t>
                </a:r>
              </a:p>
              <a:p>
                <a:pPr algn="just"/>
                <a:endParaRPr lang="es-ES" b="0" i="0" dirty="0">
                  <a:solidFill>
                    <a:srgbClr val="202122"/>
                  </a:solidFill>
                  <a:effectLst/>
                  <a:latin typeface="Arial" panose="020B0604020202020204" pitchFamily="34" charset="0"/>
                </a:endParaRPr>
              </a:p>
              <a:p>
                <a:pPr algn="just"/>
                <a:r>
                  <a:rPr lang="es-ES" b="0" i="0" dirty="0">
                    <a:solidFill>
                      <a:srgbClr val="202122"/>
                    </a:solidFill>
                    <a:effectLst/>
                    <a:latin typeface="Arial" panose="020B0604020202020204" pitchFamily="34" charset="0"/>
                  </a:rPr>
                  <a:t>Dado que la variable dependiente es una función no lineal de los regresores, el coeficiente de </a:t>
                </a:r>
                <a14:m>
                  <m:oMath xmlns:m="http://schemas.openxmlformats.org/officeDocument/2006/math">
                    <m:r>
                      <a:rPr lang="es-ES" b="0" i="1" dirty="0" smtClean="0">
                        <a:solidFill>
                          <a:srgbClr val="202122"/>
                        </a:solidFill>
                        <a:effectLst/>
                        <a:latin typeface="Cambria Math" panose="02040503050406030204" pitchFamily="18" charset="0"/>
                      </a:rPr>
                      <m:t>𝑋</m:t>
                    </m:r>
                  </m:oMath>
                </a14:m>
                <a:r>
                  <a:rPr lang="es-ES" b="0" i="0" dirty="0">
                    <a:solidFill>
                      <a:srgbClr val="202122"/>
                    </a:solidFill>
                    <a:effectLst/>
                    <a:latin typeface="Arial" panose="020B0604020202020204" pitchFamily="34" charset="0"/>
                  </a:rPr>
                  <a:t> no tiene una interpretación simple (caso contrario del </a:t>
                </a:r>
                <a:r>
                  <a:rPr lang="es-ES" b="0" i="0" dirty="0" err="1">
                    <a:solidFill>
                      <a:srgbClr val="202122"/>
                    </a:solidFill>
                    <a:effectLst/>
                    <a:latin typeface="Arial" panose="020B0604020202020204" pitchFamily="34" charset="0"/>
                  </a:rPr>
                  <a:t>Logit</a:t>
                </a:r>
                <a:r>
                  <a:rPr lang="es-ES" b="0" i="0" dirty="0">
                    <a:solidFill>
                      <a:srgbClr val="202122"/>
                    </a:solidFill>
                    <a:effectLst/>
                    <a:latin typeface="Arial" panose="020B0604020202020204" pitchFamily="34" charset="0"/>
                  </a:rPr>
                  <a:t>).</a:t>
                </a:r>
              </a:p>
              <a:p>
                <a:pPr algn="just"/>
                <a:endParaRPr lang="es-ES" b="0" i="0" dirty="0">
                  <a:solidFill>
                    <a:srgbClr val="202122"/>
                  </a:solidFill>
                  <a:effectLst/>
                  <a:latin typeface="Arial" panose="020B0604020202020204" pitchFamily="34" charset="0"/>
                </a:endParaRPr>
              </a:p>
              <a:p>
                <a:pPr algn="just"/>
                <a:r>
                  <a:rPr lang="es-ES" dirty="0">
                    <a:solidFill>
                      <a:srgbClr val="202122"/>
                    </a:solidFill>
                    <a:latin typeface="Arial" panose="020B0604020202020204" pitchFamily="34" charset="0"/>
                  </a:rPr>
                  <a:t>Generalicemos el caso a para 2 o más variables predictoras.</a:t>
                </a:r>
                <a:endParaRPr lang="es-ES" b="0" i="0" dirty="0">
                  <a:solidFill>
                    <a:srgbClr val="202122"/>
                  </a:solidFill>
                  <a:effectLst/>
                  <a:latin typeface="Arial" panose="020B0604020202020204" pitchFamily="34" charset="0"/>
                </a:endParaRPr>
              </a:p>
            </p:txBody>
          </p:sp>
        </mc:Choice>
        <mc:Fallback>
          <p:sp>
            <p:nvSpPr>
              <p:cNvPr id="3" name="Marcador de contenido 2">
                <a:extLst>
                  <a:ext uri="{FF2B5EF4-FFF2-40B4-BE49-F238E27FC236}">
                    <a16:creationId xmlns:a16="http://schemas.microsoft.com/office/drawing/2014/main" id="{8E2ABFC9-A22A-447D-BB03-FBCAA0F4B323}"/>
                  </a:ext>
                </a:extLst>
              </p:cNvPr>
              <p:cNvSpPr>
                <a:spLocks noGrp="1" noRot="1" noChangeAspect="1" noMove="1" noResize="1" noEditPoints="1" noAdjustHandles="1" noChangeArrowheads="1" noChangeShapeType="1" noTextEdit="1"/>
              </p:cNvSpPr>
              <p:nvPr>
                <p:ph idx="1"/>
              </p:nvPr>
            </p:nvSpPr>
            <p:spPr>
              <a:xfrm>
                <a:off x="71022" y="1154097"/>
                <a:ext cx="11114842" cy="5595596"/>
              </a:xfrm>
              <a:blipFill>
                <a:blip r:embed="rId2"/>
                <a:stretch>
                  <a:fillRect l="-494" t="-763" r="-439" b="-1743"/>
                </a:stretch>
              </a:blipFill>
            </p:spPr>
            <p:txBody>
              <a:bodyPr/>
              <a:lstStyle/>
              <a:p>
                <a:r>
                  <a:rPr lang="en-US">
                    <a:noFill/>
                  </a:rPr>
                  <a:t> </a:t>
                </a:r>
              </a:p>
            </p:txBody>
          </p:sp>
        </mc:Fallback>
      </mc:AlternateContent>
    </p:spTree>
    <p:extLst>
      <p:ext uri="{BB962C8B-B14F-4D97-AF65-F5344CB8AC3E}">
        <p14:creationId xmlns:p14="http://schemas.microsoft.com/office/powerpoint/2010/main" val="64565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7EE5A-7B30-4755-8E87-13FE54BDBA97}"/>
              </a:ext>
            </a:extLst>
          </p:cNvPr>
          <p:cNvSpPr>
            <a:spLocks noGrp="1"/>
          </p:cNvSpPr>
          <p:nvPr>
            <p:ph type="title"/>
          </p:nvPr>
        </p:nvSpPr>
        <p:spPr>
          <a:xfrm>
            <a:off x="71021" y="19528"/>
            <a:ext cx="11114843" cy="770582"/>
          </a:xfrm>
        </p:spPr>
        <p:txBody>
          <a:bodyPr/>
          <a:lstStyle/>
          <a:p>
            <a:pPr algn="ctr"/>
            <a:r>
              <a:rPr lang="es-CR" dirty="0"/>
              <a:t>La regresión </a:t>
            </a:r>
            <a:r>
              <a:rPr lang="es-CR" dirty="0" err="1"/>
              <a:t>probit</a:t>
            </a:r>
            <a:r>
              <a:rPr lang="es-CR" dirty="0"/>
              <a:t>.</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E2ABFC9-A22A-447D-BB03-FBCAA0F4B323}"/>
                  </a:ext>
                </a:extLst>
              </p:cNvPr>
              <p:cNvSpPr>
                <a:spLocks noGrp="1"/>
              </p:cNvSpPr>
              <p:nvPr>
                <p:ph idx="1"/>
              </p:nvPr>
            </p:nvSpPr>
            <p:spPr>
              <a:xfrm>
                <a:off x="71022" y="994300"/>
                <a:ext cx="11114842" cy="5863700"/>
              </a:xfrm>
            </p:spPr>
            <p:txBody>
              <a:bodyPr/>
              <a:lstStyle/>
              <a:p>
                <a:pPr algn="just"/>
                <a:r>
                  <a:rPr lang="es-ES" b="0" i="0" dirty="0">
                    <a:solidFill>
                      <a:srgbClr val="202122"/>
                    </a:solidFill>
                    <a:effectLst/>
                    <a:latin typeface="Arial" panose="020B0604020202020204" pitchFamily="34" charset="0"/>
                  </a:rPr>
                  <a:t>Asumiendo que la variable Y es dicotómica, podemos decir que el modelo:</a:t>
                </a:r>
              </a:p>
              <a:p>
                <a:pPr algn="just"/>
                <a:endParaRPr lang="es-ES" dirty="0">
                  <a:solidFill>
                    <a:srgbClr val="202122"/>
                  </a:solidFill>
                  <a:latin typeface="Arial" panose="020B0604020202020204" pitchFamily="34" charset="0"/>
                </a:endParaRPr>
              </a:p>
              <a:p>
                <a:pPr marL="0" indent="0" algn="ctr">
                  <a:buNone/>
                </a:pPr>
                <a14:m>
                  <m:oMath xmlns:m="http://schemas.openxmlformats.org/officeDocument/2006/math">
                    <m:r>
                      <a:rPr lang="es-CR" b="0" i="1" smtClean="0">
                        <a:latin typeface="Cambria Math" panose="02040503050406030204" pitchFamily="18" charset="0"/>
                      </a:rPr>
                      <m:t>𝑌</m:t>
                    </m:r>
                    <m:r>
                      <a:rPr lang="es-CR" i="1" smtClean="0">
                        <a:latin typeface="Cambria Math" panose="02040503050406030204" pitchFamily="18" charset="0"/>
                      </a:rPr>
                      <m:t>= </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𝑝</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𝑢</m:t>
                    </m:r>
                  </m:oMath>
                </a14:m>
                <a:r>
                  <a:rPr lang="es-ES" b="0" i="0" dirty="0">
                    <a:solidFill>
                      <a:srgbClr val="202122"/>
                    </a:solidFill>
                    <a:effectLst/>
                    <a:latin typeface="Arial" panose="020B0604020202020204" pitchFamily="34" charset="0"/>
                  </a:rPr>
                  <a:t> </a:t>
                </a:r>
              </a:p>
              <a:p>
                <a:pPr marL="0" indent="0">
                  <a:buNone/>
                </a:pPr>
                <a:br>
                  <a:rPr lang="es-ES" dirty="0">
                    <a:solidFill>
                      <a:srgbClr val="202122"/>
                    </a:solidFill>
                    <a:latin typeface="Arial" panose="020B0604020202020204" pitchFamily="34" charset="0"/>
                  </a:rPr>
                </a:br>
                <a:r>
                  <a:rPr lang="es-ES" b="0" i="0" dirty="0">
                    <a:solidFill>
                      <a:srgbClr val="202122"/>
                    </a:solidFill>
                    <a:effectLst/>
                    <a:latin typeface="Arial" panose="020B0604020202020204" pitchFamily="34" charset="0"/>
                  </a:rPr>
                  <a:t>mediante </a:t>
                </a:r>
              </a:p>
              <a:p>
                <a:pPr marL="0" indent="0" algn="ctr">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𝑃</m:t>
                      </m:r>
                      <m:d>
                        <m:dPr>
                          <m:endChr m:val="|"/>
                          <m:ctrlPr>
                            <a:rPr lang="es-CR" b="0" i="1" smtClean="0">
                              <a:latin typeface="Cambria Math" panose="02040503050406030204" pitchFamily="18" charset="0"/>
                            </a:rPr>
                          </m:ctrlPr>
                        </m:dPr>
                        <m:e>
                          <m:r>
                            <a:rPr lang="es-CR" b="0" i="1" smtClean="0">
                              <a:latin typeface="Cambria Math" panose="02040503050406030204" pitchFamily="18" charset="0"/>
                            </a:rPr>
                            <m:t>𝑌</m:t>
                          </m:r>
                          <m:r>
                            <a:rPr lang="es-CR" b="0" i="1" smtClean="0">
                              <a:latin typeface="Cambria Math" panose="02040503050406030204" pitchFamily="18" charset="0"/>
                            </a:rPr>
                            <m:t>=1</m:t>
                          </m:r>
                        </m:e>
                      </m:d>
                      <m:sSub>
                        <m:sSubPr>
                          <m:ctrlPr>
                            <a:rPr lang="es-CR" b="0" i="1" smtClean="0">
                              <a:latin typeface="Cambria Math" panose="02040503050406030204" pitchFamily="18" charset="0"/>
                            </a:rPr>
                          </m:ctrlPr>
                        </m:sSubPr>
                        <m:e>
                          <m:r>
                            <a:rPr lang="es-CR" b="0" i="1" smtClean="0">
                              <a:latin typeface="Cambria Math" panose="02040503050406030204" pitchFamily="18" charset="0"/>
                            </a:rPr>
                            <m:t>𝑋</m:t>
                          </m:r>
                        </m:e>
                        <m:sub>
                          <m:r>
                            <a:rPr lang="es-CR" b="0" i="1" smtClean="0">
                              <a:latin typeface="Cambria Math" panose="02040503050406030204" pitchFamily="18" charset="0"/>
                            </a:rPr>
                            <m:t>1</m:t>
                          </m:r>
                        </m:sub>
                      </m:sSub>
                      <m:r>
                        <a:rPr lang="es-CR" b="0" i="1" smtClean="0">
                          <a:latin typeface="Cambria Math" panose="02040503050406030204" pitchFamily="18" charset="0"/>
                        </a:rPr>
                        <m:t>,</m:t>
                      </m:r>
                      <m:sSub>
                        <m:sSubPr>
                          <m:ctrlPr>
                            <a:rPr lang="es-CR" b="0" i="1" smtClean="0">
                              <a:latin typeface="Cambria Math" panose="02040503050406030204" pitchFamily="18" charset="0"/>
                            </a:rPr>
                          </m:ctrlPr>
                        </m:sSubPr>
                        <m:e>
                          <m:r>
                            <a:rPr lang="es-CR" b="0" i="1" smtClean="0">
                              <a:latin typeface="Cambria Math" panose="02040503050406030204" pitchFamily="18" charset="0"/>
                            </a:rPr>
                            <m:t>𝑋</m:t>
                          </m:r>
                        </m:e>
                        <m:sub>
                          <m:r>
                            <a:rPr lang="es-CR" b="0" i="1" smtClean="0">
                              <a:latin typeface="Cambria Math" panose="02040503050406030204" pitchFamily="18" charset="0"/>
                            </a:rPr>
                            <m:t>2</m:t>
                          </m:r>
                        </m:sub>
                      </m:sSub>
                      <m:r>
                        <a:rPr lang="es-CR" b="0" i="1" smtClean="0">
                          <a:latin typeface="Cambria Math" panose="02040503050406030204" pitchFamily="18" charset="0"/>
                        </a:rPr>
                        <m:t>,…,</m:t>
                      </m:r>
                      <m:sSub>
                        <m:sSubPr>
                          <m:ctrlPr>
                            <a:rPr lang="es-CR" b="0" i="1" smtClean="0">
                              <a:latin typeface="Cambria Math" panose="02040503050406030204" pitchFamily="18" charset="0"/>
                            </a:rPr>
                          </m:ctrlPr>
                        </m:sSubPr>
                        <m:e>
                          <m:r>
                            <a:rPr lang="es-CR" b="0" i="1" smtClean="0">
                              <a:latin typeface="Cambria Math" panose="02040503050406030204" pitchFamily="18" charset="0"/>
                            </a:rPr>
                            <m:t>𝑋</m:t>
                          </m:r>
                        </m:e>
                        <m:sub>
                          <m:r>
                            <a:rPr lang="es-CR" b="0" i="1" smtClean="0">
                              <a:latin typeface="Cambria Math" panose="02040503050406030204" pitchFamily="18" charset="0"/>
                            </a:rPr>
                            <m:t>𝑝</m:t>
                          </m:r>
                        </m:sub>
                      </m:sSub>
                      <m:r>
                        <a:rPr lang="es-CR" i="1" smtClean="0">
                          <a:latin typeface="Cambria Math" panose="02040503050406030204" pitchFamily="18" charset="0"/>
                        </a:rPr>
                        <m:t>=</m:t>
                      </m:r>
                      <m:r>
                        <m:rPr>
                          <m:sty m:val="p"/>
                        </m:rPr>
                        <a:rPr lang="el-GR" i="1">
                          <a:solidFill>
                            <a:srgbClr val="202122"/>
                          </a:solidFill>
                          <a:latin typeface="Cambria Math" panose="02040503050406030204" pitchFamily="18" charset="0"/>
                          <a:ea typeface="Cambria Math" panose="02040503050406030204" pitchFamily="18" charset="0"/>
                        </a:rPr>
                        <m:t>Φ</m:t>
                      </m:r>
                      <m:r>
                        <a:rPr lang="es-CR" b="0" i="1" smtClean="0">
                          <a:solidFill>
                            <a:srgbClr val="202122"/>
                          </a:solidFill>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𝑝</m:t>
                          </m:r>
                        </m:sub>
                      </m:sSub>
                      <m:r>
                        <a:rPr lang="es-CR" b="0" i="1" smtClean="0">
                          <a:latin typeface="Cambria Math" panose="02040503050406030204" pitchFamily="18" charset="0"/>
                          <a:ea typeface="Cambria Math" panose="02040503050406030204" pitchFamily="18" charset="0"/>
                        </a:rPr>
                        <m:t>)</m:t>
                      </m:r>
                    </m:oMath>
                  </m:oMathPara>
                </a14:m>
                <a:endParaRPr lang="es-ES" b="0" i="0" dirty="0">
                  <a:solidFill>
                    <a:srgbClr val="202122"/>
                  </a:solidFill>
                  <a:effectLst/>
                  <a:latin typeface="Arial" panose="020B0604020202020204" pitchFamily="34" charset="0"/>
                </a:endParaRPr>
              </a:p>
              <a:p>
                <a:pPr marL="0" indent="0">
                  <a:buNone/>
                </a:pPr>
                <a:endParaRPr lang="es-ES" dirty="0">
                  <a:solidFill>
                    <a:srgbClr val="202122"/>
                  </a:solidFill>
                  <a:latin typeface="Arial" panose="020B0604020202020204" pitchFamily="34" charset="0"/>
                </a:endParaRPr>
              </a:p>
              <a:p>
                <a:pPr marL="0" indent="0">
                  <a:buNone/>
                </a:pPr>
                <a:r>
                  <a:rPr lang="es-ES" b="0" i="0" dirty="0">
                    <a:solidFill>
                      <a:srgbClr val="202122"/>
                    </a:solidFill>
                    <a:effectLst/>
                    <a:latin typeface="Arial" panose="020B0604020202020204" pitchFamily="34" charset="0"/>
                  </a:rPr>
                  <a:t>es el modelo </a:t>
                </a:r>
                <a:r>
                  <a:rPr lang="es-ES" b="0" i="0" dirty="0" err="1">
                    <a:solidFill>
                      <a:srgbClr val="202122"/>
                    </a:solidFill>
                    <a:effectLst/>
                    <a:latin typeface="Arial" panose="020B0604020202020204" pitchFamily="34" charset="0"/>
                  </a:rPr>
                  <a:t>Probit</a:t>
                </a:r>
                <a:r>
                  <a:rPr lang="es-ES" b="0" i="0" dirty="0">
                    <a:solidFill>
                      <a:srgbClr val="202122"/>
                    </a:solidFill>
                    <a:effectLst/>
                    <a:latin typeface="Arial" panose="020B0604020202020204" pitchFamily="34" charset="0"/>
                  </a:rPr>
                  <a:t> poblacional con múltiples regresores </a:t>
                </a:r>
                <a14:m>
                  <m:oMath xmlns:m="http://schemas.openxmlformats.org/officeDocument/2006/math">
                    <m:sSub>
                      <m:sSubPr>
                        <m:ctrlPr>
                          <a:rPr lang="es-CR" b="0" i="1" smtClean="0">
                            <a:latin typeface="Cambria Math" panose="02040503050406030204" pitchFamily="18" charset="0"/>
                          </a:rPr>
                        </m:ctrlPr>
                      </m:sSubPr>
                      <m:e>
                        <m:r>
                          <a:rPr lang="es-CR" b="0" i="1" smtClean="0">
                            <a:latin typeface="Cambria Math" panose="02040503050406030204" pitchFamily="18" charset="0"/>
                          </a:rPr>
                          <m:t>𝑋</m:t>
                        </m:r>
                      </m:e>
                      <m:sub>
                        <m:r>
                          <a:rPr lang="es-CR" b="0" i="1" smtClean="0">
                            <a:latin typeface="Cambria Math" panose="02040503050406030204" pitchFamily="18" charset="0"/>
                          </a:rPr>
                          <m:t>1</m:t>
                        </m:r>
                      </m:sub>
                    </m:sSub>
                    <m:r>
                      <a:rPr lang="es-CR" b="0" i="1" smtClean="0">
                        <a:latin typeface="Cambria Math" panose="02040503050406030204" pitchFamily="18" charset="0"/>
                      </a:rPr>
                      <m:t>,</m:t>
                    </m:r>
                    <m:sSub>
                      <m:sSubPr>
                        <m:ctrlPr>
                          <a:rPr lang="es-CR" b="0" i="1" smtClean="0">
                            <a:latin typeface="Cambria Math" panose="02040503050406030204" pitchFamily="18" charset="0"/>
                          </a:rPr>
                        </m:ctrlPr>
                      </m:sSubPr>
                      <m:e>
                        <m:r>
                          <a:rPr lang="es-CR" b="0" i="1" smtClean="0">
                            <a:latin typeface="Cambria Math" panose="02040503050406030204" pitchFamily="18" charset="0"/>
                          </a:rPr>
                          <m:t>𝑋</m:t>
                        </m:r>
                      </m:e>
                      <m:sub>
                        <m:r>
                          <a:rPr lang="es-CR" b="0" i="1" smtClean="0">
                            <a:latin typeface="Cambria Math" panose="02040503050406030204" pitchFamily="18" charset="0"/>
                          </a:rPr>
                          <m:t>2</m:t>
                        </m:r>
                      </m:sub>
                    </m:sSub>
                    <m:r>
                      <a:rPr lang="es-CR" b="0" i="1" smtClean="0">
                        <a:latin typeface="Cambria Math" panose="02040503050406030204" pitchFamily="18" charset="0"/>
                      </a:rPr>
                      <m:t>,…,</m:t>
                    </m:r>
                    <m:sSub>
                      <m:sSubPr>
                        <m:ctrlPr>
                          <a:rPr lang="es-CR" b="0" i="1" smtClean="0">
                            <a:latin typeface="Cambria Math" panose="02040503050406030204" pitchFamily="18" charset="0"/>
                          </a:rPr>
                        </m:ctrlPr>
                      </m:sSubPr>
                      <m:e>
                        <m:r>
                          <a:rPr lang="es-CR" b="0" i="1" smtClean="0">
                            <a:latin typeface="Cambria Math" panose="02040503050406030204" pitchFamily="18" charset="0"/>
                          </a:rPr>
                          <m:t>𝑋</m:t>
                        </m:r>
                      </m:e>
                      <m:sub>
                        <m:r>
                          <a:rPr lang="es-CR" b="0" i="1" smtClean="0">
                            <a:latin typeface="Cambria Math" panose="02040503050406030204" pitchFamily="18" charset="0"/>
                          </a:rPr>
                          <m:t>𝑝</m:t>
                        </m:r>
                      </m:sub>
                    </m:sSub>
                  </m:oMath>
                </a14:m>
                <a:r>
                  <a:rPr lang="es-ES" b="0" i="0" dirty="0">
                    <a:solidFill>
                      <a:srgbClr val="202122"/>
                    </a:solidFill>
                    <a:effectLst/>
                    <a:latin typeface="Arial" panose="020B0604020202020204" pitchFamily="34" charset="0"/>
                  </a:rPr>
                  <a:t>, y </a:t>
                </a:r>
                <a14:m>
                  <m:oMath xmlns:m="http://schemas.openxmlformats.org/officeDocument/2006/math">
                    <m:r>
                      <m:rPr>
                        <m:sty m:val="p"/>
                      </m:rPr>
                      <a:rPr lang="el-GR" i="1">
                        <a:solidFill>
                          <a:srgbClr val="202122"/>
                        </a:solidFill>
                        <a:latin typeface="Cambria Math" panose="02040503050406030204" pitchFamily="18" charset="0"/>
                        <a:ea typeface="Cambria Math" panose="02040503050406030204" pitchFamily="18" charset="0"/>
                      </a:rPr>
                      <m:t>Φ</m:t>
                    </m:r>
                  </m:oMath>
                </a14:m>
                <a:r>
                  <a:rPr lang="es-ES" dirty="0">
                    <a:solidFill>
                      <a:srgbClr val="202122"/>
                    </a:solidFill>
                    <a:latin typeface="Arial" panose="020B0604020202020204" pitchFamily="34" charset="0"/>
                  </a:rPr>
                  <a:t>() es la función de distribución normal estándar acumulada.</a:t>
                </a:r>
              </a:p>
              <a:p>
                <a:pPr marL="0" indent="0">
                  <a:buNone/>
                </a:pPr>
                <a:endParaRPr lang="es-ES" b="0" i="0" dirty="0">
                  <a:solidFill>
                    <a:srgbClr val="202122"/>
                  </a:solidFill>
                  <a:effectLst/>
                  <a:latin typeface="Arial" panose="020B0604020202020204" pitchFamily="34" charset="0"/>
                </a:endParaRPr>
              </a:p>
              <a:p>
                <a:pPr marL="0" indent="0">
                  <a:buNone/>
                </a:pPr>
                <a:r>
                  <a:rPr lang="es-ES" b="0" i="0" dirty="0">
                    <a:solidFill>
                      <a:srgbClr val="202122"/>
                    </a:solidFill>
                    <a:effectLst/>
                    <a:latin typeface="Arial" panose="020B0604020202020204" pitchFamily="34" charset="0"/>
                  </a:rPr>
                  <a:t>La probabilidad predicha de que</a:t>
                </a:r>
                <a:r>
                  <a:rPr lang="es-ES" dirty="0">
                    <a:solidFill>
                      <a:srgbClr val="202122"/>
                    </a:solidFill>
                    <a:latin typeface="Arial" panose="020B0604020202020204" pitchFamily="34" charset="0"/>
                  </a:rPr>
                  <a:t> </a:t>
                </a:r>
                <a14:m>
                  <m:oMath xmlns:m="http://schemas.openxmlformats.org/officeDocument/2006/math">
                    <m:r>
                      <a:rPr lang="es-CR" b="0" i="1" smtClean="0">
                        <a:latin typeface="Cambria Math" panose="02040503050406030204" pitchFamily="18" charset="0"/>
                      </a:rPr>
                      <m:t>𝑌</m:t>
                    </m:r>
                    <m:r>
                      <a:rPr lang="es-CR" b="0" i="1" smtClean="0">
                        <a:latin typeface="Cambria Math" panose="02040503050406030204" pitchFamily="18" charset="0"/>
                      </a:rPr>
                      <m:t>=1</m:t>
                    </m:r>
                  </m:oMath>
                </a14:m>
                <a:r>
                  <a:rPr lang="es-ES" b="0" i="0" dirty="0">
                    <a:solidFill>
                      <a:srgbClr val="202122"/>
                    </a:solidFill>
                    <a:effectLst/>
                    <a:latin typeface="Arial" panose="020B0604020202020204" pitchFamily="34" charset="0"/>
                  </a:rPr>
                  <a:t> dado las variables </a:t>
                </a:r>
                <a14:m>
                  <m:oMath xmlns:m="http://schemas.openxmlformats.org/officeDocument/2006/math">
                    <m:sSub>
                      <m:sSubPr>
                        <m:ctrlPr>
                          <a:rPr lang="es-CR" i="1">
                            <a:latin typeface="Cambria Math" panose="02040503050406030204" pitchFamily="18" charset="0"/>
                          </a:rPr>
                        </m:ctrlPr>
                      </m:sSubPr>
                      <m:e>
                        <m:r>
                          <a:rPr lang="es-CR" i="1">
                            <a:latin typeface="Cambria Math" panose="02040503050406030204" pitchFamily="18" charset="0"/>
                          </a:rPr>
                          <m:t>𝑋</m:t>
                        </m:r>
                      </m:e>
                      <m:sub>
                        <m:r>
                          <a:rPr lang="es-CR" i="1">
                            <a:latin typeface="Cambria Math" panose="02040503050406030204" pitchFamily="18" charset="0"/>
                          </a:rPr>
                          <m:t>1</m:t>
                        </m:r>
                      </m:sub>
                    </m:sSub>
                    <m:r>
                      <a:rPr lang="es-CR" i="1">
                        <a:latin typeface="Cambria Math" panose="02040503050406030204" pitchFamily="18" charset="0"/>
                      </a:rPr>
                      <m:t>,</m:t>
                    </m:r>
                    <m:sSub>
                      <m:sSubPr>
                        <m:ctrlPr>
                          <a:rPr lang="es-CR" i="1">
                            <a:latin typeface="Cambria Math" panose="02040503050406030204" pitchFamily="18" charset="0"/>
                          </a:rPr>
                        </m:ctrlPr>
                      </m:sSubPr>
                      <m:e>
                        <m:r>
                          <a:rPr lang="es-CR" i="1">
                            <a:latin typeface="Cambria Math" panose="02040503050406030204" pitchFamily="18" charset="0"/>
                          </a:rPr>
                          <m:t>𝑋</m:t>
                        </m:r>
                      </m:e>
                      <m:sub>
                        <m:r>
                          <a:rPr lang="es-CR" i="1">
                            <a:latin typeface="Cambria Math" panose="02040503050406030204" pitchFamily="18" charset="0"/>
                          </a:rPr>
                          <m:t>2</m:t>
                        </m:r>
                      </m:sub>
                    </m:sSub>
                    <m:r>
                      <a:rPr lang="es-CR" i="1">
                        <a:latin typeface="Cambria Math" panose="02040503050406030204" pitchFamily="18" charset="0"/>
                      </a:rPr>
                      <m:t>,…,</m:t>
                    </m:r>
                    <m:sSub>
                      <m:sSubPr>
                        <m:ctrlPr>
                          <a:rPr lang="es-CR" i="1">
                            <a:latin typeface="Cambria Math" panose="02040503050406030204" pitchFamily="18" charset="0"/>
                          </a:rPr>
                        </m:ctrlPr>
                      </m:sSubPr>
                      <m:e>
                        <m:r>
                          <a:rPr lang="es-CR" i="1">
                            <a:latin typeface="Cambria Math" panose="02040503050406030204" pitchFamily="18" charset="0"/>
                          </a:rPr>
                          <m:t>𝑋</m:t>
                        </m:r>
                      </m:e>
                      <m:sub>
                        <m:r>
                          <a:rPr lang="es-CR" i="1">
                            <a:latin typeface="Cambria Math" panose="02040503050406030204" pitchFamily="18" charset="0"/>
                          </a:rPr>
                          <m:t>𝑝</m:t>
                        </m:r>
                      </m:sub>
                    </m:sSub>
                  </m:oMath>
                </a14:m>
                <a:r>
                  <a:rPr lang="es-ES" b="0" i="0" dirty="0">
                    <a:solidFill>
                      <a:srgbClr val="202122"/>
                    </a:solidFill>
                    <a:effectLst/>
                    <a:latin typeface="Arial" panose="020B0604020202020204" pitchFamily="34" charset="0"/>
                  </a:rPr>
                  <a:t> se suele calculas en dos pasos</a:t>
                </a:r>
              </a:p>
              <a:p>
                <a:pPr marL="342900" indent="-342900">
                  <a:buFont typeface="+mj-lt"/>
                  <a:buAutoNum type="arabicPeriod"/>
                </a:pPr>
                <a:r>
                  <a:rPr lang="es-ES" b="0" i="0" dirty="0">
                    <a:solidFill>
                      <a:srgbClr val="202122"/>
                    </a:solidFill>
                    <a:effectLst/>
                    <a:latin typeface="Arial" panose="020B0604020202020204" pitchFamily="34" charset="0"/>
                  </a:rPr>
                  <a:t>Calcular </a:t>
                </a:r>
                <a14:m>
                  <m:oMath xmlns:m="http://schemas.openxmlformats.org/officeDocument/2006/math">
                    <m:r>
                      <a:rPr lang="es-CR" b="0" i="1" smtClean="0">
                        <a:solidFill>
                          <a:srgbClr val="202122"/>
                        </a:solidFill>
                        <a:effectLst/>
                        <a:latin typeface="Cambria Math" panose="02040503050406030204" pitchFamily="18" charset="0"/>
                      </a:rPr>
                      <m:t>𝑧</m:t>
                    </m:r>
                    <m:r>
                      <a:rPr lang="es-CR" b="0" i="1" smtClean="0">
                        <a:solidFill>
                          <a:srgbClr val="202122"/>
                        </a:solidFill>
                        <a:effectLst/>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𝑋</m:t>
                        </m:r>
                      </m:e>
                      <m:sub>
                        <m:r>
                          <a:rPr lang="es-CR" i="1">
                            <a:latin typeface="Cambria Math" panose="02040503050406030204" pitchFamily="18" charset="0"/>
                            <a:ea typeface="Cambria Math" panose="02040503050406030204" pitchFamily="18" charset="0"/>
                          </a:rPr>
                          <m:t>𝑝</m:t>
                        </m:r>
                      </m:sub>
                    </m:sSub>
                  </m:oMath>
                </a14:m>
                <a:endParaRPr lang="es-ES" b="0" i="0" dirty="0">
                  <a:solidFill>
                    <a:srgbClr val="202122"/>
                  </a:solidFill>
                  <a:effectLst/>
                  <a:latin typeface="Arial" panose="020B0604020202020204" pitchFamily="34" charset="0"/>
                </a:endParaRPr>
              </a:p>
              <a:p>
                <a:pPr marL="342900" indent="-342900">
                  <a:buFont typeface="+mj-lt"/>
                  <a:buAutoNum type="arabicPeriod"/>
                </a:pPr>
                <a:r>
                  <a:rPr lang="es-ES" b="0" i="0" dirty="0">
                    <a:solidFill>
                      <a:srgbClr val="202122"/>
                    </a:solidFill>
                    <a:effectLst/>
                    <a:latin typeface="Arial" panose="020B0604020202020204" pitchFamily="34" charset="0"/>
                  </a:rPr>
                  <a:t>Buscar el </a:t>
                </a:r>
                <a:r>
                  <a:rPr lang="es-ES" dirty="0">
                    <a:solidFill>
                      <a:srgbClr val="202122"/>
                    </a:solidFill>
                    <a:latin typeface="Arial" panose="020B0604020202020204" pitchFamily="34" charset="0"/>
                  </a:rPr>
                  <a:t>valor de </a:t>
                </a:r>
                <a14:m>
                  <m:oMath xmlns:m="http://schemas.openxmlformats.org/officeDocument/2006/math">
                    <m:r>
                      <m:rPr>
                        <m:sty m:val="p"/>
                      </m:rPr>
                      <a:rPr lang="el-GR" i="1" smtClean="0">
                        <a:solidFill>
                          <a:srgbClr val="202122"/>
                        </a:solidFill>
                        <a:latin typeface="Cambria Math" panose="02040503050406030204" pitchFamily="18" charset="0"/>
                        <a:ea typeface="Cambria Math" panose="02040503050406030204" pitchFamily="18" charset="0"/>
                      </a:rPr>
                      <m:t>Φ</m:t>
                    </m:r>
                  </m:oMath>
                </a14:m>
                <a:r>
                  <a:rPr lang="es-ES" dirty="0">
                    <a:solidFill>
                      <a:srgbClr val="202122"/>
                    </a:solidFill>
                    <a:latin typeface="Arial" panose="020B0604020202020204" pitchFamily="34" charset="0"/>
                  </a:rPr>
                  <a:t>(z)  como probabilidad asociada a una normal estándar (en R mediante el </a:t>
                </a:r>
                <a:r>
                  <a:rPr lang="es-ES" i="1" dirty="0" err="1">
                    <a:solidFill>
                      <a:srgbClr val="202122"/>
                    </a:solidFill>
                    <a:latin typeface="Arial" panose="020B0604020202020204" pitchFamily="34" charset="0"/>
                  </a:rPr>
                  <a:t>pnorm</a:t>
                </a:r>
                <a:r>
                  <a:rPr lang="es-ES" i="1" dirty="0">
                    <a:solidFill>
                      <a:srgbClr val="202122"/>
                    </a:solidFill>
                    <a:latin typeface="Arial" panose="020B0604020202020204" pitchFamily="34" charset="0"/>
                  </a:rPr>
                  <a:t>()</a:t>
                </a:r>
                <a:r>
                  <a:rPr lang="es-ES" dirty="0">
                    <a:solidFill>
                      <a:srgbClr val="202122"/>
                    </a:solidFill>
                    <a:latin typeface="Arial" panose="020B0604020202020204" pitchFamily="34" charset="0"/>
                  </a:rPr>
                  <a:t>)</a:t>
                </a:r>
                <a:endParaRPr lang="es-ES" b="0" i="0" dirty="0">
                  <a:solidFill>
                    <a:srgbClr val="202122"/>
                  </a:solidFill>
                  <a:effectLst/>
                  <a:latin typeface="Arial" panose="020B0604020202020204" pitchFamily="34" charset="0"/>
                </a:endParaRPr>
              </a:p>
              <a:p>
                <a:pPr marL="0" indent="0">
                  <a:buNone/>
                </a:pPr>
                <a:endParaRPr lang="es-ES" dirty="0">
                  <a:solidFill>
                    <a:srgbClr val="202122"/>
                  </a:solidFill>
                  <a:latin typeface="Arial" panose="020B0604020202020204" pitchFamily="34" charset="0"/>
                </a:endParaRPr>
              </a:p>
              <a:p>
                <a:pPr marL="0" indent="0">
                  <a:buNone/>
                </a:pPr>
                <a:endParaRPr lang="es-ES" b="0" i="0" dirty="0">
                  <a:solidFill>
                    <a:srgbClr val="202122"/>
                  </a:solidFill>
                  <a:effectLst/>
                  <a:latin typeface="Arial" panose="020B0604020202020204" pitchFamily="34" charset="0"/>
                </a:endParaRPr>
              </a:p>
            </p:txBody>
          </p:sp>
        </mc:Choice>
        <mc:Fallback>
          <p:sp>
            <p:nvSpPr>
              <p:cNvPr id="3" name="Marcador de contenido 2">
                <a:extLst>
                  <a:ext uri="{FF2B5EF4-FFF2-40B4-BE49-F238E27FC236}">
                    <a16:creationId xmlns:a16="http://schemas.microsoft.com/office/drawing/2014/main" id="{8E2ABFC9-A22A-447D-BB03-FBCAA0F4B323}"/>
                  </a:ext>
                </a:extLst>
              </p:cNvPr>
              <p:cNvSpPr>
                <a:spLocks noGrp="1" noRot="1" noChangeAspect="1" noMove="1" noResize="1" noEditPoints="1" noAdjustHandles="1" noChangeArrowheads="1" noChangeShapeType="1" noTextEdit="1"/>
              </p:cNvSpPr>
              <p:nvPr>
                <p:ph idx="1"/>
              </p:nvPr>
            </p:nvSpPr>
            <p:spPr>
              <a:xfrm>
                <a:off x="71022" y="994300"/>
                <a:ext cx="11114842" cy="5863700"/>
              </a:xfrm>
              <a:blipFill>
                <a:blip r:embed="rId2"/>
                <a:stretch>
                  <a:fillRect l="-494" t="-728"/>
                </a:stretch>
              </a:blipFill>
            </p:spPr>
            <p:txBody>
              <a:bodyPr/>
              <a:lstStyle/>
              <a:p>
                <a:r>
                  <a:rPr lang="en-US">
                    <a:noFill/>
                  </a:rPr>
                  <a:t> </a:t>
                </a:r>
              </a:p>
            </p:txBody>
          </p:sp>
        </mc:Fallback>
      </mc:AlternateContent>
    </p:spTree>
    <p:extLst>
      <p:ext uri="{BB962C8B-B14F-4D97-AF65-F5344CB8AC3E}">
        <p14:creationId xmlns:p14="http://schemas.microsoft.com/office/powerpoint/2010/main" val="82771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572FB15F-4279-4ACA-B690-E34D0F6C5434}"/>
                  </a:ext>
                </a:extLst>
              </p:cNvPr>
              <p:cNvSpPr>
                <a:spLocks noGrp="1"/>
              </p:cNvSpPr>
              <p:nvPr>
                <p:ph idx="1"/>
              </p:nvPr>
            </p:nvSpPr>
            <p:spPr>
              <a:xfrm>
                <a:off x="134407" y="1145218"/>
                <a:ext cx="10865025" cy="5693253"/>
              </a:xfrm>
            </p:spPr>
            <p:txBody>
              <a:bodyPr>
                <a:normAutofit/>
              </a:bodyPr>
              <a:lstStyle/>
              <a:p>
                <a:r>
                  <a:rPr lang="es-ES" dirty="0"/>
                  <a:t>Logit y </a:t>
                </a:r>
                <a:r>
                  <a:rPr lang="es-ES" dirty="0" err="1"/>
                  <a:t>probit</a:t>
                </a:r>
                <a:r>
                  <a:rPr lang="es-ES" dirty="0"/>
                  <a:t> difieren en cómo definen el enlace de la función de familias </a:t>
                </a:r>
                <a:r>
                  <a:rPr lang="es-ES" dirty="0" err="1"/>
                  <a:t>bonimiales</a:t>
                </a:r>
                <a:r>
                  <a:rPr lang="es-ES" dirty="0"/>
                  <a:t>. </a:t>
                </a:r>
              </a:p>
              <a:p>
                <a:endParaRPr lang="es-ES" dirty="0"/>
              </a:p>
              <a:p>
                <a:r>
                  <a:rPr lang="es-ES" dirty="0"/>
                  <a:t>El modelo </a:t>
                </a:r>
                <a:r>
                  <a:rPr lang="es-ES" dirty="0" err="1"/>
                  <a:t>logit</a:t>
                </a:r>
                <a:r>
                  <a:rPr lang="es-ES" dirty="0"/>
                  <a:t> usa algo llamado función de distribución acumulativa de la distribución logística.</a:t>
                </a:r>
              </a:p>
              <a:p>
                <a:endParaRPr lang="es-ES" dirty="0"/>
              </a:p>
              <a:p>
                <a:r>
                  <a:rPr lang="es-ES" dirty="0"/>
                  <a:t> El modelo </a:t>
                </a:r>
                <a:r>
                  <a:rPr lang="es-ES" dirty="0" err="1"/>
                  <a:t>probit</a:t>
                </a:r>
                <a:r>
                  <a:rPr lang="es-ES" dirty="0"/>
                  <a:t> usa algo llamado función de distribución acumulativa de la distribución normal estándar para definir </a:t>
                </a:r>
                <a14:m>
                  <m:oMath xmlns:m="http://schemas.openxmlformats.org/officeDocument/2006/math">
                    <m:r>
                      <m:rPr>
                        <m:sty m:val="p"/>
                      </m:rPr>
                      <a:rPr lang="el-GR" i="1" smtClean="0">
                        <a:solidFill>
                          <a:srgbClr val="202122"/>
                        </a:solidFill>
                        <a:latin typeface="Cambria Math" panose="02040503050406030204" pitchFamily="18" charset="0"/>
                        <a:ea typeface="Cambria Math" panose="02040503050406030204" pitchFamily="18" charset="0"/>
                      </a:rPr>
                      <m:t>Φ</m:t>
                    </m:r>
                  </m:oMath>
                </a14:m>
                <a:r>
                  <a:rPr lang="es-ES" dirty="0">
                    <a:solidFill>
                      <a:srgbClr val="202122"/>
                    </a:solidFill>
                    <a:latin typeface="Arial" panose="020B0604020202020204" pitchFamily="34" charset="0"/>
                  </a:rPr>
                  <a:t>() </a:t>
                </a:r>
                <a:r>
                  <a:rPr lang="es-ES" dirty="0"/>
                  <a:t>. Ambas funciones tomarán cualquier número y lo </a:t>
                </a:r>
                <a:r>
                  <a:rPr lang="es-ES" dirty="0" err="1"/>
                  <a:t>reescalarán</a:t>
                </a:r>
                <a:r>
                  <a:rPr lang="es-ES" dirty="0"/>
                  <a:t> para que caiga entre 0 y 1. </a:t>
                </a:r>
              </a:p>
              <a:p>
                <a:endParaRPr lang="es-ES" dirty="0"/>
              </a:p>
              <a:p>
                <a:r>
                  <a:rPr lang="es-ES" dirty="0"/>
                  <a:t>Por lo tanto, sea lo que sea lo que sea igual a </a:t>
                </a:r>
                <a14:m>
                  <m:oMath xmlns:m="http://schemas.openxmlformats.org/officeDocument/2006/math">
                    <m:sSub>
                      <m:sSubPr>
                        <m:ctrlPr>
                          <a:rPr lang="es-CR" b="0" i="1" dirty="0" smtClean="0">
                            <a:latin typeface="Cambria Math" panose="02040503050406030204" pitchFamily="18" charset="0"/>
                            <a:ea typeface="Cambria Math" panose="02040503050406030204" pitchFamily="18" charset="0"/>
                          </a:rPr>
                        </m:ctrlPr>
                      </m:sSubPr>
                      <m:e>
                        <m:r>
                          <a:rPr lang="es-ES" i="1" dirty="0" smtClean="0">
                            <a:latin typeface="Cambria Math" panose="02040503050406030204" pitchFamily="18" charset="0"/>
                            <a:ea typeface="Cambria Math" panose="02040503050406030204" pitchFamily="18" charset="0"/>
                          </a:rPr>
                          <m:t>𝛽</m:t>
                        </m:r>
                      </m:e>
                      <m:sub>
                        <m:r>
                          <a:rPr lang="es-CR" b="0" i="1" dirty="0" smtClean="0">
                            <a:latin typeface="Cambria Math" panose="02040503050406030204" pitchFamily="18" charset="0"/>
                            <a:ea typeface="Cambria Math" panose="02040503050406030204" pitchFamily="18" charset="0"/>
                          </a:rPr>
                          <m:t>0</m:t>
                        </m:r>
                      </m:sub>
                    </m:sSub>
                    <m:r>
                      <a:rPr lang="es-ES" i="1" dirty="0" smtClean="0">
                        <a:latin typeface="Cambria Math" panose="02040503050406030204" pitchFamily="18" charset="0"/>
                      </a:rPr>
                      <m:t> + </m:t>
                    </m:r>
                    <m:r>
                      <a:rPr lang="es-ES" i="1" dirty="0" smtClean="0">
                        <a:latin typeface="Cambria Math" panose="02040503050406030204" pitchFamily="18" charset="0"/>
                      </a:rPr>
                      <m:t>𝛽</m:t>
                    </m:r>
                    <m:r>
                      <a:rPr lang="es-ES" i="1" dirty="0" smtClean="0">
                        <a:latin typeface="Cambria Math" panose="02040503050406030204" pitchFamily="18" charset="0"/>
                      </a:rPr>
                      <m:t>𝑥</m:t>
                    </m:r>
                  </m:oMath>
                </a14:m>
                <a:r>
                  <a:rPr lang="es-ES" dirty="0"/>
                  <a:t>, la función puede transformarlo para producir una probabilidad predicha. </a:t>
                </a:r>
              </a:p>
              <a:p>
                <a:endParaRPr lang="es-ES" dirty="0"/>
              </a:p>
              <a:p>
                <a:r>
                  <a:rPr lang="es-ES" dirty="0"/>
                  <a:t>Cualquier función que devuelva un valor entre cero y uno funcionaría, pero existe un modelo teórico más profundo que sustenta </a:t>
                </a:r>
                <a:r>
                  <a:rPr lang="es-ES" dirty="0" err="1"/>
                  <a:t>logit</a:t>
                </a:r>
                <a:r>
                  <a:rPr lang="es-ES" dirty="0"/>
                  <a:t> y </a:t>
                </a:r>
                <a:r>
                  <a:rPr lang="es-ES" dirty="0" err="1"/>
                  <a:t>probit</a:t>
                </a:r>
                <a:r>
                  <a:rPr lang="es-ES" dirty="0"/>
                  <a:t> que requiere que la función se base en una distribución de probabilidad. Los CDF normales estándar y logísticos resultan ser convenientes matemáticamente y se programan en casi cualquier paquete estadístico de propósito general.</a:t>
                </a:r>
                <a:endParaRPr lang="en-US" dirty="0"/>
              </a:p>
            </p:txBody>
          </p:sp>
        </mc:Choice>
        <mc:Fallback>
          <p:sp>
            <p:nvSpPr>
              <p:cNvPr id="3" name="Marcador de contenido 2">
                <a:extLst>
                  <a:ext uri="{FF2B5EF4-FFF2-40B4-BE49-F238E27FC236}">
                    <a16:creationId xmlns:a16="http://schemas.microsoft.com/office/drawing/2014/main" id="{572FB15F-4279-4ACA-B690-E34D0F6C5434}"/>
                  </a:ext>
                </a:extLst>
              </p:cNvPr>
              <p:cNvSpPr>
                <a:spLocks noGrp="1" noRot="1" noChangeAspect="1" noMove="1" noResize="1" noEditPoints="1" noAdjustHandles="1" noChangeArrowheads="1" noChangeShapeType="1" noTextEdit="1"/>
              </p:cNvSpPr>
              <p:nvPr>
                <p:ph idx="1"/>
              </p:nvPr>
            </p:nvSpPr>
            <p:spPr>
              <a:xfrm>
                <a:off x="134407" y="1145218"/>
                <a:ext cx="10865025" cy="5693253"/>
              </a:xfrm>
              <a:blipFill>
                <a:blip r:embed="rId2"/>
                <a:stretch>
                  <a:fillRect l="-112" t="-857" r="-56" b="-535"/>
                </a:stretch>
              </a:blipFill>
            </p:spPr>
            <p:txBody>
              <a:bodyPr/>
              <a:lstStyle/>
              <a:p>
                <a:r>
                  <a:rPr lang="en-US">
                    <a:noFill/>
                  </a:rPr>
                  <a:t> </a:t>
                </a:r>
              </a:p>
            </p:txBody>
          </p:sp>
        </mc:Fallback>
      </mc:AlternateContent>
      <p:sp>
        <p:nvSpPr>
          <p:cNvPr id="4" name="Título 1">
            <a:extLst>
              <a:ext uri="{FF2B5EF4-FFF2-40B4-BE49-F238E27FC236}">
                <a16:creationId xmlns:a16="http://schemas.microsoft.com/office/drawing/2014/main" id="{1041D7B3-2A6F-43B5-AC73-81B442EC445F}"/>
              </a:ext>
            </a:extLst>
          </p:cNvPr>
          <p:cNvSpPr>
            <a:spLocks noGrp="1"/>
          </p:cNvSpPr>
          <p:nvPr>
            <p:ph type="title"/>
          </p:nvPr>
        </p:nvSpPr>
        <p:spPr>
          <a:xfrm>
            <a:off x="71021" y="19528"/>
            <a:ext cx="11114843" cy="770582"/>
          </a:xfrm>
        </p:spPr>
        <p:txBody>
          <a:bodyPr/>
          <a:lstStyle/>
          <a:p>
            <a:pPr algn="ctr"/>
            <a:r>
              <a:rPr lang="es-CR" dirty="0"/>
              <a:t>La regresión </a:t>
            </a:r>
            <a:r>
              <a:rPr lang="es-CR" dirty="0" err="1"/>
              <a:t>probit</a:t>
            </a:r>
            <a:r>
              <a:rPr lang="es-CR" dirty="0"/>
              <a:t>.</a:t>
            </a:r>
            <a:endParaRPr lang="en-US" dirty="0"/>
          </a:p>
        </p:txBody>
      </p:sp>
    </p:spTree>
    <p:extLst>
      <p:ext uri="{BB962C8B-B14F-4D97-AF65-F5344CB8AC3E}">
        <p14:creationId xmlns:p14="http://schemas.microsoft.com/office/powerpoint/2010/main" val="77257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565136" y="1636396"/>
            <a:ext cx="2543175" cy="2133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14521" y="4428839"/>
            <a:ext cx="2158083" cy="1986219"/>
          </a:xfrm>
          <a:prstGeom prst="rect">
            <a:avLst/>
          </a:prstGeom>
          <a:blipFill>
            <a:blip r:embed="rId3" cstate="print"/>
            <a:stretch>
              <a:fillRect/>
            </a:stretch>
          </a:blipFill>
        </p:spPr>
        <p:txBody>
          <a:bodyPr wrap="square" lIns="0" tIns="0" rIns="0" bIns="0" rtlCol="0"/>
          <a:lstStyle/>
          <a:p>
            <a:endParaRPr/>
          </a:p>
        </p:txBody>
      </p:sp>
      <p:sp>
        <p:nvSpPr>
          <p:cNvPr id="11" name="Título 1">
            <a:extLst>
              <a:ext uri="{FF2B5EF4-FFF2-40B4-BE49-F238E27FC236}">
                <a16:creationId xmlns:a16="http://schemas.microsoft.com/office/drawing/2014/main" id="{D7470DD9-BF7D-49CB-A5D8-D5748131CE9B}"/>
              </a:ext>
            </a:extLst>
          </p:cNvPr>
          <p:cNvSpPr txBox="1">
            <a:spLocks/>
          </p:cNvSpPr>
          <p:nvPr/>
        </p:nvSpPr>
        <p:spPr>
          <a:xfrm>
            <a:off x="684824" y="97639"/>
            <a:ext cx="9692640" cy="8593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CR" dirty="0"/>
              <a:t>Preámbulo</a:t>
            </a:r>
            <a:endParaRPr lang="en-US" dirty="0"/>
          </a:p>
        </p:txBody>
      </p:sp>
      <p:sp>
        <p:nvSpPr>
          <p:cNvPr id="13" name="object 2">
            <a:extLst>
              <a:ext uri="{FF2B5EF4-FFF2-40B4-BE49-F238E27FC236}">
                <a16:creationId xmlns:a16="http://schemas.microsoft.com/office/drawing/2014/main" id="{B4EE9A6C-BB9D-44D5-8904-81CB39A30D32}"/>
              </a:ext>
            </a:extLst>
          </p:cNvPr>
          <p:cNvSpPr txBox="1"/>
          <p:nvPr/>
        </p:nvSpPr>
        <p:spPr>
          <a:xfrm>
            <a:off x="222616" y="1485901"/>
            <a:ext cx="2614295" cy="1290097"/>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70" dirty="0">
                <a:uFill>
                  <a:solidFill>
                    <a:srgbClr val="000000"/>
                  </a:solidFill>
                </a:uFill>
                <a:latin typeface="Times New Roman"/>
                <a:cs typeface="Times New Roman"/>
              </a:rPr>
              <a:t> </a:t>
            </a:r>
            <a:r>
              <a:rPr b="1" u="sng" spc="-30" dirty="0">
                <a:uFill>
                  <a:solidFill>
                    <a:srgbClr val="000000"/>
                  </a:solidFill>
                </a:uFill>
                <a:latin typeface="Times New Roman"/>
                <a:cs typeface="Times New Roman"/>
              </a:rPr>
              <a:t>bivariada</a:t>
            </a:r>
            <a:endParaRPr dirty="0">
              <a:latin typeface="Times New Roman"/>
              <a:cs typeface="Times New Roman"/>
            </a:endParaRPr>
          </a:p>
          <a:p>
            <a:pPr>
              <a:spcBef>
                <a:spcPts val="25"/>
              </a:spcBef>
            </a:pPr>
            <a:endParaRPr sz="2900" dirty="0">
              <a:latin typeface="Times New Roman"/>
              <a:cs typeface="Times New Roman"/>
            </a:endParaRPr>
          </a:p>
          <a:p>
            <a:pPr marL="12700" marR="5080">
              <a:tabLst>
                <a:tab pos="2312035" algn="l"/>
              </a:tabLst>
            </a:pPr>
            <a:r>
              <a:rPr spc="-110" dirty="0">
                <a:latin typeface="Times New Roman"/>
                <a:cs typeface="Times New Roman"/>
              </a:rPr>
              <a:t>Una</a:t>
            </a:r>
            <a:r>
              <a:rPr spc="-35" dirty="0">
                <a:latin typeface="Times New Roman"/>
                <a:cs typeface="Times New Roman"/>
              </a:rPr>
              <a:t> </a:t>
            </a:r>
            <a:r>
              <a:rPr spc="-100" dirty="0">
                <a:latin typeface="Times New Roman"/>
                <a:cs typeface="Times New Roman"/>
              </a:rPr>
              <a:t>variable</a:t>
            </a:r>
            <a:r>
              <a:rPr spc="-40" dirty="0">
                <a:latin typeface="Times New Roman"/>
                <a:cs typeface="Times New Roman"/>
              </a:rPr>
              <a:t> </a:t>
            </a:r>
            <a:r>
              <a:rPr spc="-65" dirty="0">
                <a:latin typeface="Times New Roman"/>
                <a:cs typeface="Times New Roman"/>
              </a:rPr>
              <a:t>dependiente	</a:t>
            </a:r>
            <a:r>
              <a:rPr spc="-120" dirty="0">
                <a:latin typeface="Times New Roman"/>
                <a:cs typeface="Times New Roman"/>
              </a:rPr>
              <a:t>(Y)  </a:t>
            </a:r>
            <a:r>
              <a:rPr spc="-110" dirty="0">
                <a:latin typeface="Times New Roman"/>
                <a:cs typeface="Times New Roman"/>
              </a:rPr>
              <a:t>Una </a:t>
            </a:r>
            <a:r>
              <a:rPr spc="-100" dirty="0">
                <a:latin typeface="Times New Roman"/>
                <a:cs typeface="Times New Roman"/>
              </a:rPr>
              <a:t>variable </a:t>
            </a:r>
            <a:r>
              <a:rPr spc="-70" dirty="0">
                <a:latin typeface="Times New Roman"/>
                <a:cs typeface="Times New Roman"/>
              </a:rPr>
              <a:t>independiente</a:t>
            </a:r>
            <a:r>
              <a:rPr spc="25" dirty="0">
                <a:latin typeface="Times New Roman"/>
                <a:cs typeface="Times New Roman"/>
              </a:rPr>
              <a:t> </a:t>
            </a:r>
            <a:r>
              <a:rPr spc="-90" dirty="0">
                <a:latin typeface="Times New Roman"/>
                <a:cs typeface="Times New Roman"/>
              </a:rPr>
              <a:t>(X)</a:t>
            </a:r>
            <a:endParaRPr dirty="0">
              <a:latin typeface="Times New Roman"/>
              <a:cs typeface="Times New Roman"/>
            </a:endParaRPr>
          </a:p>
        </p:txBody>
      </p:sp>
      <p:sp>
        <p:nvSpPr>
          <p:cNvPr id="14" name="object 3">
            <a:extLst>
              <a:ext uri="{FF2B5EF4-FFF2-40B4-BE49-F238E27FC236}">
                <a16:creationId xmlns:a16="http://schemas.microsoft.com/office/drawing/2014/main" id="{9D7C5199-5253-478D-AD03-BC6E8CE28BDC}"/>
              </a:ext>
            </a:extLst>
          </p:cNvPr>
          <p:cNvSpPr txBox="1"/>
          <p:nvPr/>
        </p:nvSpPr>
        <p:spPr>
          <a:xfrm>
            <a:off x="222616" y="4214114"/>
            <a:ext cx="2295525" cy="299720"/>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95" dirty="0">
                <a:uFill>
                  <a:solidFill>
                    <a:srgbClr val="000000"/>
                  </a:solidFill>
                </a:uFill>
                <a:latin typeface="Times New Roman"/>
                <a:cs typeface="Times New Roman"/>
              </a:rPr>
              <a:t> </a:t>
            </a:r>
            <a:r>
              <a:rPr b="1" u="sng" spc="-25" dirty="0">
                <a:uFill>
                  <a:solidFill>
                    <a:srgbClr val="000000"/>
                  </a:solidFill>
                </a:uFill>
                <a:latin typeface="Times New Roman"/>
                <a:cs typeface="Times New Roman"/>
              </a:rPr>
              <a:t>multivariada</a:t>
            </a:r>
            <a:endParaRPr>
              <a:latin typeface="Times New Roman"/>
              <a:cs typeface="Times New Roman"/>
            </a:endParaRPr>
          </a:p>
        </p:txBody>
      </p:sp>
      <p:sp>
        <p:nvSpPr>
          <p:cNvPr id="15" name="object 4">
            <a:extLst>
              <a:ext uri="{FF2B5EF4-FFF2-40B4-BE49-F238E27FC236}">
                <a16:creationId xmlns:a16="http://schemas.microsoft.com/office/drawing/2014/main" id="{856EADF9-D5C7-48B9-9D64-FA4EAAFF7C20}"/>
              </a:ext>
            </a:extLst>
          </p:cNvPr>
          <p:cNvSpPr txBox="1"/>
          <p:nvPr/>
        </p:nvSpPr>
        <p:spPr>
          <a:xfrm>
            <a:off x="222616" y="4915155"/>
            <a:ext cx="3239675" cy="574675"/>
          </a:xfrm>
          <a:prstGeom prst="rect">
            <a:avLst/>
          </a:prstGeom>
        </p:spPr>
        <p:txBody>
          <a:bodyPr vert="horz" wrap="square" lIns="0" tIns="12700" rIns="0" bIns="0" rtlCol="0">
            <a:spAutoFit/>
          </a:bodyPr>
          <a:lstStyle/>
          <a:p>
            <a:pPr marL="12700">
              <a:spcBef>
                <a:spcPts val="100"/>
              </a:spcBef>
            </a:pPr>
            <a:r>
              <a:rPr spc="-110" dirty="0">
                <a:latin typeface="Times New Roman"/>
                <a:cs typeface="Times New Roman"/>
              </a:rPr>
              <a:t>Una </a:t>
            </a:r>
            <a:r>
              <a:rPr spc="-100" dirty="0">
                <a:latin typeface="Times New Roman"/>
                <a:cs typeface="Times New Roman"/>
              </a:rPr>
              <a:t>variable</a:t>
            </a:r>
            <a:r>
              <a:rPr spc="5" dirty="0">
                <a:latin typeface="Times New Roman"/>
                <a:cs typeface="Times New Roman"/>
              </a:rPr>
              <a:t> </a:t>
            </a:r>
            <a:r>
              <a:rPr spc="-65" dirty="0">
                <a:latin typeface="Times New Roman"/>
                <a:cs typeface="Times New Roman"/>
              </a:rPr>
              <a:t>dependiente</a:t>
            </a:r>
            <a:endParaRPr dirty="0">
              <a:latin typeface="Times New Roman"/>
              <a:cs typeface="Times New Roman"/>
            </a:endParaRPr>
          </a:p>
          <a:p>
            <a:pPr marL="12700"/>
            <a:r>
              <a:rPr spc="-204" dirty="0">
                <a:latin typeface="Arial"/>
                <a:cs typeface="Arial"/>
              </a:rPr>
              <a:t>Dos </a:t>
            </a:r>
            <a:r>
              <a:rPr spc="-180" dirty="0">
                <a:latin typeface="Arial"/>
                <a:cs typeface="Arial"/>
              </a:rPr>
              <a:t>o </a:t>
            </a:r>
            <a:r>
              <a:rPr spc="-300" dirty="0" err="1">
                <a:latin typeface="Arial"/>
                <a:cs typeface="Arial"/>
              </a:rPr>
              <a:t>más</a:t>
            </a:r>
            <a:r>
              <a:rPr spc="-300" dirty="0">
                <a:latin typeface="Arial"/>
                <a:cs typeface="Arial"/>
              </a:rPr>
              <a:t> </a:t>
            </a:r>
            <a:r>
              <a:rPr lang="es-CR" spc="-300" dirty="0">
                <a:latin typeface="Arial"/>
                <a:cs typeface="Arial"/>
              </a:rPr>
              <a:t>  </a:t>
            </a:r>
            <a:r>
              <a:rPr spc="-180" dirty="0">
                <a:latin typeface="Arial"/>
                <a:cs typeface="Arial"/>
              </a:rPr>
              <a:t>variables</a:t>
            </a:r>
            <a:r>
              <a:rPr spc="20" dirty="0">
                <a:latin typeface="Arial"/>
                <a:cs typeface="Arial"/>
              </a:rPr>
              <a:t> </a:t>
            </a:r>
            <a:r>
              <a:rPr spc="-175" dirty="0">
                <a:latin typeface="Arial"/>
                <a:cs typeface="Arial"/>
              </a:rPr>
              <a:t>independientes</a:t>
            </a:r>
            <a:endParaRPr dirty="0">
              <a:latin typeface="Arial"/>
              <a:cs typeface="Arial"/>
            </a:endParaRPr>
          </a:p>
        </p:txBody>
      </p:sp>
      <p:sp>
        <p:nvSpPr>
          <p:cNvPr id="17" name="object 9">
            <a:extLst>
              <a:ext uri="{FF2B5EF4-FFF2-40B4-BE49-F238E27FC236}">
                <a16:creationId xmlns:a16="http://schemas.microsoft.com/office/drawing/2014/main" id="{D0B78478-DE69-4C44-9A96-C55D73C1D4D9}"/>
              </a:ext>
            </a:extLst>
          </p:cNvPr>
          <p:cNvSpPr/>
          <p:nvPr/>
        </p:nvSpPr>
        <p:spPr>
          <a:xfrm>
            <a:off x="1469627" y="3095006"/>
            <a:ext cx="685800" cy="800099"/>
          </a:xfrm>
          <a:prstGeom prst="rect">
            <a:avLst/>
          </a:prstGeom>
          <a:blipFill>
            <a:blip r:embed="rId4" cstate="print"/>
            <a:stretch>
              <a:fillRect/>
            </a:stretch>
          </a:blipFill>
        </p:spPr>
        <p:txBody>
          <a:bodyPr wrap="square" lIns="0" tIns="0" rIns="0" bIns="0" rtlCol="0"/>
          <a:lstStyle/>
          <a:p>
            <a:endParaRPr/>
          </a:p>
        </p:txBody>
      </p:sp>
      <p:sp>
        <p:nvSpPr>
          <p:cNvPr id="18" name="object 10">
            <a:extLst>
              <a:ext uri="{FF2B5EF4-FFF2-40B4-BE49-F238E27FC236}">
                <a16:creationId xmlns:a16="http://schemas.microsoft.com/office/drawing/2014/main" id="{071CEA03-6B05-49A6-95AD-AC0677DB999B}"/>
              </a:ext>
            </a:extLst>
          </p:cNvPr>
          <p:cNvSpPr/>
          <p:nvPr/>
        </p:nvSpPr>
        <p:spPr>
          <a:xfrm>
            <a:off x="1812527" y="5688280"/>
            <a:ext cx="1733550" cy="885825"/>
          </a:xfrm>
          <a:prstGeom prst="rect">
            <a:avLst/>
          </a:prstGeom>
          <a:blipFill>
            <a:blip r:embed="rId5" cstate="print"/>
            <a:stretch>
              <a:fillRect/>
            </a:stretch>
          </a:blipFill>
        </p:spPr>
        <p:txBody>
          <a:bodyPr wrap="square" lIns="0" tIns="0" rIns="0" bIns="0" rtlCol="0"/>
          <a:lstStyle/>
          <a:p>
            <a:endParaRPr/>
          </a:p>
        </p:txBody>
      </p:sp>
      <p:sp>
        <p:nvSpPr>
          <p:cNvPr id="19" name="object 7">
            <a:extLst>
              <a:ext uri="{FF2B5EF4-FFF2-40B4-BE49-F238E27FC236}">
                <a16:creationId xmlns:a16="http://schemas.microsoft.com/office/drawing/2014/main" id="{11879D84-F6AE-46D1-9183-278125EF0A2E}"/>
              </a:ext>
            </a:extLst>
          </p:cNvPr>
          <p:cNvSpPr/>
          <p:nvPr/>
        </p:nvSpPr>
        <p:spPr>
          <a:xfrm>
            <a:off x="4577674" y="2403282"/>
            <a:ext cx="2543175" cy="2133599"/>
          </a:xfrm>
          <a:prstGeom prst="rect">
            <a:avLst/>
          </a:prstGeom>
          <a:blipFill>
            <a:blip r:embed="rId2" cstate="print"/>
            <a:stretch>
              <a:fillRect/>
            </a:stretch>
          </a:blipFill>
        </p:spPr>
        <p:txBody>
          <a:bodyPr wrap="square" lIns="0" tIns="0" rIns="0" bIns="0" rtlCol="0"/>
          <a:lstStyle/>
          <a:p>
            <a:endParaRPr/>
          </a:p>
        </p:txBody>
      </p:sp>
      <p:cxnSp>
        <p:nvCxnSpPr>
          <p:cNvPr id="5" name="Conector recto de flecha 4">
            <a:extLst>
              <a:ext uri="{FF2B5EF4-FFF2-40B4-BE49-F238E27FC236}">
                <a16:creationId xmlns:a16="http://schemas.microsoft.com/office/drawing/2014/main" id="{8C1FE144-EC4F-43D8-98B3-46CB12F38941}"/>
              </a:ext>
            </a:extLst>
          </p:cNvPr>
          <p:cNvCxnSpPr>
            <a:cxnSpLocks/>
          </p:cNvCxnSpPr>
          <p:nvPr/>
        </p:nvCxnSpPr>
        <p:spPr>
          <a:xfrm>
            <a:off x="1941092" y="5823528"/>
            <a:ext cx="30938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uadroTexto 8">
            <a:extLst>
              <a:ext uri="{FF2B5EF4-FFF2-40B4-BE49-F238E27FC236}">
                <a16:creationId xmlns:a16="http://schemas.microsoft.com/office/drawing/2014/main" id="{EA61203F-E982-4010-8746-E3E5462CC174}"/>
              </a:ext>
            </a:extLst>
          </p:cNvPr>
          <p:cNvSpPr txBox="1"/>
          <p:nvPr/>
        </p:nvSpPr>
        <p:spPr>
          <a:xfrm>
            <a:off x="5034927" y="5384952"/>
            <a:ext cx="2563380" cy="1477328"/>
          </a:xfrm>
          <a:prstGeom prst="rect">
            <a:avLst/>
          </a:prstGeom>
          <a:noFill/>
        </p:spPr>
        <p:txBody>
          <a:bodyPr wrap="square" rtlCol="0">
            <a:spAutoFit/>
          </a:bodyPr>
          <a:lstStyle/>
          <a:p>
            <a:pPr algn="ctr"/>
            <a:r>
              <a:rPr lang="es-CR" b="1" dirty="0"/>
              <a:t>¿podemos aplicar otro tipo de métodos de predicción para la explicación de Y?</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2FB15F-4279-4ACA-B690-E34D0F6C5434}"/>
              </a:ext>
            </a:extLst>
          </p:cNvPr>
          <p:cNvSpPr>
            <a:spLocks noGrp="1"/>
          </p:cNvSpPr>
          <p:nvPr>
            <p:ph idx="1"/>
          </p:nvPr>
        </p:nvSpPr>
        <p:spPr>
          <a:xfrm>
            <a:off x="134407" y="1145219"/>
            <a:ext cx="10865025" cy="5495278"/>
          </a:xfrm>
        </p:spPr>
        <p:txBody>
          <a:bodyPr/>
          <a:lstStyle/>
          <a:p>
            <a:r>
              <a:rPr lang="es-ES" dirty="0"/>
              <a:t>¿</a:t>
            </a:r>
            <a:r>
              <a:rPr lang="es-ES" dirty="0" err="1"/>
              <a:t>Logit</a:t>
            </a:r>
            <a:r>
              <a:rPr lang="es-ES" dirty="0"/>
              <a:t> es mejor que </a:t>
            </a:r>
            <a:r>
              <a:rPr lang="es-ES" dirty="0" err="1"/>
              <a:t>probit</a:t>
            </a:r>
            <a:r>
              <a:rPr lang="es-ES" dirty="0"/>
              <a:t> o viceversa? </a:t>
            </a:r>
          </a:p>
          <a:p>
            <a:endParaRPr lang="es-ES" dirty="0"/>
          </a:p>
          <a:p>
            <a:r>
              <a:rPr lang="es-ES" dirty="0"/>
              <a:t>Ambos métodos producirán inferencias similares (aunque no idénticas).</a:t>
            </a:r>
          </a:p>
          <a:p>
            <a:endParaRPr lang="es-ES" dirty="0"/>
          </a:p>
          <a:p>
            <a:r>
              <a:rPr lang="es-ES" dirty="0"/>
              <a:t> </a:t>
            </a:r>
            <a:r>
              <a:rPr lang="es-ES" dirty="0" err="1"/>
              <a:t>Logit</a:t>
            </a:r>
            <a:r>
              <a:rPr lang="es-ES" dirty="0"/>
              <a:t>, también conocido como regresión logística, es más popular en las ciencias de la salud como la epidemiología, en parte porque los coeficientes se pueden interpretar en términos de razones de probabilidades. </a:t>
            </a:r>
          </a:p>
          <a:p>
            <a:endParaRPr lang="es-ES" dirty="0"/>
          </a:p>
          <a:p>
            <a:r>
              <a:rPr lang="es-ES" dirty="0"/>
              <a:t>Los modelos </a:t>
            </a:r>
            <a:r>
              <a:rPr lang="es-ES" dirty="0" err="1"/>
              <a:t>probit</a:t>
            </a:r>
            <a:r>
              <a:rPr lang="es-ES" dirty="0"/>
              <a:t> se pueden generalizar para tener en cuenta las variaciones de error no constantes en entornos econométricos más avanzados (conocidos como modelos </a:t>
            </a:r>
            <a:r>
              <a:rPr lang="es-ES" dirty="0" err="1"/>
              <a:t>probit</a:t>
            </a:r>
            <a:r>
              <a:rPr lang="es-ES" dirty="0"/>
              <a:t> </a:t>
            </a:r>
            <a:r>
              <a:rPr lang="es-ES" dirty="0" err="1"/>
              <a:t>heterocedásticos</a:t>
            </a:r>
            <a:r>
              <a:rPr lang="es-ES" dirty="0"/>
              <a:t>) y, por lo tanto, los economistas y politólogos los utilizan en algunos contextos.</a:t>
            </a:r>
          </a:p>
          <a:p>
            <a:endParaRPr lang="es-ES" dirty="0"/>
          </a:p>
          <a:p>
            <a:r>
              <a:rPr lang="es-ES" dirty="0"/>
              <a:t> Si estas aplicaciones más avanzadas no son relevantes, entonces no importa el método que elija.</a:t>
            </a:r>
            <a:endParaRPr lang="en-US" dirty="0"/>
          </a:p>
        </p:txBody>
      </p:sp>
      <p:sp>
        <p:nvSpPr>
          <p:cNvPr id="4" name="Título 1">
            <a:extLst>
              <a:ext uri="{FF2B5EF4-FFF2-40B4-BE49-F238E27FC236}">
                <a16:creationId xmlns:a16="http://schemas.microsoft.com/office/drawing/2014/main" id="{1041D7B3-2A6F-43B5-AC73-81B442EC445F}"/>
              </a:ext>
            </a:extLst>
          </p:cNvPr>
          <p:cNvSpPr>
            <a:spLocks noGrp="1"/>
          </p:cNvSpPr>
          <p:nvPr>
            <p:ph type="title"/>
          </p:nvPr>
        </p:nvSpPr>
        <p:spPr>
          <a:xfrm>
            <a:off x="71021" y="19528"/>
            <a:ext cx="11114843" cy="770582"/>
          </a:xfrm>
        </p:spPr>
        <p:txBody>
          <a:bodyPr/>
          <a:lstStyle/>
          <a:p>
            <a:pPr algn="ctr"/>
            <a:r>
              <a:rPr lang="es-CR" dirty="0"/>
              <a:t>La regresión </a:t>
            </a:r>
            <a:r>
              <a:rPr lang="es-CR" dirty="0" err="1"/>
              <a:t>probit</a:t>
            </a:r>
            <a:r>
              <a:rPr lang="es-CR" dirty="0"/>
              <a:t>.</a:t>
            </a:r>
            <a:endParaRPr lang="en-US" dirty="0"/>
          </a:p>
        </p:txBody>
      </p:sp>
    </p:spTree>
    <p:extLst>
      <p:ext uri="{BB962C8B-B14F-4D97-AF65-F5344CB8AC3E}">
        <p14:creationId xmlns:p14="http://schemas.microsoft.com/office/powerpoint/2010/main" val="242317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2FB15F-4279-4ACA-B690-E34D0F6C5434}"/>
              </a:ext>
            </a:extLst>
          </p:cNvPr>
          <p:cNvSpPr>
            <a:spLocks noGrp="1"/>
          </p:cNvSpPr>
          <p:nvPr>
            <p:ph idx="1"/>
          </p:nvPr>
        </p:nvSpPr>
        <p:spPr>
          <a:xfrm>
            <a:off x="134407" y="1145219"/>
            <a:ext cx="10865025" cy="5495278"/>
          </a:xfrm>
        </p:spPr>
        <p:txBody>
          <a:bodyPr/>
          <a:lstStyle/>
          <a:p>
            <a:endParaRPr lang="en-US" dirty="0"/>
          </a:p>
        </p:txBody>
      </p:sp>
      <p:sp>
        <p:nvSpPr>
          <p:cNvPr id="4" name="Título 1">
            <a:extLst>
              <a:ext uri="{FF2B5EF4-FFF2-40B4-BE49-F238E27FC236}">
                <a16:creationId xmlns:a16="http://schemas.microsoft.com/office/drawing/2014/main" id="{1041D7B3-2A6F-43B5-AC73-81B442EC445F}"/>
              </a:ext>
            </a:extLst>
          </p:cNvPr>
          <p:cNvSpPr>
            <a:spLocks noGrp="1"/>
          </p:cNvSpPr>
          <p:nvPr>
            <p:ph type="title"/>
          </p:nvPr>
        </p:nvSpPr>
        <p:spPr>
          <a:xfrm>
            <a:off x="71021" y="19528"/>
            <a:ext cx="11114843" cy="770582"/>
          </a:xfrm>
        </p:spPr>
        <p:txBody>
          <a:bodyPr/>
          <a:lstStyle/>
          <a:p>
            <a:pPr algn="ctr"/>
            <a:r>
              <a:rPr lang="es-CR" dirty="0"/>
              <a:t>La regresión </a:t>
            </a:r>
            <a:r>
              <a:rPr lang="es-CR" dirty="0" err="1"/>
              <a:t>probit</a:t>
            </a:r>
            <a:r>
              <a:rPr lang="es-CR" dirty="0"/>
              <a:t>.</a:t>
            </a:r>
            <a:endParaRPr lang="en-US" dirty="0"/>
          </a:p>
        </p:txBody>
      </p:sp>
      <p:pic>
        <p:nvPicPr>
          <p:cNvPr id="1026" name="Picture 2" descr="Probit versus logit | R">
            <a:extLst>
              <a:ext uri="{FF2B5EF4-FFF2-40B4-BE49-F238E27FC236}">
                <a16:creationId xmlns:a16="http://schemas.microsoft.com/office/drawing/2014/main" id="{158BBC54-29E0-4ECC-A553-80188517E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013" y="939402"/>
            <a:ext cx="8771508" cy="584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204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Question tags: ¿Por qué son importantes para aprender inglés Online?">
            <a:extLst>
              <a:ext uri="{FF2B5EF4-FFF2-40B4-BE49-F238E27FC236}">
                <a16:creationId xmlns:a16="http://schemas.microsoft.com/office/drawing/2014/main" id="{0982BA6C-5C14-4FF1-B23D-3A725BF2860F}"/>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t="10056" b="5675"/>
          <a:stretch/>
        </p:blipFill>
        <p:spPr bwMode="auto">
          <a:xfrm>
            <a:off x="20" y="-2"/>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F44C13-423D-4976-812D-3B1705133EB9}"/>
              </a:ext>
            </a:extLst>
          </p:cNvPr>
          <p:cNvSpPr>
            <a:spLocks noGrp="1"/>
          </p:cNvSpPr>
          <p:nvPr>
            <p:ph type="title"/>
          </p:nvPr>
        </p:nvSpPr>
        <p:spPr>
          <a:xfrm>
            <a:off x="228600" y="199115"/>
            <a:ext cx="11574624" cy="1387089"/>
          </a:xfrm>
        </p:spPr>
        <p:txBody>
          <a:bodyPr vert="horz" lIns="91440" tIns="45720" rIns="91440" bIns="45720" rtlCol="0" anchor="b">
            <a:normAutofit/>
          </a:bodyPr>
          <a:lstStyle/>
          <a:p>
            <a:pPr algn="ctr">
              <a:lnSpc>
                <a:spcPct val="85000"/>
              </a:lnSpc>
            </a:pPr>
            <a:r>
              <a:rPr lang="en-US" sz="7200" dirty="0" err="1"/>
              <a:t>Otras</a:t>
            </a:r>
            <a:r>
              <a:rPr lang="en-US" sz="7200" dirty="0"/>
              <a:t> </a:t>
            </a:r>
            <a:r>
              <a:rPr lang="en-US" sz="7200" dirty="0" err="1"/>
              <a:t>aproximaciones</a:t>
            </a:r>
            <a:endParaRPr lang="en-US" sz="7200" dirty="0"/>
          </a:p>
        </p:txBody>
      </p:sp>
      <p:sp>
        <p:nvSpPr>
          <p:cNvPr id="4" name="CuadroTexto 3">
            <a:extLst>
              <a:ext uri="{FF2B5EF4-FFF2-40B4-BE49-F238E27FC236}">
                <a16:creationId xmlns:a16="http://schemas.microsoft.com/office/drawing/2014/main" id="{DA8E667A-D2E9-47A6-9C80-1C1F8B3699D4}"/>
              </a:ext>
            </a:extLst>
          </p:cNvPr>
          <p:cNvSpPr txBox="1"/>
          <p:nvPr/>
        </p:nvSpPr>
        <p:spPr>
          <a:xfrm>
            <a:off x="1134500" y="3105832"/>
            <a:ext cx="4627107" cy="646331"/>
          </a:xfrm>
          <a:prstGeom prst="rect">
            <a:avLst/>
          </a:prstGeom>
          <a:noFill/>
        </p:spPr>
        <p:txBody>
          <a:bodyPr wrap="square" rtlCol="0">
            <a:spAutoFit/>
          </a:bodyPr>
          <a:lstStyle/>
          <a:p>
            <a:pPr algn="ctr"/>
            <a:r>
              <a:rPr lang="es-CR" dirty="0"/>
              <a:t>¿Hay una aproximación mejor que las otras…</a:t>
            </a:r>
            <a:endParaRPr lang="en-US" dirty="0"/>
          </a:p>
        </p:txBody>
      </p:sp>
    </p:spTree>
    <p:extLst>
      <p:ext uri="{BB962C8B-B14F-4D97-AF65-F5344CB8AC3E}">
        <p14:creationId xmlns:p14="http://schemas.microsoft.com/office/powerpoint/2010/main" val="412283646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484ED70-965E-4792-A486-64A6C9BAD3FE}"/>
              </a:ext>
            </a:extLst>
          </p:cNvPr>
          <p:cNvSpPr>
            <a:spLocks noGrp="1"/>
          </p:cNvSpPr>
          <p:nvPr>
            <p:ph type="title"/>
          </p:nvPr>
        </p:nvSpPr>
        <p:spPr>
          <a:xfrm>
            <a:off x="1116191" y="164219"/>
            <a:ext cx="3343842" cy="768842"/>
          </a:xfrm>
        </p:spPr>
        <p:txBody>
          <a:bodyPr>
            <a:normAutofit/>
          </a:bodyPr>
          <a:lstStyle/>
          <a:p>
            <a:pPr algn="ctr"/>
            <a:r>
              <a:rPr lang="es-CR" sz="3200" dirty="0"/>
              <a:t>Conclusión</a:t>
            </a:r>
            <a:endParaRPr lang="en-US" sz="3200" dirty="0"/>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a:xfrm>
            <a:off x="1093423" y="1107237"/>
            <a:ext cx="3366609" cy="5586544"/>
          </a:xfrm>
        </p:spPr>
        <p:txBody>
          <a:bodyPr>
            <a:normAutofit/>
          </a:bodyPr>
          <a:lstStyle/>
          <a:p>
            <a:pPr algn="just"/>
            <a:r>
              <a:rPr lang="es-CR" sz="1600" dirty="0"/>
              <a:t>El presente capítulo estudio para los GLM, las familia de datos binomiales con función de enlace </a:t>
            </a:r>
            <a:r>
              <a:rPr lang="es-CR" sz="1600" dirty="0" err="1"/>
              <a:t>logit</a:t>
            </a:r>
            <a:r>
              <a:rPr lang="es-CR" sz="1600" dirty="0"/>
              <a:t> y </a:t>
            </a:r>
            <a:r>
              <a:rPr lang="es-CR" sz="1600" dirty="0" err="1"/>
              <a:t>probit</a:t>
            </a:r>
            <a:r>
              <a:rPr lang="es-CR" sz="1600" dirty="0"/>
              <a:t>.</a:t>
            </a:r>
          </a:p>
          <a:p>
            <a:pPr algn="just"/>
            <a:endParaRPr lang="es-CR" sz="1600" dirty="0"/>
          </a:p>
          <a:p>
            <a:pPr algn="just"/>
            <a:r>
              <a:rPr lang="es-CR" sz="1600" dirty="0"/>
              <a:t>Dentro de los </a:t>
            </a:r>
            <a:r>
              <a:rPr lang="es-CR" sz="1600" dirty="0" err="1"/>
              <a:t>logit</a:t>
            </a:r>
            <a:r>
              <a:rPr lang="es-CR" sz="1600" dirty="0"/>
              <a:t>, vemos que son aproximaciones en donde se puede utilizar el coeficiente para interpretar los resultados.</a:t>
            </a:r>
          </a:p>
          <a:p>
            <a:pPr algn="just"/>
            <a:endParaRPr lang="es-CR" sz="1600" dirty="0"/>
          </a:p>
          <a:p>
            <a:pPr algn="just"/>
            <a:r>
              <a:rPr lang="es-CR" sz="1600" dirty="0"/>
              <a:t>La regresión de </a:t>
            </a:r>
            <a:r>
              <a:rPr lang="es-CR" sz="1600" dirty="0" err="1"/>
              <a:t>probit</a:t>
            </a:r>
            <a:r>
              <a:rPr lang="es-CR" sz="1600" dirty="0"/>
              <a:t> toma su iniciativa a partir de una curva acumulada, obteniendo una no linealidad con las X, lo cual no permite una interpretación.</a:t>
            </a:r>
          </a:p>
          <a:p>
            <a:pPr algn="just"/>
            <a:endParaRPr lang="es-CR" sz="1600" dirty="0"/>
          </a:p>
          <a:p>
            <a:pPr marL="0" indent="0" algn="just">
              <a:buNone/>
            </a:pPr>
            <a:endParaRPr lang="es-CR" sz="1600" dirty="0"/>
          </a:p>
        </p:txBody>
      </p:sp>
      <p:pic>
        <p:nvPicPr>
          <p:cNvPr id="14338" name="Picture 2" descr="conclution by nbryan">
            <a:extLst>
              <a:ext uri="{FF2B5EF4-FFF2-40B4-BE49-F238E27FC236}">
                <a16:creationId xmlns:a16="http://schemas.microsoft.com/office/drawing/2014/main" id="{72C4AE23-A9A6-4BC2-9810-E6D98DAC1C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13" r="8987"/>
          <a:stretch/>
        </p:blipFill>
        <p:spPr bwMode="auto">
          <a:xfrm>
            <a:off x="4639057" y="10"/>
            <a:ext cx="755294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94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dirty="0"/>
          </a:p>
        </p:txBody>
      </p:sp>
      <p:sp>
        <p:nvSpPr>
          <p:cNvPr id="3" name="2 Marcador de contenido"/>
          <p:cNvSpPr>
            <a:spLocks noGrp="1"/>
          </p:cNvSpPr>
          <p:nvPr>
            <p:ph sz="quarter" idx="1"/>
          </p:nvPr>
        </p:nvSpPr>
        <p:spPr/>
        <p:txBody>
          <a:bodyPr/>
          <a:lstStyle/>
          <a:p>
            <a:endParaRPr lang="es-CR"/>
          </a:p>
        </p:txBody>
      </p:sp>
      <p:pic>
        <p:nvPicPr>
          <p:cNvPr id="52226" name="Picture 2" descr="http://www.granadablogs.com/pateandoelmundo/wp-content/uploads/2009/10/_074.jpg"/>
          <p:cNvPicPr>
            <a:picLocks noChangeAspect="1" noChangeArrowheads="1"/>
          </p:cNvPicPr>
          <p:nvPr/>
        </p:nvPicPr>
        <p:blipFill>
          <a:blip r:embed="rId2" cstate="print"/>
          <a:srcRect/>
          <a:stretch>
            <a:fillRect/>
          </a:stretch>
        </p:blipFill>
        <p:spPr bwMode="auto">
          <a:xfrm>
            <a:off x="-1" y="0"/>
            <a:ext cx="11310151" cy="6891240"/>
          </a:xfrm>
          <a:prstGeom prst="rect">
            <a:avLst/>
          </a:prstGeom>
          <a:noFill/>
        </p:spPr>
      </p:pic>
    </p:spTree>
    <p:extLst>
      <p:ext uri="{BB962C8B-B14F-4D97-AF65-F5344CB8AC3E}">
        <p14:creationId xmlns:p14="http://schemas.microsoft.com/office/powerpoint/2010/main" val="3687827704"/>
      </p:ext>
    </p:extLst>
  </p:cSld>
  <p:clrMapOvr>
    <a:masterClrMapping/>
  </p:clrMapOvr>
  <p:transition>
    <p:cut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D0141-DDC3-4125-B754-E403F30FC4F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p:txBody>
          <a:bodyPr/>
          <a:lstStyle/>
          <a:p>
            <a:endParaRPr lang="en-US"/>
          </a:p>
        </p:txBody>
      </p:sp>
      <p:pic>
        <p:nvPicPr>
          <p:cNvPr id="2050" name="Picture 2" descr="The Power of Why: How Asking the Right Questions Can Change the Future –  Feb 2021 – Pensights | Performance Excellence Network">
            <a:extLst>
              <a:ext uri="{FF2B5EF4-FFF2-40B4-BE49-F238E27FC236}">
                <a16:creationId xmlns:a16="http://schemas.microsoft.com/office/drawing/2014/main" id="{F4C8AE2E-F2DD-45C5-8251-E3E623C41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3012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99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y la familia binomial</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para datos binarios</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regresión logística </a:t>
            </a:r>
          </a:p>
        </p:txBody>
      </p:sp>
      <p:sp>
        <p:nvSpPr>
          <p:cNvPr id="13" name="6 Elipse">
            <a:extLst>
              <a:ext uri="{FF2B5EF4-FFF2-40B4-BE49-F238E27FC236}">
                <a16:creationId xmlns:a16="http://schemas.microsoft.com/office/drawing/2014/main" id="{019E2EF7-AE05-4559-B539-CD2C563B8D80}"/>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4" name="15 Rectángulo redondeado">
            <a:extLst>
              <a:ext uri="{FF2B5EF4-FFF2-40B4-BE49-F238E27FC236}">
                <a16:creationId xmlns:a16="http://schemas.microsoft.com/office/drawing/2014/main" id="{3B6FD72F-CDDF-48D6-9487-E9E722F1EDE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regresión </a:t>
            </a:r>
            <a:r>
              <a:rPr lang="es-CR" dirty="0" err="1"/>
              <a:t>probit</a:t>
            </a:r>
            <a:endParaRPr lang="es-CR" dirty="0"/>
          </a:p>
        </p:txBody>
      </p:sp>
    </p:spTree>
    <p:extLst>
      <p:ext uri="{BB962C8B-B14F-4D97-AF65-F5344CB8AC3E}">
        <p14:creationId xmlns:p14="http://schemas.microsoft.com/office/powerpoint/2010/main" val="392243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Tree>
    <p:extLst>
      <p:ext uri="{BB962C8B-B14F-4D97-AF65-F5344CB8AC3E}">
        <p14:creationId xmlns:p14="http://schemas.microsoft.com/office/powerpoint/2010/main" val="172043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A9F1C-BBA7-4E52-9557-647356B83EA6}"/>
              </a:ext>
            </a:extLst>
          </p:cNvPr>
          <p:cNvSpPr>
            <a:spLocks noGrp="1"/>
          </p:cNvSpPr>
          <p:nvPr>
            <p:ph type="title"/>
          </p:nvPr>
        </p:nvSpPr>
        <p:spPr>
          <a:xfrm>
            <a:off x="164592" y="108308"/>
            <a:ext cx="10968006" cy="885991"/>
          </a:xfrm>
        </p:spPr>
        <p:txBody>
          <a:bodyPr/>
          <a:lstStyle/>
          <a:p>
            <a:pPr algn="ctr"/>
            <a:r>
              <a:rPr lang="es-CR" dirty="0"/>
              <a:t>Introducción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A4C497E-03B4-4E31-BA61-9D2D46F306B2}"/>
                  </a:ext>
                </a:extLst>
              </p:cNvPr>
              <p:cNvSpPr>
                <a:spLocks noGrp="1"/>
              </p:cNvSpPr>
              <p:nvPr>
                <p:ph idx="1"/>
              </p:nvPr>
            </p:nvSpPr>
            <p:spPr>
              <a:xfrm>
                <a:off x="164592" y="1331650"/>
                <a:ext cx="10666165" cy="5418042"/>
              </a:xfrm>
            </p:spPr>
            <p:txBody>
              <a:bodyPr/>
              <a:lstStyle/>
              <a:p>
                <a:pPr algn="just"/>
                <a:r>
                  <a:rPr lang="es-ES" dirty="0"/>
                  <a:t>En el análisis de la información, concretamente en el análisis de regresión, una regresión binaria estima una relación entre una o más variables explicativas (</a:t>
                </a:r>
                <a14:m>
                  <m:oMath xmlns:m="http://schemas.openxmlformats.org/officeDocument/2006/math">
                    <m:r>
                      <a:rPr lang="es-ES" i="1" dirty="0" smtClean="0">
                        <a:latin typeface="Cambria Math" panose="02040503050406030204" pitchFamily="18" charset="0"/>
                      </a:rPr>
                      <m:t>𝑋</m:t>
                    </m:r>
                  </m:oMath>
                </a14:m>
                <a:r>
                  <a:rPr lang="es-ES" dirty="0"/>
                  <a:t>) y una única variable binaria de salida (</a:t>
                </a:r>
                <a14:m>
                  <m:oMath xmlns:m="http://schemas.openxmlformats.org/officeDocument/2006/math">
                    <m:r>
                      <a:rPr lang="es-ES" i="1" dirty="0" smtClean="0">
                        <a:latin typeface="Cambria Math" panose="02040503050406030204" pitchFamily="18" charset="0"/>
                      </a:rPr>
                      <m:t>𝑌</m:t>
                    </m:r>
                  </m:oMath>
                </a14:m>
                <a:r>
                  <a:rPr lang="es-ES" dirty="0"/>
                  <a:t>).</a:t>
                </a:r>
              </a:p>
              <a:p>
                <a:pPr algn="just"/>
                <a:endParaRPr lang="es-ES" dirty="0"/>
              </a:p>
              <a:p>
                <a:pPr algn="just"/>
                <a:r>
                  <a:rPr lang="es-ES" dirty="0"/>
                  <a:t> Generalmente, se trata de modelar la probabilidad de las dos alternativas (hombre-Mujer, sano-enfermo, mora-ok, </a:t>
                </a:r>
                <a:r>
                  <a:rPr lang="es-ES" dirty="0" err="1"/>
                  <a:t>etc</a:t>
                </a:r>
                <a:r>
                  <a:rPr lang="es-ES" dirty="0"/>
                  <a:t>…), en lugar de simplemente generar un valor único, como en la regresión lineal. </a:t>
                </a:r>
              </a:p>
              <a:p>
                <a:pPr algn="just"/>
                <a:endParaRPr lang="es-ES" dirty="0"/>
              </a:p>
              <a:p>
                <a:pPr algn="just"/>
                <a:r>
                  <a:rPr lang="es-ES" dirty="0"/>
                  <a:t>Una relación lineal en este caso no sería lo adecuado: tratamos de estimar si el resultado será cualquier dicotómico planteado o especificado por la variable dependiente Y.</a:t>
                </a:r>
              </a:p>
              <a:p>
                <a:pPr algn="just"/>
                <a:endParaRPr lang="es-ES" dirty="0"/>
              </a:p>
              <a:p>
                <a:pPr algn="just"/>
                <a:r>
                  <a:rPr lang="es-ES" dirty="0"/>
                  <a:t>En este caso, al no predecir un conjunto de valores en el dominio de </a:t>
                </a:r>
                <a14:m>
                  <m:oMath xmlns:m="http://schemas.openxmlformats.org/officeDocument/2006/math">
                    <m:r>
                      <a:rPr lang="es-ES" i="1" smtClean="0">
                        <a:latin typeface="Cambria Math" panose="02040503050406030204" pitchFamily="18" charset="0"/>
                        <a:ea typeface="Cambria Math" panose="02040503050406030204" pitchFamily="18" charset="0"/>
                      </a:rPr>
                      <m:t>ℝ</m:t>
                    </m:r>
                  </m:oMath>
                </a14:m>
                <a:r>
                  <a:rPr lang="en-US" dirty="0"/>
                  <a:t> (no </a:t>
                </a:r>
                <a:r>
                  <a:rPr lang="en-US" dirty="0" err="1"/>
                  <a:t>será</a:t>
                </a:r>
                <a:r>
                  <a:rPr lang="en-US" dirty="0"/>
                  <a:t> un valor continuo), </a:t>
                </a:r>
                <a:r>
                  <a:rPr lang="es-CR" dirty="0"/>
                  <a:t>nos interesará predecir, de forma probabilística, para el conjunto de </a:t>
                </a:r>
                <a:r>
                  <a:rPr lang="es-ES" dirty="0"/>
                  <a:t>variables explicativas (</a:t>
                </a:r>
                <a14:m>
                  <m:oMath xmlns:m="http://schemas.openxmlformats.org/officeDocument/2006/math">
                    <m:r>
                      <a:rPr lang="es-ES" i="1" dirty="0">
                        <a:latin typeface="Cambria Math" panose="02040503050406030204" pitchFamily="18" charset="0"/>
                      </a:rPr>
                      <m:t>𝑋</m:t>
                    </m:r>
                  </m:oMath>
                </a14:m>
                <a:r>
                  <a:rPr lang="es-ES" dirty="0"/>
                  <a:t>), la probabilidad de que la observación </a:t>
                </a:r>
                <a14:m>
                  <m:oMath xmlns:m="http://schemas.openxmlformats.org/officeDocument/2006/math">
                    <m:r>
                      <a:rPr lang="es-ES" i="1" dirty="0" smtClean="0">
                        <a:latin typeface="Cambria Math" panose="02040503050406030204" pitchFamily="18" charset="0"/>
                      </a:rPr>
                      <m:t>𝑖</m:t>
                    </m:r>
                  </m:oMath>
                </a14:m>
                <a:r>
                  <a:rPr lang="es-ES" dirty="0"/>
                  <a:t>, pertenezca a una de las dos variables dependientes.  </a:t>
                </a:r>
                <a:endParaRPr lang="es-CR" dirty="0"/>
              </a:p>
            </p:txBody>
          </p:sp>
        </mc:Choice>
        <mc:Fallback xmlns="">
          <p:sp>
            <p:nvSpPr>
              <p:cNvPr id="3" name="Marcador de contenido 2">
                <a:extLst>
                  <a:ext uri="{FF2B5EF4-FFF2-40B4-BE49-F238E27FC236}">
                    <a16:creationId xmlns:a16="http://schemas.microsoft.com/office/drawing/2014/main" id="{7A4C497E-03B4-4E31-BA61-9D2D46F306B2}"/>
                  </a:ext>
                </a:extLst>
              </p:cNvPr>
              <p:cNvSpPr>
                <a:spLocks noGrp="1" noRot="1" noChangeAspect="1" noMove="1" noResize="1" noEditPoints="1" noAdjustHandles="1" noChangeArrowheads="1" noChangeShapeType="1" noTextEdit="1"/>
              </p:cNvSpPr>
              <p:nvPr>
                <p:ph idx="1"/>
              </p:nvPr>
            </p:nvSpPr>
            <p:spPr>
              <a:xfrm>
                <a:off x="164592" y="1331650"/>
                <a:ext cx="10666165" cy="5418042"/>
              </a:xfrm>
              <a:blipFill>
                <a:blip r:embed="rId2"/>
                <a:stretch>
                  <a:fillRect l="-114" t="-787" r="-457"/>
                </a:stretch>
              </a:blipFill>
            </p:spPr>
            <p:txBody>
              <a:bodyPr/>
              <a:lstStyle/>
              <a:p>
                <a:r>
                  <a:rPr lang="en-US">
                    <a:noFill/>
                  </a:rPr>
                  <a:t> </a:t>
                </a:r>
              </a:p>
            </p:txBody>
          </p:sp>
        </mc:Fallback>
      </mc:AlternateContent>
    </p:spTree>
    <p:extLst>
      <p:ext uri="{BB962C8B-B14F-4D97-AF65-F5344CB8AC3E}">
        <p14:creationId xmlns:p14="http://schemas.microsoft.com/office/powerpoint/2010/main" val="148195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90A9F1C-BBA7-4E52-9557-647356B83EA6}"/>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gn="ctr">
              <a:lnSpc>
                <a:spcPct val="85000"/>
              </a:lnSpc>
            </a:pPr>
            <a:r>
              <a:rPr lang="en-US" sz="5400" dirty="0">
                <a:solidFill>
                  <a:srgbClr val="FFFFFF"/>
                </a:solidFill>
              </a:rPr>
              <a:t>¿lo anterior se </a:t>
            </a:r>
            <a:r>
              <a:rPr lang="en-US" sz="5400" dirty="0" err="1">
                <a:solidFill>
                  <a:srgbClr val="FFFFFF"/>
                </a:solidFill>
              </a:rPr>
              <a:t>entendió</a:t>
            </a:r>
            <a:r>
              <a:rPr lang="en-US" sz="5400" dirty="0">
                <a:solidFill>
                  <a:srgbClr val="FFFFFF"/>
                </a:solidFill>
              </a:rPr>
              <a:t>?</a:t>
            </a:r>
          </a:p>
        </p:txBody>
      </p:sp>
      <p:sp>
        <p:nvSpPr>
          <p:cNvPr id="77" name="Rectangle 7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296 Do You Understand Photos - Free &amp;amp; Royalty-Free Stock Photos from  Dreamstime">
            <a:extLst>
              <a:ext uri="{FF2B5EF4-FFF2-40B4-BE49-F238E27FC236}">
                <a16:creationId xmlns:a16="http://schemas.microsoft.com/office/drawing/2014/main" id="{4F78F77A-A7A7-47CF-BE64-455B174848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69401" y="640081"/>
            <a:ext cx="7650480" cy="382524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04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y la familia binomial</a:t>
            </a:r>
          </a:p>
        </p:txBody>
      </p:sp>
    </p:spTree>
    <p:extLst>
      <p:ext uri="{BB962C8B-B14F-4D97-AF65-F5344CB8AC3E}">
        <p14:creationId xmlns:p14="http://schemas.microsoft.com/office/powerpoint/2010/main" val="342011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E5B41-8947-489A-B7F0-32FB98E0B3D2}"/>
              </a:ext>
            </a:extLst>
          </p:cNvPr>
          <p:cNvSpPr>
            <a:spLocks noGrp="1"/>
          </p:cNvSpPr>
          <p:nvPr>
            <p:ph type="title"/>
          </p:nvPr>
        </p:nvSpPr>
        <p:spPr>
          <a:xfrm>
            <a:off x="97653" y="97651"/>
            <a:ext cx="11105965" cy="852256"/>
          </a:xfrm>
        </p:spPr>
        <p:txBody>
          <a:bodyPr>
            <a:normAutofit/>
          </a:bodyPr>
          <a:lstStyle/>
          <a:p>
            <a:pPr algn="ctr"/>
            <a:r>
              <a:rPr lang="es-CR" dirty="0"/>
              <a:t>GLM y la familia binomial</a:t>
            </a:r>
            <a:endParaRPr lang="en-US" dirty="0"/>
          </a:p>
        </p:txBody>
      </p:sp>
      <p:sp>
        <p:nvSpPr>
          <p:cNvPr id="3" name="Marcador de contenido 2">
            <a:extLst>
              <a:ext uri="{FF2B5EF4-FFF2-40B4-BE49-F238E27FC236}">
                <a16:creationId xmlns:a16="http://schemas.microsoft.com/office/drawing/2014/main" id="{95E0EB01-7B26-4C13-9CC5-869ED482F572}"/>
              </a:ext>
            </a:extLst>
          </p:cNvPr>
          <p:cNvSpPr>
            <a:spLocks noGrp="1"/>
          </p:cNvSpPr>
          <p:nvPr>
            <p:ph idx="1"/>
          </p:nvPr>
        </p:nvSpPr>
        <p:spPr>
          <a:xfrm>
            <a:off x="97653" y="1160025"/>
            <a:ext cx="11105964" cy="4351337"/>
          </a:xfrm>
        </p:spPr>
        <p:txBody>
          <a:bodyPr/>
          <a:lstStyle/>
          <a:p>
            <a:pPr algn="just"/>
            <a:r>
              <a:rPr lang="es-CR" dirty="0"/>
              <a:t>Recordemos lo visto en la clase anterior :</a:t>
            </a:r>
          </a:p>
          <a:p>
            <a:pPr algn="just"/>
            <a:r>
              <a:rPr lang="es-ES" b="1" i="0" dirty="0">
                <a:solidFill>
                  <a:srgbClr val="161616"/>
                </a:solidFill>
                <a:effectLst/>
                <a:latin typeface="inherit"/>
              </a:rPr>
              <a:t>Familia Binomial.</a:t>
            </a:r>
            <a:r>
              <a:rPr lang="es-ES" b="0" i="0" dirty="0">
                <a:solidFill>
                  <a:srgbClr val="161616"/>
                </a:solidFill>
                <a:effectLst/>
                <a:latin typeface="inherit"/>
              </a:rPr>
              <a:t> Esta distribución es adecuada únicamente para las variables que representan una respuesta binaria o un número de eventos.</a:t>
            </a:r>
          </a:p>
          <a:p>
            <a:endParaRPr lang="es-CR" dirty="0"/>
          </a:p>
        </p:txBody>
      </p:sp>
      <p:pic>
        <p:nvPicPr>
          <p:cNvPr id="4" name="Picture 2" descr="Exotic link functions for GLMs | Freakonometrics">
            <a:extLst>
              <a:ext uri="{FF2B5EF4-FFF2-40B4-BE49-F238E27FC236}">
                <a16:creationId xmlns:a16="http://schemas.microsoft.com/office/drawing/2014/main" id="{2B3B0DEE-0C54-4509-8865-FD8673D3B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098" y="2338673"/>
            <a:ext cx="8438657" cy="44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51285"/>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7957</TotalTime>
  <Words>2252</Words>
  <Application>Microsoft Office PowerPoint</Application>
  <PresentationFormat>Panorámica</PresentationFormat>
  <Paragraphs>242</Paragraphs>
  <Slides>35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35</vt:i4>
      </vt:variant>
    </vt:vector>
  </HeadingPairs>
  <TitlesOfParts>
    <vt:vector size="43" baseType="lpstr">
      <vt:lpstr>Arial</vt:lpstr>
      <vt:lpstr>Cambria Math</vt:lpstr>
      <vt:lpstr>Century Schoolbook</vt:lpstr>
      <vt:lpstr>Helvetica Neue</vt:lpstr>
      <vt:lpstr>inherit</vt:lpstr>
      <vt:lpstr>Times New Roman</vt:lpstr>
      <vt:lpstr>Wingdings 2</vt:lpstr>
      <vt:lpstr>Vista</vt:lpstr>
      <vt:lpstr>Modelos dicotómicos: el logit y el probit.</vt:lpstr>
      <vt:lpstr>Preámbulo</vt:lpstr>
      <vt:lpstr>Presentación de PowerPoint</vt:lpstr>
      <vt:lpstr>Índice</vt:lpstr>
      <vt:lpstr>Índice</vt:lpstr>
      <vt:lpstr>Introducción</vt:lpstr>
      <vt:lpstr>¿lo anterior se entendió?</vt:lpstr>
      <vt:lpstr>Índice</vt:lpstr>
      <vt:lpstr>GLM y la familia binomial</vt:lpstr>
      <vt:lpstr>Índice</vt:lpstr>
      <vt:lpstr>GLM para datos binarios</vt:lpstr>
      <vt:lpstr>GLM para datos binarios</vt:lpstr>
      <vt:lpstr>GLM para datos binarios</vt:lpstr>
      <vt:lpstr>Índice</vt:lpstr>
      <vt:lpstr>La regresión logística</vt:lpstr>
      <vt:lpstr>La regresión logística</vt:lpstr>
      <vt:lpstr>La regresión logística</vt:lpstr>
      <vt:lpstr>La regresión logística</vt:lpstr>
      <vt:lpstr>La regresión logística</vt:lpstr>
      <vt:lpstr>La regresión logística</vt:lpstr>
      <vt:lpstr>La regresión logística</vt:lpstr>
      <vt:lpstr>La regresión logística</vt:lpstr>
      <vt:lpstr>Índice</vt:lpstr>
      <vt:lpstr>La regresión probit.</vt:lpstr>
      <vt:lpstr>La regresión probit.</vt:lpstr>
      <vt:lpstr>La regresión probit.</vt:lpstr>
      <vt:lpstr>La regresión probit.</vt:lpstr>
      <vt:lpstr>La regresión probit.</vt:lpstr>
      <vt:lpstr>La regresión probit.</vt:lpstr>
      <vt:lpstr>La regresión probit.</vt:lpstr>
      <vt:lpstr>La regresión probit.</vt:lpstr>
      <vt:lpstr>Otras aproximaciones</vt:lpstr>
      <vt:lpstr>Conclusión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múltiple</dc:title>
  <dc:creator>Oscar Centeno  Mora</dc:creator>
  <cp:lastModifiedBy>Oscar Centeno  Mora</cp:lastModifiedBy>
  <cp:revision>231</cp:revision>
  <dcterms:created xsi:type="dcterms:W3CDTF">2021-09-06T16:08:28Z</dcterms:created>
  <dcterms:modified xsi:type="dcterms:W3CDTF">2021-10-26T02:01:33Z</dcterms:modified>
</cp:coreProperties>
</file>