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5.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74" r:id="rId4"/>
    <p:sldId id="306" r:id="rId5"/>
    <p:sldId id="304" r:id="rId6"/>
    <p:sldId id="308" r:id="rId7"/>
    <p:sldId id="305" r:id="rId8"/>
    <p:sldId id="310" r:id="rId9"/>
    <p:sldId id="311" r:id="rId10"/>
    <p:sldId id="312" r:id="rId11"/>
    <p:sldId id="313" r:id="rId12"/>
    <p:sldId id="314" r:id="rId13"/>
    <p:sldId id="315" r:id="rId14"/>
    <p:sldId id="316" r:id="rId15"/>
    <p:sldId id="317" r:id="rId16"/>
    <p:sldId id="318" r:id="rId17"/>
    <p:sldId id="319" r:id="rId18"/>
    <p:sldId id="323" r:id="rId19"/>
    <p:sldId id="320" r:id="rId20"/>
    <p:sldId id="321" r:id="rId21"/>
    <p:sldId id="322" r:id="rId22"/>
    <p:sldId id="258" r:id="rId23"/>
    <p:sldId id="328" r:id="rId24"/>
    <p:sldId id="324" r:id="rId25"/>
    <p:sldId id="329" r:id="rId26"/>
    <p:sldId id="330" r:id="rId27"/>
    <p:sldId id="331" r:id="rId28"/>
    <p:sldId id="332" r:id="rId29"/>
    <p:sldId id="333" r:id="rId30"/>
    <p:sldId id="334" r:id="rId31"/>
    <p:sldId id="336" r:id="rId32"/>
    <p:sldId id="307" r:id="rId33"/>
    <p:sldId id="335" r:id="rId34"/>
    <p:sldId id="337" r:id="rId35"/>
    <p:sldId id="338" r:id="rId36"/>
    <p:sldId id="339" r:id="rId37"/>
    <p:sldId id="340" r:id="rId38"/>
    <p:sldId id="341" r:id="rId39"/>
    <p:sldId id="342" r:id="rId40"/>
    <p:sldId id="343" r:id="rId41"/>
    <p:sldId id="344" r:id="rId42"/>
    <p:sldId id="345" r:id="rId43"/>
    <p:sldId id="309" r:id="rId44"/>
    <p:sldId id="346" r:id="rId45"/>
    <p:sldId id="347" r:id="rId46"/>
    <p:sldId id="348" r:id="rId47"/>
    <p:sldId id="268" r:id="rId48"/>
    <p:sldId id="303" r:id="rId49"/>
    <p:sldId id="269"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58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scar Centeno  Mora" initials="OCM" lastIdx="1" clrIdx="0">
    <p:extLst>
      <p:ext uri="{19B8F6BF-5375-455C-9EA6-DF929625EA0E}">
        <p15:presenceInfo xmlns:p15="http://schemas.microsoft.com/office/powerpoint/2012/main" userId="Oscar Centeno  Mo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8" d="100"/>
          <a:sy n="108" d="100"/>
        </p:scale>
        <p:origin x="678" y="102"/>
      </p:cViewPr>
      <p:guideLst>
        <p:guide orient="horz" pos="2160"/>
        <p:guide pos="75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EA58F01-8AB0-44EC-B897-875203AAFBBD}" type="datetimeFigureOut">
              <a:rPr lang="en-US" smtClean="0"/>
              <a:t>10/17/2021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B6B5B8B-BC55-4EBF-A9D1-76E3442122AD}"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94174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EA58F01-8AB0-44EC-B897-875203AAFBBD}"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62787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EA58F01-8AB0-44EC-B897-875203AAFBBD}"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286096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EA58F01-8AB0-44EC-B897-875203AAFBBD}"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408472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EA58F01-8AB0-44EC-B897-875203AAFBBD}"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B5B8B-BC55-4EBF-A9D1-76E3442122AD}"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674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EA58F01-8AB0-44EC-B897-875203AAFBBD}"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208323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EA58F01-8AB0-44EC-B897-875203AAFBBD}" type="datetimeFigureOut">
              <a:rPr lang="en-US" smtClean="0"/>
              <a:t>10/17/2021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108309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A58F01-8AB0-44EC-B897-875203AAFBBD}" type="datetimeFigureOut">
              <a:rPr lang="en-US" smtClean="0"/>
              <a:t>10/17/2021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967042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58F01-8AB0-44EC-B897-875203AAFBBD}" type="datetimeFigureOut">
              <a:rPr lang="en-US" smtClean="0"/>
              <a:t>10/17/2021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263158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EA58F01-8AB0-44EC-B897-875203AAFBBD}"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294678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EA58F01-8AB0-44EC-B897-875203AAFBBD}"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39791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EA58F01-8AB0-44EC-B897-875203AAFBBD}" type="datetimeFigureOut">
              <a:rPr lang="en-US" smtClean="0"/>
              <a:t>10/17/2021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B6B5B8B-BC55-4EBF-A9D1-76E3442122AD}" type="slidenum">
              <a:rPr lang="en-US" smtClean="0"/>
              <a:t>‹Nº›</a:t>
            </a:fld>
            <a:endParaRPr lang="en-US"/>
          </a:p>
        </p:txBody>
      </p:sp>
    </p:spTree>
    <p:extLst>
      <p:ext uri="{BB962C8B-B14F-4D97-AF65-F5344CB8AC3E}">
        <p14:creationId xmlns:p14="http://schemas.microsoft.com/office/powerpoint/2010/main" val="2495575246"/>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B93C0B78-A4DE-4576-B902-5D0184D4219B}"/>
              </a:ext>
            </a:extLst>
          </p:cNvPr>
          <p:cNvSpPr>
            <a:spLocks noGrp="1"/>
          </p:cNvSpPr>
          <p:nvPr>
            <p:ph type="ctrTitle"/>
          </p:nvPr>
        </p:nvSpPr>
        <p:spPr>
          <a:xfrm>
            <a:off x="7848766" y="150197"/>
            <a:ext cx="3608599" cy="2406391"/>
          </a:xfrm>
        </p:spPr>
        <p:txBody>
          <a:bodyPr>
            <a:normAutofit/>
          </a:bodyPr>
          <a:lstStyle/>
          <a:p>
            <a:pPr algn="ctr"/>
            <a:r>
              <a:rPr lang="es-CR" sz="3700" dirty="0">
                <a:solidFill>
                  <a:srgbClr val="FFFFFF"/>
                </a:solidFill>
              </a:rPr>
              <a:t>Regresión con variables independientes cualitativas</a:t>
            </a:r>
            <a:endParaRPr lang="en-US" sz="3700" dirty="0">
              <a:solidFill>
                <a:srgbClr val="FFFFFF"/>
              </a:solidFill>
            </a:endParaRPr>
          </a:p>
        </p:txBody>
      </p:sp>
      <p:sp>
        <p:nvSpPr>
          <p:cNvPr id="3" name="Subtítulo 2">
            <a:extLst>
              <a:ext uri="{FF2B5EF4-FFF2-40B4-BE49-F238E27FC236}">
                <a16:creationId xmlns:a16="http://schemas.microsoft.com/office/drawing/2014/main" id="{E61FA54D-E39A-402C-BCD3-02CE144A35CD}"/>
              </a:ext>
            </a:extLst>
          </p:cNvPr>
          <p:cNvSpPr>
            <a:spLocks noGrp="1"/>
          </p:cNvSpPr>
          <p:nvPr>
            <p:ph type="subTitle" idx="1"/>
          </p:nvPr>
        </p:nvSpPr>
        <p:spPr>
          <a:xfrm>
            <a:off x="8490645" y="5598366"/>
            <a:ext cx="2802195" cy="871479"/>
          </a:xfrm>
        </p:spPr>
        <p:txBody>
          <a:bodyPr>
            <a:normAutofit/>
          </a:bodyPr>
          <a:lstStyle/>
          <a:p>
            <a:r>
              <a:rPr lang="es-CR" sz="2000" dirty="0">
                <a:solidFill>
                  <a:srgbClr val="D9D9D9"/>
                </a:solidFill>
              </a:rPr>
              <a:t>Óscar Centeno Mora</a:t>
            </a:r>
            <a:endParaRPr lang="en-US" sz="2000" dirty="0">
              <a:solidFill>
                <a:srgbClr val="D9D9D9"/>
              </a:solidFill>
            </a:endParaRPr>
          </a:p>
        </p:txBody>
      </p:sp>
      <p:sp useBgFill="1">
        <p:nvSpPr>
          <p:cNvPr id="75" name="Rectangle 74">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gression with SAS Chapter 3 – Regression with Categorical Predictors">
            <a:extLst>
              <a:ext uri="{FF2B5EF4-FFF2-40B4-BE49-F238E27FC236}">
                <a16:creationId xmlns:a16="http://schemas.microsoft.com/office/drawing/2014/main" id="{D6EFBE79-B4BB-4A5E-BF93-4FB91CA2B9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490" y="150197"/>
            <a:ext cx="4200490" cy="31687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gression with SAS Chapter 3 – Regression with Categorical Predictors">
            <a:extLst>
              <a:ext uri="{FF2B5EF4-FFF2-40B4-BE49-F238E27FC236}">
                <a16:creationId xmlns:a16="http://schemas.microsoft.com/office/drawing/2014/main" id="{D539CC19-25F7-433B-8D30-820863394E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510" y="3643258"/>
            <a:ext cx="4062304" cy="3064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20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D6C64-4968-43E3-A8AF-0B008A95B697}"/>
              </a:ext>
            </a:extLst>
          </p:cNvPr>
          <p:cNvSpPr>
            <a:spLocks noGrp="1"/>
          </p:cNvSpPr>
          <p:nvPr>
            <p:ph type="title"/>
          </p:nvPr>
        </p:nvSpPr>
        <p:spPr>
          <a:xfrm>
            <a:off x="177552" y="72798"/>
            <a:ext cx="10892901" cy="823848"/>
          </a:xfrm>
        </p:spPr>
        <p:txBody>
          <a:bodyPr/>
          <a:lstStyle/>
          <a:p>
            <a:pPr algn="ctr"/>
            <a:r>
              <a:rPr lang="es-CR" dirty="0"/>
              <a:t>Variable categórica de dos niveles</a:t>
            </a:r>
            <a:endParaRPr lang="en-US" dirty="0"/>
          </a:p>
        </p:txBody>
      </p:sp>
      <p:sp>
        <p:nvSpPr>
          <p:cNvPr id="3" name="Marcador de contenido 2">
            <a:extLst>
              <a:ext uri="{FF2B5EF4-FFF2-40B4-BE49-F238E27FC236}">
                <a16:creationId xmlns:a16="http://schemas.microsoft.com/office/drawing/2014/main" id="{E4B91583-AEE5-4F63-B8EE-AB6CB4CEE04D}"/>
              </a:ext>
            </a:extLst>
          </p:cNvPr>
          <p:cNvSpPr>
            <a:spLocks noGrp="1"/>
          </p:cNvSpPr>
          <p:nvPr>
            <p:ph idx="1"/>
          </p:nvPr>
        </p:nvSpPr>
        <p:spPr>
          <a:xfrm>
            <a:off x="356349" y="1287263"/>
            <a:ext cx="8595360" cy="5299968"/>
          </a:xfrm>
        </p:spPr>
        <p:txBody>
          <a:bodyPr/>
          <a:lstStyle/>
          <a:p>
            <a:r>
              <a:rPr lang="es-ES" dirty="0"/>
              <a:t>Dado que también estamos interesados en el tipo de transmisión (variable am), también podríamos etiquetar los puntos en consecuencia.</a:t>
            </a:r>
            <a:endParaRPr lang="en-US" dirty="0"/>
          </a:p>
        </p:txBody>
      </p:sp>
      <p:pic>
        <p:nvPicPr>
          <p:cNvPr id="5" name="Imagen 4">
            <a:extLst>
              <a:ext uri="{FF2B5EF4-FFF2-40B4-BE49-F238E27FC236}">
                <a16:creationId xmlns:a16="http://schemas.microsoft.com/office/drawing/2014/main" id="{7E1F38C1-F755-410E-8E11-95BF34E55547}"/>
              </a:ext>
            </a:extLst>
          </p:cNvPr>
          <p:cNvPicPr>
            <a:picLocks noChangeAspect="1"/>
          </p:cNvPicPr>
          <p:nvPr/>
        </p:nvPicPr>
        <p:blipFill>
          <a:blip r:embed="rId2"/>
          <a:stretch>
            <a:fillRect/>
          </a:stretch>
        </p:blipFill>
        <p:spPr>
          <a:xfrm>
            <a:off x="514350" y="2237311"/>
            <a:ext cx="5581650" cy="714375"/>
          </a:xfrm>
          <a:prstGeom prst="rect">
            <a:avLst/>
          </a:prstGeom>
        </p:spPr>
      </p:pic>
      <p:pic>
        <p:nvPicPr>
          <p:cNvPr id="7" name="Imagen 6">
            <a:extLst>
              <a:ext uri="{FF2B5EF4-FFF2-40B4-BE49-F238E27FC236}">
                <a16:creationId xmlns:a16="http://schemas.microsoft.com/office/drawing/2014/main" id="{86B05FBD-877E-48A9-ACEB-D53CC6157DD0}"/>
              </a:ext>
            </a:extLst>
          </p:cNvPr>
          <p:cNvPicPr>
            <a:picLocks noChangeAspect="1"/>
          </p:cNvPicPr>
          <p:nvPr/>
        </p:nvPicPr>
        <p:blipFill>
          <a:blip r:embed="rId3"/>
          <a:stretch>
            <a:fillRect/>
          </a:stretch>
        </p:blipFill>
        <p:spPr>
          <a:xfrm>
            <a:off x="2661310" y="3150673"/>
            <a:ext cx="5861253" cy="3634529"/>
          </a:xfrm>
          <a:prstGeom prst="rect">
            <a:avLst/>
          </a:prstGeom>
        </p:spPr>
      </p:pic>
    </p:spTree>
    <p:extLst>
      <p:ext uri="{BB962C8B-B14F-4D97-AF65-F5344CB8AC3E}">
        <p14:creationId xmlns:p14="http://schemas.microsoft.com/office/powerpoint/2010/main" val="678277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D6C64-4968-43E3-A8AF-0B008A95B697}"/>
              </a:ext>
            </a:extLst>
          </p:cNvPr>
          <p:cNvSpPr>
            <a:spLocks noGrp="1"/>
          </p:cNvSpPr>
          <p:nvPr>
            <p:ph type="title"/>
          </p:nvPr>
        </p:nvSpPr>
        <p:spPr>
          <a:xfrm>
            <a:off x="177552" y="72798"/>
            <a:ext cx="10892901" cy="823848"/>
          </a:xfrm>
        </p:spPr>
        <p:txBody>
          <a:bodyPr/>
          <a:lstStyle/>
          <a:p>
            <a:pPr algn="ctr"/>
            <a:r>
              <a:rPr lang="es-CR" dirty="0"/>
              <a:t>Variable categórica de dos niveles</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E4B91583-AEE5-4F63-B8EE-AB6CB4CEE04D}"/>
                  </a:ext>
                </a:extLst>
              </p:cNvPr>
              <p:cNvSpPr>
                <a:spLocks noGrp="1"/>
              </p:cNvSpPr>
              <p:nvPr>
                <p:ph idx="1"/>
              </p:nvPr>
            </p:nvSpPr>
            <p:spPr>
              <a:xfrm>
                <a:off x="356348" y="1287263"/>
                <a:ext cx="10563185" cy="5299968"/>
              </a:xfrm>
            </p:spPr>
            <p:txBody>
              <a:bodyPr/>
              <a:lstStyle/>
              <a:p>
                <a:r>
                  <a:rPr lang="es-ES" dirty="0"/>
                  <a:t>Usamos un "truco" común de R al graficar estos datos. La variable am toma dos valores posibles; 0 para transmisión automática y 1 para transmisiones manuales. R puede usar números para representar colores, sin embargo, el color del 0 es el blanco. Así que tomamos el vector am y le sumamos 1. Entonces, las observaciones con transmisiones automáticas ahora están representadas por 1, que es negro en R, y la transmisión manual está representada por 2, que es rojo en R. (Tenga en cuenta, solo estamos agregando 1 dentro de la llamada a </a:t>
                </a:r>
                <a:r>
                  <a:rPr lang="es-ES" dirty="0" err="1"/>
                  <a:t>plot</a:t>
                </a:r>
                <a:r>
                  <a:rPr lang="es-ES" dirty="0"/>
                  <a:t> (), no estamos modificando realmente los valores almacenados en am.)</a:t>
                </a:r>
              </a:p>
              <a:p>
                <a:r>
                  <a:rPr lang="es-ES" dirty="0"/>
                  <a:t>Ahora nos adaptamos al modelo de la RLM:                 </a:t>
                </a:r>
              </a:p>
              <a:p>
                <a:pPr marL="0" indent="0">
                  <a:buNone/>
                </a:pPr>
                <a:r>
                  <a:rPr lang="es-ES" dirty="0"/>
                  <a:t>                                                                        </a:t>
                </a:r>
                <a14:m>
                  <m:oMath xmlns:m="http://schemas.openxmlformats.org/officeDocument/2006/math">
                    <m:r>
                      <a:rPr lang="es-CR" b="0" i="1" smtClean="0">
                        <a:latin typeface="Cambria Math" panose="02040503050406030204" pitchFamily="18" charset="0"/>
                      </a:rPr>
                      <m:t>𝑌</m:t>
                    </m:r>
                    <m:r>
                      <a:rPr lang="es-CR" b="0" i="1" smtClean="0">
                        <a:latin typeface="Cambria Math" panose="02040503050406030204" pitchFamily="18" charset="0"/>
                      </a:rPr>
                      <m:t>=</m:t>
                    </m:r>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0</m:t>
                        </m:r>
                      </m:sub>
                    </m:sSub>
                    <m:r>
                      <a:rPr lang="es-CR" b="0" i="1" smtClean="0">
                        <a:latin typeface="Cambria Math" panose="02040503050406030204" pitchFamily="18" charset="0"/>
                        <a:ea typeface="Cambria Math" panose="02040503050406030204" pitchFamily="18" charset="0"/>
                      </a:rPr>
                      <m:t>+</m:t>
                    </m:r>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1</m:t>
                        </m:r>
                      </m:sub>
                    </m:sSub>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𝑥</m:t>
                        </m:r>
                      </m:e>
                      <m:sub>
                        <m:r>
                          <a:rPr lang="es-CR" b="0" i="1" smtClean="0">
                            <a:latin typeface="Cambria Math" panose="02040503050406030204" pitchFamily="18" charset="0"/>
                            <a:ea typeface="Cambria Math" panose="02040503050406030204" pitchFamily="18" charset="0"/>
                          </a:rPr>
                          <m:t>1</m:t>
                        </m:r>
                      </m:sub>
                    </m:sSub>
                    <m:r>
                      <a:rPr lang="es-CR" b="0" i="1" smtClean="0">
                        <a:latin typeface="Cambria Math" panose="02040503050406030204" pitchFamily="18" charset="0"/>
                        <a:ea typeface="Cambria Math" panose="02040503050406030204" pitchFamily="18" charset="0"/>
                      </a:rPr>
                      <m:t>+</m:t>
                    </m:r>
                    <m:r>
                      <a:rPr lang="es-CR" b="0" i="1" smtClean="0">
                        <a:latin typeface="Cambria Math" panose="02040503050406030204" pitchFamily="18" charset="0"/>
                        <a:ea typeface="Cambria Math" panose="02040503050406030204" pitchFamily="18" charset="0"/>
                      </a:rPr>
                      <m:t>𝜀</m:t>
                    </m:r>
                  </m:oMath>
                </a14:m>
                <a:endParaRPr lang="en-US" dirty="0"/>
              </a:p>
              <a:p>
                <a:pPr marL="0" indent="0">
                  <a:buNone/>
                </a:pPr>
                <a:endParaRPr lang="en-US" dirty="0"/>
              </a:p>
              <a:p>
                <a:pPr marL="0" indent="0">
                  <a:buNone/>
                </a:pPr>
                <a:r>
                  <a:rPr lang="en-US" dirty="0" err="1"/>
                  <a:t>En</a:t>
                </a:r>
                <a:r>
                  <a:rPr lang="en-US" dirty="0"/>
                  <a:t> </a:t>
                </a:r>
                <a:r>
                  <a:rPr lang="en-US" dirty="0" err="1"/>
                  <a:t>donde</a:t>
                </a:r>
                <a:r>
                  <a:rPr lang="en-US" dirty="0"/>
                  <a:t> Y </a:t>
                </a:r>
                <a:r>
                  <a:rPr lang="en-US" dirty="0" err="1"/>
                  <a:t>sería</a:t>
                </a:r>
                <a:r>
                  <a:rPr lang="en-US" dirty="0"/>
                  <a:t> la variable mpg, y la x1 </a:t>
                </a:r>
                <a:r>
                  <a:rPr lang="en-US" dirty="0" err="1"/>
                  <a:t>sería</a:t>
                </a:r>
                <a:r>
                  <a:rPr lang="en-US" dirty="0"/>
                  <a:t> el hp.</a:t>
                </a:r>
              </a:p>
              <a:p>
                <a:endParaRPr lang="en-US" dirty="0"/>
              </a:p>
              <a:p>
                <a:r>
                  <a:rPr lang="en-US" dirty="0"/>
                  <a:t>El </a:t>
                </a:r>
                <a:r>
                  <a:rPr lang="en-US" dirty="0" err="1"/>
                  <a:t>modelo</a:t>
                </a:r>
                <a:r>
                  <a:rPr lang="en-US" dirty="0"/>
                  <a:t> de regression se </a:t>
                </a:r>
                <a:r>
                  <a:rPr lang="en-US" dirty="0" err="1"/>
                  <a:t>representa</a:t>
                </a:r>
                <a:r>
                  <a:rPr lang="en-US" dirty="0"/>
                  <a:t> </a:t>
                </a:r>
                <a:r>
                  <a:rPr lang="en-US" dirty="0" err="1"/>
                  <a:t>en</a:t>
                </a:r>
                <a:r>
                  <a:rPr lang="en-US" dirty="0"/>
                  <a:t> R </a:t>
                </a:r>
                <a:r>
                  <a:rPr lang="en-US" dirty="0" err="1"/>
                  <a:t>como</a:t>
                </a:r>
                <a:r>
                  <a:rPr lang="en-US" dirty="0"/>
                  <a:t>: </a:t>
                </a:r>
              </a:p>
              <a:p>
                <a:pPr marL="0" indent="0">
                  <a:buNone/>
                </a:pPr>
                <a:endParaRPr lang="en-US" dirty="0"/>
              </a:p>
            </p:txBody>
          </p:sp>
        </mc:Choice>
        <mc:Fallback xmlns="">
          <p:sp>
            <p:nvSpPr>
              <p:cNvPr id="3" name="Marcador de contenido 2">
                <a:extLst>
                  <a:ext uri="{FF2B5EF4-FFF2-40B4-BE49-F238E27FC236}">
                    <a16:creationId xmlns:a16="http://schemas.microsoft.com/office/drawing/2014/main" id="{E4B91583-AEE5-4F63-B8EE-AB6CB4CEE04D}"/>
                  </a:ext>
                </a:extLst>
              </p:cNvPr>
              <p:cNvSpPr>
                <a:spLocks noGrp="1" noRot="1" noChangeAspect="1" noMove="1" noResize="1" noEditPoints="1" noAdjustHandles="1" noChangeArrowheads="1" noChangeShapeType="1" noTextEdit="1"/>
              </p:cNvSpPr>
              <p:nvPr>
                <p:ph idx="1"/>
              </p:nvPr>
            </p:nvSpPr>
            <p:spPr>
              <a:xfrm>
                <a:off x="356348" y="1287263"/>
                <a:ext cx="10563185" cy="5299968"/>
              </a:xfrm>
              <a:blipFill>
                <a:blip r:embed="rId2"/>
                <a:stretch>
                  <a:fillRect l="-462" t="-805"/>
                </a:stretch>
              </a:blipFill>
            </p:spPr>
            <p:txBody>
              <a:bodyPr/>
              <a:lstStyle/>
              <a:p>
                <a:r>
                  <a:rPr lang="en-US">
                    <a:noFill/>
                  </a:rPr>
                  <a:t> </a:t>
                </a:r>
              </a:p>
            </p:txBody>
          </p:sp>
        </mc:Fallback>
      </mc:AlternateContent>
      <p:pic>
        <p:nvPicPr>
          <p:cNvPr id="5" name="Imagen 4">
            <a:extLst>
              <a:ext uri="{FF2B5EF4-FFF2-40B4-BE49-F238E27FC236}">
                <a16:creationId xmlns:a16="http://schemas.microsoft.com/office/drawing/2014/main" id="{2855E563-C977-4102-9146-7CFDFCA1B1DC}"/>
              </a:ext>
            </a:extLst>
          </p:cNvPr>
          <p:cNvPicPr>
            <a:picLocks noChangeAspect="1"/>
          </p:cNvPicPr>
          <p:nvPr/>
        </p:nvPicPr>
        <p:blipFill>
          <a:blip r:embed="rId3"/>
          <a:stretch>
            <a:fillRect/>
          </a:stretch>
        </p:blipFill>
        <p:spPr>
          <a:xfrm>
            <a:off x="6215248" y="5641758"/>
            <a:ext cx="4775089" cy="403935"/>
          </a:xfrm>
          <a:prstGeom prst="rect">
            <a:avLst/>
          </a:prstGeom>
        </p:spPr>
      </p:pic>
    </p:spTree>
    <p:extLst>
      <p:ext uri="{BB962C8B-B14F-4D97-AF65-F5344CB8AC3E}">
        <p14:creationId xmlns:p14="http://schemas.microsoft.com/office/powerpoint/2010/main" val="3943958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D6C64-4968-43E3-A8AF-0B008A95B697}"/>
              </a:ext>
            </a:extLst>
          </p:cNvPr>
          <p:cNvSpPr>
            <a:spLocks noGrp="1"/>
          </p:cNvSpPr>
          <p:nvPr>
            <p:ph type="title"/>
          </p:nvPr>
        </p:nvSpPr>
        <p:spPr>
          <a:xfrm>
            <a:off x="177552" y="72798"/>
            <a:ext cx="10892901" cy="823848"/>
          </a:xfrm>
        </p:spPr>
        <p:txBody>
          <a:bodyPr/>
          <a:lstStyle/>
          <a:p>
            <a:pPr algn="ctr"/>
            <a:r>
              <a:rPr lang="es-CR" dirty="0"/>
              <a:t>Variable categórica de dos niveles</a:t>
            </a:r>
            <a:endParaRPr lang="en-US" dirty="0"/>
          </a:p>
        </p:txBody>
      </p:sp>
      <p:sp>
        <p:nvSpPr>
          <p:cNvPr id="3" name="Marcador de contenido 2">
            <a:extLst>
              <a:ext uri="{FF2B5EF4-FFF2-40B4-BE49-F238E27FC236}">
                <a16:creationId xmlns:a16="http://schemas.microsoft.com/office/drawing/2014/main" id="{E4B91583-AEE5-4F63-B8EE-AB6CB4CEE04D}"/>
              </a:ext>
            </a:extLst>
          </p:cNvPr>
          <p:cNvSpPr>
            <a:spLocks noGrp="1"/>
          </p:cNvSpPr>
          <p:nvPr>
            <p:ph idx="1"/>
          </p:nvPr>
        </p:nvSpPr>
        <p:spPr>
          <a:xfrm>
            <a:off x="356348" y="1287263"/>
            <a:ext cx="10305733" cy="5299968"/>
          </a:xfrm>
        </p:spPr>
        <p:txBody>
          <a:bodyPr/>
          <a:lstStyle/>
          <a:p>
            <a:r>
              <a:rPr lang="es-CR" dirty="0"/>
              <a:t>Podemos trazar una recta de ajuste, utilizando la regresión estimada:</a:t>
            </a:r>
          </a:p>
          <a:p>
            <a:endParaRPr lang="es-CR" dirty="0"/>
          </a:p>
          <a:p>
            <a:endParaRPr lang="en-US" dirty="0"/>
          </a:p>
        </p:txBody>
      </p:sp>
      <p:pic>
        <p:nvPicPr>
          <p:cNvPr id="5" name="Imagen 4">
            <a:extLst>
              <a:ext uri="{FF2B5EF4-FFF2-40B4-BE49-F238E27FC236}">
                <a16:creationId xmlns:a16="http://schemas.microsoft.com/office/drawing/2014/main" id="{11B03EB7-2399-4B59-B314-AED9785A5518}"/>
              </a:ext>
            </a:extLst>
          </p:cNvPr>
          <p:cNvPicPr>
            <a:picLocks noChangeAspect="1"/>
          </p:cNvPicPr>
          <p:nvPr/>
        </p:nvPicPr>
        <p:blipFill>
          <a:blip r:embed="rId2"/>
          <a:stretch>
            <a:fillRect/>
          </a:stretch>
        </p:blipFill>
        <p:spPr>
          <a:xfrm>
            <a:off x="5296593" y="1744508"/>
            <a:ext cx="5629275" cy="847725"/>
          </a:xfrm>
          <a:prstGeom prst="rect">
            <a:avLst/>
          </a:prstGeom>
        </p:spPr>
      </p:pic>
      <p:pic>
        <p:nvPicPr>
          <p:cNvPr id="7" name="Imagen 6">
            <a:extLst>
              <a:ext uri="{FF2B5EF4-FFF2-40B4-BE49-F238E27FC236}">
                <a16:creationId xmlns:a16="http://schemas.microsoft.com/office/drawing/2014/main" id="{03024430-0250-42F7-B26F-2C12B3B77745}"/>
              </a:ext>
            </a:extLst>
          </p:cNvPr>
          <p:cNvPicPr>
            <a:picLocks noChangeAspect="1"/>
          </p:cNvPicPr>
          <p:nvPr/>
        </p:nvPicPr>
        <p:blipFill>
          <a:blip r:embed="rId3"/>
          <a:stretch>
            <a:fillRect/>
          </a:stretch>
        </p:blipFill>
        <p:spPr>
          <a:xfrm>
            <a:off x="2787170" y="2941167"/>
            <a:ext cx="6067425" cy="3762375"/>
          </a:xfrm>
          <a:prstGeom prst="rect">
            <a:avLst/>
          </a:prstGeom>
        </p:spPr>
      </p:pic>
    </p:spTree>
    <p:extLst>
      <p:ext uri="{BB962C8B-B14F-4D97-AF65-F5344CB8AC3E}">
        <p14:creationId xmlns:p14="http://schemas.microsoft.com/office/powerpoint/2010/main" val="3633345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D6C64-4968-43E3-A8AF-0B008A95B697}"/>
              </a:ext>
            </a:extLst>
          </p:cNvPr>
          <p:cNvSpPr>
            <a:spLocks noGrp="1"/>
          </p:cNvSpPr>
          <p:nvPr>
            <p:ph type="title"/>
          </p:nvPr>
        </p:nvSpPr>
        <p:spPr>
          <a:xfrm>
            <a:off x="177552" y="72798"/>
            <a:ext cx="10892901" cy="823848"/>
          </a:xfrm>
        </p:spPr>
        <p:txBody>
          <a:bodyPr/>
          <a:lstStyle/>
          <a:p>
            <a:pPr algn="ctr"/>
            <a:r>
              <a:rPr lang="es-CR" dirty="0"/>
              <a:t>Variable categórica de dos niveles</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E4B91583-AEE5-4F63-B8EE-AB6CB4CEE04D}"/>
                  </a:ext>
                </a:extLst>
              </p:cNvPr>
              <p:cNvSpPr>
                <a:spLocks noGrp="1"/>
              </p:cNvSpPr>
              <p:nvPr>
                <p:ph idx="1"/>
              </p:nvPr>
            </p:nvSpPr>
            <p:spPr>
              <a:xfrm>
                <a:off x="177552" y="1287263"/>
                <a:ext cx="11017190" cy="5299968"/>
              </a:xfrm>
            </p:spPr>
            <p:txBody>
              <a:bodyPr/>
              <a:lstStyle/>
              <a:p>
                <a:pPr algn="just"/>
                <a:r>
                  <a:rPr lang="es-ES" dirty="0"/>
                  <a:t>Deberíamos notar un patrón: las observaciones manuales (rojas) caen en gran medida por encima de la línea, mientras que las observaciones automáticas (negras) están en su mayoría por debajo de la línea. Esto significa que nuestro modelo subestima la eficiencia de combustible de las transmisiones manuales y sobreestima la eficiencia de combustible de las transmisiones automáticas. Para corregir esto, agregaremos un predictor a nuestro modelo, es decir, un x2.</a:t>
                </a:r>
              </a:p>
              <a:p>
                <a:endParaRPr lang="es-ES" dirty="0"/>
              </a:p>
              <a:p>
                <a:r>
                  <a:rPr lang="es-ES" dirty="0"/>
                  <a:t>Nuestro nuevo modelo sería: </a:t>
                </a:r>
                <a14:m>
                  <m:oMath xmlns:m="http://schemas.openxmlformats.org/officeDocument/2006/math">
                    <m:r>
                      <a:rPr lang="es-CR" b="0" i="0" smtClean="0">
                        <a:latin typeface="Cambria Math" panose="02040503050406030204" pitchFamily="18" charset="0"/>
                      </a:rPr>
                      <m:t>     </m:t>
                    </m:r>
                    <m:r>
                      <a:rPr lang="es-CR" b="0" i="1" smtClean="0">
                        <a:latin typeface="Cambria Math" panose="02040503050406030204" pitchFamily="18" charset="0"/>
                      </a:rPr>
                      <m:t>𝑌</m:t>
                    </m:r>
                    <m:r>
                      <a:rPr lang="es-CR" b="0" i="1" smtClean="0">
                        <a:latin typeface="Cambria Math" panose="02040503050406030204" pitchFamily="18" charset="0"/>
                      </a:rPr>
                      <m:t>=</m:t>
                    </m:r>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0</m:t>
                        </m:r>
                      </m:sub>
                    </m:sSub>
                    <m:r>
                      <a:rPr lang="es-CR" b="0" i="1" smtClean="0">
                        <a:latin typeface="Cambria Math" panose="02040503050406030204" pitchFamily="18" charset="0"/>
                        <a:ea typeface="Cambria Math" panose="02040503050406030204" pitchFamily="18" charset="0"/>
                      </a:rPr>
                      <m:t>+</m:t>
                    </m:r>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1</m:t>
                        </m:r>
                      </m:sub>
                    </m:sSub>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𝑥</m:t>
                        </m:r>
                      </m:e>
                      <m:sub>
                        <m:r>
                          <a:rPr lang="es-CR" b="0" i="1" smtClean="0">
                            <a:latin typeface="Cambria Math" panose="02040503050406030204" pitchFamily="18" charset="0"/>
                            <a:ea typeface="Cambria Math" panose="02040503050406030204" pitchFamily="18" charset="0"/>
                          </a:rPr>
                          <m:t>1</m:t>
                        </m:r>
                      </m:sub>
                    </m:sSub>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2</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b="0" i="1" smtClean="0">
                            <a:latin typeface="Cambria Math" panose="02040503050406030204" pitchFamily="18" charset="0"/>
                            <a:ea typeface="Cambria Math" panose="02040503050406030204" pitchFamily="18" charset="0"/>
                          </a:rPr>
                          <m:t>2</m:t>
                        </m:r>
                      </m:sub>
                    </m:sSub>
                    <m:r>
                      <a:rPr lang="es-CR" b="0" i="1" smtClean="0">
                        <a:latin typeface="Cambria Math" panose="02040503050406030204" pitchFamily="18" charset="0"/>
                        <a:ea typeface="Cambria Math" panose="02040503050406030204" pitchFamily="18" charset="0"/>
                      </a:rPr>
                      <m:t>+ </m:t>
                    </m:r>
                    <m:r>
                      <a:rPr lang="es-CR" b="0" i="1" smtClean="0">
                        <a:latin typeface="Cambria Math" panose="02040503050406030204" pitchFamily="18" charset="0"/>
                        <a:ea typeface="Cambria Math" panose="02040503050406030204" pitchFamily="18" charset="0"/>
                      </a:rPr>
                      <m:t>𝜀</m:t>
                    </m:r>
                  </m:oMath>
                </a14:m>
                <a:r>
                  <a:rPr lang="en-US" dirty="0"/>
                  <a:t>, </a:t>
                </a:r>
              </a:p>
              <a:p>
                <a:endParaRPr lang="en-US" dirty="0"/>
              </a:p>
              <a:p>
                <a:r>
                  <a:rPr lang="en-US" dirty="0" err="1"/>
                  <a:t>En</a:t>
                </a:r>
                <a:r>
                  <a:rPr lang="en-US" dirty="0"/>
                  <a:t> </a:t>
                </a:r>
                <a:r>
                  <a:rPr lang="en-US" dirty="0" err="1"/>
                  <a:t>este</a:t>
                </a:r>
                <a:r>
                  <a:rPr lang="en-US" dirty="0"/>
                  <a:t> </a:t>
                </a:r>
                <a:r>
                  <a:rPr lang="en-US" dirty="0" err="1"/>
                  <a:t>modelo</a:t>
                </a:r>
                <a:r>
                  <a:rPr lang="en-US" dirty="0"/>
                  <a:t> </a:t>
                </a:r>
                <a:r>
                  <a:rPr lang="en-US" dirty="0" err="1"/>
                  <a:t>tenemos</a:t>
                </a:r>
                <a:r>
                  <a:rPr lang="en-US" dirty="0"/>
                  <a:t> que x1 y </a:t>
                </a:r>
                <a:r>
                  <a:rPr lang="en-US" dirty="0" err="1"/>
                  <a:t>Y</a:t>
                </a:r>
                <a:r>
                  <a:rPr lang="en-US" dirty="0"/>
                  <a:t> </a:t>
                </a:r>
                <a:r>
                  <a:rPr lang="en-US" dirty="0" err="1"/>
                  <a:t>siguen</a:t>
                </a:r>
                <a:r>
                  <a:rPr lang="en-US" dirty="0"/>
                  <a:t> </a:t>
                </a:r>
                <a:r>
                  <a:rPr lang="en-US" dirty="0" err="1"/>
                  <a:t>igual</a:t>
                </a:r>
                <a:r>
                  <a:rPr lang="en-US" dirty="0"/>
                  <a:t>, </a:t>
                </a:r>
                <a:r>
                  <a:rPr lang="en-US" dirty="0" err="1"/>
                  <a:t>pero</a:t>
                </a:r>
                <a:r>
                  <a:rPr lang="en-US" dirty="0"/>
                  <a:t> temenos para </a:t>
                </a:r>
                <a14:m>
                  <m:oMath xmlns:m="http://schemas.openxmlformats.org/officeDocument/2006/math">
                    <m:sSub>
                      <m:sSubPr>
                        <m:ctrlPr>
                          <a:rPr lang="es-CR" b="0" i="1" smtClean="0">
                            <a:latin typeface="Cambria Math" panose="02040503050406030204" pitchFamily="18" charset="0"/>
                          </a:rPr>
                        </m:ctrlPr>
                      </m:sSubPr>
                      <m:e>
                        <m:r>
                          <a:rPr lang="es-CR" b="0" i="1" smtClean="0">
                            <a:latin typeface="Cambria Math" panose="02040503050406030204" pitchFamily="18" charset="0"/>
                          </a:rPr>
                          <m:t>𝑥</m:t>
                        </m:r>
                      </m:e>
                      <m:sub>
                        <m:r>
                          <a:rPr lang="es-CR" b="0" i="1" smtClean="0">
                            <a:latin typeface="Cambria Math" panose="02040503050406030204" pitchFamily="18" charset="0"/>
                          </a:rPr>
                          <m:t>2</m:t>
                        </m:r>
                      </m:sub>
                    </m:sSub>
                    <m:r>
                      <a:rPr lang="es-CR" b="0" i="1" smtClean="0">
                        <a:latin typeface="Cambria Math" panose="02040503050406030204" pitchFamily="18" charset="0"/>
                      </a:rPr>
                      <m:t>=</m:t>
                    </m:r>
                    <m:d>
                      <m:dPr>
                        <m:begChr m:val="{"/>
                        <m:endChr m:val=""/>
                        <m:ctrlPr>
                          <a:rPr lang="es-CR" b="0" i="1" smtClean="0">
                            <a:latin typeface="Cambria Math" panose="02040503050406030204" pitchFamily="18" charset="0"/>
                          </a:rPr>
                        </m:ctrlPr>
                      </m:dPr>
                      <m:e>
                        <m:eqArr>
                          <m:eqArrPr>
                            <m:ctrlPr>
                              <a:rPr lang="es-CR" b="0" i="1" smtClean="0">
                                <a:latin typeface="Cambria Math" panose="02040503050406030204" pitchFamily="18" charset="0"/>
                              </a:rPr>
                            </m:ctrlPr>
                          </m:eqArrPr>
                          <m:e>
                            <m:r>
                              <a:rPr lang="es-CR" b="0" i="1" smtClean="0">
                                <a:latin typeface="Cambria Math" panose="02040503050406030204" pitchFamily="18" charset="0"/>
                              </a:rPr>
                              <m:t>  1 </m:t>
                            </m:r>
                            <m:r>
                              <a:rPr lang="es-CR" b="0" i="1" smtClean="0">
                                <a:latin typeface="Cambria Math" panose="02040503050406030204" pitchFamily="18" charset="0"/>
                              </a:rPr>
                              <m:t>𝑡𝑟𝑎𝑛𝑠𝑚𝑖𝑠𝑖</m:t>
                            </m:r>
                            <m:r>
                              <a:rPr lang="es-CR" b="0" i="1" smtClean="0">
                                <a:latin typeface="Cambria Math" panose="02040503050406030204" pitchFamily="18" charset="0"/>
                              </a:rPr>
                              <m:t>ó</m:t>
                            </m:r>
                            <m:r>
                              <a:rPr lang="es-CR" b="0" i="1" smtClean="0">
                                <a:latin typeface="Cambria Math" panose="02040503050406030204" pitchFamily="18" charset="0"/>
                              </a:rPr>
                              <m:t>𝑛</m:t>
                            </m:r>
                            <m:r>
                              <a:rPr lang="es-CR" b="0" i="1" smtClean="0">
                                <a:latin typeface="Cambria Math" panose="02040503050406030204" pitchFamily="18" charset="0"/>
                              </a:rPr>
                              <m:t> </m:t>
                            </m:r>
                            <m:r>
                              <a:rPr lang="es-CR" b="0" i="1" smtClean="0">
                                <a:latin typeface="Cambria Math" panose="02040503050406030204" pitchFamily="18" charset="0"/>
                              </a:rPr>
                              <m:t>𝑚𝑎𝑛𝑢𝑎𝑙</m:t>
                            </m:r>
                          </m:e>
                          <m:e>
                            <m:r>
                              <a:rPr lang="es-CR" b="0" i="1" smtClean="0">
                                <a:latin typeface="Cambria Math" panose="02040503050406030204" pitchFamily="18" charset="0"/>
                              </a:rPr>
                              <m:t>0 </m:t>
                            </m:r>
                            <m:r>
                              <a:rPr lang="es-CR" b="0" i="1" smtClean="0">
                                <a:latin typeface="Cambria Math" panose="02040503050406030204" pitchFamily="18" charset="0"/>
                              </a:rPr>
                              <m:t>𝑡𝑟𝑎𝑛𝑠𝑚𝑖𝑠𝑖</m:t>
                            </m:r>
                            <m:r>
                              <a:rPr lang="es-CR" b="0" i="1" smtClean="0">
                                <a:latin typeface="Cambria Math" panose="02040503050406030204" pitchFamily="18" charset="0"/>
                              </a:rPr>
                              <m:t>ó</m:t>
                            </m:r>
                            <m:r>
                              <a:rPr lang="es-CR" b="0" i="1" smtClean="0">
                                <a:latin typeface="Cambria Math" panose="02040503050406030204" pitchFamily="18" charset="0"/>
                              </a:rPr>
                              <m:t>𝑛</m:t>
                            </m:r>
                            <m:r>
                              <a:rPr lang="es-CR" b="0" i="1" smtClean="0">
                                <a:latin typeface="Cambria Math" panose="02040503050406030204" pitchFamily="18" charset="0"/>
                              </a:rPr>
                              <m:t> </m:t>
                            </m:r>
                            <m:r>
                              <a:rPr lang="es-CR" b="0" i="1" smtClean="0">
                                <a:latin typeface="Cambria Math" panose="02040503050406030204" pitchFamily="18" charset="0"/>
                              </a:rPr>
                              <m:t>𝑎𝑢𝑡𝑜</m:t>
                            </m:r>
                            <m:r>
                              <a:rPr lang="es-CR" b="0" i="1" smtClean="0">
                                <a:latin typeface="Cambria Math" panose="02040503050406030204" pitchFamily="18" charset="0"/>
                              </a:rPr>
                              <m:t>.</m:t>
                            </m:r>
                          </m:e>
                        </m:eqArr>
                      </m:e>
                    </m:d>
                  </m:oMath>
                </a14:m>
                <a:endParaRPr lang="en-US" dirty="0"/>
              </a:p>
              <a:p>
                <a:r>
                  <a:rPr lang="en-US" dirty="0"/>
                  <a:t> </a:t>
                </a:r>
              </a:p>
              <a:p>
                <a:pPr algn="just"/>
                <a:r>
                  <a:rPr lang="es-ES" dirty="0"/>
                  <a:t>En este caso, llamamos a x2 una variable </a:t>
                </a:r>
                <a:r>
                  <a:rPr lang="es-ES" dirty="0" err="1"/>
                  <a:t>dummy</a:t>
                </a:r>
                <a:r>
                  <a:rPr lang="es-ES" dirty="0"/>
                  <a:t>. Desafortunadamente, una variable </a:t>
                </a:r>
                <a:r>
                  <a:rPr lang="es-ES" dirty="0" err="1"/>
                  <a:t>dummy</a:t>
                </a:r>
                <a:r>
                  <a:rPr lang="es-ES" dirty="0"/>
                  <a:t> recibe un nombre, ya que de ninguna manera es "tonta". De hecho, es algo (muy!) inteligente. Una variable ficticia es una variable numérica que se utiliza en un análisis de regresión para "codificar" una variable categórica binaria. Veamos cómo funciona esto.</a:t>
                </a:r>
                <a:endParaRPr lang="en-US" dirty="0"/>
              </a:p>
            </p:txBody>
          </p:sp>
        </mc:Choice>
        <mc:Fallback xmlns="">
          <p:sp>
            <p:nvSpPr>
              <p:cNvPr id="3" name="Marcador de contenido 2">
                <a:extLst>
                  <a:ext uri="{FF2B5EF4-FFF2-40B4-BE49-F238E27FC236}">
                    <a16:creationId xmlns:a16="http://schemas.microsoft.com/office/drawing/2014/main" id="{E4B91583-AEE5-4F63-B8EE-AB6CB4CEE04D}"/>
                  </a:ext>
                </a:extLst>
              </p:cNvPr>
              <p:cNvSpPr>
                <a:spLocks noGrp="1" noRot="1" noChangeAspect="1" noMove="1" noResize="1" noEditPoints="1" noAdjustHandles="1" noChangeArrowheads="1" noChangeShapeType="1" noTextEdit="1"/>
              </p:cNvSpPr>
              <p:nvPr>
                <p:ph idx="1"/>
              </p:nvPr>
            </p:nvSpPr>
            <p:spPr>
              <a:xfrm>
                <a:off x="177552" y="1287263"/>
                <a:ext cx="11017190" cy="5299968"/>
              </a:xfrm>
              <a:blipFill>
                <a:blip r:embed="rId2"/>
                <a:stretch>
                  <a:fillRect l="-111" t="-805" r="-498" b="-1379"/>
                </a:stretch>
              </a:blipFill>
            </p:spPr>
            <p:txBody>
              <a:bodyPr/>
              <a:lstStyle/>
              <a:p>
                <a:r>
                  <a:rPr lang="en-US">
                    <a:noFill/>
                  </a:rPr>
                  <a:t> </a:t>
                </a:r>
              </a:p>
            </p:txBody>
          </p:sp>
        </mc:Fallback>
      </mc:AlternateContent>
    </p:spTree>
    <p:extLst>
      <p:ext uri="{BB962C8B-B14F-4D97-AF65-F5344CB8AC3E}">
        <p14:creationId xmlns:p14="http://schemas.microsoft.com/office/powerpoint/2010/main" val="3740457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D6C64-4968-43E3-A8AF-0B008A95B697}"/>
              </a:ext>
            </a:extLst>
          </p:cNvPr>
          <p:cNvSpPr>
            <a:spLocks noGrp="1"/>
          </p:cNvSpPr>
          <p:nvPr>
            <p:ph type="title"/>
          </p:nvPr>
        </p:nvSpPr>
        <p:spPr>
          <a:xfrm>
            <a:off x="177552" y="72798"/>
            <a:ext cx="10892901" cy="823848"/>
          </a:xfrm>
        </p:spPr>
        <p:txBody>
          <a:bodyPr/>
          <a:lstStyle/>
          <a:p>
            <a:pPr algn="ctr"/>
            <a:r>
              <a:rPr lang="es-CR" dirty="0"/>
              <a:t>Variable categórica de dos niveles</a:t>
            </a:r>
            <a:endParaRPr lang="en-US" dirty="0"/>
          </a:p>
        </p:txBody>
      </p:sp>
      <p:sp>
        <p:nvSpPr>
          <p:cNvPr id="3" name="Marcador de contenido 2">
            <a:extLst>
              <a:ext uri="{FF2B5EF4-FFF2-40B4-BE49-F238E27FC236}">
                <a16:creationId xmlns:a16="http://schemas.microsoft.com/office/drawing/2014/main" id="{E4B91583-AEE5-4F63-B8EE-AB6CB4CEE04D}"/>
              </a:ext>
            </a:extLst>
          </p:cNvPr>
          <p:cNvSpPr>
            <a:spLocks noGrp="1"/>
          </p:cNvSpPr>
          <p:nvPr>
            <p:ph idx="1"/>
          </p:nvPr>
        </p:nvSpPr>
        <p:spPr>
          <a:xfrm>
            <a:off x="79900" y="1287262"/>
            <a:ext cx="11105964" cy="5497939"/>
          </a:xfrm>
        </p:spPr>
        <p:txBody>
          <a:bodyPr/>
          <a:lstStyle/>
          <a:p>
            <a:pPr algn="just"/>
            <a:r>
              <a:rPr lang="es-ES" dirty="0"/>
              <a:t>Primero, tenga en cuenta que </a:t>
            </a:r>
            <a:r>
              <a:rPr lang="es-ES" b="1" i="1" dirty="0"/>
              <a:t>am</a:t>
            </a:r>
            <a:r>
              <a:rPr lang="es-ES" dirty="0"/>
              <a:t> ya es una variable </a:t>
            </a:r>
            <a:r>
              <a:rPr lang="es-ES" dirty="0" err="1"/>
              <a:t>dummy</a:t>
            </a:r>
            <a:r>
              <a:rPr lang="es-ES" dirty="0"/>
              <a:t> (o ficticia), ya que usa los valores 0 y 1 para representar transmisiones automáticas y manuales. A menudo, una variable como am almacenaría los valores de los caracteres auto y </a:t>
            </a:r>
            <a:r>
              <a:rPr lang="es-ES" dirty="0" err="1"/>
              <a:t>man</a:t>
            </a:r>
            <a:r>
              <a:rPr lang="es-ES" dirty="0"/>
              <a:t> y tendríamos que convertirlos a 0 y 1, o, como veremos más adelante, R se encargará de crear variables ficticias por nosotros.</a:t>
            </a:r>
          </a:p>
          <a:p>
            <a:pPr algn="just"/>
            <a:r>
              <a:rPr lang="es-ES" dirty="0"/>
              <a:t>Entonces, para ajustar el modelo anterior, lo hacemos como cualquier otro modelo de regresión múltiple que hayamos visto antes.</a:t>
            </a:r>
          </a:p>
          <a:p>
            <a:pPr algn="just"/>
            <a:endParaRPr lang="es-ES" dirty="0"/>
          </a:p>
          <a:p>
            <a:pPr algn="just"/>
            <a:r>
              <a:rPr lang="es-ES" dirty="0"/>
              <a:t>Veamos la estimación del modelo:</a:t>
            </a:r>
            <a:endParaRPr lang="en-US" dirty="0"/>
          </a:p>
        </p:txBody>
      </p:sp>
      <p:pic>
        <p:nvPicPr>
          <p:cNvPr id="5" name="Imagen 4">
            <a:extLst>
              <a:ext uri="{FF2B5EF4-FFF2-40B4-BE49-F238E27FC236}">
                <a16:creationId xmlns:a16="http://schemas.microsoft.com/office/drawing/2014/main" id="{B85041F0-DD2E-4DB9-A0F5-1A7C6F9906DC}"/>
              </a:ext>
            </a:extLst>
          </p:cNvPr>
          <p:cNvPicPr>
            <a:picLocks noChangeAspect="1"/>
          </p:cNvPicPr>
          <p:nvPr/>
        </p:nvPicPr>
        <p:blipFill>
          <a:blip r:embed="rId2"/>
          <a:stretch>
            <a:fillRect/>
          </a:stretch>
        </p:blipFill>
        <p:spPr>
          <a:xfrm>
            <a:off x="4292075" y="3030614"/>
            <a:ext cx="6008989" cy="398386"/>
          </a:xfrm>
          <a:prstGeom prst="rect">
            <a:avLst/>
          </a:prstGeom>
        </p:spPr>
      </p:pic>
      <p:pic>
        <p:nvPicPr>
          <p:cNvPr id="7" name="Imagen 6">
            <a:extLst>
              <a:ext uri="{FF2B5EF4-FFF2-40B4-BE49-F238E27FC236}">
                <a16:creationId xmlns:a16="http://schemas.microsoft.com/office/drawing/2014/main" id="{2CCF4F86-FA22-4E14-8032-50BCA5293FF0}"/>
              </a:ext>
            </a:extLst>
          </p:cNvPr>
          <p:cNvPicPr>
            <a:picLocks noChangeAspect="1"/>
          </p:cNvPicPr>
          <p:nvPr/>
        </p:nvPicPr>
        <p:blipFill>
          <a:blip r:embed="rId3"/>
          <a:stretch>
            <a:fillRect/>
          </a:stretch>
        </p:blipFill>
        <p:spPr>
          <a:xfrm>
            <a:off x="4095750" y="4192479"/>
            <a:ext cx="4000500" cy="2133600"/>
          </a:xfrm>
          <a:prstGeom prst="rect">
            <a:avLst/>
          </a:prstGeom>
        </p:spPr>
      </p:pic>
    </p:spTree>
    <p:extLst>
      <p:ext uri="{BB962C8B-B14F-4D97-AF65-F5344CB8AC3E}">
        <p14:creationId xmlns:p14="http://schemas.microsoft.com/office/powerpoint/2010/main" val="2717035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D6C64-4968-43E3-A8AF-0B008A95B697}"/>
              </a:ext>
            </a:extLst>
          </p:cNvPr>
          <p:cNvSpPr>
            <a:spLocks noGrp="1"/>
          </p:cNvSpPr>
          <p:nvPr>
            <p:ph type="title"/>
          </p:nvPr>
        </p:nvSpPr>
        <p:spPr>
          <a:xfrm>
            <a:off x="177552" y="72798"/>
            <a:ext cx="10892901" cy="823848"/>
          </a:xfrm>
        </p:spPr>
        <p:txBody>
          <a:bodyPr/>
          <a:lstStyle/>
          <a:p>
            <a:pPr algn="ctr"/>
            <a:r>
              <a:rPr lang="es-CR" dirty="0"/>
              <a:t>Variable categórica de dos niveles</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E4B91583-AEE5-4F63-B8EE-AB6CB4CEE04D}"/>
                  </a:ext>
                </a:extLst>
              </p:cNvPr>
              <p:cNvSpPr>
                <a:spLocks noGrp="1"/>
              </p:cNvSpPr>
              <p:nvPr>
                <p:ph idx="1"/>
              </p:nvPr>
            </p:nvSpPr>
            <p:spPr>
              <a:xfrm>
                <a:off x="356349" y="1287263"/>
                <a:ext cx="10714104" cy="5299968"/>
              </a:xfrm>
            </p:spPr>
            <p:txBody>
              <a:bodyPr/>
              <a:lstStyle/>
              <a:p>
                <a:r>
                  <a:rPr lang="es-ES" dirty="0"/>
                  <a:t>Dado que x2 solo puede tomar valores 0 y 1, podemos escribir efectivamente dos modelos diferentes, uno para transmisiones manuales y otro para transmisiones automáticas.</a:t>
                </a:r>
              </a:p>
              <a:p>
                <a:endParaRPr lang="es-ES" dirty="0"/>
              </a:p>
              <a:p>
                <a:r>
                  <a:rPr lang="es-ES" dirty="0"/>
                  <a:t>Para transmisiones automáticas, es decir x2 = 0, tenemos: </a:t>
                </a:r>
                <a14:m>
                  <m:oMath xmlns:m="http://schemas.openxmlformats.org/officeDocument/2006/math">
                    <m:r>
                      <a:rPr lang="es-CR" b="0" i="0" smtClean="0">
                        <a:latin typeface="Cambria Math" panose="02040503050406030204" pitchFamily="18" charset="0"/>
                      </a:rPr>
                      <m:t>     </m:t>
                    </m:r>
                    <m:r>
                      <a:rPr lang="es-CR" b="0" i="1" smtClean="0">
                        <a:latin typeface="Cambria Math" panose="02040503050406030204" pitchFamily="18" charset="0"/>
                      </a:rPr>
                      <m:t>𝑌</m:t>
                    </m:r>
                    <m:r>
                      <a:rPr lang="es-CR" b="0" i="1" smtClean="0">
                        <a:latin typeface="Cambria Math" panose="02040503050406030204" pitchFamily="18" charset="0"/>
                      </a:rPr>
                      <m:t>=</m:t>
                    </m:r>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0</m:t>
                        </m:r>
                      </m:sub>
                    </m:sSub>
                    <m:r>
                      <a:rPr lang="es-CR" b="0" i="1" smtClean="0">
                        <a:latin typeface="Cambria Math" panose="02040503050406030204" pitchFamily="18" charset="0"/>
                        <a:ea typeface="Cambria Math" panose="02040503050406030204" pitchFamily="18" charset="0"/>
                      </a:rPr>
                      <m:t>+</m:t>
                    </m:r>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1</m:t>
                        </m:r>
                      </m:sub>
                    </m:sSub>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𝑥</m:t>
                        </m:r>
                      </m:e>
                      <m:sub>
                        <m:r>
                          <a:rPr lang="es-CR" b="0" i="1" smtClean="0">
                            <a:latin typeface="Cambria Math" panose="02040503050406030204" pitchFamily="18" charset="0"/>
                            <a:ea typeface="Cambria Math" panose="02040503050406030204" pitchFamily="18" charset="0"/>
                          </a:rPr>
                          <m:t>1</m:t>
                        </m:r>
                      </m:sub>
                    </m:sSub>
                    <m:r>
                      <a:rPr lang="es-CR" b="0" i="1" smtClean="0">
                        <a:latin typeface="Cambria Math" panose="02040503050406030204" pitchFamily="18" charset="0"/>
                        <a:ea typeface="Cambria Math" panose="02040503050406030204" pitchFamily="18" charset="0"/>
                      </a:rPr>
                      <m:t>+</m:t>
                    </m:r>
                    <m:r>
                      <a:rPr lang="es-CR" b="0" i="1" smtClean="0">
                        <a:latin typeface="Cambria Math" panose="02040503050406030204" pitchFamily="18" charset="0"/>
                        <a:ea typeface="Cambria Math" panose="02040503050406030204" pitchFamily="18" charset="0"/>
                      </a:rPr>
                      <m:t>𝜀</m:t>
                    </m:r>
                  </m:oMath>
                </a14:m>
                <a:endParaRPr lang="en-US" dirty="0"/>
              </a:p>
              <a:p>
                <a:endParaRPr lang="en-US" dirty="0"/>
              </a:p>
              <a:p>
                <a:r>
                  <a:rPr lang="es-ES" dirty="0"/>
                  <a:t>Luego, para las transmisiones manuales, es decir x2 = 1, tenemos:  </a:t>
                </a:r>
                <a14:m>
                  <m:oMath xmlns:m="http://schemas.openxmlformats.org/officeDocument/2006/math">
                    <m:r>
                      <a:rPr lang="es-CR" b="0" i="0" smtClean="0">
                        <a:latin typeface="Cambria Math" panose="02040503050406030204" pitchFamily="18" charset="0"/>
                      </a:rPr>
                      <m:t> </m:t>
                    </m:r>
                    <m:r>
                      <a:rPr lang="es-CR" b="0" i="1" smtClean="0">
                        <a:latin typeface="Cambria Math" panose="02040503050406030204" pitchFamily="18" charset="0"/>
                      </a:rPr>
                      <m:t>𝑌</m:t>
                    </m:r>
                    <m:r>
                      <a:rPr lang="es-CR" b="0" i="1" smtClean="0">
                        <a:latin typeface="Cambria Math" panose="02040503050406030204" pitchFamily="18" charset="0"/>
                      </a:rPr>
                      <m:t>=(</m:t>
                    </m:r>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0</m:t>
                        </m:r>
                      </m:sub>
                    </m:sSub>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2</m:t>
                        </m:r>
                      </m:sub>
                    </m:sSub>
                    <m:r>
                      <a:rPr lang="es-CR" b="0" i="1" smtClean="0">
                        <a:latin typeface="Cambria Math" panose="02040503050406030204" pitchFamily="18" charset="0"/>
                        <a:ea typeface="Cambria Math" panose="02040503050406030204" pitchFamily="18" charset="0"/>
                      </a:rPr>
                      <m:t>)+</m:t>
                    </m:r>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1</m:t>
                        </m:r>
                      </m:sub>
                    </m:sSub>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𝑥</m:t>
                        </m:r>
                      </m:e>
                      <m:sub>
                        <m:r>
                          <a:rPr lang="es-CR" b="0" i="1" smtClean="0">
                            <a:latin typeface="Cambria Math" panose="02040503050406030204" pitchFamily="18" charset="0"/>
                            <a:ea typeface="Cambria Math" panose="02040503050406030204" pitchFamily="18" charset="0"/>
                          </a:rPr>
                          <m:t>1</m:t>
                        </m:r>
                      </m:sub>
                    </m:sSub>
                    <m:r>
                      <a:rPr lang="es-CR" b="0" i="1" smtClean="0">
                        <a:latin typeface="Cambria Math" panose="02040503050406030204" pitchFamily="18" charset="0"/>
                        <a:ea typeface="Cambria Math" panose="02040503050406030204" pitchFamily="18" charset="0"/>
                      </a:rPr>
                      <m:t>+</m:t>
                    </m:r>
                    <m:r>
                      <a:rPr lang="es-CR" b="0" i="1" smtClean="0">
                        <a:latin typeface="Cambria Math" panose="02040503050406030204" pitchFamily="18" charset="0"/>
                        <a:ea typeface="Cambria Math" panose="02040503050406030204" pitchFamily="18" charset="0"/>
                      </a:rPr>
                      <m:t>𝜀</m:t>
                    </m:r>
                  </m:oMath>
                </a14:m>
                <a:endParaRPr lang="en-US" dirty="0"/>
              </a:p>
              <a:p>
                <a:endParaRPr lang="en-US" dirty="0"/>
              </a:p>
              <a:p>
                <a:r>
                  <a:rPr lang="es-ES" dirty="0"/>
                  <a:t>Observe que estos modelos comparten la misma pendiente, </a:t>
                </a:r>
                <a14:m>
                  <m:oMath xmlns:m="http://schemas.openxmlformats.org/officeDocument/2006/math">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1</m:t>
                        </m:r>
                      </m:sub>
                    </m:sSub>
                  </m:oMath>
                </a14:m>
                <a:r>
                  <a:rPr lang="es-ES" dirty="0"/>
                  <a:t>, pero tienen diferentes intersecciones, que difieren en </a:t>
                </a:r>
                <a14:m>
                  <m:oMath xmlns:m="http://schemas.openxmlformats.org/officeDocument/2006/math">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2</m:t>
                        </m:r>
                      </m:sub>
                    </m:sSub>
                  </m:oMath>
                </a14:m>
                <a:r>
                  <a:rPr lang="es-ES" dirty="0"/>
                  <a:t>. Entonces, el cambio en </a:t>
                </a:r>
                <a:r>
                  <a:rPr lang="es-ES" dirty="0" err="1"/>
                  <a:t>mpg</a:t>
                </a:r>
                <a:r>
                  <a:rPr lang="es-ES" dirty="0"/>
                  <a:t> es el mismo para ambos modelos, pero en promedio el </a:t>
                </a:r>
                <a:r>
                  <a:rPr lang="es-ES" dirty="0" err="1"/>
                  <a:t>mpg</a:t>
                </a:r>
                <a:r>
                  <a:rPr lang="es-ES" dirty="0"/>
                  <a:t> difiere en </a:t>
                </a:r>
                <a14:m>
                  <m:oMath xmlns:m="http://schemas.openxmlformats.org/officeDocument/2006/math">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2</m:t>
                        </m:r>
                      </m:sub>
                    </m:sSub>
                  </m:oMath>
                </a14:m>
                <a:r>
                  <a:rPr lang="es-ES" dirty="0"/>
                  <a:t> entre los dos tipos de transmisión. Por una constante </a:t>
                </a:r>
                <a14:m>
                  <m:oMath xmlns:m="http://schemas.openxmlformats.org/officeDocument/2006/math">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2</m:t>
                        </m:r>
                      </m:sub>
                    </m:sSub>
                  </m:oMath>
                </a14:m>
                <a:r>
                  <a:rPr lang="es-ES" dirty="0"/>
                  <a:t> …</a:t>
                </a:r>
                <a:endParaRPr lang="en-US" dirty="0"/>
              </a:p>
            </p:txBody>
          </p:sp>
        </mc:Choice>
        <mc:Fallback xmlns="">
          <p:sp>
            <p:nvSpPr>
              <p:cNvPr id="3" name="Marcador de contenido 2">
                <a:extLst>
                  <a:ext uri="{FF2B5EF4-FFF2-40B4-BE49-F238E27FC236}">
                    <a16:creationId xmlns:a16="http://schemas.microsoft.com/office/drawing/2014/main" id="{E4B91583-AEE5-4F63-B8EE-AB6CB4CEE04D}"/>
                  </a:ext>
                </a:extLst>
              </p:cNvPr>
              <p:cNvSpPr>
                <a:spLocks noGrp="1" noRot="1" noChangeAspect="1" noMove="1" noResize="1" noEditPoints="1" noAdjustHandles="1" noChangeArrowheads="1" noChangeShapeType="1" noTextEdit="1"/>
              </p:cNvSpPr>
              <p:nvPr>
                <p:ph idx="1"/>
              </p:nvPr>
            </p:nvSpPr>
            <p:spPr>
              <a:xfrm>
                <a:off x="356349" y="1287263"/>
                <a:ext cx="10714104" cy="5299968"/>
              </a:xfrm>
              <a:blipFill>
                <a:blip r:embed="rId2"/>
                <a:stretch>
                  <a:fillRect l="-114" t="-805" r="-228"/>
                </a:stretch>
              </a:blipFill>
            </p:spPr>
            <p:txBody>
              <a:bodyPr/>
              <a:lstStyle/>
              <a:p>
                <a:r>
                  <a:rPr lang="en-US">
                    <a:noFill/>
                  </a:rPr>
                  <a:t> </a:t>
                </a:r>
              </a:p>
            </p:txBody>
          </p:sp>
        </mc:Fallback>
      </mc:AlternateContent>
    </p:spTree>
    <p:extLst>
      <p:ext uri="{BB962C8B-B14F-4D97-AF65-F5344CB8AC3E}">
        <p14:creationId xmlns:p14="http://schemas.microsoft.com/office/powerpoint/2010/main" val="2818317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D6C64-4968-43E3-A8AF-0B008A95B697}"/>
              </a:ext>
            </a:extLst>
          </p:cNvPr>
          <p:cNvSpPr>
            <a:spLocks noGrp="1"/>
          </p:cNvSpPr>
          <p:nvPr>
            <p:ph type="title"/>
          </p:nvPr>
        </p:nvSpPr>
        <p:spPr>
          <a:xfrm>
            <a:off x="177552" y="72798"/>
            <a:ext cx="10892901" cy="823848"/>
          </a:xfrm>
        </p:spPr>
        <p:txBody>
          <a:bodyPr/>
          <a:lstStyle/>
          <a:p>
            <a:pPr algn="ctr"/>
            <a:r>
              <a:rPr lang="es-CR" dirty="0"/>
              <a:t>Variable categórica de dos niveles</a:t>
            </a:r>
            <a:endParaRPr lang="en-US" dirty="0"/>
          </a:p>
        </p:txBody>
      </p:sp>
      <p:sp>
        <p:nvSpPr>
          <p:cNvPr id="3" name="Marcador de contenido 2">
            <a:extLst>
              <a:ext uri="{FF2B5EF4-FFF2-40B4-BE49-F238E27FC236}">
                <a16:creationId xmlns:a16="http://schemas.microsoft.com/office/drawing/2014/main" id="{E4B91583-AEE5-4F63-B8EE-AB6CB4CEE04D}"/>
              </a:ext>
            </a:extLst>
          </p:cNvPr>
          <p:cNvSpPr>
            <a:spLocks noGrp="1"/>
          </p:cNvSpPr>
          <p:nvPr>
            <p:ph idx="1"/>
          </p:nvPr>
        </p:nvSpPr>
        <p:spPr>
          <a:xfrm>
            <a:off x="356349" y="1287263"/>
            <a:ext cx="10714104" cy="5299968"/>
          </a:xfrm>
        </p:spPr>
        <p:txBody>
          <a:bodyPr/>
          <a:lstStyle/>
          <a:p>
            <a:r>
              <a:rPr lang="es-ES" dirty="0"/>
              <a:t>Ahora calcularemos la pendiente estimada y la intersección de estos dos modelos para poder agregarlos a una gráfica. Tenemos en cuenta que:</a:t>
            </a:r>
          </a:p>
          <a:p>
            <a:endParaRPr lang="es-ES" dirty="0"/>
          </a:p>
          <a:p>
            <a:endParaRPr lang="es-ES" dirty="0"/>
          </a:p>
          <a:p>
            <a:endParaRPr lang="es-ES" dirty="0"/>
          </a:p>
          <a:p>
            <a:endParaRPr lang="es-ES" dirty="0"/>
          </a:p>
          <a:p>
            <a:r>
              <a:rPr lang="es-ES" dirty="0"/>
              <a:t>Luego, podemos combinarlos para calcular la pendiente y las intersecciones estimadas.</a:t>
            </a:r>
          </a:p>
          <a:p>
            <a:pPr marL="0" indent="0">
              <a:buNone/>
            </a:pPr>
            <a:endParaRPr lang="es-CR" b="0" i="1" dirty="0">
              <a:latin typeface="Cambria Math" panose="02040503050406030204" pitchFamily="18" charset="0"/>
              <a:ea typeface="Cambria Math" panose="02040503050406030204" pitchFamily="18" charset="0"/>
            </a:endParaRPr>
          </a:p>
          <a:p>
            <a:pPr marL="0" indent="0">
              <a:buNone/>
            </a:pPr>
            <a:endParaRPr lang="en-US" dirty="0"/>
          </a:p>
        </p:txBody>
      </p:sp>
      <p:pic>
        <p:nvPicPr>
          <p:cNvPr id="5" name="Imagen 4">
            <a:extLst>
              <a:ext uri="{FF2B5EF4-FFF2-40B4-BE49-F238E27FC236}">
                <a16:creationId xmlns:a16="http://schemas.microsoft.com/office/drawing/2014/main" id="{71EF58D6-F8E0-470C-BA83-67241C216F5E}"/>
              </a:ext>
            </a:extLst>
          </p:cNvPr>
          <p:cNvPicPr>
            <a:picLocks noChangeAspect="1"/>
          </p:cNvPicPr>
          <p:nvPr/>
        </p:nvPicPr>
        <p:blipFill>
          <a:blip r:embed="rId2"/>
          <a:stretch>
            <a:fillRect/>
          </a:stretch>
        </p:blipFill>
        <p:spPr>
          <a:xfrm>
            <a:off x="640435" y="2188391"/>
            <a:ext cx="4130940" cy="1114102"/>
          </a:xfrm>
          <a:prstGeom prst="rect">
            <a:avLst/>
          </a:prstGeom>
        </p:spPr>
      </p:pic>
      <p:pic>
        <p:nvPicPr>
          <p:cNvPr id="7" name="Imagen 6">
            <a:extLst>
              <a:ext uri="{FF2B5EF4-FFF2-40B4-BE49-F238E27FC236}">
                <a16:creationId xmlns:a16="http://schemas.microsoft.com/office/drawing/2014/main" id="{871F702E-D3AE-4263-9AD7-BA032D30D8E5}"/>
              </a:ext>
            </a:extLst>
          </p:cNvPr>
          <p:cNvPicPr>
            <a:picLocks noChangeAspect="1"/>
          </p:cNvPicPr>
          <p:nvPr/>
        </p:nvPicPr>
        <p:blipFill>
          <a:blip r:embed="rId3"/>
          <a:stretch>
            <a:fillRect/>
          </a:stretch>
        </p:blipFill>
        <p:spPr>
          <a:xfrm>
            <a:off x="3595177" y="4559654"/>
            <a:ext cx="4057650" cy="1343025"/>
          </a:xfrm>
          <a:prstGeom prst="rect">
            <a:avLst/>
          </a:prstGeom>
        </p:spPr>
      </p:pic>
    </p:spTree>
    <p:extLst>
      <p:ext uri="{BB962C8B-B14F-4D97-AF65-F5344CB8AC3E}">
        <p14:creationId xmlns:p14="http://schemas.microsoft.com/office/powerpoint/2010/main" val="1390844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D6C64-4968-43E3-A8AF-0B008A95B697}"/>
              </a:ext>
            </a:extLst>
          </p:cNvPr>
          <p:cNvSpPr>
            <a:spLocks noGrp="1"/>
          </p:cNvSpPr>
          <p:nvPr>
            <p:ph type="title"/>
          </p:nvPr>
        </p:nvSpPr>
        <p:spPr>
          <a:xfrm>
            <a:off x="177552" y="72798"/>
            <a:ext cx="10892901" cy="823848"/>
          </a:xfrm>
        </p:spPr>
        <p:txBody>
          <a:bodyPr/>
          <a:lstStyle/>
          <a:p>
            <a:pPr algn="ctr"/>
            <a:r>
              <a:rPr lang="es-CR" dirty="0"/>
              <a:t>Variable categórica de dos niveles</a:t>
            </a:r>
            <a:endParaRPr lang="en-US" dirty="0"/>
          </a:p>
        </p:txBody>
      </p:sp>
      <p:sp>
        <p:nvSpPr>
          <p:cNvPr id="3" name="Marcador de contenido 2">
            <a:extLst>
              <a:ext uri="{FF2B5EF4-FFF2-40B4-BE49-F238E27FC236}">
                <a16:creationId xmlns:a16="http://schemas.microsoft.com/office/drawing/2014/main" id="{E4B91583-AEE5-4F63-B8EE-AB6CB4CEE04D}"/>
              </a:ext>
            </a:extLst>
          </p:cNvPr>
          <p:cNvSpPr>
            <a:spLocks noGrp="1"/>
          </p:cNvSpPr>
          <p:nvPr>
            <p:ph idx="1"/>
          </p:nvPr>
        </p:nvSpPr>
        <p:spPr>
          <a:xfrm>
            <a:off x="177551" y="1198486"/>
            <a:ext cx="10892901" cy="5299968"/>
          </a:xfrm>
        </p:spPr>
        <p:txBody>
          <a:bodyPr/>
          <a:lstStyle/>
          <a:p>
            <a:r>
              <a:rPr lang="es-ES" dirty="0"/>
              <a:t>Al volver a graficar los datos, usamos estas pendientes e intersecciones para agregar los "dos" modelos ajustados a la gráfica.</a:t>
            </a:r>
            <a:endParaRPr lang="en-US" dirty="0"/>
          </a:p>
        </p:txBody>
      </p:sp>
      <p:pic>
        <p:nvPicPr>
          <p:cNvPr id="5" name="Imagen 4">
            <a:extLst>
              <a:ext uri="{FF2B5EF4-FFF2-40B4-BE49-F238E27FC236}">
                <a16:creationId xmlns:a16="http://schemas.microsoft.com/office/drawing/2014/main" id="{ACD93CCA-705B-4FD6-8628-99CA9D96AACF}"/>
              </a:ext>
            </a:extLst>
          </p:cNvPr>
          <p:cNvPicPr>
            <a:picLocks noChangeAspect="1"/>
          </p:cNvPicPr>
          <p:nvPr/>
        </p:nvPicPr>
        <p:blipFill>
          <a:blip r:embed="rId2"/>
          <a:stretch>
            <a:fillRect/>
          </a:stretch>
        </p:blipFill>
        <p:spPr>
          <a:xfrm>
            <a:off x="390525" y="2155610"/>
            <a:ext cx="5705475" cy="971550"/>
          </a:xfrm>
          <a:prstGeom prst="rect">
            <a:avLst/>
          </a:prstGeom>
        </p:spPr>
      </p:pic>
      <p:pic>
        <p:nvPicPr>
          <p:cNvPr id="7" name="Imagen 6">
            <a:extLst>
              <a:ext uri="{FF2B5EF4-FFF2-40B4-BE49-F238E27FC236}">
                <a16:creationId xmlns:a16="http://schemas.microsoft.com/office/drawing/2014/main" id="{A992E55F-15B2-4E8C-98F4-3F84D63D163E}"/>
              </a:ext>
            </a:extLst>
          </p:cNvPr>
          <p:cNvPicPr>
            <a:picLocks noChangeAspect="1"/>
          </p:cNvPicPr>
          <p:nvPr/>
        </p:nvPicPr>
        <p:blipFill>
          <a:blip r:embed="rId3"/>
          <a:stretch>
            <a:fillRect/>
          </a:stretch>
        </p:blipFill>
        <p:spPr>
          <a:xfrm>
            <a:off x="5985124" y="3099027"/>
            <a:ext cx="6029325" cy="3686175"/>
          </a:xfrm>
          <a:prstGeom prst="rect">
            <a:avLst/>
          </a:prstGeom>
        </p:spPr>
      </p:pic>
    </p:spTree>
    <p:extLst>
      <p:ext uri="{BB962C8B-B14F-4D97-AF65-F5344CB8AC3E}">
        <p14:creationId xmlns:p14="http://schemas.microsoft.com/office/powerpoint/2010/main" val="249332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D6C64-4968-43E3-A8AF-0B008A95B697}"/>
              </a:ext>
            </a:extLst>
          </p:cNvPr>
          <p:cNvSpPr>
            <a:spLocks noGrp="1"/>
          </p:cNvSpPr>
          <p:nvPr>
            <p:ph type="title"/>
          </p:nvPr>
        </p:nvSpPr>
        <p:spPr>
          <a:xfrm>
            <a:off x="177552" y="72798"/>
            <a:ext cx="10892901" cy="823848"/>
          </a:xfrm>
        </p:spPr>
        <p:txBody>
          <a:bodyPr/>
          <a:lstStyle/>
          <a:p>
            <a:pPr algn="ctr"/>
            <a:r>
              <a:rPr lang="es-CR" dirty="0"/>
              <a:t>Variable categórica de dos niveles</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E4B91583-AEE5-4F63-B8EE-AB6CB4CEE04D}"/>
                  </a:ext>
                </a:extLst>
              </p:cNvPr>
              <p:cNvSpPr>
                <a:spLocks noGrp="1"/>
              </p:cNvSpPr>
              <p:nvPr>
                <p:ph idx="1"/>
              </p:nvPr>
            </p:nvSpPr>
            <p:spPr>
              <a:xfrm>
                <a:off x="177552" y="1287262"/>
                <a:ext cx="10892901" cy="5497939"/>
              </a:xfrm>
            </p:spPr>
            <p:txBody>
              <a:bodyPr/>
              <a:lstStyle/>
              <a:p>
                <a:r>
                  <a:rPr lang="es-ES" dirty="0"/>
                  <a:t>Notamos de inmediato que los puntos ya no son sistemáticamente incorrectos. Las observaciones manuales rojas varían alrededor de la línea roja sin un patrón en particular sin subestimar las observaciones como antes. Los puntos negros automáticos varían alrededor de la línea negra, también sin un patrón obvio.</a:t>
                </a:r>
              </a:p>
              <a:p>
                <a:endParaRPr lang="es-ES" dirty="0"/>
              </a:p>
              <a:p>
                <a:r>
                  <a:rPr lang="es-ES" dirty="0"/>
                  <a:t>Una imagen vale más que mil palabras, pero como analistas de información, a veces una imagen vale la pena un análisis completo. La imagen de arriba muestra claramente que </a:t>
                </a:r>
                <a14:m>
                  <m:oMath xmlns:m="http://schemas.openxmlformats.org/officeDocument/2006/math">
                    <m:sSub>
                      <m:sSubPr>
                        <m:ctrlPr>
                          <a:rPr lang="es-CR" i="1" smtClean="0">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2</m:t>
                        </m:r>
                      </m:sub>
                    </m:sSub>
                  </m:oMath>
                </a14:m>
                <a:r>
                  <a:rPr lang="es-ES" dirty="0"/>
                  <a:t> es significativo, pero verifiquémoslo matemáticamente. Básicamente nos gustaría probar:</a:t>
                </a:r>
              </a:p>
              <a:p>
                <a:endParaRPr lang="es-ES" dirty="0"/>
              </a:p>
              <a:p>
                <a:endParaRPr lang="es-ES" dirty="0"/>
              </a:p>
              <a:p>
                <a:endParaRPr lang="es-ES" dirty="0"/>
              </a:p>
              <a:p>
                <a:r>
                  <a:rPr lang="es-ES" dirty="0"/>
                  <a:t>Esto no es nada nuevo. Nuevamente, las matemáticas son las mismas que las de los análisis de regresión múltiple que hemos visto antes. Podríamos realizar una prueba </a:t>
                </a:r>
                <a14:m>
                  <m:oMath xmlns:m="http://schemas.openxmlformats.org/officeDocument/2006/math">
                    <m:r>
                      <a:rPr lang="es-ES" i="1" dirty="0" smtClean="0">
                        <a:latin typeface="Cambria Math" panose="02040503050406030204" pitchFamily="18" charset="0"/>
                      </a:rPr>
                      <m:t>𝑡</m:t>
                    </m:r>
                  </m:oMath>
                </a14:m>
                <a:r>
                  <a:rPr lang="es-ES" dirty="0"/>
                  <a:t> o </a:t>
                </a:r>
                <a14:m>
                  <m:oMath xmlns:m="http://schemas.openxmlformats.org/officeDocument/2006/math">
                    <m:r>
                      <a:rPr lang="es-ES" i="1" dirty="0" smtClean="0">
                        <a:latin typeface="Cambria Math" panose="02040503050406030204" pitchFamily="18" charset="0"/>
                      </a:rPr>
                      <m:t>𝐹</m:t>
                    </m:r>
                  </m:oMath>
                </a14:m>
                <a:r>
                  <a:rPr lang="es-ES" dirty="0"/>
                  <a:t> . La única diferencia es un ligero cambio de interpretación. Podríamos pensar en esto como probar un modelo con una sola línea (h0) contra un modelo que permite dos líneas (h1).</a:t>
                </a:r>
                <a:endParaRPr lang="en-US" dirty="0"/>
              </a:p>
            </p:txBody>
          </p:sp>
        </mc:Choice>
        <mc:Fallback xmlns="">
          <p:sp>
            <p:nvSpPr>
              <p:cNvPr id="3" name="Marcador de contenido 2">
                <a:extLst>
                  <a:ext uri="{FF2B5EF4-FFF2-40B4-BE49-F238E27FC236}">
                    <a16:creationId xmlns:a16="http://schemas.microsoft.com/office/drawing/2014/main" id="{E4B91583-AEE5-4F63-B8EE-AB6CB4CEE04D}"/>
                  </a:ext>
                </a:extLst>
              </p:cNvPr>
              <p:cNvSpPr>
                <a:spLocks noGrp="1" noRot="1" noChangeAspect="1" noMove="1" noResize="1" noEditPoints="1" noAdjustHandles="1" noChangeArrowheads="1" noChangeShapeType="1" noTextEdit="1"/>
              </p:cNvSpPr>
              <p:nvPr>
                <p:ph idx="1"/>
              </p:nvPr>
            </p:nvSpPr>
            <p:spPr>
              <a:xfrm>
                <a:off x="177552" y="1287262"/>
                <a:ext cx="10892901" cy="5497939"/>
              </a:xfrm>
              <a:blipFill>
                <a:blip r:embed="rId2"/>
                <a:stretch>
                  <a:fillRect l="-112" t="-776" r="-839"/>
                </a:stretch>
              </a:blipFill>
            </p:spPr>
            <p:txBody>
              <a:bodyPr/>
              <a:lstStyle/>
              <a:p>
                <a:r>
                  <a:rPr lang="en-US">
                    <a:noFill/>
                  </a:rPr>
                  <a:t> </a:t>
                </a:r>
              </a:p>
            </p:txBody>
          </p:sp>
        </mc:Fallback>
      </mc:AlternateContent>
      <p:pic>
        <p:nvPicPr>
          <p:cNvPr id="5" name="Imagen 4">
            <a:extLst>
              <a:ext uri="{FF2B5EF4-FFF2-40B4-BE49-F238E27FC236}">
                <a16:creationId xmlns:a16="http://schemas.microsoft.com/office/drawing/2014/main" id="{8B54ACE4-7115-4FBD-AF3E-2B8C80A1705B}"/>
              </a:ext>
            </a:extLst>
          </p:cNvPr>
          <p:cNvPicPr>
            <a:picLocks noChangeAspect="1"/>
          </p:cNvPicPr>
          <p:nvPr/>
        </p:nvPicPr>
        <p:blipFill>
          <a:blip r:embed="rId3"/>
          <a:stretch>
            <a:fillRect/>
          </a:stretch>
        </p:blipFill>
        <p:spPr>
          <a:xfrm>
            <a:off x="2789067" y="4259524"/>
            <a:ext cx="5669869" cy="774115"/>
          </a:xfrm>
          <a:prstGeom prst="rect">
            <a:avLst/>
          </a:prstGeom>
        </p:spPr>
      </p:pic>
    </p:spTree>
    <p:extLst>
      <p:ext uri="{BB962C8B-B14F-4D97-AF65-F5344CB8AC3E}">
        <p14:creationId xmlns:p14="http://schemas.microsoft.com/office/powerpoint/2010/main" val="2476280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D6C64-4968-43E3-A8AF-0B008A95B697}"/>
              </a:ext>
            </a:extLst>
          </p:cNvPr>
          <p:cNvSpPr>
            <a:spLocks noGrp="1"/>
          </p:cNvSpPr>
          <p:nvPr>
            <p:ph type="title"/>
          </p:nvPr>
        </p:nvSpPr>
        <p:spPr>
          <a:xfrm>
            <a:off x="177552" y="72798"/>
            <a:ext cx="10892901" cy="823848"/>
          </a:xfrm>
        </p:spPr>
        <p:txBody>
          <a:bodyPr/>
          <a:lstStyle/>
          <a:p>
            <a:pPr algn="ctr"/>
            <a:r>
              <a:rPr lang="es-CR" dirty="0"/>
              <a:t>Variable categórica de dos niveles</a:t>
            </a:r>
            <a:endParaRPr lang="en-US" dirty="0"/>
          </a:p>
        </p:txBody>
      </p:sp>
      <p:sp>
        <p:nvSpPr>
          <p:cNvPr id="3" name="Marcador de contenido 2">
            <a:extLst>
              <a:ext uri="{FF2B5EF4-FFF2-40B4-BE49-F238E27FC236}">
                <a16:creationId xmlns:a16="http://schemas.microsoft.com/office/drawing/2014/main" id="{E4B91583-AEE5-4F63-B8EE-AB6CB4CEE04D}"/>
              </a:ext>
            </a:extLst>
          </p:cNvPr>
          <p:cNvSpPr>
            <a:spLocks noGrp="1"/>
          </p:cNvSpPr>
          <p:nvPr>
            <p:ph idx="1"/>
          </p:nvPr>
        </p:nvSpPr>
        <p:spPr>
          <a:xfrm>
            <a:off x="106532" y="1287262"/>
            <a:ext cx="10963921" cy="5497939"/>
          </a:xfrm>
        </p:spPr>
        <p:txBody>
          <a:bodyPr/>
          <a:lstStyle/>
          <a:p>
            <a:r>
              <a:rPr lang="es-ES" dirty="0"/>
              <a:t>Para obtener el estadístico de prueba y el valor p para la prueba t, usaríamos en R lo siguiente:</a:t>
            </a:r>
          </a:p>
          <a:p>
            <a:endParaRPr lang="es-ES" dirty="0"/>
          </a:p>
          <a:p>
            <a:endParaRPr lang="es-ES" dirty="0"/>
          </a:p>
          <a:p>
            <a:endParaRPr lang="es-ES" dirty="0"/>
          </a:p>
          <a:p>
            <a:r>
              <a:rPr lang="es-ES" dirty="0"/>
              <a:t>Para hacer lo mismo con la prueba F, usaríamos</a:t>
            </a:r>
          </a:p>
          <a:p>
            <a:pPr marL="0" indent="0">
              <a:buNone/>
            </a:pPr>
            <a:endParaRPr lang="en-US" dirty="0"/>
          </a:p>
        </p:txBody>
      </p:sp>
      <p:pic>
        <p:nvPicPr>
          <p:cNvPr id="5" name="Imagen 4">
            <a:extLst>
              <a:ext uri="{FF2B5EF4-FFF2-40B4-BE49-F238E27FC236}">
                <a16:creationId xmlns:a16="http://schemas.microsoft.com/office/drawing/2014/main" id="{35A65EBE-7C04-46F0-AD6E-0C24BA9E8C0A}"/>
              </a:ext>
            </a:extLst>
          </p:cNvPr>
          <p:cNvPicPr>
            <a:picLocks noChangeAspect="1"/>
          </p:cNvPicPr>
          <p:nvPr/>
        </p:nvPicPr>
        <p:blipFill>
          <a:blip r:embed="rId2"/>
          <a:stretch>
            <a:fillRect/>
          </a:stretch>
        </p:blipFill>
        <p:spPr>
          <a:xfrm>
            <a:off x="177552" y="1858345"/>
            <a:ext cx="3019425" cy="371475"/>
          </a:xfrm>
          <a:prstGeom prst="rect">
            <a:avLst/>
          </a:prstGeom>
        </p:spPr>
      </p:pic>
      <p:pic>
        <p:nvPicPr>
          <p:cNvPr id="7" name="Imagen 6">
            <a:extLst>
              <a:ext uri="{FF2B5EF4-FFF2-40B4-BE49-F238E27FC236}">
                <a16:creationId xmlns:a16="http://schemas.microsoft.com/office/drawing/2014/main" id="{0F6995AF-B57D-45B7-9C0C-D8506481C622}"/>
              </a:ext>
            </a:extLst>
          </p:cNvPr>
          <p:cNvPicPr>
            <a:picLocks noChangeAspect="1"/>
          </p:cNvPicPr>
          <p:nvPr/>
        </p:nvPicPr>
        <p:blipFill>
          <a:blip r:embed="rId3"/>
          <a:stretch>
            <a:fillRect/>
          </a:stretch>
        </p:blipFill>
        <p:spPr>
          <a:xfrm>
            <a:off x="177552" y="2353736"/>
            <a:ext cx="4152900" cy="533400"/>
          </a:xfrm>
          <a:prstGeom prst="rect">
            <a:avLst/>
          </a:prstGeom>
        </p:spPr>
      </p:pic>
      <p:pic>
        <p:nvPicPr>
          <p:cNvPr id="9" name="Imagen 8">
            <a:extLst>
              <a:ext uri="{FF2B5EF4-FFF2-40B4-BE49-F238E27FC236}">
                <a16:creationId xmlns:a16="http://schemas.microsoft.com/office/drawing/2014/main" id="{26DCEE08-7FB9-477E-ACB7-EDAE25B9DACB}"/>
              </a:ext>
            </a:extLst>
          </p:cNvPr>
          <p:cNvPicPr>
            <a:picLocks noChangeAspect="1"/>
          </p:cNvPicPr>
          <p:nvPr/>
        </p:nvPicPr>
        <p:blipFill>
          <a:blip r:embed="rId4"/>
          <a:stretch>
            <a:fillRect/>
          </a:stretch>
        </p:blipFill>
        <p:spPr>
          <a:xfrm>
            <a:off x="241777" y="3705960"/>
            <a:ext cx="2333625" cy="247650"/>
          </a:xfrm>
          <a:prstGeom prst="rect">
            <a:avLst/>
          </a:prstGeom>
        </p:spPr>
      </p:pic>
      <p:pic>
        <p:nvPicPr>
          <p:cNvPr id="11" name="Imagen 10">
            <a:extLst>
              <a:ext uri="{FF2B5EF4-FFF2-40B4-BE49-F238E27FC236}">
                <a16:creationId xmlns:a16="http://schemas.microsoft.com/office/drawing/2014/main" id="{49BDD9C7-0AD0-479E-9E5A-CFE9916B3473}"/>
              </a:ext>
            </a:extLst>
          </p:cNvPr>
          <p:cNvPicPr>
            <a:picLocks noChangeAspect="1"/>
          </p:cNvPicPr>
          <p:nvPr/>
        </p:nvPicPr>
        <p:blipFill>
          <a:blip r:embed="rId5"/>
          <a:stretch>
            <a:fillRect/>
          </a:stretch>
        </p:blipFill>
        <p:spPr>
          <a:xfrm>
            <a:off x="241777" y="4245455"/>
            <a:ext cx="4895850" cy="2247900"/>
          </a:xfrm>
          <a:prstGeom prst="rect">
            <a:avLst/>
          </a:prstGeom>
        </p:spPr>
      </p:pic>
      <p:sp>
        <p:nvSpPr>
          <p:cNvPr id="12" name="Rectángulo: esquinas redondeadas 11">
            <a:extLst>
              <a:ext uri="{FF2B5EF4-FFF2-40B4-BE49-F238E27FC236}">
                <a16:creationId xmlns:a16="http://schemas.microsoft.com/office/drawing/2014/main" id="{B0F7078B-671B-4375-B29D-1D0FBD032A8F}"/>
              </a:ext>
            </a:extLst>
          </p:cNvPr>
          <p:cNvSpPr/>
          <p:nvPr/>
        </p:nvSpPr>
        <p:spPr>
          <a:xfrm>
            <a:off x="6391922" y="3816006"/>
            <a:ext cx="4520813" cy="17547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Tenga en cuenta que estos de hecho están probando lo mismo, ya que los valores p son exactamente iguales. (el estadístico de la prueba F es el estadístico de la prueba t al cuadrado).</a:t>
            </a:r>
            <a:endParaRPr lang="en-US" dirty="0"/>
          </a:p>
        </p:txBody>
      </p:sp>
    </p:spTree>
    <p:extLst>
      <p:ext uri="{BB962C8B-B14F-4D97-AF65-F5344CB8AC3E}">
        <p14:creationId xmlns:p14="http://schemas.microsoft.com/office/powerpoint/2010/main" val="99203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2029AC-38F4-4867-9C3F-1D7411D4C535}"/>
              </a:ext>
            </a:extLst>
          </p:cNvPr>
          <p:cNvSpPr>
            <a:spLocks noGrp="1"/>
          </p:cNvSpPr>
          <p:nvPr>
            <p:ph type="title"/>
          </p:nvPr>
        </p:nvSpPr>
        <p:spPr>
          <a:xfrm>
            <a:off x="533903" y="134941"/>
            <a:ext cx="9692640" cy="859358"/>
          </a:xfrm>
        </p:spPr>
        <p:txBody>
          <a:bodyPr/>
          <a:lstStyle/>
          <a:p>
            <a:pPr algn="ctr"/>
            <a:r>
              <a:rPr lang="es-CR" dirty="0"/>
              <a:t>Preámbulo</a:t>
            </a:r>
            <a:endParaRPr lang="en-US" dirty="0"/>
          </a:p>
        </p:txBody>
      </p:sp>
      <p:sp>
        <p:nvSpPr>
          <p:cNvPr id="3" name="Marcador de contenido 2">
            <a:extLst>
              <a:ext uri="{FF2B5EF4-FFF2-40B4-BE49-F238E27FC236}">
                <a16:creationId xmlns:a16="http://schemas.microsoft.com/office/drawing/2014/main" id="{E5575FB1-2314-46B0-B308-055564EFB1F5}"/>
              </a:ext>
            </a:extLst>
          </p:cNvPr>
          <p:cNvSpPr>
            <a:spLocks noGrp="1"/>
          </p:cNvSpPr>
          <p:nvPr>
            <p:ph idx="1"/>
          </p:nvPr>
        </p:nvSpPr>
        <p:spPr>
          <a:xfrm>
            <a:off x="320837" y="1253331"/>
            <a:ext cx="10785127" cy="5469728"/>
          </a:xfrm>
        </p:spPr>
        <p:txBody>
          <a:bodyPr>
            <a:normAutofit lnSpcReduction="10000"/>
          </a:bodyPr>
          <a:lstStyle/>
          <a:p>
            <a:pPr algn="just"/>
            <a:r>
              <a:rPr lang="es-CR" sz="2000" dirty="0"/>
              <a:t>Hasta ahora hemos visto una RLM únicamente con variables cuantitativas, tanto en la variable dependiente, así como en sus predictores.</a:t>
            </a:r>
          </a:p>
          <a:p>
            <a:pPr algn="just"/>
            <a:endParaRPr lang="es-CR" sz="2000" dirty="0"/>
          </a:p>
          <a:p>
            <a:pPr algn="just"/>
            <a:r>
              <a:rPr lang="es-CR" sz="2000" dirty="0"/>
              <a:t>¿Podemos aplicar una RLM con variables cualitativas?</a:t>
            </a:r>
          </a:p>
          <a:p>
            <a:pPr algn="just"/>
            <a:endParaRPr lang="es-CR" sz="2000" dirty="0"/>
          </a:p>
          <a:p>
            <a:pPr algn="just"/>
            <a:r>
              <a:rPr lang="es-CR" sz="2000" dirty="0"/>
              <a:t>¿Variables cualitativas para la variable dependiente o las independientes? Se puede aplicar la técnica de regresión en ambos casos. </a:t>
            </a:r>
          </a:p>
          <a:p>
            <a:pPr algn="just"/>
            <a:endParaRPr lang="es-CR" sz="2000" dirty="0"/>
          </a:p>
          <a:p>
            <a:pPr algn="just"/>
            <a:r>
              <a:rPr lang="es-CR" sz="2000" dirty="0"/>
              <a:t>El en presente capítulo nos centraremos en una RLM, en donde esta posee variables cualitativas en sus predictores (variables independientes). </a:t>
            </a:r>
          </a:p>
          <a:p>
            <a:pPr algn="just"/>
            <a:endParaRPr lang="es-CR" sz="2000" dirty="0"/>
          </a:p>
          <a:p>
            <a:pPr algn="just"/>
            <a:r>
              <a:rPr lang="es-CR" sz="2000" dirty="0"/>
              <a:t>Más adelante veremos dos métodos de regresión para variables dependientes categóricas: el regresión </a:t>
            </a:r>
            <a:r>
              <a:rPr lang="es-CR" sz="2000" dirty="0" err="1"/>
              <a:t>Logit</a:t>
            </a:r>
            <a:r>
              <a:rPr lang="es-CR" sz="2000" dirty="0"/>
              <a:t> y la regresión </a:t>
            </a:r>
            <a:r>
              <a:rPr lang="es-CR" sz="2000" dirty="0" err="1"/>
              <a:t>Probit</a:t>
            </a:r>
            <a:r>
              <a:rPr lang="es-CR" sz="2000" dirty="0"/>
              <a:t>. </a:t>
            </a:r>
          </a:p>
          <a:p>
            <a:pPr algn="just"/>
            <a:endParaRPr lang="es-CR" sz="2000" dirty="0"/>
          </a:p>
          <a:p>
            <a:pPr marL="0" indent="0">
              <a:buNone/>
            </a:pPr>
            <a:endParaRPr lang="es-CR" sz="2000" dirty="0"/>
          </a:p>
        </p:txBody>
      </p:sp>
    </p:spTree>
    <p:extLst>
      <p:ext uri="{BB962C8B-B14F-4D97-AF65-F5344CB8AC3E}">
        <p14:creationId xmlns:p14="http://schemas.microsoft.com/office/powerpoint/2010/main" val="896577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D6C64-4968-43E3-A8AF-0B008A95B697}"/>
              </a:ext>
            </a:extLst>
          </p:cNvPr>
          <p:cNvSpPr>
            <a:spLocks noGrp="1"/>
          </p:cNvSpPr>
          <p:nvPr>
            <p:ph type="title"/>
          </p:nvPr>
        </p:nvSpPr>
        <p:spPr>
          <a:xfrm>
            <a:off x="177552" y="72798"/>
            <a:ext cx="10892901" cy="823848"/>
          </a:xfrm>
        </p:spPr>
        <p:txBody>
          <a:bodyPr/>
          <a:lstStyle/>
          <a:p>
            <a:pPr algn="ctr"/>
            <a:r>
              <a:rPr lang="es-CR" dirty="0"/>
              <a:t>Variable categórica de dos niveles</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E4B91583-AEE5-4F63-B8EE-AB6CB4CEE04D}"/>
                  </a:ext>
                </a:extLst>
              </p:cNvPr>
              <p:cNvSpPr>
                <a:spLocks noGrp="1"/>
              </p:cNvSpPr>
              <p:nvPr>
                <p:ph idx="1"/>
              </p:nvPr>
            </p:nvSpPr>
            <p:spPr>
              <a:xfrm>
                <a:off x="356349" y="1287263"/>
                <a:ext cx="10714104" cy="5299968"/>
              </a:xfrm>
            </p:spPr>
            <p:txBody>
              <a:bodyPr/>
              <a:lstStyle/>
              <a:p>
                <a:pPr marL="0" indent="0">
                  <a:buNone/>
                </a:pPr>
                <a:r>
                  <a:rPr lang="en-US" dirty="0"/>
                  <a:t>Recapitulando </a:t>
                </a:r>
                <a:r>
                  <a:rPr lang="en-US" dirty="0" err="1"/>
                  <a:t>algunas</a:t>
                </a:r>
                <a:r>
                  <a:rPr lang="en-US" dirty="0"/>
                  <a:t> </a:t>
                </a:r>
                <a:r>
                  <a:rPr lang="en-US" dirty="0" err="1"/>
                  <a:t>interpretaciones</a:t>
                </a:r>
                <a:r>
                  <a:rPr lang="en-US" dirty="0"/>
                  <a:t>:</a:t>
                </a:r>
              </a:p>
              <a:p>
                <a:endParaRPr lang="en-US" dirty="0"/>
              </a:p>
              <a:p>
                <a14:m>
                  <m:oMath xmlns:m="http://schemas.openxmlformats.org/officeDocument/2006/math">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0</m:t>
                        </m:r>
                      </m:sub>
                    </m:sSub>
                    <m:r>
                      <a:rPr lang="es-CR" b="0" i="1" smtClean="0">
                        <a:latin typeface="Cambria Math" panose="02040503050406030204" pitchFamily="18" charset="0"/>
                        <a:ea typeface="Cambria Math" panose="02040503050406030204" pitchFamily="18" charset="0"/>
                      </a:rPr>
                      <m:t>=26,58</m:t>
                    </m:r>
                  </m:oMath>
                </a14:m>
                <a:r>
                  <a:rPr lang="en-US" dirty="0"/>
                  <a:t> </a:t>
                </a:r>
                <a:r>
                  <a:rPr lang="es-ES" dirty="0"/>
                  <a:t>es el mpg promedio estimado para un automóvil con transmisión automática y 0 hp.</a:t>
                </a:r>
                <a:endParaRPr lang="en-US" dirty="0"/>
              </a:p>
              <a:p>
                <a14:m>
                  <m:oMath xmlns:m="http://schemas.openxmlformats.org/officeDocument/2006/math">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0</m:t>
                        </m:r>
                      </m:sub>
                    </m:sSub>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2</m:t>
                        </m:r>
                      </m:sub>
                    </m:sSub>
                    <m:r>
                      <a:rPr lang="es-CR" b="0" i="1" smtClean="0">
                        <a:latin typeface="Cambria Math" panose="02040503050406030204" pitchFamily="18" charset="0"/>
                        <a:ea typeface="Cambria Math" panose="02040503050406030204" pitchFamily="18" charset="0"/>
                      </a:rPr>
                      <m:t>=31,86</m:t>
                    </m:r>
                  </m:oMath>
                </a14:m>
                <a:r>
                  <a:rPr lang="en-US" dirty="0"/>
                  <a:t> </a:t>
                </a:r>
                <a:r>
                  <a:rPr lang="es-ES" dirty="0"/>
                  <a:t>es el mpg promedio estimado para un automóvil con transmisión manual y 0 hp</a:t>
                </a:r>
                <a:endParaRPr lang="en-US" dirty="0"/>
              </a:p>
              <a:p>
                <a14:m>
                  <m:oMath xmlns:m="http://schemas.openxmlformats.org/officeDocument/2006/math">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2</m:t>
                        </m:r>
                      </m:sub>
                    </m:sSub>
                    <m:r>
                      <a:rPr lang="es-CR" b="0" i="1" smtClean="0">
                        <a:latin typeface="Cambria Math" panose="02040503050406030204" pitchFamily="18" charset="0"/>
                        <a:ea typeface="Cambria Math" panose="02040503050406030204" pitchFamily="18" charset="0"/>
                      </a:rPr>
                      <m:t>=5,27</m:t>
                    </m:r>
                  </m:oMath>
                </a14:m>
                <a:r>
                  <a:rPr lang="en-US" dirty="0"/>
                  <a:t>, </a:t>
                </a:r>
                <a:r>
                  <a:rPr lang="es-ES" dirty="0"/>
                  <a:t>es la diferencia estimada en </a:t>
                </a:r>
                <a:r>
                  <a:rPr lang="es-ES" dirty="0" err="1"/>
                  <a:t>mpg</a:t>
                </a:r>
                <a:r>
                  <a:rPr lang="es-ES" dirty="0"/>
                  <a:t> promedio para autos con transmisión manual en comparación con aquellos con transmisión automática, para cualquier hp</a:t>
                </a:r>
                <a:r>
                  <a:rPr lang="en-US" dirty="0"/>
                  <a:t> </a:t>
                </a:r>
              </a:p>
              <a:p>
                <a14:m>
                  <m:oMath xmlns:m="http://schemas.openxmlformats.org/officeDocument/2006/math">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1</m:t>
                        </m:r>
                      </m:sub>
                    </m:sSub>
                    <m:r>
                      <a:rPr lang="es-CR" b="0" i="1" smtClean="0">
                        <a:latin typeface="Cambria Math" panose="02040503050406030204" pitchFamily="18" charset="0"/>
                        <a:ea typeface="Cambria Math" panose="02040503050406030204" pitchFamily="18" charset="0"/>
                      </a:rPr>
                      <m:t>=−0,05</m:t>
                    </m:r>
                  </m:oMath>
                </a14:m>
                <a:r>
                  <a:rPr lang="en-US" dirty="0"/>
                  <a:t>, </a:t>
                </a:r>
                <a:r>
                  <a:rPr lang="es-ES" dirty="0"/>
                  <a:t>es el cambio estimado en </a:t>
                </a:r>
                <a:r>
                  <a:rPr lang="es-ES" dirty="0" err="1"/>
                  <a:t>mpg</a:t>
                </a:r>
                <a:r>
                  <a:rPr lang="es-ES" dirty="0"/>
                  <a:t> promedio para un aumento en un hp, para cualquiera de los tipos de transmisión.</a:t>
                </a:r>
                <a:r>
                  <a:rPr lang="en-US" dirty="0"/>
                  <a:t> </a:t>
                </a:r>
              </a:p>
            </p:txBody>
          </p:sp>
        </mc:Choice>
        <mc:Fallback xmlns="">
          <p:sp>
            <p:nvSpPr>
              <p:cNvPr id="3" name="Marcador de contenido 2">
                <a:extLst>
                  <a:ext uri="{FF2B5EF4-FFF2-40B4-BE49-F238E27FC236}">
                    <a16:creationId xmlns:a16="http://schemas.microsoft.com/office/drawing/2014/main" id="{E4B91583-AEE5-4F63-B8EE-AB6CB4CEE04D}"/>
                  </a:ext>
                </a:extLst>
              </p:cNvPr>
              <p:cNvSpPr>
                <a:spLocks noGrp="1" noRot="1" noChangeAspect="1" noMove="1" noResize="1" noEditPoints="1" noAdjustHandles="1" noChangeArrowheads="1" noChangeShapeType="1" noTextEdit="1"/>
              </p:cNvSpPr>
              <p:nvPr>
                <p:ph idx="1"/>
              </p:nvPr>
            </p:nvSpPr>
            <p:spPr>
              <a:xfrm>
                <a:off x="356349" y="1287263"/>
                <a:ext cx="10714104" cy="5299968"/>
              </a:xfrm>
              <a:blipFill>
                <a:blip r:embed="rId2"/>
                <a:stretch>
                  <a:fillRect l="-455" t="-805"/>
                </a:stretch>
              </a:blipFill>
            </p:spPr>
            <p:txBody>
              <a:bodyPr/>
              <a:lstStyle/>
              <a:p>
                <a:r>
                  <a:rPr lang="en-US">
                    <a:noFill/>
                  </a:rPr>
                  <a:t> </a:t>
                </a:r>
              </a:p>
            </p:txBody>
          </p:sp>
        </mc:Fallback>
      </mc:AlternateContent>
    </p:spTree>
    <p:extLst>
      <p:ext uri="{BB962C8B-B14F-4D97-AF65-F5344CB8AC3E}">
        <p14:creationId xmlns:p14="http://schemas.microsoft.com/office/powerpoint/2010/main" val="329463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D6C64-4968-43E3-A8AF-0B008A95B697}"/>
              </a:ext>
            </a:extLst>
          </p:cNvPr>
          <p:cNvSpPr>
            <a:spLocks noGrp="1"/>
          </p:cNvSpPr>
          <p:nvPr>
            <p:ph type="title"/>
          </p:nvPr>
        </p:nvSpPr>
        <p:spPr>
          <a:xfrm>
            <a:off x="177552" y="72798"/>
            <a:ext cx="10892901" cy="823848"/>
          </a:xfrm>
        </p:spPr>
        <p:txBody>
          <a:bodyPr/>
          <a:lstStyle/>
          <a:p>
            <a:pPr algn="ctr"/>
            <a:r>
              <a:rPr lang="es-CR" dirty="0"/>
              <a:t>Variable categórica de dos niveles</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E4B91583-AEE5-4F63-B8EE-AB6CB4CEE04D}"/>
                  </a:ext>
                </a:extLst>
              </p:cNvPr>
              <p:cNvSpPr>
                <a:spLocks noGrp="1"/>
              </p:cNvSpPr>
              <p:nvPr>
                <p:ph idx="1"/>
              </p:nvPr>
            </p:nvSpPr>
            <p:spPr>
              <a:xfrm>
                <a:off x="177552" y="1287262"/>
                <a:ext cx="10892901" cy="5497939"/>
              </a:xfrm>
            </p:spPr>
            <p:txBody>
              <a:bodyPr/>
              <a:lstStyle/>
              <a:p>
                <a:r>
                  <a:rPr lang="es-ES" b="0" i="0" dirty="0">
                    <a:solidFill>
                      <a:srgbClr val="333333"/>
                    </a:solidFill>
                    <a:effectLst/>
                    <a:latin typeface="Helvetica Neue"/>
                  </a:rPr>
                  <a:t>Deberíamos prestar especial atención a esos dos últimos betas (</a:t>
                </a:r>
                <a14:m>
                  <m:oMath xmlns:m="http://schemas.openxmlformats.org/officeDocument/2006/math">
                    <m:sSub>
                      <m:sSubPr>
                        <m:ctrlPr>
                          <a:rPr lang="es-CR" i="1" smtClean="0">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2</m:t>
                        </m:r>
                      </m:sub>
                    </m:sSub>
                  </m:oMath>
                </a14:m>
                <a:r>
                  <a:rPr lang="es-ES" b="0" i="0" dirty="0">
                    <a:solidFill>
                      <a:srgbClr val="333333"/>
                    </a:solidFill>
                    <a:effectLst/>
                    <a:latin typeface="Helvetica Neue"/>
                  </a:rPr>
                  <a:t> y </a:t>
                </a:r>
                <a14:m>
                  <m:oMath xmlns:m="http://schemas.openxmlformats.org/officeDocument/2006/math">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oMath>
                </a14:m>
                <a:r>
                  <a:rPr lang="es-ES" b="0" i="0" dirty="0">
                    <a:solidFill>
                      <a:srgbClr val="333333"/>
                    </a:solidFill>
                    <a:effectLst/>
                    <a:latin typeface="Helvetica Neue"/>
                  </a:rPr>
                  <a:t>). En el modelo:</a:t>
                </a:r>
              </a:p>
              <a:p>
                <a:endParaRPr lang="en-US" b="0" i="0" dirty="0">
                  <a:solidFill>
                    <a:srgbClr val="333333"/>
                  </a:solidFill>
                  <a:effectLst/>
                  <a:latin typeface="Helvetica Neue"/>
                </a:endParaRPr>
              </a:p>
              <a:p>
                <a:pPr marL="0" indent="0">
                  <a:buNone/>
                </a:pPr>
                <a14:m>
                  <m:oMathPara xmlns:m="http://schemas.openxmlformats.org/officeDocument/2006/math">
                    <m:oMathParaPr>
                      <m:jc m:val="centerGroup"/>
                    </m:oMathParaPr>
                    <m:oMath xmlns:m="http://schemas.openxmlformats.org/officeDocument/2006/math">
                      <m:r>
                        <a:rPr lang="es-CR" b="0" i="1" smtClean="0">
                          <a:latin typeface="Cambria Math" panose="02040503050406030204" pitchFamily="18" charset="0"/>
                        </a:rPr>
                        <m:t>𝑌</m:t>
                      </m:r>
                      <m:r>
                        <a:rPr lang="es-CR" b="0" i="1" smtClean="0">
                          <a:latin typeface="Cambria Math" panose="02040503050406030204" pitchFamily="18" charset="0"/>
                        </a:rPr>
                        <m:t>=</m:t>
                      </m:r>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0</m:t>
                          </m:r>
                        </m:sub>
                      </m:sSub>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1</m:t>
                          </m:r>
                        </m:sub>
                      </m:sSub>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2</m:t>
                          </m:r>
                        </m:sub>
                      </m:sSub>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𝑥</m:t>
                          </m:r>
                        </m:e>
                        <m:sub>
                          <m:r>
                            <a:rPr lang="es-CR" b="0" i="1" smtClean="0">
                              <a:latin typeface="Cambria Math" panose="02040503050406030204" pitchFamily="18" charset="0"/>
                              <a:ea typeface="Cambria Math" panose="02040503050406030204" pitchFamily="18" charset="0"/>
                            </a:rPr>
                            <m:t>2</m:t>
                          </m:r>
                        </m:sub>
                      </m:sSub>
                      <m:r>
                        <a:rPr lang="es-CR" b="0" i="1" smtClean="0">
                          <a:latin typeface="Cambria Math" panose="02040503050406030204" pitchFamily="18" charset="0"/>
                          <a:ea typeface="Cambria Math" panose="02040503050406030204" pitchFamily="18" charset="0"/>
                        </a:rPr>
                        <m:t>+</m:t>
                      </m:r>
                      <m:r>
                        <a:rPr lang="es-CR" b="0" i="1" smtClean="0">
                          <a:latin typeface="Cambria Math" panose="02040503050406030204" pitchFamily="18" charset="0"/>
                          <a:ea typeface="Cambria Math" panose="02040503050406030204" pitchFamily="18" charset="0"/>
                        </a:rPr>
                        <m:t>𝜀</m:t>
                      </m:r>
                      <m:r>
                        <a:rPr lang="es-CR"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algn="just"/>
                <a:r>
                  <a:rPr lang="es-ES" dirty="0"/>
                  <a:t>vemos que </a:t>
                </a:r>
                <a14:m>
                  <m:oMath xmlns:m="http://schemas.openxmlformats.org/officeDocument/2006/math">
                    <m:sSub>
                      <m:sSubPr>
                        <m:ctrlPr>
                          <a:rPr lang="es-CR" i="1" smtClean="0">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oMath>
                </a14:m>
                <a:r>
                  <a:rPr lang="es-ES" dirty="0"/>
                  <a:t> es el cambio promedio en Y para un aumento en x1, sin importar el valor de x2. Además, </a:t>
                </a:r>
                <a14:m>
                  <m:oMath xmlns:m="http://schemas.openxmlformats.org/officeDocument/2006/math">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2</m:t>
                        </m:r>
                      </m:sub>
                    </m:sSub>
                  </m:oMath>
                </a14:m>
                <a:r>
                  <a:rPr lang="es-ES" dirty="0"/>
                  <a:t> es siempre la diferencia en el promedio de Y para cualquier valor de x1. Estas son dos restricciones que no siempre queremos, por lo que necesitamos una forma de especificar un modelo más flexible.</a:t>
                </a:r>
              </a:p>
              <a:p>
                <a:pPr algn="just"/>
                <a:r>
                  <a:rPr lang="es-ES" dirty="0"/>
                  <a:t>Por ahora nos limitamos a un solo predictor numérico x1 y una variable ficticia x2. Sin embargo, el concepto de variable </a:t>
                </a:r>
                <a:r>
                  <a:rPr lang="es-ES" dirty="0" err="1"/>
                  <a:t>dummy</a:t>
                </a:r>
                <a:r>
                  <a:rPr lang="es-ES" dirty="0"/>
                  <a:t> (la cual realmente es inteligente…), se puede utilizar con modelos de regresión múltiple más grandes. </a:t>
                </a:r>
              </a:p>
              <a:p>
                <a:pPr algn="just"/>
                <a:r>
                  <a:rPr lang="es-ES" dirty="0"/>
                  <a:t>Aquí solo usamos un único predictor numérico para facilitar la visualización, ya que podemos pensar en la interpretación de "dos líneas". Pero, en general, podemos pensar en una variable </a:t>
                </a:r>
                <a:r>
                  <a:rPr lang="es-ES" dirty="0" err="1"/>
                  <a:t>dummy</a:t>
                </a:r>
                <a:r>
                  <a:rPr lang="es-ES" dirty="0"/>
                  <a:t> como la creación de "dos modelos", uno para cada categoría de una variable categórica binaria.</a:t>
                </a:r>
              </a:p>
              <a:p>
                <a:pPr marL="0" indent="0">
                  <a:buNone/>
                </a:pPr>
                <a:endParaRPr lang="en-US" dirty="0"/>
              </a:p>
            </p:txBody>
          </p:sp>
        </mc:Choice>
        <mc:Fallback xmlns="">
          <p:sp>
            <p:nvSpPr>
              <p:cNvPr id="3" name="Marcador de contenido 2">
                <a:extLst>
                  <a:ext uri="{FF2B5EF4-FFF2-40B4-BE49-F238E27FC236}">
                    <a16:creationId xmlns:a16="http://schemas.microsoft.com/office/drawing/2014/main" id="{E4B91583-AEE5-4F63-B8EE-AB6CB4CEE04D}"/>
                  </a:ext>
                </a:extLst>
              </p:cNvPr>
              <p:cNvSpPr>
                <a:spLocks noGrp="1" noRot="1" noChangeAspect="1" noMove="1" noResize="1" noEditPoints="1" noAdjustHandles="1" noChangeArrowheads="1" noChangeShapeType="1" noTextEdit="1"/>
              </p:cNvSpPr>
              <p:nvPr>
                <p:ph idx="1"/>
              </p:nvPr>
            </p:nvSpPr>
            <p:spPr>
              <a:xfrm>
                <a:off x="177552" y="1287262"/>
                <a:ext cx="10892901" cy="5497939"/>
              </a:xfrm>
              <a:blipFill>
                <a:blip r:embed="rId2"/>
                <a:stretch>
                  <a:fillRect l="-112" t="-776" r="-504"/>
                </a:stretch>
              </a:blipFill>
            </p:spPr>
            <p:txBody>
              <a:bodyPr/>
              <a:lstStyle/>
              <a:p>
                <a:r>
                  <a:rPr lang="en-US">
                    <a:noFill/>
                  </a:rPr>
                  <a:t> </a:t>
                </a:r>
              </a:p>
            </p:txBody>
          </p:sp>
        </mc:Fallback>
      </mc:AlternateContent>
    </p:spTree>
    <p:extLst>
      <p:ext uri="{BB962C8B-B14F-4D97-AF65-F5344CB8AC3E}">
        <p14:creationId xmlns:p14="http://schemas.microsoft.com/office/powerpoint/2010/main" val="3361959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6" name="5 Elipse">
            <a:extLst>
              <a:ext uri="{FF2B5EF4-FFF2-40B4-BE49-F238E27FC236}">
                <a16:creationId xmlns:a16="http://schemas.microsoft.com/office/drawing/2014/main" id="{E7299D2D-930F-49E3-A282-8AF5322CF8F4}"/>
              </a:ext>
            </a:extLst>
          </p:cNvPr>
          <p:cNvSpPr/>
          <p:nvPr/>
        </p:nvSpPr>
        <p:spPr>
          <a:xfrm>
            <a:off x="46754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1" name="14 Rectángulo redondeado">
            <a:extLst>
              <a:ext uri="{FF2B5EF4-FFF2-40B4-BE49-F238E27FC236}">
                <a16:creationId xmlns:a16="http://schemas.microsoft.com/office/drawing/2014/main" id="{20F405BA-569A-4CBF-82F5-7E38FD0A3CEB}"/>
              </a:ext>
            </a:extLst>
          </p:cNvPr>
          <p:cNvSpPr/>
          <p:nvPr/>
        </p:nvSpPr>
        <p:spPr>
          <a:xfrm>
            <a:off x="2051720" y="5373216"/>
            <a:ext cx="2298338"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La interacción</a:t>
            </a:r>
          </a:p>
        </p:txBody>
      </p:sp>
      <p:sp>
        <p:nvSpPr>
          <p:cNvPr id="16" name="13 Rectángulo redondeado">
            <a:extLst>
              <a:ext uri="{FF2B5EF4-FFF2-40B4-BE49-F238E27FC236}">
                <a16:creationId xmlns:a16="http://schemas.microsoft.com/office/drawing/2014/main" id="{DA58FDA7-F97D-4787-9D9E-7E22C93EBBD1}"/>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Variable categórica de dos niveles</a:t>
            </a:r>
          </a:p>
        </p:txBody>
      </p:sp>
    </p:spTree>
    <p:extLst>
      <p:ext uri="{BB962C8B-B14F-4D97-AF65-F5344CB8AC3E}">
        <p14:creationId xmlns:p14="http://schemas.microsoft.com/office/powerpoint/2010/main" val="2535543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6F23F-3BCC-4111-8B9D-F505AED42592}"/>
              </a:ext>
            </a:extLst>
          </p:cNvPr>
          <p:cNvSpPr>
            <a:spLocks noGrp="1"/>
          </p:cNvSpPr>
          <p:nvPr>
            <p:ph type="title"/>
          </p:nvPr>
        </p:nvSpPr>
        <p:spPr>
          <a:xfrm>
            <a:off x="217858" y="90552"/>
            <a:ext cx="10968006" cy="646295"/>
          </a:xfrm>
        </p:spPr>
        <p:txBody>
          <a:bodyPr>
            <a:normAutofit fontScale="90000"/>
          </a:bodyPr>
          <a:lstStyle/>
          <a:p>
            <a:pPr algn="ctr"/>
            <a:r>
              <a:rPr lang="es-CR" dirty="0"/>
              <a:t>La interacción</a:t>
            </a:r>
            <a:endParaRPr lang="en-US" dirty="0"/>
          </a:p>
        </p:txBody>
      </p:sp>
      <p:sp>
        <p:nvSpPr>
          <p:cNvPr id="3" name="Marcador de contenido 2">
            <a:extLst>
              <a:ext uri="{FF2B5EF4-FFF2-40B4-BE49-F238E27FC236}">
                <a16:creationId xmlns:a16="http://schemas.microsoft.com/office/drawing/2014/main" id="{0147CF65-3187-412E-B3F0-C323CDF8C78D}"/>
              </a:ext>
            </a:extLst>
          </p:cNvPr>
          <p:cNvSpPr>
            <a:spLocks noGrp="1"/>
          </p:cNvSpPr>
          <p:nvPr>
            <p:ph idx="1"/>
          </p:nvPr>
        </p:nvSpPr>
        <p:spPr>
          <a:xfrm>
            <a:off x="217858" y="1091953"/>
            <a:ext cx="10968005" cy="4351337"/>
          </a:xfrm>
        </p:spPr>
        <p:txBody>
          <a:bodyPr/>
          <a:lstStyle/>
          <a:p>
            <a:r>
              <a:rPr lang="es-ES" dirty="0"/>
              <a:t>Para eliminar la restricción de la "misma pendiente“ (lo cual realmente en pocos caso podría suceder), ahora discutiremos la </a:t>
            </a:r>
            <a:r>
              <a:rPr lang="es-ES" b="1" u="sng" dirty="0"/>
              <a:t>interacción</a:t>
            </a:r>
            <a:r>
              <a:rPr lang="es-ES" dirty="0"/>
              <a:t>. </a:t>
            </a:r>
          </a:p>
          <a:p>
            <a:r>
              <a:rPr lang="es-ES" dirty="0"/>
              <a:t>Para ilustrar este concepto, volveremos al conjunto de datos </a:t>
            </a:r>
            <a:r>
              <a:rPr lang="es-ES" dirty="0" err="1"/>
              <a:t>autompg</a:t>
            </a:r>
            <a:r>
              <a:rPr lang="es-ES" dirty="0"/>
              <a:t>  visto en temas anteriores:</a:t>
            </a:r>
            <a:endParaRPr lang="en-US" dirty="0"/>
          </a:p>
        </p:txBody>
      </p:sp>
      <p:pic>
        <p:nvPicPr>
          <p:cNvPr id="7" name="Imagen 6">
            <a:extLst>
              <a:ext uri="{FF2B5EF4-FFF2-40B4-BE49-F238E27FC236}">
                <a16:creationId xmlns:a16="http://schemas.microsoft.com/office/drawing/2014/main" id="{227FFBB0-7AF3-4D3D-91D9-3491BB7198C5}"/>
              </a:ext>
            </a:extLst>
          </p:cNvPr>
          <p:cNvPicPr>
            <a:picLocks noChangeAspect="1"/>
          </p:cNvPicPr>
          <p:nvPr/>
        </p:nvPicPr>
        <p:blipFill>
          <a:blip r:embed="rId2"/>
          <a:stretch>
            <a:fillRect/>
          </a:stretch>
        </p:blipFill>
        <p:spPr>
          <a:xfrm>
            <a:off x="494521" y="2256958"/>
            <a:ext cx="4553627" cy="4395768"/>
          </a:xfrm>
          <a:prstGeom prst="rect">
            <a:avLst/>
          </a:prstGeom>
        </p:spPr>
      </p:pic>
      <p:pic>
        <p:nvPicPr>
          <p:cNvPr id="9" name="Imagen 8">
            <a:extLst>
              <a:ext uri="{FF2B5EF4-FFF2-40B4-BE49-F238E27FC236}">
                <a16:creationId xmlns:a16="http://schemas.microsoft.com/office/drawing/2014/main" id="{A2C74AD8-4AFF-4DC3-9836-A5B6CD404A45}"/>
              </a:ext>
            </a:extLst>
          </p:cNvPr>
          <p:cNvPicPr>
            <a:picLocks noChangeAspect="1"/>
          </p:cNvPicPr>
          <p:nvPr/>
        </p:nvPicPr>
        <p:blipFill>
          <a:blip r:embed="rId3"/>
          <a:stretch>
            <a:fillRect/>
          </a:stretch>
        </p:blipFill>
        <p:spPr>
          <a:xfrm>
            <a:off x="7412155" y="2574860"/>
            <a:ext cx="1409700" cy="495300"/>
          </a:xfrm>
          <a:prstGeom prst="rect">
            <a:avLst/>
          </a:prstGeom>
        </p:spPr>
      </p:pic>
      <p:pic>
        <p:nvPicPr>
          <p:cNvPr id="5" name="Imagen 4">
            <a:extLst>
              <a:ext uri="{FF2B5EF4-FFF2-40B4-BE49-F238E27FC236}">
                <a16:creationId xmlns:a16="http://schemas.microsoft.com/office/drawing/2014/main" id="{FB067C08-C056-45AB-81EE-6ED672C609B7}"/>
              </a:ext>
            </a:extLst>
          </p:cNvPr>
          <p:cNvPicPr>
            <a:picLocks noChangeAspect="1"/>
          </p:cNvPicPr>
          <p:nvPr/>
        </p:nvPicPr>
        <p:blipFill>
          <a:blip r:embed="rId4"/>
          <a:stretch>
            <a:fillRect/>
          </a:stretch>
        </p:blipFill>
        <p:spPr>
          <a:xfrm>
            <a:off x="5488105" y="3429000"/>
            <a:ext cx="5257800" cy="2524125"/>
          </a:xfrm>
          <a:prstGeom prst="rect">
            <a:avLst/>
          </a:prstGeom>
        </p:spPr>
      </p:pic>
    </p:spTree>
    <p:extLst>
      <p:ext uri="{BB962C8B-B14F-4D97-AF65-F5344CB8AC3E}">
        <p14:creationId xmlns:p14="http://schemas.microsoft.com/office/powerpoint/2010/main" val="3163737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6F23F-3BCC-4111-8B9D-F505AED42592}"/>
              </a:ext>
            </a:extLst>
          </p:cNvPr>
          <p:cNvSpPr>
            <a:spLocks noGrp="1"/>
          </p:cNvSpPr>
          <p:nvPr>
            <p:ph type="title"/>
          </p:nvPr>
        </p:nvSpPr>
        <p:spPr>
          <a:xfrm>
            <a:off x="217858" y="90552"/>
            <a:ext cx="10968006" cy="850481"/>
          </a:xfrm>
        </p:spPr>
        <p:txBody>
          <a:bodyPr/>
          <a:lstStyle/>
          <a:p>
            <a:pPr algn="ctr"/>
            <a:r>
              <a:rPr lang="es-CR" dirty="0"/>
              <a:t>La interacción</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0147CF65-3187-412E-B3F0-C323CDF8C78D}"/>
                  </a:ext>
                </a:extLst>
              </p:cNvPr>
              <p:cNvSpPr>
                <a:spLocks noGrp="1"/>
              </p:cNvSpPr>
              <p:nvPr>
                <p:ph idx="1"/>
              </p:nvPr>
            </p:nvSpPr>
            <p:spPr>
              <a:xfrm>
                <a:off x="142043" y="1349406"/>
                <a:ext cx="10968006" cy="5418042"/>
              </a:xfrm>
            </p:spPr>
            <p:txBody>
              <a:bodyPr>
                <a:normAutofit lnSpcReduction="10000"/>
              </a:bodyPr>
              <a:lstStyle/>
              <a:p>
                <a:r>
                  <a:rPr lang="es-ES" dirty="0"/>
                  <a:t>Eliminamos los automóviles de 3 y 5 cilindros y creamos una nueva variable nacional que indica si un automóvil se fabricó o no en los Estados Unidos. Quitar los cilindros de 3 y 5 es simplemente para facilitar la demostración más adelante en el capítulo y no se haría en la práctica. La nueva variable nacional toma el valor 1 si el automóvil se fabricó en los Estados Unidos y 0 en caso contrario, a lo que nos referiremos como "extranjero". (Estamos usando arbitrariamente a Estados Unidos como punto de referencia aquí). También hemos convertido el ciclo y el origen en variables factoriales, que discutiremos más adelante.</a:t>
                </a:r>
              </a:p>
              <a:p>
                <a:r>
                  <a:rPr lang="es-ES" dirty="0"/>
                  <a:t>Ahora nos ocuparemos de tres variables: </a:t>
                </a:r>
                <a:r>
                  <a:rPr lang="es-ES" dirty="0" err="1"/>
                  <a:t>mpg</a:t>
                </a:r>
                <a:r>
                  <a:rPr lang="es-ES" dirty="0"/>
                  <a:t>, </a:t>
                </a:r>
                <a:r>
                  <a:rPr lang="es-ES" dirty="0" err="1"/>
                  <a:t>disp</a:t>
                </a:r>
                <a:r>
                  <a:rPr lang="es-ES" dirty="0"/>
                  <a:t> y doméstico. Usaremos </a:t>
                </a:r>
                <a:r>
                  <a:rPr lang="es-ES" dirty="0" err="1"/>
                  <a:t>mpg</a:t>
                </a:r>
                <a:r>
                  <a:rPr lang="es-ES" dirty="0"/>
                  <a:t> como respuesta. Podemos estimar el siguiente modelo,</a:t>
                </a:r>
              </a:p>
              <a:p>
                <a:pPr marL="0" indent="0">
                  <a:buNone/>
                </a:pPr>
                <a:endParaRPr lang="es-ES" dirty="0"/>
              </a:p>
              <a:p>
                <a:pPr marL="0" indent="0">
                  <a:buNone/>
                </a:pPr>
                <a14:m>
                  <m:oMathPara xmlns:m="http://schemas.openxmlformats.org/officeDocument/2006/math">
                    <m:oMathParaPr>
                      <m:jc m:val="centerGroup"/>
                    </m:oMathParaPr>
                    <m:oMath xmlns:m="http://schemas.openxmlformats.org/officeDocument/2006/math">
                      <m:r>
                        <a:rPr lang="es-CR" b="0" i="1" smtClean="0">
                          <a:latin typeface="Cambria Math" panose="02040503050406030204" pitchFamily="18" charset="0"/>
                        </a:rPr>
                        <m:t>𝑌</m:t>
                      </m:r>
                      <m:r>
                        <a:rPr lang="es-CR" b="0" i="1" smtClean="0">
                          <a:latin typeface="Cambria Math" panose="02040503050406030204" pitchFamily="18" charset="0"/>
                        </a:rPr>
                        <m:t>=</m:t>
                      </m:r>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0</m:t>
                          </m:r>
                        </m:sub>
                      </m:sSub>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1</m:t>
                          </m:r>
                        </m:sub>
                      </m:sSub>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2</m:t>
                          </m:r>
                        </m:sub>
                      </m:sSub>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𝑥</m:t>
                          </m:r>
                        </m:e>
                        <m:sub>
                          <m:r>
                            <a:rPr lang="es-CR" b="0" i="1" smtClean="0">
                              <a:latin typeface="Cambria Math" panose="02040503050406030204" pitchFamily="18" charset="0"/>
                              <a:ea typeface="Cambria Math" panose="02040503050406030204" pitchFamily="18" charset="0"/>
                            </a:rPr>
                            <m:t>2</m:t>
                          </m:r>
                        </m:sub>
                      </m:sSub>
                      <m:r>
                        <a:rPr lang="es-CR" b="0" i="1" smtClean="0">
                          <a:latin typeface="Cambria Math" panose="02040503050406030204" pitchFamily="18" charset="0"/>
                          <a:ea typeface="Cambria Math" panose="02040503050406030204" pitchFamily="18" charset="0"/>
                        </a:rPr>
                        <m:t>+</m:t>
                      </m:r>
                      <m:r>
                        <a:rPr lang="es-CR" b="0" i="1" smtClean="0">
                          <a:latin typeface="Cambria Math" panose="02040503050406030204" pitchFamily="18" charset="0"/>
                          <a:ea typeface="Cambria Math" panose="02040503050406030204" pitchFamily="18" charset="0"/>
                        </a:rPr>
                        <m:t>𝜀</m:t>
                      </m:r>
                      <m:r>
                        <a:rPr lang="es-CR" b="0" i="1"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err="1"/>
                  <a:t>En</a:t>
                </a:r>
                <a:r>
                  <a:rPr lang="en-US" dirty="0"/>
                  <a:t> </a:t>
                </a:r>
                <a:r>
                  <a:rPr lang="en-US" dirty="0" err="1"/>
                  <a:t>donde</a:t>
                </a:r>
                <a:r>
                  <a:rPr lang="en-US" dirty="0"/>
                  <a:t>: </a:t>
                </a:r>
              </a:p>
              <a:p>
                <a14:m>
                  <m:oMath xmlns:m="http://schemas.openxmlformats.org/officeDocument/2006/math">
                    <m:r>
                      <a:rPr lang="es-CR" b="0" i="1" smtClean="0">
                        <a:latin typeface="Cambria Math" panose="02040503050406030204" pitchFamily="18" charset="0"/>
                      </a:rPr>
                      <m:t>𝑌</m:t>
                    </m:r>
                    <m:r>
                      <a:rPr lang="es-CR" b="0" i="1" smtClean="0">
                        <a:latin typeface="Cambria Math" panose="02040503050406030204" pitchFamily="18" charset="0"/>
                      </a:rPr>
                      <m:t>: </m:t>
                    </m:r>
                    <m:r>
                      <a:rPr lang="es-ES" i="1">
                        <a:latin typeface="Cambria Math" panose="02040503050406030204" pitchFamily="18" charset="0"/>
                      </a:rPr>
                      <m:t>𝑒𝑠</m:t>
                    </m:r>
                    <m:r>
                      <a:rPr lang="es-ES" i="1">
                        <a:latin typeface="Cambria Math" panose="02040503050406030204" pitchFamily="18" charset="0"/>
                      </a:rPr>
                      <m:t> </m:t>
                    </m:r>
                    <m:r>
                      <a:rPr lang="es-ES" i="1">
                        <a:latin typeface="Cambria Math" panose="02040503050406030204" pitchFamily="18" charset="0"/>
                      </a:rPr>
                      <m:t>𝑚𝑝𝑔</m:t>
                    </m:r>
                    <m:r>
                      <a:rPr lang="es-ES" i="1">
                        <a:latin typeface="Cambria Math" panose="02040503050406030204" pitchFamily="18" charset="0"/>
                      </a:rPr>
                      <m:t>, </m:t>
                    </m:r>
                    <m:r>
                      <a:rPr lang="es-ES" i="1">
                        <a:latin typeface="Cambria Math" panose="02040503050406030204" pitchFamily="18" charset="0"/>
                      </a:rPr>
                      <m:t>𝑙𝑎</m:t>
                    </m:r>
                    <m:r>
                      <a:rPr lang="es-ES" i="1">
                        <a:latin typeface="Cambria Math" panose="02040503050406030204" pitchFamily="18" charset="0"/>
                      </a:rPr>
                      <m:t> </m:t>
                    </m:r>
                    <m:r>
                      <a:rPr lang="es-ES" i="1">
                        <a:latin typeface="Cambria Math" panose="02040503050406030204" pitchFamily="18" charset="0"/>
                      </a:rPr>
                      <m:t>𝑒𝑓𝑖𝑐𝑖𝑒𝑛𝑐𝑖𝑎</m:t>
                    </m:r>
                    <m:r>
                      <a:rPr lang="es-ES" i="1">
                        <a:latin typeface="Cambria Math" panose="02040503050406030204" pitchFamily="18" charset="0"/>
                      </a:rPr>
                      <m:t> </m:t>
                    </m:r>
                    <m:r>
                      <a:rPr lang="es-ES" i="1">
                        <a:latin typeface="Cambria Math" panose="02040503050406030204" pitchFamily="18" charset="0"/>
                      </a:rPr>
                      <m:t>𝑑𝑒</m:t>
                    </m:r>
                    <m:r>
                      <a:rPr lang="es-ES" i="1">
                        <a:latin typeface="Cambria Math" panose="02040503050406030204" pitchFamily="18" charset="0"/>
                      </a:rPr>
                      <m:t> </m:t>
                    </m:r>
                    <m:r>
                      <a:rPr lang="es-ES" i="1">
                        <a:latin typeface="Cambria Math" panose="02040503050406030204" pitchFamily="18" charset="0"/>
                      </a:rPr>
                      <m:t>𝑐𝑜𝑚𝑏𝑢𝑠𝑡𝑖𝑏𝑙𝑒</m:t>
                    </m:r>
                    <m:r>
                      <a:rPr lang="es-ES" i="1">
                        <a:latin typeface="Cambria Math" panose="02040503050406030204" pitchFamily="18" charset="0"/>
                      </a:rPr>
                      <m:t> </m:t>
                    </m:r>
                    <m:r>
                      <a:rPr lang="es-ES" i="1">
                        <a:latin typeface="Cambria Math" panose="02040503050406030204" pitchFamily="18" charset="0"/>
                      </a:rPr>
                      <m:t>𝑒𝑛</m:t>
                    </m:r>
                    <m:r>
                      <a:rPr lang="es-ES" i="1">
                        <a:latin typeface="Cambria Math" panose="02040503050406030204" pitchFamily="18" charset="0"/>
                      </a:rPr>
                      <m:t> </m:t>
                    </m:r>
                    <m:r>
                      <a:rPr lang="es-ES" i="1">
                        <a:latin typeface="Cambria Math" panose="02040503050406030204" pitchFamily="18" charset="0"/>
                      </a:rPr>
                      <m:t>𝑚𝑖𝑙𝑙𝑎𝑠</m:t>
                    </m:r>
                    <m:r>
                      <a:rPr lang="es-ES" i="1">
                        <a:latin typeface="Cambria Math" panose="02040503050406030204" pitchFamily="18" charset="0"/>
                      </a:rPr>
                      <m:t> </m:t>
                    </m:r>
                    <m:r>
                      <a:rPr lang="es-ES" i="1">
                        <a:latin typeface="Cambria Math" panose="02040503050406030204" pitchFamily="18" charset="0"/>
                      </a:rPr>
                      <m:t>𝑝𝑜𝑟</m:t>
                    </m:r>
                    <m:r>
                      <a:rPr lang="es-ES" i="1">
                        <a:latin typeface="Cambria Math" panose="02040503050406030204" pitchFamily="18" charset="0"/>
                      </a:rPr>
                      <m:t> </m:t>
                    </m:r>
                    <m:r>
                      <a:rPr lang="es-ES" i="1">
                        <a:latin typeface="Cambria Math" panose="02040503050406030204" pitchFamily="18" charset="0"/>
                      </a:rPr>
                      <m:t>𝑔𝑎𝑙</m:t>
                    </m:r>
                    <m:r>
                      <a:rPr lang="es-ES" i="1">
                        <a:latin typeface="Cambria Math" panose="02040503050406030204" pitchFamily="18" charset="0"/>
                      </a:rPr>
                      <m:t>ó</m:t>
                    </m:r>
                    <m:r>
                      <a:rPr lang="es-ES" i="1">
                        <a:latin typeface="Cambria Math" panose="02040503050406030204" pitchFamily="18" charset="0"/>
                      </a:rPr>
                      <m:t>𝑛</m:t>
                    </m:r>
                  </m:oMath>
                </a14:m>
                <a:endParaRPr lang="en-US" dirty="0"/>
              </a:p>
              <a:p>
                <a14:m>
                  <m:oMath xmlns:m="http://schemas.openxmlformats.org/officeDocument/2006/math">
                    <m:sSub>
                      <m:sSubPr>
                        <m:ctrlPr>
                          <a:rPr lang="es-CR" b="0" i="1" smtClean="0">
                            <a:latin typeface="Cambria Math" panose="02040503050406030204" pitchFamily="18" charset="0"/>
                          </a:rPr>
                        </m:ctrlPr>
                      </m:sSubPr>
                      <m:e>
                        <m:r>
                          <a:rPr lang="es-CR" b="0" i="1" smtClean="0">
                            <a:latin typeface="Cambria Math" panose="02040503050406030204" pitchFamily="18" charset="0"/>
                          </a:rPr>
                          <m:t>𝑥</m:t>
                        </m:r>
                      </m:e>
                      <m:sub>
                        <m:r>
                          <a:rPr lang="es-CR" b="0" i="1" smtClean="0">
                            <a:latin typeface="Cambria Math" panose="02040503050406030204" pitchFamily="18" charset="0"/>
                          </a:rPr>
                          <m:t>1</m:t>
                        </m:r>
                      </m:sub>
                    </m:sSub>
                    <m:r>
                      <a:rPr lang="es-CR" b="0" i="1" smtClean="0">
                        <a:latin typeface="Cambria Math" panose="02040503050406030204" pitchFamily="18" charset="0"/>
                      </a:rPr>
                      <m:t>:</m:t>
                    </m:r>
                  </m:oMath>
                </a14:m>
                <a:r>
                  <a:rPr lang="en-US" dirty="0"/>
                  <a:t> </a:t>
                </a:r>
                <a:r>
                  <a:rPr lang="es-ES" dirty="0"/>
                  <a:t>es disp, el desplazamiento en pulgadas cúbicas</a:t>
                </a:r>
              </a:p>
              <a:p>
                <a14:m>
                  <m:oMath xmlns:m="http://schemas.openxmlformats.org/officeDocument/2006/math">
                    <m:sSub>
                      <m:sSubPr>
                        <m:ctrlPr>
                          <a:rPr lang="es-CR" b="0" i="1" smtClean="0">
                            <a:latin typeface="Cambria Math" panose="02040503050406030204" pitchFamily="18" charset="0"/>
                          </a:rPr>
                        </m:ctrlPr>
                      </m:sSubPr>
                      <m:e>
                        <m:r>
                          <a:rPr lang="es-CR" b="0" i="1" smtClean="0">
                            <a:latin typeface="Cambria Math" panose="02040503050406030204" pitchFamily="18" charset="0"/>
                          </a:rPr>
                          <m:t>𝑥</m:t>
                        </m:r>
                      </m:e>
                      <m:sub>
                        <m:r>
                          <a:rPr lang="es-CR" b="0" i="1" smtClean="0">
                            <a:latin typeface="Cambria Math" panose="02040503050406030204" pitchFamily="18" charset="0"/>
                          </a:rPr>
                          <m:t>2</m:t>
                        </m:r>
                      </m:sub>
                    </m:sSub>
                    <m:r>
                      <a:rPr lang="es-CR" b="0" i="1" smtClean="0">
                        <a:latin typeface="Cambria Math" panose="02040503050406030204" pitchFamily="18" charset="0"/>
                      </a:rPr>
                      <m:t>:</m:t>
                    </m:r>
                  </m:oMath>
                </a14:m>
                <a:r>
                  <a:rPr lang="en-US" dirty="0"/>
                  <a:t> </a:t>
                </a:r>
                <a:r>
                  <a:rPr lang="es-ES" dirty="0"/>
                  <a:t>es doméstico como se describe arriba, que es una variable </a:t>
                </a:r>
                <a:r>
                  <a:rPr lang="es-ES" dirty="0" err="1"/>
                  <a:t>dummy</a:t>
                </a:r>
                <a:r>
                  <a:rPr lang="es-ES" dirty="0"/>
                  <a:t>: </a:t>
                </a:r>
                <a14:m>
                  <m:oMath xmlns:m="http://schemas.openxmlformats.org/officeDocument/2006/math">
                    <m:sSub>
                      <m:sSubPr>
                        <m:ctrlPr>
                          <a:rPr lang="es-CR" b="0" i="1" smtClean="0">
                            <a:latin typeface="Cambria Math" panose="02040503050406030204" pitchFamily="18" charset="0"/>
                          </a:rPr>
                        </m:ctrlPr>
                      </m:sSubPr>
                      <m:e>
                        <m:r>
                          <a:rPr lang="es-CR" b="0" i="1" smtClean="0">
                            <a:latin typeface="Cambria Math" panose="02040503050406030204" pitchFamily="18" charset="0"/>
                          </a:rPr>
                          <m:t>𝑥</m:t>
                        </m:r>
                      </m:e>
                      <m:sub>
                        <m:r>
                          <a:rPr lang="es-CR" b="0" i="1" smtClean="0">
                            <a:latin typeface="Cambria Math" panose="02040503050406030204" pitchFamily="18" charset="0"/>
                          </a:rPr>
                          <m:t>2</m:t>
                        </m:r>
                      </m:sub>
                    </m:sSub>
                    <m:r>
                      <a:rPr lang="es-CR" b="0" i="1" smtClean="0">
                        <a:latin typeface="Cambria Math" panose="02040503050406030204" pitchFamily="18" charset="0"/>
                      </a:rPr>
                      <m:t>= </m:t>
                    </m:r>
                    <m:d>
                      <m:dPr>
                        <m:begChr m:val="{"/>
                        <m:endChr m:val=""/>
                        <m:ctrlPr>
                          <a:rPr lang="es-CR" b="0" i="1" smtClean="0">
                            <a:latin typeface="Cambria Math" panose="02040503050406030204" pitchFamily="18" charset="0"/>
                          </a:rPr>
                        </m:ctrlPr>
                      </m:dPr>
                      <m:e>
                        <m:eqArr>
                          <m:eqArrPr>
                            <m:ctrlPr>
                              <a:rPr lang="es-CR" b="0" i="1" smtClean="0">
                                <a:latin typeface="Cambria Math" panose="02040503050406030204" pitchFamily="18" charset="0"/>
                              </a:rPr>
                            </m:ctrlPr>
                          </m:eqArrPr>
                          <m:e>
                            <m:r>
                              <a:rPr lang="es-CR" b="0" i="1" smtClean="0">
                                <a:latin typeface="Cambria Math" panose="02040503050406030204" pitchFamily="18" charset="0"/>
                              </a:rPr>
                              <m:t>1 </m:t>
                            </m:r>
                            <m:r>
                              <a:rPr lang="es-CR" b="0" i="1" smtClean="0">
                                <a:latin typeface="Cambria Math" panose="02040503050406030204" pitchFamily="18" charset="0"/>
                              </a:rPr>
                              <m:t>𝐷𝑜𝑚𝑒𝑠𝑡𝑖𝑐</m:t>
                            </m:r>
                          </m:e>
                          <m:e>
                            <m:r>
                              <a:rPr lang="es-CR" b="0" i="1" smtClean="0">
                                <a:latin typeface="Cambria Math" panose="02040503050406030204" pitchFamily="18" charset="0"/>
                              </a:rPr>
                              <m:t>2 </m:t>
                            </m:r>
                            <m:r>
                              <a:rPr lang="es-CR" b="0" i="1" smtClean="0">
                                <a:latin typeface="Cambria Math" panose="02040503050406030204" pitchFamily="18" charset="0"/>
                              </a:rPr>
                              <m:t>𝐹𝑜𝑟𝑒𝑖𝑔𝑛</m:t>
                            </m:r>
                          </m:e>
                        </m:eqArr>
                      </m:e>
                    </m:d>
                  </m:oMath>
                </a14:m>
                <a:endParaRPr lang="en-US" dirty="0"/>
              </a:p>
              <a:p>
                <a:pPr marL="0" indent="0">
                  <a:buNone/>
                </a:pPr>
                <a:endParaRPr lang="en-US" dirty="0"/>
              </a:p>
            </p:txBody>
          </p:sp>
        </mc:Choice>
        <mc:Fallback xmlns="">
          <p:sp>
            <p:nvSpPr>
              <p:cNvPr id="3" name="Marcador de contenido 2">
                <a:extLst>
                  <a:ext uri="{FF2B5EF4-FFF2-40B4-BE49-F238E27FC236}">
                    <a16:creationId xmlns:a16="http://schemas.microsoft.com/office/drawing/2014/main" id="{0147CF65-3187-412E-B3F0-C323CDF8C78D}"/>
                  </a:ext>
                </a:extLst>
              </p:cNvPr>
              <p:cNvSpPr>
                <a:spLocks noGrp="1" noRot="1" noChangeAspect="1" noMove="1" noResize="1" noEditPoints="1" noAdjustHandles="1" noChangeArrowheads="1" noChangeShapeType="1" noTextEdit="1"/>
              </p:cNvSpPr>
              <p:nvPr>
                <p:ph idx="1"/>
              </p:nvPr>
            </p:nvSpPr>
            <p:spPr>
              <a:xfrm>
                <a:off x="142043" y="1349406"/>
                <a:ext cx="10968006" cy="5418042"/>
              </a:xfrm>
              <a:blipFill>
                <a:blip r:embed="rId2"/>
                <a:stretch>
                  <a:fillRect l="-444" t="-1350" r="-167"/>
                </a:stretch>
              </a:blipFill>
            </p:spPr>
            <p:txBody>
              <a:bodyPr/>
              <a:lstStyle/>
              <a:p>
                <a:r>
                  <a:rPr lang="en-US">
                    <a:noFill/>
                  </a:rPr>
                  <a:t> </a:t>
                </a:r>
              </a:p>
            </p:txBody>
          </p:sp>
        </mc:Fallback>
      </mc:AlternateContent>
    </p:spTree>
    <p:extLst>
      <p:ext uri="{BB962C8B-B14F-4D97-AF65-F5344CB8AC3E}">
        <p14:creationId xmlns:p14="http://schemas.microsoft.com/office/powerpoint/2010/main" val="1979269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6F23F-3BCC-4111-8B9D-F505AED42592}"/>
              </a:ext>
            </a:extLst>
          </p:cNvPr>
          <p:cNvSpPr>
            <a:spLocks noGrp="1"/>
          </p:cNvSpPr>
          <p:nvPr>
            <p:ph type="title"/>
          </p:nvPr>
        </p:nvSpPr>
        <p:spPr>
          <a:xfrm>
            <a:off x="217858" y="90552"/>
            <a:ext cx="10968006" cy="850481"/>
          </a:xfrm>
        </p:spPr>
        <p:txBody>
          <a:bodyPr/>
          <a:lstStyle/>
          <a:p>
            <a:pPr algn="ctr"/>
            <a:r>
              <a:rPr lang="es-CR" dirty="0"/>
              <a:t>La interacción</a:t>
            </a:r>
            <a:endParaRPr lang="en-US" dirty="0"/>
          </a:p>
        </p:txBody>
      </p:sp>
      <p:sp>
        <p:nvSpPr>
          <p:cNvPr id="3" name="Marcador de contenido 2">
            <a:extLst>
              <a:ext uri="{FF2B5EF4-FFF2-40B4-BE49-F238E27FC236}">
                <a16:creationId xmlns:a16="http://schemas.microsoft.com/office/drawing/2014/main" id="{0147CF65-3187-412E-B3F0-C323CDF8C78D}"/>
              </a:ext>
            </a:extLst>
          </p:cNvPr>
          <p:cNvSpPr>
            <a:spLocks noGrp="1"/>
          </p:cNvSpPr>
          <p:nvPr>
            <p:ph idx="1"/>
          </p:nvPr>
        </p:nvSpPr>
        <p:spPr>
          <a:xfrm>
            <a:off x="142043" y="1349406"/>
            <a:ext cx="10968006" cy="5335479"/>
          </a:xfrm>
        </p:spPr>
        <p:txBody>
          <a:bodyPr/>
          <a:lstStyle/>
          <a:p>
            <a:r>
              <a:rPr lang="es-ES" dirty="0"/>
              <a:t>Ajustaremos este modelo, extraeremos la pendiente y la intersección de las “dos líneas”, trazaremos los datos y sumaremos las líneas.</a:t>
            </a:r>
            <a:endParaRPr lang="en-US" dirty="0"/>
          </a:p>
        </p:txBody>
      </p:sp>
      <p:pic>
        <p:nvPicPr>
          <p:cNvPr id="5" name="Imagen 4">
            <a:extLst>
              <a:ext uri="{FF2B5EF4-FFF2-40B4-BE49-F238E27FC236}">
                <a16:creationId xmlns:a16="http://schemas.microsoft.com/office/drawing/2014/main" id="{5A725D61-3575-4DD0-A971-57785A13D499}"/>
              </a:ext>
            </a:extLst>
          </p:cNvPr>
          <p:cNvPicPr>
            <a:picLocks noChangeAspect="1"/>
          </p:cNvPicPr>
          <p:nvPr/>
        </p:nvPicPr>
        <p:blipFill>
          <a:blip r:embed="rId2"/>
          <a:stretch>
            <a:fillRect/>
          </a:stretch>
        </p:blipFill>
        <p:spPr>
          <a:xfrm>
            <a:off x="541830" y="2024887"/>
            <a:ext cx="4188790" cy="2126816"/>
          </a:xfrm>
          <a:prstGeom prst="rect">
            <a:avLst/>
          </a:prstGeom>
        </p:spPr>
      </p:pic>
      <p:pic>
        <p:nvPicPr>
          <p:cNvPr id="7" name="Imagen 6">
            <a:extLst>
              <a:ext uri="{FF2B5EF4-FFF2-40B4-BE49-F238E27FC236}">
                <a16:creationId xmlns:a16="http://schemas.microsoft.com/office/drawing/2014/main" id="{CAE295B9-6C25-4EEF-B042-A2995935931E}"/>
              </a:ext>
            </a:extLst>
          </p:cNvPr>
          <p:cNvPicPr>
            <a:picLocks noChangeAspect="1"/>
          </p:cNvPicPr>
          <p:nvPr/>
        </p:nvPicPr>
        <p:blipFill>
          <a:blip r:embed="rId3"/>
          <a:stretch>
            <a:fillRect/>
          </a:stretch>
        </p:blipFill>
        <p:spPr>
          <a:xfrm>
            <a:off x="4896705" y="2892197"/>
            <a:ext cx="6213344" cy="3792688"/>
          </a:xfrm>
          <a:prstGeom prst="rect">
            <a:avLst/>
          </a:prstGeom>
        </p:spPr>
      </p:pic>
    </p:spTree>
    <p:extLst>
      <p:ext uri="{BB962C8B-B14F-4D97-AF65-F5344CB8AC3E}">
        <p14:creationId xmlns:p14="http://schemas.microsoft.com/office/powerpoint/2010/main" val="3719503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6F23F-3BCC-4111-8B9D-F505AED42592}"/>
              </a:ext>
            </a:extLst>
          </p:cNvPr>
          <p:cNvSpPr>
            <a:spLocks noGrp="1"/>
          </p:cNvSpPr>
          <p:nvPr>
            <p:ph type="title"/>
          </p:nvPr>
        </p:nvSpPr>
        <p:spPr>
          <a:xfrm>
            <a:off x="217858" y="90552"/>
            <a:ext cx="10968006" cy="850481"/>
          </a:xfrm>
        </p:spPr>
        <p:txBody>
          <a:bodyPr/>
          <a:lstStyle/>
          <a:p>
            <a:pPr algn="ctr"/>
            <a:r>
              <a:rPr lang="es-CR" dirty="0"/>
              <a:t>La interacción</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0147CF65-3187-412E-B3F0-C323CDF8C78D}"/>
                  </a:ext>
                </a:extLst>
              </p:cNvPr>
              <p:cNvSpPr>
                <a:spLocks noGrp="1"/>
              </p:cNvSpPr>
              <p:nvPr>
                <p:ph idx="1"/>
              </p:nvPr>
            </p:nvSpPr>
            <p:spPr>
              <a:xfrm>
                <a:off x="86628" y="1349406"/>
                <a:ext cx="11099236" cy="5335479"/>
              </a:xfrm>
            </p:spPr>
            <p:txBody>
              <a:bodyPr/>
              <a:lstStyle/>
              <a:p>
                <a:pPr algn="just"/>
                <a:r>
                  <a:rPr lang="es-ES" dirty="0"/>
                  <a:t>Este es un modelo que permite dos líneas paralelas, lo que significa que el </a:t>
                </a:r>
                <a:r>
                  <a:rPr lang="es-ES" dirty="0" err="1"/>
                  <a:t>mpg</a:t>
                </a:r>
                <a:r>
                  <a:rPr lang="es-ES" dirty="0"/>
                  <a:t> puede ser diferente en promedio entre automóviles extranjeros y nacionales del mismo desplazamiento de motor, pero el cambio en el </a:t>
                </a:r>
                <a:r>
                  <a:rPr lang="es-ES" dirty="0" err="1"/>
                  <a:t>mpg</a:t>
                </a:r>
                <a:r>
                  <a:rPr lang="es-ES" dirty="0"/>
                  <a:t> promedio para un aumento en el desplazamiento es el mismo para ambos. Podemos ver que este modelo no está funcionando muy bien aquí. La línea roja se ajusta bastante bien a los puntos rojos, pero a la línea negra no le va muy bien con los puntos negros, claramente debería tener una pendiente más negativa. Básicamente, nos gustaría un modelo que permita dos pendientes diferentes.</a:t>
                </a:r>
              </a:p>
              <a:p>
                <a:pPr algn="just"/>
                <a:r>
                  <a:rPr lang="en-US" dirty="0" err="1"/>
                  <a:t>Considere</a:t>
                </a:r>
                <a:r>
                  <a:rPr lang="en-US" dirty="0"/>
                  <a:t> el </a:t>
                </a:r>
                <a:r>
                  <a:rPr lang="en-US" dirty="0" err="1"/>
                  <a:t>siguiente</a:t>
                </a:r>
                <a:r>
                  <a:rPr lang="en-US" dirty="0"/>
                  <a:t> </a:t>
                </a:r>
                <a:r>
                  <a:rPr lang="en-US" dirty="0" err="1"/>
                  <a:t>modelo</a:t>
                </a:r>
                <a:r>
                  <a:rPr lang="en-US" dirty="0"/>
                  <a:t>,</a:t>
                </a:r>
              </a:p>
              <a:p>
                <a:pPr marL="0" indent="0" algn="just">
                  <a:buNone/>
                </a:pPr>
                <a14:m>
                  <m:oMathPara xmlns:m="http://schemas.openxmlformats.org/officeDocument/2006/math">
                    <m:oMathParaPr>
                      <m:jc m:val="centerGroup"/>
                    </m:oMathParaPr>
                    <m:oMath xmlns:m="http://schemas.openxmlformats.org/officeDocument/2006/math">
                      <m:r>
                        <a:rPr lang="es-CR" b="0" i="1" smtClean="0">
                          <a:latin typeface="Cambria Math" panose="02040503050406030204" pitchFamily="18" charset="0"/>
                        </a:rPr>
                        <m:t>𝑌</m:t>
                      </m:r>
                      <m:r>
                        <a:rPr lang="es-CR" b="0" i="1" smtClean="0">
                          <a:latin typeface="Cambria Math" panose="02040503050406030204" pitchFamily="18" charset="0"/>
                        </a:rPr>
                        <m:t>=</m:t>
                      </m:r>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0</m:t>
                          </m:r>
                        </m:sub>
                      </m:sSub>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1</m:t>
                          </m:r>
                        </m:sub>
                      </m:sSub>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2</m:t>
                          </m:r>
                        </m:sub>
                      </m:sSub>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𝑥</m:t>
                          </m:r>
                        </m:e>
                        <m:sub>
                          <m:r>
                            <a:rPr lang="es-CR" b="0" i="1" smtClean="0">
                              <a:latin typeface="Cambria Math" panose="02040503050406030204" pitchFamily="18" charset="0"/>
                              <a:ea typeface="Cambria Math" panose="02040503050406030204" pitchFamily="18" charset="0"/>
                            </a:rPr>
                            <m:t>2</m:t>
                          </m:r>
                        </m:sub>
                      </m:sSub>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3</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b="0" i="1" smtClean="0">
                              <a:latin typeface="Cambria Math" panose="02040503050406030204" pitchFamily="18" charset="0"/>
                              <a:ea typeface="Cambria Math" panose="02040503050406030204" pitchFamily="18" charset="0"/>
                            </a:rPr>
                            <m:t>1</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b="0" i="1" smtClean="0">
                              <a:latin typeface="Cambria Math" panose="02040503050406030204" pitchFamily="18" charset="0"/>
                              <a:ea typeface="Cambria Math" panose="02040503050406030204" pitchFamily="18" charset="0"/>
                            </a:rPr>
                            <m:t>2</m:t>
                          </m:r>
                        </m:sub>
                      </m:sSub>
                      <m:r>
                        <a:rPr lang="es-CR" b="0" i="1" smtClean="0">
                          <a:latin typeface="Cambria Math" panose="02040503050406030204" pitchFamily="18" charset="0"/>
                          <a:ea typeface="Cambria Math" panose="02040503050406030204" pitchFamily="18" charset="0"/>
                        </a:rPr>
                        <m:t>+</m:t>
                      </m:r>
                      <m:r>
                        <a:rPr lang="es-CR" b="0" i="1" smtClean="0">
                          <a:latin typeface="Cambria Math" panose="02040503050406030204" pitchFamily="18" charset="0"/>
                          <a:ea typeface="Cambria Math" panose="02040503050406030204" pitchFamily="18" charset="0"/>
                        </a:rPr>
                        <m:t>𝜀</m:t>
                      </m:r>
                    </m:oMath>
                  </m:oMathPara>
                </a14:m>
                <a:endParaRPr lang="en-US" dirty="0"/>
              </a:p>
              <a:p>
                <a:pPr marL="0" indent="0" algn="just">
                  <a:buNone/>
                </a:pPr>
                <a:endParaRPr lang="en-US" dirty="0"/>
              </a:p>
              <a:p>
                <a:pPr marL="0" indent="0" algn="just">
                  <a:buNone/>
                </a:pPr>
                <a:r>
                  <a:rPr lang="es-ES" dirty="0"/>
                  <a:t>donde </a:t>
                </a:r>
                <a14:m>
                  <m:oMath xmlns:m="http://schemas.openxmlformats.org/officeDocument/2006/math">
                    <m:r>
                      <a:rPr lang="es-ES" i="1" dirty="0" smtClean="0">
                        <a:latin typeface="Cambria Math" panose="02040503050406030204" pitchFamily="18" charset="0"/>
                      </a:rPr>
                      <m:t>𝑥</m:t>
                    </m:r>
                    <m:r>
                      <a:rPr lang="es-ES" i="1" dirty="0" smtClean="0">
                        <a:latin typeface="Cambria Math" panose="02040503050406030204" pitchFamily="18" charset="0"/>
                      </a:rPr>
                      <m:t>1</m:t>
                    </m:r>
                  </m:oMath>
                </a14:m>
                <a:r>
                  <a:rPr lang="es-ES" dirty="0"/>
                  <a:t>, </a:t>
                </a:r>
                <a14:m>
                  <m:oMath xmlns:m="http://schemas.openxmlformats.org/officeDocument/2006/math">
                    <m:r>
                      <a:rPr lang="es-ES" i="1" dirty="0" smtClean="0">
                        <a:latin typeface="Cambria Math" panose="02040503050406030204" pitchFamily="18" charset="0"/>
                      </a:rPr>
                      <m:t>𝑥</m:t>
                    </m:r>
                    <m:r>
                      <a:rPr lang="es-ES" i="1" dirty="0" smtClean="0">
                        <a:latin typeface="Cambria Math" panose="02040503050406030204" pitchFamily="18" charset="0"/>
                      </a:rPr>
                      <m:t>2</m:t>
                    </m:r>
                  </m:oMath>
                </a14:m>
                <a:r>
                  <a:rPr lang="es-ES" dirty="0"/>
                  <a:t> e </a:t>
                </a:r>
                <a14:m>
                  <m:oMath xmlns:m="http://schemas.openxmlformats.org/officeDocument/2006/math">
                    <m:r>
                      <a:rPr lang="es-ES" i="1" dirty="0" smtClean="0">
                        <a:latin typeface="Cambria Math" panose="02040503050406030204" pitchFamily="18" charset="0"/>
                      </a:rPr>
                      <m:t>𝑌</m:t>
                    </m:r>
                  </m:oMath>
                </a14:m>
                <a:r>
                  <a:rPr lang="es-ES" dirty="0"/>
                  <a:t> son los mismos que antes, pero hemos agregado un nuevo término de interacción </a:t>
                </a:r>
                <a14:m>
                  <m:oMath xmlns:m="http://schemas.openxmlformats.org/officeDocument/2006/math">
                    <m:r>
                      <a:rPr lang="es-ES" i="1" dirty="0" smtClean="0">
                        <a:latin typeface="Cambria Math" panose="02040503050406030204" pitchFamily="18" charset="0"/>
                      </a:rPr>
                      <m:t>𝑥</m:t>
                    </m:r>
                    <m:r>
                      <a:rPr lang="es-ES" i="1" dirty="0" smtClean="0">
                        <a:latin typeface="Cambria Math" panose="02040503050406030204" pitchFamily="18" charset="0"/>
                      </a:rPr>
                      <m:t>1</m:t>
                    </m:r>
                    <m:r>
                      <a:rPr lang="es-ES" i="1" dirty="0" smtClean="0">
                        <a:latin typeface="Cambria Math" panose="02040503050406030204" pitchFamily="18" charset="0"/>
                      </a:rPr>
                      <m:t>𝑥</m:t>
                    </m:r>
                    <m:r>
                      <a:rPr lang="es-ES" i="1" dirty="0" smtClean="0">
                        <a:latin typeface="Cambria Math" panose="02040503050406030204" pitchFamily="18" charset="0"/>
                      </a:rPr>
                      <m:t>2</m:t>
                    </m:r>
                  </m:oMath>
                </a14:m>
                <a:r>
                  <a:rPr lang="es-ES" dirty="0"/>
                  <a:t> que multiplica </a:t>
                </a:r>
                <a14:m>
                  <m:oMath xmlns:m="http://schemas.openxmlformats.org/officeDocument/2006/math">
                    <m:r>
                      <a:rPr lang="es-ES" i="1" dirty="0" smtClean="0">
                        <a:latin typeface="Cambria Math" panose="02040503050406030204" pitchFamily="18" charset="0"/>
                      </a:rPr>
                      <m:t>𝑥</m:t>
                    </m:r>
                    <m:r>
                      <a:rPr lang="es-ES" i="1" dirty="0" smtClean="0">
                        <a:latin typeface="Cambria Math" panose="02040503050406030204" pitchFamily="18" charset="0"/>
                      </a:rPr>
                      <m:t>1</m:t>
                    </m:r>
                  </m:oMath>
                </a14:m>
                <a:r>
                  <a:rPr lang="es-ES" dirty="0"/>
                  <a:t> y </a:t>
                </a:r>
                <a14:m>
                  <m:oMath xmlns:m="http://schemas.openxmlformats.org/officeDocument/2006/math">
                    <m:r>
                      <a:rPr lang="es-ES" i="1" dirty="0" smtClean="0">
                        <a:latin typeface="Cambria Math" panose="02040503050406030204" pitchFamily="18" charset="0"/>
                      </a:rPr>
                      <m:t>𝑥</m:t>
                    </m:r>
                    <m:r>
                      <a:rPr lang="es-ES" i="1" dirty="0" smtClean="0">
                        <a:latin typeface="Cambria Math" panose="02040503050406030204" pitchFamily="18" charset="0"/>
                      </a:rPr>
                      <m:t>2</m:t>
                    </m:r>
                  </m:oMath>
                </a14:m>
                <a:r>
                  <a:rPr lang="es-ES" dirty="0"/>
                  <a:t>, por lo que también tenemos un parámetro </a:t>
                </a:r>
                <a14:m>
                  <m:oMath xmlns:m="http://schemas.openxmlformats.org/officeDocument/2006/math">
                    <m:r>
                      <a:rPr lang="es-ES" i="1" dirty="0" smtClean="0">
                        <a:latin typeface="Cambria Math" panose="02040503050406030204" pitchFamily="18" charset="0"/>
                      </a:rPr>
                      <m:t>𝛽</m:t>
                    </m:r>
                  </m:oMath>
                </a14:m>
                <a:r>
                  <a:rPr lang="es-ES" dirty="0"/>
                  <a:t> adicional </a:t>
                </a:r>
                <a14:m>
                  <m:oMath xmlns:m="http://schemas.openxmlformats.org/officeDocument/2006/math">
                    <m:sSub>
                      <m:sSubPr>
                        <m:ctrlPr>
                          <a:rPr lang="es-CR" b="0" i="1" dirty="0" smtClean="0">
                            <a:latin typeface="Cambria Math" panose="02040503050406030204" pitchFamily="18" charset="0"/>
                          </a:rPr>
                        </m:ctrlPr>
                      </m:sSubPr>
                      <m:e>
                        <m:r>
                          <a:rPr lang="es-ES" i="1" dirty="0" smtClean="0">
                            <a:latin typeface="Cambria Math" panose="02040503050406030204" pitchFamily="18" charset="0"/>
                          </a:rPr>
                          <m:t>𝛽</m:t>
                        </m:r>
                      </m:e>
                      <m:sub>
                        <m:r>
                          <a:rPr lang="es-ES" i="1" dirty="0" smtClean="0">
                            <a:latin typeface="Cambria Math" panose="02040503050406030204" pitchFamily="18" charset="0"/>
                          </a:rPr>
                          <m:t>3</m:t>
                        </m:r>
                      </m:sub>
                    </m:sSub>
                  </m:oMath>
                </a14:m>
                <a:r>
                  <a:rPr lang="es-ES" dirty="0"/>
                  <a:t>. </a:t>
                </a:r>
              </a:p>
              <a:p>
                <a:pPr marL="0" indent="0" algn="just">
                  <a:buNone/>
                </a:pPr>
                <a:endParaRPr lang="es-ES" dirty="0"/>
              </a:p>
              <a:p>
                <a:pPr algn="just"/>
                <a:r>
                  <a:rPr lang="es-ES" dirty="0"/>
                  <a:t>Este modelo esencialmente crea dos pendientes y dos intersecciones, siendo </a:t>
                </a:r>
                <a14:m>
                  <m:oMath xmlns:m="http://schemas.openxmlformats.org/officeDocument/2006/math">
                    <m:sSub>
                      <m:sSubPr>
                        <m:ctrlPr>
                          <a:rPr lang="es-CR" b="0" i="1" dirty="0" smtClean="0">
                            <a:latin typeface="Cambria Math" panose="02040503050406030204" pitchFamily="18" charset="0"/>
                          </a:rPr>
                        </m:ctrlPr>
                      </m:sSubPr>
                      <m:e>
                        <m:r>
                          <a:rPr lang="es-ES" i="1" dirty="0" smtClean="0">
                            <a:latin typeface="Cambria Math" panose="02040503050406030204" pitchFamily="18" charset="0"/>
                          </a:rPr>
                          <m:t>𝛽</m:t>
                        </m:r>
                      </m:e>
                      <m:sub>
                        <m:r>
                          <a:rPr lang="es-ES" i="1" dirty="0" smtClean="0">
                            <a:latin typeface="Cambria Math" panose="02040503050406030204" pitchFamily="18" charset="0"/>
                          </a:rPr>
                          <m:t>2</m:t>
                        </m:r>
                      </m:sub>
                    </m:sSub>
                  </m:oMath>
                </a14:m>
                <a:r>
                  <a:rPr lang="es-ES" dirty="0"/>
                  <a:t> la diferencia en las intersecciones y </a:t>
                </a:r>
                <a14:m>
                  <m:oMath xmlns:m="http://schemas.openxmlformats.org/officeDocument/2006/math">
                    <m:sSub>
                      <m:sSubPr>
                        <m:ctrlPr>
                          <a:rPr lang="es-CR" b="0" i="1" dirty="0" smtClean="0">
                            <a:latin typeface="Cambria Math" panose="02040503050406030204" pitchFamily="18" charset="0"/>
                          </a:rPr>
                        </m:ctrlPr>
                      </m:sSubPr>
                      <m:e>
                        <m:r>
                          <a:rPr lang="es-ES" i="1" dirty="0" smtClean="0">
                            <a:latin typeface="Cambria Math" panose="02040503050406030204" pitchFamily="18" charset="0"/>
                          </a:rPr>
                          <m:t>𝛽</m:t>
                        </m:r>
                      </m:e>
                      <m:sub>
                        <m:r>
                          <a:rPr lang="es-ES" i="1" dirty="0" smtClean="0">
                            <a:latin typeface="Cambria Math" panose="02040503050406030204" pitchFamily="18" charset="0"/>
                          </a:rPr>
                          <m:t>3</m:t>
                        </m:r>
                      </m:sub>
                    </m:sSub>
                  </m:oMath>
                </a14:m>
                <a:r>
                  <a:rPr lang="es-ES" dirty="0"/>
                  <a:t> la diferencia en las pendientes. Para ver esto, desglosaremos el modelo en dos "submodelos" para automóviles nacionales y extranjeros.</a:t>
                </a:r>
                <a:endParaRPr lang="en-US" dirty="0"/>
              </a:p>
            </p:txBody>
          </p:sp>
        </mc:Choice>
        <mc:Fallback xmlns="">
          <p:sp>
            <p:nvSpPr>
              <p:cNvPr id="3" name="Marcador de contenido 2">
                <a:extLst>
                  <a:ext uri="{FF2B5EF4-FFF2-40B4-BE49-F238E27FC236}">
                    <a16:creationId xmlns:a16="http://schemas.microsoft.com/office/drawing/2014/main" id="{0147CF65-3187-412E-B3F0-C323CDF8C78D}"/>
                  </a:ext>
                </a:extLst>
              </p:cNvPr>
              <p:cNvSpPr>
                <a:spLocks noGrp="1" noRot="1" noChangeAspect="1" noMove="1" noResize="1" noEditPoints="1" noAdjustHandles="1" noChangeArrowheads="1" noChangeShapeType="1" noTextEdit="1"/>
              </p:cNvSpPr>
              <p:nvPr>
                <p:ph idx="1"/>
              </p:nvPr>
            </p:nvSpPr>
            <p:spPr>
              <a:xfrm>
                <a:off x="86628" y="1349406"/>
                <a:ext cx="11099236" cy="5335479"/>
              </a:xfrm>
              <a:blipFill>
                <a:blip r:embed="rId2"/>
                <a:stretch>
                  <a:fillRect l="-439" t="-799" r="-494" b="-1142"/>
                </a:stretch>
              </a:blipFill>
            </p:spPr>
            <p:txBody>
              <a:bodyPr/>
              <a:lstStyle/>
              <a:p>
                <a:r>
                  <a:rPr lang="en-US">
                    <a:noFill/>
                  </a:rPr>
                  <a:t> </a:t>
                </a:r>
              </a:p>
            </p:txBody>
          </p:sp>
        </mc:Fallback>
      </mc:AlternateContent>
    </p:spTree>
    <p:extLst>
      <p:ext uri="{BB962C8B-B14F-4D97-AF65-F5344CB8AC3E}">
        <p14:creationId xmlns:p14="http://schemas.microsoft.com/office/powerpoint/2010/main" val="3215979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6F23F-3BCC-4111-8B9D-F505AED42592}"/>
              </a:ext>
            </a:extLst>
          </p:cNvPr>
          <p:cNvSpPr>
            <a:spLocks noGrp="1"/>
          </p:cNvSpPr>
          <p:nvPr>
            <p:ph type="title"/>
          </p:nvPr>
        </p:nvSpPr>
        <p:spPr>
          <a:xfrm>
            <a:off x="217858" y="90552"/>
            <a:ext cx="10968006" cy="850481"/>
          </a:xfrm>
        </p:spPr>
        <p:txBody>
          <a:bodyPr/>
          <a:lstStyle/>
          <a:p>
            <a:pPr algn="ctr"/>
            <a:r>
              <a:rPr lang="es-CR" dirty="0"/>
              <a:t>La interacción</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0147CF65-3187-412E-B3F0-C323CDF8C78D}"/>
                  </a:ext>
                </a:extLst>
              </p:cNvPr>
              <p:cNvSpPr>
                <a:spLocks noGrp="1"/>
              </p:cNvSpPr>
              <p:nvPr>
                <p:ph idx="1"/>
              </p:nvPr>
            </p:nvSpPr>
            <p:spPr>
              <a:xfrm>
                <a:off x="142043" y="1349406"/>
                <a:ext cx="10968006" cy="5335479"/>
              </a:xfrm>
            </p:spPr>
            <p:txBody>
              <a:bodyPr/>
              <a:lstStyle/>
              <a:p>
                <a:r>
                  <a:rPr lang="es-ES" dirty="0"/>
                  <a:t>Para automóviles extranjeros, es decir </a:t>
                </a:r>
                <a14:m>
                  <m:oMath xmlns:m="http://schemas.openxmlformats.org/officeDocument/2006/math">
                    <m:sSub>
                      <m:sSubPr>
                        <m:ctrlPr>
                          <a:rPr lang="es-CR" b="0" i="1" dirty="0" smtClean="0">
                            <a:latin typeface="Cambria Math" panose="02040503050406030204" pitchFamily="18" charset="0"/>
                          </a:rPr>
                        </m:ctrlPr>
                      </m:sSubPr>
                      <m:e>
                        <m:r>
                          <a:rPr lang="es-ES" i="1" dirty="0" smtClean="0">
                            <a:latin typeface="Cambria Math" panose="02040503050406030204" pitchFamily="18" charset="0"/>
                          </a:rPr>
                          <m:t>𝑥</m:t>
                        </m:r>
                      </m:e>
                      <m:sub>
                        <m:r>
                          <a:rPr lang="es-ES" i="1" dirty="0" smtClean="0">
                            <a:latin typeface="Cambria Math" panose="02040503050406030204" pitchFamily="18" charset="0"/>
                          </a:rPr>
                          <m:t>2</m:t>
                        </m:r>
                      </m:sub>
                    </m:sSub>
                    <m:r>
                      <a:rPr lang="es-ES" i="1" dirty="0" smtClean="0">
                        <a:latin typeface="Cambria Math" panose="02040503050406030204" pitchFamily="18" charset="0"/>
                      </a:rPr>
                      <m:t>= 0</m:t>
                    </m:r>
                  </m:oMath>
                </a14:m>
                <a:r>
                  <a:rPr lang="es-ES" dirty="0"/>
                  <a:t>, tenemos: </a:t>
                </a:r>
                <a14:m>
                  <m:oMath xmlns:m="http://schemas.openxmlformats.org/officeDocument/2006/math">
                    <m:r>
                      <a:rPr lang="es-CR" i="1">
                        <a:latin typeface="Cambria Math" panose="02040503050406030204" pitchFamily="18" charset="0"/>
                      </a:rPr>
                      <m:t>𝑌</m:t>
                    </m:r>
                    <m:r>
                      <a:rPr lang="es-CR" i="1">
                        <a:latin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0</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1</m:t>
                        </m:r>
                      </m:sub>
                    </m:sSub>
                    <m:r>
                      <a:rPr lang="es-CR" b="0" i="1" smtClean="0">
                        <a:latin typeface="Cambria Math" panose="02040503050406030204" pitchFamily="18" charset="0"/>
                        <a:ea typeface="Cambria Math" panose="02040503050406030204" pitchFamily="18" charset="0"/>
                      </a:rPr>
                      <m:t>+</m:t>
                    </m:r>
                    <m:r>
                      <a:rPr lang="es-CR" b="0" i="1" smtClean="0">
                        <a:latin typeface="Cambria Math" panose="02040503050406030204" pitchFamily="18" charset="0"/>
                        <a:ea typeface="Cambria Math" panose="02040503050406030204" pitchFamily="18" charset="0"/>
                      </a:rPr>
                      <m:t>𝜖</m:t>
                    </m:r>
                    <m:r>
                      <a:rPr lang="es-CR" b="0" i="1" smtClean="0">
                        <a:latin typeface="Cambria Math" panose="02040503050406030204" pitchFamily="18" charset="0"/>
                        <a:ea typeface="Cambria Math" panose="02040503050406030204" pitchFamily="18" charset="0"/>
                      </a:rPr>
                      <m:t>.</m:t>
                    </m:r>
                  </m:oMath>
                </a14:m>
                <a:endParaRPr lang="es-ES" dirty="0"/>
              </a:p>
              <a:p>
                <a:r>
                  <a:rPr lang="es-ES" dirty="0"/>
                  <a:t>Para automóviles domésticos, es decir </a:t>
                </a:r>
                <a14:m>
                  <m:oMath xmlns:m="http://schemas.openxmlformats.org/officeDocument/2006/math">
                    <m:sSub>
                      <m:sSubPr>
                        <m:ctrlPr>
                          <a:rPr lang="es-CR" b="0" i="1" dirty="0" smtClean="0">
                            <a:latin typeface="Cambria Math" panose="02040503050406030204" pitchFamily="18" charset="0"/>
                          </a:rPr>
                        </m:ctrlPr>
                      </m:sSubPr>
                      <m:e>
                        <m:r>
                          <a:rPr lang="es-ES" i="1" dirty="0" smtClean="0">
                            <a:latin typeface="Cambria Math" panose="02040503050406030204" pitchFamily="18" charset="0"/>
                          </a:rPr>
                          <m:t>𝑥</m:t>
                        </m:r>
                      </m:e>
                      <m:sub>
                        <m:r>
                          <a:rPr lang="es-ES" i="1" dirty="0" smtClean="0">
                            <a:latin typeface="Cambria Math" panose="02040503050406030204" pitchFamily="18" charset="0"/>
                          </a:rPr>
                          <m:t>2</m:t>
                        </m:r>
                      </m:sub>
                    </m:sSub>
                    <m:r>
                      <a:rPr lang="es-ES" i="1" dirty="0" smtClean="0">
                        <a:latin typeface="Cambria Math" panose="02040503050406030204" pitchFamily="18" charset="0"/>
                      </a:rPr>
                      <m:t> = 1</m:t>
                    </m:r>
                  </m:oMath>
                </a14:m>
                <a:r>
                  <a:rPr lang="es-ES" dirty="0"/>
                  <a:t>, tenemos: </a:t>
                </a:r>
                <a14:m>
                  <m:oMath xmlns:m="http://schemas.openxmlformats.org/officeDocument/2006/math">
                    <m:r>
                      <a:rPr lang="es-CR" i="1">
                        <a:latin typeface="Cambria Math" panose="02040503050406030204" pitchFamily="18" charset="0"/>
                      </a:rPr>
                      <m:t>𝑌</m:t>
                    </m:r>
                    <m:r>
                      <a:rPr lang="es-CR" i="1">
                        <a:latin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m:t>
                        </m:r>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0</m:t>
                        </m:r>
                      </m:sub>
                    </m:sSub>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2</m:t>
                        </m:r>
                      </m:sub>
                    </m:sSub>
                    <m:r>
                      <a:rPr lang="es-CR" b="0" i="1" smtClean="0">
                        <a:latin typeface="Cambria Math" panose="02040503050406030204" pitchFamily="18" charset="0"/>
                        <a:ea typeface="Cambria Math" panose="02040503050406030204" pitchFamily="18" charset="0"/>
                      </a:rPr>
                      <m:t>)</m:t>
                    </m:r>
                    <m:r>
                      <a:rPr lang="es-CR" i="1">
                        <a:latin typeface="Cambria Math" panose="02040503050406030204" pitchFamily="18" charset="0"/>
                        <a:ea typeface="Cambria Math" panose="02040503050406030204" pitchFamily="18" charset="0"/>
                      </a:rPr>
                      <m:t>+</m:t>
                    </m:r>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3</m:t>
                        </m:r>
                      </m:sub>
                    </m:sSub>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1</m:t>
                        </m:r>
                      </m:sub>
                    </m:sSub>
                    <m:r>
                      <a:rPr lang="es-CR" i="1">
                        <a:latin typeface="Cambria Math" panose="02040503050406030204" pitchFamily="18" charset="0"/>
                        <a:ea typeface="Cambria Math" panose="02040503050406030204" pitchFamily="18" charset="0"/>
                      </a:rPr>
                      <m:t>+</m:t>
                    </m:r>
                    <m:r>
                      <a:rPr lang="es-CR" i="1">
                        <a:latin typeface="Cambria Math" panose="02040503050406030204" pitchFamily="18" charset="0"/>
                        <a:ea typeface="Cambria Math" panose="02040503050406030204" pitchFamily="18" charset="0"/>
                      </a:rPr>
                      <m:t>𝜖</m:t>
                    </m:r>
                    <m:r>
                      <a:rPr lang="es-CR" i="1">
                        <a:latin typeface="Cambria Math" panose="02040503050406030204" pitchFamily="18" charset="0"/>
                        <a:ea typeface="Cambria Math" panose="02040503050406030204" pitchFamily="18" charset="0"/>
                      </a:rPr>
                      <m:t>.</m:t>
                    </m:r>
                  </m:oMath>
                </a14:m>
                <a:endParaRPr lang="en-US" dirty="0"/>
              </a:p>
              <a:p>
                <a:endParaRPr lang="es-ES" dirty="0"/>
              </a:p>
              <a:p>
                <a:pPr marL="0" indent="0">
                  <a:buNone/>
                </a:pPr>
                <a:r>
                  <a:rPr lang="es-ES" dirty="0"/>
                  <a:t>Estos dos modelos tienen pendientes e intersecciones diferentes.</a:t>
                </a:r>
              </a:p>
              <a:p>
                <a:endParaRPr lang="es-ES" dirty="0"/>
              </a:p>
              <a:p>
                <a14:m>
                  <m:oMath xmlns:m="http://schemas.openxmlformats.org/officeDocument/2006/math">
                    <m:sSub>
                      <m:sSubPr>
                        <m:ctrlPr>
                          <a:rPr lang="es-CR" i="1" smtClean="0">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0</m:t>
                        </m:r>
                      </m:sub>
                    </m:sSub>
                  </m:oMath>
                </a14:m>
                <a:r>
                  <a:rPr lang="en-US" dirty="0"/>
                  <a:t> </a:t>
                </a:r>
                <a:r>
                  <a:rPr lang="es-ES" dirty="0"/>
                  <a:t>es el mpg promedio para un automóvil extranjero con 0 disp</a:t>
                </a:r>
                <a:endParaRPr lang="en-US" dirty="0"/>
              </a:p>
              <a:p>
                <a14:m>
                  <m:oMath xmlns:m="http://schemas.openxmlformats.org/officeDocument/2006/math">
                    <m:sSub>
                      <m:sSubPr>
                        <m:ctrlPr>
                          <a:rPr lang="es-CR" i="1" smtClean="0">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oMath>
                </a14:m>
                <a:r>
                  <a:rPr lang="en-US" dirty="0"/>
                  <a:t> </a:t>
                </a:r>
                <a:r>
                  <a:rPr lang="es-ES" dirty="0"/>
                  <a:t>es el cambio en mpg promedio para un aumento de un disp, para automóviles extranjeros.</a:t>
                </a:r>
                <a:endParaRPr lang="en-US" dirty="0"/>
              </a:p>
              <a:p>
                <a14:m>
                  <m:oMath xmlns:m="http://schemas.openxmlformats.org/officeDocument/2006/math">
                    <m:sSub>
                      <m:sSubPr>
                        <m:ctrlPr>
                          <a:rPr lang="es-CR" i="1" smtClean="0">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0</m:t>
                        </m:r>
                      </m:sub>
                    </m:sSub>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2</m:t>
                        </m:r>
                      </m:sub>
                    </m:sSub>
                  </m:oMath>
                </a14:m>
                <a:r>
                  <a:rPr lang="en-US" dirty="0"/>
                  <a:t> </a:t>
                </a:r>
                <a:r>
                  <a:rPr lang="es-ES" dirty="0"/>
                  <a:t>es el mpg promedio para un automóvil nacional con 0 disp</a:t>
                </a:r>
                <a:endParaRPr lang="en-US" dirty="0"/>
              </a:p>
              <a:p>
                <a14:m>
                  <m:oMath xmlns:m="http://schemas.openxmlformats.org/officeDocument/2006/math">
                    <m:sSub>
                      <m:sSubPr>
                        <m:ctrlPr>
                          <a:rPr lang="es-CR" i="1" smtClean="0">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3</m:t>
                        </m:r>
                      </m:sub>
                    </m:sSub>
                  </m:oMath>
                </a14:m>
                <a:r>
                  <a:rPr lang="es-CR" b="0" dirty="0">
                    <a:ea typeface="Cambria Math" panose="02040503050406030204" pitchFamily="18" charset="0"/>
                  </a:rPr>
                  <a:t> </a:t>
                </a:r>
                <a:r>
                  <a:rPr lang="es-ES" dirty="0">
                    <a:ea typeface="Cambria Math" panose="02040503050406030204" pitchFamily="18" charset="0"/>
                  </a:rPr>
                  <a:t>es el cambio en mpg promedio para un aumento de un disp, para automóviles nacionales.</a:t>
                </a:r>
                <a:endParaRPr lang="es-CR" b="0" dirty="0">
                  <a:ea typeface="Cambria Math" panose="02040503050406030204" pitchFamily="18" charset="0"/>
                </a:endParaRPr>
              </a:p>
              <a:p>
                <a:endParaRPr lang="en-US" dirty="0"/>
              </a:p>
              <a:p>
                <a:r>
                  <a:rPr lang="es-ES" dirty="0"/>
                  <a:t>¿Cómo estimamos este modelo en R? Hay diferentes maneras.</a:t>
                </a:r>
                <a:endParaRPr lang="en-US" dirty="0"/>
              </a:p>
            </p:txBody>
          </p:sp>
        </mc:Choice>
        <mc:Fallback xmlns="">
          <p:sp>
            <p:nvSpPr>
              <p:cNvPr id="3" name="Marcador de contenido 2">
                <a:extLst>
                  <a:ext uri="{FF2B5EF4-FFF2-40B4-BE49-F238E27FC236}">
                    <a16:creationId xmlns:a16="http://schemas.microsoft.com/office/drawing/2014/main" id="{0147CF65-3187-412E-B3F0-C323CDF8C78D}"/>
                  </a:ext>
                </a:extLst>
              </p:cNvPr>
              <p:cNvSpPr>
                <a:spLocks noGrp="1" noRot="1" noChangeAspect="1" noMove="1" noResize="1" noEditPoints="1" noAdjustHandles="1" noChangeArrowheads="1" noChangeShapeType="1" noTextEdit="1"/>
              </p:cNvSpPr>
              <p:nvPr>
                <p:ph idx="1"/>
              </p:nvPr>
            </p:nvSpPr>
            <p:spPr>
              <a:xfrm>
                <a:off x="142043" y="1349406"/>
                <a:ext cx="10968006" cy="5335479"/>
              </a:xfrm>
              <a:blipFill>
                <a:blip r:embed="rId2"/>
                <a:stretch>
                  <a:fillRect l="-444" t="-913"/>
                </a:stretch>
              </a:blipFill>
            </p:spPr>
            <p:txBody>
              <a:bodyPr/>
              <a:lstStyle/>
              <a:p>
                <a:r>
                  <a:rPr lang="en-US">
                    <a:noFill/>
                  </a:rPr>
                  <a:t> </a:t>
                </a:r>
              </a:p>
            </p:txBody>
          </p:sp>
        </mc:Fallback>
      </mc:AlternateContent>
    </p:spTree>
    <p:extLst>
      <p:ext uri="{BB962C8B-B14F-4D97-AF65-F5344CB8AC3E}">
        <p14:creationId xmlns:p14="http://schemas.microsoft.com/office/powerpoint/2010/main" val="1013488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6F23F-3BCC-4111-8B9D-F505AED42592}"/>
              </a:ext>
            </a:extLst>
          </p:cNvPr>
          <p:cNvSpPr>
            <a:spLocks noGrp="1"/>
          </p:cNvSpPr>
          <p:nvPr>
            <p:ph type="title"/>
          </p:nvPr>
        </p:nvSpPr>
        <p:spPr>
          <a:xfrm>
            <a:off x="217858" y="90552"/>
            <a:ext cx="10968006" cy="850481"/>
          </a:xfrm>
        </p:spPr>
        <p:txBody>
          <a:bodyPr/>
          <a:lstStyle/>
          <a:p>
            <a:pPr algn="ctr"/>
            <a:r>
              <a:rPr lang="es-CR" dirty="0"/>
              <a:t>La interacción</a:t>
            </a:r>
            <a:endParaRPr lang="en-US" dirty="0"/>
          </a:p>
        </p:txBody>
      </p:sp>
      <p:sp>
        <p:nvSpPr>
          <p:cNvPr id="3" name="Marcador de contenido 2">
            <a:extLst>
              <a:ext uri="{FF2B5EF4-FFF2-40B4-BE49-F238E27FC236}">
                <a16:creationId xmlns:a16="http://schemas.microsoft.com/office/drawing/2014/main" id="{0147CF65-3187-412E-B3F0-C323CDF8C78D}"/>
              </a:ext>
            </a:extLst>
          </p:cNvPr>
          <p:cNvSpPr>
            <a:spLocks noGrp="1"/>
          </p:cNvSpPr>
          <p:nvPr>
            <p:ph idx="1"/>
          </p:nvPr>
        </p:nvSpPr>
        <p:spPr>
          <a:xfrm>
            <a:off x="113167" y="1203159"/>
            <a:ext cx="10968006" cy="5491352"/>
          </a:xfrm>
        </p:spPr>
        <p:txBody>
          <a:bodyPr/>
          <a:lstStyle/>
          <a:p>
            <a:r>
              <a:rPr lang="es-ES" dirty="0"/>
              <a:t>Un método sería simplemente crear una nueva variable y luego ajustar un modelo como cualquier otro.</a:t>
            </a:r>
          </a:p>
          <a:p>
            <a:endParaRPr lang="es-ES" dirty="0"/>
          </a:p>
          <a:p>
            <a:endParaRPr lang="es-ES" dirty="0"/>
          </a:p>
          <a:p>
            <a:r>
              <a:rPr lang="es-ES" dirty="0"/>
              <a:t>Se prefiere no tener que modificar nuestros datos simplemente para ajustarlos a un modelo... Podemos decirle a R que nos gustaría usar los datos existentes con un término de interacción, que creará automáticamente cuando usemos el operador “</a:t>
            </a:r>
            <a:r>
              <a:rPr lang="es-ES" b="1" dirty="0"/>
              <a:t>:”</a:t>
            </a:r>
            <a:r>
              <a:rPr lang="es-ES" dirty="0"/>
              <a:t> .</a:t>
            </a:r>
          </a:p>
          <a:p>
            <a:endParaRPr lang="es-ES" dirty="0"/>
          </a:p>
          <a:p>
            <a:endParaRPr lang="en-US" dirty="0"/>
          </a:p>
          <a:p>
            <a:r>
              <a:rPr lang="en-US" dirty="0"/>
              <a:t>Pero hay uno que lo </a:t>
            </a:r>
            <a:r>
              <a:rPr lang="en-US" dirty="0" err="1"/>
              <a:t>hace</a:t>
            </a:r>
            <a:r>
              <a:rPr lang="en-US" dirty="0"/>
              <a:t> </a:t>
            </a:r>
            <a:r>
              <a:rPr lang="en-US" dirty="0" err="1"/>
              <a:t>todo</a:t>
            </a:r>
            <a:r>
              <a:rPr lang="en-US" dirty="0"/>
              <a:t> ! </a:t>
            </a:r>
            <a:r>
              <a:rPr lang="es-ES" dirty="0"/>
              <a:t>Un método alternativo que se ajusta exactamente al mismo modelo anterior, sería utilizar el operador “</a:t>
            </a:r>
            <a:r>
              <a:rPr lang="es-ES" b="1" dirty="0"/>
              <a:t>*</a:t>
            </a:r>
            <a:r>
              <a:rPr lang="es-ES" dirty="0"/>
              <a:t>”. Este método crea automáticamente el término de interacción, así como cualquier "término de orden inferior", que en este caso son los términos de primer orden para </a:t>
            </a:r>
            <a:r>
              <a:rPr lang="es-ES" dirty="0" err="1"/>
              <a:t>disp</a:t>
            </a:r>
            <a:r>
              <a:rPr lang="es-ES" dirty="0"/>
              <a:t> y </a:t>
            </a:r>
            <a:r>
              <a:rPr lang="es-ES" dirty="0" err="1"/>
              <a:t>domestic</a:t>
            </a:r>
            <a:r>
              <a:rPr lang="es-ES" dirty="0"/>
              <a:t>.</a:t>
            </a:r>
            <a:endParaRPr lang="en-US" dirty="0"/>
          </a:p>
        </p:txBody>
      </p:sp>
      <p:pic>
        <p:nvPicPr>
          <p:cNvPr id="5" name="Imagen 4">
            <a:extLst>
              <a:ext uri="{FF2B5EF4-FFF2-40B4-BE49-F238E27FC236}">
                <a16:creationId xmlns:a16="http://schemas.microsoft.com/office/drawing/2014/main" id="{41FCCF6D-211E-496E-84B3-05F87663EDD9}"/>
              </a:ext>
            </a:extLst>
          </p:cNvPr>
          <p:cNvPicPr>
            <a:picLocks noChangeAspect="1"/>
          </p:cNvPicPr>
          <p:nvPr/>
        </p:nvPicPr>
        <p:blipFill>
          <a:blip r:embed="rId2"/>
          <a:stretch>
            <a:fillRect/>
          </a:stretch>
        </p:blipFill>
        <p:spPr>
          <a:xfrm>
            <a:off x="315528" y="1944554"/>
            <a:ext cx="6305550" cy="504825"/>
          </a:xfrm>
          <a:prstGeom prst="rect">
            <a:avLst/>
          </a:prstGeom>
        </p:spPr>
      </p:pic>
      <p:pic>
        <p:nvPicPr>
          <p:cNvPr id="7" name="Imagen 6">
            <a:extLst>
              <a:ext uri="{FF2B5EF4-FFF2-40B4-BE49-F238E27FC236}">
                <a16:creationId xmlns:a16="http://schemas.microsoft.com/office/drawing/2014/main" id="{240B8730-E4B0-4163-9196-4BAA0552049C}"/>
              </a:ext>
            </a:extLst>
          </p:cNvPr>
          <p:cNvPicPr>
            <a:picLocks noChangeAspect="1"/>
          </p:cNvPicPr>
          <p:nvPr/>
        </p:nvPicPr>
        <p:blipFill>
          <a:blip r:embed="rId3"/>
          <a:stretch>
            <a:fillRect/>
          </a:stretch>
        </p:blipFill>
        <p:spPr>
          <a:xfrm>
            <a:off x="315528" y="4037147"/>
            <a:ext cx="5495925" cy="371475"/>
          </a:xfrm>
          <a:prstGeom prst="rect">
            <a:avLst/>
          </a:prstGeom>
        </p:spPr>
      </p:pic>
      <p:pic>
        <p:nvPicPr>
          <p:cNvPr id="9" name="Imagen 8">
            <a:extLst>
              <a:ext uri="{FF2B5EF4-FFF2-40B4-BE49-F238E27FC236}">
                <a16:creationId xmlns:a16="http://schemas.microsoft.com/office/drawing/2014/main" id="{AB0C6681-4A50-421F-A114-302D89611C21}"/>
              </a:ext>
            </a:extLst>
          </p:cNvPr>
          <p:cNvPicPr>
            <a:picLocks noChangeAspect="1"/>
          </p:cNvPicPr>
          <p:nvPr/>
        </p:nvPicPr>
        <p:blipFill>
          <a:blip r:embed="rId4"/>
          <a:stretch>
            <a:fillRect/>
          </a:stretch>
        </p:blipFill>
        <p:spPr>
          <a:xfrm>
            <a:off x="464670" y="6188893"/>
            <a:ext cx="4467225" cy="428625"/>
          </a:xfrm>
          <a:prstGeom prst="rect">
            <a:avLst/>
          </a:prstGeom>
        </p:spPr>
      </p:pic>
    </p:spTree>
    <p:extLst>
      <p:ext uri="{BB962C8B-B14F-4D97-AF65-F5344CB8AC3E}">
        <p14:creationId xmlns:p14="http://schemas.microsoft.com/office/powerpoint/2010/main" val="784755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6F23F-3BCC-4111-8B9D-F505AED42592}"/>
              </a:ext>
            </a:extLst>
          </p:cNvPr>
          <p:cNvSpPr>
            <a:spLocks noGrp="1"/>
          </p:cNvSpPr>
          <p:nvPr>
            <p:ph type="title"/>
          </p:nvPr>
        </p:nvSpPr>
        <p:spPr>
          <a:xfrm>
            <a:off x="217858" y="32802"/>
            <a:ext cx="10968006" cy="850481"/>
          </a:xfrm>
        </p:spPr>
        <p:txBody>
          <a:bodyPr/>
          <a:lstStyle/>
          <a:p>
            <a:pPr algn="ctr"/>
            <a:r>
              <a:rPr lang="es-CR" dirty="0"/>
              <a:t>La interacción</a:t>
            </a:r>
            <a:endParaRPr lang="en-US" dirty="0"/>
          </a:p>
        </p:txBody>
      </p:sp>
      <p:sp>
        <p:nvSpPr>
          <p:cNvPr id="3" name="Marcador de contenido 2">
            <a:extLst>
              <a:ext uri="{FF2B5EF4-FFF2-40B4-BE49-F238E27FC236}">
                <a16:creationId xmlns:a16="http://schemas.microsoft.com/office/drawing/2014/main" id="{0147CF65-3187-412E-B3F0-C323CDF8C78D}"/>
              </a:ext>
            </a:extLst>
          </p:cNvPr>
          <p:cNvSpPr>
            <a:spLocks noGrp="1"/>
          </p:cNvSpPr>
          <p:nvPr>
            <p:ph idx="1"/>
          </p:nvPr>
        </p:nvSpPr>
        <p:spPr>
          <a:xfrm>
            <a:off x="67377" y="1126156"/>
            <a:ext cx="11118487" cy="5558729"/>
          </a:xfrm>
        </p:spPr>
        <p:txBody>
          <a:bodyPr/>
          <a:lstStyle/>
          <a:p>
            <a:r>
              <a:rPr lang="es-CR" dirty="0"/>
              <a:t>Verifiquemos los coeficientes de ambos métodos y el resumen del modelo estimado:</a:t>
            </a:r>
          </a:p>
          <a:p>
            <a:pPr marL="0" indent="0">
              <a:buNone/>
            </a:pPr>
            <a:r>
              <a:rPr lang="es-CR" dirty="0"/>
              <a:t>                           Método con “</a:t>
            </a:r>
            <a:r>
              <a:rPr lang="es-CR" b="1" dirty="0"/>
              <a:t>:</a:t>
            </a:r>
            <a:r>
              <a:rPr lang="es-CR" dirty="0"/>
              <a:t>”                                                               Método con “</a:t>
            </a:r>
            <a:r>
              <a:rPr lang="es-CR" b="1" dirty="0"/>
              <a:t>*</a:t>
            </a:r>
            <a:r>
              <a:rPr lang="es-CR" dirty="0"/>
              <a:t>”</a:t>
            </a:r>
          </a:p>
          <a:p>
            <a:pPr marL="0" indent="0">
              <a:buNone/>
            </a:pPr>
            <a:endParaRPr lang="es-CR" dirty="0"/>
          </a:p>
          <a:p>
            <a:pPr marL="0" indent="0">
              <a:buNone/>
            </a:pPr>
            <a:endParaRPr lang="es-CR" dirty="0"/>
          </a:p>
          <a:p>
            <a:pPr marL="0" indent="0">
              <a:buNone/>
            </a:pPr>
            <a:endParaRPr lang="es-CR" dirty="0"/>
          </a:p>
          <a:p>
            <a:pPr marL="0" indent="0">
              <a:buNone/>
            </a:pPr>
            <a:endParaRPr lang="en-US" dirty="0"/>
          </a:p>
        </p:txBody>
      </p:sp>
      <p:pic>
        <p:nvPicPr>
          <p:cNvPr id="5" name="Imagen 4">
            <a:extLst>
              <a:ext uri="{FF2B5EF4-FFF2-40B4-BE49-F238E27FC236}">
                <a16:creationId xmlns:a16="http://schemas.microsoft.com/office/drawing/2014/main" id="{CB122223-E3B7-48E9-92B2-8BA6E7EC4D95}"/>
              </a:ext>
            </a:extLst>
          </p:cNvPr>
          <p:cNvPicPr>
            <a:picLocks noChangeAspect="1"/>
          </p:cNvPicPr>
          <p:nvPr/>
        </p:nvPicPr>
        <p:blipFill>
          <a:blip r:embed="rId2"/>
          <a:stretch>
            <a:fillRect/>
          </a:stretch>
        </p:blipFill>
        <p:spPr>
          <a:xfrm>
            <a:off x="1893119" y="2001603"/>
            <a:ext cx="1552575" cy="371475"/>
          </a:xfrm>
          <a:prstGeom prst="rect">
            <a:avLst/>
          </a:prstGeom>
        </p:spPr>
      </p:pic>
      <p:pic>
        <p:nvPicPr>
          <p:cNvPr id="7" name="Imagen 6">
            <a:extLst>
              <a:ext uri="{FF2B5EF4-FFF2-40B4-BE49-F238E27FC236}">
                <a16:creationId xmlns:a16="http://schemas.microsoft.com/office/drawing/2014/main" id="{37DC6789-F9D8-4FAB-A0F7-B1682EDC80C8}"/>
              </a:ext>
            </a:extLst>
          </p:cNvPr>
          <p:cNvPicPr>
            <a:picLocks noChangeAspect="1"/>
          </p:cNvPicPr>
          <p:nvPr/>
        </p:nvPicPr>
        <p:blipFill>
          <a:blip r:embed="rId3"/>
          <a:stretch>
            <a:fillRect/>
          </a:stretch>
        </p:blipFill>
        <p:spPr>
          <a:xfrm>
            <a:off x="677932" y="2502919"/>
            <a:ext cx="4448175" cy="523875"/>
          </a:xfrm>
          <a:prstGeom prst="rect">
            <a:avLst/>
          </a:prstGeom>
        </p:spPr>
      </p:pic>
      <p:pic>
        <p:nvPicPr>
          <p:cNvPr id="9" name="Imagen 8">
            <a:extLst>
              <a:ext uri="{FF2B5EF4-FFF2-40B4-BE49-F238E27FC236}">
                <a16:creationId xmlns:a16="http://schemas.microsoft.com/office/drawing/2014/main" id="{E8E2B15F-2D34-4C08-B757-35A52E165D76}"/>
              </a:ext>
            </a:extLst>
          </p:cNvPr>
          <p:cNvPicPr>
            <a:picLocks noChangeAspect="1"/>
          </p:cNvPicPr>
          <p:nvPr/>
        </p:nvPicPr>
        <p:blipFill>
          <a:blip r:embed="rId4"/>
          <a:stretch>
            <a:fillRect/>
          </a:stretch>
        </p:blipFill>
        <p:spPr>
          <a:xfrm>
            <a:off x="7479032" y="2077802"/>
            <a:ext cx="1533525" cy="219075"/>
          </a:xfrm>
          <a:prstGeom prst="rect">
            <a:avLst/>
          </a:prstGeom>
        </p:spPr>
      </p:pic>
      <p:pic>
        <p:nvPicPr>
          <p:cNvPr id="11" name="Imagen 10">
            <a:extLst>
              <a:ext uri="{FF2B5EF4-FFF2-40B4-BE49-F238E27FC236}">
                <a16:creationId xmlns:a16="http://schemas.microsoft.com/office/drawing/2014/main" id="{262B113B-1767-47CA-8ACF-F4CCAFA7AE00}"/>
              </a:ext>
            </a:extLst>
          </p:cNvPr>
          <p:cNvPicPr>
            <a:picLocks noChangeAspect="1"/>
          </p:cNvPicPr>
          <p:nvPr/>
        </p:nvPicPr>
        <p:blipFill>
          <a:blip r:embed="rId5"/>
          <a:stretch>
            <a:fillRect/>
          </a:stretch>
        </p:blipFill>
        <p:spPr>
          <a:xfrm>
            <a:off x="6210729" y="2502919"/>
            <a:ext cx="4391025" cy="552450"/>
          </a:xfrm>
          <a:prstGeom prst="rect">
            <a:avLst/>
          </a:prstGeom>
        </p:spPr>
      </p:pic>
      <p:pic>
        <p:nvPicPr>
          <p:cNvPr id="13" name="Imagen 12">
            <a:extLst>
              <a:ext uri="{FF2B5EF4-FFF2-40B4-BE49-F238E27FC236}">
                <a16:creationId xmlns:a16="http://schemas.microsoft.com/office/drawing/2014/main" id="{6CD206CB-8107-4A37-8466-57734A0F262A}"/>
              </a:ext>
            </a:extLst>
          </p:cNvPr>
          <p:cNvPicPr>
            <a:picLocks noChangeAspect="1"/>
          </p:cNvPicPr>
          <p:nvPr/>
        </p:nvPicPr>
        <p:blipFill>
          <a:blip r:embed="rId6"/>
          <a:stretch>
            <a:fillRect/>
          </a:stretch>
        </p:blipFill>
        <p:spPr>
          <a:xfrm>
            <a:off x="3809445" y="3429000"/>
            <a:ext cx="3669587" cy="3380590"/>
          </a:xfrm>
          <a:prstGeom prst="rect">
            <a:avLst/>
          </a:prstGeom>
        </p:spPr>
      </p:pic>
      <p:cxnSp>
        <p:nvCxnSpPr>
          <p:cNvPr id="15" name="Conector recto de flecha 14">
            <a:extLst>
              <a:ext uri="{FF2B5EF4-FFF2-40B4-BE49-F238E27FC236}">
                <a16:creationId xmlns:a16="http://schemas.microsoft.com/office/drawing/2014/main" id="{51DD361F-8F1E-49C3-8241-380C562A447A}"/>
              </a:ext>
            </a:extLst>
          </p:cNvPr>
          <p:cNvCxnSpPr/>
          <p:nvPr/>
        </p:nvCxnSpPr>
        <p:spPr>
          <a:xfrm>
            <a:off x="7799850" y="5119295"/>
            <a:ext cx="11357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0BD3036B-E97E-44F7-9673-669E24EB0002}"/>
              </a:ext>
            </a:extLst>
          </p:cNvPr>
          <p:cNvSpPr txBox="1"/>
          <p:nvPr/>
        </p:nvSpPr>
        <p:spPr>
          <a:xfrm>
            <a:off x="9172876" y="4899259"/>
            <a:ext cx="1857676" cy="646331"/>
          </a:xfrm>
          <a:prstGeom prst="rect">
            <a:avLst/>
          </a:prstGeom>
          <a:noFill/>
        </p:spPr>
        <p:txBody>
          <a:bodyPr wrap="square" rtlCol="0">
            <a:spAutoFit/>
          </a:bodyPr>
          <a:lstStyle/>
          <a:p>
            <a:pPr algn="ctr"/>
            <a:r>
              <a:rPr lang="es-CR" dirty="0"/>
              <a:t>¿Qué podemos decir?</a:t>
            </a:r>
            <a:endParaRPr lang="en-US" dirty="0"/>
          </a:p>
        </p:txBody>
      </p:sp>
    </p:spTree>
    <p:extLst>
      <p:ext uri="{BB962C8B-B14F-4D97-AF65-F5344CB8AC3E}">
        <p14:creationId xmlns:p14="http://schemas.microsoft.com/office/powerpoint/2010/main" val="2737660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7565136" y="1636396"/>
            <a:ext cx="2543175" cy="213359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514521" y="4428839"/>
            <a:ext cx="2158083" cy="1986219"/>
          </a:xfrm>
          <a:prstGeom prst="rect">
            <a:avLst/>
          </a:prstGeom>
          <a:blipFill>
            <a:blip r:embed="rId3" cstate="print"/>
            <a:stretch>
              <a:fillRect/>
            </a:stretch>
          </a:blipFill>
        </p:spPr>
        <p:txBody>
          <a:bodyPr wrap="square" lIns="0" tIns="0" rIns="0" bIns="0" rtlCol="0"/>
          <a:lstStyle/>
          <a:p>
            <a:endParaRPr/>
          </a:p>
        </p:txBody>
      </p:sp>
      <p:sp>
        <p:nvSpPr>
          <p:cNvPr id="11" name="Título 1">
            <a:extLst>
              <a:ext uri="{FF2B5EF4-FFF2-40B4-BE49-F238E27FC236}">
                <a16:creationId xmlns:a16="http://schemas.microsoft.com/office/drawing/2014/main" id="{D7470DD9-BF7D-49CB-A5D8-D5748131CE9B}"/>
              </a:ext>
            </a:extLst>
          </p:cNvPr>
          <p:cNvSpPr txBox="1">
            <a:spLocks/>
          </p:cNvSpPr>
          <p:nvPr/>
        </p:nvSpPr>
        <p:spPr>
          <a:xfrm>
            <a:off x="684824" y="97639"/>
            <a:ext cx="9692640" cy="85935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s-CR" dirty="0"/>
              <a:t>Preámbulo</a:t>
            </a:r>
            <a:endParaRPr lang="en-US" dirty="0"/>
          </a:p>
        </p:txBody>
      </p:sp>
      <p:sp>
        <p:nvSpPr>
          <p:cNvPr id="13" name="object 2">
            <a:extLst>
              <a:ext uri="{FF2B5EF4-FFF2-40B4-BE49-F238E27FC236}">
                <a16:creationId xmlns:a16="http://schemas.microsoft.com/office/drawing/2014/main" id="{B4EE9A6C-BB9D-44D5-8904-81CB39A30D32}"/>
              </a:ext>
            </a:extLst>
          </p:cNvPr>
          <p:cNvSpPr txBox="1"/>
          <p:nvPr/>
        </p:nvSpPr>
        <p:spPr>
          <a:xfrm>
            <a:off x="222616" y="1485901"/>
            <a:ext cx="2614295" cy="1290097"/>
          </a:xfrm>
          <a:prstGeom prst="rect">
            <a:avLst/>
          </a:prstGeom>
        </p:spPr>
        <p:txBody>
          <a:bodyPr vert="horz" wrap="square" lIns="0" tIns="12700" rIns="0" bIns="0" rtlCol="0">
            <a:spAutoFit/>
          </a:bodyPr>
          <a:lstStyle/>
          <a:p>
            <a:pPr marL="12700">
              <a:spcBef>
                <a:spcPts val="100"/>
              </a:spcBef>
            </a:pPr>
            <a:r>
              <a:rPr b="1" u="sng" dirty="0">
                <a:uFill>
                  <a:solidFill>
                    <a:srgbClr val="000000"/>
                  </a:solidFill>
                </a:uFill>
                <a:latin typeface="Times New Roman"/>
                <a:cs typeface="Times New Roman"/>
              </a:rPr>
              <a:t>Regresión</a:t>
            </a:r>
            <a:r>
              <a:rPr b="1" u="sng" spc="-70" dirty="0">
                <a:uFill>
                  <a:solidFill>
                    <a:srgbClr val="000000"/>
                  </a:solidFill>
                </a:uFill>
                <a:latin typeface="Times New Roman"/>
                <a:cs typeface="Times New Roman"/>
              </a:rPr>
              <a:t> </a:t>
            </a:r>
            <a:r>
              <a:rPr b="1" u="sng" spc="-30" dirty="0">
                <a:uFill>
                  <a:solidFill>
                    <a:srgbClr val="000000"/>
                  </a:solidFill>
                </a:uFill>
                <a:latin typeface="Times New Roman"/>
                <a:cs typeface="Times New Roman"/>
              </a:rPr>
              <a:t>bivariada</a:t>
            </a:r>
            <a:endParaRPr dirty="0">
              <a:latin typeface="Times New Roman"/>
              <a:cs typeface="Times New Roman"/>
            </a:endParaRPr>
          </a:p>
          <a:p>
            <a:pPr>
              <a:spcBef>
                <a:spcPts val="25"/>
              </a:spcBef>
            </a:pPr>
            <a:endParaRPr sz="2900" dirty="0">
              <a:latin typeface="Times New Roman"/>
              <a:cs typeface="Times New Roman"/>
            </a:endParaRPr>
          </a:p>
          <a:p>
            <a:pPr marL="12700" marR="5080">
              <a:tabLst>
                <a:tab pos="2312035" algn="l"/>
              </a:tabLst>
            </a:pPr>
            <a:r>
              <a:rPr spc="-110" dirty="0">
                <a:latin typeface="Times New Roman"/>
                <a:cs typeface="Times New Roman"/>
              </a:rPr>
              <a:t>Una</a:t>
            </a:r>
            <a:r>
              <a:rPr spc="-35" dirty="0">
                <a:latin typeface="Times New Roman"/>
                <a:cs typeface="Times New Roman"/>
              </a:rPr>
              <a:t> </a:t>
            </a:r>
            <a:r>
              <a:rPr spc="-100" dirty="0">
                <a:latin typeface="Times New Roman"/>
                <a:cs typeface="Times New Roman"/>
              </a:rPr>
              <a:t>variable</a:t>
            </a:r>
            <a:r>
              <a:rPr spc="-40" dirty="0">
                <a:latin typeface="Times New Roman"/>
                <a:cs typeface="Times New Roman"/>
              </a:rPr>
              <a:t> </a:t>
            </a:r>
            <a:r>
              <a:rPr spc="-65" dirty="0">
                <a:latin typeface="Times New Roman"/>
                <a:cs typeface="Times New Roman"/>
              </a:rPr>
              <a:t>dependiente	</a:t>
            </a:r>
            <a:r>
              <a:rPr spc="-120" dirty="0">
                <a:latin typeface="Times New Roman"/>
                <a:cs typeface="Times New Roman"/>
              </a:rPr>
              <a:t>(Y)  </a:t>
            </a:r>
            <a:r>
              <a:rPr spc="-110" dirty="0">
                <a:latin typeface="Times New Roman"/>
                <a:cs typeface="Times New Roman"/>
              </a:rPr>
              <a:t>Una </a:t>
            </a:r>
            <a:r>
              <a:rPr spc="-100" dirty="0">
                <a:latin typeface="Times New Roman"/>
                <a:cs typeface="Times New Roman"/>
              </a:rPr>
              <a:t>variable </a:t>
            </a:r>
            <a:r>
              <a:rPr spc="-70" dirty="0">
                <a:latin typeface="Times New Roman"/>
                <a:cs typeface="Times New Roman"/>
              </a:rPr>
              <a:t>independiente</a:t>
            </a:r>
            <a:r>
              <a:rPr spc="25" dirty="0">
                <a:latin typeface="Times New Roman"/>
                <a:cs typeface="Times New Roman"/>
              </a:rPr>
              <a:t> </a:t>
            </a:r>
            <a:r>
              <a:rPr spc="-90" dirty="0">
                <a:latin typeface="Times New Roman"/>
                <a:cs typeface="Times New Roman"/>
              </a:rPr>
              <a:t>(X)</a:t>
            </a:r>
            <a:endParaRPr dirty="0">
              <a:latin typeface="Times New Roman"/>
              <a:cs typeface="Times New Roman"/>
            </a:endParaRPr>
          </a:p>
        </p:txBody>
      </p:sp>
      <p:sp>
        <p:nvSpPr>
          <p:cNvPr id="14" name="object 3">
            <a:extLst>
              <a:ext uri="{FF2B5EF4-FFF2-40B4-BE49-F238E27FC236}">
                <a16:creationId xmlns:a16="http://schemas.microsoft.com/office/drawing/2014/main" id="{9D7C5199-5253-478D-AD03-BC6E8CE28BDC}"/>
              </a:ext>
            </a:extLst>
          </p:cNvPr>
          <p:cNvSpPr txBox="1"/>
          <p:nvPr/>
        </p:nvSpPr>
        <p:spPr>
          <a:xfrm>
            <a:off x="222616" y="4214114"/>
            <a:ext cx="2295525" cy="299720"/>
          </a:xfrm>
          <a:prstGeom prst="rect">
            <a:avLst/>
          </a:prstGeom>
        </p:spPr>
        <p:txBody>
          <a:bodyPr vert="horz" wrap="square" lIns="0" tIns="12700" rIns="0" bIns="0" rtlCol="0">
            <a:spAutoFit/>
          </a:bodyPr>
          <a:lstStyle/>
          <a:p>
            <a:pPr marL="12700">
              <a:spcBef>
                <a:spcPts val="100"/>
              </a:spcBef>
            </a:pPr>
            <a:r>
              <a:rPr b="1" u="sng" dirty="0">
                <a:uFill>
                  <a:solidFill>
                    <a:srgbClr val="000000"/>
                  </a:solidFill>
                </a:uFill>
                <a:latin typeface="Times New Roman"/>
                <a:cs typeface="Times New Roman"/>
              </a:rPr>
              <a:t>Regresión</a:t>
            </a:r>
            <a:r>
              <a:rPr b="1" u="sng" spc="-95" dirty="0">
                <a:uFill>
                  <a:solidFill>
                    <a:srgbClr val="000000"/>
                  </a:solidFill>
                </a:uFill>
                <a:latin typeface="Times New Roman"/>
                <a:cs typeface="Times New Roman"/>
              </a:rPr>
              <a:t> </a:t>
            </a:r>
            <a:r>
              <a:rPr b="1" u="sng" spc="-25" dirty="0">
                <a:uFill>
                  <a:solidFill>
                    <a:srgbClr val="000000"/>
                  </a:solidFill>
                </a:uFill>
                <a:latin typeface="Times New Roman"/>
                <a:cs typeface="Times New Roman"/>
              </a:rPr>
              <a:t>multivariada</a:t>
            </a:r>
            <a:endParaRPr>
              <a:latin typeface="Times New Roman"/>
              <a:cs typeface="Times New Roman"/>
            </a:endParaRPr>
          </a:p>
        </p:txBody>
      </p:sp>
      <p:sp>
        <p:nvSpPr>
          <p:cNvPr id="15" name="object 4">
            <a:extLst>
              <a:ext uri="{FF2B5EF4-FFF2-40B4-BE49-F238E27FC236}">
                <a16:creationId xmlns:a16="http://schemas.microsoft.com/office/drawing/2014/main" id="{856EADF9-D5C7-48B9-9D64-FA4EAAFF7C20}"/>
              </a:ext>
            </a:extLst>
          </p:cNvPr>
          <p:cNvSpPr txBox="1"/>
          <p:nvPr/>
        </p:nvSpPr>
        <p:spPr>
          <a:xfrm>
            <a:off x="222616" y="4915155"/>
            <a:ext cx="3239675" cy="574675"/>
          </a:xfrm>
          <a:prstGeom prst="rect">
            <a:avLst/>
          </a:prstGeom>
        </p:spPr>
        <p:txBody>
          <a:bodyPr vert="horz" wrap="square" lIns="0" tIns="12700" rIns="0" bIns="0" rtlCol="0">
            <a:spAutoFit/>
          </a:bodyPr>
          <a:lstStyle/>
          <a:p>
            <a:pPr marL="12700">
              <a:spcBef>
                <a:spcPts val="100"/>
              </a:spcBef>
            </a:pPr>
            <a:r>
              <a:rPr spc="-110" dirty="0">
                <a:latin typeface="Times New Roman"/>
                <a:cs typeface="Times New Roman"/>
              </a:rPr>
              <a:t>Una </a:t>
            </a:r>
            <a:r>
              <a:rPr spc="-100" dirty="0">
                <a:latin typeface="Times New Roman"/>
                <a:cs typeface="Times New Roman"/>
              </a:rPr>
              <a:t>variable</a:t>
            </a:r>
            <a:r>
              <a:rPr spc="5" dirty="0">
                <a:latin typeface="Times New Roman"/>
                <a:cs typeface="Times New Roman"/>
              </a:rPr>
              <a:t> </a:t>
            </a:r>
            <a:r>
              <a:rPr spc="-65" dirty="0">
                <a:latin typeface="Times New Roman"/>
                <a:cs typeface="Times New Roman"/>
              </a:rPr>
              <a:t>dependiente</a:t>
            </a:r>
            <a:endParaRPr dirty="0">
              <a:latin typeface="Times New Roman"/>
              <a:cs typeface="Times New Roman"/>
            </a:endParaRPr>
          </a:p>
          <a:p>
            <a:pPr marL="12700"/>
            <a:r>
              <a:rPr spc="-204" dirty="0">
                <a:latin typeface="Arial"/>
                <a:cs typeface="Arial"/>
              </a:rPr>
              <a:t>Dos </a:t>
            </a:r>
            <a:r>
              <a:rPr spc="-180" dirty="0">
                <a:latin typeface="Arial"/>
                <a:cs typeface="Arial"/>
              </a:rPr>
              <a:t>o </a:t>
            </a:r>
            <a:r>
              <a:rPr spc="-300" dirty="0" err="1">
                <a:latin typeface="Arial"/>
                <a:cs typeface="Arial"/>
              </a:rPr>
              <a:t>más</a:t>
            </a:r>
            <a:r>
              <a:rPr spc="-300" dirty="0">
                <a:latin typeface="Arial"/>
                <a:cs typeface="Arial"/>
              </a:rPr>
              <a:t> </a:t>
            </a:r>
            <a:r>
              <a:rPr lang="es-CR" spc="-300" dirty="0">
                <a:latin typeface="Arial"/>
                <a:cs typeface="Arial"/>
              </a:rPr>
              <a:t>  </a:t>
            </a:r>
            <a:r>
              <a:rPr spc="-180" dirty="0">
                <a:latin typeface="Arial"/>
                <a:cs typeface="Arial"/>
              </a:rPr>
              <a:t>variables</a:t>
            </a:r>
            <a:r>
              <a:rPr spc="20" dirty="0">
                <a:latin typeface="Arial"/>
                <a:cs typeface="Arial"/>
              </a:rPr>
              <a:t> </a:t>
            </a:r>
            <a:r>
              <a:rPr spc="-175" dirty="0">
                <a:latin typeface="Arial"/>
                <a:cs typeface="Arial"/>
              </a:rPr>
              <a:t>independientes</a:t>
            </a:r>
            <a:endParaRPr dirty="0">
              <a:latin typeface="Arial"/>
              <a:cs typeface="Arial"/>
            </a:endParaRPr>
          </a:p>
        </p:txBody>
      </p:sp>
      <p:sp>
        <p:nvSpPr>
          <p:cNvPr id="17" name="object 9">
            <a:extLst>
              <a:ext uri="{FF2B5EF4-FFF2-40B4-BE49-F238E27FC236}">
                <a16:creationId xmlns:a16="http://schemas.microsoft.com/office/drawing/2014/main" id="{D0B78478-DE69-4C44-9A96-C55D73C1D4D9}"/>
              </a:ext>
            </a:extLst>
          </p:cNvPr>
          <p:cNvSpPr/>
          <p:nvPr/>
        </p:nvSpPr>
        <p:spPr>
          <a:xfrm>
            <a:off x="1469627" y="3095006"/>
            <a:ext cx="685800" cy="800099"/>
          </a:xfrm>
          <a:prstGeom prst="rect">
            <a:avLst/>
          </a:prstGeom>
          <a:blipFill>
            <a:blip r:embed="rId4" cstate="print"/>
            <a:stretch>
              <a:fillRect/>
            </a:stretch>
          </a:blipFill>
        </p:spPr>
        <p:txBody>
          <a:bodyPr wrap="square" lIns="0" tIns="0" rIns="0" bIns="0" rtlCol="0"/>
          <a:lstStyle/>
          <a:p>
            <a:endParaRPr/>
          </a:p>
        </p:txBody>
      </p:sp>
      <p:sp>
        <p:nvSpPr>
          <p:cNvPr id="18" name="object 10">
            <a:extLst>
              <a:ext uri="{FF2B5EF4-FFF2-40B4-BE49-F238E27FC236}">
                <a16:creationId xmlns:a16="http://schemas.microsoft.com/office/drawing/2014/main" id="{071CEA03-6B05-49A6-95AD-AC0677DB999B}"/>
              </a:ext>
            </a:extLst>
          </p:cNvPr>
          <p:cNvSpPr/>
          <p:nvPr/>
        </p:nvSpPr>
        <p:spPr>
          <a:xfrm>
            <a:off x="1812527" y="5688280"/>
            <a:ext cx="1733550" cy="885825"/>
          </a:xfrm>
          <a:prstGeom prst="rect">
            <a:avLst/>
          </a:prstGeom>
          <a:blipFill>
            <a:blip r:embed="rId5" cstate="print"/>
            <a:stretch>
              <a:fillRect/>
            </a:stretch>
          </a:blipFill>
        </p:spPr>
        <p:txBody>
          <a:bodyPr wrap="square" lIns="0" tIns="0" rIns="0" bIns="0" rtlCol="0"/>
          <a:lstStyle/>
          <a:p>
            <a:endParaRPr/>
          </a:p>
        </p:txBody>
      </p:sp>
      <p:sp>
        <p:nvSpPr>
          <p:cNvPr id="19" name="object 7">
            <a:extLst>
              <a:ext uri="{FF2B5EF4-FFF2-40B4-BE49-F238E27FC236}">
                <a16:creationId xmlns:a16="http://schemas.microsoft.com/office/drawing/2014/main" id="{11879D84-F6AE-46D1-9183-278125EF0A2E}"/>
              </a:ext>
            </a:extLst>
          </p:cNvPr>
          <p:cNvSpPr/>
          <p:nvPr/>
        </p:nvSpPr>
        <p:spPr>
          <a:xfrm>
            <a:off x="4577674" y="2403282"/>
            <a:ext cx="2543175" cy="2133599"/>
          </a:xfrm>
          <a:prstGeom prst="rect">
            <a:avLst/>
          </a:prstGeom>
          <a:blipFill>
            <a:blip r:embed="rId2" cstate="print"/>
            <a:stretch>
              <a:fillRect/>
            </a:stretch>
          </a:blipFill>
        </p:spPr>
        <p:txBody>
          <a:bodyPr wrap="square" lIns="0" tIns="0" rIns="0" bIns="0" rtlCol="0"/>
          <a:lstStyle/>
          <a:p>
            <a:endParaRPr/>
          </a:p>
        </p:txBody>
      </p:sp>
      <p:cxnSp>
        <p:nvCxnSpPr>
          <p:cNvPr id="5" name="Conector recto de flecha 4">
            <a:extLst>
              <a:ext uri="{FF2B5EF4-FFF2-40B4-BE49-F238E27FC236}">
                <a16:creationId xmlns:a16="http://schemas.microsoft.com/office/drawing/2014/main" id="{8C1FE144-EC4F-43D8-98B3-46CB12F38941}"/>
              </a:ext>
            </a:extLst>
          </p:cNvPr>
          <p:cNvCxnSpPr>
            <a:cxnSpLocks/>
          </p:cNvCxnSpPr>
          <p:nvPr/>
        </p:nvCxnSpPr>
        <p:spPr>
          <a:xfrm>
            <a:off x="2518141" y="5708118"/>
            <a:ext cx="25154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uadroTexto 8">
            <a:extLst>
              <a:ext uri="{FF2B5EF4-FFF2-40B4-BE49-F238E27FC236}">
                <a16:creationId xmlns:a16="http://schemas.microsoft.com/office/drawing/2014/main" id="{EA61203F-E982-4010-8746-E3E5462CC174}"/>
              </a:ext>
            </a:extLst>
          </p:cNvPr>
          <p:cNvSpPr txBox="1"/>
          <p:nvPr/>
        </p:nvSpPr>
        <p:spPr>
          <a:xfrm>
            <a:off x="5034927" y="5384952"/>
            <a:ext cx="2563380" cy="1477328"/>
          </a:xfrm>
          <a:prstGeom prst="rect">
            <a:avLst/>
          </a:prstGeom>
          <a:noFill/>
        </p:spPr>
        <p:txBody>
          <a:bodyPr wrap="square" rtlCol="0">
            <a:spAutoFit/>
          </a:bodyPr>
          <a:lstStyle/>
          <a:p>
            <a:pPr algn="ctr"/>
            <a:r>
              <a:rPr lang="es-CR" b="1" dirty="0"/>
              <a:t>¿ cómo podemos analizar una RLM con variables cualitativas en la matriz de X?</a:t>
            </a:r>
            <a:endParaRPr 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6F23F-3BCC-4111-8B9D-F505AED42592}"/>
              </a:ext>
            </a:extLst>
          </p:cNvPr>
          <p:cNvSpPr>
            <a:spLocks noGrp="1"/>
          </p:cNvSpPr>
          <p:nvPr>
            <p:ph type="title"/>
          </p:nvPr>
        </p:nvSpPr>
        <p:spPr>
          <a:xfrm>
            <a:off x="217858" y="90552"/>
            <a:ext cx="10968006" cy="850481"/>
          </a:xfrm>
        </p:spPr>
        <p:txBody>
          <a:bodyPr/>
          <a:lstStyle/>
          <a:p>
            <a:pPr algn="ctr"/>
            <a:r>
              <a:rPr lang="es-CR" dirty="0"/>
              <a:t>La interacción</a:t>
            </a:r>
            <a:endParaRPr lang="en-US" dirty="0"/>
          </a:p>
        </p:txBody>
      </p:sp>
      <p:sp>
        <p:nvSpPr>
          <p:cNvPr id="3" name="Marcador de contenido 2">
            <a:extLst>
              <a:ext uri="{FF2B5EF4-FFF2-40B4-BE49-F238E27FC236}">
                <a16:creationId xmlns:a16="http://schemas.microsoft.com/office/drawing/2014/main" id="{0147CF65-3187-412E-B3F0-C323CDF8C78D}"/>
              </a:ext>
            </a:extLst>
          </p:cNvPr>
          <p:cNvSpPr>
            <a:spLocks noGrp="1"/>
          </p:cNvSpPr>
          <p:nvPr>
            <p:ph idx="1"/>
          </p:nvPr>
        </p:nvSpPr>
        <p:spPr>
          <a:xfrm>
            <a:off x="142043" y="1203158"/>
            <a:ext cx="10968006" cy="5481727"/>
          </a:xfrm>
        </p:spPr>
        <p:txBody>
          <a:bodyPr/>
          <a:lstStyle/>
          <a:p>
            <a:r>
              <a:rPr lang="es-CR" dirty="0"/>
              <a:t>Veamos el efecto de introducir la interacción en la nueva regresión. Vemos que hay una diferencia entre los autos domésticos y los extranjeros. Sin la interacción, se suponía “</a:t>
            </a:r>
            <a:r>
              <a:rPr lang="es-CR" dirty="0" err="1"/>
              <a:t>paralelidad</a:t>
            </a:r>
            <a:r>
              <a:rPr lang="es-CR" dirty="0"/>
              <a:t>”. Y esto no era correcto.  </a:t>
            </a:r>
            <a:endParaRPr lang="en-US" dirty="0"/>
          </a:p>
        </p:txBody>
      </p:sp>
      <p:pic>
        <p:nvPicPr>
          <p:cNvPr id="5" name="Imagen 4">
            <a:extLst>
              <a:ext uri="{FF2B5EF4-FFF2-40B4-BE49-F238E27FC236}">
                <a16:creationId xmlns:a16="http://schemas.microsoft.com/office/drawing/2014/main" id="{3115F229-51FC-494F-AACE-CC53652037EF}"/>
              </a:ext>
            </a:extLst>
          </p:cNvPr>
          <p:cNvPicPr>
            <a:picLocks noChangeAspect="1"/>
          </p:cNvPicPr>
          <p:nvPr/>
        </p:nvPicPr>
        <p:blipFill>
          <a:blip r:embed="rId2"/>
          <a:stretch>
            <a:fillRect/>
          </a:stretch>
        </p:blipFill>
        <p:spPr>
          <a:xfrm>
            <a:off x="333475" y="2190750"/>
            <a:ext cx="4229100" cy="1238250"/>
          </a:xfrm>
          <a:prstGeom prst="rect">
            <a:avLst/>
          </a:prstGeom>
        </p:spPr>
      </p:pic>
      <p:pic>
        <p:nvPicPr>
          <p:cNvPr id="7" name="Imagen 6">
            <a:extLst>
              <a:ext uri="{FF2B5EF4-FFF2-40B4-BE49-F238E27FC236}">
                <a16:creationId xmlns:a16="http://schemas.microsoft.com/office/drawing/2014/main" id="{CA6B293E-47A3-4C16-A053-5B66BBC1DADF}"/>
              </a:ext>
            </a:extLst>
          </p:cNvPr>
          <p:cNvPicPr>
            <a:picLocks noChangeAspect="1"/>
          </p:cNvPicPr>
          <p:nvPr/>
        </p:nvPicPr>
        <p:blipFill>
          <a:blip r:embed="rId3"/>
          <a:stretch>
            <a:fillRect/>
          </a:stretch>
        </p:blipFill>
        <p:spPr>
          <a:xfrm>
            <a:off x="5347424" y="2190750"/>
            <a:ext cx="5762625" cy="990600"/>
          </a:xfrm>
          <a:prstGeom prst="rect">
            <a:avLst/>
          </a:prstGeom>
        </p:spPr>
      </p:pic>
      <p:pic>
        <p:nvPicPr>
          <p:cNvPr id="9" name="Imagen 8">
            <a:extLst>
              <a:ext uri="{FF2B5EF4-FFF2-40B4-BE49-F238E27FC236}">
                <a16:creationId xmlns:a16="http://schemas.microsoft.com/office/drawing/2014/main" id="{2CA13D7B-766A-4376-A671-81BAC31EF49F}"/>
              </a:ext>
            </a:extLst>
          </p:cNvPr>
          <p:cNvPicPr>
            <a:picLocks noChangeAspect="1"/>
          </p:cNvPicPr>
          <p:nvPr/>
        </p:nvPicPr>
        <p:blipFill>
          <a:blip r:embed="rId4"/>
          <a:stretch>
            <a:fillRect/>
          </a:stretch>
        </p:blipFill>
        <p:spPr>
          <a:xfrm>
            <a:off x="2807329" y="3607828"/>
            <a:ext cx="5080190" cy="3102774"/>
          </a:xfrm>
          <a:prstGeom prst="rect">
            <a:avLst/>
          </a:prstGeom>
        </p:spPr>
      </p:pic>
      <p:sp>
        <p:nvSpPr>
          <p:cNvPr id="10" name="CuadroTexto 9">
            <a:extLst>
              <a:ext uri="{FF2B5EF4-FFF2-40B4-BE49-F238E27FC236}">
                <a16:creationId xmlns:a16="http://schemas.microsoft.com/office/drawing/2014/main" id="{63A64CA9-15B5-435B-A449-F8FD6A90F4B5}"/>
              </a:ext>
            </a:extLst>
          </p:cNvPr>
          <p:cNvSpPr txBox="1"/>
          <p:nvPr/>
        </p:nvSpPr>
        <p:spPr>
          <a:xfrm>
            <a:off x="8228736" y="3788229"/>
            <a:ext cx="2767815" cy="1477328"/>
          </a:xfrm>
          <a:prstGeom prst="rect">
            <a:avLst/>
          </a:prstGeom>
          <a:noFill/>
        </p:spPr>
        <p:txBody>
          <a:bodyPr wrap="square" rtlCol="0">
            <a:spAutoFit/>
          </a:bodyPr>
          <a:lstStyle/>
          <a:p>
            <a:r>
              <a:rPr lang="es-ES" dirty="0"/>
              <a:t>Vemos que estas líneas se ajustan mucho mejor a los datos, lo que coincide con el resultado de nuestras pruebas.</a:t>
            </a:r>
            <a:endParaRPr lang="en-US" dirty="0"/>
          </a:p>
        </p:txBody>
      </p:sp>
    </p:spTree>
    <p:extLst>
      <p:ext uri="{BB962C8B-B14F-4D97-AF65-F5344CB8AC3E}">
        <p14:creationId xmlns:p14="http://schemas.microsoft.com/office/powerpoint/2010/main" val="1743086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On apprend comment poser une question en français avec Zaz - La vie en  français">
            <a:extLst>
              <a:ext uri="{FF2B5EF4-FFF2-40B4-BE49-F238E27FC236}">
                <a16:creationId xmlns:a16="http://schemas.microsoft.com/office/drawing/2014/main" id="{5B3BEB55-4E12-4D26-B06A-7E22BD3113EB}"/>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13550"/>
          <a:stretch/>
        </p:blipFill>
        <p:spPr bwMode="auto">
          <a:xfrm>
            <a:off x="20" y="10"/>
            <a:ext cx="1129282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2DC6F23F-3BCC-4111-8B9D-F505AED42592}"/>
              </a:ext>
            </a:extLst>
          </p:cNvPr>
          <p:cNvSpPr>
            <a:spLocks noGrp="1"/>
          </p:cNvSpPr>
          <p:nvPr>
            <p:ph type="title"/>
          </p:nvPr>
        </p:nvSpPr>
        <p:spPr>
          <a:xfrm>
            <a:off x="1117493" y="283227"/>
            <a:ext cx="9692640" cy="789272"/>
          </a:xfrm>
        </p:spPr>
        <p:txBody>
          <a:bodyPr>
            <a:normAutofit/>
          </a:bodyPr>
          <a:lstStyle/>
          <a:p>
            <a:pPr algn="ctr"/>
            <a:r>
              <a:rPr lang="es-CR" dirty="0">
                <a:solidFill>
                  <a:schemeClr val="bg1"/>
                </a:solidFill>
              </a:rPr>
              <a:t>La interacción</a:t>
            </a:r>
            <a:endParaRPr lang="en-US" dirty="0">
              <a:solidFill>
                <a:schemeClr val="bg1"/>
              </a:solidFill>
            </a:endParaRPr>
          </a:p>
        </p:txBody>
      </p:sp>
      <p:sp>
        <p:nvSpPr>
          <p:cNvPr id="3" name="Marcador de contenido 2">
            <a:extLst>
              <a:ext uri="{FF2B5EF4-FFF2-40B4-BE49-F238E27FC236}">
                <a16:creationId xmlns:a16="http://schemas.microsoft.com/office/drawing/2014/main" id="{0147CF65-3187-412E-B3F0-C323CDF8C78D}"/>
              </a:ext>
            </a:extLst>
          </p:cNvPr>
          <p:cNvSpPr>
            <a:spLocks noGrp="1"/>
          </p:cNvSpPr>
          <p:nvPr>
            <p:ph idx="1"/>
          </p:nvPr>
        </p:nvSpPr>
        <p:spPr>
          <a:xfrm>
            <a:off x="285007" y="2005739"/>
            <a:ext cx="10770919" cy="4174398"/>
          </a:xfrm>
        </p:spPr>
        <p:txBody>
          <a:bodyPr>
            <a:normAutofit/>
          </a:bodyPr>
          <a:lstStyle/>
          <a:p>
            <a:pPr algn="ctr"/>
            <a:r>
              <a:rPr lang="es-CR" dirty="0">
                <a:solidFill>
                  <a:schemeClr val="bg1"/>
                </a:solidFill>
              </a:rPr>
              <a:t>¿Qué sucede con variables de tipo nominales (H Hombre y M mujer) tipo factores o variables ordinales (M Mucho A algo P Poco)?</a:t>
            </a:r>
          </a:p>
          <a:p>
            <a:pPr algn="ctr"/>
            <a:endParaRPr lang="es-CR" dirty="0">
              <a:solidFill>
                <a:schemeClr val="bg1"/>
              </a:solidFill>
            </a:endParaRPr>
          </a:p>
          <a:p>
            <a:pPr algn="ctr"/>
            <a:r>
              <a:rPr lang="es-CR" dirty="0">
                <a:solidFill>
                  <a:schemeClr val="bg1"/>
                </a:solidFill>
              </a:rPr>
              <a:t>¿Podemos realizar interacciones entre variables cuantitativas?</a:t>
            </a:r>
            <a:endParaRPr lang="en-US" dirty="0">
              <a:solidFill>
                <a:schemeClr val="bg1"/>
              </a:solidFill>
            </a:endParaRPr>
          </a:p>
        </p:txBody>
      </p:sp>
    </p:spTree>
    <p:extLst>
      <p:ext uri="{BB962C8B-B14F-4D97-AF65-F5344CB8AC3E}">
        <p14:creationId xmlns:p14="http://schemas.microsoft.com/office/powerpoint/2010/main" val="1105468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6" name="5 Elipse">
            <a:extLst>
              <a:ext uri="{FF2B5EF4-FFF2-40B4-BE49-F238E27FC236}">
                <a16:creationId xmlns:a16="http://schemas.microsoft.com/office/drawing/2014/main" id="{E7299D2D-930F-49E3-A282-8AF5322CF8F4}"/>
              </a:ext>
            </a:extLst>
          </p:cNvPr>
          <p:cNvSpPr/>
          <p:nvPr/>
        </p:nvSpPr>
        <p:spPr>
          <a:xfrm>
            <a:off x="46754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7" name="6 Elipse">
            <a:extLst>
              <a:ext uri="{FF2B5EF4-FFF2-40B4-BE49-F238E27FC236}">
                <a16:creationId xmlns:a16="http://schemas.microsoft.com/office/drawing/2014/main" id="{F1DE5E3D-AD05-4B2D-BBF8-B19E0666664E}"/>
              </a:ext>
            </a:extLst>
          </p:cNvPr>
          <p:cNvSpPr/>
          <p:nvPr/>
        </p:nvSpPr>
        <p:spPr>
          <a:xfrm>
            <a:off x="648267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1" name="14 Rectángulo redondeado">
            <a:extLst>
              <a:ext uri="{FF2B5EF4-FFF2-40B4-BE49-F238E27FC236}">
                <a16:creationId xmlns:a16="http://schemas.microsoft.com/office/drawing/2014/main" id="{20F405BA-569A-4CBF-82F5-7E38FD0A3CEB}"/>
              </a:ext>
            </a:extLst>
          </p:cNvPr>
          <p:cNvSpPr/>
          <p:nvPr/>
        </p:nvSpPr>
        <p:spPr>
          <a:xfrm>
            <a:off x="2051720" y="5373216"/>
            <a:ext cx="2298338"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La interacción</a:t>
            </a:r>
          </a:p>
        </p:txBody>
      </p:sp>
      <p:sp>
        <p:nvSpPr>
          <p:cNvPr id="12" name="15 Rectángulo redondeado">
            <a:extLst>
              <a:ext uri="{FF2B5EF4-FFF2-40B4-BE49-F238E27FC236}">
                <a16:creationId xmlns:a16="http://schemas.microsoft.com/office/drawing/2014/main" id="{F9300F0D-0747-411F-BD1B-A5583DAAE2ED}"/>
              </a:ext>
            </a:extLst>
          </p:cNvPr>
          <p:cNvSpPr/>
          <p:nvPr/>
        </p:nvSpPr>
        <p:spPr>
          <a:xfrm>
            <a:off x="8210866"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Tres o más categorías en la variable </a:t>
            </a:r>
            <a:r>
              <a:rPr lang="es-CR" dirty="0" err="1"/>
              <a:t>cuali</a:t>
            </a:r>
            <a:r>
              <a:rPr lang="es-CR" dirty="0"/>
              <a:t>.</a:t>
            </a:r>
          </a:p>
        </p:txBody>
      </p:sp>
      <p:sp>
        <p:nvSpPr>
          <p:cNvPr id="13" name="13 Rectángulo redondeado">
            <a:extLst>
              <a:ext uri="{FF2B5EF4-FFF2-40B4-BE49-F238E27FC236}">
                <a16:creationId xmlns:a16="http://schemas.microsoft.com/office/drawing/2014/main" id="{FB83B703-7BE1-48E5-9C2C-D6F0CBAB823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Variable categórica de dos niveles</a:t>
            </a:r>
          </a:p>
        </p:txBody>
      </p:sp>
    </p:spTree>
    <p:extLst>
      <p:ext uri="{BB962C8B-B14F-4D97-AF65-F5344CB8AC3E}">
        <p14:creationId xmlns:p14="http://schemas.microsoft.com/office/powerpoint/2010/main" val="2556747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7E6B6-5E67-47FE-A55E-3EF2529DEDB6}"/>
              </a:ext>
            </a:extLst>
          </p:cNvPr>
          <p:cNvSpPr>
            <a:spLocks noGrp="1"/>
          </p:cNvSpPr>
          <p:nvPr>
            <p:ph type="title"/>
          </p:nvPr>
        </p:nvSpPr>
        <p:spPr>
          <a:xfrm>
            <a:off x="86626" y="105878"/>
            <a:ext cx="11126805" cy="789272"/>
          </a:xfrm>
        </p:spPr>
        <p:txBody>
          <a:bodyPr>
            <a:normAutofit/>
          </a:bodyPr>
          <a:lstStyle/>
          <a:p>
            <a:r>
              <a:rPr lang="es-CR" dirty="0"/>
              <a:t>Tres o más categorías en la variable </a:t>
            </a:r>
            <a:r>
              <a:rPr lang="es-CR" dirty="0" err="1"/>
              <a:t>cuali</a:t>
            </a:r>
            <a:r>
              <a:rPr lang="es-CR" dirty="0"/>
              <a:t>.</a:t>
            </a:r>
            <a:endParaRPr lang="en-US" dirty="0"/>
          </a:p>
        </p:txBody>
      </p:sp>
      <p:sp>
        <p:nvSpPr>
          <p:cNvPr id="3" name="Marcador de contenido 2">
            <a:extLst>
              <a:ext uri="{FF2B5EF4-FFF2-40B4-BE49-F238E27FC236}">
                <a16:creationId xmlns:a16="http://schemas.microsoft.com/office/drawing/2014/main" id="{4881FFCA-16F6-4619-A38A-FB2A3C05F6E0}"/>
              </a:ext>
            </a:extLst>
          </p:cNvPr>
          <p:cNvSpPr>
            <a:spLocks noGrp="1"/>
          </p:cNvSpPr>
          <p:nvPr>
            <p:ph idx="1"/>
          </p:nvPr>
        </p:nvSpPr>
        <p:spPr>
          <a:xfrm>
            <a:off x="0" y="1253331"/>
            <a:ext cx="11030553" cy="5604669"/>
          </a:xfrm>
        </p:spPr>
        <p:txBody>
          <a:bodyPr>
            <a:normAutofit/>
          </a:bodyPr>
          <a:lstStyle/>
          <a:p>
            <a:r>
              <a:rPr lang="es-ES" dirty="0"/>
              <a:t>Consideremos ahora una variable factorial con más de dos niveles. En este conjunto de datos, </a:t>
            </a:r>
            <a:r>
              <a:rPr lang="es-ES" dirty="0" err="1"/>
              <a:t>cyl</a:t>
            </a:r>
            <a:r>
              <a:rPr lang="es-ES" dirty="0"/>
              <a:t> es un ejemplo.</a:t>
            </a:r>
          </a:p>
          <a:p>
            <a:endParaRPr lang="es-ES" dirty="0"/>
          </a:p>
          <a:p>
            <a:r>
              <a:rPr lang="es-ES" dirty="0"/>
              <a:t>Aquí la variable </a:t>
            </a:r>
            <a:r>
              <a:rPr lang="es-ES" dirty="0" err="1"/>
              <a:t>cyl</a:t>
            </a:r>
            <a:r>
              <a:rPr lang="es-ES" dirty="0"/>
              <a:t> tiene tres niveles posibles: 4, 6 y 8. Quizás se pregunte, ¿por qué no usar simplemente </a:t>
            </a:r>
            <a:r>
              <a:rPr lang="es-ES" dirty="0" err="1"/>
              <a:t>cyl</a:t>
            </a:r>
            <a:r>
              <a:rPr lang="es-ES" dirty="0"/>
              <a:t> como variable numérica? Ciertamente se podría… pero es una variable ordinal…</a:t>
            </a:r>
          </a:p>
          <a:p>
            <a:endParaRPr lang="en-US" dirty="0"/>
          </a:p>
          <a:p>
            <a:r>
              <a:rPr lang="es-ES" dirty="0"/>
              <a:t>Sin embargo, eso obligaría a que la diferencia en </a:t>
            </a:r>
            <a:r>
              <a:rPr lang="es-ES" dirty="0" err="1"/>
              <a:t>mpg</a:t>
            </a:r>
            <a:r>
              <a:rPr lang="es-ES" dirty="0"/>
              <a:t> promedio entre 4 y 6 cilindros sea la misma que la diferencia en </a:t>
            </a:r>
            <a:r>
              <a:rPr lang="es-ES" dirty="0" err="1"/>
              <a:t>mpg</a:t>
            </a:r>
            <a:r>
              <a:rPr lang="es-ES" dirty="0"/>
              <a:t> promedio entre 6 y 8 cilindros. Eso suele tener sentido para una variable continua, pero no para una variable discreta con tan pocos valores posibles. En el caso de esta variable, no existe un motor de 7 cilindros o un motor de 6.23 cilindros en los vehículos personales. Por estas razones, simplemente consideraremos que </a:t>
            </a:r>
            <a:r>
              <a:rPr lang="es-ES" dirty="0" err="1"/>
              <a:t>cyl</a:t>
            </a:r>
            <a:r>
              <a:rPr lang="es-ES" dirty="0"/>
              <a:t> es categórico. Esta es una decisión que normalmente deberá tomarse con variables ordinales. A menudo, con un gran número de categorías, la decisión de tratarlas como variables numéricas es apropiada porque, de lo contrario, se necesita una gran cantidad de variables </a:t>
            </a:r>
            <a:r>
              <a:rPr lang="es-ES" dirty="0" err="1"/>
              <a:t>dummy</a:t>
            </a:r>
            <a:r>
              <a:rPr lang="es-ES" dirty="0"/>
              <a:t> para representar estas variables.</a:t>
            </a:r>
            <a:endParaRPr lang="en-US" dirty="0"/>
          </a:p>
        </p:txBody>
      </p:sp>
    </p:spTree>
    <p:extLst>
      <p:ext uri="{BB962C8B-B14F-4D97-AF65-F5344CB8AC3E}">
        <p14:creationId xmlns:p14="http://schemas.microsoft.com/office/powerpoint/2010/main" val="3851756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7E6B6-5E67-47FE-A55E-3EF2529DEDB6}"/>
              </a:ext>
            </a:extLst>
          </p:cNvPr>
          <p:cNvSpPr>
            <a:spLocks noGrp="1"/>
          </p:cNvSpPr>
          <p:nvPr>
            <p:ph type="title"/>
          </p:nvPr>
        </p:nvSpPr>
        <p:spPr>
          <a:xfrm>
            <a:off x="86626" y="105878"/>
            <a:ext cx="11126805" cy="789272"/>
          </a:xfrm>
        </p:spPr>
        <p:txBody>
          <a:bodyPr>
            <a:normAutofit/>
          </a:bodyPr>
          <a:lstStyle/>
          <a:p>
            <a:r>
              <a:rPr lang="es-CR" dirty="0"/>
              <a:t>Tres o más categorías en la variable </a:t>
            </a:r>
            <a:r>
              <a:rPr lang="es-CR" dirty="0" err="1"/>
              <a:t>cuali</a:t>
            </a:r>
            <a:r>
              <a:rPr lang="es-CR" dirty="0"/>
              <a:t>.</a:t>
            </a:r>
            <a:endParaRPr lang="en-US" dirty="0"/>
          </a:p>
        </p:txBody>
      </p:sp>
      <p:sp>
        <p:nvSpPr>
          <p:cNvPr id="3" name="Marcador de contenido 2">
            <a:extLst>
              <a:ext uri="{FF2B5EF4-FFF2-40B4-BE49-F238E27FC236}">
                <a16:creationId xmlns:a16="http://schemas.microsoft.com/office/drawing/2014/main" id="{4881FFCA-16F6-4619-A38A-FB2A3C05F6E0}"/>
              </a:ext>
            </a:extLst>
          </p:cNvPr>
          <p:cNvSpPr>
            <a:spLocks noGrp="1"/>
          </p:cNvSpPr>
          <p:nvPr>
            <p:ph idx="1"/>
          </p:nvPr>
        </p:nvSpPr>
        <p:spPr>
          <a:xfrm>
            <a:off x="0" y="1253331"/>
            <a:ext cx="11030553" cy="5604669"/>
          </a:xfrm>
        </p:spPr>
        <p:txBody>
          <a:bodyPr>
            <a:normAutofit/>
          </a:bodyPr>
          <a:lstStyle/>
          <a:p>
            <a:r>
              <a:rPr lang="es-ES" dirty="0"/>
              <a:t>Definamos tres variables </a:t>
            </a:r>
            <a:r>
              <a:rPr lang="es-ES" dirty="0" err="1"/>
              <a:t>dummy</a:t>
            </a:r>
            <a:r>
              <a:rPr lang="es-ES" dirty="0"/>
              <a:t> relacionadas con la variable del factor </a:t>
            </a:r>
            <a:r>
              <a:rPr lang="es-ES" dirty="0" err="1"/>
              <a:t>cyl</a:t>
            </a:r>
            <a:r>
              <a:rPr lang="es-ES" dirty="0"/>
              <a:t>.</a:t>
            </a:r>
          </a:p>
          <a:p>
            <a:endParaRPr lang="es-ES" dirty="0"/>
          </a:p>
          <a:p>
            <a:endParaRPr lang="es-ES" dirty="0"/>
          </a:p>
          <a:p>
            <a:endParaRPr lang="es-ES" dirty="0"/>
          </a:p>
          <a:p>
            <a:endParaRPr lang="es-ES" dirty="0"/>
          </a:p>
          <a:p>
            <a:endParaRPr lang="es-ES" dirty="0"/>
          </a:p>
          <a:p>
            <a:r>
              <a:rPr lang="es-ES" dirty="0"/>
              <a:t>Ahora, ajustemos un modelo aditivo en R, usando </a:t>
            </a:r>
            <a:r>
              <a:rPr lang="es-ES" dirty="0" err="1"/>
              <a:t>mpg</a:t>
            </a:r>
            <a:r>
              <a:rPr lang="es-ES" dirty="0"/>
              <a:t> como respuesta y </a:t>
            </a:r>
            <a:r>
              <a:rPr lang="es-ES" dirty="0" err="1"/>
              <a:t>disp</a:t>
            </a:r>
            <a:r>
              <a:rPr lang="es-ES" dirty="0"/>
              <a:t> y </a:t>
            </a:r>
            <a:r>
              <a:rPr lang="es-ES" dirty="0" err="1"/>
              <a:t>cyl</a:t>
            </a:r>
            <a:r>
              <a:rPr lang="es-ES" dirty="0"/>
              <a:t> como predictores. Este debe ser un modelo que use “tres líneas de regresión” para modelar </a:t>
            </a:r>
            <a:r>
              <a:rPr lang="es-ES" dirty="0" err="1"/>
              <a:t>mpg</a:t>
            </a:r>
            <a:r>
              <a:rPr lang="es-ES" dirty="0"/>
              <a:t>, una para cada uno de los posibles niveles de cilindros. Todos tendrán la misma pendiente (ya que es un modelo aditivo), pero cada uno tendrá su propia intersección.</a:t>
            </a:r>
            <a:endParaRPr lang="en-US" dirty="0"/>
          </a:p>
        </p:txBody>
      </p:sp>
      <p:pic>
        <p:nvPicPr>
          <p:cNvPr id="5" name="Imagen 4">
            <a:extLst>
              <a:ext uri="{FF2B5EF4-FFF2-40B4-BE49-F238E27FC236}">
                <a16:creationId xmlns:a16="http://schemas.microsoft.com/office/drawing/2014/main" id="{880FE001-3A66-4633-B1D8-224D73009D89}"/>
              </a:ext>
            </a:extLst>
          </p:cNvPr>
          <p:cNvPicPr>
            <a:picLocks noChangeAspect="1"/>
          </p:cNvPicPr>
          <p:nvPr/>
        </p:nvPicPr>
        <p:blipFill>
          <a:blip r:embed="rId2"/>
          <a:stretch>
            <a:fillRect/>
          </a:stretch>
        </p:blipFill>
        <p:spPr>
          <a:xfrm>
            <a:off x="4630102" y="1830705"/>
            <a:ext cx="2200275" cy="1733550"/>
          </a:xfrm>
          <a:prstGeom prst="rect">
            <a:avLst/>
          </a:prstGeom>
        </p:spPr>
      </p:pic>
      <p:pic>
        <p:nvPicPr>
          <p:cNvPr id="7" name="Imagen 6">
            <a:extLst>
              <a:ext uri="{FF2B5EF4-FFF2-40B4-BE49-F238E27FC236}">
                <a16:creationId xmlns:a16="http://schemas.microsoft.com/office/drawing/2014/main" id="{6BEAC827-567E-4352-908A-E3E86FA40032}"/>
              </a:ext>
            </a:extLst>
          </p:cNvPr>
          <p:cNvPicPr>
            <a:picLocks noChangeAspect="1"/>
          </p:cNvPicPr>
          <p:nvPr/>
        </p:nvPicPr>
        <p:blipFill>
          <a:blip r:embed="rId3"/>
          <a:stretch>
            <a:fillRect/>
          </a:stretch>
        </p:blipFill>
        <p:spPr>
          <a:xfrm>
            <a:off x="334327" y="5831956"/>
            <a:ext cx="4295775" cy="276225"/>
          </a:xfrm>
          <a:prstGeom prst="rect">
            <a:avLst/>
          </a:prstGeom>
        </p:spPr>
      </p:pic>
      <p:cxnSp>
        <p:nvCxnSpPr>
          <p:cNvPr id="9" name="Conector recto de flecha 8">
            <a:extLst>
              <a:ext uri="{FF2B5EF4-FFF2-40B4-BE49-F238E27FC236}">
                <a16:creationId xmlns:a16="http://schemas.microsoft.com/office/drawing/2014/main" id="{5CE75319-FE9B-4E32-8835-B6D0E1CE287D}"/>
              </a:ext>
            </a:extLst>
          </p:cNvPr>
          <p:cNvCxnSpPr/>
          <p:nvPr/>
        </p:nvCxnSpPr>
        <p:spPr>
          <a:xfrm>
            <a:off x="4841507" y="6035040"/>
            <a:ext cx="8887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Imagen 10">
            <a:extLst>
              <a:ext uri="{FF2B5EF4-FFF2-40B4-BE49-F238E27FC236}">
                <a16:creationId xmlns:a16="http://schemas.microsoft.com/office/drawing/2014/main" id="{AB2640C3-804E-4D91-8795-F321BC86E2B7}"/>
              </a:ext>
            </a:extLst>
          </p:cNvPr>
          <p:cNvPicPr>
            <a:picLocks noChangeAspect="1"/>
          </p:cNvPicPr>
          <p:nvPr/>
        </p:nvPicPr>
        <p:blipFill>
          <a:blip r:embed="rId4"/>
          <a:stretch>
            <a:fillRect/>
          </a:stretch>
        </p:blipFill>
        <p:spPr>
          <a:xfrm>
            <a:off x="6554954" y="5217593"/>
            <a:ext cx="3990975" cy="1504950"/>
          </a:xfrm>
          <a:prstGeom prst="rect">
            <a:avLst/>
          </a:prstGeom>
        </p:spPr>
      </p:pic>
    </p:spTree>
    <p:extLst>
      <p:ext uri="{BB962C8B-B14F-4D97-AF65-F5344CB8AC3E}">
        <p14:creationId xmlns:p14="http://schemas.microsoft.com/office/powerpoint/2010/main" val="204900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7E6B6-5E67-47FE-A55E-3EF2529DEDB6}"/>
              </a:ext>
            </a:extLst>
          </p:cNvPr>
          <p:cNvSpPr>
            <a:spLocks noGrp="1"/>
          </p:cNvSpPr>
          <p:nvPr>
            <p:ph type="title"/>
          </p:nvPr>
        </p:nvSpPr>
        <p:spPr>
          <a:xfrm>
            <a:off x="86626" y="105878"/>
            <a:ext cx="11126805" cy="789272"/>
          </a:xfrm>
        </p:spPr>
        <p:txBody>
          <a:bodyPr>
            <a:normAutofit/>
          </a:bodyPr>
          <a:lstStyle/>
          <a:p>
            <a:r>
              <a:rPr lang="es-CR" dirty="0"/>
              <a:t>Tres o más categorías en la variable </a:t>
            </a:r>
            <a:r>
              <a:rPr lang="es-CR" dirty="0" err="1"/>
              <a:t>cuali</a:t>
            </a:r>
            <a:r>
              <a:rPr lang="es-CR" dirty="0"/>
              <a:t>.</a:t>
            </a:r>
            <a:endParaRPr lang="en-U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881FFCA-16F6-4619-A38A-FB2A3C05F6E0}"/>
                  </a:ext>
                </a:extLst>
              </p:cNvPr>
              <p:cNvSpPr>
                <a:spLocks noGrp="1"/>
              </p:cNvSpPr>
              <p:nvPr>
                <p:ph idx="1"/>
              </p:nvPr>
            </p:nvSpPr>
            <p:spPr>
              <a:xfrm>
                <a:off x="0" y="1253331"/>
                <a:ext cx="11030553" cy="5604669"/>
              </a:xfrm>
            </p:spPr>
            <p:txBody>
              <a:bodyPr>
                <a:normAutofit/>
              </a:bodyPr>
              <a:lstStyle/>
              <a:p>
                <a:r>
                  <a:rPr lang="es-ES" dirty="0"/>
                  <a:t>La pregunta es, ¿cuál es el modelo que R ha estimado aquí? Veamos el caso de un modelo estima sin interacción:</a:t>
                </a:r>
              </a:p>
              <a:p>
                <a:pPr marL="0" indent="0">
                  <a:buNone/>
                </a:pPr>
                <a14:m>
                  <m:oMathPara xmlns:m="http://schemas.openxmlformats.org/officeDocument/2006/math">
                    <m:oMathParaPr>
                      <m:jc m:val="centerGroup"/>
                    </m:oMathParaPr>
                    <m:oMath xmlns:m="http://schemas.openxmlformats.org/officeDocument/2006/math">
                      <m:r>
                        <a:rPr lang="es-CR" i="1" smtClean="0">
                          <a:latin typeface="Cambria Math" panose="02040503050406030204" pitchFamily="18" charset="0"/>
                        </a:rPr>
                        <m:t>𝑌</m:t>
                      </m:r>
                      <m:r>
                        <a:rPr lang="es-CR" i="1" smtClean="0">
                          <a:latin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0</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1</m:t>
                          </m:r>
                        </m:sub>
                      </m:sSub>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2</m:t>
                          </m:r>
                        </m:sub>
                      </m:sSub>
                      <m:sSub>
                        <m:sSubPr>
                          <m:ctrlPr>
                            <a:rPr lang="es-CR" i="1">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𝑣</m:t>
                          </m:r>
                        </m:e>
                        <m:sub>
                          <m:r>
                            <a:rPr lang="es-CR" b="0" i="1" smtClean="0">
                              <a:latin typeface="Cambria Math" panose="02040503050406030204" pitchFamily="18" charset="0"/>
                              <a:ea typeface="Cambria Math" panose="02040503050406030204" pitchFamily="18" charset="0"/>
                            </a:rPr>
                            <m:t>2</m:t>
                          </m:r>
                        </m:sub>
                      </m:sSub>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3</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𝑣</m:t>
                          </m:r>
                        </m:e>
                        <m:sub>
                          <m:r>
                            <a:rPr lang="es-CR" b="0" i="1" smtClean="0">
                              <a:latin typeface="Cambria Math" panose="02040503050406030204" pitchFamily="18" charset="0"/>
                              <a:ea typeface="Cambria Math" panose="02040503050406030204" pitchFamily="18" charset="0"/>
                            </a:rPr>
                            <m:t>3</m:t>
                          </m:r>
                        </m:sub>
                      </m:sSub>
                      <m:r>
                        <a:rPr lang="es-CR" b="0" i="1" smtClean="0">
                          <a:latin typeface="Cambria Math" panose="02040503050406030204" pitchFamily="18" charset="0"/>
                          <a:ea typeface="Cambria Math" panose="02040503050406030204" pitchFamily="18" charset="0"/>
                        </a:rPr>
                        <m:t>+</m:t>
                      </m:r>
                      <m:r>
                        <a:rPr lang="es-CR" b="0" i="1" smtClean="0">
                          <a:latin typeface="Cambria Math" panose="02040503050406030204" pitchFamily="18" charset="0"/>
                          <a:ea typeface="Cambria Math" panose="02040503050406030204" pitchFamily="18" charset="0"/>
                        </a:rPr>
                        <m:t>𝜖</m:t>
                      </m:r>
                      <m:r>
                        <a:rPr lang="es-CR" b="0" i="1" smtClean="0">
                          <a:latin typeface="Cambria Math" panose="02040503050406030204" pitchFamily="18" charset="0"/>
                          <a:ea typeface="Cambria Math" panose="02040503050406030204" pitchFamily="18" charset="0"/>
                        </a:rPr>
                        <m:t>.</m:t>
                      </m:r>
                    </m:oMath>
                  </m:oMathPara>
                </a14:m>
                <a:endParaRPr lang="es-ES" dirty="0"/>
              </a:p>
              <a:p>
                <a:pPr marL="0" indent="0">
                  <a:buNone/>
                </a:pPr>
                <a:r>
                  <a:rPr lang="en-US" dirty="0" err="1"/>
                  <a:t>tenemos</a:t>
                </a:r>
                <a:r>
                  <a:rPr lang="en-US" dirty="0"/>
                  <a:t> que</a:t>
                </a:r>
              </a:p>
              <a:p>
                <a14:m>
                  <m:oMath xmlns:m="http://schemas.openxmlformats.org/officeDocument/2006/math">
                    <m:r>
                      <a:rPr lang="en-US" i="1" dirty="0" smtClean="0">
                        <a:latin typeface="Cambria Math" panose="02040503050406030204" pitchFamily="18" charset="0"/>
                      </a:rPr>
                      <m:t>𝑌</m:t>
                    </m:r>
                  </m:oMath>
                </a14:m>
                <a:r>
                  <a:rPr lang="en-US" dirty="0"/>
                  <a:t> </a:t>
                </a:r>
                <a:r>
                  <a:rPr lang="es-ES" dirty="0"/>
                  <a:t>es </a:t>
                </a:r>
                <a:r>
                  <a:rPr lang="es-ES" dirty="0" err="1"/>
                  <a:t>mpg</a:t>
                </a:r>
                <a:r>
                  <a:rPr lang="es-ES" dirty="0"/>
                  <a:t>, la eficiencia de combustible en millas por galón,</a:t>
                </a:r>
                <a:r>
                  <a:rPr lang="en-US" dirty="0"/>
                  <a:t> </a:t>
                </a:r>
              </a:p>
              <a:p>
                <a14:m>
                  <m:oMath xmlns:m="http://schemas.openxmlformats.org/officeDocument/2006/math">
                    <m:r>
                      <a:rPr lang="en-US" i="1" dirty="0" smtClean="0">
                        <a:latin typeface="Cambria Math" panose="02040503050406030204" pitchFamily="18" charset="0"/>
                      </a:rPr>
                      <m:t>𝑋</m:t>
                    </m:r>
                  </m:oMath>
                </a14:m>
                <a:r>
                  <a:rPr lang="en-US" dirty="0"/>
                  <a:t> </a:t>
                </a:r>
                <a:r>
                  <a:rPr lang="es-ES" dirty="0"/>
                  <a:t>es </a:t>
                </a:r>
                <a:r>
                  <a:rPr lang="es-ES" dirty="0" err="1"/>
                  <a:t>disp</a:t>
                </a:r>
                <a:r>
                  <a:rPr lang="es-ES" dirty="0"/>
                  <a:t>, el desplazamiento en pulgadas cúbicas,</a:t>
                </a:r>
                <a:endParaRPr lang="en-US" dirty="0"/>
              </a:p>
              <a:p>
                <a14:m>
                  <m:oMath xmlns:m="http://schemas.openxmlformats.org/officeDocument/2006/math">
                    <m:sSub>
                      <m:sSubPr>
                        <m:ctrlPr>
                          <a:rPr lang="es-CR" b="0" i="1" dirty="0" smtClean="0">
                            <a:latin typeface="Cambria Math" panose="02040503050406030204" pitchFamily="18" charset="0"/>
                          </a:rPr>
                        </m:ctrlPr>
                      </m:sSubPr>
                      <m:e>
                        <m:r>
                          <a:rPr lang="en-US" i="1" dirty="0" smtClean="0">
                            <a:latin typeface="Cambria Math" panose="02040503050406030204" pitchFamily="18" charset="0"/>
                          </a:rPr>
                          <m:t>𝑣</m:t>
                        </m:r>
                      </m:e>
                      <m:sub>
                        <m:r>
                          <a:rPr lang="en-US" i="1" dirty="0" smtClean="0">
                            <a:latin typeface="Cambria Math" panose="02040503050406030204" pitchFamily="18" charset="0"/>
                          </a:rPr>
                          <m:t>2</m:t>
                        </m:r>
                      </m:sub>
                    </m:sSub>
                  </m:oMath>
                </a14:m>
                <a:r>
                  <a:rPr lang="en-US" dirty="0"/>
                  <a:t> y </a:t>
                </a:r>
                <a14:m>
                  <m:oMath xmlns:m="http://schemas.openxmlformats.org/officeDocument/2006/math">
                    <m:sSub>
                      <m:sSubPr>
                        <m:ctrlPr>
                          <a:rPr lang="es-CR" b="0" i="1" dirty="0" smtClean="0">
                            <a:latin typeface="Cambria Math" panose="02040503050406030204" pitchFamily="18" charset="0"/>
                          </a:rPr>
                        </m:ctrlPr>
                      </m:sSubPr>
                      <m:e>
                        <m:r>
                          <a:rPr lang="en-US" i="1" dirty="0" smtClean="0">
                            <a:latin typeface="Cambria Math" panose="02040503050406030204" pitchFamily="18" charset="0"/>
                          </a:rPr>
                          <m:t>𝑣</m:t>
                        </m:r>
                      </m:e>
                      <m:sub>
                        <m:r>
                          <a:rPr lang="en-US" i="1" dirty="0" smtClean="0">
                            <a:latin typeface="Cambria Math" panose="02040503050406030204" pitchFamily="18" charset="0"/>
                          </a:rPr>
                          <m:t>3</m:t>
                        </m:r>
                      </m:sub>
                    </m:sSub>
                  </m:oMath>
                </a14:m>
                <a:r>
                  <a:rPr lang="en-US" dirty="0"/>
                  <a:t> </a:t>
                </a:r>
                <a:r>
                  <a:rPr lang="es-ES" dirty="0"/>
                  <a:t>son las variables </a:t>
                </a:r>
                <a:r>
                  <a:rPr lang="es-ES" dirty="0" err="1"/>
                  <a:t>dummy</a:t>
                </a:r>
                <a:r>
                  <a:rPr lang="es-ES" dirty="0"/>
                  <a:t> definidas arriba</a:t>
                </a:r>
                <a:r>
                  <a:rPr lang="en-US" dirty="0"/>
                  <a:t> </a:t>
                </a:r>
              </a:p>
              <a:p>
                <a:pPr marL="0" indent="0">
                  <a:buNone/>
                </a:pPr>
                <a:r>
                  <a:rPr lang="es-ES" dirty="0"/>
                  <a:t>Por qué R no utiliza un v1? Básicamente porque no es necesario... Para crear tres líneas, solo necesita dos variables ficticias ya que está usando un nivel de referencia, que en este caso es un automóvil de 4 cilindros. Los tres "submodelos" son entonces:</a:t>
                </a:r>
              </a:p>
              <a:p>
                <a:r>
                  <a:rPr lang="en-US" b="0" i="0" dirty="0">
                    <a:solidFill>
                      <a:srgbClr val="333333"/>
                    </a:solidFill>
                    <a:effectLst/>
                    <a:latin typeface="Helvetica Neue"/>
                  </a:rPr>
                  <a:t>4 Cylinder: </a:t>
                </a:r>
                <a:r>
                  <a:rPr lang="es-CR" dirty="0"/>
                  <a:t> </a:t>
                </a:r>
                <a14:m>
                  <m:oMath xmlns:m="http://schemas.openxmlformats.org/officeDocument/2006/math">
                    <m:r>
                      <a:rPr lang="es-CR" i="1" smtClean="0">
                        <a:latin typeface="Cambria Math" panose="02040503050406030204" pitchFamily="18" charset="0"/>
                      </a:rPr>
                      <m:t>𝑌</m:t>
                    </m:r>
                    <m:r>
                      <a:rPr lang="es-CR" i="1" smtClean="0">
                        <a:latin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0</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1</m:t>
                        </m:r>
                      </m:sub>
                    </m:sSub>
                    <m:r>
                      <a:rPr lang="es-CR" b="0" i="1" smtClean="0">
                        <a:latin typeface="Cambria Math" panose="02040503050406030204" pitchFamily="18" charset="0"/>
                        <a:ea typeface="Cambria Math" panose="02040503050406030204" pitchFamily="18" charset="0"/>
                      </a:rPr>
                      <m:t>+</m:t>
                    </m:r>
                    <m:r>
                      <a:rPr lang="es-CR" i="1">
                        <a:latin typeface="Cambria Math" panose="02040503050406030204" pitchFamily="18" charset="0"/>
                        <a:ea typeface="Cambria Math" panose="02040503050406030204" pitchFamily="18" charset="0"/>
                      </a:rPr>
                      <m:t>𝜖</m:t>
                    </m:r>
                  </m:oMath>
                </a14:m>
                <a:endParaRPr lang="en-US" b="0" i="0" dirty="0">
                  <a:solidFill>
                    <a:srgbClr val="333333"/>
                  </a:solidFill>
                  <a:effectLst/>
                  <a:latin typeface="Helvetica Neue"/>
                </a:endParaRPr>
              </a:p>
              <a:p>
                <a:r>
                  <a:rPr lang="en-US" b="0" i="0" dirty="0">
                    <a:solidFill>
                      <a:srgbClr val="333333"/>
                    </a:solidFill>
                    <a:effectLst/>
                    <a:latin typeface="Helvetica Neue"/>
                  </a:rPr>
                  <a:t>6 Cylinder: </a:t>
                </a:r>
                <a14:m>
                  <m:oMath xmlns:m="http://schemas.openxmlformats.org/officeDocument/2006/math">
                    <m:r>
                      <a:rPr lang="es-CR" i="1" smtClean="0">
                        <a:latin typeface="Cambria Math" panose="02040503050406030204" pitchFamily="18" charset="0"/>
                      </a:rPr>
                      <m:t>𝑌</m:t>
                    </m:r>
                    <m:r>
                      <a:rPr lang="es-CR" i="1" smtClean="0">
                        <a:latin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0</m:t>
                        </m:r>
                      </m:sub>
                    </m:sSub>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2</m:t>
                        </m:r>
                      </m:sub>
                    </m:sSub>
                    <m:r>
                      <a:rPr lang="es-CR" b="0" i="1" smtClean="0">
                        <a:latin typeface="Cambria Math" panose="02040503050406030204" pitchFamily="18" charset="0"/>
                        <a:ea typeface="Cambria Math" panose="02040503050406030204" pitchFamily="18" charset="0"/>
                      </a:rPr>
                      <m:t>)</m:t>
                    </m:r>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1</m:t>
                        </m:r>
                      </m:sub>
                    </m:sSub>
                    <m:r>
                      <a:rPr lang="es-CR" i="1">
                        <a:latin typeface="Cambria Math" panose="02040503050406030204" pitchFamily="18" charset="0"/>
                        <a:ea typeface="Cambria Math" panose="02040503050406030204" pitchFamily="18" charset="0"/>
                      </a:rPr>
                      <m:t>+</m:t>
                    </m:r>
                    <m:r>
                      <a:rPr lang="es-CR" i="1">
                        <a:latin typeface="Cambria Math" panose="02040503050406030204" pitchFamily="18" charset="0"/>
                        <a:ea typeface="Cambria Math" panose="02040503050406030204" pitchFamily="18" charset="0"/>
                      </a:rPr>
                      <m:t>𝜖</m:t>
                    </m:r>
                  </m:oMath>
                </a14:m>
                <a:endParaRPr lang="en-US" b="0" i="0" dirty="0">
                  <a:solidFill>
                    <a:srgbClr val="333333"/>
                  </a:solidFill>
                  <a:effectLst/>
                  <a:latin typeface="Helvetica Neue"/>
                </a:endParaRPr>
              </a:p>
              <a:p>
                <a:r>
                  <a:rPr lang="en-US" b="0" i="0" dirty="0">
                    <a:solidFill>
                      <a:srgbClr val="333333"/>
                    </a:solidFill>
                    <a:effectLst/>
                    <a:latin typeface="Helvetica Neue"/>
                  </a:rPr>
                  <a:t>8 Cylinder: </a:t>
                </a:r>
                <a14:m>
                  <m:oMath xmlns:m="http://schemas.openxmlformats.org/officeDocument/2006/math">
                    <m:r>
                      <a:rPr lang="es-CR" i="1" smtClean="0">
                        <a:latin typeface="Cambria Math" panose="02040503050406030204" pitchFamily="18" charset="0"/>
                      </a:rPr>
                      <m:t>𝑌</m:t>
                    </m:r>
                    <m:r>
                      <a:rPr lang="es-CR" i="1" smtClean="0">
                        <a:latin typeface="Cambria Math" panose="02040503050406030204" pitchFamily="18" charset="0"/>
                      </a:rPr>
                      <m:t>=</m:t>
                    </m:r>
                    <m:d>
                      <m:dPr>
                        <m:ctrlPr>
                          <a:rPr lang="es-CR" b="0" i="1" smtClean="0">
                            <a:latin typeface="Cambria Math" panose="02040503050406030204" pitchFamily="18" charset="0"/>
                            <a:ea typeface="Cambria Math" panose="02040503050406030204" pitchFamily="18" charset="0"/>
                          </a:rPr>
                        </m:ctrlPr>
                      </m:dPr>
                      <m:e>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0</m:t>
                            </m:r>
                          </m:sub>
                        </m:sSub>
                        <m:sSub>
                          <m:sSubPr>
                            <m:ctrlPr>
                              <a:rPr lang="es-CR" i="1">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m:t>
                            </m:r>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3</m:t>
                            </m:r>
                          </m:sub>
                        </m:sSub>
                      </m:e>
                    </m:d>
                    <m:r>
                      <a:rPr lang="es-CR" b="0" i="1" smtClean="0">
                        <a:latin typeface="Cambria Math" panose="02040503050406030204" pitchFamily="18" charset="0"/>
                        <a:ea typeface="Cambria Math" panose="02040503050406030204" pitchFamily="18" charset="0"/>
                      </a:rPr>
                      <m:t>+</m:t>
                    </m:r>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1</m:t>
                        </m:r>
                      </m:sub>
                    </m:sSub>
                    <m:r>
                      <a:rPr lang="es-CR" i="1">
                        <a:latin typeface="Cambria Math" panose="02040503050406030204" pitchFamily="18" charset="0"/>
                        <a:ea typeface="Cambria Math" panose="02040503050406030204" pitchFamily="18" charset="0"/>
                      </a:rPr>
                      <m:t>+</m:t>
                    </m:r>
                    <m:r>
                      <a:rPr lang="es-CR" i="1">
                        <a:latin typeface="Cambria Math" panose="02040503050406030204" pitchFamily="18" charset="0"/>
                        <a:ea typeface="Cambria Math" panose="02040503050406030204" pitchFamily="18" charset="0"/>
                      </a:rPr>
                      <m:t>𝜖</m:t>
                    </m:r>
                  </m:oMath>
                </a14:m>
                <a:endParaRPr lang="en-US" dirty="0">
                  <a:solidFill>
                    <a:srgbClr val="333333"/>
                  </a:solidFill>
                  <a:latin typeface="Helvetica Neue"/>
                </a:endParaRPr>
              </a:p>
              <a:p>
                <a:endParaRPr lang="en-US" dirty="0"/>
              </a:p>
            </p:txBody>
          </p:sp>
        </mc:Choice>
        <mc:Fallback>
          <p:sp>
            <p:nvSpPr>
              <p:cNvPr id="3" name="Marcador de contenido 2">
                <a:extLst>
                  <a:ext uri="{FF2B5EF4-FFF2-40B4-BE49-F238E27FC236}">
                    <a16:creationId xmlns:a16="http://schemas.microsoft.com/office/drawing/2014/main" id="{4881FFCA-16F6-4619-A38A-FB2A3C05F6E0}"/>
                  </a:ext>
                </a:extLst>
              </p:cNvPr>
              <p:cNvSpPr>
                <a:spLocks noGrp="1" noRot="1" noChangeAspect="1" noMove="1" noResize="1" noEditPoints="1" noAdjustHandles="1" noChangeArrowheads="1" noChangeShapeType="1" noTextEdit="1"/>
              </p:cNvSpPr>
              <p:nvPr>
                <p:ph idx="1"/>
              </p:nvPr>
            </p:nvSpPr>
            <p:spPr>
              <a:xfrm>
                <a:off x="0" y="1253331"/>
                <a:ext cx="11030553" cy="5604669"/>
              </a:xfrm>
              <a:blipFill>
                <a:blip r:embed="rId2"/>
                <a:stretch>
                  <a:fillRect l="-442" t="-871" r="-995"/>
                </a:stretch>
              </a:blipFill>
            </p:spPr>
            <p:txBody>
              <a:bodyPr/>
              <a:lstStyle/>
              <a:p>
                <a:r>
                  <a:rPr lang="en-US">
                    <a:noFill/>
                  </a:rPr>
                  <a:t> </a:t>
                </a:r>
              </a:p>
            </p:txBody>
          </p:sp>
        </mc:Fallback>
      </mc:AlternateContent>
    </p:spTree>
    <p:extLst>
      <p:ext uri="{BB962C8B-B14F-4D97-AF65-F5344CB8AC3E}">
        <p14:creationId xmlns:p14="http://schemas.microsoft.com/office/powerpoint/2010/main" val="350516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7E6B6-5E67-47FE-A55E-3EF2529DEDB6}"/>
              </a:ext>
            </a:extLst>
          </p:cNvPr>
          <p:cNvSpPr>
            <a:spLocks noGrp="1"/>
          </p:cNvSpPr>
          <p:nvPr>
            <p:ph type="title"/>
          </p:nvPr>
        </p:nvSpPr>
        <p:spPr>
          <a:xfrm>
            <a:off x="86626" y="105878"/>
            <a:ext cx="11126805" cy="789272"/>
          </a:xfrm>
        </p:spPr>
        <p:txBody>
          <a:bodyPr>
            <a:normAutofit/>
          </a:bodyPr>
          <a:lstStyle/>
          <a:p>
            <a:r>
              <a:rPr lang="es-CR" dirty="0"/>
              <a:t>Tres o más categorías en la variable </a:t>
            </a:r>
            <a:r>
              <a:rPr lang="es-CR" dirty="0" err="1"/>
              <a:t>cuali</a:t>
            </a:r>
            <a:r>
              <a:rPr lang="es-CR" dirty="0"/>
              <a:t>.</a:t>
            </a:r>
            <a:endParaRPr lang="en-U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881FFCA-16F6-4619-A38A-FB2A3C05F6E0}"/>
                  </a:ext>
                </a:extLst>
              </p:cNvPr>
              <p:cNvSpPr>
                <a:spLocks noGrp="1"/>
              </p:cNvSpPr>
              <p:nvPr>
                <p:ph idx="1"/>
              </p:nvPr>
            </p:nvSpPr>
            <p:spPr>
              <a:xfrm>
                <a:off x="0" y="1253331"/>
                <a:ext cx="11030553" cy="5604669"/>
              </a:xfrm>
            </p:spPr>
            <p:txBody>
              <a:bodyPr>
                <a:normAutofit/>
              </a:bodyPr>
              <a:lstStyle/>
              <a:p>
                <a:pPr marL="0" indent="0">
                  <a:buNone/>
                </a:pPr>
                <a:r>
                  <a:rPr lang="es-ES" dirty="0"/>
                  <a:t>Observe que todas ecuaciones anteriores tienen la misma pendiente. Sin embargo, usando las dos variables </a:t>
                </a:r>
                <a:r>
                  <a:rPr lang="es-ES" dirty="0" err="1"/>
                  <a:t>dummy</a:t>
                </a:r>
                <a:r>
                  <a:rPr lang="es-ES" dirty="0"/>
                  <a:t>, logramos las tres intersecciones necesarias.</a:t>
                </a:r>
              </a:p>
              <a:p>
                <a14:m>
                  <m:oMath xmlns:m="http://schemas.openxmlformats.org/officeDocument/2006/math">
                    <m:sSub>
                      <m:sSubPr>
                        <m:ctrlPr>
                          <a:rPr lang="es-CR" i="1" smtClean="0">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0</m:t>
                        </m:r>
                      </m:sub>
                    </m:sSub>
                    <m:r>
                      <a:rPr lang="es-CR" i="1">
                        <a:latin typeface="Cambria Math" panose="02040503050406030204" pitchFamily="18" charset="0"/>
                        <a:ea typeface="Cambria Math" panose="02040503050406030204" pitchFamily="18" charset="0"/>
                      </a:rPr>
                      <m:t> </m:t>
                    </m:r>
                  </m:oMath>
                </a14:m>
                <a:r>
                  <a:rPr lang="es-ES" dirty="0"/>
                  <a:t>es el </a:t>
                </a:r>
                <a:r>
                  <a:rPr lang="es-ES" dirty="0" err="1"/>
                  <a:t>mpg</a:t>
                </a:r>
                <a:r>
                  <a:rPr lang="es-ES" dirty="0"/>
                  <a:t> promedio para un automóvil de 4 cilindros con 0 disp.</a:t>
                </a:r>
              </a:p>
              <a:p>
                <a14:m>
                  <m:oMath xmlns:m="http://schemas.openxmlformats.org/officeDocument/2006/math">
                    <m:sSub>
                      <m:sSubPr>
                        <m:ctrlPr>
                          <a:rPr lang="es-CR" i="1" smtClean="0">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0</m:t>
                        </m:r>
                      </m:sub>
                    </m:sSub>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2</m:t>
                        </m:r>
                      </m:sub>
                    </m:sSub>
                    <m:r>
                      <a:rPr lang="es-CR" i="1">
                        <a:latin typeface="Cambria Math" panose="02040503050406030204" pitchFamily="18" charset="0"/>
                        <a:ea typeface="Cambria Math" panose="02040503050406030204" pitchFamily="18" charset="0"/>
                      </a:rPr>
                      <m:t> </m:t>
                    </m:r>
                  </m:oMath>
                </a14:m>
                <a:r>
                  <a:rPr lang="en-US" dirty="0"/>
                  <a:t> is the average mpg for a 6 cylinder car with 0 disp.</a:t>
                </a:r>
                <a:endParaRPr lang="es-ES" dirty="0"/>
              </a:p>
              <a:p>
                <a14:m>
                  <m:oMath xmlns:m="http://schemas.openxmlformats.org/officeDocument/2006/math">
                    <m:sSub>
                      <m:sSubPr>
                        <m:ctrlPr>
                          <a:rPr lang="es-CR" i="1" smtClean="0">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0</m:t>
                        </m:r>
                      </m:sub>
                    </m:sSub>
                    <m:sSub>
                      <m:sSubPr>
                        <m:ctrlPr>
                          <a:rPr lang="es-CR" i="1">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m:t>
                        </m:r>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3</m:t>
                        </m:r>
                      </m:sub>
                    </m:sSub>
                    <m:r>
                      <a:rPr lang="es-CR" b="0" i="1" smtClean="0">
                        <a:latin typeface="Cambria Math" panose="02040503050406030204" pitchFamily="18" charset="0"/>
                        <a:ea typeface="Cambria Math" panose="02040503050406030204" pitchFamily="18" charset="0"/>
                      </a:rPr>
                      <m:t> </m:t>
                    </m:r>
                  </m:oMath>
                </a14:m>
                <a:r>
                  <a:rPr lang="en-US" dirty="0"/>
                  <a:t> is the average mpg for a 8 cylinder car with 0 </a:t>
                </a:r>
                <a:r>
                  <a:rPr lang="en-US" dirty="0" err="1"/>
                  <a:t>disp</a:t>
                </a:r>
                <a:r>
                  <a:rPr lang="es-ES" dirty="0"/>
                  <a:t>.</a:t>
                </a:r>
              </a:p>
              <a:p>
                <a:endParaRPr lang="es-ES" dirty="0"/>
              </a:p>
              <a:p>
                <a:r>
                  <a:rPr lang="es-ES" dirty="0"/>
                  <a:t>Entonces, debido a que 4 cilindros es el nivel de referencia, </a:t>
                </a:r>
                <a14:m>
                  <m:oMath xmlns:m="http://schemas.openxmlformats.org/officeDocument/2006/math">
                    <m:sSub>
                      <m:sSubPr>
                        <m:ctrlPr>
                          <a:rPr lang="es-CR" b="0" i="1" dirty="0" smtClean="0">
                            <a:latin typeface="Cambria Math" panose="02040503050406030204" pitchFamily="18" charset="0"/>
                          </a:rPr>
                        </m:ctrlPr>
                      </m:sSubPr>
                      <m:e>
                        <m:r>
                          <a:rPr lang="es-ES" i="1" dirty="0" smtClean="0">
                            <a:latin typeface="Cambria Math" panose="02040503050406030204" pitchFamily="18" charset="0"/>
                          </a:rPr>
                          <m:t>𝛽</m:t>
                        </m:r>
                      </m:e>
                      <m:sub>
                        <m:r>
                          <a:rPr lang="es-ES" i="1" dirty="0" smtClean="0">
                            <a:latin typeface="Cambria Math" panose="02040503050406030204" pitchFamily="18" charset="0"/>
                          </a:rPr>
                          <m:t>0</m:t>
                        </m:r>
                      </m:sub>
                    </m:sSub>
                  </m:oMath>
                </a14:m>
                <a:r>
                  <a:rPr lang="es-ES" dirty="0"/>
                  <a:t> es específico de 4 cilindros, pero </a:t>
                </a:r>
                <a14:m>
                  <m:oMath xmlns:m="http://schemas.openxmlformats.org/officeDocument/2006/math">
                    <m:sSub>
                      <m:sSubPr>
                        <m:ctrlPr>
                          <a:rPr lang="es-CR" b="0" i="1" dirty="0" smtClean="0">
                            <a:latin typeface="Cambria Math" panose="02040503050406030204" pitchFamily="18" charset="0"/>
                          </a:rPr>
                        </m:ctrlPr>
                      </m:sSubPr>
                      <m:e>
                        <m:r>
                          <a:rPr lang="es-ES" i="1" dirty="0" smtClean="0">
                            <a:latin typeface="Cambria Math" panose="02040503050406030204" pitchFamily="18" charset="0"/>
                          </a:rPr>
                          <m:t>𝛽</m:t>
                        </m:r>
                      </m:e>
                      <m:sub>
                        <m:r>
                          <a:rPr lang="es-ES" i="1" dirty="0" smtClean="0">
                            <a:latin typeface="Cambria Math" panose="02040503050406030204" pitchFamily="18" charset="0"/>
                          </a:rPr>
                          <m:t>2</m:t>
                        </m:r>
                      </m:sub>
                    </m:sSub>
                  </m:oMath>
                </a14:m>
                <a:r>
                  <a:rPr lang="es-ES" dirty="0"/>
                  <a:t> y </a:t>
                </a:r>
                <a14:m>
                  <m:oMath xmlns:m="http://schemas.openxmlformats.org/officeDocument/2006/math">
                    <m:sSub>
                      <m:sSubPr>
                        <m:ctrlPr>
                          <a:rPr lang="es-CR" b="0" i="1" dirty="0" smtClean="0">
                            <a:latin typeface="Cambria Math" panose="02040503050406030204" pitchFamily="18" charset="0"/>
                          </a:rPr>
                        </m:ctrlPr>
                      </m:sSubPr>
                      <m:e>
                        <m:r>
                          <a:rPr lang="es-ES" i="1" dirty="0" smtClean="0">
                            <a:latin typeface="Cambria Math" panose="02040503050406030204" pitchFamily="18" charset="0"/>
                          </a:rPr>
                          <m:t>𝛽</m:t>
                        </m:r>
                      </m:e>
                      <m:sub>
                        <m:r>
                          <a:rPr lang="es-ES" i="1" dirty="0" smtClean="0">
                            <a:latin typeface="Cambria Math" panose="02040503050406030204" pitchFamily="18" charset="0"/>
                          </a:rPr>
                          <m:t>3</m:t>
                        </m:r>
                      </m:sub>
                    </m:sSub>
                  </m:oMath>
                </a14:m>
                <a:r>
                  <a:rPr lang="es-ES" dirty="0"/>
                  <a:t> se utilizan para representar cantidades relativas a 4 cilindros.</a:t>
                </a:r>
              </a:p>
              <a:p>
                <a:endParaRPr lang="es-ES" dirty="0"/>
              </a:p>
              <a:p>
                <a:r>
                  <a:rPr lang="es-ES" dirty="0"/>
                  <a:t>Como hemos hecho antes, podemos extraer estas intersecciones y pendientes para las tres líneas y trazarlas en consecuencia (siguiente diapositiva).</a:t>
                </a:r>
                <a:endParaRPr lang="en-US" dirty="0"/>
              </a:p>
            </p:txBody>
          </p:sp>
        </mc:Choice>
        <mc:Fallback>
          <p:sp>
            <p:nvSpPr>
              <p:cNvPr id="3" name="Marcador de contenido 2">
                <a:extLst>
                  <a:ext uri="{FF2B5EF4-FFF2-40B4-BE49-F238E27FC236}">
                    <a16:creationId xmlns:a16="http://schemas.microsoft.com/office/drawing/2014/main" id="{4881FFCA-16F6-4619-A38A-FB2A3C05F6E0}"/>
                  </a:ext>
                </a:extLst>
              </p:cNvPr>
              <p:cNvSpPr>
                <a:spLocks noGrp="1" noRot="1" noChangeAspect="1" noMove="1" noResize="1" noEditPoints="1" noAdjustHandles="1" noChangeArrowheads="1" noChangeShapeType="1" noTextEdit="1"/>
              </p:cNvSpPr>
              <p:nvPr>
                <p:ph idx="1"/>
              </p:nvPr>
            </p:nvSpPr>
            <p:spPr>
              <a:xfrm>
                <a:off x="0" y="1253331"/>
                <a:ext cx="11030553" cy="5604669"/>
              </a:xfrm>
              <a:blipFill>
                <a:blip r:embed="rId2"/>
                <a:stretch>
                  <a:fillRect l="-442" t="-871"/>
                </a:stretch>
              </a:blipFill>
            </p:spPr>
            <p:txBody>
              <a:bodyPr/>
              <a:lstStyle/>
              <a:p>
                <a:r>
                  <a:rPr lang="en-US">
                    <a:noFill/>
                  </a:rPr>
                  <a:t> </a:t>
                </a:r>
              </a:p>
            </p:txBody>
          </p:sp>
        </mc:Fallback>
      </mc:AlternateContent>
    </p:spTree>
    <p:extLst>
      <p:ext uri="{BB962C8B-B14F-4D97-AF65-F5344CB8AC3E}">
        <p14:creationId xmlns:p14="http://schemas.microsoft.com/office/powerpoint/2010/main" val="4012113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7E6B6-5E67-47FE-A55E-3EF2529DEDB6}"/>
              </a:ext>
            </a:extLst>
          </p:cNvPr>
          <p:cNvSpPr>
            <a:spLocks noGrp="1"/>
          </p:cNvSpPr>
          <p:nvPr>
            <p:ph type="title"/>
          </p:nvPr>
        </p:nvSpPr>
        <p:spPr>
          <a:xfrm>
            <a:off x="86626" y="105878"/>
            <a:ext cx="11126805" cy="789272"/>
          </a:xfrm>
        </p:spPr>
        <p:txBody>
          <a:bodyPr>
            <a:normAutofit/>
          </a:bodyPr>
          <a:lstStyle/>
          <a:p>
            <a:r>
              <a:rPr lang="es-CR" dirty="0"/>
              <a:t>Tres o más categorías en la variable </a:t>
            </a:r>
            <a:r>
              <a:rPr lang="es-CR" dirty="0" err="1"/>
              <a:t>cuali</a:t>
            </a:r>
            <a:r>
              <a:rPr lang="es-CR" dirty="0"/>
              <a:t>.</a:t>
            </a:r>
            <a:endParaRPr lang="en-US" dirty="0"/>
          </a:p>
        </p:txBody>
      </p:sp>
      <p:sp>
        <p:nvSpPr>
          <p:cNvPr id="3" name="Marcador de contenido 2">
            <a:extLst>
              <a:ext uri="{FF2B5EF4-FFF2-40B4-BE49-F238E27FC236}">
                <a16:creationId xmlns:a16="http://schemas.microsoft.com/office/drawing/2014/main" id="{4881FFCA-16F6-4619-A38A-FB2A3C05F6E0}"/>
              </a:ext>
            </a:extLst>
          </p:cNvPr>
          <p:cNvSpPr>
            <a:spLocks noGrp="1"/>
          </p:cNvSpPr>
          <p:nvPr>
            <p:ph idx="1"/>
          </p:nvPr>
        </p:nvSpPr>
        <p:spPr>
          <a:xfrm>
            <a:off x="0" y="1253331"/>
            <a:ext cx="11030553" cy="5604669"/>
          </a:xfrm>
        </p:spPr>
        <p:txBody>
          <a:bodyPr>
            <a:normAutofit/>
          </a:bodyPr>
          <a:lstStyle/>
          <a:p>
            <a:endParaRPr lang="en-US" dirty="0"/>
          </a:p>
        </p:txBody>
      </p:sp>
      <p:pic>
        <p:nvPicPr>
          <p:cNvPr id="5" name="Imagen 4">
            <a:extLst>
              <a:ext uri="{FF2B5EF4-FFF2-40B4-BE49-F238E27FC236}">
                <a16:creationId xmlns:a16="http://schemas.microsoft.com/office/drawing/2014/main" id="{D2557E13-4A7A-450D-9CBF-F7E3FEDD792D}"/>
              </a:ext>
            </a:extLst>
          </p:cNvPr>
          <p:cNvPicPr>
            <a:picLocks noChangeAspect="1"/>
          </p:cNvPicPr>
          <p:nvPr/>
        </p:nvPicPr>
        <p:blipFill>
          <a:blip r:embed="rId2"/>
          <a:stretch>
            <a:fillRect/>
          </a:stretch>
        </p:blipFill>
        <p:spPr>
          <a:xfrm>
            <a:off x="302448" y="1419863"/>
            <a:ext cx="3776708" cy="2153761"/>
          </a:xfrm>
          <a:prstGeom prst="rect">
            <a:avLst/>
          </a:prstGeom>
        </p:spPr>
      </p:pic>
      <p:pic>
        <p:nvPicPr>
          <p:cNvPr id="7" name="Imagen 6">
            <a:extLst>
              <a:ext uri="{FF2B5EF4-FFF2-40B4-BE49-F238E27FC236}">
                <a16:creationId xmlns:a16="http://schemas.microsoft.com/office/drawing/2014/main" id="{DFA6E1A9-ABA1-4DAD-A369-C7CA4F2558D9}"/>
              </a:ext>
            </a:extLst>
          </p:cNvPr>
          <p:cNvPicPr>
            <a:picLocks noChangeAspect="1"/>
          </p:cNvPicPr>
          <p:nvPr/>
        </p:nvPicPr>
        <p:blipFill>
          <a:blip r:embed="rId3"/>
          <a:stretch>
            <a:fillRect/>
          </a:stretch>
        </p:blipFill>
        <p:spPr>
          <a:xfrm>
            <a:off x="4620889" y="2833418"/>
            <a:ext cx="6409664" cy="3918704"/>
          </a:xfrm>
          <a:prstGeom prst="rect">
            <a:avLst/>
          </a:prstGeom>
        </p:spPr>
      </p:pic>
    </p:spTree>
    <p:extLst>
      <p:ext uri="{BB962C8B-B14F-4D97-AF65-F5344CB8AC3E}">
        <p14:creationId xmlns:p14="http://schemas.microsoft.com/office/powerpoint/2010/main" val="331131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7E6B6-5E67-47FE-A55E-3EF2529DEDB6}"/>
              </a:ext>
            </a:extLst>
          </p:cNvPr>
          <p:cNvSpPr>
            <a:spLocks noGrp="1"/>
          </p:cNvSpPr>
          <p:nvPr>
            <p:ph type="title"/>
          </p:nvPr>
        </p:nvSpPr>
        <p:spPr>
          <a:xfrm>
            <a:off x="86626" y="105878"/>
            <a:ext cx="11126805" cy="789272"/>
          </a:xfrm>
        </p:spPr>
        <p:txBody>
          <a:bodyPr>
            <a:normAutofit/>
          </a:bodyPr>
          <a:lstStyle/>
          <a:p>
            <a:r>
              <a:rPr lang="es-CR" dirty="0"/>
              <a:t>Tres o más categorías en la variable </a:t>
            </a:r>
            <a:r>
              <a:rPr lang="es-CR" dirty="0" err="1"/>
              <a:t>cuali</a:t>
            </a:r>
            <a:r>
              <a:rPr lang="es-CR" dirty="0"/>
              <a:t>.</a:t>
            </a:r>
            <a:endParaRPr lang="en-US" dirty="0"/>
          </a:p>
        </p:txBody>
      </p:sp>
      <p:sp>
        <p:nvSpPr>
          <p:cNvPr id="3" name="Marcador de contenido 2">
            <a:extLst>
              <a:ext uri="{FF2B5EF4-FFF2-40B4-BE49-F238E27FC236}">
                <a16:creationId xmlns:a16="http://schemas.microsoft.com/office/drawing/2014/main" id="{4881FFCA-16F6-4619-A38A-FB2A3C05F6E0}"/>
              </a:ext>
            </a:extLst>
          </p:cNvPr>
          <p:cNvSpPr>
            <a:spLocks noGrp="1"/>
          </p:cNvSpPr>
          <p:nvPr>
            <p:ph idx="1"/>
          </p:nvPr>
        </p:nvSpPr>
        <p:spPr>
          <a:xfrm>
            <a:off x="0" y="1253331"/>
            <a:ext cx="11030553" cy="5604669"/>
          </a:xfrm>
        </p:spPr>
        <p:txBody>
          <a:bodyPr>
            <a:normAutofit/>
          </a:bodyPr>
          <a:lstStyle/>
          <a:p>
            <a:r>
              <a:rPr lang="es-ES" dirty="0"/>
              <a:t>¡El resultado extraño aquí es que estamos estimando que los autos de 8 cilindros tienen una mejor eficiencia de combustible que los autos de 6 cilindros en cualquier desplazamiento! La línea azul punteada siempre está por encima de la línea gris punteada. Eso no parece correcto. Tal vez para motores de cilindrada muy grande eso podría ser cierto, pero parece incorrecto para motores de cilindrada media a baja… por supuesto, tenemos que tener en cuenta la interacción…</a:t>
            </a:r>
          </a:p>
          <a:p>
            <a:r>
              <a:rPr lang="es-ES" dirty="0"/>
              <a:t>Para intentar arreglar esto, intentaremos usar un modelo de interacción, es decir, en lugar de simplemente tres intersecciones y una pendiente, permitiremos tres pendientes.</a:t>
            </a:r>
            <a:r>
              <a:rPr lang="en-US" dirty="0"/>
              <a:t> </a:t>
            </a:r>
            <a:r>
              <a:rPr lang="en-US" dirty="0" err="1"/>
              <a:t>Veamos</a:t>
            </a:r>
            <a:r>
              <a:rPr lang="en-US" dirty="0"/>
              <a:t> el </a:t>
            </a:r>
            <a:r>
              <a:rPr lang="en-US" dirty="0" err="1"/>
              <a:t>modelo</a:t>
            </a:r>
            <a:r>
              <a:rPr lang="en-US" dirty="0"/>
              <a:t> </a:t>
            </a:r>
            <a:r>
              <a:rPr lang="en-US" dirty="0" err="1"/>
              <a:t>estimado</a:t>
            </a:r>
            <a:r>
              <a:rPr lang="en-US" dirty="0"/>
              <a:t>:</a:t>
            </a:r>
          </a:p>
          <a:p>
            <a:pPr marL="0" indent="0">
              <a:buNone/>
            </a:pPr>
            <a:endParaRPr lang="es-ES" dirty="0"/>
          </a:p>
        </p:txBody>
      </p:sp>
      <p:pic>
        <p:nvPicPr>
          <p:cNvPr id="5" name="Imagen 4">
            <a:extLst>
              <a:ext uri="{FF2B5EF4-FFF2-40B4-BE49-F238E27FC236}">
                <a16:creationId xmlns:a16="http://schemas.microsoft.com/office/drawing/2014/main" id="{BC44FA4E-E158-4D28-9093-80A70C91AFA5}"/>
              </a:ext>
            </a:extLst>
          </p:cNvPr>
          <p:cNvPicPr>
            <a:picLocks noChangeAspect="1"/>
          </p:cNvPicPr>
          <p:nvPr/>
        </p:nvPicPr>
        <p:blipFill>
          <a:blip r:embed="rId2"/>
          <a:stretch>
            <a:fillRect/>
          </a:stretch>
        </p:blipFill>
        <p:spPr>
          <a:xfrm>
            <a:off x="454010" y="3865165"/>
            <a:ext cx="4448175" cy="381000"/>
          </a:xfrm>
          <a:prstGeom prst="rect">
            <a:avLst/>
          </a:prstGeom>
        </p:spPr>
      </p:pic>
      <p:pic>
        <p:nvPicPr>
          <p:cNvPr id="7" name="Imagen 6">
            <a:extLst>
              <a:ext uri="{FF2B5EF4-FFF2-40B4-BE49-F238E27FC236}">
                <a16:creationId xmlns:a16="http://schemas.microsoft.com/office/drawing/2014/main" id="{77ADDC6F-AA24-44BF-8C00-BE0341B0BB38}"/>
              </a:ext>
            </a:extLst>
          </p:cNvPr>
          <p:cNvPicPr>
            <a:picLocks noChangeAspect="1"/>
          </p:cNvPicPr>
          <p:nvPr/>
        </p:nvPicPr>
        <p:blipFill>
          <a:blip r:embed="rId3"/>
          <a:stretch>
            <a:fillRect/>
          </a:stretch>
        </p:blipFill>
        <p:spPr>
          <a:xfrm>
            <a:off x="2285166" y="4725307"/>
            <a:ext cx="6841865" cy="1758724"/>
          </a:xfrm>
          <a:prstGeom prst="rect">
            <a:avLst/>
          </a:prstGeom>
        </p:spPr>
      </p:pic>
    </p:spTree>
    <p:extLst>
      <p:ext uri="{BB962C8B-B14F-4D97-AF65-F5344CB8AC3E}">
        <p14:creationId xmlns:p14="http://schemas.microsoft.com/office/powerpoint/2010/main" val="3878654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7E6B6-5E67-47FE-A55E-3EF2529DEDB6}"/>
              </a:ext>
            </a:extLst>
          </p:cNvPr>
          <p:cNvSpPr>
            <a:spLocks noGrp="1"/>
          </p:cNvSpPr>
          <p:nvPr>
            <p:ph type="title"/>
          </p:nvPr>
        </p:nvSpPr>
        <p:spPr>
          <a:xfrm>
            <a:off x="86626" y="105878"/>
            <a:ext cx="11126805" cy="789272"/>
          </a:xfrm>
        </p:spPr>
        <p:txBody>
          <a:bodyPr>
            <a:normAutofit/>
          </a:bodyPr>
          <a:lstStyle/>
          <a:p>
            <a:r>
              <a:rPr lang="es-CR" dirty="0"/>
              <a:t>Tres o más categorías en la variable </a:t>
            </a:r>
            <a:r>
              <a:rPr lang="es-CR" dirty="0" err="1"/>
              <a:t>cuali</a:t>
            </a:r>
            <a:r>
              <a:rPr lang="es-CR" dirty="0"/>
              <a:t>.</a:t>
            </a:r>
            <a:endParaRPr lang="en-U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881FFCA-16F6-4619-A38A-FB2A3C05F6E0}"/>
                  </a:ext>
                </a:extLst>
              </p:cNvPr>
              <p:cNvSpPr>
                <a:spLocks noGrp="1"/>
              </p:cNvSpPr>
              <p:nvPr>
                <p:ph idx="1"/>
              </p:nvPr>
            </p:nvSpPr>
            <p:spPr>
              <a:xfrm>
                <a:off x="0" y="1253331"/>
                <a:ext cx="11030553" cy="5604669"/>
              </a:xfrm>
            </p:spPr>
            <p:txBody>
              <a:bodyPr>
                <a:normAutofit/>
              </a:bodyPr>
              <a:lstStyle/>
              <a:p>
                <a:r>
                  <a:rPr lang="es-ES" dirty="0"/>
                  <a:t>Se ha optado por utilizar 4 cilindros como nivel de referencia, pero esto también tiene ahora un efecto sobre los términos de interacción. Se ajustó el modelo.</a:t>
                </a:r>
              </a:p>
              <a:p>
                <a:endParaRPr lang="es-ES" dirty="0"/>
              </a:p>
              <a:p>
                <a:pPr marL="0" indent="0">
                  <a:buNone/>
                </a:pPr>
                <a14:m>
                  <m:oMathPara xmlns:m="http://schemas.openxmlformats.org/officeDocument/2006/math">
                    <m:oMathParaPr>
                      <m:jc m:val="centerGroup"/>
                    </m:oMathParaPr>
                    <m:oMath xmlns:m="http://schemas.openxmlformats.org/officeDocument/2006/math">
                      <m:r>
                        <a:rPr lang="es-CR" i="1" smtClean="0">
                          <a:latin typeface="Cambria Math" panose="02040503050406030204" pitchFamily="18" charset="0"/>
                        </a:rPr>
                        <m:t>𝑌</m:t>
                      </m:r>
                      <m:r>
                        <a:rPr lang="es-CR" i="1" smtClean="0">
                          <a:latin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0</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1</m:t>
                          </m:r>
                        </m:sub>
                      </m:sSub>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2</m:t>
                          </m:r>
                        </m:sub>
                      </m:sSub>
                      <m:sSub>
                        <m:sSubPr>
                          <m:ctrlPr>
                            <a:rPr lang="es-CR" i="1">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𝑣</m:t>
                          </m:r>
                        </m:e>
                        <m:sub>
                          <m:r>
                            <a:rPr lang="es-CR" b="0" i="1" smtClean="0">
                              <a:latin typeface="Cambria Math" panose="02040503050406030204" pitchFamily="18" charset="0"/>
                              <a:ea typeface="Cambria Math" panose="02040503050406030204" pitchFamily="18" charset="0"/>
                            </a:rPr>
                            <m:t>2</m:t>
                          </m:r>
                        </m:sub>
                      </m:sSub>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3</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𝑣</m:t>
                          </m:r>
                        </m:e>
                        <m:sub>
                          <m:r>
                            <a:rPr lang="es-CR" b="0" i="1" smtClean="0">
                              <a:latin typeface="Cambria Math" panose="02040503050406030204" pitchFamily="18" charset="0"/>
                              <a:ea typeface="Cambria Math" panose="02040503050406030204" pitchFamily="18" charset="0"/>
                            </a:rPr>
                            <m:t>3</m:t>
                          </m:r>
                        </m:sub>
                      </m:sSub>
                      <m:r>
                        <a:rPr lang="es-CR" b="0" i="1" smtClean="0">
                          <a:latin typeface="Cambria Math" panose="02040503050406030204" pitchFamily="18" charset="0"/>
                          <a:ea typeface="Cambria Math" panose="02040503050406030204" pitchFamily="18" charset="0"/>
                        </a:rPr>
                        <m:t>+</m:t>
                      </m:r>
                      <m:r>
                        <a:rPr lang="es-CR" i="1">
                          <a:latin typeface="Cambria Math" panose="02040503050406030204" pitchFamily="18" charset="0"/>
                          <a:ea typeface="Cambria Math" panose="02040503050406030204" pitchFamily="18" charset="0"/>
                        </a:rPr>
                        <m:t> </m:t>
                      </m:r>
                      <m:sSub>
                        <m:sSubPr>
                          <m:ctrlPr>
                            <a:rPr lang="es-CR" b="0" i="1" smtClean="0">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𝛾</m:t>
                          </m:r>
                        </m:e>
                        <m:sub>
                          <m:r>
                            <a:rPr lang="es-CR" b="0" i="1" smtClean="0">
                              <a:latin typeface="Cambria Math" panose="02040503050406030204" pitchFamily="18" charset="0"/>
                              <a:ea typeface="Cambria Math" panose="02040503050406030204" pitchFamily="18" charset="0"/>
                            </a:rPr>
                            <m:t>2</m:t>
                          </m:r>
                        </m:sub>
                      </m:sSub>
                      <m:r>
                        <a:rPr lang="es-CR" b="0" i="1" smtClean="0">
                          <a:latin typeface="Cambria Math" panose="02040503050406030204" pitchFamily="18" charset="0"/>
                          <a:ea typeface="Cambria Math" panose="02040503050406030204" pitchFamily="18" charset="0"/>
                        </a:rPr>
                        <m:t>𝑥</m:t>
                      </m:r>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𝑣</m:t>
                          </m:r>
                        </m:e>
                        <m:sub>
                          <m:r>
                            <a:rPr lang="es-CR" b="0" i="1" smtClean="0">
                              <a:latin typeface="Cambria Math" panose="02040503050406030204" pitchFamily="18" charset="0"/>
                              <a:ea typeface="Cambria Math" panose="02040503050406030204" pitchFamily="18" charset="0"/>
                            </a:rPr>
                            <m:t>2</m:t>
                          </m:r>
                        </m:sub>
                      </m:sSub>
                      <m:r>
                        <a:rPr lang="es-CR" i="1">
                          <a:latin typeface="Cambria Math" panose="02040503050406030204" pitchFamily="18" charset="0"/>
                          <a:ea typeface="Cambria Math" panose="02040503050406030204" pitchFamily="18" charset="0"/>
                        </a:rPr>
                        <m:t>+</m:t>
                      </m:r>
                      <m:sSub>
                        <m:sSubPr>
                          <m:ctrlPr>
                            <a:rPr lang="es-CR" b="0" i="1" smtClean="0">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𝛾</m:t>
                          </m:r>
                        </m:e>
                        <m:sub>
                          <m:r>
                            <a:rPr lang="es-CR" b="0" i="1" smtClean="0">
                              <a:latin typeface="Cambria Math" panose="02040503050406030204" pitchFamily="18" charset="0"/>
                              <a:ea typeface="Cambria Math" panose="02040503050406030204" pitchFamily="18" charset="0"/>
                            </a:rPr>
                            <m:t>3</m:t>
                          </m:r>
                        </m:sub>
                      </m:sSub>
                      <m:r>
                        <a:rPr lang="es-CR" b="0" i="1" smtClean="0">
                          <a:latin typeface="Cambria Math" panose="02040503050406030204" pitchFamily="18" charset="0"/>
                          <a:ea typeface="Cambria Math" panose="02040503050406030204" pitchFamily="18" charset="0"/>
                        </a:rPr>
                        <m:t>𝑥</m:t>
                      </m:r>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𝑣</m:t>
                          </m:r>
                        </m:e>
                        <m:sub>
                          <m:r>
                            <a:rPr lang="es-CR" b="0" i="1" smtClean="0">
                              <a:latin typeface="Cambria Math" panose="02040503050406030204" pitchFamily="18" charset="0"/>
                              <a:ea typeface="Cambria Math" panose="02040503050406030204" pitchFamily="18" charset="0"/>
                            </a:rPr>
                            <m:t>3</m:t>
                          </m:r>
                        </m:sub>
                      </m:sSub>
                      <m:r>
                        <a:rPr lang="es-CR" i="1">
                          <a:latin typeface="Cambria Math" panose="02040503050406030204" pitchFamily="18" charset="0"/>
                          <a:ea typeface="Cambria Math" panose="02040503050406030204" pitchFamily="18" charset="0"/>
                        </a:rPr>
                        <m:t>+</m:t>
                      </m:r>
                      <m:r>
                        <a:rPr lang="es-CR" b="0" i="1" smtClean="0">
                          <a:latin typeface="Cambria Math" panose="02040503050406030204" pitchFamily="18" charset="0"/>
                          <a:ea typeface="Cambria Math" panose="02040503050406030204" pitchFamily="18" charset="0"/>
                        </a:rPr>
                        <m:t>𝜖</m:t>
                      </m:r>
                      <m:r>
                        <a:rPr lang="es-CR" b="0" i="1" smtClean="0">
                          <a:latin typeface="Cambria Math" panose="02040503050406030204" pitchFamily="18" charset="0"/>
                          <a:ea typeface="Cambria Math" panose="02040503050406030204" pitchFamily="18" charset="0"/>
                        </a:rPr>
                        <m:t>.</m:t>
                      </m:r>
                    </m:oMath>
                  </m:oMathPara>
                </a14:m>
                <a:endParaRPr lang="es-ES" dirty="0"/>
              </a:p>
              <a:p>
                <a:r>
                  <a:rPr lang="es-ES" dirty="0"/>
                  <a:t>Estamos usando γ como un parámetro β para simplificar, de modo que, por ejemplo, β2 y γ2 están asociados con v2</a:t>
                </a:r>
              </a:p>
              <a:p>
                <a:endParaRPr lang="es-ES" dirty="0"/>
              </a:p>
              <a:p>
                <a:pPr marL="0" indent="0">
                  <a:buNone/>
                </a:pPr>
                <a:r>
                  <a:rPr lang="es-ES" dirty="0"/>
                  <a:t>Ahora lo que tenemos es son “3 sub modelos”:</a:t>
                </a:r>
              </a:p>
              <a:p>
                <a:pPr marL="0" indent="0">
                  <a:buNone/>
                </a:pPr>
                <a:endParaRPr lang="es-ES" dirty="0"/>
              </a:p>
              <a:p>
                <a:pPr marL="0" indent="0">
                  <a:buNone/>
                </a:pPr>
                <a:endParaRPr lang="es-ES" dirty="0"/>
              </a:p>
              <a:p>
                <a:r>
                  <a:rPr lang="es-ES" dirty="0"/>
                  <a:t>¿Cómo probamos si debemos aplicar o no interacciones?</a:t>
                </a:r>
              </a:p>
              <a:p>
                <a:endParaRPr lang="es-ES" dirty="0"/>
              </a:p>
              <a:p>
                <a:r>
                  <a:rPr lang="es-ES" dirty="0"/>
                  <a:t>Veamos los modelos con la interacción de estos tres sub modelos. </a:t>
                </a:r>
              </a:p>
              <a:p>
                <a:pPr marL="0" indent="0">
                  <a:buNone/>
                </a:pPr>
                <a:endParaRPr lang="es-ES" dirty="0"/>
              </a:p>
              <a:p>
                <a:pPr marL="0" indent="0">
                  <a:buNone/>
                </a:pPr>
                <a:endParaRPr lang="es-ES" dirty="0"/>
              </a:p>
            </p:txBody>
          </p:sp>
        </mc:Choice>
        <mc:Fallback>
          <p:sp>
            <p:nvSpPr>
              <p:cNvPr id="3" name="Marcador de contenido 2">
                <a:extLst>
                  <a:ext uri="{FF2B5EF4-FFF2-40B4-BE49-F238E27FC236}">
                    <a16:creationId xmlns:a16="http://schemas.microsoft.com/office/drawing/2014/main" id="{4881FFCA-16F6-4619-A38A-FB2A3C05F6E0}"/>
                  </a:ext>
                </a:extLst>
              </p:cNvPr>
              <p:cNvSpPr>
                <a:spLocks noGrp="1" noRot="1" noChangeAspect="1" noMove="1" noResize="1" noEditPoints="1" noAdjustHandles="1" noChangeArrowheads="1" noChangeShapeType="1" noTextEdit="1"/>
              </p:cNvSpPr>
              <p:nvPr>
                <p:ph idx="1"/>
              </p:nvPr>
            </p:nvSpPr>
            <p:spPr>
              <a:xfrm>
                <a:off x="0" y="1253331"/>
                <a:ext cx="11030553" cy="5604669"/>
              </a:xfrm>
              <a:blipFill>
                <a:blip r:embed="rId2"/>
                <a:stretch>
                  <a:fillRect l="-442" t="-871"/>
                </a:stretch>
              </a:blipFill>
            </p:spPr>
            <p:txBody>
              <a:bodyPr/>
              <a:lstStyle/>
              <a:p>
                <a:r>
                  <a:rPr lang="en-US">
                    <a:noFill/>
                  </a:rPr>
                  <a:t> </a:t>
                </a:r>
              </a:p>
            </p:txBody>
          </p:sp>
        </mc:Fallback>
      </mc:AlternateContent>
      <p:pic>
        <p:nvPicPr>
          <p:cNvPr id="5" name="Imagen 4">
            <a:extLst>
              <a:ext uri="{FF2B5EF4-FFF2-40B4-BE49-F238E27FC236}">
                <a16:creationId xmlns:a16="http://schemas.microsoft.com/office/drawing/2014/main" id="{69C17485-5930-46C3-8981-B9AF2C7E681F}"/>
              </a:ext>
            </a:extLst>
          </p:cNvPr>
          <p:cNvPicPr>
            <a:picLocks noChangeAspect="1"/>
          </p:cNvPicPr>
          <p:nvPr/>
        </p:nvPicPr>
        <p:blipFill>
          <a:blip r:embed="rId3"/>
          <a:stretch>
            <a:fillRect/>
          </a:stretch>
        </p:blipFill>
        <p:spPr>
          <a:xfrm>
            <a:off x="5650028" y="3967628"/>
            <a:ext cx="3438525" cy="762000"/>
          </a:xfrm>
          <a:prstGeom prst="rect">
            <a:avLst/>
          </a:prstGeom>
        </p:spPr>
      </p:pic>
    </p:spTree>
    <p:extLst>
      <p:ext uri="{BB962C8B-B14F-4D97-AF65-F5344CB8AC3E}">
        <p14:creationId xmlns:p14="http://schemas.microsoft.com/office/powerpoint/2010/main" val="1690328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6" name="5 Elipse">
            <a:extLst>
              <a:ext uri="{FF2B5EF4-FFF2-40B4-BE49-F238E27FC236}">
                <a16:creationId xmlns:a16="http://schemas.microsoft.com/office/drawing/2014/main" id="{E7299D2D-930F-49E3-A282-8AF5322CF8F4}"/>
              </a:ext>
            </a:extLst>
          </p:cNvPr>
          <p:cNvSpPr/>
          <p:nvPr/>
        </p:nvSpPr>
        <p:spPr>
          <a:xfrm>
            <a:off x="46754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7" name="6 Elipse">
            <a:extLst>
              <a:ext uri="{FF2B5EF4-FFF2-40B4-BE49-F238E27FC236}">
                <a16:creationId xmlns:a16="http://schemas.microsoft.com/office/drawing/2014/main" id="{F1DE5E3D-AD05-4B2D-BBF8-B19E0666664E}"/>
              </a:ext>
            </a:extLst>
          </p:cNvPr>
          <p:cNvSpPr/>
          <p:nvPr/>
        </p:nvSpPr>
        <p:spPr>
          <a:xfrm>
            <a:off x="648267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Variable categórica de dos niveles</a:t>
            </a:r>
          </a:p>
        </p:txBody>
      </p:sp>
      <p:sp>
        <p:nvSpPr>
          <p:cNvPr id="11" name="14 Rectángulo redondeado">
            <a:extLst>
              <a:ext uri="{FF2B5EF4-FFF2-40B4-BE49-F238E27FC236}">
                <a16:creationId xmlns:a16="http://schemas.microsoft.com/office/drawing/2014/main" id="{20F405BA-569A-4CBF-82F5-7E38FD0A3CEB}"/>
              </a:ext>
            </a:extLst>
          </p:cNvPr>
          <p:cNvSpPr/>
          <p:nvPr/>
        </p:nvSpPr>
        <p:spPr>
          <a:xfrm>
            <a:off x="2051720" y="5373216"/>
            <a:ext cx="2298338"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La interacción</a:t>
            </a:r>
          </a:p>
        </p:txBody>
      </p:sp>
      <p:sp>
        <p:nvSpPr>
          <p:cNvPr id="12" name="15 Rectángulo redondeado">
            <a:extLst>
              <a:ext uri="{FF2B5EF4-FFF2-40B4-BE49-F238E27FC236}">
                <a16:creationId xmlns:a16="http://schemas.microsoft.com/office/drawing/2014/main" id="{F9300F0D-0747-411F-BD1B-A5583DAAE2ED}"/>
              </a:ext>
            </a:extLst>
          </p:cNvPr>
          <p:cNvSpPr/>
          <p:nvPr/>
        </p:nvSpPr>
        <p:spPr>
          <a:xfrm>
            <a:off x="8210866"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Tres o más categorías en la variable </a:t>
            </a:r>
            <a:r>
              <a:rPr lang="es-CR" dirty="0" err="1"/>
              <a:t>cuali</a:t>
            </a:r>
            <a:r>
              <a:rPr lang="es-CR" dirty="0"/>
              <a:t>.</a:t>
            </a:r>
          </a:p>
        </p:txBody>
      </p:sp>
      <p:sp>
        <p:nvSpPr>
          <p:cNvPr id="13" name="6 Elipse">
            <a:extLst>
              <a:ext uri="{FF2B5EF4-FFF2-40B4-BE49-F238E27FC236}">
                <a16:creationId xmlns:a16="http://schemas.microsoft.com/office/drawing/2014/main" id="{019E2EF7-AE05-4559-B539-CD2C563B8D80}"/>
              </a:ext>
            </a:extLst>
          </p:cNvPr>
          <p:cNvSpPr/>
          <p:nvPr/>
        </p:nvSpPr>
        <p:spPr>
          <a:xfrm>
            <a:off x="648267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5</a:t>
            </a:r>
          </a:p>
        </p:txBody>
      </p:sp>
      <p:sp>
        <p:nvSpPr>
          <p:cNvPr id="14" name="15 Rectángulo redondeado">
            <a:extLst>
              <a:ext uri="{FF2B5EF4-FFF2-40B4-BE49-F238E27FC236}">
                <a16:creationId xmlns:a16="http://schemas.microsoft.com/office/drawing/2014/main" id="{3B6FD72F-CDDF-48D6-9487-E9E722F1EDE0}"/>
              </a:ext>
            </a:extLst>
          </p:cNvPr>
          <p:cNvSpPr/>
          <p:nvPr/>
        </p:nvSpPr>
        <p:spPr>
          <a:xfrm>
            <a:off x="8210866"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Otras extensiones</a:t>
            </a:r>
          </a:p>
        </p:txBody>
      </p:sp>
    </p:spTree>
    <p:extLst>
      <p:ext uri="{BB962C8B-B14F-4D97-AF65-F5344CB8AC3E}">
        <p14:creationId xmlns:p14="http://schemas.microsoft.com/office/powerpoint/2010/main" val="39224317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7E6B6-5E67-47FE-A55E-3EF2529DEDB6}"/>
              </a:ext>
            </a:extLst>
          </p:cNvPr>
          <p:cNvSpPr>
            <a:spLocks noGrp="1"/>
          </p:cNvSpPr>
          <p:nvPr>
            <p:ph type="title"/>
          </p:nvPr>
        </p:nvSpPr>
        <p:spPr>
          <a:xfrm>
            <a:off x="86626" y="105878"/>
            <a:ext cx="11126805" cy="789272"/>
          </a:xfrm>
        </p:spPr>
        <p:txBody>
          <a:bodyPr>
            <a:normAutofit/>
          </a:bodyPr>
          <a:lstStyle/>
          <a:p>
            <a:r>
              <a:rPr lang="es-CR" dirty="0"/>
              <a:t>Tres o más categorías en la variable </a:t>
            </a:r>
            <a:r>
              <a:rPr lang="es-CR" dirty="0" err="1"/>
              <a:t>cuali</a:t>
            </a:r>
            <a:r>
              <a:rPr lang="es-CR" dirty="0"/>
              <a:t>.</a:t>
            </a:r>
            <a:endParaRPr lang="en-US" dirty="0"/>
          </a:p>
        </p:txBody>
      </p:sp>
      <p:sp>
        <p:nvSpPr>
          <p:cNvPr id="3" name="Marcador de contenido 2">
            <a:extLst>
              <a:ext uri="{FF2B5EF4-FFF2-40B4-BE49-F238E27FC236}">
                <a16:creationId xmlns:a16="http://schemas.microsoft.com/office/drawing/2014/main" id="{4881FFCA-16F6-4619-A38A-FB2A3C05F6E0}"/>
              </a:ext>
            </a:extLst>
          </p:cNvPr>
          <p:cNvSpPr>
            <a:spLocks noGrp="1"/>
          </p:cNvSpPr>
          <p:nvPr>
            <p:ph idx="1"/>
          </p:nvPr>
        </p:nvSpPr>
        <p:spPr>
          <a:xfrm>
            <a:off x="0" y="1253331"/>
            <a:ext cx="11030553" cy="5604669"/>
          </a:xfrm>
        </p:spPr>
        <p:txBody>
          <a:bodyPr>
            <a:normAutofit/>
          </a:bodyPr>
          <a:lstStyle/>
          <a:p>
            <a:endParaRPr lang="en-US" dirty="0"/>
          </a:p>
        </p:txBody>
      </p:sp>
      <p:pic>
        <p:nvPicPr>
          <p:cNvPr id="5" name="Imagen 4">
            <a:extLst>
              <a:ext uri="{FF2B5EF4-FFF2-40B4-BE49-F238E27FC236}">
                <a16:creationId xmlns:a16="http://schemas.microsoft.com/office/drawing/2014/main" id="{7E651758-D3E5-4411-B087-206C984B4BA3}"/>
              </a:ext>
            </a:extLst>
          </p:cNvPr>
          <p:cNvPicPr>
            <a:picLocks noChangeAspect="1"/>
          </p:cNvPicPr>
          <p:nvPr/>
        </p:nvPicPr>
        <p:blipFill>
          <a:blip r:embed="rId2"/>
          <a:stretch>
            <a:fillRect/>
          </a:stretch>
        </p:blipFill>
        <p:spPr>
          <a:xfrm>
            <a:off x="190889" y="1100144"/>
            <a:ext cx="4521070" cy="2955521"/>
          </a:xfrm>
          <a:prstGeom prst="rect">
            <a:avLst/>
          </a:prstGeom>
        </p:spPr>
      </p:pic>
      <p:pic>
        <p:nvPicPr>
          <p:cNvPr id="7" name="Imagen 6">
            <a:extLst>
              <a:ext uri="{FF2B5EF4-FFF2-40B4-BE49-F238E27FC236}">
                <a16:creationId xmlns:a16="http://schemas.microsoft.com/office/drawing/2014/main" id="{435062DE-0F76-4C07-8053-627CDDAF5B68}"/>
              </a:ext>
            </a:extLst>
          </p:cNvPr>
          <p:cNvPicPr>
            <a:picLocks noChangeAspect="1"/>
          </p:cNvPicPr>
          <p:nvPr/>
        </p:nvPicPr>
        <p:blipFill>
          <a:blip r:embed="rId3"/>
          <a:stretch>
            <a:fillRect/>
          </a:stretch>
        </p:blipFill>
        <p:spPr>
          <a:xfrm>
            <a:off x="4807403" y="2742908"/>
            <a:ext cx="6406028" cy="3935132"/>
          </a:xfrm>
          <a:prstGeom prst="rect">
            <a:avLst/>
          </a:prstGeom>
        </p:spPr>
      </p:pic>
    </p:spTree>
    <p:extLst>
      <p:ext uri="{BB962C8B-B14F-4D97-AF65-F5344CB8AC3E}">
        <p14:creationId xmlns:p14="http://schemas.microsoft.com/office/powerpoint/2010/main" val="3500940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7E6B6-5E67-47FE-A55E-3EF2529DEDB6}"/>
              </a:ext>
            </a:extLst>
          </p:cNvPr>
          <p:cNvSpPr>
            <a:spLocks noGrp="1"/>
          </p:cNvSpPr>
          <p:nvPr>
            <p:ph type="title"/>
          </p:nvPr>
        </p:nvSpPr>
        <p:spPr>
          <a:xfrm>
            <a:off x="86626" y="105878"/>
            <a:ext cx="11126805" cy="789272"/>
          </a:xfrm>
        </p:spPr>
        <p:txBody>
          <a:bodyPr>
            <a:normAutofit/>
          </a:bodyPr>
          <a:lstStyle/>
          <a:p>
            <a:r>
              <a:rPr lang="es-CR" dirty="0"/>
              <a:t>Tres o más categorías en la variable </a:t>
            </a:r>
            <a:r>
              <a:rPr lang="es-CR" dirty="0" err="1"/>
              <a:t>cuali</a:t>
            </a:r>
            <a:r>
              <a:rPr lang="es-CR" dirty="0"/>
              <a:t>.</a:t>
            </a:r>
            <a:endParaRPr lang="en-US" dirty="0"/>
          </a:p>
        </p:txBody>
      </p:sp>
      <p:sp>
        <p:nvSpPr>
          <p:cNvPr id="3" name="Marcador de contenido 2">
            <a:extLst>
              <a:ext uri="{FF2B5EF4-FFF2-40B4-BE49-F238E27FC236}">
                <a16:creationId xmlns:a16="http://schemas.microsoft.com/office/drawing/2014/main" id="{4881FFCA-16F6-4619-A38A-FB2A3C05F6E0}"/>
              </a:ext>
            </a:extLst>
          </p:cNvPr>
          <p:cNvSpPr>
            <a:spLocks noGrp="1"/>
          </p:cNvSpPr>
          <p:nvPr>
            <p:ph idx="1"/>
          </p:nvPr>
        </p:nvSpPr>
        <p:spPr>
          <a:xfrm>
            <a:off x="0" y="1253331"/>
            <a:ext cx="11030553" cy="5604669"/>
          </a:xfrm>
        </p:spPr>
        <p:txBody>
          <a:bodyPr>
            <a:normAutofit/>
          </a:bodyPr>
          <a:lstStyle/>
          <a:p>
            <a:r>
              <a:rPr lang="es-ES" dirty="0"/>
              <a:t>¡Esto se ve mucho mejor! </a:t>
            </a:r>
          </a:p>
          <a:p>
            <a:endParaRPr lang="es-ES" dirty="0"/>
          </a:p>
          <a:p>
            <a:r>
              <a:rPr lang="es-ES" dirty="0"/>
              <a:t>Podemos ver que para los coches de cilindrada media, los coches de 6 cilindros ahora funcionan mejor que los de 8 cilindros, lo que parece mucho más razonable que antes.</a:t>
            </a:r>
          </a:p>
          <a:p>
            <a:endParaRPr lang="es-ES" dirty="0"/>
          </a:p>
          <a:p>
            <a:r>
              <a:rPr lang="es-ES" dirty="0"/>
              <a:t>Para justificar completamente el modelo de interacción (es decir, una pendiente única para cada nivel de cilindro) en comparación con el modelo aditivo (pendiente única), podemos realizar una prueba F. En primer lugar, observe que no existe una prueba t que pueda hacer esto, ya que la diferencia entre los dos modelos no es un solo parámetro… (teoría estadística …).</a:t>
            </a:r>
          </a:p>
          <a:p>
            <a:endParaRPr lang="es-ES" dirty="0"/>
          </a:p>
          <a:p>
            <a:r>
              <a:rPr lang="es-ES" dirty="0"/>
              <a:t>Tenemos que probar lo siguiente: </a:t>
            </a:r>
          </a:p>
          <a:p>
            <a:pPr marL="0" indent="0">
              <a:buNone/>
            </a:pPr>
            <a:r>
              <a:rPr lang="es-ES" dirty="0"/>
              <a:t>que representa las líneas de regresión paralelas que vimos antes,</a:t>
            </a:r>
            <a:endParaRPr lang="en-US" dirty="0"/>
          </a:p>
        </p:txBody>
      </p:sp>
      <p:pic>
        <p:nvPicPr>
          <p:cNvPr id="5" name="Imagen 4">
            <a:extLst>
              <a:ext uri="{FF2B5EF4-FFF2-40B4-BE49-F238E27FC236}">
                <a16:creationId xmlns:a16="http://schemas.microsoft.com/office/drawing/2014/main" id="{0CB9CF00-967C-4DD2-858E-756311B906D3}"/>
              </a:ext>
            </a:extLst>
          </p:cNvPr>
          <p:cNvPicPr>
            <a:picLocks noChangeAspect="1"/>
          </p:cNvPicPr>
          <p:nvPr/>
        </p:nvPicPr>
        <p:blipFill>
          <a:blip r:embed="rId2"/>
          <a:stretch>
            <a:fillRect/>
          </a:stretch>
        </p:blipFill>
        <p:spPr>
          <a:xfrm>
            <a:off x="4138946" y="5046724"/>
            <a:ext cx="1957054" cy="430798"/>
          </a:xfrm>
          <a:prstGeom prst="rect">
            <a:avLst/>
          </a:prstGeom>
        </p:spPr>
      </p:pic>
      <p:pic>
        <p:nvPicPr>
          <p:cNvPr id="7" name="Imagen 6">
            <a:extLst>
              <a:ext uri="{FF2B5EF4-FFF2-40B4-BE49-F238E27FC236}">
                <a16:creationId xmlns:a16="http://schemas.microsoft.com/office/drawing/2014/main" id="{368F16AA-2B5C-4C09-B09A-6112995DCD6C}"/>
              </a:ext>
            </a:extLst>
          </p:cNvPr>
          <p:cNvPicPr>
            <a:picLocks noChangeAspect="1"/>
          </p:cNvPicPr>
          <p:nvPr/>
        </p:nvPicPr>
        <p:blipFill>
          <a:blip r:embed="rId3"/>
          <a:stretch>
            <a:fillRect/>
          </a:stretch>
        </p:blipFill>
        <p:spPr>
          <a:xfrm>
            <a:off x="3761416" y="6136505"/>
            <a:ext cx="4092572" cy="430797"/>
          </a:xfrm>
          <a:prstGeom prst="rect">
            <a:avLst/>
          </a:prstGeom>
        </p:spPr>
      </p:pic>
    </p:spTree>
    <p:extLst>
      <p:ext uri="{BB962C8B-B14F-4D97-AF65-F5344CB8AC3E}">
        <p14:creationId xmlns:p14="http://schemas.microsoft.com/office/powerpoint/2010/main" val="2697158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7E6B6-5E67-47FE-A55E-3EF2529DEDB6}"/>
              </a:ext>
            </a:extLst>
          </p:cNvPr>
          <p:cNvSpPr>
            <a:spLocks noGrp="1"/>
          </p:cNvSpPr>
          <p:nvPr>
            <p:ph type="title"/>
          </p:nvPr>
        </p:nvSpPr>
        <p:spPr>
          <a:xfrm>
            <a:off x="86626" y="105878"/>
            <a:ext cx="11126805" cy="789272"/>
          </a:xfrm>
        </p:spPr>
        <p:txBody>
          <a:bodyPr>
            <a:normAutofit/>
          </a:bodyPr>
          <a:lstStyle/>
          <a:p>
            <a:r>
              <a:rPr lang="es-CR" dirty="0"/>
              <a:t>Tres o más categorías en la variable </a:t>
            </a:r>
            <a:r>
              <a:rPr lang="es-CR" dirty="0" err="1"/>
              <a:t>cuali</a:t>
            </a:r>
            <a:r>
              <a:rPr lang="es-CR" dirty="0"/>
              <a:t>.</a:t>
            </a:r>
            <a:endParaRPr lang="en-US" dirty="0"/>
          </a:p>
        </p:txBody>
      </p:sp>
      <p:sp>
        <p:nvSpPr>
          <p:cNvPr id="3" name="Marcador de contenido 2">
            <a:extLst>
              <a:ext uri="{FF2B5EF4-FFF2-40B4-BE49-F238E27FC236}">
                <a16:creationId xmlns:a16="http://schemas.microsoft.com/office/drawing/2014/main" id="{4881FFCA-16F6-4619-A38A-FB2A3C05F6E0}"/>
              </a:ext>
            </a:extLst>
          </p:cNvPr>
          <p:cNvSpPr>
            <a:spLocks noGrp="1"/>
          </p:cNvSpPr>
          <p:nvPr>
            <p:ph idx="1"/>
          </p:nvPr>
        </p:nvSpPr>
        <p:spPr>
          <a:xfrm>
            <a:off x="0" y="1253331"/>
            <a:ext cx="11030553" cy="5604669"/>
          </a:xfrm>
        </p:spPr>
        <p:txBody>
          <a:bodyPr>
            <a:normAutofit/>
          </a:bodyPr>
          <a:lstStyle/>
          <a:p>
            <a:r>
              <a:rPr lang="es-CR" dirty="0"/>
              <a:t>Veamos la prueba en R:</a:t>
            </a:r>
          </a:p>
          <a:p>
            <a:endParaRPr lang="es-CR" dirty="0"/>
          </a:p>
          <a:p>
            <a:endParaRPr lang="es-CR" dirty="0"/>
          </a:p>
          <a:p>
            <a:endParaRPr lang="es-CR" dirty="0"/>
          </a:p>
          <a:p>
            <a:endParaRPr lang="es-CR" dirty="0"/>
          </a:p>
          <a:p>
            <a:endParaRPr lang="es-CR" dirty="0"/>
          </a:p>
          <a:p>
            <a:endParaRPr lang="es-CR" dirty="0"/>
          </a:p>
          <a:p>
            <a:endParaRPr lang="es-CR" dirty="0"/>
          </a:p>
          <a:p>
            <a:r>
              <a:rPr lang="es-CR" dirty="0"/>
              <a:t>Y vemos que efectivamente, la interacción si tiene una razón de ser </a:t>
            </a:r>
            <a:endParaRPr lang="en-US" dirty="0"/>
          </a:p>
        </p:txBody>
      </p:sp>
      <p:pic>
        <p:nvPicPr>
          <p:cNvPr id="6" name="Imagen 5">
            <a:extLst>
              <a:ext uri="{FF2B5EF4-FFF2-40B4-BE49-F238E27FC236}">
                <a16:creationId xmlns:a16="http://schemas.microsoft.com/office/drawing/2014/main" id="{7FDCA4B5-54B2-47BE-A64A-007BAA845A94}"/>
              </a:ext>
            </a:extLst>
          </p:cNvPr>
          <p:cNvPicPr>
            <a:picLocks noChangeAspect="1"/>
          </p:cNvPicPr>
          <p:nvPr/>
        </p:nvPicPr>
        <p:blipFill>
          <a:blip r:embed="rId2"/>
          <a:stretch>
            <a:fillRect/>
          </a:stretch>
        </p:blipFill>
        <p:spPr>
          <a:xfrm>
            <a:off x="3364867" y="1253331"/>
            <a:ext cx="3171825" cy="304800"/>
          </a:xfrm>
          <a:prstGeom prst="rect">
            <a:avLst/>
          </a:prstGeom>
        </p:spPr>
      </p:pic>
      <p:pic>
        <p:nvPicPr>
          <p:cNvPr id="9" name="Imagen 8">
            <a:extLst>
              <a:ext uri="{FF2B5EF4-FFF2-40B4-BE49-F238E27FC236}">
                <a16:creationId xmlns:a16="http://schemas.microsoft.com/office/drawing/2014/main" id="{2C4C5B90-06FF-4FE8-9C3D-EF00224662D1}"/>
              </a:ext>
            </a:extLst>
          </p:cNvPr>
          <p:cNvPicPr>
            <a:picLocks noChangeAspect="1"/>
          </p:cNvPicPr>
          <p:nvPr/>
        </p:nvPicPr>
        <p:blipFill>
          <a:blip r:embed="rId3"/>
          <a:stretch>
            <a:fillRect/>
          </a:stretch>
        </p:blipFill>
        <p:spPr>
          <a:xfrm>
            <a:off x="237339" y="1845865"/>
            <a:ext cx="5076825" cy="2362200"/>
          </a:xfrm>
          <a:prstGeom prst="rect">
            <a:avLst/>
          </a:prstGeom>
        </p:spPr>
      </p:pic>
    </p:spTree>
    <p:extLst>
      <p:ext uri="{BB962C8B-B14F-4D97-AF65-F5344CB8AC3E}">
        <p14:creationId xmlns:p14="http://schemas.microsoft.com/office/powerpoint/2010/main" val="25340375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6" name="5 Elipse">
            <a:extLst>
              <a:ext uri="{FF2B5EF4-FFF2-40B4-BE49-F238E27FC236}">
                <a16:creationId xmlns:a16="http://schemas.microsoft.com/office/drawing/2014/main" id="{E7299D2D-930F-49E3-A282-8AF5322CF8F4}"/>
              </a:ext>
            </a:extLst>
          </p:cNvPr>
          <p:cNvSpPr/>
          <p:nvPr/>
        </p:nvSpPr>
        <p:spPr>
          <a:xfrm>
            <a:off x="46754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7" name="6 Elipse">
            <a:extLst>
              <a:ext uri="{FF2B5EF4-FFF2-40B4-BE49-F238E27FC236}">
                <a16:creationId xmlns:a16="http://schemas.microsoft.com/office/drawing/2014/main" id="{F1DE5E3D-AD05-4B2D-BBF8-B19E0666664E}"/>
              </a:ext>
            </a:extLst>
          </p:cNvPr>
          <p:cNvSpPr/>
          <p:nvPr/>
        </p:nvSpPr>
        <p:spPr>
          <a:xfrm>
            <a:off x="648267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1" name="14 Rectángulo redondeado">
            <a:extLst>
              <a:ext uri="{FF2B5EF4-FFF2-40B4-BE49-F238E27FC236}">
                <a16:creationId xmlns:a16="http://schemas.microsoft.com/office/drawing/2014/main" id="{20F405BA-569A-4CBF-82F5-7E38FD0A3CEB}"/>
              </a:ext>
            </a:extLst>
          </p:cNvPr>
          <p:cNvSpPr/>
          <p:nvPr/>
        </p:nvSpPr>
        <p:spPr>
          <a:xfrm>
            <a:off x="2051720" y="5373216"/>
            <a:ext cx="2298338"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La interacción</a:t>
            </a:r>
          </a:p>
        </p:txBody>
      </p:sp>
      <p:sp>
        <p:nvSpPr>
          <p:cNvPr id="12" name="15 Rectángulo redondeado">
            <a:extLst>
              <a:ext uri="{FF2B5EF4-FFF2-40B4-BE49-F238E27FC236}">
                <a16:creationId xmlns:a16="http://schemas.microsoft.com/office/drawing/2014/main" id="{F9300F0D-0747-411F-BD1B-A5583DAAE2ED}"/>
              </a:ext>
            </a:extLst>
          </p:cNvPr>
          <p:cNvSpPr/>
          <p:nvPr/>
        </p:nvSpPr>
        <p:spPr>
          <a:xfrm>
            <a:off x="8210866"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Tres o más categorías en la variable </a:t>
            </a:r>
            <a:r>
              <a:rPr lang="es-CR" dirty="0" err="1"/>
              <a:t>cuali</a:t>
            </a:r>
            <a:r>
              <a:rPr lang="es-CR" dirty="0"/>
              <a:t>.</a:t>
            </a:r>
          </a:p>
        </p:txBody>
      </p:sp>
      <p:sp>
        <p:nvSpPr>
          <p:cNvPr id="13" name="6 Elipse">
            <a:extLst>
              <a:ext uri="{FF2B5EF4-FFF2-40B4-BE49-F238E27FC236}">
                <a16:creationId xmlns:a16="http://schemas.microsoft.com/office/drawing/2014/main" id="{019E2EF7-AE05-4559-B539-CD2C563B8D80}"/>
              </a:ext>
            </a:extLst>
          </p:cNvPr>
          <p:cNvSpPr/>
          <p:nvPr/>
        </p:nvSpPr>
        <p:spPr>
          <a:xfrm>
            <a:off x="648267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5</a:t>
            </a:r>
          </a:p>
        </p:txBody>
      </p:sp>
      <p:sp>
        <p:nvSpPr>
          <p:cNvPr id="14" name="15 Rectángulo redondeado">
            <a:extLst>
              <a:ext uri="{FF2B5EF4-FFF2-40B4-BE49-F238E27FC236}">
                <a16:creationId xmlns:a16="http://schemas.microsoft.com/office/drawing/2014/main" id="{3B6FD72F-CDDF-48D6-9487-E9E722F1EDE0}"/>
              </a:ext>
            </a:extLst>
          </p:cNvPr>
          <p:cNvSpPr/>
          <p:nvPr/>
        </p:nvSpPr>
        <p:spPr>
          <a:xfrm>
            <a:off x="8210866"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Otras extensiones</a:t>
            </a:r>
          </a:p>
        </p:txBody>
      </p:sp>
      <p:sp>
        <p:nvSpPr>
          <p:cNvPr id="15" name="13 Rectángulo redondeado">
            <a:extLst>
              <a:ext uri="{FF2B5EF4-FFF2-40B4-BE49-F238E27FC236}">
                <a16:creationId xmlns:a16="http://schemas.microsoft.com/office/drawing/2014/main" id="{7ED400CF-B0B9-438B-8B69-BCD180BB17C3}"/>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Variable categórica de dos niveles</a:t>
            </a:r>
          </a:p>
        </p:txBody>
      </p:sp>
    </p:spTree>
    <p:extLst>
      <p:ext uri="{BB962C8B-B14F-4D97-AF65-F5344CB8AC3E}">
        <p14:creationId xmlns:p14="http://schemas.microsoft.com/office/powerpoint/2010/main" val="3893723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41D630-2F66-4BAC-8BA5-C4FB0D019E2F}"/>
              </a:ext>
            </a:extLst>
          </p:cNvPr>
          <p:cNvSpPr>
            <a:spLocks noGrp="1"/>
          </p:cNvSpPr>
          <p:nvPr>
            <p:ph type="title"/>
          </p:nvPr>
        </p:nvSpPr>
        <p:spPr>
          <a:xfrm>
            <a:off x="164592" y="250351"/>
            <a:ext cx="10976884" cy="735070"/>
          </a:xfrm>
        </p:spPr>
        <p:txBody>
          <a:bodyPr/>
          <a:lstStyle/>
          <a:p>
            <a:pPr algn="ctr"/>
            <a:r>
              <a:rPr lang="es-CR" dirty="0"/>
              <a:t>Otras extensiones </a:t>
            </a:r>
            <a:endParaRPr lang="en-US" dirty="0"/>
          </a:p>
        </p:txBody>
      </p:sp>
      <p:sp>
        <p:nvSpPr>
          <p:cNvPr id="3" name="Marcador de contenido 2">
            <a:extLst>
              <a:ext uri="{FF2B5EF4-FFF2-40B4-BE49-F238E27FC236}">
                <a16:creationId xmlns:a16="http://schemas.microsoft.com/office/drawing/2014/main" id="{AE850413-F505-4F81-9C53-39F1B2D7DAA5}"/>
              </a:ext>
            </a:extLst>
          </p:cNvPr>
          <p:cNvSpPr>
            <a:spLocks noGrp="1"/>
          </p:cNvSpPr>
          <p:nvPr>
            <p:ph idx="1"/>
          </p:nvPr>
        </p:nvSpPr>
        <p:spPr>
          <a:xfrm>
            <a:off x="240939" y="1253331"/>
            <a:ext cx="10767372" cy="5354318"/>
          </a:xfrm>
        </p:spPr>
        <p:txBody>
          <a:bodyPr/>
          <a:lstStyle/>
          <a:p>
            <a:r>
              <a:rPr lang="es-ES" dirty="0"/>
              <a:t>Ahora que hemos visto cómo incorporar predictores categóricos, así como términos de interacción, podemos comenzar a construir modelos mucho más grandes y flexibles que potencialmente pueden ajustarse mejor a los datos.</a:t>
            </a:r>
          </a:p>
          <a:p>
            <a:endParaRPr lang="es-ES" dirty="0"/>
          </a:p>
          <a:p>
            <a:r>
              <a:rPr lang="es-ES" dirty="0"/>
              <a:t>Definamos un modelo "grande“,</a:t>
            </a:r>
          </a:p>
          <a:p>
            <a:endParaRPr lang="es-ES" dirty="0"/>
          </a:p>
          <a:p>
            <a:endParaRPr lang="es-ES" dirty="0"/>
          </a:p>
          <a:p>
            <a:endParaRPr lang="es-ES" dirty="0"/>
          </a:p>
          <a:p>
            <a:r>
              <a:rPr lang="es-ES" dirty="0"/>
              <a:t>El procedimiento es similar…</a:t>
            </a:r>
          </a:p>
          <a:p>
            <a:endParaRPr lang="es-ES" dirty="0"/>
          </a:p>
          <a:p>
            <a:r>
              <a:rPr lang="es-ES" dirty="0"/>
              <a:t>Podemos probar de igual forma la interacción para 2 o más variables cuantitativas a la vez…</a:t>
            </a:r>
            <a:endParaRPr lang="en-US" dirty="0"/>
          </a:p>
        </p:txBody>
      </p:sp>
      <p:pic>
        <p:nvPicPr>
          <p:cNvPr id="5" name="Imagen 4">
            <a:extLst>
              <a:ext uri="{FF2B5EF4-FFF2-40B4-BE49-F238E27FC236}">
                <a16:creationId xmlns:a16="http://schemas.microsoft.com/office/drawing/2014/main" id="{669B106A-A190-4007-837C-0EABA2735225}"/>
              </a:ext>
            </a:extLst>
          </p:cNvPr>
          <p:cNvPicPr>
            <a:picLocks noChangeAspect="1"/>
          </p:cNvPicPr>
          <p:nvPr/>
        </p:nvPicPr>
        <p:blipFill>
          <a:blip r:embed="rId2"/>
          <a:stretch>
            <a:fillRect/>
          </a:stretch>
        </p:blipFill>
        <p:spPr>
          <a:xfrm>
            <a:off x="240939" y="3348444"/>
            <a:ext cx="10610337" cy="507672"/>
          </a:xfrm>
          <a:prstGeom prst="rect">
            <a:avLst/>
          </a:prstGeom>
        </p:spPr>
      </p:pic>
    </p:spTree>
    <p:extLst>
      <p:ext uri="{BB962C8B-B14F-4D97-AF65-F5344CB8AC3E}">
        <p14:creationId xmlns:p14="http://schemas.microsoft.com/office/powerpoint/2010/main" val="37590820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Question Wall | Perkins eLearning">
            <a:extLst>
              <a:ext uri="{FF2B5EF4-FFF2-40B4-BE49-F238E27FC236}">
                <a16:creationId xmlns:a16="http://schemas.microsoft.com/office/drawing/2014/main" id="{A1ED08F9-5501-4F36-A616-3795BF5B03AB}"/>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377" b="1"/>
          <a:stretch/>
        </p:blipFill>
        <p:spPr bwMode="auto">
          <a:xfrm>
            <a:off x="20" y="10"/>
            <a:ext cx="1129282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9441D630-2F66-4BAC-8BA5-C4FB0D019E2F}"/>
              </a:ext>
            </a:extLst>
          </p:cNvPr>
          <p:cNvSpPr>
            <a:spLocks noGrp="1"/>
          </p:cNvSpPr>
          <p:nvPr>
            <p:ph type="title"/>
          </p:nvPr>
        </p:nvSpPr>
        <p:spPr>
          <a:xfrm>
            <a:off x="319480" y="179148"/>
            <a:ext cx="10718634" cy="735252"/>
          </a:xfrm>
        </p:spPr>
        <p:txBody>
          <a:bodyPr>
            <a:normAutofit/>
          </a:bodyPr>
          <a:lstStyle/>
          <a:p>
            <a:pPr algn="ctr"/>
            <a:r>
              <a:rPr lang="es-CR" dirty="0">
                <a:solidFill>
                  <a:schemeClr val="bg1"/>
                </a:solidFill>
              </a:rPr>
              <a:t>Otras extensiones </a:t>
            </a:r>
            <a:endParaRPr lang="en-US" dirty="0">
              <a:solidFill>
                <a:schemeClr val="bg1"/>
              </a:solidFill>
            </a:endParaRPr>
          </a:p>
        </p:txBody>
      </p:sp>
      <p:sp>
        <p:nvSpPr>
          <p:cNvPr id="3" name="Marcador de contenido 2">
            <a:extLst>
              <a:ext uri="{FF2B5EF4-FFF2-40B4-BE49-F238E27FC236}">
                <a16:creationId xmlns:a16="http://schemas.microsoft.com/office/drawing/2014/main" id="{AE850413-F505-4F81-9C53-39F1B2D7DAA5}"/>
              </a:ext>
            </a:extLst>
          </p:cNvPr>
          <p:cNvSpPr>
            <a:spLocks noGrp="1"/>
          </p:cNvSpPr>
          <p:nvPr>
            <p:ph idx="1"/>
          </p:nvPr>
        </p:nvSpPr>
        <p:spPr>
          <a:xfrm>
            <a:off x="1261872" y="2005739"/>
            <a:ext cx="8595360" cy="4174398"/>
          </a:xfrm>
        </p:spPr>
        <p:txBody>
          <a:bodyPr>
            <a:normAutofit/>
          </a:bodyPr>
          <a:lstStyle/>
          <a:p>
            <a:r>
              <a:rPr lang="es-CR" dirty="0">
                <a:solidFill>
                  <a:schemeClr val="bg1"/>
                </a:solidFill>
              </a:rPr>
              <a:t>¿Es la RLM la mejor opción para ver el efecto de las variables cualitativas ?</a:t>
            </a:r>
          </a:p>
          <a:p>
            <a:endParaRPr lang="es-CR" dirty="0">
              <a:solidFill>
                <a:schemeClr val="bg1"/>
              </a:solidFill>
            </a:endParaRPr>
          </a:p>
          <a:p>
            <a:r>
              <a:rPr lang="es-CR" dirty="0">
                <a:solidFill>
                  <a:schemeClr val="bg1"/>
                </a:solidFill>
              </a:rPr>
              <a:t> No lo creo…</a:t>
            </a:r>
            <a:endParaRPr lang="en-US" dirty="0">
              <a:solidFill>
                <a:schemeClr val="bg1"/>
              </a:solidFill>
            </a:endParaRPr>
          </a:p>
        </p:txBody>
      </p:sp>
    </p:spTree>
    <p:extLst>
      <p:ext uri="{BB962C8B-B14F-4D97-AF65-F5344CB8AC3E}">
        <p14:creationId xmlns:p14="http://schemas.microsoft.com/office/powerpoint/2010/main" val="342196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41D630-2F66-4BAC-8BA5-C4FB0D019E2F}"/>
              </a:ext>
            </a:extLst>
          </p:cNvPr>
          <p:cNvSpPr>
            <a:spLocks noGrp="1"/>
          </p:cNvSpPr>
          <p:nvPr>
            <p:ph type="title"/>
          </p:nvPr>
        </p:nvSpPr>
        <p:spPr>
          <a:xfrm>
            <a:off x="164592" y="250351"/>
            <a:ext cx="10976884" cy="735070"/>
          </a:xfrm>
        </p:spPr>
        <p:txBody>
          <a:bodyPr/>
          <a:lstStyle/>
          <a:p>
            <a:pPr algn="ctr"/>
            <a:r>
              <a:rPr lang="es-CR" dirty="0"/>
              <a:t>Otras extensiones </a:t>
            </a:r>
            <a:endParaRPr lang="en-US" dirty="0"/>
          </a:p>
        </p:txBody>
      </p:sp>
      <p:sp>
        <p:nvSpPr>
          <p:cNvPr id="3" name="Marcador de contenido 2">
            <a:extLst>
              <a:ext uri="{FF2B5EF4-FFF2-40B4-BE49-F238E27FC236}">
                <a16:creationId xmlns:a16="http://schemas.microsoft.com/office/drawing/2014/main" id="{AE850413-F505-4F81-9C53-39F1B2D7DAA5}"/>
              </a:ext>
            </a:extLst>
          </p:cNvPr>
          <p:cNvSpPr>
            <a:spLocks noGrp="1"/>
          </p:cNvSpPr>
          <p:nvPr>
            <p:ph idx="1"/>
          </p:nvPr>
        </p:nvSpPr>
        <p:spPr>
          <a:xfrm>
            <a:off x="240939" y="1253331"/>
            <a:ext cx="10767372" cy="5354318"/>
          </a:xfrm>
        </p:spPr>
        <p:txBody>
          <a:bodyPr/>
          <a:lstStyle/>
          <a:p>
            <a:r>
              <a:rPr lang="es-CR" dirty="0"/>
              <a:t>Al trabajar con variables cualitativas, prefiero otras opciones como los árboles de regresión o los SVM… me parece que extraen y brindan mejores resultados.</a:t>
            </a:r>
            <a:endParaRPr lang="en-US" dirty="0"/>
          </a:p>
        </p:txBody>
      </p:sp>
      <p:pic>
        <p:nvPicPr>
          <p:cNvPr id="2050" name="Picture 2" descr="Classification and regression trees | Nature Methods">
            <a:extLst>
              <a:ext uri="{FF2B5EF4-FFF2-40B4-BE49-F238E27FC236}">
                <a16:creationId xmlns:a16="http://schemas.microsoft.com/office/drawing/2014/main" id="{CEC93031-3447-4F1F-8BC8-D6C3088212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951" y="2117424"/>
            <a:ext cx="5639049" cy="43206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lassification of data by support vector machine (SVM). | Download  Scientific Diagram">
            <a:extLst>
              <a:ext uri="{FF2B5EF4-FFF2-40B4-BE49-F238E27FC236}">
                <a16:creationId xmlns:a16="http://schemas.microsoft.com/office/drawing/2014/main" id="{614CD262-C95C-4437-A42A-43318E2336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012" y="2117424"/>
            <a:ext cx="4696299" cy="4320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8717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484ED70-965E-4792-A486-64A6C9BAD3FE}"/>
              </a:ext>
            </a:extLst>
          </p:cNvPr>
          <p:cNvSpPr>
            <a:spLocks noGrp="1"/>
          </p:cNvSpPr>
          <p:nvPr>
            <p:ph type="title"/>
          </p:nvPr>
        </p:nvSpPr>
        <p:spPr>
          <a:xfrm>
            <a:off x="1116191" y="164219"/>
            <a:ext cx="3343842" cy="768842"/>
          </a:xfrm>
        </p:spPr>
        <p:txBody>
          <a:bodyPr>
            <a:normAutofit/>
          </a:bodyPr>
          <a:lstStyle/>
          <a:p>
            <a:pPr algn="ctr"/>
            <a:r>
              <a:rPr lang="es-CR" sz="3200" dirty="0"/>
              <a:t>Conclusión</a:t>
            </a:r>
            <a:endParaRPr lang="en-US" sz="3200" dirty="0"/>
          </a:p>
        </p:txBody>
      </p:sp>
      <p:sp>
        <p:nvSpPr>
          <p:cNvPr id="71" name="Rectangle 70">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E1B7173-7501-410F-B863-38CD3F5A15F2}"/>
                  </a:ext>
                </a:extLst>
              </p:cNvPr>
              <p:cNvSpPr>
                <a:spLocks noGrp="1"/>
              </p:cNvSpPr>
              <p:nvPr>
                <p:ph idx="1"/>
              </p:nvPr>
            </p:nvSpPr>
            <p:spPr>
              <a:xfrm>
                <a:off x="1093423" y="1107237"/>
                <a:ext cx="3366609" cy="5586544"/>
              </a:xfrm>
            </p:spPr>
            <p:txBody>
              <a:bodyPr>
                <a:normAutofit/>
              </a:bodyPr>
              <a:lstStyle/>
              <a:p>
                <a:pPr marL="0" indent="0" algn="just">
                  <a:buNone/>
                </a:pPr>
                <a:r>
                  <a:rPr lang="es-CR" sz="1600" dirty="0"/>
                  <a:t>El presente capítulo estudió el incorporar variables cualitativas a la matriz </a:t>
                </a:r>
                <a14:m>
                  <m:oMath xmlns:m="http://schemas.openxmlformats.org/officeDocument/2006/math">
                    <m:r>
                      <a:rPr lang="es-CR" sz="1600" i="1" dirty="0" smtClean="0">
                        <a:latin typeface="Cambria Math" panose="02040503050406030204" pitchFamily="18" charset="0"/>
                      </a:rPr>
                      <m:t>𝑋</m:t>
                    </m:r>
                  </m:oMath>
                </a14:m>
                <a:r>
                  <a:rPr lang="es-CR" sz="1600" dirty="0"/>
                  <a:t> en la regresión.</a:t>
                </a:r>
              </a:p>
              <a:p>
                <a:pPr marL="0" indent="0" algn="just">
                  <a:buNone/>
                </a:pPr>
                <a:endParaRPr lang="es-CR" sz="1600" dirty="0"/>
              </a:p>
              <a:p>
                <a:pPr marL="0" indent="0" algn="just">
                  <a:buNone/>
                </a:pPr>
                <a:r>
                  <a:rPr lang="es-CR" sz="1600" dirty="0"/>
                  <a:t>Se estudio el caso de una variable </a:t>
                </a:r>
                <a:r>
                  <a:rPr lang="es-CR" sz="1600" dirty="0" err="1"/>
                  <a:t>dummy</a:t>
                </a:r>
                <a:r>
                  <a:rPr lang="es-CR" sz="1600" dirty="0"/>
                  <a:t>, luego el caso de 2 o más variables, y el uso de las interacciones.</a:t>
                </a:r>
              </a:p>
              <a:p>
                <a:pPr marL="0" indent="0" algn="just">
                  <a:buNone/>
                </a:pPr>
                <a:endParaRPr lang="es-CR" sz="1600" dirty="0"/>
              </a:p>
              <a:p>
                <a:pPr marL="0" indent="0" algn="just">
                  <a:buNone/>
                </a:pPr>
                <a:r>
                  <a:rPr lang="es-CR" sz="1600" dirty="0"/>
                  <a:t>¿Podemos aplicar modelos de regresión pero para variables dependientes cualitativas?</a:t>
                </a:r>
              </a:p>
              <a:p>
                <a:pPr marL="0" indent="0" algn="just">
                  <a:buNone/>
                </a:pPr>
                <a:endParaRPr lang="es-CR" sz="1600" dirty="0"/>
              </a:p>
              <a:p>
                <a:pPr marL="0" indent="0" algn="just">
                  <a:buNone/>
                </a:pPr>
                <a:r>
                  <a:rPr lang="es-CR" sz="1600" dirty="0"/>
                  <a:t>Claro que si, más adelante veremos los modelos dicotómicos de </a:t>
                </a:r>
                <a:r>
                  <a:rPr lang="es-CR" sz="1600" dirty="0" err="1"/>
                  <a:t>Logit</a:t>
                </a:r>
                <a:r>
                  <a:rPr lang="es-CR" sz="1600" dirty="0"/>
                  <a:t> y </a:t>
                </a:r>
                <a:r>
                  <a:rPr lang="es-CR" sz="1600" dirty="0" err="1"/>
                  <a:t>Probit</a:t>
                </a:r>
                <a:r>
                  <a:rPr lang="es-CR" sz="1600"/>
                  <a:t>. </a:t>
                </a:r>
                <a:endParaRPr lang="es-CR" sz="1600" dirty="0"/>
              </a:p>
            </p:txBody>
          </p:sp>
        </mc:Choice>
        <mc:Fallback>
          <p:sp>
            <p:nvSpPr>
              <p:cNvPr id="3" name="Marcador de contenido 2">
                <a:extLst>
                  <a:ext uri="{FF2B5EF4-FFF2-40B4-BE49-F238E27FC236}">
                    <a16:creationId xmlns:a16="http://schemas.microsoft.com/office/drawing/2014/main" id="{BE1B7173-7501-410F-B863-38CD3F5A15F2}"/>
                  </a:ext>
                </a:extLst>
              </p:cNvPr>
              <p:cNvSpPr>
                <a:spLocks noGrp="1" noRot="1" noChangeAspect="1" noMove="1" noResize="1" noEditPoints="1" noAdjustHandles="1" noChangeArrowheads="1" noChangeShapeType="1" noTextEdit="1"/>
              </p:cNvSpPr>
              <p:nvPr>
                <p:ph idx="1"/>
              </p:nvPr>
            </p:nvSpPr>
            <p:spPr>
              <a:xfrm>
                <a:off x="1093423" y="1107237"/>
                <a:ext cx="3366609" cy="5586544"/>
              </a:xfrm>
              <a:blipFill>
                <a:blip r:embed="rId2"/>
                <a:stretch>
                  <a:fillRect l="-904" t="-546" r="-904"/>
                </a:stretch>
              </a:blipFill>
            </p:spPr>
            <p:txBody>
              <a:bodyPr/>
              <a:lstStyle/>
              <a:p>
                <a:r>
                  <a:rPr lang="en-US">
                    <a:noFill/>
                  </a:rPr>
                  <a:t> </a:t>
                </a:r>
              </a:p>
            </p:txBody>
          </p:sp>
        </mc:Fallback>
      </mc:AlternateContent>
      <p:pic>
        <p:nvPicPr>
          <p:cNvPr id="14338" name="Picture 2" descr="conclution by nbryan">
            <a:extLst>
              <a:ext uri="{FF2B5EF4-FFF2-40B4-BE49-F238E27FC236}">
                <a16:creationId xmlns:a16="http://schemas.microsoft.com/office/drawing/2014/main" id="{72C4AE23-A9A6-4BC2-9810-E6D98DAC1C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13" r="8987"/>
          <a:stretch/>
        </p:blipFill>
        <p:spPr bwMode="auto">
          <a:xfrm>
            <a:off x="4639057" y="10"/>
            <a:ext cx="7552944"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2944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R" dirty="0"/>
          </a:p>
        </p:txBody>
      </p:sp>
      <p:sp>
        <p:nvSpPr>
          <p:cNvPr id="3" name="2 Marcador de contenido"/>
          <p:cNvSpPr>
            <a:spLocks noGrp="1"/>
          </p:cNvSpPr>
          <p:nvPr>
            <p:ph sz="quarter" idx="1"/>
          </p:nvPr>
        </p:nvSpPr>
        <p:spPr/>
        <p:txBody>
          <a:bodyPr/>
          <a:lstStyle/>
          <a:p>
            <a:endParaRPr lang="es-CR"/>
          </a:p>
        </p:txBody>
      </p:sp>
      <p:pic>
        <p:nvPicPr>
          <p:cNvPr id="52226" name="Picture 2" descr="http://www.granadablogs.com/pateandoelmundo/wp-content/uploads/2009/10/_074.jpg"/>
          <p:cNvPicPr>
            <a:picLocks noChangeAspect="1" noChangeArrowheads="1"/>
          </p:cNvPicPr>
          <p:nvPr/>
        </p:nvPicPr>
        <p:blipFill>
          <a:blip r:embed="rId2" cstate="print"/>
          <a:srcRect/>
          <a:stretch>
            <a:fillRect/>
          </a:stretch>
        </p:blipFill>
        <p:spPr bwMode="auto">
          <a:xfrm>
            <a:off x="-1" y="0"/>
            <a:ext cx="11310151" cy="6891240"/>
          </a:xfrm>
          <a:prstGeom prst="rect">
            <a:avLst/>
          </a:prstGeom>
          <a:noFill/>
        </p:spPr>
      </p:pic>
    </p:spTree>
    <p:extLst>
      <p:ext uri="{BB962C8B-B14F-4D97-AF65-F5344CB8AC3E}">
        <p14:creationId xmlns:p14="http://schemas.microsoft.com/office/powerpoint/2010/main" val="3687827704"/>
      </p:ext>
    </p:extLst>
  </p:cSld>
  <p:clrMapOvr>
    <a:masterClrMapping/>
  </p:clrMapOvr>
  <p:transition>
    <p:cut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D0141-DDC3-4125-B754-E403F30FC4F4}"/>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BE1B7173-7501-410F-B863-38CD3F5A15F2}"/>
              </a:ext>
            </a:extLst>
          </p:cNvPr>
          <p:cNvSpPr>
            <a:spLocks noGrp="1"/>
          </p:cNvSpPr>
          <p:nvPr>
            <p:ph idx="1"/>
          </p:nvPr>
        </p:nvSpPr>
        <p:spPr/>
        <p:txBody>
          <a:bodyPr/>
          <a:lstStyle/>
          <a:p>
            <a:endParaRPr lang="en-US"/>
          </a:p>
        </p:txBody>
      </p:sp>
      <p:pic>
        <p:nvPicPr>
          <p:cNvPr id="2050" name="Picture 2" descr="The Power of Why: How Asking the Right Questions Can Change the Future –  Feb 2021 – Pensights | Performance Excellence Network">
            <a:extLst>
              <a:ext uri="{FF2B5EF4-FFF2-40B4-BE49-F238E27FC236}">
                <a16:creationId xmlns:a16="http://schemas.microsoft.com/office/drawing/2014/main" id="{F4C8AE2E-F2DD-45C5-8251-E3E623C41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30127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99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Tree>
    <p:extLst>
      <p:ext uri="{BB962C8B-B14F-4D97-AF65-F5344CB8AC3E}">
        <p14:creationId xmlns:p14="http://schemas.microsoft.com/office/powerpoint/2010/main" val="1720430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E5D88E-D2A5-4111-B0D9-0B838661ED79}"/>
              </a:ext>
            </a:extLst>
          </p:cNvPr>
          <p:cNvSpPr>
            <a:spLocks noGrp="1"/>
          </p:cNvSpPr>
          <p:nvPr>
            <p:ph type="title"/>
          </p:nvPr>
        </p:nvSpPr>
        <p:spPr>
          <a:xfrm>
            <a:off x="164591" y="267208"/>
            <a:ext cx="10825963" cy="821310"/>
          </a:xfrm>
        </p:spPr>
        <p:txBody>
          <a:bodyPr/>
          <a:lstStyle/>
          <a:p>
            <a:pPr algn="ctr"/>
            <a:r>
              <a:rPr lang="es-CR" dirty="0"/>
              <a:t>Introducción</a:t>
            </a:r>
            <a:endParaRPr lang="en-US" dirty="0"/>
          </a:p>
        </p:txBody>
      </p:sp>
      <p:sp>
        <p:nvSpPr>
          <p:cNvPr id="3" name="Marcador de contenido 2">
            <a:extLst>
              <a:ext uri="{FF2B5EF4-FFF2-40B4-BE49-F238E27FC236}">
                <a16:creationId xmlns:a16="http://schemas.microsoft.com/office/drawing/2014/main" id="{19B5823F-70BD-4BFA-B180-60573A020231}"/>
              </a:ext>
            </a:extLst>
          </p:cNvPr>
          <p:cNvSpPr>
            <a:spLocks noGrp="1"/>
          </p:cNvSpPr>
          <p:nvPr>
            <p:ph idx="1"/>
          </p:nvPr>
        </p:nvSpPr>
        <p:spPr>
          <a:xfrm>
            <a:off x="164591" y="1331650"/>
            <a:ext cx="10825963" cy="5344358"/>
          </a:xfrm>
        </p:spPr>
        <p:txBody>
          <a:bodyPr/>
          <a:lstStyle/>
          <a:p>
            <a:r>
              <a:rPr lang="es-CR" sz="2000" dirty="0"/>
              <a:t>Al trabajar con variables cualitativas en los predictores, se debería llegar a</a:t>
            </a:r>
            <a:r>
              <a:rPr lang="en-US" sz="2000" dirty="0"/>
              <a:t>:</a:t>
            </a:r>
          </a:p>
          <a:p>
            <a:endParaRPr lang="en-US" dirty="0"/>
          </a:p>
          <a:p>
            <a:pPr marL="617220" lvl="1" indent="-342900">
              <a:buFont typeface="+mj-lt"/>
              <a:buAutoNum type="arabicPeriod"/>
            </a:pPr>
            <a:r>
              <a:rPr lang="es-ES" sz="1800" dirty="0"/>
              <a:t>Incluir e interpretar variables categóricas en un modelo de regresión lineal mediante variables ficticias.</a:t>
            </a:r>
          </a:p>
          <a:p>
            <a:pPr marL="617220" lvl="1" indent="-342900">
              <a:buFont typeface="+mj-lt"/>
              <a:buAutoNum type="arabicPeriod"/>
            </a:pPr>
            <a:r>
              <a:rPr lang="es-ES" sz="1800" dirty="0"/>
              <a:t>Comprender las implicaciones de usar un modelo con una variable categórica de dos maneras: niveles que sirven como predictores únicos versus niveles que sirven como comparación con una línea de base.</a:t>
            </a:r>
          </a:p>
          <a:p>
            <a:pPr marL="617220" lvl="1" indent="-342900">
              <a:buFont typeface="+mj-lt"/>
              <a:buAutoNum type="arabicPeriod"/>
            </a:pPr>
            <a:r>
              <a:rPr lang="es-ES" sz="1800" dirty="0"/>
              <a:t>Construya e interprete modelos de regresión lineal con términos de interacción.</a:t>
            </a:r>
          </a:p>
          <a:p>
            <a:pPr marL="617220" lvl="1" indent="-342900">
              <a:buFont typeface="+mj-lt"/>
              <a:buAutoNum type="arabicPeriod"/>
            </a:pPr>
            <a:r>
              <a:rPr lang="es-ES" sz="1800" dirty="0"/>
              <a:t>Aplicar la RLM a variables categóricas con 3 o más niveles.</a:t>
            </a:r>
          </a:p>
          <a:p>
            <a:pPr marL="274320" lvl="1" indent="0">
              <a:buNone/>
            </a:pPr>
            <a:endParaRPr lang="es-ES" sz="1800" dirty="0"/>
          </a:p>
          <a:p>
            <a:r>
              <a:rPr lang="es-ES" dirty="0"/>
              <a:t>El uso de las variables cualitativas en la RLM es un caso de aplicar un total de k-1 rectas de RLM, en donde el efecto será analizado a partir de la interacción.</a:t>
            </a:r>
          </a:p>
          <a:p>
            <a:endParaRPr lang="es-ES" dirty="0"/>
          </a:p>
          <a:p>
            <a:r>
              <a:rPr lang="es-ES" dirty="0"/>
              <a:t>Empezaremos un el modelo más simple: una RLM con una variable cualitativa de dos categorías.</a:t>
            </a:r>
          </a:p>
          <a:p>
            <a:pPr marL="617220" lvl="1" indent="-342900">
              <a:buFont typeface="+mj-lt"/>
              <a:buAutoNum type="arabicPeriod"/>
            </a:pPr>
            <a:endParaRPr lang="es-ES" dirty="0"/>
          </a:p>
          <a:p>
            <a:endParaRPr lang="es-CR" dirty="0"/>
          </a:p>
        </p:txBody>
      </p:sp>
    </p:spTree>
    <p:extLst>
      <p:ext uri="{BB962C8B-B14F-4D97-AF65-F5344CB8AC3E}">
        <p14:creationId xmlns:p14="http://schemas.microsoft.com/office/powerpoint/2010/main" val="127601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Variable categórica de dos niveles</a:t>
            </a:r>
          </a:p>
        </p:txBody>
      </p:sp>
    </p:spTree>
    <p:extLst>
      <p:ext uri="{BB962C8B-B14F-4D97-AF65-F5344CB8AC3E}">
        <p14:creationId xmlns:p14="http://schemas.microsoft.com/office/powerpoint/2010/main" val="325635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D6C64-4968-43E3-A8AF-0B008A95B697}"/>
              </a:ext>
            </a:extLst>
          </p:cNvPr>
          <p:cNvSpPr>
            <a:spLocks noGrp="1"/>
          </p:cNvSpPr>
          <p:nvPr>
            <p:ph type="title"/>
          </p:nvPr>
        </p:nvSpPr>
        <p:spPr>
          <a:xfrm>
            <a:off x="177552" y="72798"/>
            <a:ext cx="10892901" cy="823848"/>
          </a:xfrm>
        </p:spPr>
        <p:txBody>
          <a:bodyPr/>
          <a:lstStyle/>
          <a:p>
            <a:pPr algn="ctr"/>
            <a:r>
              <a:rPr lang="es-CR" dirty="0"/>
              <a:t>Variable categórica de dos niveles</a:t>
            </a:r>
            <a:endParaRPr lang="en-US" dirty="0"/>
          </a:p>
        </p:txBody>
      </p:sp>
      <p:sp>
        <p:nvSpPr>
          <p:cNvPr id="3" name="Marcador de contenido 2">
            <a:extLst>
              <a:ext uri="{FF2B5EF4-FFF2-40B4-BE49-F238E27FC236}">
                <a16:creationId xmlns:a16="http://schemas.microsoft.com/office/drawing/2014/main" id="{E4B91583-AEE5-4F63-B8EE-AB6CB4CEE04D}"/>
              </a:ext>
            </a:extLst>
          </p:cNvPr>
          <p:cNvSpPr>
            <a:spLocks noGrp="1"/>
          </p:cNvSpPr>
          <p:nvPr>
            <p:ph idx="1"/>
          </p:nvPr>
        </p:nvSpPr>
        <p:spPr>
          <a:xfrm>
            <a:off x="356348" y="1287263"/>
            <a:ext cx="10447775" cy="5299968"/>
          </a:xfrm>
        </p:spPr>
        <p:txBody>
          <a:bodyPr/>
          <a:lstStyle/>
          <a:p>
            <a:r>
              <a:rPr lang="es-ES" dirty="0"/>
              <a:t>Usaremos el conjunto de datos integrado </a:t>
            </a:r>
            <a:r>
              <a:rPr lang="es-ES" b="1" i="1" dirty="0" err="1"/>
              <a:t>mtcars</a:t>
            </a:r>
            <a:r>
              <a:rPr lang="es-ES" dirty="0"/>
              <a:t> antes de regresar a nuestro conjunto de datos </a:t>
            </a:r>
            <a:r>
              <a:rPr lang="es-ES" b="1" i="1" dirty="0" err="1"/>
              <a:t>autompg</a:t>
            </a:r>
            <a:r>
              <a:rPr lang="es-ES" dirty="0"/>
              <a:t>. El conjunto de datos de </a:t>
            </a:r>
            <a:r>
              <a:rPr lang="es-ES" dirty="0" err="1"/>
              <a:t>mtcars</a:t>
            </a:r>
            <a:r>
              <a:rPr lang="es-ES" dirty="0"/>
              <a:t> es algo más pequeño, por lo que echaremos un vistazo rápidamente a todo el conjunto de datos.</a:t>
            </a:r>
          </a:p>
          <a:p>
            <a:endParaRPr lang="es-ES" dirty="0"/>
          </a:p>
          <a:p>
            <a:r>
              <a:rPr lang="es-ES" dirty="0"/>
              <a:t>Nos interesarán tres de las variables: </a:t>
            </a:r>
          </a:p>
          <a:p>
            <a:pPr lvl="1"/>
            <a:r>
              <a:rPr lang="es-ES" dirty="0" err="1"/>
              <a:t>mpg</a:t>
            </a:r>
            <a:r>
              <a:rPr lang="es-ES" dirty="0"/>
              <a:t>: eficiencia de combustible, en millas por galón.</a:t>
            </a:r>
          </a:p>
          <a:p>
            <a:pPr lvl="1"/>
            <a:r>
              <a:rPr lang="es-ES" dirty="0"/>
              <a:t>hp: caballos de fuerza, en libras-pie por segundo.</a:t>
            </a:r>
          </a:p>
          <a:p>
            <a:pPr lvl="1"/>
            <a:r>
              <a:rPr lang="es-ES" dirty="0"/>
              <a:t>am: transmisión. Automático o manual.</a:t>
            </a:r>
          </a:p>
          <a:p>
            <a:pPr lvl="1"/>
            <a:endParaRPr lang="es-ES" dirty="0"/>
          </a:p>
          <a:p>
            <a:r>
              <a:rPr lang="es-ES" dirty="0"/>
              <a:t>Estamos interesados en </a:t>
            </a:r>
            <a:r>
              <a:rPr lang="es-ES" dirty="0" err="1"/>
              <a:t>mpg</a:t>
            </a:r>
            <a:r>
              <a:rPr lang="es-ES" dirty="0"/>
              <a:t> como variable dependiente, comenzaremos trazando los datos respuesta y hp como predictor.</a:t>
            </a:r>
          </a:p>
          <a:p>
            <a:endParaRPr lang="es-ES" dirty="0"/>
          </a:p>
          <a:p>
            <a:r>
              <a:rPr lang="es-ES" dirty="0"/>
              <a:t>Veamos el gráfico.</a:t>
            </a:r>
            <a:endParaRPr lang="en-US" dirty="0"/>
          </a:p>
        </p:txBody>
      </p:sp>
      <p:pic>
        <p:nvPicPr>
          <p:cNvPr id="5" name="Imagen 4">
            <a:extLst>
              <a:ext uri="{FF2B5EF4-FFF2-40B4-BE49-F238E27FC236}">
                <a16:creationId xmlns:a16="http://schemas.microsoft.com/office/drawing/2014/main" id="{343482B8-0301-4D82-9F3F-E08D6D7C618F}"/>
              </a:ext>
            </a:extLst>
          </p:cNvPr>
          <p:cNvPicPr>
            <a:picLocks noChangeAspect="1"/>
          </p:cNvPicPr>
          <p:nvPr/>
        </p:nvPicPr>
        <p:blipFill>
          <a:blip r:embed="rId2"/>
          <a:stretch>
            <a:fillRect/>
          </a:stretch>
        </p:blipFill>
        <p:spPr>
          <a:xfrm>
            <a:off x="3191199" y="5390595"/>
            <a:ext cx="3057525" cy="533400"/>
          </a:xfrm>
          <a:prstGeom prst="rect">
            <a:avLst/>
          </a:prstGeom>
        </p:spPr>
      </p:pic>
    </p:spTree>
    <p:extLst>
      <p:ext uri="{BB962C8B-B14F-4D97-AF65-F5344CB8AC3E}">
        <p14:creationId xmlns:p14="http://schemas.microsoft.com/office/powerpoint/2010/main" val="42466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D6C64-4968-43E3-A8AF-0B008A95B697}"/>
              </a:ext>
            </a:extLst>
          </p:cNvPr>
          <p:cNvSpPr>
            <a:spLocks noGrp="1"/>
          </p:cNvSpPr>
          <p:nvPr>
            <p:ph type="title"/>
          </p:nvPr>
        </p:nvSpPr>
        <p:spPr>
          <a:xfrm>
            <a:off x="177552" y="72798"/>
            <a:ext cx="10892901" cy="823848"/>
          </a:xfrm>
        </p:spPr>
        <p:txBody>
          <a:bodyPr/>
          <a:lstStyle/>
          <a:p>
            <a:pPr algn="ctr"/>
            <a:r>
              <a:rPr lang="es-CR" dirty="0"/>
              <a:t>Variable categórica de dos niveles</a:t>
            </a:r>
            <a:endParaRPr lang="en-US" dirty="0"/>
          </a:p>
        </p:txBody>
      </p:sp>
      <p:pic>
        <p:nvPicPr>
          <p:cNvPr id="5" name="Imagen 4">
            <a:extLst>
              <a:ext uri="{FF2B5EF4-FFF2-40B4-BE49-F238E27FC236}">
                <a16:creationId xmlns:a16="http://schemas.microsoft.com/office/drawing/2014/main" id="{69470338-4205-4177-A09F-58B59F5E4771}"/>
              </a:ext>
            </a:extLst>
          </p:cNvPr>
          <p:cNvPicPr>
            <a:picLocks noChangeAspect="1"/>
          </p:cNvPicPr>
          <p:nvPr/>
        </p:nvPicPr>
        <p:blipFill>
          <a:blip r:embed="rId2"/>
          <a:stretch>
            <a:fillRect/>
          </a:stretch>
        </p:blipFill>
        <p:spPr>
          <a:xfrm>
            <a:off x="1536675" y="1546234"/>
            <a:ext cx="8232476" cy="5041089"/>
          </a:xfrm>
          <a:prstGeom prst="rect">
            <a:avLst/>
          </a:prstGeom>
        </p:spPr>
      </p:pic>
    </p:spTree>
    <p:extLst>
      <p:ext uri="{BB962C8B-B14F-4D97-AF65-F5344CB8AC3E}">
        <p14:creationId xmlns:p14="http://schemas.microsoft.com/office/powerpoint/2010/main" val="2553065250"/>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6583</TotalTime>
  <Words>3830</Words>
  <Application>Microsoft Office PowerPoint</Application>
  <PresentationFormat>Panorámica</PresentationFormat>
  <Paragraphs>310</Paragraphs>
  <Slides>49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49</vt:i4>
      </vt:variant>
    </vt:vector>
  </HeadingPairs>
  <TitlesOfParts>
    <vt:vector size="56" baseType="lpstr">
      <vt:lpstr>Arial</vt:lpstr>
      <vt:lpstr>Cambria Math</vt:lpstr>
      <vt:lpstr>Century Schoolbook</vt:lpstr>
      <vt:lpstr>Helvetica Neue</vt:lpstr>
      <vt:lpstr>Times New Roman</vt:lpstr>
      <vt:lpstr>Wingdings 2</vt:lpstr>
      <vt:lpstr>Vista</vt:lpstr>
      <vt:lpstr>Regresión con variables independientes cualitativas</vt:lpstr>
      <vt:lpstr>Preámbulo</vt:lpstr>
      <vt:lpstr>Presentación de PowerPoint</vt:lpstr>
      <vt:lpstr>Índice</vt:lpstr>
      <vt:lpstr>Índice</vt:lpstr>
      <vt:lpstr>Introducción</vt:lpstr>
      <vt:lpstr>Índice</vt:lpstr>
      <vt:lpstr>Variable categórica de dos niveles</vt:lpstr>
      <vt:lpstr>Variable categórica de dos niveles</vt:lpstr>
      <vt:lpstr>Variable categórica de dos niveles</vt:lpstr>
      <vt:lpstr>Variable categórica de dos niveles</vt:lpstr>
      <vt:lpstr>Variable categórica de dos niveles</vt:lpstr>
      <vt:lpstr>Variable categórica de dos niveles</vt:lpstr>
      <vt:lpstr>Variable categórica de dos niveles</vt:lpstr>
      <vt:lpstr>Variable categórica de dos niveles</vt:lpstr>
      <vt:lpstr>Variable categórica de dos niveles</vt:lpstr>
      <vt:lpstr>Variable categórica de dos niveles</vt:lpstr>
      <vt:lpstr>Variable categórica de dos niveles</vt:lpstr>
      <vt:lpstr>Variable categórica de dos niveles</vt:lpstr>
      <vt:lpstr>Variable categórica de dos niveles</vt:lpstr>
      <vt:lpstr>Variable categórica de dos niveles</vt:lpstr>
      <vt:lpstr>Índice</vt:lpstr>
      <vt:lpstr>La interacción</vt:lpstr>
      <vt:lpstr>La interacción</vt:lpstr>
      <vt:lpstr>La interacción</vt:lpstr>
      <vt:lpstr>La interacción</vt:lpstr>
      <vt:lpstr>La interacción</vt:lpstr>
      <vt:lpstr>La interacción</vt:lpstr>
      <vt:lpstr>La interacción</vt:lpstr>
      <vt:lpstr>La interacción</vt:lpstr>
      <vt:lpstr>La interacción</vt:lpstr>
      <vt:lpstr>Índice</vt:lpstr>
      <vt:lpstr>Tres o más categorías en la variable cuali.</vt:lpstr>
      <vt:lpstr>Tres o más categorías en la variable cuali.</vt:lpstr>
      <vt:lpstr>Tres o más categorías en la variable cuali.</vt:lpstr>
      <vt:lpstr>Tres o más categorías en la variable cuali.</vt:lpstr>
      <vt:lpstr>Tres o más categorías en la variable cuali.</vt:lpstr>
      <vt:lpstr>Tres o más categorías en la variable cuali.</vt:lpstr>
      <vt:lpstr>Tres o más categorías en la variable cuali.</vt:lpstr>
      <vt:lpstr>Tres o más categorías en la variable cuali.</vt:lpstr>
      <vt:lpstr>Tres o más categorías en la variable cuali.</vt:lpstr>
      <vt:lpstr>Tres o más categorías en la variable cuali.</vt:lpstr>
      <vt:lpstr>Índice</vt:lpstr>
      <vt:lpstr>Otras extensiones </vt:lpstr>
      <vt:lpstr>Otras extensiones </vt:lpstr>
      <vt:lpstr>Otras extensiones </vt:lpstr>
      <vt:lpstr>Conclusión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Regresión lineal múltiple</dc:title>
  <dc:creator>Oscar Centeno  Mora</dc:creator>
  <cp:lastModifiedBy>Oscar Centeno  Mora</cp:lastModifiedBy>
  <cp:revision>188</cp:revision>
  <dcterms:created xsi:type="dcterms:W3CDTF">2021-09-06T16:08:28Z</dcterms:created>
  <dcterms:modified xsi:type="dcterms:W3CDTF">2021-10-17T18:25:32Z</dcterms:modified>
</cp:coreProperties>
</file>