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74" r:id="rId4"/>
    <p:sldId id="258" r:id="rId5"/>
    <p:sldId id="272" r:id="rId6"/>
    <p:sldId id="309" r:id="rId7"/>
    <p:sldId id="315" r:id="rId8"/>
    <p:sldId id="316" r:id="rId9"/>
    <p:sldId id="304" r:id="rId10"/>
    <p:sldId id="310" r:id="rId11"/>
    <p:sldId id="317" r:id="rId12"/>
    <p:sldId id="318" r:id="rId13"/>
    <p:sldId id="323" r:id="rId14"/>
    <p:sldId id="305" r:id="rId15"/>
    <p:sldId id="311" r:id="rId16"/>
    <p:sldId id="319" r:id="rId17"/>
    <p:sldId id="320" r:id="rId18"/>
    <p:sldId id="321" r:id="rId19"/>
    <p:sldId id="322" r:id="rId20"/>
    <p:sldId id="324" r:id="rId21"/>
    <p:sldId id="306" r:id="rId22"/>
    <p:sldId id="312" r:id="rId23"/>
    <p:sldId id="325" r:id="rId24"/>
    <p:sldId id="327" r:id="rId25"/>
    <p:sldId id="328" r:id="rId26"/>
    <p:sldId id="329" r:id="rId27"/>
    <p:sldId id="326" r:id="rId28"/>
    <p:sldId id="307" r:id="rId29"/>
    <p:sldId id="313" r:id="rId30"/>
    <p:sldId id="330" r:id="rId31"/>
    <p:sldId id="331" r:id="rId32"/>
    <p:sldId id="332" r:id="rId33"/>
    <p:sldId id="333" r:id="rId34"/>
    <p:sldId id="334" r:id="rId35"/>
    <p:sldId id="339" r:id="rId36"/>
    <p:sldId id="337" r:id="rId37"/>
    <p:sldId id="335" r:id="rId38"/>
    <p:sldId id="336" r:id="rId39"/>
    <p:sldId id="338" r:id="rId40"/>
    <p:sldId id="340" r:id="rId41"/>
    <p:sldId id="341" r:id="rId42"/>
    <p:sldId id="342" r:id="rId43"/>
    <p:sldId id="343" r:id="rId44"/>
    <p:sldId id="344" r:id="rId45"/>
    <p:sldId id="308" r:id="rId46"/>
    <p:sldId id="345" r:id="rId47"/>
    <p:sldId id="314" r:id="rId48"/>
    <p:sldId id="268" r:id="rId49"/>
    <p:sldId id="303" r:id="rId50"/>
    <p:sldId id="26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5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75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EA58F01-8AB0-44EC-B897-875203AAFBBD}" type="datetimeFigureOut">
              <a:rPr lang="en-US" smtClean="0"/>
              <a:t>10/5/2021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417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62787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28609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40847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EA58F01-8AB0-44EC-B897-875203AAFBBD}"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674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EA58F01-8AB0-44EC-B897-875203AAFBBD}"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08323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A58F01-8AB0-44EC-B897-875203AAFBBD}"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108309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A58F01-8AB0-44EC-B897-875203AAFBBD}"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96704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58F01-8AB0-44EC-B897-875203AAFBBD}"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63158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94678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39791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EA58F01-8AB0-44EC-B897-875203AAFBBD}" type="datetimeFigureOut">
              <a:rPr lang="en-US" smtClean="0"/>
              <a:t>10/5/2021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B6B5B8B-BC55-4EBF-A9D1-76E3442122AD}" type="slidenum">
              <a:rPr lang="en-US" smtClean="0"/>
              <a:t>‹Nº›</a:t>
            </a:fld>
            <a:endParaRPr lang="en-US"/>
          </a:p>
        </p:txBody>
      </p:sp>
    </p:spTree>
    <p:extLst>
      <p:ext uri="{BB962C8B-B14F-4D97-AF65-F5344CB8AC3E}">
        <p14:creationId xmlns:p14="http://schemas.microsoft.com/office/powerpoint/2010/main" val="249557524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5.wmf"/><Relationship Id="rId12" Type="http://schemas.openxmlformats.org/officeDocument/2006/relationships/oleObject" Target="../embeddings/oleObject7.bin"/><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6.wmf"/><Relationship Id="rId1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7.wmf"/><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4.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2.bin"/><Relationship Id="rId14" Type="http://schemas.openxmlformats.org/officeDocument/2006/relationships/image" Target="../media/image2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2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33.wmf"/><Relationship Id="rId4"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0.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wmf"/><Relationship Id="rId4"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B93C0B78-A4DE-4576-B902-5D0184D4219B}"/>
              </a:ext>
            </a:extLst>
          </p:cNvPr>
          <p:cNvSpPr>
            <a:spLocks noGrp="1"/>
          </p:cNvSpPr>
          <p:nvPr>
            <p:ph type="ctrTitle"/>
          </p:nvPr>
        </p:nvSpPr>
        <p:spPr>
          <a:xfrm>
            <a:off x="7848766" y="150197"/>
            <a:ext cx="3608599" cy="4041648"/>
          </a:xfrm>
        </p:spPr>
        <p:txBody>
          <a:bodyPr>
            <a:normAutofit/>
          </a:bodyPr>
          <a:lstStyle/>
          <a:p>
            <a:pPr algn="ctr"/>
            <a:r>
              <a:rPr lang="es-CR" sz="3700" dirty="0">
                <a:solidFill>
                  <a:srgbClr val="FFFFFF"/>
                </a:solidFill>
              </a:rPr>
              <a:t>Medidas remediales en la RLM</a:t>
            </a:r>
            <a:br>
              <a:rPr lang="es-CR" sz="3700" dirty="0">
                <a:solidFill>
                  <a:srgbClr val="FFFFFF"/>
                </a:solidFill>
              </a:rPr>
            </a:br>
            <a:br>
              <a:rPr lang="es-CR" sz="3700" dirty="0">
                <a:solidFill>
                  <a:srgbClr val="FFFFFF"/>
                </a:solidFill>
              </a:rPr>
            </a:br>
            <a:endParaRPr lang="en-US" sz="3700" dirty="0">
              <a:solidFill>
                <a:srgbClr val="FFFFFF"/>
              </a:solidFill>
            </a:endParaRPr>
          </a:p>
        </p:txBody>
      </p:sp>
      <p:sp>
        <p:nvSpPr>
          <p:cNvPr id="3" name="Subtítulo 2">
            <a:extLst>
              <a:ext uri="{FF2B5EF4-FFF2-40B4-BE49-F238E27FC236}">
                <a16:creationId xmlns:a16="http://schemas.microsoft.com/office/drawing/2014/main" id="{E61FA54D-E39A-402C-BCD3-02CE144A35CD}"/>
              </a:ext>
            </a:extLst>
          </p:cNvPr>
          <p:cNvSpPr>
            <a:spLocks noGrp="1"/>
          </p:cNvSpPr>
          <p:nvPr>
            <p:ph type="subTitle" idx="1"/>
          </p:nvPr>
        </p:nvSpPr>
        <p:spPr>
          <a:xfrm>
            <a:off x="8490645" y="5598366"/>
            <a:ext cx="2802195" cy="871479"/>
          </a:xfrm>
        </p:spPr>
        <p:txBody>
          <a:bodyPr>
            <a:normAutofit/>
          </a:bodyPr>
          <a:lstStyle/>
          <a:p>
            <a:r>
              <a:rPr lang="es-CR" sz="2000" dirty="0">
                <a:solidFill>
                  <a:srgbClr val="D9D9D9"/>
                </a:solidFill>
              </a:rPr>
              <a:t>Óscar Centeno Mora</a:t>
            </a:r>
            <a:endParaRPr lang="en-US" sz="2000" dirty="0">
              <a:solidFill>
                <a:srgbClr val="D9D9D9"/>
              </a:solidFill>
            </a:endParaRPr>
          </a:p>
        </p:txBody>
      </p:sp>
      <p:sp useBgFill="1">
        <p:nvSpPr>
          <p:cNvPr id="75" name="Rectangle 7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Outlier Study and Linear Regression Diagnosis using Python | by Esther  Dawes | CodeX | Medium">
            <a:extLst>
              <a:ext uri="{FF2B5EF4-FFF2-40B4-BE49-F238E27FC236}">
                <a16:creationId xmlns:a16="http://schemas.microsoft.com/office/drawing/2014/main" id="{753FCFE3-FBF0-415B-AB98-15C21A14D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272" y="301841"/>
            <a:ext cx="6391275" cy="6168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20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F3457-0BE3-42CA-A4DE-AFBD40257F12}"/>
              </a:ext>
            </a:extLst>
          </p:cNvPr>
          <p:cNvSpPr>
            <a:spLocks noGrp="1"/>
          </p:cNvSpPr>
          <p:nvPr>
            <p:ph type="title"/>
          </p:nvPr>
        </p:nvSpPr>
        <p:spPr>
          <a:xfrm>
            <a:off x="6420464" y="539087"/>
            <a:ext cx="4534047" cy="1584895"/>
          </a:xfrm>
        </p:spPr>
        <p:txBody>
          <a:bodyPr>
            <a:normAutofit/>
          </a:bodyPr>
          <a:lstStyle/>
          <a:p>
            <a:r>
              <a:rPr lang="es-CR" dirty="0"/>
              <a:t>Eliminar casos – </a:t>
            </a:r>
            <a:r>
              <a:rPr lang="es-CR" dirty="0" err="1"/>
              <a:t>outliers</a:t>
            </a:r>
            <a:endParaRPr lang="en-US"/>
          </a:p>
        </p:txBody>
      </p:sp>
      <p:pic>
        <p:nvPicPr>
          <p:cNvPr id="3074" name="Picture 2" descr="Three-question IQ test 80 per cent of people fail - NZ Herald">
            <a:extLst>
              <a:ext uri="{FF2B5EF4-FFF2-40B4-BE49-F238E27FC236}">
                <a16:creationId xmlns:a16="http://schemas.microsoft.com/office/drawing/2014/main" id="{F052F3E3-DF44-4499-A653-D8BBD084F9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79" r="-1" b="-1"/>
          <a:stretch/>
        </p:blipFill>
        <p:spPr bwMode="auto">
          <a:xfrm>
            <a:off x="20" y="10"/>
            <a:ext cx="60947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5FE4EDE-C06A-49F0-8C98-583856233772}"/>
              </a:ext>
            </a:extLst>
          </p:cNvPr>
          <p:cNvSpPr>
            <a:spLocks noGrp="1"/>
          </p:cNvSpPr>
          <p:nvPr>
            <p:ph idx="1"/>
          </p:nvPr>
        </p:nvSpPr>
        <p:spPr>
          <a:xfrm>
            <a:off x="6420463" y="2438399"/>
            <a:ext cx="4572002" cy="3880514"/>
          </a:xfrm>
        </p:spPr>
        <p:txBody>
          <a:bodyPr>
            <a:normAutofit/>
          </a:bodyPr>
          <a:lstStyle/>
          <a:p>
            <a:r>
              <a:rPr lang="es-CR"/>
              <a:t>¿A qué nos referimos por eliminar casos de influencia o eliminar outliers en la RLM?</a:t>
            </a:r>
            <a:endParaRPr lang="en-US"/>
          </a:p>
        </p:txBody>
      </p:sp>
    </p:spTree>
    <p:extLst>
      <p:ext uri="{BB962C8B-B14F-4D97-AF65-F5344CB8AC3E}">
        <p14:creationId xmlns:p14="http://schemas.microsoft.com/office/powerpoint/2010/main" val="288286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F3457-0BE3-42CA-A4DE-AFBD40257F12}"/>
              </a:ext>
            </a:extLst>
          </p:cNvPr>
          <p:cNvSpPr>
            <a:spLocks noGrp="1"/>
          </p:cNvSpPr>
          <p:nvPr>
            <p:ph type="title"/>
          </p:nvPr>
        </p:nvSpPr>
        <p:spPr>
          <a:xfrm>
            <a:off x="356350" y="170451"/>
            <a:ext cx="10607572" cy="859359"/>
          </a:xfrm>
        </p:spPr>
        <p:txBody>
          <a:bodyPr/>
          <a:lstStyle/>
          <a:p>
            <a:pPr algn="ctr"/>
            <a:r>
              <a:rPr lang="es-CR" dirty="0"/>
              <a:t>Eliminar casos – </a:t>
            </a:r>
            <a:r>
              <a:rPr lang="es-CR" dirty="0" err="1"/>
              <a:t>outliers</a:t>
            </a:r>
            <a:endParaRPr lang="en-US" dirty="0"/>
          </a:p>
        </p:txBody>
      </p:sp>
      <p:sp>
        <p:nvSpPr>
          <p:cNvPr id="3" name="Marcador de contenido 2">
            <a:extLst>
              <a:ext uri="{FF2B5EF4-FFF2-40B4-BE49-F238E27FC236}">
                <a16:creationId xmlns:a16="http://schemas.microsoft.com/office/drawing/2014/main" id="{75FE4EDE-C06A-49F0-8C98-583856233772}"/>
              </a:ext>
            </a:extLst>
          </p:cNvPr>
          <p:cNvSpPr>
            <a:spLocks noGrp="1"/>
          </p:cNvSpPr>
          <p:nvPr>
            <p:ph idx="1"/>
          </p:nvPr>
        </p:nvSpPr>
        <p:spPr>
          <a:xfrm>
            <a:off x="135856" y="1253331"/>
            <a:ext cx="10607571" cy="4351337"/>
          </a:xfrm>
        </p:spPr>
        <p:txBody>
          <a:bodyPr/>
          <a:lstStyle/>
          <a:p>
            <a:r>
              <a:rPr lang="es-CR" dirty="0"/>
              <a:t>Exactamente a esto:</a:t>
            </a:r>
            <a:endParaRPr lang="en-US" dirty="0"/>
          </a:p>
        </p:txBody>
      </p:sp>
      <p:pic>
        <p:nvPicPr>
          <p:cNvPr id="4098" name="Picture 2" descr="Outlier Treatment With R | Multivariate Outliers">
            <a:extLst>
              <a:ext uri="{FF2B5EF4-FFF2-40B4-BE49-F238E27FC236}">
                <a16:creationId xmlns:a16="http://schemas.microsoft.com/office/drawing/2014/main" id="{FB603E39-9453-4A8B-B93B-4F02062D3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87" y="1763485"/>
            <a:ext cx="9717498" cy="48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63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F3457-0BE3-42CA-A4DE-AFBD40257F12}"/>
              </a:ext>
            </a:extLst>
          </p:cNvPr>
          <p:cNvSpPr>
            <a:spLocks noGrp="1"/>
          </p:cNvSpPr>
          <p:nvPr>
            <p:ph type="title"/>
          </p:nvPr>
        </p:nvSpPr>
        <p:spPr>
          <a:xfrm>
            <a:off x="356350" y="170451"/>
            <a:ext cx="10607572" cy="859359"/>
          </a:xfrm>
        </p:spPr>
        <p:txBody>
          <a:bodyPr/>
          <a:lstStyle/>
          <a:p>
            <a:pPr algn="ctr"/>
            <a:r>
              <a:rPr lang="es-CR" dirty="0"/>
              <a:t>Eliminar casos – </a:t>
            </a:r>
            <a:r>
              <a:rPr lang="es-CR" dirty="0" err="1"/>
              <a:t>outliers</a:t>
            </a:r>
            <a:endParaRPr lang="en-US" dirty="0"/>
          </a:p>
        </p:txBody>
      </p:sp>
      <p:sp>
        <p:nvSpPr>
          <p:cNvPr id="3" name="Marcador de contenido 2">
            <a:extLst>
              <a:ext uri="{FF2B5EF4-FFF2-40B4-BE49-F238E27FC236}">
                <a16:creationId xmlns:a16="http://schemas.microsoft.com/office/drawing/2014/main" id="{75FE4EDE-C06A-49F0-8C98-583856233772}"/>
              </a:ext>
            </a:extLst>
          </p:cNvPr>
          <p:cNvSpPr>
            <a:spLocks noGrp="1"/>
          </p:cNvSpPr>
          <p:nvPr>
            <p:ph idx="1"/>
          </p:nvPr>
        </p:nvSpPr>
        <p:spPr>
          <a:xfrm>
            <a:off x="135856" y="1253331"/>
            <a:ext cx="10607571" cy="5222114"/>
          </a:xfrm>
        </p:spPr>
        <p:txBody>
          <a:bodyPr/>
          <a:lstStyle/>
          <a:p>
            <a:pPr algn="just"/>
            <a:r>
              <a:rPr lang="es-CR" dirty="0"/>
              <a:t>La eliminación de un o varios valores extremos punto de influencia puede ser a veces lo mejor: estos podrían estar distorsionando todas las condiciones de la RLM.</a:t>
            </a:r>
          </a:p>
          <a:p>
            <a:pPr algn="just"/>
            <a:endParaRPr lang="es-CR" dirty="0"/>
          </a:p>
          <a:p>
            <a:pPr algn="just"/>
            <a:r>
              <a:rPr lang="en-US" dirty="0"/>
              <a:t>Tambien, a </a:t>
            </a:r>
            <a:r>
              <a:rPr lang="en-US" dirty="0" err="1"/>
              <a:t>veces</a:t>
            </a:r>
            <a:r>
              <a:rPr lang="en-US" dirty="0"/>
              <a:t> los puntos de </a:t>
            </a:r>
            <a:r>
              <a:rPr lang="en-US" dirty="0" err="1"/>
              <a:t>influencia</a:t>
            </a:r>
            <a:r>
              <a:rPr lang="en-US" dirty="0"/>
              <a:t> </a:t>
            </a:r>
            <a:r>
              <a:rPr lang="en-US" dirty="0" err="1"/>
              <a:t>suelen</a:t>
            </a:r>
            <a:r>
              <a:rPr lang="en-US" dirty="0"/>
              <a:t> ser </a:t>
            </a:r>
            <a:r>
              <a:rPr lang="en-US" dirty="0" err="1"/>
              <a:t>errores</a:t>
            </a:r>
            <a:r>
              <a:rPr lang="en-US" dirty="0"/>
              <a:t> </a:t>
            </a:r>
            <a:r>
              <a:rPr lang="en-US" dirty="0" err="1"/>
              <a:t>sistemáticos</a:t>
            </a:r>
            <a:r>
              <a:rPr lang="en-US" dirty="0"/>
              <a:t>: </a:t>
            </a:r>
            <a:r>
              <a:rPr lang="en-US" dirty="0" err="1"/>
              <a:t>valores</a:t>
            </a:r>
            <a:r>
              <a:rPr lang="en-US" dirty="0"/>
              <a:t> por </a:t>
            </a:r>
            <a:r>
              <a:rPr lang="en-US" dirty="0" err="1"/>
              <a:t>errores</a:t>
            </a:r>
            <a:r>
              <a:rPr lang="en-US" dirty="0"/>
              <a:t> de las personas. Por lo que </a:t>
            </a:r>
            <a:r>
              <a:rPr lang="en-US" dirty="0" err="1"/>
              <a:t>esta</a:t>
            </a:r>
            <a:r>
              <a:rPr lang="en-US" dirty="0"/>
              <a:t> </a:t>
            </a:r>
            <a:r>
              <a:rPr lang="en-US" dirty="0" err="1"/>
              <a:t>opción</a:t>
            </a:r>
            <a:r>
              <a:rPr lang="en-US" dirty="0"/>
              <a:t> se debe de </a:t>
            </a:r>
            <a:r>
              <a:rPr lang="en-US" dirty="0" err="1"/>
              <a:t>contemplar</a:t>
            </a:r>
            <a:r>
              <a:rPr lang="en-US" dirty="0"/>
              <a:t> </a:t>
            </a:r>
            <a:r>
              <a:rPr lang="en-US" dirty="0" err="1"/>
              <a:t>como</a:t>
            </a:r>
            <a:r>
              <a:rPr lang="en-US" dirty="0"/>
              <a:t> una </a:t>
            </a:r>
            <a:r>
              <a:rPr lang="en-US" dirty="0" err="1"/>
              <a:t>primera</a:t>
            </a:r>
            <a:r>
              <a:rPr lang="en-US" dirty="0"/>
              <a:t> </a:t>
            </a:r>
            <a:r>
              <a:rPr lang="en-US" dirty="0" err="1"/>
              <a:t>opción</a:t>
            </a:r>
            <a:r>
              <a:rPr lang="en-US" dirty="0"/>
              <a:t>, </a:t>
            </a:r>
            <a:r>
              <a:rPr lang="en-US" dirty="0" err="1"/>
              <a:t>en</a:t>
            </a:r>
            <a:r>
              <a:rPr lang="en-US" dirty="0"/>
              <a:t> </a:t>
            </a:r>
            <a:r>
              <a:rPr lang="en-US" dirty="0" err="1"/>
              <a:t>vez</a:t>
            </a:r>
            <a:r>
              <a:rPr lang="en-US" dirty="0"/>
              <a:t> </a:t>
            </a:r>
            <a:r>
              <a:rPr lang="en-US" dirty="0" err="1"/>
              <a:t>tratar</a:t>
            </a:r>
            <a:r>
              <a:rPr lang="en-US" dirty="0"/>
              <a:t> de </a:t>
            </a:r>
            <a:r>
              <a:rPr lang="en-US" dirty="0" err="1"/>
              <a:t>solucionar</a:t>
            </a:r>
            <a:r>
              <a:rPr lang="en-US" dirty="0"/>
              <a:t> </a:t>
            </a:r>
            <a:r>
              <a:rPr lang="en-US" dirty="0" err="1"/>
              <a:t>todos</a:t>
            </a:r>
            <a:r>
              <a:rPr lang="en-US" dirty="0"/>
              <a:t> los </a:t>
            </a:r>
            <a:r>
              <a:rPr lang="en-US" dirty="0" err="1"/>
              <a:t>anteriores</a:t>
            </a:r>
            <a:r>
              <a:rPr lang="en-US" dirty="0"/>
              <a:t>. </a:t>
            </a:r>
          </a:p>
          <a:p>
            <a:pPr algn="just"/>
            <a:endParaRPr lang="en-US" dirty="0"/>
          </a:p>
          <a:p>
            <a:pPr algn="just"/>
            <a:r>
              <a:rPr lang="en-US" dirty="0" err="1"/>
              <a:t>Reposa</a:t>
            </a:r>
            <a:r>
              <a:rPr lang="en-US" dirty="0"/>
              <a:t> </a:t>
            </a:r>
            <a:r>
              <a:rPr lang="en-US" dirty="0" err="1"/>
              <a:t>en</a:t>
            </a:r>
            <a:r>
              <a:rPr lang="en-US" dirty="0"/>
              <a:t> el </a:t>
            </a:r>
            <a:r>
              <a:rPr lang="en-US" dirty="0" err="1"/>
              <a:t>cont</a:t>
            </a:r>
            <a:r>
              <a:rPr lang="es-CR" dirty="0" err="1"/>
              <a:t>exto</a:t>
            </a:r>
            <a:r>
              <a:rPr lang="es-CR" dirty="0"/>
              <a:t> que también NO se deben de eliminar los valores extremos o puntos de influencia, dado que estos son totalmente plausibles, y así se deben de considerar.</a:t>
            </a:r>
          </a:p>
          <a:p>
            <a:pPr algn="just"/>
            <a:endParaRPr lang="es-CR" dirty="0"/>
          </a:p>
          <a:p>
            <a:pPr algn="just"/>
            <a:r>
              <a:rPr lang="es-CR" dirty="0"/>
              <a:t>En estos casos se debe de optar por incluirlos, y por ende, puede pensarse en otros métodos estimación (regresión a la media, regresión robusta, </a:t>
            </a:r>
            <a:r>
              <a:rPr lang="es-CR" dirty="0" err="1"/>
              <a:t>etc</a:t>
            </a:r>
            <a:r>
              <a:rPr lang="es-CR" dirty="0"/>
              <a:t>). </a:t>
            </a:r>
            <a:endParaRPr lang="en-US" dirty="0"/>
          </a:p>
        </p:txBody>
      </p:sp>
    </p:spTree>
    <p:extLst>
      <p:ext uri="{BB962C8B-B14F-4D97-AF65-F5344CB8AC3E}">
        <p14:creationId xmlns:p14="http://schemas.microsoft.com/office/powerpoint/2010/main" val="117982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ooden dices with question mark | Vive Energía">
            <a:extLst>
              <a:ext uri="{FF2B5EF4-FFF2-40B4-BE49-F238E27FC236}">
                <a16:creationId xmlns:a16="http://schemas.microsoft.com/office/drawing/2014/main" id="{F101790C-DF14-41FB-B47A-C25DA871985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7209" b="10344"/>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61C7B46-E7D0-41BC-BFFF-62C5F99E9555}"/>
              </a:ext>
            </a:extLst>
          </p:cNvPr>
          <p:cNvSpPr>
            <a:spLocks noGrp="1"/>
          </p:cNvSpPr>
          <p:nvPr>
            <p:ph type="title"/>
          </p:nvPr>
        </p:nvSpPr>
        <p:spPr>
          <a:xfrm>
            <a:off x="595248" y="152393"/>
            <a:ext cx="10697592" cy="850481"/>
          </a:xfrm>
        </p:spPr>
        <p:txBody>
          <a:bodyPr>
            <a:normAutofit/>
          </a:bodyPr>
          <a:lstStyle/>
          <a:p>
            <a:pPr algn="ctr"/>
            <a:r>
              <a:rPr lang="es-CR" dirty="0"/>
              <a:t>Eliminar casos – </a:t>
            </a:r>
            <a:r>
              <a:rPr lang="es-CR" dirty="0" err="1"/>
              <a:t>outliers</a:t>
            </a:r>
            <a:endParaRPr lang="en-US" dirty="0">
              <a:solidFill>
                <a:schemeClr val="bg1"/>
              </a:solidFill>
            </a:endParaRPr>
          </a:p>
        </p:txBody>
      </p:sp>
      <p:sp>
        <p:nvSpPr>
          <p:cNvPr id="3" name="Marcador de contenido 2">
            <a:extLst>
              <a:ext uri="{FF2B5EF4-FFF2-40B4-BE49-F238E27FC236}">
                <a16:creationId xmlns:a16="http://schemas.microsoft.com/office/drawing/2014/main" id="{EC583A92-57E8-48AE-A7D2-BDFEF0B63E7B}"/>
              </a:ext>
            </a:extLst>
          </p:cNvPr>
          <p:cNvSpPr>
            <a:spLocks noGrp="1"/>
          </p:cNvSpPr>
          <p:nvPr>
            <p:ph idx="1"/>
          </p:nvPr>
        </p:nvSpPr>
        <p:spPr>
          <a:xfrm>
            <a:off x="445125" y="1455324"/>
            <a:ext cx="11115503" cy="1403286"/>
          </a:xfrm>
        </p:spPr>
        <p:txBody>
          <a:bodyPr>
            <a:normAutofit/>
          </a:bodyPr>
          <a:lstStyle/>
          <a:p>
            <a:r>
              <a:rPr lang="es-CR" dirty="0">
                <a:solidFill>
                  <a:schemeClr val="bg1"/>
                </a:solidFill>
              </a:rPr>
              <a:t>Eliminamos  los casos de influencia  </a:t>
            </a:r>
            <a:r>
              <a:rPr lang="es-CR" dirty="0">
                <a:solidFill>
                  <a:schemeClr val="bg1"/>
                </a:solidFill>
                <a:sym typeface="Wingdings" panose="05000000000000000000" pitchFamily="2" charset="2"/>
              </a:rPr>
              <a:t> volvemos a corroborar los supuestos.</a:t>
            </a:r>
          </a:p>
          <a:p>
            <a:endParaRPr lang="es-CR" dirty="0">
              <a:solidFill>
                <a:schemeClr val="bg1"/>
              </a:solidFill>
              <a:sym typeface="Wingdings" panose="05000000000000000000" pitchFamily="2" charset="2"/>
            </a:endParaRPr>
          </a:p>
          <a:p>
            <a:r>
              <a:rPr lang="es-CR" dirty="0">
                <a:solidFill>
                  <a:schemeClr val="bg1"/>
                </a:solidFill>
                <a:sym typeface="Wingdings" panose="05000000000000000000" pitchFamily="2" charset="2"/>
              </a:rPr>
              <a:t>¿Y si aún no se ha arreglado?</a:t>
            </a:r>
            <a:endParaRPr lang="en-US" dirty="0">
              <a:solidFill>
                <a:schemeClr val="bg1"/>
              </a:solidFill>
            </a:endParaRPr>
          </a:p>
        </p:txBody>
      </p:sp>
    </p:spTree>
    <p:extLst>
      <p:ext uri="{BB962C8B-B14F-4D97-AF65-F5344CB8AC3E}">
        <p14:creationId xmlns:p14="http://schemas.microsoft.com/office/powerpoint/2010/main" val="62488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Eliminar casos – </a:t>
            </a:r>
            <a:r>
              <a:rPr lang="es-CR" dirty="0" err="1"/>
              <a:t>outliers</a:t>
            </a:r>
            <a:endParaRPr lang="es-CR" dirty="0"/>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transformación de variables</a:t>
            </a:r>
          </a:p>
        </p:txBody>
      </p:sp>
    </p:spTree>
    <p:extLst>
      <p:ext uri="{BB962C8B-B14F-4D97-AF65-F5344CB8AC3E}">
        <p14:creationId xmlns:p14="http://schemas.microsoft.com/office/powerpoint/2010/main" val="109967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1F4FC-1F79-4B9C-9FA5-0E4F47627EB2}"/>
              </a:ext>
            </a:extLst>
          </p:cNvPr>
          <p:cNvSpPr>
            <a:spLocks noGrp="1"/>
          </p:cNvSpPr>
          <p:nvPr>
            <p:ph type="title"/>
          </p:nvPr>
        </p:nvSpPr>
        <p:spPr>
          <a:xfrm>
            <a:off x="718874" y="677863"/>
            <a:ext cx="4534047" cy="1325562"/>
          </a:xfrm>
        </p:spPr>
        <p:txBody>
          <a:bodyPr>
            <a:normAutofit/>
          </a:bodyPr>
          <a:lstStyle/>
          <a:p>
            <a:r>
              <a:rPr lang="es-CR" sz="4100" dirty="0"/>
              <a:t>La transformación de variables</a:t>
            </a:r>
            <a:endParaRPr lang="en-US" sz="4100" dirty="0"/>
          </a:p>
        </p:txBody>
      </p:sp>
      <p:sp>
        <p:nvSpPr>
          <p:cNvPr id="3" name="Marcador de contenido 2">
            <a:extLst>
              <a:ext uri="{FF2B5EF4-FFF2-40B4-BE49-F238E27FC236}">
                <a16:creationId xmlns:a16="http://schemas.microsoft.com/office/drawing/2014/main" id="{31CA53CE-0569-461F-BCE1-0005EC32730A}"/>
              </a:ext>
            </a:extLst>
          </p:cNvPr>
          <p:cNvSpPr>
            <a:spLocks noGrp="1"/>
          </p:cNvSpPr>
          <p:nvPr>
            <p:ph idx="1"/>
          </p:nvPr>
        </p:nvSpPr>
        <p:spPr>
          <a:xfrm>
            <a:off x="718874" y="2325158"/>
            <a:ext cx="4534048" cy="4448504"/>
          </a:xfrm>
        </p:spPr>
        <p:txBody>
          <a:bodyPr>
            <a:normAutofit/>
          </a:bodyPr>
          <a:lstStyle/>
          <a:p>
            <a:r>
              <a:rPr lang="es-CR" dirty="0"/>
              <a:t>¿A qué nos referimos con transformación de la o las variables?</a:t>
            </a:r>
          </a:p>
          <a:p>
            <a:endParaRPr lang="es-CR" dirty="0"/>
          </a:p>
          <a:p>
            <a:r>
              <a:rPr lang="es-CR" dirty="0"/>
              <a:t> A esto:</a:t>
            </a:r>
          </a:p>
          <a:p>
            <a:endParaRPr lang="es-CR" dirty="0"/>
          </a:p>
          <a:p>
            <a:r>
              <a:rPr lang="en-US" dirty="0"/>
              <a:t>No </a:t>
            </a:r>
            <a:r>
              <a:rPr lang="en-US" dirty="0" err="1"/>
              <a:t>todas</a:t>
            </a:r>
            <a:r>
              <a:rPr lang="en-US" dirty="0"/>
              <a:t> las </a:t>
            </a:r>
            <a:r>
              <a:rPr lang="en-US" dirty="0" err="1"/>
              <a:t>relaciones</a:t>
            </a:r>
            <a:r>
              <a:rPr lang="en-US" dirty="0"/>
              <a:t> son </a:t>
            </a:r>
            <a:r>
              <a:rPr lang="en-US" dirty="0" err="1"/>
              <a:t>linealies</a:t>
            </a:r>
            <a:r>
              <a:rPr lang="en-US" dirty="0"/>
              <a:t>, y </a:t>
            </a:r>
            <a:r>
              <a:rPr lang="en-US" dirty="0" err="1"/>
              <a:t>pues</a:t>
            </a:r>
            <a:r>
              <a:rPr lang="en-US" dirty="0"/>
              <a:t> </a:t>
            </a:r>
            <a:r>
              <a:rPr lang="en-US" dirty="0" err="1"/>
              <a:t>debemos</a:t>
            </a:r>
            <a:r>
              <a:rPr lang="en-US" dirty="0"/>
              <a:t> </a:t>
            </a:r>
            <a:r>
              <a:rPr lang="en-US" dirty="0" err="1"/>
              <a:t>aceptar</a:t>
            </a:r>
            <a:r>
              <a:rPr lang="en-US" dirty="0"/>
              <a:t> </a:t>
            </a:r>
            <a:r>
              <a:rPr lang="en-US" dirty="0" err="1"/>
              <a:t>este</a:t>
            </a:r>
            <a:r>
              <a:rPr lang="en-US" dirty="0"/>
              <a:t> </a:t>
            </a:r>
            <a:r>
              <a:rPr lang="en-US" dirty="0" err="1"/>
              <a:t>hecho</a:t>
            </a:r>
            <a:r>
              <a:rPr lang="en-US" dirty="0"/>
              <a:t>.</a:t>
            </a:r>
          </a:p>
          <a:p>
            <a:endParaRPr lang="en-US" dirty="0"/>
          </a:p>
          <a:p>
            <a:r>
              <a:rPr lang="en-US" dirty="0"/>
              <a:t>Al </a:t>
            </a:r>
            <a:r>
              <a:rPr lang="en-US" dirty="0" err="1"/>
              <a:t>hacer</a:t>
            </a:r>
            <a:r>
              <a:rPr lang="en-US" dirty="0"/>
              <a:t> la </a:t>
            </a:r>
            <a:r>
              <a:rPr lang="en-US" dirty="0" err="1"/>
              <a:t>transformación</a:t>
            </a:r>
            <a:r>
              <a:rPr lang="en-US" dirty="0"/>
              <a:t>, </a:t>
            </a:r>
            <a:r>
              <a:rPr lang="en-US" dirty="0" err="1"/>
              <a:t>linealizamos</a:t>
            </a:r>
            <a:r>
              <a:rPr lang="en-US" dirty="0"/>
              <a:t> la </a:t>
            </a:r>
            <a:r>
              <a:rPr lang="en-US" dirty="0" err="1"/>
              <a:t>respuesta</a:t>
            </a:r>
            <a:r>
              <a:rPr lang="en-US" dirty="0"/>
              <a:t> </a:t>
            </a:r>
            <a:r>
              <a:rPr lang="en-US" dirty="0" err="1"/>
              <a:t>en</a:t>
            </a:r>
            <a:r>
              <a:rPr lang="en-US" dirty="0"/>
              <a:t> Y </a:t>
            </a:r>
            <a:r>
              <a:rPr lang="en-US" dirty="0" err="1"/>
              <a:t>en</a:t>
            </a:r>
            <a:r>
              <a:rPr lang="en-US" dirty="0"/>
              <a:t> las </a:t>
            </a:r>
            <a:r>
              <a:rPr lang="en-US" dirty="0" err="1"/>
              <a:t>Xs</a:t>
            </a:r>
            <a:r>
              <a:rPr lang="en-US" dirty="0"/>
              <a:t>.</a:t>
            </a:r>
          </a:p>
        </p:txBody>
      </p:sp>
      <p:pic>
        <p:nvPicPr>
          <p:cNvPr id="4" name="Picture 2" descr="Non linear transformation">
            <a:extLst>
              <a:ext uri="{FF2B5EF4-FFF2-40B4-BE49-F238E27FC236}">
                <a16:creationId xmlns:a16="http://schemas.microsoft.com/office/drawing/2014/main" id="{9DDC92F2-2114-454A-8783-79ED7A3A00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3157" y="845592"/>
            <a:ext cx="5209989" cy="5769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46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350B173-C5EF-48DF-B838-2A6E31B883A4}"/>
              </a:ext>
            </a:extLst>
          </p:cNvPr>
          <p:cNvSpPr>
            <a:spLocks noGrp="1"/>
          </p:cNvSpPr>
          <p:nvPr>
            <p:ph idx="1"/>
          </p:nvPr>
        </p:nvSpPr>
        <p:spPr>
          <a:xfrm>
            <a:off x="356349" y="1056443"/>
            <a:ext cx="10607571" cy="5734974"/>
          </a:xfrm>
        </p:spPr>
        <p:txBody>
          <a:bodyPr/>
          <a:lstStyle/>
          <a:p>
            <a:pPr algn="just"/>
            <a:r>
              <a:rPr lang="es-CR" dirty="0"/>
              <a:t>La transformación suele solucionar tanto los problemas de normalidad, heteroscedasticidad, y claro está, linealidad en referencia a la variable Y.</a:t>
            </a:r>
          </a:p>
          <a:p>
            <a:pPr algn="just"/>
            <a:endParaRPr lang="es-CR" dirty="0"/>
          </a:p>
          <a:p>
            <a:pPr algn="just"/>
            <a:r>
              <a:rPr lang="es-CR" dirty="0"/>
              <a:t>Las transformaciones puede suceder de 3 formas: en las X, en la Y, o en ambas, dado que </a:t>
            </a:r>
            <a:r>
              <a:rPr lang="es-CR" dirty="0">
                <a:cs typeface="Times New Roman" panose="02020603050405020304" pitchFamily="18" charset="0"/>
              </a:rPr>
              <a:t>a</a:t>
            </a:r>
            <a:r>
              <a:rPr lang="es-CR" altLang="es-CR" sz="1800" dirty="0">
                <a:cs typeface="Times New Roman" panose="02020603050405020304" pitchFamily="18" charset="0"/>
              </a:rPr>
              <a:t> veces se necesita una transformación simultánea en las X para obtener o mantener la relación lineal.</a:t>
            </a:r>
          </a:p>
          <a:p>
            <a:pPr algn="just"/>
            <a:endParaRPr lang="es-CR" dirty="0">
              <a:cs typeface="Times New Roman" panose="02020603050405020304" pitchFamily="18" charset="0"/>
            </a:endParaRPr>
          </a:p>
          <a:p>
            <a:pPr algn="just"/>
            <a:r>
              <a:rPr lang="es-CR" altLang="es-CR" sz="1800" dirty="0">
                <a:cs typeface="Times New Roman" panose="02020603050405020304" pitchFamily="18" charset="0"/>
              </a:rPr>
              <a:t>Las transformaciones </a:t>
            </a:r>
            <a:r>
              <a:rPr lang="es-CR" altLang="es-CR" sz="1800" i="1" dirty="0">
                <a:cs typeface="Times New Roman" panose="02020603050405020304" pitchFamily="18" charset="0"/>
              </a:rPr>
              <a:t>y</a:t>
            </a:r>
            <a:r>
              <a:rPr lang="es-CR" altLang="es-CR" sz="1800" i="1" baseline="30000" dirty="0">
                <a:cs typeface="Times New Roman" panose="02020603050405020304" pitchFamily="18" charset="0"/>
              </a:rPr>
              <a:t>1/2</a:t>
            </a:r>
            <a:r>
              <a:rPr lang="es-CR" altLang="es-CR" sz="1800" i="1" dirty="0">
                <a:cs typeface="Times New Roman" panose="02020603050405020304" pitchFamily="18" charset="0"/>
              </a:rPr>
              <a:t>, log(y) y 1/y</a:t>
            </a:r>
            <a:r>
              <a:rPr lang="es-CR" altLang="es-CR" sz="1800" dirty="0">
                <a:cs typeface="Times New Roman" panose="02020603050405020304" pitchFamily="18" charset="0"/>
              </a:rPr>
              <a:t> son apropiadas cuando la variancia crece o decrece con la respuesta, pero cada una es más severa que la anterior. La raíz cuadrada es relativamente suave y es especialmente apropiada cuando la respuesta sigue una distribución Poisson. El logaritmo es la transformación más usada.  Es apropiada cuando la desviación estándar del error es un porcentaje de la respuesta. Finalmente, la transformación inversa (</a:t>
            </a:r>
            <a:r>
              <a:rPr lang="es-CR" altLang="es-CR" sz="1800" i="1" dirty="0">
                <a:cs typeface="Times New Roman" panose="02020603050405020304" pitchFamily="18" charset="0"/>
              </a:rPr>
              <a:t>1/y</a:t>
            </a:r>
            <a:r>
              <a:rPr lang="es-CR" altLang="es-CR" sz="1800" dirty="0">
                <a:cs typeface="Times New Roman" panose="02020603050405020304" pitchFamily="18" charset="0"/>
              </a:rPr>
              <a:t>) es aplicada cuando la respuesta es el tiempo hasta algún evento.  Convierte tiempos por evento en tasa por unidad de tiempo. Es apropiada cuando las respuestas se apuñan cerca del cero.</a:t>
            </a:r>
          </a:p>
          <a:p>
            <a:pPr algn="just"/>
            <a:endParaRPr lang="es-CR" altLang="es-CR" dirty="0">
              <a:cs typeface="Times New Roman" panose="02020603050405020304" pitchFamily="18" charset="0"/>
            </a:endParaRPr>
          </a:p>
          <a:p>
            <a:pPr algn="just"/>
            <a:r>
              <a:rPr lang="es-CR" altLang="es-CR" sz="1800" dirty="0">
                <a:cs typeface="Times New Roman" panose="02020603050405020304" pitchFamily="18" charset="0"/>
              </a:rPr>
              <a:t>Podemos utilizar el método de Box-Cox para determinar la transformación más adecuada.</a:t>
            </a:r>
          </a:p>
          <a:p>
            <a:endParaRPr lang="es-CR" dirty="0">
              <a:cs typeface="Times New Roman" panose="02020603050405020304" pitchFamily="18" charset="0"/>
            </a:endParaRPr>
          </a:p>
          <a:p>
            <a:endParaRPr lang="en-US" dirty="0"/>
          </a:p>
        </p:txBody>
      </p:sp>
      <p:sp>
        <p:nvSpPr>
          <p:cNvPr id="4" name="Título 1">
            <a:extLst>
              <a:ext uri="{FF2B5EF4-FFF2-40B4-BE49-F238E27FC236}">
                <a16:creationId xmlns:a16="http://schemas.microsoft.com/office/drawing/2014/main" id="{2D9BF8DC-DA55-4276-8D92-3E439CAA305D}"/>
              </a:ext>
            </a:extLst>
          </p:cNvPr>
          <p:cNvSpPr>
            <a:spLocks noGrp="1"/>
          </p:cNvSpPr>
          <p:nvPr>
            <p:ph type="title"/>
          </p:nvPr>
        </p:nvSpPr>
        <p:spPr>
          <a:xfrm>
            <a:off x="356349" y="0"/>
            <a:ext cx="10607572" cy="859359"/>
          </a:xfrm>
        </p:spPr>
        <p:txBody>
          <a:bodyPr>
            <a:normAutofit/>
          </a:bodyPr>
          <a:lstStyle/>
          <a:p>
            <a:pPr algn="ctr"/>
            <a:r>
              <a:rPr lang="es-CR" dirty="0"/>
              <a:t>La transformación de variables</a:t>
            </a:r>
            <a:endParaRPr lang="en-US" dirty="0"/>
          </a:p>
        </p:txBody>
      </p:sp>
    </p:spTree>
    <p:extLst>
      <p:ext uri="{BB962C8B-B14F-4D97-AF65-F5344CB8AC3E}">
        <p14:creationId xmlns:p14="http://schemas.microsoft.com/office/powerpoint/2010/main" val="321472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350B173-C5EF-48DF-B838-2A6E31B883A4}"/>
              </a:ext>
            </a:extLst>
          </p:cNvPr>
          <p:cNvSpPr>
            <a:spLocks noGrp="1"/>
          </p:cNvSpPr>
          <p:nvPr>
            <p:ph idx="1"/>
          </p:nvPr>
        </p:nvSpPr>
        <p:spPr>
          <a:xfrm>
            <a:off x="88777" y="1056443"/>
            <a:ext cx="11079332" cy="5734974"/>
          </a:xfrm>
        </p:spPr>
        <p:txBody>
          <a:bodyPr/>
          <a:lstStyle/>
          <a:p>
            <a:pPr algn="just"/>
            <a:r>
              <a:rPr lang="es-CR" altLang="es-CR" sz="1800" dirty="0">
                <a:cs typeface="Times New Roman" panose="02020603050405020304" pitchFamily="18" charset="0"/>
              </a:rPr>
              <a:t>El método de Box-Cox es una alternativa automática para encontrar una transformación para la respuesta cuando ésta no es obvia a partir de los gráficos. Se estima el parámetro </a:t>
            </a:r>
            <a:r>
              <a:rPr lang="es-CR" altLang="es-CR" sz="1800" dirty="0">
                <a:latin typeface="Symbol" panose="05050102010706020507" pitchFamily="18" charset="2"/>
                <a:cs typeface="Times New Roman" panose="02020603050405020304" pitchFamily="18" charset="0"/>
              </a:rPr>
              <a:t>l</a:t>
            </a:r>
            <a:r>
              <a:rPr lang="es-CR" altLang="es-CR" sz="1800" dirty="0">
                <a:cs typeface="Times New Roman" panose="02020603050405020304" pitchFamily="18" charset="0"/>
              </a:rPr>
              <a:t> junto con los coeficientes del modelo por el método de máxima verosimilitud. Un gráfico del perfil del logaritmo de la verosimilitud (log-</a:t>
            </a:r>
            <a:r>
              <a:rPr lang="es-CR" altLang="es-CR" sz="1800" dirty="0" err="1">
                <a:cs typeface="Times New Roman" panose="02020603050405020304" pitchFamily="18" charset="0"/>
              </a:rPr>
              <a:t>likelihood</a:t>
            </a:r>
            <a:r>
              <a:rPr lang="es-CR" altLang="es-CR" sz="1800" dirty="0">
                <a:cs typeface="Times New Roman" panose="02020603050405020304" pitchFamily="18" charset="0"/>
              </a:rPr>
              <a:t>) para diferentes valores de </a:t>
            </a:r>
            <a:r>
              <a:rPr lang="es-CR" altLang="es-CR" sz="1800" dirty="0">
                <a:latin typeface="Symbol" panose="05050102010706020507" pitchFamily="18" charset="2"/>
                <a:cs typeface="Times New Roman" panose="02020603050405020304" pitchFamily="18" charset="0"/>
              </a:rPr>
              <a:t>l</a:t>
            </a:r>
            <a:r>
              <a:rPr lang="es-CR" altLang="es-CR" sz="1800" dirty="0">
                <a:cs typeface="Times New Roman" panose="02020603050405020304" pitchFamily="18" charset="0"/>
              </a:rPr>
              <a:t> permite observar en qué punto alcanza su máximo.  A partir de ahí se puede escoger un </a:t>
            </a:r>
            <a:r>
              <a:rPr lang="es-CR" altLang="es-CR" sz="1800" dirty="0">
                <a:latin typeface="Symbol" panose="05050102010706020507" pitchFamily="18" charset="2"/>
                <a:cs typeface="Times New Roman" panose="02020603050405020304" pitchFamily="18" charset="0"/>
              </a:rPr>
              <a:t>l</a:t>
            </a:r>
            <a:r>
              <a:rPr lang="es-CR" altLang="es-CR" sz="1800" dirty="0">
                <a:cs typeface="Times New Roman" panose="02020603050405020304" pitchFamily="18" charset="0"/>
              </a:rPr>
              <a:t> en el vecindario donde se alcanza el máximo.</a:t>
            </a:r>
            <a:endParaRPr lang="es-CR" dirty="0"/>
          </a:p>
          <a:p>
            <a:endParaRPr lang="es-CR" dirty="0">
              <a:cs typeface="Times New Roman" panose="02020603050405020304" pitchFamily="18" charset="0"/>
            </a:endParaRPr>
          </a:p>
          <a:p>
            <a:endParaRPr lang="en-US" dirty="0"/>
          </a:p>
          <a:p>
            <a:endParaRPr lang="en-US" dirty="0"/>
          </a:p>
          <a:p>
            <a:endParaRPr lang="en-US" dirty="0"/>
          </a:p>
          <a:p>
            <a:r>
              <a:rPr lang="es-CR" altLang="es-CR" sz="1800" dirty="0">
                <a:cs typeface="Times New Roman" panose="02020603050405020304" pitchFamily="18" charset="0"/>
              </a:rPr>
              <a:t>El log-</a:t>
            </a:r>
            <a:r>
              <a:rPr lang="es-CR" altLang="es-CR" sz="1800" dirty="0" err="1">
                <a:cs typeface="Times New Roman" panose="02020603050405020304" pitchFamily="18" charset="0"/>
              </a:rPr>
              <a:t>likelihood</a:t>
            </a:r>
            <a:r>
              <a:rPr lang="es-CR" altLang="es-CR" sz="1800" dirty="0">
                <a:cs typeface="Times New Roman" panose="02020603050405020304" pitchFamily="18" charset="0"/>
              </a:rPr>
              <a:t> puede ser obtenido mediante:</a:t>
            </a:r>
          </a:p>
          <a:p>
            <a:endParaRPr lang="en-US" dirty="0"/>
          </a:p>
          <a:p>
            <a:r>
              <a:rPr lang="es-CR" altLang="es-CR" sz="1800" dirty="0">
                <a:cs typeface="Times New Roman" panose="02020603050405020304" pitchFamily="18" charset="0"/>
              </a:rPr>
              <a:t>La parte del log-</a:t>
            </a:r>
            <a:r>
              <a:rPr lang="es-CR" altLang="es-CR" sz="1800" dirty="0" err="1">
                <a:cs typeface="Times New Roman" panose="02020603050405020304" pitchFamily="18" charset="0"/>
              </a:rPr>
              <a:t>likelihood</a:t>
            </a:r>
            <a:r>
              <a:rPr lang="es-CR" altLang="es-CR" sz="1800" dirty="0">
                <a:cs typeface="Times New Roman" panose="02020603050405020304" pitchFamily="18" charset="0"/>
              </a:rPr>
              <a:t> que debe ser maximizada es:</a:t>
            </a:r>
          </a:p>
          <a:p>
            <a:r>
              <a:rPr lang="es-CR" altLang="es-CR" sz="1800" dirty="0">
                <a:cs typeface="Times New Roman" panose="02020603050405020304" pitchFamily="18" charset="0"/>
              </a:rPr>
              <a:t>El log-</a:t>
            </a:r>
            <a:r>
              <a:rPr lang="es-CR" altLang="es-CR" sz="1800" dirty="0" err="1">
                <a:cs typeface="Times New Roman" panose="02020603050405020304" pitchFamily="18" charset="0"/>
              </a:rPr>
              <a:t>likelihood</a:t>
            </a:r>
            <a:r>
              <a:rPr lang="es-CR" altLang="es-CR" sz="1800" dirty="0">
                <a:cs typeface="Times New Roman" panose="02020603050405020304" pitchFamily="18" charset="0"/>
              </a:rPr>
              <a:t> alcanza su máximo cuando la SCE es mínima, por lo tanto, basta estimar el modelo para diferentes valores de </a:t>
            </a:r>
            <a:r>
              <a:rPr lang="es-CR" altLang="es-CR" sz="1800" dirty="0">
                <a:latin typeface="Symbol" panose="05050102010706020507" pitchFamily="18" charset="2"/>
                <a:cs typeface="Times New Roman" panose="02020603050405020304" pitchFamily="18" charset="0"/>
              </a:rPr>
              <a:t>l</a:t>
            </a:r>
            <a:r>
              <a:rPr lang="es-CR" altLang="es-CR" sz="1800" dirty="0">
                <a:cs typeface="Times New Roman" panose="02020603050405020304" pitchFamily="18" charset="0"/>
              </a:rPr>
              <a:t> y observar para cuál valor de </a:t>
            </a:r>
            <a:r>
              <a:rPr lang="es-CR" altLang="es-CR" sz="1800" dirty="0">
                <a:latin typeface="Symbol" panose="05050102010706020507" pitchFamily="18" charset="2"/>
                <a:cs typeface="Times New Roman" panose="02020603050405020304" pitchFamily="18" charset="0"/>
              </a:rPr>
              <a:t>l</a:t>
            </a:r>
            <a:r>
              <a:rPr lang="es-CR" altLang="es-CR" sz="1800" dirty="0">
                <a:cs typeface="Times New Roman" panose="02020603050405020304" pitchFamily="18" charset="0"/>
              </a:rPr>
              <a:t> se minimiza la SCE.</a:t>
            </a:r>
            <a:endParaRPr lang="en-US" dirty="0"/>
          </a:p>
        </p:txBody>
      </p:sp>
      <p:sp>
        <p:nvSpPr>
          <p:cNvPr id="4" name="Título 1">
            <a:extLst>
              <a:ext uri="{FF2B5EF4-FFF2-40B4-BE49-F238E27FC236}">
                <a16:creationId xmlns:a16="http://schemas.microsoft.com/office/drawing/2014/main" id="{2D9BF8DC-DA55-4276-8D92-3E439CAA305D}"/>
              </a:ext>
            </a:extLst>
          </p:cNvPr>
          <p:cNvSpPr>
            <a:spLocks noGrp="1"/>
          </p:cNvSpPr>
          <p:nvPr>
            <p:ph type="title"/>
          </p:nvPr>
        </p:nvSpPr>
        <p:spPr>
          <a:xfrm>
            <a:off x="356349" y="0"/>
            <a:ext cx="10607572" cy="859359"/>
          </a:xfrm>
        </p:spPr>
        <p:txBody>
          <a:bodyPr>
            <a:normAutofit/>
          </a:bodyPr>
          <a:lstStyle/>
          <a:p>
            <a:pPr algn="ctr"/>
            <a:r>
              <a:rPr lang="es-CR" dirty="0"/>
              <a:t>La transformación de variables</a:t>
            </a:r>
            <a:endParaRPr lang="en-US" dirty="0"/>
          </a:p>
        </p:txBody>
      </p:sp>
      <p:grpSp>
        <p:nvGrpSpPr>
          <p:cNvPr id="5" name="Group 4">
            <a:extLst>
              <a:ext uri="{FF2B5EF4-FFF2-40B4-BE49-F238E27FC236}">
                <a16:creationId xmlns:a16="http://schemas.microsoft.com/office/drawing/2014/main" id="{CBF01BE7-C9C9-4972-9182-35FA7734C111}"/>
              </a:ext>
            </a:extLst>
          </p:cNvPr>
          <p:cNvGrpSpPr>
            <a:grpSpLocks/>
          </p:cNvGrpSpPr>
          <p:nvPr/>
        </p:nvGrpSpPr>
        <p:grpSpPr bwMode="auto">
          <a:xfrm>
            <a:off x="3487661" y="2709069"/>
            <a:ext cx="2520950" cy="1439862"/>
            <a:chOff x="1882" y="2886"/>
            <a:chExt cx="1814" cy="1043"/>
          </a:xfrm>
        </p:grpSpPr>
        <p:sp>
          <p:nvSpPr>
            <p:cNvPr id="6" name="Rectangle 5">
              <a:extLst>
                <a:ext uri="{FF2B5EF4-FFF2-40B4-BE49-F238E27FC236}">
                  <a16:creationId xmlns:a16="http://schemas.microsoft.com/office/drawing/2014/main" id="{29BC5159-55E8-45D2-95CD-687489AF1B9A}"/>
                </a:ext>
              </a:extLst>
            </p:cNvPr>
            <p:cNvSpPr>
              <a:spLocks noChangeArrowheads="1"/>
            </p:cNvSpPr>
            <p:nvPr/>
          </p:nvSpPr>
          <p:spPr bwMode="auto">
            <a:xfrm>
              <a:off x="1882" y="2886"/>
              <a:ext cx="1814" cy="104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n-US" sz="1200"/>
            </a:p>
          </p:txBody>
        </p:sp>
        <p:graphicFrame>
          <p:nvGraphicFramePr>
            <p:cNvPr id="7" name="Object 6">
              <a:extLst>
                <a:ext uri="{FF2B5EF4-FFF2-40B4-BE49-F238E27FC236}">
                  <a16:creationId xmlns:a16="http://schemas.microsoft.com/office/drawing/2014/main" id="{3DFBD8EB-8EDD-4E1D-B6BD-3405ECC1F2B3}"/>
                </a:ext>
              </a:extLst>
            </p:cNvPr>
            <p:cNvGraphicFramePr>
              <a:graphicFrameLocks noChangeAspect="1"/>
            </p:cNvGraphicFramePr>
            <p:nvPr/>
          </p:nvGraphicFramePr>
          <p:xfrm>
            <a:off x="2472" y="3006"/>
            <a:ext cx="397" cy="386"/>
          </p:xfrm>
          <a:graphic>
            <a:graphicData uri="http://schemas.openxmlformats.org/presentationml/2006/ole">
              <mc:AlternateContent xmlns:mc="http://schemas.openxmlformats.org/markup-compatibility/2006">
                <mc:Choice xmlns:v="urn:schemas-microsoft-com:vml" Requires="v">
                  <p:oleObj name="Ecuación" r:id="rId2" imgW="419100" imgH="419100" progId="Equation.3">
                    <p:embed/>
                  </p:oleObj>
                </mc:Choice>
                <mc:Fallback>
                  <p:oleObj name="Ecuación" r:id="rId2" imgW="419100" imgH="419100" progId="Equation.3">
                    <p:embed/>
                    <p:pic>
                      <p:nvPicPr>
                        <p:cNvPr id="9224" name="Object 6">
                          <a:extLst>
                            <a:ext uri="{FF2B5EF4-FFF2-40B4-BE49-F238E27FC236}">
                              <a16:creationId xmlns:a16="http://schemas.microsoft.com/office/drawing/2014/main" id="{606635CD-7D41-418D-B801-DCD275B7F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 y="3006"/>
                          <a:ext cx="397"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8" name="Object 7">
              <a:extLst>
                <a:ext uri="{FF2B5EF4-FFF2-40B4-BE49-F238E27FC236}">
                  <a16:creationId xmlns:a16="http://schemas.microsoft.com/office/drawing/2014/main" id="{84803C3B-6DB9-46D7-8157-58890F27DEC3}"/>
                </a:ext>
              </a:extLst>
            </p:cNvPr>
            <p:cNvGraphicFramePr>
              <a:graphicFrameLocks noChangeAspect="1"/>
            </p:cNvGraphicFramePr>
            <p:nvPr/>
          </p:nvGraphicFramePr>
          <p:xfrm>
            <a:off x="1882" y="3287"/>
            <a:ext cx="484" cy="279"/>
          </p:xfrm>
          <a:graphic>
            <a:graphicData uri="http://schemas.openxmlformats.org/presentationml/2006/ole">
              <mc:AlternateContent xmlns:mc="http://schemas.openxmlformats.org/markup-compatibility/2006">
                <mc:Choice xmlns:v="urn:schemas-microsoft-com:vml" Requires="v">
                  <p:oleObj name="Ecuación" r:id="rId4" imgW="406224" imgH="241195" progId="Equation.3">
                    <p:embed/>
                  </p:oleObj>
                </mc:Choice>
                <mc:Fallback>
                  <p:oleObj name="Ecuación" r:id="rId4" imgW="406224" imgH="241195" progId="Equation.3">
                    <p:embed/>
                    <p:pic>
                      <p:nvPicPr>
                        <p:cNvPr id="9225" name="Object 7">
                          <a:extLst>
                            <a:ext uri="{FF2B5EF4-FFF2-40B4-BE49-F238E27FC236}">
                              <a16:creationId xmlns:a16="http://schemas.microsoft.com/office/drawing/2014/main" id="{5FC95B58-E97B-42AA-BDC5-ABF8D42D00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 y="3287"/>
                          <a:ext cx="484"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9" name="Object 8">
              <a:extLst>
                <a:ext uri="{FF2B5EF4-FFF2-40B4-BE49-F238E27FC236}">
                  <a16:creationId xmlns:a16="http://schemas.microsoft.com/office/drawing/2014/main" id="{80DBE990-FA2C-4B8A-B9DF-BC03C9796CFD}"/>
                </a:ext>
              </a:extLst>
            </p:cNvPr>
            <p:cNvGraphicFramePr>
              <a:graphicFrameLocks noChangeAspect="1"/>
            </p:cNvGraphicFramePr>
            <p:nvPr/>
          </p:nvGraphicFramePr>
          <p:xfrm>
            <a:off x="3210" y="3078"/>
            <a:ext cx="350" cy="163"/>
          </p:xfrm>
          <a:graphic>
            <a:graphicData uri="http://schemas.openxmlformats.org/presentationml/2006/ole">
              <mc:AlternateContent xmlns:mc="http://schemas.openxmlformats.org/markup-compatibility/2006">
                <mc:Choice xmlns:v="urn:schemas-microsoft-com:vml" Requires="v">
                  <p:oleObj name="Ecuación" r:id="rId6" imgW="368140" imgH="177723" progId="Equation.3">
                    <p:embed/>
                  </p:oleObj>
                </mc:Choice>
                <mc:Fallback>
                  <p:oleObj name="Ecuación" r:id="rId6" imgW="368140" imgH="177723" progId="Equation.3">
                    <p:embed/>
                    <p:pic>
                      <p:nvPicPr>
                        <p:cNvPr id="9226" name="Object 8">
                          <a:extLst>
                            <a:ext uri="{FF2B5EF4-FFF2-40B4-BE49-F238E27FC236}">
                              <a16:creationId xmlns:a16="http://schemas.microsoft.com/office/drawing/2014/main" id="{C142C320-2664-42BA-A120-C686D39734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0" y="3078"/>
                          <a:ext cx="350"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10" name="Object 9">
              <a:extLst>
                <a:ext uri="{FF2B5EF4-FFF2-40B4-BE49-F238E27FC236}">
                  <a16:creationId xmlns:a16="http://schemas.microsoft.com/office/drawing/2014/main" id="{F3835A2D-BEF4-462D-8131-668987D82DBB}"/>
                </a:ext>
              </a:extLst>
            </p:cNvPr>
            <p:cNvGraphicFramePr>
              <a:graphicFrameLocks noChangeAspect="1"/>
            </p:cNvGraphicFramePr>
            <p:nvPr/>
          </p:nvGraphicFramePr>
          <p:xfrm>
            <a:off x="2452" y="3590"/>
            <a:ext cx="501" cy="209"/>
          </p:xfrm>
          <a:graphic>
            <a:graphicData uri="http://schemas.openxmlformats.org/presentationml/2006/ole">
              <mc:AlternateContent xmlns:mc="http://schemas.openxmlformats.org/markup-compatibility/2006">
                <mc:Choice xmlns:v="urn:schemas-microsoft-com:vml" Requires="v">
                  <p:oleObj name="Ecuación" r:id="rId8" imgW="545863" imgH="228501" progId="Equation.3">
                    <p:embed/>
                  </p:oleObj>
                </mc:Choice>
                <mc:Fallback>
                  <p:oleObj name="Ecuación" r:id="rId8" imgW="545863" imgH="228501" progId="Equation.3">
                    <p:embed/>
                    <p:pic>
                      <p:nvPicPr>
                        <p:cNvPr id="9227" name="Object 9">
                          <a:extLst>
                            <a:ext uri="{FF2B5EF4-FFF2-40B4-BE49-F238E27FC236}">
                              <a16:creationId xmlns:a16="http://schemas.microsoft.com/office/drawing/2014/main" id="{7B29049E-A36C-45B6-BEBA-F5C8231742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2" y="3590"/>
                          <a:ext cx="50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11" name="Object 10">
              <a:extLst>
                <a:ext uri="{FF2B5EF4-FFF2-40B4-BE49-F238E27FC236}">
                  <a16:creationId xmlns:a16="http://schemas.microsoft.com/office/drawing/2014/main" id="{7ED1BBAF-8A5A-4DF4-8DF3-AFC74DC57E24}"/>
                </a:ext>
              </a:extLst>
            </p:cNvPr>
            <p:cNvGraphicFramePr>
              <a:graphicFrameLocks noChangeAspect="1"/>
            </p:cNvGraphicFramePr>
            <p:nvPr/>
          </p:nvGraphicFramePr>
          <p:xfrm>
            <a:off x="3210" y="3588"/>
            <a:ext cx="350" cy="163"/>
          </p:xfrm>
          <a:graphic>
            <a:graphicData uri="http://schemas.openxmlformats.org/presentationml/2006/ole">
              <mc:AlternateContent xmlns:mc="http://schemas.openxmlformats.org/markup-compatibility/2006">
                <mc:Choice xmlns:v="urn:schemas-microsoft-com:vml" Requires="v">
                  <p:oleObj name="Ecuación" r:id="rId10" imgW="368140" imgH="177723" progId="Equation.3">
                    <p:embed/>
                  </p:oleObj>
                </mc:Choice>
                <mc:Fallback>
                  <p:oleObj name="Ecuación" r:id="rId10" imgW="368140" imgH="177723" progId="Equation.3">
                    <p:embed/>
                    <p:pic>
                      <p:nvPicPr>
                        <p:cNvPr id="9228" name="Object 10">
                          <a:extLst>
                            <a:ext uri="{FF2B5EF4-FFF2-40B4-BE49-F238E27FC236}">
                              <a16:creationId xmlns:a16="http://schemas.microsoft.com/office/drawing/2014/main" id="{ECA6C70C-3FC7-4D62-AC30-3FDC7EB9DD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0" y="3588"/>
                          <a:ext cx="350"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
          <p:nvSpPr>
            <p:cNvPr id="12" name="AutoShape 11">
              <a:extLst>
                <a:ext uri="{FF2B5EF4-FFF2-40B4-BE49-F238E27FC236}">
                  <a16:creationId xmlns:a16="http://schemas.microsoft.com/office/drawing/2014/main" id="{F607A6F4-09B2-43F9-89B8-2F361D352711}"/>
                </a:ext>
              </a:extLst>
            </p:cNvPr>
            <p:cNvSpPr>
              <a:spLocks/>
            </p:cNvSpPr>
            <p:nvPr/>
          </p:nvSpPr>
          <p:spPr bwMode="auto">
            <a:xfrm>
              <a:off x="2381" y="2976"/>
              <a:ext cx="91" cy="862"/>
            </a:xfrm>
            <a:prstGeom prst="leftBrace">
              <a:avLst>
                <a:gd name="adj1" fmla="val 78938"/>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n-US" sz="1200"/>
            </a:p>
          </p:txBody>
        </p:sp>
      </p:grpSp>
      <p:sp>
        <p:nvSpPr>
          <p:cNvPr id="13" name="Text Box 12">
            <a:extLst>
              <a:ext uri="{FF2B5EF4-FFF2-40B4-BE49-F238E27FC236}">
                <a16:creationId xmlns:a16="http://schemas.microsoft.com/office/drawing/2014/main" id="{6A1FA6E0-3E2B-4FD8-B6C9-7E684710D581}"/>
              </a:ext>
            </a:extLst>
          </p:cNvPr>
          <p:cNvSpPr txBox="1">
            <a:spLocks noChangeArrowheads="1"/>
          </p:cNvSpPr>
          <p:nvPr/>
        </p:nvSpPr>
        <p:spPr bwMode="auto">
          <a:xfrm>
            <a:off x="6368974" y="3067844"/>
            <a:ext cx="2232025" cy="284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ES" altLang="es-CR" sz="1200" b="1">
                <a:latin typeface="Symbol" panose="05050102010706020507" pitchFamily="18" charset="2"/>
              </a:rPr>
              <a:t>t</a:t>
            </a:r>
            <a:r>
              <a:rPr lang="es-ES" altLang="es-CR" sz="1200"/>
              <a:t> es la media geométrica</a:t>
            </a:r>
          </a:p>
        </p:txBody>
      </p:sp>
      <p:graphicFrame>
        <p:nvGraphicFramePr>
          <p:cNvPr id="14" name="Object 6">
            <a:extLst>
              <a:ext uri="{FF2B5EF4-FFF2-40B4-BE49-F238E27FC236}">
                <a16:creationId xmlns:a16="http://schemas.microsoft.com/office/drawing/2014/main" id="{832D6EA3-CC8A-43FA-A132-BE509597FE32}"/>
              </a:ext>
            </a:extLst>
          </p:cNvPr>
          <p:cNvGraphicFramePr>
            <a:graphicFrameLocks noChangeAspect="1"/>
          </p:cNvGraphicFramePr>
          <p:nvPr>
            <p:extLst>
              <p:ext uri="{D42A27DB-BD31-4B8C-83A1-F6EECF244321}">
                <p14:modId xmlns:p14="http://schemas.microsoft.com/office/powerpoint/2010/main" val="3999482421"/>
              </p:ext>
            </p:extLst>
          </p:nvPr>
        </p:nvGraphicFramePr>
        <p:xfrm>
          <a:off x="5433937" y="4541486"/>
          <a:ext cx="3167062" cy="619125"/>
        </p:xfrm>
        <a:graphic>
          <a:graphicData uri="http://schemas.openxmlformats.org/presentationml/2006/ole">
            <mc:AlternateContent xmlns:mc="http://schemas.openxmlformats.org/markup-compatibility/2006">
              <mc:Choice xmlns:v="urn:schemas-microsoft-com:vml" Requires="v">
                <p:oleObj name="Ecuación" r:id="rId12" imgW="2209800" imgH="431800" progId="Equation.3">
                  <p:embed/>
                </p:oleObj>
              </mc:Choice>
              <mc:Fallback>
                <p:oleObj name="Ecuación" r:id="rId12" imgW="2209800" imgH="431800" progId="Equation.3">
                  <p:embed/>
                  <p:pic>
                    <p:nvPicPr>
                      <p:cNvPr id="10244" name="Object 6">
                        <a:extLst>
                          <a:ext uri="{FF2B5EF4-FFF2-40B4-BE49-F238E27FC236}">
                            <a16:creationId xmlns:a16="http://schemas.microsoft.com/office/drawing/2014/main" id="{9DF15129-8099-43FC-BE12-A4A6D312A65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3937" y="4541486"/>
                        <a:ext cx="3167062" cy="6191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15" name="Object 9">
            <a:extLst>
              <a:ext uri="{FF2B5EF4-FFF2-40B4-BE49-F238E27FC236}">
                <a16:creationId xmlns:a16="http://schemas.microsoft.com/office/drawing/2014/main" id="{31B69CDB-D726-42E3-A606-B95E5458CCA3}"/>
              </a:ext>
            </a:extLst>
          </p:cNvPr>
          <p:cNvGraphicFramePr>
            <a:graphicFrameLocks noChangeAspect="1"/>
          </p:cNvGraphicFramePr>
          <p:nvPr>
            <p:extLst>
              <p:ext uri="{D42A27DB-BD31-4B8C-83A1-F6EECF244321}">
                <p14:modId xmlns:p14="http://schemas.microsoft.com/office/powerpoint/2010/main" val="423814426"/>
              </p:ext>
            </p:extLst>
          </p:nvPr>
        </p:nvGraphicFramePr>
        <p:xfrm>
          <a:off x="6537842" y="5429436"/>
          <a:ext cx="1289050" cy="617537"/>
        </p:xfrm>
        <a:graphic>
          <a:graphicData uri="http://schemas.openxmlformats.org/presentationml/2006/ole">
            <mc:AlternateContent xmlns:mc="http://schemas.openxmlformats.org/markup-compatibility/2006">
              <mc:Choice xmlns:v="urn:schemas-microsoft-com:vml" Requires="v">
                <p:oleObj name="Ecuación" r:id="rId14" imgW="901309" imgH="431613" progId="Equation.3">
                  <p:embed/>
                </p:oleObj>
              </mc:Choice>
              <mc:Fallback>
                <p:oleObj name="Ecuación" r:id="rId14" imgW="901309" imgH="431613" progId="Equation.3">
                  <p:embed/>
                  <p:pic>
                    <p:nvPicPr>
                      <p:cNvPr id="10248" name="Object 9">
                        <a:extLst>
                          <a:ext uri="{FF2B5EF4-FFF2-40B4-BE49-F238E27FC236}">
                            <a16:creationId xmlns:a16="http://schemas.microsoft.com/office/drawing/2014/main" id="{98E6310B-6122-41AF-B2DA-28AC9233E1A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37842" y="5429436"/>
                        <a:ext cx="1289050" cy="61753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Tree>
    <p:extLst>
      <p:ext uri="{BB962C8B-B14F-4D97-AF65-F5344CB8AC3E}">
        <p14:creationId xmlns:p14="http://schemas.microsoft.com/office/powerpoint/2010/main" val="3647953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28B1596-0BE8-4FF9-8F20-8EA2EDCE2AB6}"/>
              </a:ext>
            </a:extLst>
          </p:cNvPr>
          <p:cNvSpPr>
            <a:spLocks noGrp="1"/>
          </p:cNvSpPr>
          <p:nvPr>
            <p:ph idx="1"/>
          </p:nvPr>
        </p:nvSpPr>
        <p:spPr>
          <a:xfrm>
            <a:off x="196551" y="1253331"/>
            <a:ext cx="10847270" cy="4351337"/>
          </a:xfrm>
        </p:spPr>
        <p:txBody>
          <a:bodyPr/>
          <a:lstStyle/>
          <a:p>
            <a:r>
              <a:rPr lang="es-CR" dirty="0"/>
              <a:t>Según el gráfico de Box-Cox,  se sugerirá una determinada transformación en las variables.</a:t>
            </a:r>
            <a:endParaRPr lang="en-US" dirty="0"/>
          </a:p>
        </p:txBody>
      </p:sp>
      <p:sp>
        <p:nvSpPr>
          <p:cNvPr id="4" name="Título 1">
            <a:extLst>
              <a:ext uri="{FF2B5EF4-FFF2-40B4-BE49-F238E27FC236}">
                <a16:creationId xmlns:a16="http://schemas.microsoft.com/office/drawing/2014/main" id="{232CA9F2-672B-412B-88A2-7652FEE14CDF}"/>
              </a:ext>
            </a:extLst>
          </p:cNvPr>
          <p:cNvSpPr>
            <a:spLocks noGrp="1"/>
          </p:cNvSpPr>
          <p:nvPr>
            <p:ph type="title"/>
          </p:nvPr>
        </p:nvSpPr>
        <p:spPr>
          <a:xfrm>
            <a:off x="356349" y="0"/>
            <a:ext cx="10607572" cy="859359"/>
          </a:xfrm>
        </p:spPr>
        <p:txBody>
          <a:bodyPr>
            <a:normAutofit/>
          </a:bodyPr>
          <a:lstStyle/>
          <a:p>
            <a:pPr algn="ctr"/>
            <a:r>
              <a:rPr lang="es-CR" dirty="0"/>
              <a:t>La transformación de variables</a:t>
            </a:r>
            <a:endParaRPr lang="en-US" dirty="0"/>
          </a:p>
        </p:txBody>
      </p:sp>
      <p:pic>
        <p:nvPicPr>
          <p:cNvPr id="5" name="Picture 8" descr="Box-Cox plot for power transformations ( Y  ). | Download Scientific  Diagram">
            <a:extLst>
              <a:ext uri="{FF2B5EF4-FFF2-40B4-BE49-F238E27FC236}">
                <a16:creationId xmlns:a16="http://schemas.microsoft.com/office/drawing/2014/main" id="{54E5BC29-A94E-4897-8785-638C21657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16" y="2183546"/>
            <a:ext cx="5936513" cy="45047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ox Cox Transformation | Six Sigma Study Guide">
            <a:extLst>
              <a:ext uri="{FF2B5EF4-FFF2-40B4-BE49-F238E27FC236}">
                <a16:creationId xmlns:a16="http://schemas.microsoft.com/office/drawing/2014/main" id="{D2D30B93-1B29-475F-AAB4-0DFF90ED8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503" y="2683328"/>
            <a:ext cx="230505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51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FECDB39-7ABA-4241-9FFA-3B7EFEFDDD4D}"/>
              </a:ext>
            </a:extLst>
          </p:cNvPr>
          <p:cNvSpPr>
            <a:spLocks noGrp="1"/>
          </p:cNvSpPr>
          <p:nvPr>
            <p:ph type="title"/>
          </p:nvPr>
        </p:nvSpPr>
        <p:spPr>
          <a:xfrm>
            <a:off x="6354147" y="677863"/>
            <a:ext cx="4833257" cy="1325562"/>
          </a:xfrm>
        </p:spPr>
        <p:txBody>
          <a:bodyPr>
            <a:normAutofit/>
          </a:bodyPr>
          <a:lstStyle/>
          <a:p>
            <a:r>
              <a:rPr lang="es-CR" sz="4100" dirty="0"/>
              <a:t>La transformación de variables.</a:t>
            </a:r>
            <a:endParaRPr lang="en-US" sz="4100" dirty="0"/>
          </a:p>
        </p:txBody>
      </p:sp>
      <p:pic>
        <p:nvPicPr>
          <p:cNvPr id="2050" name="Picture 2" descr="1x Caution Proceed With Caution Warning Funny Sticker for sale online | eBay">
            <a:extLst>
              <a:ext uri="{FF2B5EF4-FFF2-40B4-BE49-F238E27FC236}">
                <a16:creationId xmlns:a16="http://schemas.microsoft.com/office/drawing/2014/main" id="{749209B3-F391-4C4F-A6A6-1FD5A5A1BB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5944" y="677862"/>
            <a:ext cx="5898876" cy="568561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27777C6D-4B33-4C77-BC27-83A14EA1370A}"/>
              </a:ext>
            </a:extLst>
          </p:cNvPr>
          <p:cNvSpPr>
            <a:spLocks noGrp="1"/>
          </p:cNvSpPr>
          <p:nvPr>
            <p:ph idx="1"/>
          </p:nvPr>
        </p:nvSpPr>
        <p:spPr>
          <a:xfrm>
            <a:off x="6420463" y="2325158"/>
            <a:ext cx="4572002" cy="3854979"/>
          </a:xfrm>
        </p:spPr>
        <p:txBody>
          <a:bodyPr>
            <a:normAutofit/>
          </a:bodyPr>
          <a:lstStyle/>
          <a:p>
            <a:r>
              <a:rPr lang="es-CR" dirty="0"/>
              <a:t>La transformación parece ser una “medida remedial” bastante atractiva, pero muchas veces es a costa de “torturar” nuestros datos.</a:t>
            </a:r>
          </a:p>
          <a:p>
            <a:endParaRPr lang="es-CR" dirty="0"/>
          </a:p>
          <a:p>
            <a:r>
              <a:rPr lang="es-CR" dirty="0"/>
              <a:t>Otro problema se deriva de la interpretación de los coeficientes… llega a ser una labor imposible de comprender.</a:t>
            </a:r>
            <a:endParaRPr lang="en-US" dirty="0"/>
          </a:p>
        </p:txBody>
      </p:sp>
    </p:spTree>
    <p:extLst>
      <p:ext uri="{BB962C8B-B14F-4D97-AF65-F5344CB8AC3E}">
        <p14:creationId xmlns:p14="http://schemas.microsoft.com/office/powerpoint/2010/main" val="62015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029AC-38F4-4867-9C3F-1D7411D4C535}"/>
              </a:ext>
            </a:extLst>
          </p:cNvPr>
          <p:cNvSpPr>
            <a:spLocks noGrp="1"/>
          </p:cNvSpPr>
          <p:nvPr>
            <p:ph type="title"/>
          </p:nvPr>
        </p:nvSpPr>
        <p:spPr>
          <a:xfrm>
            <a:off x="533903" y="134941"/>
            <a:ext cx="9692640" cy="859358"/>
          </a:xfrm>
        </p:spPr>
        <p:txBody>
          <a:bodyPr/>
          <a:lstStyle/>
          <a:p>
            <a:pPr algn="ctr"/>
            <a:r>
              <a:rPr lang="es-CR" dirty="0"/>
              <a:t>Preámbulo</a:t>
            </a:r>
            <a:endParaRPr lang="en-US" dirty="0"/>
          </a:p>
        </p:txBody>
      </p:sp>
      <p:sp>
        <p:nvSpPr>
          <p:cNvPr id="3" name="Marcador de contenido 2">
            <a:extLst>
              <a:ext uri="{FF2B5EF4-FFF2-40B4-BE49-F238E27FC236}">
                <a16:creationId xmlns:a16="http://schemas.microsoft.com/office/drawing/2014/main" id="{E5575FB1-2314-46B0-B308-055564EFB1F5}"/>
              </a:ext>
            </a:extLst>
          </p:cNvPr>
          <p:cNvSpPr>
            <a:spLocks noGrp="1"/>
          </p:cNvSpPr>
          <p:nvPr>
            <p:ph idx="1"/>
          </p:nvPr>
        </p:nvSpPr>
        <p:spPr>
          <a:xfrm>
            <a:off x="320837" y="1253331"/>
            <a:ext cx="10785127" cy="5469728"/>
          </a:xfrm>
        </p:spPr>
        <p:txBody>
          <a:bodyPr>
            <a:normAutofit/>
          </a:bodyPr>
          <a:lstStyle/>
          <a:p>
            <a:pPr algn="just"/>
            <a:r>
              <a:rPr lang="es-CR" sz="2000" dirty="0"/>
              <a:t>En el uso de la RLM, seleccionamos los predictores o variables dependientes, volvimos a estimar la RLM con las variables seleccionadas, analizamos las condiciones y / o los supuestos mediante diagnósticos, y resulta que no poseemos un modelo que cumple con los requerido…</a:t>
            </a:r>
          </a:p>
          <a:p>
            <a:pPr marL="0" indent="0" algn="just">
              <a:buNone/>
            </a:pPr>
            <a:endParaRPr lang="es-CR" sz="2000" dirty="0"/>
          </a:p>
          <a:p>
            <a:r>
              <a:rPr lang="es-CR" sz="2000" dirty="0"/>
              <a:t>¿Qué es lo que debemos realizar?</a:t>
            </a:r>
          </a:p>
          <a:p>
            <a:pPr marL="0" indent="0">
              <a:buNone/>
            </a:pPr>
            <a:endParaRPr lang="es-CR" sz="2000" dirty="0"/>
          </a:p>
          <a:p>
            <a:r>
              <a:rPr lang="es-CR" sz="2000" dirty="0"/>
              <a:t>Se podría: no hacer nada, aplicar otras técnicas de estimación, ver en qué se cumple y en que no, y pues tomar decisiones, o aplicar ciertas medidas remediales.</a:t>
            </a:r>
          </a:p>
          <a:p>
            <a:endParaRPr lang="es-CR" sz="2000" dirty="0"/>
          </a:p>
          <a:p>
            <a:r>
              <a:rPr lang="es-CR" sz="2000" dirty="0"/>
              <a:t>El aplicar una o varias “medidas remediales” podría ser una alternativa, cuando esta así lo amerite, pero se debe de tener plena conciencia en que haya claridad a la hora explicar la RLM (</a:t>
            </a:r>
            <a:r>
              <a:rPr lang="es-CR" sz="2000" dirty="0" err="1"/>
              <a:t>Ej</a:t>
            </a:r>
            <a:r>
              <a:rPr lang="es-CR" sz="2000" dirty="0"/>
              <a:t>: las transformaciones). </a:t>
            </a:r>
          </a:p>
          <a:p>
            <a:endParaRPr lang="es-CR" sz="2000" dirty="0"/>
          </a:p>
          <a:p>
            <a:endParaRPr lang="es-CR" sz="2000" dirty="0"/>
          </a:p>
          <a:p>
            <a:pPr marL="0" indent="0">
              <a:buNone/>
            </a:pPr>
            <a:endParaRPr lang="es-CR" sz="2000" dirty="0"/>
          </a:p>
        </p:txBody>
      </p:sp>
    </p:spTree>
    <p:extLst>
      <p:ext uri="{BB962C8B-B14F-4D97-AF65-F5344CB8AC3E}">
        <p14:creationId xmlns:p14="http://schemas.microsoft.com/office/powerpoint/2010/main" val="89657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ooden dices with question mark | Vive Energía">
            <a:extLst>
              <a:ext uri="{FF2B5EF4-FFF2-40B4-BE49-F238E27FC236}">
                <a16:creationId xmlns:a16="http://schemas.microsoft.com/office/drawing/2014/main" id="{F101790C-DF14-41FB-B47A-C25DA871985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7209" b="10344"/>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61C7B46-E7D0-41BC-BFFF-62C5F99E9555}"/>
              </a:ext>
            </a:extLst>
          </p:cNvPr>
          <p:cNvSpPr>
            <a:spLocks noGrp="1"/>
          </p:cNvSpPr>
          <p:nvPr>
            <p:ph type="title"/>
          </p:nvPr>
        </p:nvSpPr>
        <p:spPr>
          <a:xfrm>
            <a:off x="595248" y="152393"/>
            <a:ext cx="10697592" cy="850481"/>
          </a:xfrm>
        </p:spPr>
        <p:txBody>
          <a:bodyPr>
            <a:normAutofit/>
          </a:bodyPr>
          <a:lstStyle/>
          <a:p>
            <a:pPr algn="ctr"/>
            <a:r>
              <a:rPr lang="es-CR" dirty="0"/>
              <a:t>La transformación de variables</a:t>
            </a:r>
            <a:endParaRPr lang="en-US" dirty="0">
              <a:solidFill>
                <a:schemeClr val="bg1"/>
              </a:solidFill>
            </a:endParaRPr>
          </a:p>
        </p:txBody>
      </p:sp>
      <p:sp>
        <p:nvSpPr>
          <p:cNvPr id="6" name="Marcador de contenido 2">
            <a:extLst>
              <a:ext uri="{FF2B5EF4-FFF2-40B4-BE49-F238E27FC236}">
                <a16:creationId xmlns:a16="http://schemas.microsoft.com/office/drawing/2014/main" id="{9D8B9CC6-5495-4B30-8A8B-5651E79DE3D9}"/>
              </a:ext>
            </a:extLst>
          </p:cNvPr>
          <p:cNvSpPr>
            <a:spLocks noGrp="1"/>
          </p:cNvSpPr>
          <p:nvPr>
            <p:ph idx="1"/>
          </p:nvPr>
        </p:nvSpPr>
        <p:spPr>
          <a:xfrm>
            <a:off x="445125" y="1455324"/>
            <a:ext cx="11115503" cy="1403286"/>
          </a:xfrm>
        </p:spPr>
        <p:txBody>
          <a:bodyPr>
            <a:normAutofit/>
          </a:bodyPr>
          <a:lstStyle/>
          <a:p>
            <a:r>
              <a:rPr lang="es-CR" dirty="0">
                <a:solidFill>
                  <a:schemeClr val="bg1"/>
                </a:solidFill>
              </a:rPr>
              <a:t>Transformamos las variables  </a:t>
            </a:r>
            <a:r>
              <a:rPr lang="es-CR" dirty="0">
                <a:solidFill>
                  <a:schemeClr val="bg1"/>
                </a:solidFill>
                <a:sym typeface="Wingdings" panose="05000000000000000000" pitchFamily="2" charset="2"/>
              </a:rPr>
              <a:t> volvemos a corroborar los supuestos.</a:t>
            </a:r>
          </a:p>
          <a:p>
            <a:endParaRPr lang="es-CR" dirty="0">
              <a:solidFill>
                <a:schemeClr val="bg1"/>
              </a:solidFill>
              <a:sym typeface="Wingdings" panose="05000000000000000000" pitchFamily="2" charset="2"/>
            </a:endParaRPr>
          </a:p>
          <a:p>
            <a:r>
              <a:rPr lang="es-CR" dirty="0">
                <a:solidFill>
                  <a:schemeClr val="bg1"/>
                </a:solidFill>
                <a:sym typeface="Wingdings" panose="05000000000000000000" pitchFamily="2" charset="2"/>
              </a:rPr>
              <a:t>¿Y si aún no se ha arreglado?</a:t>
            </a:r>
            <a:endParaRPr lang="en-US" dirty="0">
              <a:solidFill>
                <a:schemeClr val="bg1"/>
              </a:solidFill>
            </a:endParaRPr>
          </a:p>
        </p:txBody>
      </p:sp>
    </p:spTree>
    <p:extLst>
      <p:ext uri="{BB962C8B-B14F-4D97-AF65-F5344CB8AC3E}">
        <p14:creationId xmlns:p14="http://schemas.microsoft.com/office/powerpoint/2010/main" val="561791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Eliminar casos – </a:t>
            </a:r>
            <a:r>
              <a:rPr lang="es-CR" dirty="0" err="1"/>
              <a:t>outliers</a:t>
            </a:r>
            <a:endParaRPr lang="es-CR" dirty="0"/>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transformación de variables</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Regresión de </a:t>
            </a:r>
            <a:r>
              <a:rPr lang="es-CR" dirty="0" err="1"/>
              <a:t>Rigde</a:t>
            </a:r>
            <a:endParaRPr lang="es-CR" dirty="0"/>
          </a:p>
        </p:txBody>
      </p:sp>
    </p:spTree>
    <p:extLst>
      <p:ext uri="{BB962C8B-B14F-4D97-AF65-F5344CB8AC3E}">
        <p14:creationId xmlns:p14="http://schemas.microsoft.com/office/powerpoint/2010/main" val="292955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5E6CE-1947-4AD8-9678-A325DEE7EF8F}"/>
              </a:ext>
            </a:extLst>
          </p:cNvPr>
          <p:cNvSpPr>
            <a:spLocks noGrp="1"/>
          </p:cNvSpPr>
          <p:nvPr>
            <p:ph type="title"/>
          </p:nvPr>
        </p:nvSpPr>
        <p:spPr>
          <a:xfrm>
            <a:off x="97655" y="53263"/>
            <a:ext cx="11114842" cy="1269507"/>
          </a:xfrm>
        </p:spPr>
        <p:txBody>
          <a:bodyPr>
            <a:normAutofit fontScale="90000"/>
          </a:bodyPr>
          <a:lstStyle/>
          <a:p>
            <a:pPr algn="ctr"/>
            <a:r>
              <a:rPr lang="es-CR" dirty="0"/>
              <a:t>La regresión de </a:t>
            </a:r>
            <a:r>
              <a:rPr lang="es-CR" dirty="0" err="1"/>
              <a:t>Rigde</a:t>
            </a:r>
            <a:r>
              <a:rPr lang="es-CR" dirty="0"/>
              <a:t> </a:t>
            </a:r>
            <a:r>
              <a:rPr lang="es-CR" dirty="0">
                <a:sym typeface="Wingdings" panose="05000000000000000000" pitchFamily="2" charset="2"/>
              </a:rPr>
              <a:t> contra la multicolinealidad</a:t>
            </a:r>
            <a:endParaRPr lang="en-US" dirty="0"/>
          </a:p>
        </p:txBody>
      </p:sp>
      <p:sp>
        <p:nvSpPr>
          <p:cNvPr id="3" name="Marcador de contenido 2">
            <a:extLst>
              <a:ext uri="{FF2B5EF4-FFF2-40B4-BE49-F238E27FC236}">
                <a16:creationId xmlns:a16="http://schemas.microsoft.com/office/drawing/2014/main" id="{A350B173-C5EF-48DF-B838-2A6E31B883A4}"/>
              </a:ext>
            </a:extLst>
          </p:cNvPr>
          <p:cNvSpPr>
            <a:spLocks noGrp="1"/>
          </p:cNvSpPr>
          <p:nvPr>
            <p:ph idx="1"/>
          </p:nvPr>
        </p:nvSpPr>
        <p:spPr>
          <a:xfrm>
            <a:off x="205430" y="1677879"/>
            <a:ext cx="10554306" cy="4967057"/>
          </a:xfrm>
        </p:spPr>
        <p:txBody>
          <a:bodyPr/>
          <a:lstStyle/>
          <a:p>
            <a:pPr algn="just"/>
            <a:r>
              <a:rPr lang="es-CR" dirty="0"/>
              <a:t>Antes de abordar la regresión de </a:t>
            </a:r>
            <a:r>
              <a:rPr lang="es-CR" dirty="0" err="1"/>
              <a:t>Rigde</a:t>
            </a:r>
            <a:r>
              <a:rPr lang="es-CR" dirty="0"/>
              <a:t>, se puede plantear introducir a la RLM las variables que no posean una alta colinealidad entre ellas.</a:t>
            </a:r>
          </a:p>
          <a:p>
            <a:pPr marL="0" indent="0" algn="just">
              <a:buNone/>
            </a:pPr>
            <a:endParaRPr lang="es-CR" dirty="0"/>
          </a:p>
          <a:p>
            <a:pPr algn="just"/>
            <a:r>
              <a:rPr lang="es-CR" dirty="0"/>
              <a:t> Si las variables A y B son combinaciones lineales de cada una, pues  se puede plantear únicamente introducir A, o solo introducir B, y de forma más práctica eludir el problema de la multicolinealidad. </a:t>
            </a:r>
          </a:p>
          <a:p>
            <a:pPr algn="just"/>
            <a:endParaRPr lang="es-CR" dirty="0"/>
          </a:p>
          <a:p>
            <a:pPr algn="just"/>
            <a:r>
              <a:rPr lang="es-CR" dirty="0"/>
              <a:t>Y si no fuera posible, entonces se debe recurrir a métodos como la regresión de </a:t>
            </a:r>
            <a:r>
              <a:rPr lang="es-CR" dirty="0" err="1"/>
              <a:t>Rigde</a:t>
            </a:r>
            <a:r>
              <a:rPr lang="es-CR" dirty="0"/>
              <a:t>, la componentes principales, o la regresión por PLS (</a:t>
            </a:r>
            <a:r>
              <a:rPr lang="es-CR" dirty="0" err="1"/>
              <a:t>Partial</a:t>
            </a:r>
            <a:r>
              <a:rPr lang="es-CR" dirty="0"/>
              <a:t> </a:t>
            </a:r>
            <a:r>
              <a:rPr lang="es-CR" dirty="0" err="1"/>
              <a:t>Least</a:t>
            </a:r>
            <a:r>
              <a:rPr lang="es-CR" dirty="0"/>
              <a:t> </a:t>
            </a:r>
            <a:r>
              <a:rPr lang="es-CR" dirty="0" err="1"/>
              <a:t>Squares</a:t>
            </a:r>
            <a:r>
              <a:rPr lang="es-CR" dirty="0"/>
              <a:t>).</a:t>
            </a:r>
          </a:p>
          <a:p>
            <a:pPr algn="just"/>
            <a:endParaRPr lang="en-US" dirty="0"/>
          </a:p>
          <a:p>
            <a:pPr algn="just"/>
            <a:r>
              <a:rPr lang="en-US" dirty="0" err="1"/>
              <a:t>Abordaremos</a:t>
            </a:r>
            <a:r>
              <a:rPr lang="en-US" dirty="0"/>
              <a:t> </a:t>
            </a:r>
            <a:r>
              <a:rPr lang="en-US" dirty="0" err="1"/>
              <a:t>únicamente</a:t>
            </a:r>
            <a:r>
              <a:rPr lang="en-US" dirty="0"/>
              <a:t> la </a:t>
            </a:r>
            <a:r>
              <a:rPr lang="en-US" dirty="0" err="1"/>
              <a:t>regresión</a:t>
            </a:r>
            <a:r>
              <a:rPr lang="en-US" dirty="0"/>
              <a:t> de Ridge.</a:t>
            </a:r>
          </a:p>
        </p:txBody>
      </p:sp>
    </p:spTree>
    <p:extLst>
      <p:ext uri="{BB962C8B-B14F-4D97-AF65-F5344CB8AC3E}">
        <p14:creationId xmlns:p14="http://schemas.microsoft.com/office/powerpoint/2010/main" val="669996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5E6CE-1947-4AD8-9678-A325DEE7EF8F}"/>
              </a:ext>
            </a:extLst>
          </p:cNvPr>
          <p:cNvSpPr>
            <a:spLocks noGrp="1"/>
          </p:cNvSpPr>
          <p:nvPr>
            <p:ph type="title"/>
          </p:nvPr>
        </p:nvSpPr>
        <p:spPr>
          <a:xfrm>
            <a:off x="97655" y="62143"/>
            <a:ext cx="11114842" cy="1269507"/>
          </a:xfrm>
        </p:spPr>
        <p:txBody>
          <a:bodyPr>
            <a:normAutofit fontScale="90000"/>
          </a:bodyPr>
          <a:lstStyle/>
          <a:p>
            <a:pPr algn="ctr"/>
            <a:r>
              <a:rPr lang="es-CR" dirty="0"/>
              <a:t>La regresión de </a:t>
            </a:r>
            <a:r>
              <a:rPr lang="es-CR" dirty="0" err="1"/>
              <a:t>Rigde</a:t>
            </a:r>
            <a:r>
              <a:rPr lang="es-CR" dirty="0"/>
              <a:t> </a:t>
            </a:r>
            <a:r>
              <a:rPr lang="es-CR" dirty="0">
                <a:sym typeface="Wingdings" panose="05000000000000000000" pitchFamily="2" charset="2"/>
              </a:rPr>
              <a:t> contra la multicolinealidad</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350B173-C5EF-48DF-B838-2A6E31B883A4}"/>
                  </a:ext>
                </a:extLst>
              </p:cNvPr>
              <p:cNvSpPr>
                <a:spLocks noGrp="1"/>
              </p:cNvSpPr>
              <p:nvPr>
                <p:ph idx="1"/>
              </p:nvPr>
            </p:nvSpPr>
            <p:spPr>
              <a:xfrm>
                <a:off x="205430" y="1447061"/>
                <a:ext cx="10554306" cy="5197876"/>
              </a:xfrm>
            </p:spPr>
            <p:txBody>
              <a:bodyPr/>
              <a:lstStyle/>
              <a:p>
                <a:pPr algn="just"/>
                <a:r>
                  <a:rPr lang="es-CR" dirty="0"/>
                  <a:t>La idea de aplicar la regresión de </a:t>
                </a:r>
                <a:r>
                  <a:rPr lang="es-CR" dirty="0" err="1"/>
                  <a:t>Rigde</a:t>
                </a:r>
                <a:r>
                  <a:rPr lang="es-CR" dirty="0"/>
                  <a:t> es obtener </a:t>
                </a:r>
                <a:r>
                  <a:rPr lang="es-CR" altLang="es-CR" sz="1800" dirty="0">
                    <a:cs typeface="Times New Roman" panose="02020603050405020304" pitchFamily="18" charset="0"/>
                  </a:rPr>
                  <a:t>estimadores sesgados con alta precisión los cuales tienen una mayor probabilidad de estar cerca del parámetro que un estimador insesgado pero impreciso. En otros términos, los coeficientes estimados serán sesgados, pero esto producirá una ganancia dado que se eliminará el problema de la </a:t>
                </a:r>
                <a:r>
                  <a:rPr lang="es-CR" altLang="es-CR" sz="1800" dirty="0" err="1">
                    <a:cs typeface="Times New Roman" panose="02020603050405020304" pitchFamily="18" charset="0"/>
                  </a:rPr>
                  <a:t>multicolineadad</a:t>
                </a:r>
                <a:r>
                  <a:rPr lang="es-CR" altLang="es-CR" dirty="0">
                    <a:cs typeface="Times New Roman" panose="02020603050405020304" pitchFamily="18" charset="0"/>
                  </a:rPr>
                  <a:t>.</a:t>
                </a:r>
              </a:p>
              <a:p>
                <a:pPr algn="just"/>
                <a:endParaRPr lang="es-CR" dirty="0">
                  <a:cs typeface="Times New Roman" panose="02020603050405020304" pitchFamily="18" charset="0"/>
                </a:endParaRPr>
              </a:p>
              <a:p>
                <a:pPr algn="just"/>
                <a:r>
                  <a:rPr lang="es-CR" altLang="es-CR" sz="1800" dirty="0">
                    <a:cs typeface="Times New Roman" panose="02020603050405020304" pitchFamily="18" charset="0"/>
                  </a:rPr>
                  <a:t>Los coeficientes se obtienen introduciendo en las ecuaciones normales de mínimos cuadrados un constante de sesgo </a:t>
                </a:r>
                <a14:m>
                  <m:oMath xmlns:m="http://schemas.openxmlformats.org/officeDocument/2006/math">
                    <m:r>
                      <a:rPr lang="es-CR" altLang="es-CR" sz="1800" i="1" dirty="0" smtClean="0">
                        <a:latin typeface="Cambria Math" panose="02040503050406030204" pitchFamily="18" charset="0"/>
                        <a:cs typeface="Times New Roman" panose="02020603050405020304" pitchFamily="18" charset="0"/>
                      </a:rPr>
                      <m:t>𝑐</m:t>
                    </m:r>
                  </m:oMath>
                </a14:m>
                <a:r>
                  <a:rPr lang="es-CR" altLang="es-CR" sz="1800" dirty="0">
                    <a:cs typeface="Times New Roman" panose="02020603050405020304" pitchFamily="18" charset="0"/>
                  </a:rPr>
                  <a:t> mayor que cero. Sean las siguientes postulaciones.</a:t>
                </a:r>
                <a:endParaRPr lang="es-CR" altLang="es-CR" sz="1800" dirty="0">
                  <a:solidFill>
                    <a:srgbClr val="FF3300"/>
                  </a:solidFill>
                  <a:cs typeface="Times New Roman" panose="02020603050405020304" pitchFamily="18" charset="0"/>
                </a:endParaRPr>
              </a:p>
              <a:p>
                <a:pPr algn="just"/>
                <a:endParaRPr lang="en-US" dirty="0"/>
              </a:p>
            </p:txBody>
          </p:sp>
        </mc:Choice>
        <mc:Fallback xmlns="">
          <p:sp>
            <p:nvSpPr>
              <p:cNvPr id="3" name="Marcador de contenido 2">
                <a:extLst>
                  <a:ext uri="{FF2B5EF4-FFF2-40B4-BE49-F238E27FC236}">
                    <a16:creationId xmlns:a16="http://schemas.microsoft.com/office/drawing/2014/main" id="{A350B173-C5EF-48DF-B838-2A6E31B883A4}"/>
                  </a:ext>
                </a:extLst>
              </p:cNvPr>
              <p:cNvSpPr>
                <a:spLocks noGrp="1" noRot="1" noChangeAspect="1" noMove="1" noResize="1" noEditPoints="1" noAdjustHandles="1" noChangeArrowheads="1" noChangeShapeType="1" noTextEdit="1"/>
              </p:cNvSpPr>
              <p:nvPr>
                <p:ph idx="1"/>
              </p:nvPr>
            </p:nvSpPr>
            <p:spPr>
              <a:xfrm>
                <a:off x="205430" y="1447061"/>
                <a:ext cx="10554306" cy="5197876"/>
              </a:xfrm>
              <a:blipFill>
                <a:blip r:embed="rId2"/>
                <a:stretch>
                  <a:fillRect l="-116" t="-821" r="-462"/>
                </a:stretch>
              </a:blipFill>
            </p:spPr>
            <p:txBody>
              <a:bodyPr/>
              <a:lstStyle/>
              <a:p>
                <a:r>
                  <a:rPr lang="en-US">
                    <a:noFill/>
                  </a:rPr>
                  <a:t> </a:t>
                </a:r>
              </a:p>
            </p:txBody>
          </p:sp>
        </mc:Fallback>
      </mc:AlternateContent>
      <p:graphicFrame>
        <p:nvGraphicFramePr>
          <p:cNvPr id="4" name="Object 4">
            <a:extLst>
              <a:ext uri="{FF2B5EF4-FFF2-40B4-BE49-F238E27FC236}">
                <a16:creationId xmlns:a16="http://schemas.microsoft.com/office/drawing/2014/main" id="{BFA7C5CE-03BA-4655-B85A-6525473D489C}"/>
              </a:ext>
            </a:extLst>
          </p:cNvPr>
          <p:cNvGraphicFramePr>
            <a:graphicFrameLocks noChangeAspect="1"/>
          </p:cNvGraphicFramePr>
          <p:nvPr>
            <p:extLst>
              <p:ext uri="{D42A27DB-BD31-4B8C-83A1-F6EECF244321}">
                <p14:modId xmlns:p14="http://schemas.microsoft.com/office/powerpoint/2010/main" val="2869109241"/>
              </p:ext>
            </p:extLst>
          </p:nvPr>
        </p:nvGraphicFramePr>
        <p:xfrm>
          <a:off x="622902" y="3925533"/>
          <a:ext cx="2481262" cy="942975"/>
        </p:xfrm>
        <a:graphic>
          <a:graphicData uri="http://schemas.openxmlformats.org/presentationml/2006/ole">
            <mc:AlternateContent xmlns:mc="http://schemas.openxmlformats.org/markup-compatibility/2006">
              <mc:Choice xmlns:v="urn:schemas-microsoft-com:vml" Requires="v">
                <p:oleObj name="Ecuación" r:id="rId3" imgW="1269449" imgH="482391" progId="Equation.3">
                  <p:embed/>
                </p:oleObj>
              </mc:Choice>
              <mc:Fallback>
                <p:oleObj name="Ecuación" r:id="rId3" imgW="1269449" imgH="482391" progId="Equation.3">
                  <p:embed/>
                  <p:pic>
                    <p:nvPicPr>
                      <p:cNvPr id="32772" name="Object 4">
                        <a:extLst>
                          <a:ext uri="{FF2B5EF4-FFF2-40B4-BE49-F238E27FC236}">
                            <a16:creationId xmlns:a16="http://schemas.microsoft.com/office/drawing/2014/main" id="{0D0D7692-2E2D-43DA-8B6E-182389BEDE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02" y="3925533"/>
                        <a:ext cx="2481262"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6DCAB485-6517-422D-95D5-17634AE9ABD4}"/>
              </a:ext>
            </a:extLst>
          </p:cNvPr>
          <p:cNvGraphicFramePr>
            <a:graphicFrameLocks noChangeAspect="1"/>
          </p:cNvGraphicFramePr>
          <p:nvPr>
            <p:extLst>
              <p:ext uri="{D42A27DB-BD31-4B8C-83A1-F6EECF244321}">
                <p14:modId xmlns:p14="http://schemas.microsoft.com/office/powerpoint/2010/main" val="3376601632"/>
              </p:ext>
            </p:extLst>
          </p:nvPr>
        </p:nvGraphicFramePr>
        <p:xfrm>
          <a:off x="622902" y="5068533"/>
          <a:ext cx="3038475" cy="962025"/>
        </p:xfrm>
        <a:graphic>
          <a:graphicData uri="http://schemas.openxmlformats.org/presentationml/2006/ole">
            <mc:AlternateContent xmlns:mc="http://schemas.openxmlformats.org/markup-compatibility/2006">
              <mc:Choice xmlns:v="urn:schemas-microsoft-com:vml" Requires="v">
                <p:oleObj name="Ecuación" r:id="rId5" imgW="1524000" imgH="482600" progId="Equation.3">
                  <p:embed/>
                </p:oleObj>
              </mc:Choice>
              <mc:Fallback>
                <p:oleObj name="Ecuación" r:id="rId5" imgW="1524000" imgH="482600" progId="Equation.3">
                  <p:embed/>
                  <p:pic>
                    <p:nvPicPr>
                      <p:cNvPr id="32773" name="Object 6">
                        <a:extLst>
                          <a:ext uri="{FF2B5EF4-FFF2-40B4-BE49-F238E27FC236}">
                            <a16:creationId xmlns:a16="http://schemas.microsoft.com/office/drawing/2014/main" id="{6AF7A398-4C87-4FB0-9A02-54B510816E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902" y="5068533"/>
                        <a:ext cx="303847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56CAEFA9-A609-40E0-BF5E-06E76E5B43D7}"/>
              </a:ext>
            </a:extLst>
          </p:cNvPr>
          <p:cNvGraphicFramePr>
            <a:graphicFrameLocks noChangeAspect="1"/>
          </p:cNvGraphicFramePr>
          <p:nvPr>
            <p:extLst>
              <p:ext uri="{D42A27DB-BD31-4B8C-83A1-F6EECF244321}">
                <p14:modId xmlns:p14="http://schemas.microsoft.com/office/powerpoint/2010/main" val="471610804"/>
              </p:ext>
            </p:extLst>
          </p:nvPr>
        </p:nvGraphicFramePr>
        <p:xfrm>
          <a:off x="1177001" y="6202024"/>
          <a:ext cx="3578225" cy="542925"/>
        </p:xfrm>
        <a:graphic>
          <a:graphicData uri="http://schemas.openxmlformats.org/presentationml/2006/ole">
            <mc:AlternateContent xmlns:mc="http://schemas.openxmlformats.org/markup-compatibility/2006">
              <mc:Choice xmlns:v="urn:schemas-microsoft-com:vml" Requires="v">
                <p:oleObj name="Ecuación" r:id="rId7" imgW="1587500" imgH="241300" progId="Equation.3">
                  <p:embed/>
                </p:oleObj>
              </mc:Choice>
              <mc:Fallback>
                <p:oleObj name="Ecuación" r:id="rId7" imgW="1587500" imgH="241300" progId="Equation.3">
                  <p:embed/>
                  <p:pic>
                    <p:nvPicPr>
                      <p:cNvPr id="32774" name="Object 8">
                        <a:extLst>
                          <a:ext uri="{FF2B5EF4-FFF2-40B4-BE49-F238E27FC236}">
                            <a16:creationId xmlns:a16="http://schemas.microsoft.com/office/drawing/2014/main" id="{A1B290C5-66BA-4DBF-B6DB-B3BA781906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7001" y="6202024"/>
                        <a:ext cx="357822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45185EB8-6B3D-4793-B544-DE8C1913A143}"/>
              </a:ext>
            </a:extLst>
          </p:cNvPr>
          <p:cNvGraphicFramePr>
            <a:graphicFrameLocks noChangeAspect="1"/>
          </p:cNvGraphicFramePr>
          <p:nvPr>
            <p:extLst>
              <p:ext uri="{D42A27DB-BD31-4B8C-83A1-F6EECF244321}">
                <p14:modId xmlns:p14="http://schemas.microsoft.com/office/powerpoint/2010/main" val="2054789850"/>
              </p:ext>
            </p:extLst>
          </p:nvPr>
        </p:nvGraphicFramePr>
        <p:xfrm>
          <a:off x="4872639" y="4743096"/>
          <a:ext cx="1528763" cy="481012"/>
        </p:xfrm>
        <a:graphic>
          <a:graphicData uri="http://schemas.openxmlformats.org/presentationml/2006/ole">
            <mc:AlternateContent xmlns:mc="http://schemas.openxmlformats.org/markup-compatibility/2006">
              <mc:Choice xmlns:v="urn:schemas-microsoft-com:vml" Requires="v">
                <p:oleObj name="Ecuación" r:id="rId9" imgW="685502" imgH="215806" progId="Equation.3">
                  <p:embed/>
                </p:oleObj>
              </mc:Choice>
              <mc:Fallback>
                <p:oleObj name="Ecuación" r:id="rId9" imgW="685502" imgH="215806" progId="Equation.3">
                  <p:embed/>
                  <p:pic>
                    <p:nvPicPr>
                      <p:cNvPr id="32775" name="Object 10">
                        <a:extLst>
                          <a:ext uri="{FF2B5EF4-FFF2-40B4-BE49-F238E27FC236}">
                            <a16:creationId xmlns:a16="http://schemas.microsoft.com/office/drawing/2014/main" id="{D2DC94A0-31F6-446E-A8AB-F2D67F1A2B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2639" y="4743096"/>
                        <a:ext cx="152876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8" name="Object 12">
            <a:extLst>
              <a:ext uri="{FF2B5EF4-FFF2-40B4-BE49-F238E27FC236}">
                <a16:creationId xmlns:a16="http://schemas.microsoft.com/office/drawing/2014/main" id="{C2B698CB-B88A-434F-8E6E-D051DF825826}"/>
              </a:ext>
            </a:extLst>
          </p:cNvPr>
          <p:cNvGraphicFramePr>
            <a:graphicFrameLocks noChangeAspect="1"/>
          </p:cNvGraphicFramePr>
          <p:nvPr>
            <p:extLst>
              <p:ext uri="{D42A27DB-BD31-4B8C-83A1-F6EECF244321}">
                <p14:modId xmlns:p14="http://schemas.microsoft.com/office/powerpoint/2010/main" val="3230912460"/>
              </p:ext>
            </p:extLst>
          </p:nvPr>
        </p:nvGraphicFramePr>
        <p:xfrm>
          <a:off x="4872639" y="5462233"/>
          <a:ext cx="1412875" cy="481013"/>
        </p:xfrm>
        <a:graphic>
          <a:graphicData uri="http://schemas.openxmlformats.org/presentationml/2006/ole">
            <mc:AlternateContent xmlns:mc="http://schemas.openxmlformats.org/markup-compatibility/2006">
              <mc:Choice xmlns:v="urn:schemas-microsoft-com:vml" Requires="v">
                <p:oleObj name="Ecuación" r:id="rId11" imgW="634449" imgH="215713" progId="Equation.3">
                  <p:embed/>
                </p:oleObj>
              </mc:Choice>
              <mc:Fallback>
                <p:oleObj name="Ecuación" r:id="rId11" imgW="634449" imgH="215713" progId="Equation.3">
                  <p:embed/>
                  <p:pic>
                    <p:nvPicPr>
                      <p:cNvPr id="32776" name="Object 12">
                        <a:extLst>
                          <a:ext uri="{FF2B5EF4-FFF2-40B4-BE49-F238E27FC236}">
                            <a16:creationId xmlns:a16="http://schemas.microsoft.com/office/drawing/2014/main" id="{80B30E6D-871D-4052-B721-0C16813D89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2639" y="5462233"/>
                        <a:ext cx="141287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
        <p:nvSpPr>
          <p:cNvPr id="9" name="Text Box 13">
            <a:extLst>
              <a:ext uri="{FF2B5EF4-FFF2-40B4-BE49-F238E27FC236}">
                <a16:creationId xmlns:a16="http://schemas.microsoft.com/office/drawing/2014/main" id="{4E92BD53-8DC9-429B-B2B1-7A46AC5010B6}"/>
              </a:ext>
            </a:extLst>
          </p:cNvPr>
          <p:cNvSpPr txBox="1">
            <a:spLocks noChangeArrowheads="1"/>
          </p:cNvSpPr>
          <p:nvPr/>
        </p:nvSpPr>
        <p:spPr bwMode="auto">
          <a:xfrm>
            <a:off x="6744302" y="4670071"/>
            <a:ext cx="1871662"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s-CR" sz="1200"/>
              <a:t>Matriz de correlación de las X.</a:t>
            </a:r>
            <a:endParaRPr lang="es-ES" altLang="es-CR" sz="1200"/>
          </a:p>
        </p:txBody>
      </p:sp>
      <p:sp>
        <p:nvSpPr>
          <p:cNvPr id="10" name="Text Box 14">
            <a:extLst>
              <a:ext uri="{FF2B5EF4-FFF2-40B4-BE49-F238E27FC236}">
                <a16:creationId xmlns:a16="http://schemas.microsoft.com/office/drawing/2014/main" id="{831E450E-E6BF-4EDA-AA72-94BFAA8CA276}"/>
              </a:ext>
            </a:extLst>
          </p:cNvPr>
          <p:cNvSpPr txBox="1">
            <a:spLocks noChangeArrowheads="1"/>
          </p:cNvSpPr>
          <p:nvPr/>
        </p:nvSpPr>
        <p:spPr bwMode="auto">
          <a:xfrm>
            <a:off x="6744302" y="5427308"/>
            <a:ext cx="1871662" cy="649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s-CR" sz="1200"/>
              <a:t>Coeficientes de correlación de Y con cada X.</a:t>
            </a:r>
            <a:endParaRPr lang="es-ES" altLang="es-CR" sz="1200"/>
          </a:p>
        </p:txBody>
      </p:sp>
      <p:graphicFrame>
        <p:nvGraphicFramePr>
          <p:cNvPr id="11" name="Object 16">
            <a:extLst>
              <a:ext uri="{FF2B5EF4-FFF2-40B4-BE49-F238E27FC236}">
                <a16:creationId xmlns:a16="http://schemas.microsoft.com/office/drawing/2014/main" id="{A51A34A1-46FE-4BE5-B6E4-9CA2BDB12B4E}"/>
              </a:ext>
            </a:extLst>
          </p:cNvPr>
          <p:cNvGraphicFramePr>
            <a:graphicFrameLocks noChangeAspect="1"/>
          </p:cNvGraphicFramePr>
          <p:nvPr>
            <p:extLst>
              <p:ext uri="{D42A27DB-BD31-4B8C-83A1-F6EECF244321}">
                <p14:modId xmlns:p14="http://schemas.microsoft.com/office/powerpoint/2010/main" val="1129847374"/>
              </p:ext>
            </p:extLst>
          </p:nvPr>
        </p:nvGraphicFramePr>
        <p:xfrm>
          <a:off x="4944077" y="4093808"/>
          <a:ext cx="395287" cy="368300"/>
        </p:xfrm>
        <a:graphic>
          <a:graphicData uri="http://schemas.openxmlformats.org/presentationml/2006/ole">
            <mc:AlternateContent xmlns:mc="http://schemas.openxmlformats.org/markup-compatibility/2006">
              <mc:Choice xmlns:v="urn:schemas-microsoft-com:vml" Requires="v">
                <p:oleObj name="Ecuación" r:id="rId13" imgW="177492" imgH="164814" progId="Equation.3">
                  <p:embed/>
                </p:oleObj>
              </mc:Choice>
              <mc:Fallback>
                <p:oleObj name="Ecuación" r:id="rId13" imgW="177492" imgH="164814" progId="Equation.3">
                  <p:embed/>
                  <p:pic>
                    <p:nvPicPr>
                      <p:cNvPr id="32779" name="Object 16">
                        <a:extLst>
                          <a:ext uri="{FF2B5EF4-FFF2-40B4-BE49-F238E27FC236}">
                            <a16:creationId xmlns:a16="http://schemas.microsoft.com/office/drawing/2014/main" id="{36F78298-68CA-4171-A86C-20B1F4C9A33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4077" y="4093808"/>
                        <a:ext cx="3952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
        <p:nvSpPr>
          <p:cNvPr id="12" name="Text Box 18">
            <a:extLst>
              <a:ext uri="{FF2B5EF4-FFF2-40B4-BE49-F238E27FC236}">
                <a16:creationId xmlns:a16="http://schemas.microsoft.com/office/drawing/2014/main" id="{A4506583-69A3-48A5-A289-FC48ED77C1A2}"/>
              </a:ext>
            </a:extLst>
          </p:cNvPr>
          <p:cNvSpPr txBox="1">
            <a:spLocks noChangeArrowheads="1"/>
          </p:cNvSpPr>
          <p:nvPr/>
        </p:nvSpPr>
        <p:spPr bwMode="auto">
          <a:xfrm>
            <a:off x="6023577" y="4093808"/>
            <a:ext cx="2592387"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s-CR" sz="1200"/>
              <a:t>Matriz nx(p-1) con los predictores transformados X’.</a:t>
            </a:r>
            <a:endParaRPr lang="es-ES" altLang="es-CR" sz="1200"/>
          </a:p>
        </p:txBody>
      </p:sp>
      <p:sp>
        <p:nvSpPr>
          <p:cNvPr id="13" name="Text Box 19">
            <a:extLst>
              <a:ext uri="{FF2B5EF4-FFF2-40B4-BE49-F238E27FC236}">
                <a16:creationId xmlns:a16="http://schemas.microsoft.com/office/drawing/2014/main" id="{6C230B41-8918-4F1E-A28A-5806DBDB1000}"/>
              </a:ext>
            </a:extLst>
          </p:cNvPr>
          <p:cNvSpPr txBox="1">
            <a:spLocks noChangeArrowheads="1"/>
          </p:cNvSpPr>
          <p:nvPr/>
        </p:nvSpPr>
        <p:spPr bwMode="auto">
          <a:xfrm>
            <a:off x="4944077" y="6329132"/>
            <a:ext cx="2592387"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lang="es-CR" altLang="es-CR" sz="1200" dirty="0"/>
              <a:t>(p-1) coeficientes estimados sin intercepto.</a:t>
            </a:r>
            <a:endParaRPr lang="es-ES" altLang="es-CR" sz="1200" dirty="0"/>
          </a:p>
        </p:txBody>
      </p:sp>
    </p:spTree>
    <p:extLst>
      <p:ext uri="{BB962C8B-B14F-4D97-AF65-F5344CB8AC3E}">
        <p14:creationId xmlns:p14="http://schemas.microsoft.com/office/powerpoint/2010/main" val="283497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5E6CE-1947-4AD8-9678-A325DEE7EF8F}"/>
              </a:ext>
            </a:extLst>
          </p:cNvPr>
          <p:cNvSpPr>
            <a:spLocks noGrp="1"/>
          </p:cNvSpPr>
          <p:nvPr>
            <p:ph type="title"/>
          </p:nvPr>
        </p:nvSpPr>
        <p:spPr>
          <a:xfrm>
            <a:off x="97655" y="53263"/>
            <a:ext cx="11114842" cy="1269507"/>
          </a:xfrm>
        </p:spPr>
        <p:txBody>
          <a:bodyPr>
            <a:normAutofit fontScale="90000"/>
          </a:bodyPr>
          <a:lstStyle/>
          <a:p>
            <a:pPr algn="ctr"/>
            <a:r>
              <a:rPr lang="es-CR" dirty="0"/>
              <a:t>La regresión de </a:t>
            </a:r>
            <a:r>
              <a:rPr lang="es-CR" dirty="0" err="1"/>
              <a:t>Rigde</a:t>
            </a:r>
            <a:r>
              <a:rPr lang="es-CR" dirty="0"/>
              <a:t> </a:t>
            </a:r>
            <a:r>
              <a:rPr lang="es-CR" dirty="0">
                <a:sym typeface="Wingdings" panose="05000000000000000000" pitchFamily="2" charset="2"/>
              </a:rPr>
              <a:t> contra la multicolinealidad</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350B173-C5EF-48DF-B838-2A6E31B883A4}"/>
                  </a:ext>
                </a:extLst>
              </p:cNvPr>
              <p:cNvSpPr>
                <a:spLocks noGrp="1"/>
              </p:cNvSpPr>
              <p:nvPr>
                <p:ph idx="1"/>
              </p:nvPr>
            </p:nvSpPr>
            <p:spPr>
              <a:xfrm>
                <a:off x="168676" y="1535837"/>
                <a:ext cx="10963922" cy="5268900"/>
              </a:xfrm>
            </p:spPr>
            <p:txBody>
              <a:bodyPr/>
              <a:lstStyle/>
              <a:p>
                <a:pPr algn="just"/>
                <a:r>
                  <a:rPr lang="es-CR" dirty="0"/>
                  <a:t>Introducimos una constante </a:t>
                </a:r>
                <a14:m>
                  <m:oMath xmlns:m="http://schemas.openxmlformats.org/officeDocument/2006/math">
                    <m:r>
                      <a:rPr lang="es-CR" i="1" dirty="0" smtClean="0">
                        <a:latin typeface="Cambria Math" panose="02040503050406030204" pitchFamily="18" charset="0"/>
                      </a:rPr>
                      <m:t>𝑐</m:t>
                    </m:r>
                  </m:oMath>
                </a14:m>
                <a:r>
                  <a:rPr lang="es-CR" dirty="0"/>
                  <a:t>, la cual será la responsable del </a:t>
                </a:r>
                <a:r>
                  <a:rPr lang="es-CR" dirty="0" err="1"/>
                  <a:t>sesgamiento</a:t>
                </a:r>
                <a:r>
                  <a:rPr lang="es-CR" dirty="0"/>
                  <a:t> en los coeficientes.</a:t>
                </a:r>
              </a:p>
              <a:p>
                <a:pPr algn="just"/>
                <a:endParaRPr lang="es-CR" dirty="0"/>
              </a:p>
              <a:p>
                <a:pPr algn="just"/>
                <a:endParaRPr lang="es-CR" dirty="0"/>
              </a:p>
              <a:p>
                <a:pPr algn="just"/>
                <a:r>
                  <a:rPr lang="es-CR" altLang="es-CR" sz="1800" dirty="0">
                    <a:cs typeface="Times New Roman" panose="02020603050405020304" pitchFamily="18" charset="0"/>
                  </a:rPr>
                  <a:t>La constante </a:t>
                </a:r>
                <a14:m>
                  <m:oMath xmlns:m="http://schemas.openxmlformats.org/officeDocument/2006/math">
                    <m:r>
                      <a:rPr lang="es-CR" altLang="es-CR" sz="1800" i="1" dirty="0" smtClean="0">
                        <a:latin typeface="Cambria Math" panose="02040503050406030204" pitchFamily="18" charset="0"/>
                        <a:cs typeface="Times New Roman" panose="02020603050405020304" pitchFamily="18" charset="0"/>
                      </a:rPr>
                      <m:t>𝑐</m:t>
                    </m:r>
                  </m:oMath>
                </a14:m>
                <a:r>
                  <a:rPr lang="es-CR" altLang="es-CR" sz="1800" dirty="0">
                    <a:cs typeface="Times New Roman" panose="02020603050405020304" pitchFamily="18" charset="0"/>
                  </a:rPr>
                  <a:t> refleja la cantidad de sesgo en los estimadores.  Cuando </a:t>
                </a:r>
                <a14:m>
                  <m:oMath xmlns:m="http://schemas.openxmlformats.org/officeDocument/2006/math">
                    <m:r>
                      <a:rPr lang="es-CR" altLang="es-CR" sz="1800" i="1" dirty="0" smtClean="0">
                        <a:latin typeface="Cambria Math" panose="02040503050406030204" pitchFamily="18" charset="0"/>
                        <a:cs typeface="Times New Roman" panose="02020603050405020304" pitchFamily="18" charset="0"/>
                      </a:rPr>
                      <m:t>𝑐</m:t>
                    </m:r>
                    <m:r>
                      <a:rPr lang="es-CR" altLang="es-CR" sz="1800" i="1" dirty="0" smtClean="0">
                        <a:latin typeface="Cambria Math" panose="02040503050406030204" pitchFamily="18" charset="0"/>
                        <a:cs typeface="Times New Roman" panose="02020603050405020304" pitchFamily="18" charset="0"/>
                      </a:rPr>
                      <m:t>=0</m:t>
                    </m:r>
                  </m:oMath>
                </a14:m>
                <a:r>
                  <a:rPr lang="es-CR" altLang="es-CR" sz="1800" dirty="0">
                    <a:cs typeface="Times New Roman" panose="02020603050405020304" pitchFamily="18" charset="0"/>
                  </a:rPr>
                  <a:t> se tienen los coeficientes de mínimos cuadrados para variables </a:t>
                </a:r>
                <a:r>
                  <a:rPr lang="es-CR" altLang="es-CR" dirty="0">
                    <a:cs typeface="Times New Roman" panose="02020603050405020304" pitchFamily="18" charset="0"/>
                  </a:rPr>
                  <a:t>estandarizadas. Cuando </a:t>
                </a:r>
                <a14:m>
                  <m:oMath xmlns:m="http://schemas.openxmlformats.org/officeDocument/2006/math">
                    <m:r>
                      <a:rPr lang="es-CR" altLang="es-CR" i="1" dirty="0" smtClean="0">
                        <a:latin typeface="Cambria Math" panose="02040503050406030204" pitchFamily="18" charset="0"/>
                        <a:cs typeface="Times New Roman" panose="02020603050405020304" pitchFamily="18" charset="0"/>
                      </a:rPr>
                      <m:t>𝑐</m:t>
                    </m:r>
                    <m:r>
                      <a:rPr lang="es-CR" altLang="es-CR" i="1" dirty="0" smtClean="0">
                        <a:latin typeface="Cambria Math" panose="02040503050406030204" pitchFamily="18" charset="0"/>
                        <a:cs typeface="Times New Roman" panose="02020603050405020304" pitchFamily="18" charset="0"/>
                      </a:rPr>
                      <m:t>&gt;0</m:t>
                    </m:r>
                  </m:oMath>
                </a14:m>
                <a:r>
                  <a:rPr lang="es-CR" altLang="es-CR" dirty="0">
                    <a:cs typeface="Times New Roman" panose="02020603050405020304" pitchFamily="18" charset="0"/>
                  </a:rPr>
                  <a:t> los coeficientes son sesgados pero tienden a ser más estables (i.e., menos variables) que los de mínimos cuadrados.</a:t>
                </a:r>
                <a:endParaRPr lang="es-CR" altLang="es-CR" dirty="0">
                  <a:solidFill>
                    <a:srgbClr val="FF3300"/>
                  </a:solidFill>
                  <a:cs typeface="Times New Roman" panose="02020603050405020304" pitchFamily="18" charset="0"/>
                </a:endParaRPr>
              </a:p>
              <a:p>
                <a:pPr algn="just"/>
                <a:endParaRPr lang="es-CR" altLang="es-CR" sz="1800" dirty="0">
                  <a:cs typeface="Times New Roman" panose="02020603050405020304" pitchFamily="18" charset="0"/>
                </a:endParaRPr>
              </a:p>
              <a:p>
                <a:pPr algn="just"/>
                <a:r>
                  <a:rPr lang="en-US" dirty="0" err="1"/>
                  <a:t>En</a:t>
                </a:r>
                <a:r>
                  <a:rPr lang="en-US" dirty="0"/>
                  <a:t> la </a:t>
                </a:r>
                <a:r>
                  <a:rPr lang="en-US" dirty="0" err="1"/>
                  <a:t>escogencia</a:t>
                </a:r>
                <a:r>
                  <a:rPr lang="en-US" dirty="0"/>
                  <a:t> de la </a:t>
                </a:r>
                <a:r>
                  <a:rPr lang="en-US" dirty="0" err="1"/>
                  <a:t>constance</a:t>
                </a:r>
                <a:r>
                  <a:rPr lang="en-US" dirty="0"/>
                  <a:t> de </a:t>
                </a:r>
                <a:r>
                  <a:rPr lang="en-US" dirty="0" err="1"/>
                  <a:t>sesgo</a:t>
                </a:r>
                <a:r>
                  <a:rPr lang="en-US" dirty="0"/>
                  <a:t> </a:t>
                </a:r>
                <a14:m>
                  <m:oMath xmlns:m="http://schemas.openxmlformats.org/officeDocument/2006/math">
                    <m:r>
                      <a:rPr lang="en-US" i="1" dirty="0" smtClean="0">
                        <a:latin typeface="Cambria Math" panose="02040503050406030204" pitchFamily="18" charset="0"/>
                      </a:rPr>
                      <m:t>𝑐</m:t>
                    </m:r>
                  </m:oMath>
                </a14:m>
                <a:r>
                  <a:rPr lang="en-US" dirty="0"/>
                  <a:t>, </a:t>
                </a:r>
                <a:r>
                  <a:rPr lang="es-CR" dirty="0">
                    <a:cs typeface="Times New Roman" panose="02020603050405020304" pitchFamily="18" charset="0"/>
                  </a:rPr>
                  <a:t>s</a:t>
                </a:r>
                <a:r>
                  <a:rPr lang="es-CR" altLang="es-CR" dirty="0">
                    <a:cs typeface="Times New Roman" panose="02020603050405020304" pitchFamily="18" charset="0"/>
                  </a:rPr>
                  <a:t>e suele analizar un gráfico de curvas  simultáneas de los diferentes coeficientes estimados para los predictores contra los valores de c (usualmente en escala logarítmica).</a:t>
                </a:r>
              </a:p>
              <a:p>
                <a:pPr algn="just"/>
                <a:endParaRPr lang="es-CR" dirty="0">
                  <a:cs typeface="Times New Roman" panose="02020603050405020304" pitchFamily="18" charset="0"/>
                </a:endParaRPr>
              </a:p>
              <a:p>
                <a:pPr algn="just"/>
                <a:r>
                  <a:rPr lang="es-CR" altLang="es-CR" sz="1800" dirty="0">
                    <a:cs typeface="Times New Roman" panose="02020603050405020304" pitchFamily="18" charset="0"/>
                  </a:rPr>
                  <a:t>Se escoge el menor valor de c donde se observa una estabilidad en los coeficientes estimados de todas los predictores y los VIF (factores de inflación de la varianza) son suficientemente pequeños.</a:t>
                </a:r>
                <a:endParaRPr lang="es-CR" altLang="es-CR" sz="1800" dirty="0">
                  <a:solidFill>
                    <a:srgbClr val="FF3300"/>
                  </a:solidFill>
                  <a:cs typeface="Times New Roman" panose="02020603050405020304" pitchFamily="18" charset="0"/>
                </a:endParaRPr>
              </a:p>
              <a:p>
                <a:pPr marL="0" indent="0" algn="just">
                  <a:buNone/>
                </a:pPr>
                <a:endParaRPr lang="en-US" dirty="0"/>
              </a:p>
            </p:txBody>
          </p:sp>
        </mc:Choice>
        <mc:Fallback xmlns="">
          <p:sp>
            <p:nvSpPr>
              <p:cNvPr id="3" name="Marcador de contenido 2">
                <a:extLst>
                  <a:ext uri="{FF2B5EF4-FFF2-40B4-BE49-F238E27FC236}">
                    <a16:creationId xmlns:a16="http://schemas.microsoft.com/office/drawing/2014/main" id="{A350B173-C5EF-48DF-B838-2A6E31B883A4}"/>
                  </a:ext>
                </a:extLst>
              </p:cNvPr>
              <p:cNvSpPr>
                <a:spLocks noGrp="1" noRot="1" noChangeAspect="1" noMove="1" noResize="1" noEditPoints="1" noAdjustHandles="1" noChangeArrowheads="1" noChangeShapeType="1" noTextEdit="1"/>
              </p:cNvSpPr>
              <p:nvPr>
                <p:ph idx="1"/>
              </p:nvPr>
            </p:nvSpPr>
            <p:spPr>
              <a:xfrm>
                <a:off x="168676" y="1535837"/>
                <a:ext cx="10963922" cy="5268900"/>
              </a:xfrm>
              <a:blipFill>
                <a:blip r:embed="rId2"/>
                <a:stretch>
                  <a:fillRect l="-111" t="-1042" r="-445"/>
                </a:stretch>
              </a:blipFill>
            </p:spPr>
            <p:txBody>
              <a:bodyPr/>
              <a:lstStyle/>
              <a:p>
                <a:r>
                  <a:rPr lang="en-US">
                    <a:noFill/>
                  </a:rPr>
                  <a:t> </a:t>
                </a:r>
              </a:p>
            </p:txBody>
          </p:sp>
        </mc:Fallback>
      </mc:AlternateContent>
      <p:graphicFrame>
        <p:nvGraphicFramePr>
          <p:cNvPr id="4" name="Object 5">
            <a:extLst>
              <a:ext uri="{FF2B5EF4-FFF2-40B4-BE49-F238E27FC236}">
                <a16:creationId xmlns:a16="http://schemas.microsoft.com/office/drawing/2014/main" id="{1204F62D-75F3-46BE-BBF8-37522FB6225B}"/>
              </a:ext>
            </a:extLst>
          </p:cNvPr>
          <p:cNvGraphicFramePr>
            <a:graphicFrameLocks noChangeAspect="1"/>
          </p:cNvGraphicFramePr>
          <p:nvPr>
            <p:extLst>
              <p:ext uri="{D42A27DB-BD31-4B8C-83A1-F6EECF244321}">
                <p14:modId xmlns:p14="http://schemas.microsoft.com/office/powerpoint/2010/main" val="3060310818"/>
              </p:ext>
            </p:extLst>
          </p:nvPr>
        </p:nvGraphicFramePr>
        <p:xfrm>
          <a:off x="4710112" y="2090044"/>
          <a:ext cx="2771775" cy="542925"/>
        </p:xfrm>
        <a:graphic>
          <a:graphicData uri="http://schemas.openxmlformats.org/presentationml/2006/ole">
            <mc:AlternateContent xmlns:mc="http://schemas.openxmlformats.org/markup-compatibility/2006">
              <mc:Choice xmlns:v="urn:schemas-microsoft-com:vml" Requires="v">
                <p:oleObj name="Ecuación" r:id="rId3" imgW="1231366" imgH="241195" progId="Equation.3">
                  <p:embed/>
                </p:oleObj>
              </mc:Choice>
              <mc:Fallback>
                <p:oleObj name="Ecuación" r:id="rId3" imgW="1231366" imgH="241195" progId="Equation.3">
                  <p:embed/>
                  <p:pic>
                    <p:nvPicPr>
                      <p:cNvPr id="33796" name="Object 5">
                        <a:extLst>
                          <a:ext uri="{FF2B5EF4-FFF2-40B4-BE49-F238E27FC236}">
                            <a16:creationId xmlns:a16="http://schemas.microsoft.com/office/drawing/2014/main" id="{61EDAAD6-594B-48D3-B2D2-5E1F3174F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12" y="2090044"/>
                        <a:ext cx="27717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Tree>
    <p:extLst>
      <p:ext uri="{BB962C8B-B14F-4D97-AF65-F5344CB8AC3E}">
        <p14:creationId xmlns:p14="http://schemas.microsoft.com/office/powerpoint/2010/main" val="4280530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5E6CE-1947-4AD8-9678-A325DEE7EF8F}"/>
              </a:ext>
            </a:extLst>
          </p:cNvPr>
          <p:cNvSpPr>
            <a:spLocks noGrp="1"/>
          </p:cNvSpPr>
          <p:nvPr>
            <p:ph type="title"/>
          </p:nvPr>
        </p:nvSpPr>
        <p:spPr>
          <a:xfrm>
            <a:off x="97655" y="53263"/>
            <a:ext cx="11114842" cy="1269507"/>
          </a:xfrm>
        </p:spPr>
        <p:txBody>
          <a:bodyPr>
            <a:normAutofit fontScale="90000"/>
          </a:bodyPr>
          <a:lstStyle/>
          <a:p>
            <a:pPr algn="ctr"/>
            <a:r>
              <a:rPr lang="es-CR" dirty="0"/>
              <a:t>La regresión de </a:t>
            </a:r>
            <a:r>
              <a:rPr lang="es-CR" dirty="0" err="1"/>
              <a:t>Rigde</a:t>
            </a:r>
            <a:r>
              <a:rPr lang="es-CR" dirty="0"/>
              <a:t> </a:t>
            </a:r>
            <a:r>
              <a:rPr lang="es-CR" dirty="0">
                <a:sym typeface="Wingdings" panose="05000000000000000000" pitchFamily="2" charset="2"/>
              </a:rPr>
              <a:t> contra la multicolinealidad</a:t>
            </a:r>
            <a:endParaRPr lang="en-US" dirty="0"/>
          </a:p>
        </p:txBody>
      </p:sp>
      <p:sp>
        <p:nvSpPr>
          <p:cNvPr id="3" name="Marcador de contenido 2">
            <a:extLst>
              <a:ext uri="{FF2B5EF4-FFF2-40B4-BE49-F238E27FC236}">
                <a16:creationId xmlns:a16="http://schemas.microsoft.com/office/drawing/2014/main" id="{A350B173-C5EF-48DF-B838-2A6E31B883A4}"/>
              </a:ext>
            </a:extLst>
          </p:cNvPr>
          <p:cNvSpPr>
            <a:spLocks noGrp="1"/>
          </p:cNvSpPr>
          <p:nvPr>
            <p:ph idx="1"/>
          </p:nvPr>
        </p:nvSpPr>
        <p:spPr>
          <a:xfrm>
            <a:off x="168676" y="1535837"/>
            <a:ext cx="3826275" cy="5109099"/>
          </a:xfrm>
        </p:spPr>
        <p:txBody>
          <a:bodyPr/>
          <a:lstStyle/>
          <a:p>
            <a:pPr algn="just"/>
            <a:r>
              <a:rPr lang="es-CR" altLang="es-CR" sz="1800" dirty="0">
                <a:cs typeface="Times New Roman" panose="02020603050405020304" pitchFamily="18" charset="0"/>
              </a:rPr>
              <a:t>Al usar una constante c=0.02 se logra un modelo con un R</a:t>
            </a:r>
            <a:r>
              <a:rPr lang="es-CR" altLang="es-CR" sz="1800" baseline="30000" dirty="0">
                <a:cs typeface="Times New Roman" panose="02020603050405020304" pitchFamily="18" charset="0"/>
              </a:rPr>
              <a:t>2</a:t>
            </a:r>
            <a:r>
              <a:rPr lang="es-CR" altLang="es-CR" sz="1800" dirty="0">
                <a:cs typeface="Times New Roman" panose="02020603050405020304" pitchFamily="18" charset="0"/>
              </a:rPr>
              <a:t>=0.78 mientras que el modelo original tenía un R</a:t>
            </a:r>
            <a:r>
              <a:rPr lang="es-CR" altLang="es-CR" sz="1800" baseline="30000" dirty="0">
                <a:cs typeface="Times New Roman" panose="02020603050405020304" pitchFamily="18" charset="0"/>
              </a:rPr>
              <a:t>2</a:t>
            </a:r>
            <a:r>
              <a:rPr lang="es-CR" altLang="es-CR" sz="1800" dirty="0">
                <a:cs typeface="Times New Roman" panose="02020603050405020304" pitchFamily="18" charset="0"/>
              </a:rPr>
              <a:t>=0.80. El VIF se reduce de 708, 564 y 105 a 1.1, 1.1 y 1.0 para los tres predictores, respectivamente.</a:t>
            </a:r>
            <a:endParaRPr lang="es-CR" altLang="es-CR" sz="1800" dirty="0">
              <a:solidFill>
                <a:srgbClr val="FF3300"/>
              </a:solidFill>
              <a:cs typeface="Times New Roman" panose="02020603050405020304" pitchFamily="18" charset="0"/>
            </a:endParaRPr>
          </a:p>
          <a:p>
            <a:pPr marL="0" indent="0" algn="just">
              <a:buNone/>
            </a:pPr>
            <a:endParaRPr lang="en-US" dirty="0"/>
          </a:p>
        </p:txBody>
      </p:sp>
      <p:pic>
        <p:nvPicPr>
          <p:cNvPr id="6" name="Picture 5">
            <a:extLst>
              <a:ext uri="{FF2B5EF4-FFF2-40B4-BE49-F238E27FC236}">
                <a16:creationId xmlns:a16="http://schemas.microsoft.com/office/drawing/2014/main" id="{5C7E10F8-810D-420F-9364-F145FD820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876" y="1322770"/>
            <a:ext cx="5314247" cy="532216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346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5E6CE-1947-4AD8-9678-A325DEE7EF8F}"/>
              </a:ext>
            </a:extLst>
          </p:cNvPr>
          <p:cNvSpPr>
            <a:spLocks noGrp="1"/>
          </p:cNvSpPr>
          <p:nvPr>
            <p:ph type="title"/>
          </p:nvPr>
        </p:nvSpPr>
        <p:spPr>
          <a:xfrm>
            <a:off x="97655" y="53263"/>
            <a:ext cx="11114842" cy="1269507"/>
          </a:xfrm>
        </p:spPr>
        <p:txBody>
          <a:bodyPr>
            <a:normAutofit fontScale="90000"/>
          </a:bodyPr>
          <a:lstStyle/>
          <a:p>
            <a:pPr algn="ctr"/>
            <a:r>
              <a:rPr lang="es-CR" dirty="0"/>
              <a:t>La regresión de </a:t>
            </a:r>
            <a:r>
              <a:rPr lang="es-CR" dirty="0" err="1"/>
              <a:t>Rigde</a:t>
            </a:r>
            <a:r>
              <a:rPr lang="es-CR" dirty="0"/>
              <a:t> </a:t>
            </a:r>
            <a:r>
              <a:rPr lang="es-CR" dirty="0">
                <a:sym typeface="Wingdings" panose="05000000000000000000" pitchFamily="2" charset="2"/>
              </a:rPr>
              <a:t> contra la multicolinealidad</a:t>
            </a:r>
            <a:endParaRPr lang="en-US" dirty="0"/>
          </a:p>
        </p:txBody>
      </p:sp>
      <p:pic>
        <p:nvPicPr>
          <p:cNvPr id="6146" name="Picture 2" descr="Ridge Regression | Columbia Public Health">
            <a:extLst>
              <a:ext uri="{FF2B5EF4-FFF2-40B4-BE49-F238E27FC236}">
                <a16:creationId xmlns:a16="http://schemas.microsoft.com/office/drawing/2014/main" id="{49CBB914-B6CF-4967-B801-97EB1C77D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09" y="1489681"/>
            <a:ext cx="10534654" cy="505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1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ooden dices with question mark | Vive Energía">
            <a:extLst>
              <a:ext uri="{FF2B5EF4-FFF2-40B4-BE49-F238E27FC236}">
                <a16:creationId xmlns:a16="http://schemas.microsoft.com/office/drawing/2014/main" id="{F101790C-DF14-41FB-B47A-C25DA871985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7209" b="10344"/>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61C7B46-E7D0-41BC-BFFF-62C5F99E9555}"/>
              </a:ext>
            </a:extLst>
          </p:cNvPr>
          <p:cNvSpPr>
            <a:spLocks noGrp="1"/>
          </p:cNvSpPr>
          <p:nvPr>
            <p:ph type="title"/>
          </p:nvPr>
        </p:nvSpPr>
        <p:spPr>
          <a:xfrm>
            <a:off x="595248" y="152393"/>
            <a:ext cx="10697592" cy="850481"/>
          </a:xfrm>
        </p:spPr>
        <p:txBody>
          <a:bodyPr>
            <a:normAutofit/>
          </a:bodyPr>
          <a:lstStyle/>
          <a:p>
            <a:pPr algn="ctr"/>
            <a:r>
              <a:rPr lang="es-CR" dirty="0"/>
              <a:t>La regresión de Ridge</a:t>
            </a:r>
            <a:endParaRPr lang="en-US" dirty="0">
              <a:solidFill>
                <a:schemeClr val="bg1"/>
              </a:solidFill>
            </a:endParaRPr>
          </a:p>
        </p:txBody>
      </p:sp>
      <p:sp>
        <p:nvSpPr>
          <p:cNvPr id="6" name="Marcador de contenido 2">
            <a:extLst>
              <a:ext uri="{FF2B5EF4-FFF2-40B4-BE49-F238E27FC236}">
                <a16:creationId xmlns:a16="http://schemas.microsoft.com/office/drawing/2014/main" id="{9D8B9CC6-5495-4B30-8A8B-5651E79DE3D9}"/>
              </a:ext>
            </a:extLst>
          </p:cNvPr>
          <p:cNvSpPr>
            <a:spLocks noGrp="1"/>
          </p:cNvSpPr>
          <p:nvPr>
            <p:ph idx="1"/>
          </p:nvPr>
        </p:nvSpPr>
        <p:spPr>
          <a:xfrm>
            <a:off x="445125" y="1455324"/>
            <a:ext cx="11115503" cy="1403286"/>
          </a:xfrm>
        </p:spPr>
        <p:txBody>
          <a:bodyPr>
            <a:normAutofit/>
          </a:bodyPr>
          <a:lstStyle/>
          <a:p>
            <a:r>
              <a:rPr lang="es-CR" dirty="0">
                <a:solidFill>
                  <a:schemeClr val="bg1"/>
                </a:solidFill>
              </a:rPr>
              <a:t>Realizamos la regresión de Ridge </a:t>
            </a:r>
            <a:r>
              <a:rPr lang="es-CR" dirty="0">
                <a:solidFill>
                  <a:schemeClr val="bg1"/>
                </a:solidFill>
                <a:sym typeface="Wingdings" panose="05000000000000000000" pitchFamily="2" charset="2"/>
              </a:rPr>
              <a:t> volvemos a corroborar los supuestos.</a:t>
            </a:r>
          </a:p>
          <a:p>
            <a:endParaRPr lang="es-CR" dirty="0">
              <a:solidFill>
                <a:schemeClr val="bg1"/>
              </a:solidFill>
              <a:sym typeface="Wingdings" panose="05000000000000000000" pitchFamily="2" charset="2"/>
            </a:endParaRPr>
          </a:p>
          <a:p>
            <a:r>
              <a:rPr lang="es-CR" dirty="0">
                <a:solidFill>
                  <a:schemeClr val="bg1"/>
                </a:solidFill>
                <a:sym typeface="Wingdings" panose="05000000000000000000" pitchFamily="2" charset="2"/>
              </a:rPr>
              <a:t>¿Y si aún no se ha arreglado?</a:t>
            </a:r>
            <a:endParaRPr lang="en-US" dirty="0">
              <a:solidFill>
                <a:schemeClr val="bg1"/>
              </a:solidFill>
            </a:endParaRPr>
          </a:p>
        </p:txBody>
      </p:sp>
    </p:spTree>
    <p:extLst>
      <p:ext uri="{BB962C8B-B14F-4D97-AF65-F5344CB8AC3E}">
        <p14:creationId xmlns:p14="http://schemas.microsoft.com/office/powerpoint/2010/main" val="3929976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8" name="7 Elipse">
            <a:extLst>
              <a:ext uri="{FF2B5EF4-FFF2-40B4-BE49-F238E27FC236}">
                <a16:creationId xmlns:a16="http://schemas.microsoft.com/office/drawing/2014/main" id="{5D93C4D8-AF5E-41B0-B917-F0ACD0523C97}"/>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Eliminar casos – </a:t>
            </a:r>
            <a:r>
              <a:rPr lang="es-CR" dirty="0" err="1"/>
              <a:t>outliers</a:t>
            </a:r>
            <a:endParaRPr lang="es-CR" dirty="0"/>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transformación de variables</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Regresión de </a:t>
            </a:r>
            <a:r>
              <a:rPr lang="es-CR" dirty="0" err="1"/>
              <a:t>Rigde</a:t>
            </a:r>
            <a:endParaRPr lang="es-CR" dirty="0"/>
          </a:p>
        </p:txBody>
      </p:sp>
      <p:sp>
        <p:nvSpPr>
          <p:cNvPr id="13" name="16 Rectángulo redondeado">
            <a:extLst>
              <a:ext uri="{FF2B5EF4-FFF2-40B4-BE49-F238E27FC236}">
                <a16:creationId xmlns:a16="http://schemas.microsoft.com/office/drawing/2014/main" id="{36ECCC45-103E-4B8D-9828-AD1AE9013DD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Regresión robusta - ponderar error </a:t>
            </a:r>
          </a:p>
        </p:txBody>
      </p:sp>
    </p:spTree>
    <p:extLst>
      <p:ext uri="{BB962C8B-B14F-4D97-AF65-F5344CB8AC3E}">
        <p14:creationId xmlns:p14="http://schemas.microsoft.com/office/powerpoint/2010/main" val="3447431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6A66B-04D5-4686-A59F-0D6DE5080E7E}"/>
              </a:ext>
            </a:extLst>
          </p:cNvPr>
          <p:cNvSpPr>
            <a:spLocks noGrp="1"/>
          </p:cNvSpPr>
          <p:nvPr>
            <p:ph type="title"/>
          </p:nvPr>
        </p:nvSpPr>
        <p:spPr>
          <a:xfrm>
            <a:off x="266667" y="115692"/>
            <a:ext cx="10727965" cy="1124342"/>
          </a:xfrm>
        </p:spPr>
        <p:txBody>
          <a:bodyPr>
            <a:normAutofit fontScale="90000"/>
          </a:bodyPr>
          <a:lstStyle/>
          <a:p>
            <a:pPr algn="ctr"/>
            <a:r>
              <a:rPr lang="es-CR" dirty="0"/>
              <a:t>Heteroscedasticidad </a:t>
            </a:r>
            <a:r>
              <a:rPr lang="es-CR" dirty="0">
                <a:sym typeface="Wingdings" panose="05000000000000000000" pitchFamily="2" charset="2"/>
              </a:rPr>
              <a:t> Mínimos cuadrados ponderados</a:t>
            </a:r>
            <a:endParaRPr lang="en-US" dirty="0"/>
          </a:p>
        </p:txBody>
      </p:sp>
      <p:sp>
        <p:nvSpPr>
          <p:cNvPr id="3" name="Marcador de contenido 2">
            <a:extLst>
              <a:ext uri="{FF2B5EF4-FFF2-40B4-BE49-F238E27FC236}">
                <a16:creationId xmlns:a16="http://schemas.microsoft.com/office/drawing/2014/main" id="{FC699524-0586-4874-952C-F3D8A2E27766}"/>
              </a:ext>
            </a:extLst>
          </p:cNvPr>
          <p:cNvSpPr>
            <a:spLocks noGrp="1"/>
          </p:cNvSpPr>
          <p:nvPr>
            <p:ph idx="1"/>
          </p:nvPr>
        </p:nvSpPr>
        <p:spPr>
          <a:xfrm>
            <a:off x="200447" y="1518081"/>
            <a:ext cx="10727965" cy="5149049"/>
          </a:xfrm>
        </p:spPr>
        <p:txBody>
          <a:bodyPr>
            <a:normAutofit lnSpcReduction="10000"/>
          </a:bodyPr>
          <a:lstStyle/>
          <a:p>
            <a:r>
              <a:rPr lang="es-CR" dirty="0"/>
              <a:t>Al poseer variancia no constante, o heteroscedasticidad, en gran parte se puede deber a casos que poseen residuos desiguales.</a:t>
            </a:r>
          </a:p>
          <a:p>
            <a:endParaRPr lang="es-CR" dirty="0"/>
          </a:p>
          <a:p>
            <a:r>
              <a:rPr lang="es-CR" dirty="0"/>
              <a:t>Una forma de remediar dicho problema de desigualdad residual es ponderando estos, y tratar de “equiparar las diferencias residuales”. Esto podría solucionar el problema de la variancia no constante.</a:t>
            </a:r>
          </a:p>
          <a:p>
            <a:endParaRPr lang="es-CR" dirty="0"/>
          </a:p>
          <a:p>
            <a:r>
              <a:rPr lang="en-US" dirty="0"/>
              <a:t>Una forma es </a:t>
            </a:r>
            <a:r>
              <a:rPr lang="en-US" dirty="0" err="1"/>
              <a:t>aplicar</a:t>
            </a:r>
            <a:r>
              <a:rPr lang="en-US" dirty="0"/>
              <a:t> una </a:t>
            </a:r>
            <a:r>
              <a:rPr lang="en-US" dirty="0" err="1"/>
              <a:t>regresión</a:t>
            </a:r>
            <a:r>
              <a:rPr lang="en-US" dirty="0"/>
              <a:t> </a:t>
            </a:r>
            <a:r>
              <a:rPr lang="en-US" dirty="0" err="1"/>
              <a:t>ponderada</a:t>
            </a:r>
            <a:r>
              <a:rPr lang="en-US" dirty="0"/>
              <a:t>. Para </a:t>
            </a:r>
            <a:r>
              <a:rPr lang="en-US" dirty="0" err="1"/>
              <a:t>esto</a:t>
            </a:r>
            <a:r>
              <a:rPr lang="en-US" dirty="0"/>
              <a:t> </a:t>
            </a:r>
            <a:r>
              <a:rPr lang="en-US" dirty="0" err="1"/>
              <a:t>debemos</a:t>
            </a:r>
            <a:r>
              <a:rPr lang="en-US" dirty="0"/>
              <a:t> el peso o los </a:t>
            </a:r>
            <a:r>
              <a:rPr lang="en-US" dirty="0" err="1"/>
              <a:t>ponderados</a:t>
            </a:r>
            <a:r>
              <a:rPr lang="en-US" dirty="0"/>
              <a:t> de ante mano.</a:t>
            </a:r>
          </a:p>
          <a:p>
            <a:endParaRPr lang="en-US" dirty="0"/>
          </a:p>
          <a:p>
            <a:r>
              <a:rPr lang="es-CR" altLang="es-CR" sz="1800" dirty="0">
                <a:cs typeface="Times New Roman" panose="02020603050405020304" pitchFamily="18" charset="0"/>
              </a:rPr>
              <a:t>Para estimar la función de varianza o de ponderación, ajustamos el modelo de regresión usando mínimos cuadrados ordinarios (sin ponderar) y se hace la regresión de los errores contra las variables apropiadas. Si hay valores extremos en los datos es mejor estimar la función de desviación estándar en lugar de la de varianza porque se ve menos afectada por los valores extremos. Los valores estimados en esta regresión sirven como estimaciones de la varianza o la desviación estándar. Las ponderaciones serán los inversos de la varianza estimada.</a:t>
            </a:r>
            <a:endParaRPr lang="en-US" dirty="0"/>
          </a:p>
          <a:p>
            <a:endParaRPr lang="en-US" dirty="0"/>
          </a:p>
          <a:p>
            <a:endParaRPr lang="en-US" dirty="0"/>
          </a:p>
        </p:txBody>
      </p:sp>
    </p:spTree>
    <p:extLst>
      <p:ext uri="{BB962C8B-B14F-4D97-AF65-F5344CB8AC3E}">
        <p14:creationId xmlns:p14="http://schemas.microsoft.com/office/powerpoint/2010/main" val="379932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7565136" y="1636396"/>
            <a:ext cx="2543175" cy="21335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514521" y="4428839"/>
            <a:ext cx="2158083" cy="1986219"/>
          </a:xfrm>
          <a:prstGeom prst="rect">
            <a:avLst/>
          </a:prstGeom>
          <a:blipFill>
            <a:blip r:embed="rId3" cstate="print"/>
            <a:stretch>
              <a:fillRect/>
            </a:stretch>
          </a:blipFill>
        </p:spPr>
        <p:txBody>
          <a:bodyPr wrap="square" lIns="0" tIns="0" rIns="0" bIns="0" rtlCol="0"/>
          <a:lstStyle/>
          <a:p>
            <a:endParaRPr/>
          </a:p>
        </p:txBody>
      </p:sp>
      <p:sp>
        <p:nvSpPr>
          <p:cNvPr id="11" name="Título 1">
            <a:extLst>
              <a:ext uri="{FF2B5EF4-FFF2-40B4-BE49-F238E27FC236}">
                <a16:creationId xmlns:a16="http://schemas.microsoft.com/office/drawing/2014/main" id="{D7470DD9-BF7D-49CB-A5D8-D5748131CE9B}"/>
              </a:ext>
            </a:extLst>
          </p:cNvPr>
          <p:cNvSpPr txBox="1">
            <a:spLocks/>
          </p:cNvSpPr>
          <p:nvPr/>
        </p:nvSpPr>
        <p:spPr>
          <a:xfrm>
            <a:off x="684824" y="97639"/>
            <a:ext cx="9692640" cy="8593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s-CR" dirty="0"/>
              <a:t>Preámbulo</a:t>
            </a:r>
            <a:endParaRPr lang="en-US" dirty="0"/>
          </a:p>
        </p:txBody>
      </p:sp>
      <p:sp>
        <p:nvSpPr>
          <p:cNvPr id="13" name="object 2">
            <a:extLst>
              <a:ext uri="{FF2B5EF4-FFF2-40B4-BE49-F238E27FC236}">
                <a16:creationId xmlns:a16="http://schemas.microsoft.com/office/drawing/2014/main" id="{B4EE9A6C-BB9D-44D5-8904-81CB39A30D32}"/>
              </a:ext>
            </a:extLst>
          </p:cNvPr>
          <p:cNvSpPr txBox="1"/>
          <p:nvPr/>
        </p:nvSpPr>
        <p:spPr>
          <a:xfrm>
            <a:off x="222616" y="1485901"/>
            <a:ext cx="2614295" cy="1290097"/>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70" dirty="0">
                <a:uFill>
                  <a:solidFill>
                    <a:srgbClr val="000000"/>
                  </a:solidFill>
                </a:uFill>
                <a:latin typeface="Times New Roman"/>
                <a:cs typeface="Times New Roman"/>
              </a:rPr>
              <a:t> </a:t>
            </a:r>
            <a:r>
              <a:rPr b="1" u="sng" spc="-30" dirty="0">
                <a:uFill>
                  <a:solidFill>
                    <a:srgbClr val="000000"/>
                  </a:solidFill>
                </a:uFill>
                <a:latin typeface="Times New Roman"/>
                <a:cs typeface="Times New Roman"/>
              </a:rPr>
              <a:t>bivariada</a:t>
            </a:r>
            <a:endParaRPr dirty="0">
              <a:latin typeface="Times New Roman"/>
              <a:cs typeface="Times New Roman"/>
            </a:endParaRPr>
          </a:p>
          <a:p>
            <a:pPr>
              <a:spcBef>
                <a:spcPts val="25"/>
              </a:spcBef>
            </a:pPr>
            <a:endParaRPr sz="2900" dirty="0">
              <a:latin typeface="Times New Roman"/>
              <a:cs typeface="Times New Roman"/>
            </a:endParaRPr>
          </a:p>
          <a:p>
            <a:pPr marL="12700" marR="5080">
              <a:tabLst>
                <a:tab pos="2312035" algn="l"/>
              </a:tabLst>
            </a:pPr>
            <a:r>
              <a:rPr spc="-110" dirty="0">
                <a:latin typeface="Times New Roman"/>
                <a:cs typeface="Times New Roman"/>
              </a:rPr>
              <a:t>Una</a:t>
            </a:r>
            <a:r>
              <a:rPr spc="-35" dirty="0">
                <a:latin typeface="Times New Roman"/>
                <a:cs typeface="Times New Roman"/>
              </a:rPr>
              <a:t> </a:t>
            </a:r>
            <a:r>
              <a:rPr spc="-100" dirty="0">
                <a:latin typeface="Times New Roman"/>
                <a:cs typeface="Times New Roman"/>
              </a:rPr>
              <a:t>variable</a:t>
            </a:r>
            <a:r>
              <a:rPr spc="-40" dirty="0">
                <a:latin typeface="Times New Roman"/>
                <a:cs typeface="Times New Roman"/>
              </a:rPr>
              <a:t> </a:t>
            </a:r>
            <a:r>
              <a:rPr spc="-65" dirty="0">
                <a:latin typeface="Times New Roman"/>
                <a:cs typeface="Times New Roman"/>
              </a:rPr>
              <a:t>dependiente	</a:t>
            </a:r>
            <a:r>
              <a:rPr spc="-120" dirty="0">
                <a:latin typeface="Times New Roman"/>
                <a:cs typeface="Times New Roman"/>
              </a:rPr>
              <a:t>(Y)  </a:t>
            </a:r>
            <a:r>
              <a:rPr spc="-110" dirty="0">
                <a:latin typeface="Times New Roman"/>
                <a:cs typeface="Times New Roman"/>
              </a:rPr>
              <a:t>Una </a:t>
            </a:r>
            <a:r>
              <a:rPr spc="-100" dirty="0">
                <a:latin typeface="Times New Roman"/>
                <a:cs typeface="Times New Roman"/>
              </a:rPr>
              <a:t>variable </a:t>
            </a:r>
            <a:r>
              <a:rPr spc="-70" dirty="0">
                <a:latin typeface="Times New Roman"/>
                <a:cs typeface="Times New Roman"/>
              </a:rPr>
              <a:t>independiente</a:t>
            </a:r>
            <a:r>
              <a:rPr spc="25" dirty="0">
                <a:latin typeface="Times New Roman"/>
                <a:cs typeface="Times New Roman"/>
              </a:rPr>
              <a:t> </a:t>
            </a:r>
            <a:r>
              <a:rPr spc="-90" dirty="0">
                <a:latin typeface="Times New Roman"/>
                <a:cs typeface="Times New Roman"/>
              </a:rPr>
              <a:t>(X)</a:t>
            </a:r>
            <a:endParaRPr dirty="0">
              <a:latin typeface="Times New Roman"/>
              <a:cs typeface="Times New Roman"/>
            </a:endParaRPr>
          </a:p>
        </p:txBody>
      </p:sp>
      <p:sp>
        <p:nvSpPr>
          <p:cNvPr id="14" name="object 3">
            <a:extLst>
              <a:ext uri="{FF2B5EF4-FFF2-40B4-BE49-F238E27FC236}">
                <a16:creationId xmlns:a16="http://schemas.microsoft.com/office/drawing/2014/main" id="{9D7C5199-5253-478D-AD03-BC6E8CE28BDC}"/>
              </a:ext>
            </a:extLst>
          </p:cNvPr>
          <p:cNvSpPr txBox="1"/>
          <p:nvPr/>
        </p:nvSpPr>
        <p:spPr>
          <a:xfrm>
            <a:off x="222616" y="4214114"/>
            <a:ext cx="2295525" cy="299720"/>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95" dirty="0">
                <a:uFill>
                  <a:solidFill>
                    <a:srgbClr val="000000"/>
                  </a:solidFill>
                </a:uFill>
                <a:latin typeface="Times New Roman"/>
                <a:cs typeface="Times New Roman"/>
              </a:rPr>
              <a:t> </a:t>
            </a:r>
            <a:r>
              <a:rPr b="1" u="sng" spc="-25" dirty="0">
                <a:uFill>
                  <a:solidFill>
                    <a:srgbClr val="000000"/>
                  </a:solidFill>
                </a:uFill>
                <a:latin typeface="Times New Roman"/>
                <a:cs typeface="Times New Roman"/>
              </a:rPr>
              <a:t>multivariada</a:t>
            </a:r>
            <a:endParaRPr>
              <a:latin typeface="Times New Roman"/>
              <a:cs typeface="Times New Roman"/>
            </a:endParaRPr>
          </a:p>
        </p:txBody>
      </p:sp>
      <p:sp>
        <p:nvSpPr>
          <p:cNvPr id="15" name="object 4">
            <a:extLst>
              <a:ext uri="{FF2B5EF4-FFF2-40B4-BE49-F238E27FC236}">
                <a16:creationId xmlns:a16="http://schemas.microsoft.com/office/drawing/2014/main" id="{856EADF9-D5C7-48B9-9D64-FA4EAAFF7C20}"/>
              </a:ext>
            </a:extLst>
          </p:cNvPr>
          <p:cNvSpPr txBox="1"/>
          <p:nvPr/>
        </p:nvSpPr>
        <p:spPr>
          <a:xfrm>
            <a:off x="222616" y="4915155"/>
            <a:ext cx="3239675" cy="574675"/>
          </a:xfrm>
          <a:prstGeom prst="rect">
            <a:avLst/>
          </a:prstGeom>
        </p:spPr>
        <p:txBody>
          <a:bodyPr vert="horz" wrap="square" lIns="0" tIns="12700" rIns="0" bIns="0" rtlCol="0">
            <a:spAutoFit/>
          </a:bodyPr>
          <a:lstStyle/>
          <a:p>
            <a:pPr marL="12700">
              <a:spcBef>
                <a:spcPts val="100"/>
              </a:spcBef>
            </a:pPr>
            <a:r>
              <a:rPr spc="-110" dirty="0">
                <a:latin typeface="Times New Roman"/>
                <a:cs typeface="Times New Roman"/>
              </a:rPr>
              <a:t>Una </a:t>
            </a:r>
            <a:r>
              <a:rPr spc="-100" dirty="0">
                <a:latin typeface="Times New Roman"/>
                <a:cs typeface="Times New Roman"/>
              </a:rPr>
              <a:t>variable</a:t>
            </a:r>
            <a:r>
              <a:rPr spc="5" dirty="0">
                <a:latin typeface="Times New Roman"/>
                <a:cs typeface="Times New Roman"/>
              </a:rPr>
              <a:t> </a:t>
            </a:r>
            <a:r>
              <a:rPr spc="-65" dirty="0">
                <a:latin typeface="Times New Roman"/>
                <a:cs typeface="Times New Roman"/>
              </a:rPr>
              <a:t>dependiente</a:t>
            </a:r>
            <a:endParaRPr dirty="0">
              <a:latin typeface="Times New Roman"/>
              <a:cs typeface="Times New Roman"/>
            </a:endParaRPr>
          </a:p>
          <a:p>
            <a:pPr marL="12700"/>
            <a:r>
              <a:rPr spc="-204" dirty="0">
                <a:latin typeface="Arial"/>
                <a:cs typeface="Arial"/>
              </a:rPr>
              <a:t>Dos </a:t>
            </a:r>
            <a:r>
              <a:rPr spc="-180" dirty="0">
                <a:latin typeface="Arial"/>
                <a:cs typeface="Arial"/>
              </a:rPr>
              <a:t>o </a:t>
            </a:r>
            <a:r>
              <a:rPr spc="-300" dirty="0" err="1">
                <a:latin typeface="Arial"/>
                <a:cs typeface="Arial"/>
              </a:rPr>
              <a:t>más</a:t>
            </a:r>
            <a:r>
              <a:rPr spc="-300" dirty="0">
                <a:latin typeface="Arial"/>
                <a:cs typeface="Arial"/>
              </a:rPr>
              <a:t> </a:t>
            </a:r>
            <a:r>
              <a:rPr lang="es-CR" spc="-300" dirty="0">
                <a:latin typeface="Arial"/>
                <a:cs typeface="Arial"/>
              </a:rPr>
              <a:t>  </a:t>
            </a:r>
            <a:r>
              <a:rPr spc="-180" dirty="0">
                <a:latin typeface="Arial"/>
                <a:cs typeface="Arial"/>
              </a:rPr>
              <a:t>variables</a:t>
            </a:r>
            <a:r>
              <a:rPr spc="20" dirty="0">
                <a:latin typeface="Arial"/>
                <a:cs typeface="Arial"/>
              </a:rPr>
              <a:t> </a:t>
            </a:r>
            <a:r>
              <a:rPr spc="-175" dirty="0">
                <a:latin typeface="Arial"/>
                <a:cs typeface="Arial"/>
              </a:rPr>
              <a:t>independientes</a:t>
            </a:r>
            <a:endParaRPr dirty="0">
              <a:latin typeface="Arial"/>
              <a:cs typeface="Arial"/>
            </a:endParaRPr>
          </a:p>
        </p:txBody>
      </p:sp>
      <p:sp>
        <p:nvSpPr>
          <p:cNvPr id="17" name="object 9">
            <a:extLst>
              <a:ext uri="{FF2B5EF4-FFF2-40B4-BE49-F238E27FC236}">
                <a16:creationId xmlns:a16="http://schemas.microsoft.com/office/drawing/2014/main" id="{D0B78478-DE69-4C44-9A96-C55D73C1D4D9}"/>
              </a:ext>
            </a:extLst>
          </p:cNvPr>
          <p:cNvSpPr/>
          <p:nvPr/>
        </p:nvSpPr>
        <p:spPr>
          <a:xfrm>
            <a:off x="1469627" y="3095006"/>
            <a:ext cx="685800" cy="800099"/>
          </a:xfrm>
          <a:prstGeom prst="rect">
            <a:avLst/>
          </a:prstGeom>
          <a:blipFill>
            <a:blip r:embed="rId4" cstate="print"/>
            <a:stretch>
              <a:fillRect/>
            </a:stretch>
          </a:blipFill>
        </p:spPr>
        <p:txBody>
          <a:bodyPr wrap="square" lIns="0" tIns="0" rIns="0" bIns="0" rtlCol="0"/>
          <a:lstStyle/>
          <a:p>
            <a:endParaRPr/>
          </a:p>
        </p:txBody>
      </p:sp>
      <p:sp>
        <p:nvSpPr>
          <p:cNvPr id="18" name="object 10">
            <a:extLst>
              <a:ext uri="{FF2B5EF4-FFF2-40B4-BE49-F238E27FC236}">
                <a16:creationId xmlns:a16="http://schemas.microsoft.com/office/drawing/2014/main" id="{071CEA03-6B05-49A6-95AD-AC0677DB999B}"/>
              </a:ext>
            </a:extLst>
          </p:cNvPr>
          <p:cNvSpPr/>
          <p:nvPr/>
        </p:nvSpPr>
        <p:spPr>
          <a:xfrm>
            <a:off x="1812527" y="5688280"/>
            <a:ext cx="1733550" cy="885825"/>
          </a:xfrm>
          <a:prstGeom prst="rect">
            <a:avLst/>
          </a:prstGeom>
          <a:blipFill>
            <a:blip r:embed="rId5" cstate="print"/>
            <a:stretch>
              <a:fillRect/>
            </a:stretch>
          </a:blipFill>
        </p:spPr>
        <p:txBody>
          <a:bodyPr wrap="square" lIns="0" tIns="0" rIns="0" bIns="0" rtlCol="0"/>
          <a:lstStyle/>
          <a:p>
            <a:endParaRPr/>
          </a:p>
        </p:txBody>
      </p:sp>
      <p:sp>
        <p:nvSpPr>
          <p:cNvPr id="19" name="object 7">
            <a:extLst>
              <a:ext uri="{FF2B5EF4-FFF2-40B4-BE49-F238E27FC236}">
                <a16:creationId xmlns:a16="http://schemas.microsoft.com/office/drawing/2014/main" id="{11879D84-F6AE-46D1-9183-278125EF0A2E}"/>
              </a:ext>
            </a:extLst>
          </p:cNvPr>
          <p:cNvSpPr/>
          <p:nvPr/>
        </p:nvSpPr>
        <p:spPr>
          <a:xfrm>
            <a:off x="4577674" y="2403282"/>
            <a:ext cx="2543175" cy="2133599"/>
          </a:xfrm>
          <a:prstGeom prst="rect">
            <a:avLst/>
          </a:prstGeom>
          <a:blipFill>
            <a:blip r:embed="rId2" cstate="print"/>
            <a:stretch>
              <a:fillRect/>
            </a:stretch>
          </a:blipFill>
        </p:spPr>
        <p:txBody>
          <a:bodyPr wrap="square" lIns="0" tIns="0" rIns="0" bIns="0" rtlCol="0"/>
          <a:lstStyle/>
          <a:p>
            <a:endParaRPr/>
          </a:p>
        </p:txBody>
      </p:sp>
      <p:cxnSp>
        <p:nvCxnSpPr>
          <p:cNvPr id="5" name="Conector recto de flecha 4">
            <a:extLst>
              <a:ext uri="{FF2B5EF4-FFF2-40B4-BE49-F238E27FC236}">
                <a16:creationId xmlns:a16="http://schemas.microsoft.com/office/drawing/2014/main" id="{8C1FE144-EC4F-43D8-98B3-46CB12F38941}"/>
              </a:ext>
            </a:extLst>
          </p:cNvPr>
          <p:cNvCxnSpPr>
            <a:cxnSpLocks/>
          </p:cNvCxnSpPr>
          <p:nvPr/>
        </p:nvCxnSpPr>
        <p:spPr>
          <a:xfrm>
            <a:off x="2518141" y="5708118"/>
            <a:ext cx="25154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uadroTexto 8">
            <a:extLst>
              <a:ext uri="{FF2B5EF4-FFF2-40B4-BE49-F238E27FC236}">
                <a16:creationId xmlns:a16="http://schemas.microsoft.com/office/drawing/2014/main" id="{EA61203F-E982-4010-8746-E3E5462CC174}"/>
              </a:ext>
            </a:extLst>
          </p:cNvPr>
          <p:cNvSpPr txBox="1"/>
          <p:nvPr/>
        </p:nvSpPr>
        <p:spPr>
          <a:xfrm>
            <a:off x="5034927" y="5384952"/>
            <a:ext cx="2563380" cy="923330"/>
          </a:xfrm>
          <a:prstGeom prst="rect">
            <a:avLst/>
          </a:prstGeom>
          <a:noFill/>
        </p:spPr>
        <p:txBody>
          <a:bodyPr wrap="square" rtlCol="0">
            <a:spAutoFit/>
          </a:bodyPr>
          <a:lstStyle/>
          <a:p>
            <a:pPr algn="ctr"/>
            <a:r>
              <a:rPr lang="es-CR" b="1" dirty="0"/>
              <a:t>¿ cómo podemos obtener un mejor ajuste de la RLM?</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6A66B-04D5-4686-A59F-0D6DE5080E7E}"/>
              </a:ext>
            </a:extLst>
          </p:cNvPr>
          <p:cNvSpPr>
            <a:spLocks noGrp="1"/>
          </p:cNvSpPr>
          <p:nvPr>
            <p:ph type="title"/>
          </p:nvPr>
        </p:nvSpPr>
        <p:spPr>
          <a:xfrm>
            <a:off x="266667" y="115692"/>
            <a:ext cx="10727965" cy="1124342"/>
          </a:xfrm>
        </p:spPr>
        <p:txBody>
          <a:bodyPr>
            <a:normAutofit fontScale="90000"/>
          </a:bodyPr>
          <a:lstStyle/>
          <a:p>
            <a:pPr algn="ctr"/>
            <a:r>
              <a:rPr lang="es-CR" dirty="0"/>
              <a:t>Heteroscedasticidad </a:t>
            </a:r>
            <a:r>
              <a:rPr lang="es-CR" dirty="0">
                <a:sym typeface="Wingdings" panose="05000000000000000000" pitchFamily="2" charset="2"/>
              </a:rPr>
              <a:t> Mínimos cuadrados ponderados</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C699524-0586-4874-952C-F3D8A2E27766}"/>
                  </a:ext>
                </a:extLst>
              </p:cNvPr>
              <p:cNvSpPr>
                <a:spLocks noGrp="1"/>
              </p:cNvSpPr>
              <p:nvPr>
                <p:ph idx="1"/>
              </p:nvPr>
            </p:nvSpPr>
            <p:spPr>
              <a:xfrm>
                <a:off x="200447" y="1518081"/>
                <a:ext cx="10727965" cy="5149049"/>
              </a:xfrm>
            </p:spPr>
            <p:txBody>
              <a:bodyPr>
                <a:normAutofit/>
              </a:bodyPr>
              <a:lstStyle/>
              <a:p>
                <a:r>
                  <a:rPr lang="en-US" dirty="0" err="1"/>
                  <a:t>Dependiendo</a:t>
                </a:r>
                <a:r>
                  <a:rPr lang="en-US" dirty="0"/>
                  <a:t> de la forma de la </a:t>
                </a:r>
                <a:r>
                  <a:rPr lang="en-US" dirty="0" err="1"/>
                  <a:t>heteroscedasticidad</a:t>
                </a:r>
                <a:r>
                  <a:rPr lang="en-US" dirty="0"/>
                  <a:t>, se </a:t>
                </a:r>
                <a:r>
                  <a:rPr lang="en-US" dirty="0" err="1"/>
                  <a:t>puede</a:t>
                </a:r>
                <a:r>
                  <a:rPr lang="en-US" dirty="0"/>
                  <a:t> </a:t>
                </a:r>
                <a:r>
                  <a:rPr lang="en-US" dirty="0" err="1"/>
                  <a:t>optar</a:t>
                </a:r>
                <a:r>
                  <a:rPr lang="en-US" dirty="0"/>
                  <a:t> por </a:t>
                </a:r>
                <a:r>
                  <a:rPr lang="en-US" dirty="0" err="1"/>
                  <a:t>diferentes</a:t>
                </a:r>
                <a:r>
                  <a:rPr lang="en-US" dirty="0"/>
                  <a:t> </a:t>
                </a:r>
                <a:r>
                  <a:rPr lang="en-US" dirty="0" err="1"/>
                  <a:t>formas</a:t>
                </a:r>
                <a:r>
                  <a:rPr lang="en-US" dirty="0"/>
                  <a:t> de </a:t>
                </a:r>
                <a:r>
                  <a:rPr lang="en-US" dirty="0" err="1"/>
                  <a:t>calcular</a:t>
                </a:r>
                <a:r>
                  <a:rPr lang="en-US" dirty="0"/>
                  <a:t> u </a:t>
                </a:r>
                <a:r>
                  <a:rPr lang="en-US" dirty="0" err="1"/>
                  <a:t>obtener</a:t>
                </a:r>
                <a:r>
                  <a:rPr lang="en-US" dirty="0"/>
                  <a:t> los </a:t>
                </a:r>
                <a:r>
                  <a:rPr lang="en-US" dirty="0" err="1"/>
                  <a:t>ponderados</a:t>
                </a:r>
                <a:r>
                  <a:rPr lang="en-US" dirty="0"/>
                  <a:t>:</a:t>
                </a:r>
              </a:p>
              <a:p>
                <a:pPr marL="0" indent="0">
                  <a:buNone/>
                </a:pPr>
                <a:endParaRPr lang="en-US" dirty="0"/>
              </a:p>
              <a:p>
                <a:pPr lvl="1"/>
                <a:r>
                  <a:rPr lang="es-CR" altLang="es-CR" sz="1600" dirty="0">
                    <a:cs typeface="Times New Roman" panose="02020603050405020304" pitchFamily="18" charset="0"/>
                  </a:rPr>
                  <a:t>Si el gráfico de residuales contra X tiene forma de megáfono: ajustar los residuales absolutos contra X</a:t>
                </a:r>
                <a:endParaRPr lang="en-US" altLang="es-CR" sz="1600" dirty="0">
                  <a:cs typeface="Times New Roman" panose="02020603050405020304" pitchFamily="18" charset="0"/>
                </a:endParaRPr>
              </a:p>
              <a:p>
                <a:pPr lvl="1"/>
                <a:r>
                  <a:rPr lang="es-CR" altLang="es-CR" sz="1600" dirty="0">
                    <a:cs typeface="Times New Roman" panose="02020603050405020304" pitchFamily="18" charset="0"/>
                  </a:rPr>
                  <a:t>Si el gráfico de los residuales contra  </a:t>
                </a:r>
                <a14:m>
                  <m:oMath xmlns:m="http://schemas.openxmlformats.org/officeDocument/2006/math">
                    <m:acc>
                      <m:accPr>
                        <m:chr m:val="̂"/>
                        <m:ctrlPr>
                          <a:rPr lang="es-CR" altLang="es-CR" sz="1600" i="1" dirty="0" smtClean="0">
                            <a:latin typeface="Cambria Math" panose="02040503050406030204" pitchFamily="18" charset="0"/>
                            <a:cs typeface="Times New Roman" panose="02020603050405020304" pitchFamily="18" charset="0"/>
                          </a:rPr>
                        </m:ctrlPr>
                      </m:accPr>
                      <m:e>
                        <m:r>
                          <a:rPr lang="es-CR" altLang="es-CR" i="1" dirty="0">
                            <a:latin typeface="Cambria Math" panose="02040503050406030204" pitchFamily="18" charset="0"/>
                            <a:cs typeface="Times New Roman" panose="02020603050405020304" pitchFamily="18" charset="0"/>
                          </a:rPr>
                          <m:t>𝑌</m:t>
                        </m:r>
                      </m:e>
                    </m:acc>
                  </m:oMath>
                </a14:m>
                <a:r>
                  <a:rPr lang="es-CR" altLang="es-CR" sz="1600" dirty="0">
                    <a:cs typeface="Times New Roman" panose="02020603050405020304" pitchFamily="18" charset="0"/>
                  </a:rPr>
                  <a:t> tiene forma de megáfono: ajustar los residuales absolutos contra </a:t>
                </a:r>
                <a14:m>
                  <m:oMath xmlns:m="http://schemas.openxmlformats.org/officeDocument/2006/math">
                    <m:acc>
                      <m:accPr>
                        <m:chr m:val="̂"/>
                        <m:ctrlPr>
                          <a:rPr lang="es-CR" altLang="es-CR" sz="1400" i="1" dirty="0">
                            <a:latin typeface="Cambria Math" panose="02040503050406030204" pitchFamily="18" charset="0"/>
                            <a:cs typeface="Times New Roman" panose="02020603050405020304" pitchFamily="18" charset="0"/>
                          </a:rPr>
                        </m:ctrlPr>
                      </m:accPr>
                      <m:e>
                        <m:r>
                          <a:rPr lang="es-CR" altLang="es-CR" i="1" dirty="0">
                            <a:latin typeface="Cambria Math" panose="02040503050406030204" pitchFamily="18" charset="0"/>
                            <a:cs typeface="Times New Roman" panose="02020603050405020304" pitchFamily="18" charset="0"/>
                          </a:rPr>
                          <m:t>𝑌</m:t>
                        </m:r>
                      </m:e>
                    </m:acc>
                  </m:oMath>
                </a14:m>
                <a:r>
                  <a:rPr lang="en-US" dirty="0"/>
                  <a:t>.</a:t>
                </a:r>
              </a:p>
              <a:p>
                <a:pPr lvl="1"/>
                <a:r>
                  <a:rPr lang="es-CR" altLang="es-CR" sz="1600" dirty="0">
                    <a:cs typeface="Times New Roman" panose="02020603050405020304" pitchFamily="18" charset="0"/>
                  </a:rPr>
                  <a:t>Si el gráfico de los residuales cuadráticos contra X presenta una tendencia hacia arriba: ajustar los residuales cuadráticos contra X.</a:t>
                </a:r>
              </a:p>
              <a:p>
                <a:pPr lvl="1"/>
                <a:r>
                  <a:rPr lang="es-CR" altLang="es-CR" sz="1600" dirty="0">
                    <a:cs typeface="Times New Roman" panose="02020603050405020304" pitchFamily="18" charset="0"/>
                  </a:rPr>
                  <a:t>Si el gráfico de los residuales contra X presenta un rápido crecimiento de la varianza conforme X aumenta hasta cierto punto y luego crece más despacio: ajustar los residuales absolutos contra X y X</a:t>
                </a:r>
                <a:r>
                  <a:rPr lang="es-CR" altLang="es-CR" sz="1600" baseline="30000" dirty="0">
                    <a:cs typeface="Times New Roman" panose="02020603050405020304" pitchFamily="18" charset="0"/>
                  </a:rPr>
                  <a:t>2</a:t>
                </a:r>
                <a:r>
                  <a:rPr lang="es-CR" altLang="es-CR" sz="1600" dirty="0">
                    <a:cs typeface="Times New Roman" panose="02020603050405020304" pitchFamily="18" charset="0"/>
                  </a:rPr>
                  <a:t>. </a:t>
                </a:r>
                <a:endParaRPr lang="en-US" dirty="0"/>
              </a:p>
              <a:p>
                <a:endParaRPr lang="en-US" dirty="0"/>
              </a:p>
              <a:p>
                <a:r>
                  <a:rPr lang="en-US" dirty="0" err="1"/>
                  <a:t>Aunque</a:t>
                </a:r>
                <a:r>
                  <a:rPr lang="en-US" dirty="0"/>
                  <a:t> no </a:t>
                </a:r>
                <a:r>
                  <a:rPr lang="en-US" dirty="0" err="1"/>
                  <a:t>vamos</a:t>
                </a:r>
                <a:r>
                  <a:rPr lang="en-US" dirty="0"/>
                  <a:t> a </a:t>
                </a:r>
                <a:r>
                  <a:rPr lang="en-US" dirty="0" err="1"/>
                  <a:t>cubrir</a:t>
                </a:r>
                <a:r>
                  <a:rPr lang="en-US" dirty="0"/>
                  <a:t> </a:t>
                </a:r>
                <a:r>
                  <a:rPr lang="en-US" dirty="0" err="1"/>
                  <a:t>todas</a:t>
                </a:r>
                <a:r>
                  <a:rPr lang="en-US" dirty="0"/>
                  <a:t> las </a:t>
                </a:r>
                <a:r>
                  <a:rPr lang="en-US" dirty="0" err="1"/>
                  <a:t>posibles</a:t>
                </a:r>
                <a:r>
                  <a:rPr lang="en-US" dirty="0"/>
                  <a:t> </a:t>
                </a:r>
                <a:r>
                  <a:rPr lang="en-US" dirty="0" err="1"/>
                  <a:t>formas</a:t>
                </a:r>
                <a:r>
                  <a:rPr lang="en-US" dirty="0"/>
                  <a:t> de </a:t>
                </a:r>
                <a:r>
                  <a:rPr lang="en-US" dirty="0" err="1"/>
                  <a:t>obtener</a:t>
                </a:r>
                <a:r>
                  <a:rPr lang="en-US" dirty="0"/>
                  <a:t> los </a:t>
                </a:r>
                <a:r>
                  <a:rPr lang="en-US" dirty="0" err="1"/>
                  <a:t>ponderadores</a:t>
                </a:r>
                <a:r>
                  <a:rPr lang="en-US" dirty="0"/>
                  <a:t>, es </a:t>
                </a:r>
                <a:r>
                  <a:rPr lang="en-US" dirty="0" err="1"/>
                  <a:t>importante</a:t>
                </a:r>
                <a:r>
                  <a:rPr lang="en-US" dirty="0"/>
                  <a:t> saber que </a:t>
                </a:r>
                <a:r>
                  <a:rPr lang="en-US" dirty="0" err="1"/>
                  <a:t>existen</a:t>
                </a:r>
                <a:r>
                  <a:rPr lang="en-US" dirty="0"/>
                  <a:t> las </a:t>
                </a:r>
                <a:r>
                  <a:rPr lang="en-US" dirty="0" err="1"/>
                  <a:t>anteriores</a:t>
                </a:r>
                <a:r>
                  <a:rPr lang="en-US" dirty="0"/>
                  <a:t> </a:t>
                </a:r>
                <a:r>
                  <a:rPr lang="en-US" dirty="0" err="1"/>
                  <a:t>recomendaciones</a:t>
                </a:r>
                <a:r>
                  <a:rPr lang="en-US" dirty="0"/>
                  <a:t>. </a:t>
                </a:r>
              </a:p>
              <a:p>
                <a:endParaRPr lang="en-US" dirty="0"/>
              </a:p>
              <a:p>
                <a:r>
                  <a:rPr lang="en-US" dirty="0" err="1"/>
                  <a:t>Veamos</a:t>
                </a:r>
                <a:r>
                  <a:rPr lang="en-US" dirty="0"/>
                  <a:t> </a:t>
                </a:r>
                <a:r>
                  <a:rPr lang="en-US" dirty="0" err="1"/>
                  <a:t>ahora</a:t>
                </a:r>
                <a:r>
                  <a:rPr lang="en-US" dirty="0"/>
                  <a:t> el </a:t>
                </a:r>
                <a:r>
                  <a:rPr lang="en-US" dirty="0" err="1"/>
                  <a:t>proceso</a:t>
                </a:r>
                <a:r>
                  <a:rPr lang="en-US" dirty="0"/>
                  <a:t> de </a:t>
                </a:r>
                <a:r>
                  <a:rPr lang="en-US" dirty="0" err="1"/>
                  <a:t>estimación</a:t>
                </a:r>
                <a:r>
                  <a:rPr lang="en-US" dirty="0"/>
                  <a:t> de una regression por </a:t>
                </a:r>
                <a:r>
                  <a:rPr lang="en-US" dirty="0" err="1"/>
                  <a:t>mínimos</a:t>
                </a:r>
                <a:r>
                  <a:rPr lang="en-US" dirty="0"/>
                  <a:t> </a:t>
                </a:r>
                <a:r>
                  <a:rPr lang="en-US" dirty="0" err="1"/>
                  <a:t>cuadrados</a:t>
                </a:r>
                <a:r>
                  <a:rPr lang="en-US" dirty="0"/>
                  <a:t> </a:t>
                </a:r>
                <a:r>
                  <a:rPr lang="en-US" dirty="0" err="1"/>
                  <a:t>ponderados</a:t>
                </a:r>
                <a:r>
                  <a:rPr lang="en-US" dirty="0"/>
                  <a:t>.</a:t>
                </a:r>
              </a:p>
            </p:txBody>
          </p:sp>
        </mc:Choice>
        <mc:Fallback xmlns="">
          <p:sp>
            <p:nvSpPr>
              <p:cNvPr id="3" name="Marcador de contenido 2">
                <a:extLst>
                  <a:ext uri="{FF2B5EF4-FFF2-40B4-BE49-F238E27FC236}">
                    <a16:creationId xmlns:a16="http://schemas.microsoft.com/office/drawing/2014/main" id="{FC699524-0586-4874-952C-F3D8A2E27766}"/>
                  </a:ext>
                </a:extLst>
              </p:cNvPr>
              <p:cNvSpPr>
                <a:spLocks noGrp="1" noRot="1" noChangeAspect="1" noMove="1" noResize="1" noEditPoints="1" noAdjustHandles="1" noChangeArrowheads="1" noChangeShapeType="1" noTextEdit="1"/>
              </p:cNvSpPr>
              <p:nvPr>
                <p:ph idx="1"/>
              </p:nvPr>
            </p:nvSpPr>
            <p:spPr>
              <a:xfrm>
                <a:off x="200447" y="1518081"/>
                <a:ext cx="10727965" cy="5149049"/>
              </a:xfrm>
              <a:blipFill>
                <a:blip r:embed="rId2"/>
                <a:stretch>
                  <a:fillRect l="-114" t="-828" r="-682"/>
                </a:stretch>
              </a:blipFill>
            </p:spPr>
            <p:txBody>
              <a:bodyPr/>
              <a:lstStyle/>
              <a:p>
                <a:r>
                  <a:rPr lang="en-US">
                    <a:noFill/>
                  </a:rPr>
                  <a:t> </a:t>
                </a:r>
              </a:p>
            </p:txBody>
          </p:sp>
        </mc:Fallback>
      </mc:AlternateContent>
    </p:spTree>
    <p:extLst>
      <p:ext uri="{BB962C8B-B14F-4D97-AF65-F5344CB8AC3E}">
        <p14:creationId xmlns:p14="http://schemas.microsoft.com/office/powerpoint/2010/main" val="3188735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6A66B-04D5-4686-A59F-0D6DE5080E7E}"/>
              </a:ext>
            </a:extLst>
          </p:cNvPr>
          <p:cNvSpPr>
            <a:spLocks noGrp="1"/>
          </p:cNvSpPr>
          <p:nvPr>
            <p:ph type="title"/>
          </p:nvPr>
        </p:nvSpPr>
        <p:spPr>
          <a:xfrm>
            <a:off x="266667" y="115692"/>
            <a:ext cx="10727965" cy="1124342"/>
          </a:xfrm>
        </p:spPr>
        <p:txBody>
          <a:bodyPr>
            <a:normAutofit fontScale="90000"/>
          </a:bodyPr>
          <a:lstStyle/>
          <a:p>
            <a:pPr algn="ctr"/>
            <a:r>
              <a:rPr lang="es-CR" dirty="0"/>
              <a:t>Heteroscedasticidad </a:t>
            </a:r>
            <a:r>
              <a:rPr lang="es-CR" dirty="0">
                <a:sym typeface="Wingdings" panose="05000000000000000000" pitchFamily="2" charset="2"/>
              </a:rPr>
              <a:t> Mínimos cuadrados ponderados</a:t>
            </a:r>
            <a:endParaRPr lang="en-US" dirty="0"/>
          </a:p>
        </p:txBody>
      </p:sp>
      <p:sp>
        <p:nvSpPr>
          <p:cNvPr id="3" name="Marcador de contenido 2">
            <a:extLst>
              <a:ext uri="{FF2B5EF4-FFF2-40B4-BE49-F238E27FC236}">
                <a16:creationId xmlns:a16="http://schemas.microsoft.com/office/drawing/2014/main" id="{FC699524-0586-4874-952C-F3D8A2E27766}"/>
              </a:ext>
            </a:extLst>
          </p:cNvPr>
          <p:cNvSpPr>
            <a:spLocks noGrp="1"/>
          </p:cNvSpPr>
          <p:nvPr>
            <p:ph idx="1"/>
          </p:nvPr>
        </p:nvSpPr>
        <p:spPr>
          <a:xfrm>
            <a:off x="200447" y="1518081"/>
            <a:ext cx="10727965" cy="5149049"/>
          </a:xfrm>
        </p:spPr>
        <p:txBody>
          <a:bodyPr>
            <a:normAutofit/>
          </a:bodyPr>
          <a:lstStyle/>
          <a:p>
            <a:r>
              <a:rPr lang="en-US" dirty="0"/>
              <a:t>Paso 1: </a:t>
            </a:r>
            <a:r>
              <a:rPr lang="es-CR" altLang="es-CR" sz="1800" dirty="0">
                <a:cs typeface="Times New Roman" panose="02020603050405020304" pitchFamily="18" charset="0"/>
              </a:rPr>
              <a:t>Ajustar el modelo de regresión sin ponderar y analizar los residuales.</a:t>
            </a:r>
          </a:p>
          <a:p>
            <a:r>
              <a:rPr lang="es-CR" dirty="0">
                <a:cs typeface="Times New Roman" panose="02020603050405020304" pitchFamily="18" charset="0"/>
              </a:rPr>
              <a:t>Paso 2: </a:t>
            </a:r>
            <a:r>
              <a:rPr lang="es-CR" altLang="es-CR" sz="1800" dirty="0">
                <a:cs typeface="Times New Roman" panose="02020603050405020304" pitchFamily="18" charset="0"/>
              </a:rPr>
              <a:t>Estimar la función de varianza o desviación estándar</a:t>
            </a:r>
            <a:r>
              <a:rPr lang="es-CR" altLang="es-CR" dirty="0">
                <a:cs typeface="Times New Roman" panose="02020603050405020304" pitchFamily="18" charset="0"/>
              </a:rPr>
              <a:t>.</a:t>
            </a:r>
          </a:p>
          <a:p>
            <a:r>
              <a:rPr lang="es-CR" dirty="0">
                <a:cs typeface="Times New Roman" panose="02020603050405020304" pitchFamily="18" charset="0"/>
              </a:rPr>
              <a:t>Paso 3: </a:t>
            </a:r>
            <a:r>
              <a:rPr lang="es-CR" altLang="es-CR" sz="1800" dirty="0">
                <a:cs typeface="Times New Roman" panose="02020603050405020304" pitchFamily="18" charset="0"/>
              </a:rPr>
              <a:t>Usar los valores ajustados para obtener las ponderaciones:</a:t>
            </a:r>
          </a:p>
          <a:p>
            <a:endParaRPr lang="es-CR" dirty="0">
              <a:cs typeface="Times New Roman" panose="02020603050405020304" pitchFamily="18" charset="0"/>
            </a:endParaRPr>
          </a:p>
          <a:p>
            <a:endParaRPr lang="es-CR" dirty="0">
              <a:cs typeface="Times New Roman" panose="02020603050405020304" pitchFamily="18" charset="0"/>
            </a:endParaRPr>
          </a:p>
          <a:p>
            <a:endParaRPr lang="es-CR" dirty="0">
              <a:cs typeface="Times New Roman" panose="02020603050405020304" pitchFamily="18" charset="0"/>
            </a:endParaRPr>
          </a:p>
          <a:p>
            <a:endParaRPr lang="es-CR" dirty="0">
              <a:cs typeface="Times New Roman" panose="02020603050405020304" pitchFamily="18" charset="0"/>
            </a:endParaRPr>
          </a:p>
          <a:p>
            <a:r>
              <a:rPr lang="es-CR" altLang="es-CR" sz="1800" dirty="0">
                <a:cs typeface="Times New Roman" panose="02020603050405020304" pitchFamily="18" charset="0"/>
              </a:rPr>
              <a:t>Estimar los coeficientes de regresión usando estos pesos:</a:t>
            </a:r>
            <a:endParaRPr lang="en-US" dirty="0"/>
          </a:p>
          <a:p>
            <a:pPr marL="0" indent="0">
              <a:buNone/>
            </a:pPr>
            <a:endParaRPr lang="en-US" dirty="0"/>
          </a:p>
        </p:txBody>
      </p:sp>
      <p:graphicFrame>
        <p:nvGraphicFramePr>
          <p:cNvPr id="4" name="Object 4">
            <a:extLst>
              <a:ext uri="{FF2B5EF4-FFF2-40B4-BE49-F238E27FC236}">
                <a16:creationId xmlns:a16="http://schemas.microsoft.com/office/drawing/2014/main" id="{8ECC07D0-EBA1-46D2-A93C-2087489272FB}"/>
              </a:ext>
            </a:extLst>
          </p:cNvPr>
          <p:cNvGraphicFramePr>
            <a:graphicFrameLocks noChangeAspect="1"/>
          </p:cNvGraphicFramePr>
          <p:nvPr>
            <p:extLst>
              <p:ext uri="{D42A27DB-BD31-4B8C-83A1-F6EECF244321}">
                <p14:modId xmlns:p14="http://schemas.microsoft.com/office/powerpoint/2010/main" val="481131595"/>
              </p:ext>
            </p:extLst>
          </p:nvPr>
        </p:nvGraphicFramePr>
        <p:xfrm>
          <a:off x="3845973" y="3292214"/>
          <a:ext cx="1008063" cy="706437"/>
        </p:xfrm>
        <a:graphic>
          <a:graphicData uri="http://schemas.openxmlformats.org/presentationml/2006/ole">
            <mc:AlternateContent xmlns:mc="http://schemas.openxmlformats.org/markup-compatibility/2006">
              <mc:Choice xmlns:v="urn:schemas-microsoft-com:vml" Requires="v">
                <p:oleObj name="Ecuación" r:id="rId2" imgW="634725" imgH="444307" progId="Equation.3">
                  <p:embed/>
                </p:oleObj>
              </mc:Choice>
              <mc:Fallback>
                <p:oleObj name="Ecuación" r:id="rId2" imgW="634725" imgH="444307" progId="Equation.3">
                  <p:embed/>
                  <p:pic>
                    <p:nvPicPr>
                      <p:cNvPr id="25605" name="Object 4">
                        <a:extLst>
                          <a:ext uri="{FF2B5EF4-FFF2-40B4-BE49-F238E27FC236}">
                            <a16:creationId xmlns:a16="http://schemas.microsoft.com/office/drawing/2014/main" id="{4D62B748-BC7D-4EC8-9042-EABF486FB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973" y="3292214"/>
                        <a:ext cx="1008063"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5" name="Object 8">
            <a:extLst>
              <a:ext uri="{FF2B5EF4-FFF2-40B4-BE49-F238E27FC236}">
                <a16:creationId xmlns:a16="http://schemas.microsoft.com/office/drawing/2014/main" id="{0920F004-5DE3-42A9-99CE-075AC8038BA8}"/>
              </a:ext>
            </a:extLst>
          </p:cNvPr>
          <p:cNvGraphicFramePr>
            <a:graphicFrameLocks noChangeAspect="1"/>
          </p:cNvGraphicFramePr>
          <p:nvPr>
            <p:extLst>
              <p:ext uri="{D42A27DB-BD31-4B8C-83A1-F6EECF244321}">
                <p14:modId xmlns:p14="http://schemas.microsoft.com/office/powerpoint/2010/main" val="948071553"/>
              </p:ext>
            </p:extLst>
          </p:nvPr>
        </p:nvGraphicFramePr>
        <p:xfrm>
          <a:off x="5358861" y="3076314"/>
          <a:ext cx="1820862" cy="1171575"/>
        </p:xfrm>
        <a:graphic>
          <a:graphicData uri="http://schemas.openxmlformats.org/presentationml/2006/ole">
            <mc:AlternateContent xmlns:mc="http://schemas.openxmlformats.org/markup-compatibility/2006">
              <mc:Choice xmlns:v="urn:schemas-microsoft-com:vml" Requires="v">
                <p:oleObj name="Ecuación" r:id="rId4" imgW="1459866" imgH="939392" progId="Equation.3">
                  <p:embed/>
                </p:oleObj>
              </mc:Choice>
              <mc:Fallback>
                <p:oleObj name="Ecuación" r:id="rId4" imgW="1459866" imgH="939392" progId="Equation.3">
                  <p:embed/>
                  <p:pic>
                    <p:nvPicPr>
                      <p:cNvPr id="25607" name="Object 8">
                        <a:extLst>
                          <a:ext uri="{FF2B5EF4-FFF2-40B4-BE49-F238E27FC236}">
                            <a16:creationId xmlns:a16="http://schemas.microsoft.com/office/drawing/2014/main" id="{2267EF5F-2D76-46F4-85FD-175B67435A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8861" y="3076314"/>
                        <a:ext cx="1820862"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1499B075-FB34-4823-AD62-C306C27B3099}"/>
              </a:ext>
            </a:extLst>
          </p:cNvPr>
          <p:cNvGraphicFramePr>
            <a:graphicFrameLocks noChangeAspect="1"/>
          </p:cNvGraphicFramePr>
          <p:nvPr>
            <p:extLst>
              <p:ext uri="{D42A27DB-BD31-4B8C-83A1-F6EECF244321}">
                <p14:modId xmlns:p14="http://schemas.microsoft.com/office/powerpoint/2010/main" val="645574514"/>
              </p:ext>
            </p:extLst>
          </p:nvPr>
        </p:nvGraphicFramePr>
        <p:xfrm>
          <a:off x="4764087" y="5570756"/>
          <a:ext cx="2663825" cy="488950"/>
        </p:xfrm>
        <a:graphic>
          <a:graphicData uri="http://schemas.openxmlformats.org/presentationml/2006/ole">
            <mc:AlternateContent xmlns:mc="http://schemas.openxmlformats.org/markup-compatibility/2006">
              <mc:Choice xmlns:v="urn:schemas-microsoft-com:vml" Requires="v">
                <p:oleObj name="Ecuación" r:id="rId6" imgW="1384300" imgH="254000" progId="Equation.3">
                  <p:embed/>
                </p:oleObj>
              </mc:Choice>
              <mc:Fallback>
                <p:oleObj name="Ecuación" r:id="rId6" imgW="1384300" imgH="254000" progId="Equation.3">
                  <p:embed/>
                  <p:pic>
                    <p:nvPicPr>
                      <p:cNvPr id="25606" name="Object 6">
                        <a:extLst>
                          <a:ext uri="{FF2B5EF4-FFF2-40B4-BE49-F238E27FC236}">
                            <a16:creationId xmlns:a16="http://schemas.microsoft.com/office/drawing/2014/main" id="{1F4AEC06-AC03-4508-90BA-799E18FDBE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4087" y="5570756"/>
                        <a:ext cx="26638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AEAEA"/>
                              </a:outerShdw>
                            </a:effectLst>
                          </a14:hiddenEffects>
                        </a:ext>
                      </a:extLst>
                    </p:spPr>
                  </p:pic>
                </p:oleObj>
              </mc:Fallback>
            </mc:AlternateContent>
          </a:graphicData>
        </a:graphic>
      </p:graphicFrame>
    </p:spTree>
    <p:extLst>
      <p:ext uri="{BB962C8B-B14F-4D97-AF65-F5344CB8AC3E}">
        <p14:creationId xmlns:p14="http://schemas.microsoft.com/office/powerpoint/2010/main" val="410742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6A66B-04D5-4686-A59F-0D6DE5080E7E}"/>
              </a:ext>
            </a:extLst>
          </p:cNvPr>
          <p:cNvSpPr>
            <a:spLocks noGrp="1"/>
          </p:cNvSpPr>
          <p:nvPr>
            <p:ph type="title"/>
          </p:nvPr>
        </p:nvSpPr>
        <p:spPr>
          <a:xfrm>
            <a:off x="266667" y="115692"/>
            <a:ext cx="10727965" cy="1124342"/>
          </a:xfrm>
        </p:spPr>
        <p:txBody>
          <a:bodyPr>
            <a:normAutofit fontScale="90000"/>
          </a:bodyPr>
          <a:lstStyle/>
          <a:p>
            <a:pPr algn="ctr"/>
            <a:r>
              <a:rPr lang="es-CR" dirty="0"/>
              <a:t>Heteroscedasticidad </a:t>
            </a:r>
            <a:r>
              <a:rPr lang="es-CR" dirty="0">
                <a:sym typeface="Wingdings" panose="05000000000000000000" pitchFamily="2" charset="2"/>
              </a:rPr>
              <a:t> Mínimos cuadrados ponderados</a:t>
            </a:r>
            <a:endParaRPr lang="en-US" dirty="0"/>
          </a:p>
        </p:txBody>
      </p:sp>
      <p:sp>
        <p:nvSpPr>
          <p:cNvPr id="3" name="Marcador de contenido 2">
            <a:extLst>
              <a:ext uri="{FF2B5EF4-FFF2-40B4-BE49-F238E27FC236}">
                <a16:creationId xmlns:a16="http://schemas.microsoft.com/office/drawing/2014/main" id="{FC699524-0586-4874-952C-F3D8A2E27766}"/>
              </a:ext>
            </a:extLst>
          </p:cNvPr>
          <p:cNvSpPr>
            <a:spLocks noGrp="1"/>
          </p:cNvSpPr>
          <p:nvPr>
            <p:ph idx="1"/>
          </p:nvPr>
        </p:nvSpPr>
        <p:spPr>
          <a:xfrm>
            <a:off x="200447" y="1518081"/>
            <a:ext cx="10727965" cy="5149049"/>
          </a:xfrm>
        </p:spPr>
        <p:txBody>
          <a:bodyPr>
            <a:normAutofit/>
          </a:bodyPr>
          <a:lstStyle/>
          <a:p>
            <a:r>
              <a:rPr lang="es-CR" altLang="es-CR" sz="1800" dirty="0">
                <a:cs typeface="Times New Roman" panose="02020603050405020304" pitchFamily="18" charset="0"/>
              </a:rPr>
              <a:t>Si las estimaciones de los coeficientes cuando se usaron ponderaciones difieren sustancialmente de los primeros coeficientes cuando no se ponderó, se sugiere iterar el proceso de ponderación usando los residuales de los mínimos cuadrados ponderados para volver a estimar la función de varianza o desviación estándar y luego obtener nuevos pesos.</a:t>
            </a:r>
          </a:p>
          <a:p>
            <a:endParaRPr lang="es-CR" altLang="es-CR" sz="1800" dirty="0">
              <a:cs typeface="Times New Roman" panose="02020603050405020304" pitchFamily="18" charset="0"/>
            </a:endParaRPr>
          </a:p>
          <a:p>
            <a:r>
              <a:rPr lang="es-CR" altLang="es-CR" sz="1800" dirty="0">
                <a:cs typeface="Times New Roman" panose="02020603050405020304" pitchFamily="18" charset="0"/>
              </a:rPr>
              <a:t>A menudo basta una o dos iteraciones para estabilizar los coeficientes de regresión.</a:t>
            </a:r>
          </a:p>
          <a:p>
            <a:endParaRPr lang="es-CR" altLang="es-CR" sz="1800" dirty="0">
              <a:cs typeface="Times New Roman" panose="02020603050405020304" pitchFamily="18" charset="0"/>
            </a:endParaRPr>
          </a:p>
          <a:p>
            <a:r>
              <a:rPr lang="es-CR" altLang="es-CR" sz="1800" dirty="0">
                <a:cs typeface="Times New Roman" panose="02020603050405020304" pitchFamily="18" charset="0"/>
              </a:rPr>
              <a:t>Cuando hay poca diferencia en las varianzas de los errores el método de mínimos cuadrados ponderados no es muy útil….</a:t>
            </a:r>
          </a:p>
          <a:p>
            <a:endParaRPr lang="es-CR" dirty="0">
              <a:cs typeface="Times New Roman" panose="02020603050405020304" pitchFamily="18" charset="0"/>
            </a:endParaRPr>
          </a:p>
          <a:p>
            <a:r>
              <a:rPr lang="es-CR" dirty="0">
                <a:cs typeface="Times New Roman" panose="02020603050405020304" pitchFamily="18" charset="0"/>
              </a:rPr>
              <a:t>Veamos un caso gráfico</a:t>
            </a:r>
            <a:endParaRPr lang="en-US" dirty="0"/>
          </a:p>
        </p:txBody>
      </p:sp>
    </p:spTree>
    <p:extLst>
      <p:ext uri="{BB962C8B-B14F-4D97-AF65-F5344CB8AC3E}">
        <p14:creationId xmlns:p14="http://schemas.microsoft.com/office/powerpoint/2010/main" val="1578430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51C65DCF-9049-4A6A-AB66-D520E5150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416" y="1492897"/>
            <a:ext cx="6087844" cy="5047861"/>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3915B60D-1142-49F1-917A-C75AEB78FD98}"/>
              </a:ext>
            </a:extLst>
          </p:cNvPr>
          <p:cNvSpPr>
            <a:spLocks noGrp="1"/>
          </p:cNvSpPr>
          <p:nvPr>
            <p:ph type="title"/>
          </p:nvPr>
        </p:nvSpPr>
        <p:spPr>
          <a:xfrm>
            <a:off x="130629" y="115692"/>
            <a:ext cx="11000791" cy="1124342"/>
          </a:xfrm>
        </p:spPr>
        <p:txBody>
          <a:bodyPr>
            <a:normAutofit fontScale="90000"/>
          </a:bodyPr>
          <a:lstStyle/>
          <a:p>
            <a:pPr algn="ctr"/>
            <a:r>
              <a:rPr lang="es-CR" dirty="0"/>
              <a:t>Heteroscedasticidad </a:t>
            </a:r>
            <a:r>
              <a:rPr lang="es-CR" dirty="0">
                <a:sym typeface="Wingdings" panose="05000000000000000000" pitchFamily="2" charset="2"/>
              </a:rPr>
              <a:t> Mínimos cuadrados ponderados</a:t>
            </a:r>
            <a:endParaRPr lang="en-US" dirty="0"/>
          </a:p>
        </p:txBody>
      </p:sp>
    </p:spTree>
    <p:extLst>
      <p:ext uri="{BB962C8B-B14F-4D97-AF65-F5344CB8AC3E}">
        <p14:creationId xmlns:p14="http://schemas.microsoft.com/office/powerpoint/2010/main" val="208832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weighted linear regression">
            <a:extLst>
              <a:ext uri="{FF2B5EF4-FFF2-40B4-BE49-F238E27FC236}">
                <a16:creationId xmlns:a16="http://schemas.microsoft.com/office/drawing/2014/main" id="{5EFA4453-0949-40A0-B4D1-F7E5FD33F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181" y="1226296"/>
            <a:ext cx="8733685" cy="5516012"/>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2CE56BA7-E4E9-4DC0-B418-F669C2FFD9C5}"/>
              </a:ext>
            </a:extLst>
          </p:cNvPr>
          <p:cNvSpPr>
            <a:spLocks noGrp="1"/>
          </p:cNvSpPr>
          <p:nvPr>
            <p:ph type="title"/>
          </p:nvPr>
        </p:nvSpPr>
        <p:spPr>
          <a:xfrm>
            <a:off x="130629" y="115692"/>
            <a:ext cx="11000791" cy="1124342"/>
          </a:xfrm>
        </p:spPr>
        <p:txBody>
          <a:bodyPr>
            <a:normAutofit fontScale="90000"/>
          </a:bodyPr>
          <a:lstStyle/>
          <a:p>
            <a:pPr algn="ctr"/>
            <a:r>
              <a:rPr lang="es-CR" dirty="0"/>
              <a:t>Heteroscedasticidad </a:t>
            </a:r>
            <a:r>
              <a:rPr lang="es-CR" dirty="0">
                <a:sym typeface="Wingdings" panose="05000000000000000000" pitchFamily="2" charset="2"/>
              </a:rPr>
              <a:t> Mínimos cuadrados ponderados</a:t>
            </a:r>
            <a:endParaRPr lang="en-US" dirty="0"/>
          </a:p>
        </p:txBody>
      </p:sp>
    </p:spTree>
    <p:extLst>
      <p:ext uri="{BB962C8B-B14F-4D97-AF65-F5344CB8AC3E}">
        <p14:creationId xmlns:p14="http://schemas.microsoft.com/office/powerpoint/2010/main" val="2705588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ooden dices with question mark | Vive Energía">
            <a:extLst>
              <a:ext uri="{FF2B5EF4-FFF2-40B4-BE49-F238E27FC236}">
                <a16:creationId xmlns:a16="http://schemas.microsoft.com/office/drawing/2014/main" id="{F101790C-DF14-41FB-B47A-C25DA871985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7209" b="10344"/>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61C7B46-E7D0-41BC-BFFF-62C5F99E9555}"/>
              </a:ext>
            </a:extLst>
          </p:cNvPr>
          <p:cNvSpPr>
            <a:spLocks noGrp="1"/>
          </p:cNvSpPr>
          <p:nvPr>
            <p:ph type="title"/>
          </p:nvPr>
        </p:nvSpPr>
        <p:spPr>
          <a:xfrm>
            <a:off x="595248" y="152393"/>
            <a:ext cx="10697592" cy="850481"/>
          </a:xfrm>
        </p:spPr>
        <p:txBody>
          <a:bodyPr>
            <a:normAutofit/>
          </a:bodyPr>
          <a:lstStyle/>
          <a:p>
            <a:pPr algn="ctr"/>
            <a:r>
              <a:rPr lang="es-CR" dirty="0"/>
              <a:t>La regresión ponderada</a:t>
            </a:r>
            <a:endParaRPr lang="en-US" dirty="0">
              <a:solidFill>
                <a:schemeClr val="bg1"/>
              </a:solidFill>
            </a:endParaRPr>
          </a:p>
        </p:txBody>
      </p:sp>
      <p:sp>
        <p:nvSpPr>
          <p:cNvPr id="6" name="Marcador de contenido 2">
            <a:extLst>
              <a:ext uri="{FF2B5EF4-FFF2-40B4-BE49-F238E27FC236}">
                <a16:creationId xmlns:a16="http://schemas.microsoft.com/office/drawing/2014/main" id="{9D8B9CC6-5495-4B30-8A8B-5651E79DE3D9}"/>
              </a:ext>
            </a:extLst>
          </p:cNvPr>
          <p:cNvSpPr>
            <a:spLocks noGrp="1"/>
          </p:cNvSpPr>
          <p:nvPr>
            <p:ph idx="1"/>
          </p:nvPr>
        </p:nvSpPr>
        <p:spPr>
          <a:xfrm>
            <a:off x="445125" y="1455324"/>
            <a:ext cx="11115503" cy="1403286"/>
          </a:xfrm>
        </p:spPr>
        <p:txBody>
          <a:bodyPr>
            <a:normAutofit/>
          </a:bodyPr>
          <a:lstStyle/>
          <a:p>
            <a:r>
              <a:rPr lang="es-CR" dirty="0">
                <a:solidFill>
                  <a:schemeClr val="bg1"/>
                </a:solidFill>
              </a:rPr>
              <a:t>Realizamos la regresión ponderada </a:t>
            </a:r>
            <a:r>
              <a:rPr lang="es-CR" dirty="0">
                <a:solidFill>
                  <a:schemeClr val="bg1"/>
                </a:solidFill>
                <a:sym typeface="Wingdings" panose="05000000000000000000" pitchFamily="2" charset="2"/>
              </a:rPr>
              <a:t> volvemos a corroborar los supuestos.</a:t>
            </a:r>
          </a:p>
          <a:p>
            <a:endParaRPr lang="es-CR" dirty="0">
              <a:solidFill>
                <a:schemeClr val="bg1"/>
              </a:solidFill>
              <a:sym typeface="Wingdings" panose="05000000000000000000" pitchFamily="2" charset="2"/>
            </a:endParaRPr>
          </a:p>
          <a:p>
            <a:r>
              <a:rPr lang="es-CR" dirty="0">
                <a:solidFill>
                  <a:schemeClr val="bg1"/>
                </a:solidFill>
                <a:sym typeface="Wingdings" panose="05000000000000000000" pitchFamily="2" charset="2"/>
              </a:rPr>
              <a:t>¿Y si aún no se ha arreglado?</a:t>
            </a:r>
            <a:endParaRPr lang="en-US" dirty="0">
              <a:solidFill>
                <a:schemeClr val="bg1"/>
              </a:solidFill>
            </a:endParaRPr>
          </a:p>
        </p:txBody>
      </p:sp>
    </p:spTree>
    <p:extLst>
      <p:ext uri="{BB962C8B-B14F-4D97-AF65-F5344CB8AC3E}">
        <p14:creationId xmlns:p14="http://schemas.microsoft.com/office/powerpoint/2010/main" val="3545188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033E15-D2BD-4597-97D6-F24785A0EDD3}"/>
              </a:ext>
            </a:extLst>
          </p:cNvPr>
          <p:cNvSpPr>
            <a:spLocks noGrp="1"/>
          </p:cNvSpPr>
          <p:nvPr>
            <p:ph idx="1"/>
          </p:nvPr>
        </p:nvSpPr>
        <p:spPr>
          <a:xfrm>
            <a:off x="311962" y="1669002"/>
            <a:ext cx="10669716" cy="5073306"/>
          </a:xfrm>
        </p:spPr>
        <p:txBody>
          <a:bodyPr/>
          <a:lstStyle/>
          <a:p>
            <a:pPr algn="just"/>
            <a:r>
              <a:rPr lang="es-CR" dirty="0"/>
              <a:t>En la primera parte analizamos el eliminar puntos de influencia o valores extremos de influencia. Sin embargo, sucede que un análisis más detallado de la situación no nos permite eliminar el valor extremo, dado que este es justificable: es un evento que puede suceder.  </a:t>
            </a:r>
          </a:p>
          <a:p>
            <a:pPr algn="just"/>
            <a:endParaRPr lang="es-CR" dirty="0"/>
          </a:p>
          <a:p>
            <a:pPr algn="just"/>
            <a:r>
              <a:rPr lang="es-CR" dirty="0"/>
              <a:t>Eliminar valores extremos puede provocar a su vez la perdida de precisión y la perdida de información… por lo que la opción más conveniente, no suele ser a veces la mejor. </a:t>
            </a:r>
          </a:p>
          <a:p>
            <a:pPr algn="just"/>
            <a:endParaRPr lang="es-CR" dirty="0"/>
          </a:p>
          <a:p>
            <a:pPr algn="just"/>
            <a:r>
              <a:rPr lang="es-CR" dirty="0"/>
              <a:t>Para proceder con algún tipo de regresión, se podría aplicar una regresión a la mediana (regresión </a:t>
            </a:r>
            <a:r>
              <a:rPr lang="es-CR" dirty="0" err="1"/>
              <a:t>cuantílica</a:t>
            </a:r>
            <a:r>
              <a:rPr lang="es-CR" dirty="0"/>
              <a:t>), o se podría aplicar una regresión robusta, la cual veremos a continuación.</a:t>
            </a:r>
            <a:br>
              <a:rPr lang="es-CR" dirty="0"/>
            </a:br>
            <a:br>
              <a:rPr lang="es-CR" dirty="0"/>
            </a:br>
            <a:endParaRPr lang="es-CR" dirty="0"/>
          </a:p>
          <a:p>
            <a:pPr algn="just"/>
            <a:r>
              <a:rPr lang="es-CR" dirty="0"/>
              <a:t>No se debe menospreciar la regresión </a:t>
            </a:r>
            <a:r>
              <a:rPr lang="es-CR" dirty="0" err="1"/>
              <a:t>cuantílica</a:t>
            </a:r>
            <a:r>
              <a:rPr lang="es-CR" dirty="0"/>
              <a:t>, dado que para datos económicos, con presencia de asimetría positiva, me parece que es una excelente elección. </a:t>
            </a:r>
          </a:p>
        </p:txBody>
      </p:sp>
      <p:sp>
        <p:nvSpPr>
          <p:cNvPr id="4" name="Título 1">
            <a:extLst>
              <a:ext uri="{FF2B5EF4-FFF2-40B4-BE49-F238E27FC236}">
                <a16:creationId xmlns:a16="http://schemas.microsoft.com/office/drawing/2014/main" id="{052D62BB-4427-4C3E-BC17-398589F468DD}"/>
              </a:ext>
            </a:extLst>
          </p:cNvPr>
          <p:cNvSpPr>
            <a:spLocks noGrp="1"/>
          </p:cNvSpPr>
          <p:nvPr>
            <p:ph type="title"/>
          </p:nvPr>
        </p:nvSpPr>
        <p:spPr>
          <a:xfrm>
            <a:off x="130629" y="115692"/>
            <a:ext cx="11000791" cy="869729"/>
          </a:xfrm>
        </p:spPr>
        <p:txBody>
          <a:bodyPr>
            <a:normAutofit/>
          </a:bodyPr>
          <a:lstStyle/>
          <a:p>
            <a:pPr algn="ctr"/>
            <a:r>
              <a:rPr lang="es-CR" dirty="0"/>
              <a:t>Regresión robusta </a:t>
            </a:r>
            <a:r>
              <a:rPr lang="es-CR" dirty="0">
                <a:sym typeface="Wingdings" panose="05000000000000000000" pitchFamily="2" charset="2"/>
              </a:rPr>
              <a:t> valores de influencia</a:t>
            </a:r>
            <a:endParaRPr lang="en-US" dirty="0"/>
          </a:p>
        </p:txBody>
      </p:sp>
    </p:spTree>
    <p:extLst>
      <p:ext uri="{BB962C8B-B14F-4D97-AF65-F5344CB8AC3E}">
        <p14:creationId xmlns:p14="http://schemas.microsoft.com/office/powerpoint/2010/main" val="3823278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033E15-D2BD-4597-97D6-F24785A0EDD3}"/>
              </a:ext>
            </a:extLst>
          </p:cNvPr>
          <p:cNvSpPr>
            <a:spLocks noGrp="1"/>
          </p:cNvSpPr>
          <p:nvPr>
            <p:ph idx="1"/>
          </p:nvPr>
        </p:nvSpPr>
        <p:spPr>
          <a:xfrm>
            <a:off x="311961" y="1669002"/>
            <a:ext cx="10749615" cy="5073306"/>
          </a:xfrm>
        </p:spPr>
        <p:txBody>
          <a:bodyPr>
            <a:normAutofit lnSpcReduction="10000"/>
          </a:bodyPr>
          <a:lstStyle/>
          <a:p>
            <a:pPr algn="just"/>
            <a:r>
              <a:rPr lang="es-CR" dirty="0"/>
              <a:t>La regresión robusta busca reducir </a:t>
            </a:r>
            <a:r>
              <a:rPr lang="es-CR" dirty="0">
                <a:cs typeface="Times New Roman" panose="02020603050405020304" pitchFamily="18" charset="0"/>
              </a:rPr>
              <a:t>el peso </a:t>
            </a:r>
            <a:r>
              <a:rPr lang="es-CR" altLang="es-CR" sz="1800" dirty="0">
                <a:cs typeface="Times New Roman" panose="02020603050405020304" pitchFamily="18" charset="0"/>
              </a:rPr>
              <a:t>de los valores de influencia, en comparado con los estimadores de mínimos cuadrados ordinarios, lo cuales no realiza ningún estrategia en este sentido…</a:t>
            </a:r>
          </a:p>
          <a:p>
            <a:pPr algn="just"/>
            <a:endParaRPr lang="es-CR" dirty="0">
              <a:cs typeface="Times New Roman" panose="02020603050405020304" pitchFamily="18" charset="0"/>
            </a:endParaRPr>
          </a:p>
          <a:p>
            <a:pPr algn="just"/>
            <a:r>
              <a:rPr lang="es-CR" dirty="0">
                <a:cs typeface="Times New Roman" panose="02020603050405020304" pitchFamily="18" charset="0"/>
              </a:rPr>
              <a:t>Una de las ventajas, además de aminorar el peso de las influencias, es aportar </a:t>
            </a:r>
            <a:r>
              <a:rPr lang="es-CR" altLang="es-CR" sz="1800" dirty="0">
                <a:cs typeface="Times New Roman" panose="02020603050405020304" pitchFamily="18" charset="0"/>
              </a:rPr>
              <a:t>un mejor ajuste para la mayoría de los datos sin necesidad de desechar información.</a:t>
            </a:r>
          </a:p>
          <a:p>
            <a:pPr algn="just"/>
            <a:endParaRPr lang="es-CR" dirty="0">
              <a:cs typeface="Times New Roman" panose="02020603050405020304" pitchFamily="18" charset="0"/>
            </a:endParaRPr>
          </a:p>
          <a:p>
            <a:pPr algn="just"/>
            <a:r>
              <a:rPr lang="en-US" dirty="0"/>
              <a:t>Para </a:t>
            </a:r>
            <a:r>
              <a:rPr lang="en-US" dirty="0" err="1"/>
              <a:t>aproximaciones</a:t>
            </a:r>
            <a:r>
              <a:rPr lang="en-US" dirty="0"/>
              <a:t> de </a:t>
            </a:r>
            <a:r>
              <a:rPr lang="en-US" dirty="0" err="1"/>
              <a:t>regresiones</a:t>
            </a:r>
            <a:r>
              <a:rPr lang="en-US" dirty="0"/>
              <a:t> </a:t>
            </a:r>
            <a:r>
              <a:rPr lang="en-US" dirty="0" err="1"/>
              <a:t>automáticos</a:t>
            </a:r>
            <a:r>
              <a:rPr lang="en-US" dirty="0"/>
              <a:t>, es una gran </a:t>
            </a:r>
            <a:r>
              <a:rPr lang="en-US" dirty="0" err="1"/>
              <a:t>elección</a:t>
            </a:r>
            <a:r>
              <a:rPr lang="en-US" dirty="0"/>
              <a:t>: </a:t>
            </a:r>
            <a:r>
              <a:rPr lang="es-CR" dirty="0">
                <a:cs typeface="Times New Roman" panose="02020603050405020304" pitchFamily="18" charset="0"/>
              </a:rPr>
              <a:t>p</a:t>
            </a:r>
            <a:r>
              <a:rPr lang="es-CR" altLang="es-CR" sz="1800" dirty="0">
                <a:cs typeface="Times New Roman" panose="02020603050405020304" pitchFamily="18" charset="0"/>
              </a:rPr>
              <a:t>or ejemplo, un instrumento de medición complejo usado para exámenes médicos debe calibrarse cada vez que se use y no hay tiempo para identificar valores extremos.</a:t>
            </a:r>
          </a:p>
          <a:p>
            <a:pPr algn="just"/>
            <a:endParaRPr lang="es-CR" dirty="0">
              <a:cs typeface="Times New Roman" panose="02020603050405020304" pitchFamily="18" charset="0"/>
            </a:endParaRPr>
          </a:p>
          <a:p>
            <a:pPr algn="just"/>
            <a:r>
              <a:rPr lang="es-CR" dirty="0">
                <a:cs typeface="Times New Roman" panose="02020603050405020304" pitchFamily="18" charset="0"/>
              </a:rPr>
              <a:t>Para nuestro caso, estudiaremos la IRLS: </a:t>
            </a:r>
            <a:r>
              <a:rPr lang="es-CR" dirty="0" err="1">
                <a:cs typeface="Times New Roman" panose="02020603050405020304" pitchFamily="18" charset="0"/>
              </a:rPr>
              <a:t>Iteratively</a:t>
            </a:r>
            <a:r>
              <a:rPr lang="es-CR" dirty="0">
                <a:cs typeface="Times New Roman" panose="02020603050405020304" pitchFamily="18" charset="0"/>
              </a:rPr>
              <a:t> </a:t>
            </a:r>
            <a:r>
              <a:rPr lang="es-CR" dirty="0" err="1">
                <a:cs typeface="Times New Roman" panose="02020603050405020304" pitchFamily="18" charset="0"/>
              </a:rPr>
              <a:t>reweighted</a:t>
            </a:r>
            <a:r>
              <a:rPr lang="es-CR" dirty="0">
                <a:cs typeface="Times New Roman" panose="02020603050405020304" pitchFamily="18" charset="0"/>
              </a:rPr>
              <a:t> </a:t>
            </a:r>
            <a:r>
              <a:rPr lang="es-CR" dirty="0" err="1">
                <a:cs typeface="Times New Roman" panose="02020603050405020304" pitchFamily="18" charset="0"/>
              </a:rPr>
              <a:t>least</a:t>
            </a:r>
            <a:r>
              <a:rPr lang="es-CR" dirty="0">
                <a:cs typeface="Times New Roman" panose="02020603050405020304" pitchFamily="18" charset="0"/>
              </a:rPr>
              <a:t> </a:t>
            </a:r>
            <a:r>
              <a:rPr lang="es-CR" dirty="0" err="1">
                <a:cs typeface="Times New Roman" panose="02020603050405020304" pitchFamily="18" charset="0"/>
              </a:rPr>
              <a:t>squares</a:t>
            </a:r>
            <a:r>
              <a:rPr lang="es-CR" dirty="0">
                <a:cs typeface="Times New Roman" panose="02020603050405020304" pitchFamily="18" charset="0"/>
              </a:rPr>
              <a:t>. Esta aproximación utiliza </a:t>
            </a:r>
            <a:r>
              <a:rPr lang="es-CR" altLang="es-CR" sz="1800" dirty="0">
                <a:cs typeface="Times New Roman" panose="02020603050405020304" pitchFamily="18" charset="0"/>
              </a:rPr>
              <a:t>el procedimiento de mínimos cuadrados ponderados para reducir la influencia de valores extremos. En lugar de usar los pesos basados en las varianzas de los errores, usa pesos basados en la lejanía de cada caso, medida por el residual de cada caso. Se revisan los pesos en cada iteración hasta que se obtenga un ajuste robusto.</a:t>
            </a:r>
            <a:r>
              <a:rPr lang="es-CR" dirty="0">
                <a:cs typeface="Times New Roman" panose="02020603050405020304" pitchFamily="18" charset="0"/>
              </a:rPr>
              <a:t> </a:t>
            </a:r>
            <a:endParaRPr lang="en-US" dirty="0"/>
          </a:p>
        </p:txBody>
      </p:sp>
      <p:sp>
        <p:nvSpPr>
          <p:cNvPr id="4" name="Título 1">
            <a:extLst>
              <a:ext uri="{FF2B5EF4-FFF2-40B4-BE49-F238E27FC236}">
                <a16:creationId xmlns:a16="http://schemas.microsoft.com/office/drawing/2014/main" id="{052D62BB-4427-4C3E-BC17-398589F468DD}"/>
              </a:ext>
            </a:extLst>
          </p:cNvPr>
          <p:cNvSpPr>
            <a:spLocks noGrp="1"/>
          </p:cNvSpPr>
          <p:nvPr>
            <p:ph type="title"/>
          </p:nvPr>
        </p:nvSpPr>
        <p:spPr>
          <a:xfrm>
            <a:off x="130629" y="115692"/>
            <a:ext cx="11000791" cy="1124342"/>
          </a:xfrm>
        </p:spPr>
        <p:txBody>
          <a:bodyPr>
            <a:normAutofit/>
          </a:bodyPr>
          <a:lstStyle/>
          <a:p>
            <a:pPr algn="ctr"/>
            <a:r>
              <a:rPr lang="es-CR" dirty="0"/>
              <a:t>Regresión robusta </a:t>
            </a:r>
            <a:r>
              <a:rPr lang="es-CR" dirty="0">
                <a:sym typeface="Wingdings" panose="05000000000000000000" pitchFamily="2" charset="2"/>
              </a:rPr>
              <a:t> valores de influencia</a:t>
            </a:r>
            <a:endParaRPr lang="en-US" dirty="0"/>
          </a:p>
        </p:txBody>
      </p:sp>
    </p:spTree>
    <p:extLst>
      <p:ext uri="{BB962C8B-B14F-4D97-AF65-F5344CB8AC3E}">
        <p14:creationId xmlns:p14="http://schemas.microsoft.com/office/powerpoint/2010/main" val="1012141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033E15-D2BD-4597-97D6-F24785A0EDD3}"/>
              </a:ext>
            </a:extLst>
          </p:cNvPr>
          <p:cNvSpPr>
            <a:spLocks noGrp="1"/>
          </p:cNvSpPr>
          <p:nvPr>
            <p:ph idx="1"/>
          </p:nvPr>
        </p:nvSpPr>
        <p:spPr>
          <a:xfrm>
            <a:off x="204186" y="1669002"/>
            <a:ext cx="10927234" cy="4909351"/>
          </a:xfrm>
        </p:spPr>
        <p:txBody>
          <a:bodyPr/>
          <a:lstStyle/>
          <a:p>
            <a:r>
              <a:rPr lang="es-CR" dirty="0"/>
              <a:t>En el uso de la regresión robusta, se suelen utilizar dos funciones ponderadoras: </a:t>
            </a:r>
          </a:p>
          <a:p>
            <a:endParaRPr lang="es-CR" dirty="0"/>
          </a:p>
          <a:p>
            <a:endParaRPr lang="es-CR" dirty="0"/>
          </a:p>
          <a:p>
            <a:endParaRPr lang="es-CR" dirty="0"/>
          </a:p>
          <a:p>
            <a:endParaRPr lang="es-CR" dirty="0"/>
          </a:p>
          <a:p>
            <a:endParaRPr lang="es-CR" dirty="0"/>
          </a:p>
          <a:p>
            <a:endParaRPr lang="es-CR" dirty="0"/>
          </a:p>
          <a:p>
            <a:endParaRPr lang="es-CR" dirty="0"/>
          </a:p>
          <a:p>
            <a:r>
              <a:rPr lang="en-US" dirty="0"/>
              <a:t>El </a:t>
            </a:r>
            <a:r>
              <a:rPr lang="es-CR" altLang="es-CR" sz="1800" dirty="0"/>
              <a:t>valor </a:t>
            </a:r>
            <a:r>
              <a:rPr lang="es-CR" altLang="es-CR" sz="1800" dirty="0" err="1"/>
              <a:t>u</a:t>
            </a:r>
            <a:r>
              <a:rPr lang="es-CR" altLang="es-CR" sz="1800" baseline="-25000" dirty="0" err="1"/>
              <a:t>i</a:t>
            </a:r>
            <a:r>
              <a:rPr lang="es-CR" altLang="es-CR" sz="1800" dirty="0"/>
              <a:t> denota el residual escalado. </a:t>
            </a:r>
            <a:r>
              <a:rPr lang="es-CR" altLang="es-CR" sz="1800" dirty="0">
                <a:sym typeface="Symbol" panose="05050102010706020507" pitchFamily="18" charset="2"/>
              </a:rPr>
              <a:t>Los valores 1.345 y 4.685 se llaman constantes de “</a:t>
            </a:r>
            <a:r>
              <a:rPr lang="es-CR" altLang="es-CR" sz="1800" dirty="0" err="1">
                <a:sym typeface="Symbol" panose="05050102010706020507" pitchFamily="18" charset="2"/>
              </a:rPr>
              <a:t>tunning</a:t>
            </a:r>
            <a:r>
              <a:rPr lang="es-CR" altLang="es-CR" sz="1800" dirty="0">
                <a:sym typeface="Symbol" panose="05050102010706020507" pitchFamily="18" charset="2"/>
              </a:rPr>
              <a:t>” que se escogen para hacer el procedimiento IRLS 95% eficiente para datos generados por el modelo de regresión con errores normales. El peso </a:t>
            </a:r>
            <a:r>
              <a:rPr lang="es-CR" altLang="es-CR" sz="1800" dirty="0" err="1">
                <a:sym typeface="Symbol" panose="05050102010706020507" pitchFamily="18" charset="2"/>
              </a:rPr>
              <a:t>w</a:t>
            </a:r>
            <a:r>
              <a:rPr lang="es-CR" altLang="es-CR" sz="1800" baseline="-25000" dirty="0" err="1">
                <a:sym typeface="Symbol" panose="05050102010706020507" pitchFamily="18" charset="2"/>
              </a:rPr>
              <a:t>i</a:t>
            </a:r>
            <a:r>
              <a:rPr lang="es-CR" altLang="es-CR" sz="1800" dirty="0">
                <a:sym typeface="Symbol" panose="05050102010706020507" pitchFamily="18" charset="2"/>
              </a:rPr>
              <a:t> baja conforme el residual escalado absoluto crece.</a:t>
            </a:r>
            <a:endParaRPr lang="es-CR" altLang="es-CR" sz="1800" dirty="0">
              <a:cs typeface="Times New Roman" panose="02020603050405020304" pitchFamily="18" charset="0"/>
            </a:endParaRPr>
          </a:p>
          <a:p>
            <a:endParaRPr lang="es-CR" altLang="es-CR" sz="1800" dirty="0">
              <a:sym typeface="Symbol" panose="05050102010706020507" pitchFamily="18" charset="2"/>
            </a:endParaRPr>
          </a:p>
          <a:p>
            <a:endParaRPr lang="en-US" dirty="0"/>
          </a:p>
        </p:txBody>
      </p:sp>
      <p:sp>
        <p:nvSpPr>
          <p:cNvPr id="4" name="Título 1">
            <a:extLst>
              <a:ext uri="{FF2B5EF4-FFF2-40B4-BE49-F238E27FC236}">
                <a16:creationId xmlns:a16="http://schemas.microsoft.com/office/drawing/2014/main" id="{052D62BB-4427-4C3E-BC17-398589F468DD}"/>
              </a:ext>
            </a:extLst>
          </p:cNvPr>
          <p:cNvSpPr>
            <a:spLocks noGrp="1"/>
          </p:cNvSpPr>
          <p:nvPr>
            <p:ph type="title"/>
          </p:nvPr>
        </p:nvSpPr>
        <p:spPr>
          <a:xfrm>
            <a:off x="130629" y="115692"/>
            <a:ext cx="11000791" cy="878607"/>
          </a:xfrm>
        </p:spPr>
        <p:txBody>
          <a:bodyPr>
            <a:normAutofit/>
          </a:bodyPr>
          <a:lstStyle/>
          <a:p>
            <a:pPr algn="ctr"/>
            <a:r>
              <a:rPr lang="es-CR" dirty="0"/>
              <a:t>Regresión robusta </a:t>
            </a:r>
            <a:r>
              <a:rPr lang="es-CR" dirty="0">
                <a:sym typeface="Wingdings" panose="05000000000000000000" pitchFamily="2" charset="2"/>
              </a:rPr>
              <a:t> valores de influencia</a:t>
            </a:r>
            <a:endParaRPr lang="en-US" dirty="0"/>
          </a:p>
        </p:txBody>
      </p:sp>
      <p:sp>
        <p:nvSpPr>
          <p:cNvPr id="11" name="Rectangle 3">
            <a:extLst>
              <a:ext uri="{FF2B5EF4-FFF2-40B4-BE49-F238E27FC236}">
                <a16:creationId xmlns:a16="http://schemas.microsoft.com/office/drawing/2014/main" id="{C24CC9A4-A258-49C6-A40F-056E9BD70122}"/>
              </a:ext>
            </a:extLst>
          </p:cNvPr>
          <p:cNvSpPr>
            <a:spLocks noChangeArrowheads="1"/>
          </p:cNvSpPr>
          <p:nvPr/>
        </p:nvSpPr>
        <p:spPr bwMode="auto">
          <a:xfrm>
            <a:off x="592646" y="2326490"/>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19088" indent="-319088">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639763" indent="-2730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eaLnBrk="1" hangingPunct="1">
              <a:buClr>
                <a:schemeClr val="hlink"/>
              </a:buClr>
              <a:buSzTx/>
              <a:buFont typeface="Wingdings" panose="05000000000000000000" pitchFamily="2" charset="2"/>
              <a:buNone/>
            </a:pPr>
            <a:r>
              <a:rPr lang="es-CR" altLang="es-CR" sz="1800" u="sng" dirty="0">
                <a:cs typeface="Times New Roman" panose="02020603050405020304" pitchFamily="18" charset="0"/>
              </a:rPr>
              <a:t>Huber</a:t>
            </a:r>
            <a:r>
              <a:rPr lang="es-CR" altLang="es-CR" sz="1800" dirty="0">
                <a:cs typeface="Times New Roman" panose="02020603050405020304" pitchFamily="18" charset="0"/>
              </a:rPr>
              <a:t>:</a:t>
            </a:r>
          </a:p>
        </p:txBody>
      </p:sp>
      <p:sp>
        <p:nvSpPr>
          <p:cNvPr id="12" name="Rectangle 3">
            <a:extLst>
              <a:ext uri="{FF2B5EF4-FFF2-40B4-BE49-F238E27FC236}">
                <a16:creationId xmlns:a16="http://schemas.microsoft.com/office/drawing/2014/main" id="{558508DB-5149-4972-AE39-493F129FFA0C}"/>
              </a:ext>
            </a:extLst>
          </p:cNvPr>
          <p:cNvSpPr>
            <a:spLocks noChangeArrowheads="1"/>
          </p:cNvSpPr>
          <p:nvPr/>
        </p:nvSpPr>
        <p:spPr bwMode="auto">
          <a:xfrm>
            <a:off x="521209" y="3910815"/>
            <a:ext cx="1296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19088" indent="-319088">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639763" indent="-2730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eaLnBrk="1" hangingPunct="1">
              <a:buClr>
                <a:schemeClr val="hlink"/>
              </a:buClr>
              <a:buSzTx/>
              <a:buFont typeface="Wingdings" panose="05000000000000000000" pitchFamily="2" charset="2"/>
              <a:buNone/>
            </a:pPr>
            <a:r>
              <a:rPr lang="es-CR" altLang="es-CR" sz="1800" u="sng">
                <a:cs typeface="Times New Roman" panose="02020603050405020304" pitchFamily="18" charset="0"/>
              </a:rPr>
              <a:t>Bisquare</a:t>
            </a:r>
            <a:r>
              <a:rPr lang="es-CR" altLang="es-CR" sz="1800">
                <a:cs typeface="Times New Roman" panose="02020603050405020304" pitchFamily="18" charset="0"/>
              </a:rPr>
              <a:t>:</a:t>
            </a:r>
          </a:p>
        </p:txBody>
      </p:sp>
      <p:graphicFrame>
        <p:nvGraphicFramePr>
          <p:cNvPr id="13" name="Object 4">
            <a:extLst>
              <a:ext uri="{FF2B5EF4-FFF2-40B4-BE49-F238E27FC236}">
                <a16:creationId xmlns:a16="http://schemas.microsoft.com/office/drawing/2014/main" id="{5D47F1C8-288F-40E3-833B-9440E8675B57}"/>
              </a:ext>
            </a:extLst>
          </p:cNvPr>
          <p:cNvGraphicFramePr>
            <a:graphicFrameLocks noChangeAspect="1"/>
          </p:cNvGraphicFramePr>
          <p:nvPr>
            <p:extLst>
              <p:ext uri="{D42A27DB-BD31-4B8C-83A1-F6EECF244321}">
                <p14:modId xmlns:p14="http://schemas.microsoft.com/office/powerpoint/2010/main" val="2341102124"/>
              </p:ext>
            </p:extLst>
          </p:nvPr>
        </p:nvGraphicFramePr>
        <p:xfrm>
          <a:off x="2032509" y="2253465"/>
          <a:ext cx="1728787" cy="1027112"/>
        </p:xfrm>
        <a:graphic>
          <a:graphicData uri="http://schemas.openxmlformats.org/presentationml/2006/ole">
            <mc:AlternateContent xmlns:mc="http://schemas.openxmlformats.org/markup-compatibility/2006">
              <mc:Choice xmlns:v="urn:schemas-microsoft-com:vml" Requires="v">
                <p:oleObj name="Ecuación" r:id="rId2" imgW="1752600" imgH="1041400" progId="Equation.3">
                  <p:embed/>
                </p:oleObj>
              </mc:Choice>
              <mc:Fallback>
                <p:oleObj name="Ecuación" r:id="rId2" imgW="1752600" imgH="1041400" progId="Equation.3">
                  <p:embed/>
                  <p:pic>
                    <p:nvPicPr>
                      <p:cNvPr id="40967" name="Object 4">
                        <a:extLst>
                          <a:ext uri="{FF2B5EF4-FFF2-40B4-BE49-F238E27FC236}">
                            <a16:creationId xmlns:a16="http://schemas.microsoft.com/office/drawing/2014/main" id="{14E0C07D-3981-41DA-A1F1-4AA42F417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509" y="2253465"/>
                        <a:ext cx="1728787"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
            <a:extLst>
              <a:ext uri="{FF2B5EF4-FFF2-40B4-BE49-F238E27FC236}">
                <a16:creationId xmlns:a16="http://schemas.microsoft.com/office/drawing/2014/main" id="{D6D976EE-C448-42FF-BB71-D46FE514447F}"/>
              </a:ext>
            </a:extLst>
          </p:cNvPr>
          <p:cNvGraphicFramePr>
            <a:graphicFrameLocks noChangeAspect="1"/>
          </p:cNvGraphicFramePr>
          <p:nvPr>
            <p:extLst>
              <p:ext uri="{D42A27DB-BD31-4B8C-83A1-F6EECF244321}">
                <p14:modId xmlns:p14="http://schemas.microsoft.com/office/powerpoint/2010/main" val="2939422913"/>
              </p:ext>
            </p:extLst>
          </p:nvPr>
        </p:nvGraphicFramePr>
        <p:xfrm>
          <a:off x="2032509" y="3550452"/>
          <a:ext cx="2351087" cy="1255713"/>
        </p:xfrm>
        <a:graphic>
          <a:graphicData uri="http://schemas.openxmlformats.org/presentationml/2006/ole">
            <mc:AlternateContent xmlns:mc="http://schemas.openxmlformats.org/markup-compatibility/2006">
              <mc:Choice xmlns:v="urn:schemas-microsoft-com:vml" Requires="v">
                <p:oleObj name="Ecuación" r:id="rId4" imgW="2374900" imgH="1270000" progId="Equation.3">
                  <p:embed/>
                </p:oleObj>
              </mc:Choice>
              <mc:Fallback>
                <p:oleObj name="Ecuación" r:id="rId4" imgW="2374900" imgH="1270000" progId="Equation.3">
                  <p:embed/>
                  <p:pic>
                    <p:nvPicPr>
                      <p:cNvPr id="40968" name="Object 4">
                        <a:extLst>
                          <a:ext uri="{FF2B5EF4-FFF2-40B4-BE49-F238E27FC236}">
                            <a16:creationId xmlns:a16="http://schemas.microsoft.com/office/drawing/2014/main" id="{6C287DFD-716A-459F-8AAF-DE0E6F19C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509" y="3550452"/>
                        <a:ext cx="2351087"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 name="Picture 19">
            <a:extLst>
              <a:ext uri="{FF2B5EF4-FFF2-40B4-BE49-F238E27FC236}">
                <a16:creationId xmlns:a16="http://schemas.microsoft.com/office/drawing/2014/main" id="{1986FB61-C952-4DD8-A104-E281F1A54C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1159" y="2110590"/>
            <a:ext cx="1944687"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0">
            <a:extLst>
              <a:ext uri="{FF2B5EF4-FFF2-40B4-BE49-F238E27FC236}">
                <a16:creationId xmlns:a16="http://schemas.microsoft.com/office/drawing/2014/main" id="{EED1EE0F-C614-4166-A330-6CC630C0A5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3821" y="3550452"/>
            <a:ext cx="2689225"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132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033E15-D2BD-4597-97D6-F24785A0EDD3}"/>
              </a:ext>
            </a:extLst>
          </p:cNvPr>
          <p:cNvSpPr>
            <a:spLocks noGrp="1"/>
          </p:cNvSpPr>
          <p:nvPr>
            <p:ph idx="1"/>
          </p:nvPr>
        </p:nvSpPr>
        <p:spPr>
          <a:xfrm>
            <a:off x="204186" y="1429306"/>
            <a:ext cx="10927234" cy="5149048"/>
          </a:xfrm>
        </p:spPr>
        <p:txBody>
          <a:bodyPr/>
          <a:lstStyle/>
          <a:p>
            <a:r>
              <a:rPr lang="es-CR" dirty="0"/>
              <a:t>Veamos una aplicación de la regresión robusta: </a:t>
            </a:r>
          </a:p>
          <a:p>
            <a:endParaRPr lang="es-CR" dirty="0"/>
          </a:p>
          <a:p>
            <a:endParaRPr lang="es-CR" dirty="0"/>
          </a:p>
          <a:p>
            <a:endParaRPr lang="es-CR" dirty="0"/>
          </a:p>
          <a:p>
            <a:endParaRPr lang="es-CR" dirty="0"/>
          </a:p>
          <a:p>
            <a:endParaRPr lang="es-CR" dirty="0"/>
          </a:p>
          <a:p>
            <a:endParaRPr lang="es-CR" dirty="0"/>
          </a:p>
          <a:p>
            <a:endParaRPr lang="es-CR" dirty="0"/>
          </a:p>
          <a:p>
            <a:endParaRPr lang="es-CR" altLang="es-CR" sz="1800" dirty="0">
              <a:sym typeface="Symbol" panose="05050102010706020507" pitchFamily="18" charset="2"/>
            </a:endParaRPr>
          </a:p>
          <a:p>
            <a:endParaRPr lang="en-US" dirty="0"/>
          </a:p>
        </p:txBody>
      </p:sp>
      <p:sp>
        <p:nvSpPr>
          <p:cNvPr id="4" name="Título 1">
            <a:extLst>
              <a:ext uri="{FF2B5EF4-FFF2-40B4-BE49-F238E27FC236}">
                <a16:creationId xmlns:a16="http://schemas.microsoft.com/office/drawing/2014/main" id="{052D62BB-4427-4C3E-BC17-398589F468DD}"/>
              </a:ext>
            </a:extLst>
          </p:cNvPr>
          <p:cNvSpPr>
            <a:spLocks noGrp="1"/>
          </p:cNvSpPr>
          <p:nvPr>
            <p:ph type="title"/>
          </p:nvPr>
        </p:nvSpPr>
        <p:spPr>
          <a:xfrm>
            <a:off x="130629" y="115692"/>
            <a:ext cx="11000791" cy="878607"/>
          </a:xfrm>
        </p:spPr>
        <p:txBody>
          <a:bodyPr>
            <a:normAutofit/>
          </a:bodyPr>
          <a:lstStyle/>
          <a:p>
            <a:pPr algn="ctr"/>
            <a:r>
              <a:rPr lang="es-CR" dirty="0"/>
              <a:t>Regresión robusta </a:t>
            </a:r>
            <a:r>
              <a:rPr lang="es-CR" dirty="0">
                <a:sym typeface="Wingdings" panose="05000000000000000000" pitchFamily="2" charset="2"/>
              </a:rPr>
              <a:t> valores de influencia</a:t>
            </a:r>
            <a:endParaRPr lang="en-US" dirty="0"/>
          </a:p>
        </p:txBody>
      </p:sp>
      <p:pic>
        <p:nvPicPr>
          <p:cNvPr id="1026" name="Picture 2" descr="PPT - IAOS 2014 Conference – Meeting the Demands of a Changing World  PowerPoint Presentation - ID:6233115">
            <a:extLst>
              <a:ext uri="{FF2B5EF4-FFF2-40B4-BE49-F238E27FC236}">
                <a16:creationId xmlns:a16="http://schemas.microsoft.com/office/drawing/2014/main" id="{CC6BFA31-C149-42FF-9C67-AC083EBB27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312" b="9661"/>
          <a:stretch/>
        </p:blipFill>
        <p:spPr bwMode="auto">
          <a:xfrm>
            <a:off x="1337387" y="2077001"/>
            <a:ext cx="9144000" cy="4665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43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8" name="7 Elipse">
            <a:extLst>
              <a:ext uri="{FF2B5EF4-FFF2-40B4-BE49-F238E27FC236}">
                <a16:creationId xmlns:a16="http://schemas.microsoft.com/office/drawing/2014/main" id="{5D93C4D8-AF5E-41B0-B917-F0ACD0523C97}"/>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Eliminar casos – </a:t>
            </a:r>
            <a:r>
              <a:rPr lang="es-CR" dirty="0" err="1"/>
              <a:t>outliers</a:t>
            </a:r>
            <a:endParaRPr lang="es-CR" dirty="0"/>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transformación de variables</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Regresión de </a:t>
            </a:r>
            <a:r>
              <a:rPr lang="es-CR" dirty="0" err="1"/>
              <a:t>Rigde</a:t>
            </a:r>
            <a:endParaRPr lang="es-CR" dirty="0"/>
          </a:p>
        </p:txBody>
      </p:sp>
      <p:sp>
        <p:nvSpPr>
          <p:cNvPr id="13" name="16 Rectángulo redondeado">
            <a:extLst>
              <a:ext uri="{FF2B5EF4-FFF2-40B4-BE49-F238E27FC236}">
                <a16:creationId xmlns:a16="http://schemas.microsoft.com/office/drawing/2014/main" id="{36ECCC45-103E-4B8D-9828-AD1AE9013DD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Regresión robusta - ponderar error </a:t>
            </a:r>
          </a:p>
        </p:txBody>
      </p:sp>
      <p:sp>
        <p:nvSpPr>
          <p:cNvPr id="14" name="17 Elipse">
            <a:extLst>
              <a:ext uri="{FF2B5EF4-FFF2-40B4-BE49-F238E27FC236}">
                <a16:creationId xmlns:a16="http://schemas.microsoft.com/office/drawing/2014/main" id="{7E31BA7D-0754-4FED-A903-4E767C06340A}"/>
              </a:ext>
            </a:extLst>
          </p:cNvPr>
          <p:cNvSpPr/>
          <p:nvPr/>
        </p:nvSpPr>
        <p:spPr>
          <a:xfrm>
            <a:off x="648267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6</a:t>
            </a:r>
          </a:p>
        </p:txBody>
      </p:sp>
      <p:sp>
        <p:nvSpPr>
          <p:cNvPr id="15" name="18 Rectángulo redondeado">
            <a:extLst>
              <a:ext uri="{FF2B5EF4-FFF2-40B4-BE49-F238E27FC236}">
                <a16:creationId xmlns:a16="http://schemas.microsoft.com/office/drawing/2014/main" id="{22B2D94A-2F4D-40A4-9983-F76237C92CA7}"/>
              </a:ext>
            </a:extLst>
          </p:cNvPr>
          <p:cNvSpPr/>
          <p:nvPr/>
        </p:nvSpPr>
        <p:spPr>
          <a:xfrm>
            <a:off x="8210866" y="537321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Otro tipo de enfoque</a:t>
            </a:r>
          </a:p>
        </p:txBody>
      </p:sp>
    </p:spTree>
    <p:extLst>
      <p:ext uri="{BB962C8B-B14F-4D97-AF65-F5344CB8AC3E}">
        <p14:creationId xmlns:p14="http://schemas.microsoft.com/office/powerpoint/2010/main" val="2535543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ooden dices with question mark | Vive Energía">
            <a:extLst>
              <a:ext uri="{FF2B5EF4-FFF2-40B4-BE49-F238E27FC236}">
                <a16:creationId xmlns:a16="http://schemas.microsoft.com/office/drawing/2014/main" id="{F101790C-DF14-41FB-B47A-C25DA871985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7209" b="10344"/>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61C7B46-E7D0-41BC-BFFF-62C5F99E9555}"/>
              </a:ext>
            </a:extLst>
          </p:cNvPr>
          <p:cNvSpPr>
            <a:spLocks noGrp="1"/>
          </p:cNvSpPr>
          <p:nvPr>
            <p:ph type="title"/>
          </p:nvPr>
        </p:nvSpPr>
        <p:spPr>
          <a:xfrm>
            <a:off x="595248" y="152393"/>
            <a:ext cx="10697592" cy="850481"/>
          </a:xfrm>
        </p:spPr>
        <p:txBody>
          <a:bodyPr>
            <a:normAutofit/>
          </a:bodyPr>
          <a:lstStyle/>
          <a:p>
            <a:pPr algn="ctr"/>
            <a:r>
              <a:rPr lang="es-CR" dirty="0"/>
              <a:t>La regresión robusta</a:t>
            </a:r>
            <a:endParaRPr lang="en-US" dirty="0">
              <a:solidFill>
                <a:schemeClr val="bg1"/>
              </a:solidFill>
            </a:endParaRPr>
          </a:p>
        </p:txBody>
      </p:sp>
      <p:sp>
        <p:nvSpPr>
          <p:cNvPr id="6" name="Marcador de contenido 2">
            <a:extLst>
              <a:ext uri="{FF2B5EF4-FFF2-40B4-BE49-F238E27FC236}">
                <a16:creationId xmlns:a16="http://schemas.microsoft.com/office/drawing/2014/main" id="{9D8B9CC6-5495-4B30-8A8B-5651E79DE3D9}"/>
              </a:ext>
            </a:extLst>
          </p:cNvPr>
          <p:cNvSpPr>
            <a:spLocks noGrp="1"/>
          </p:cNvSpPr>
          <p:nvPr>
            <p:ph idx="1"/>
          </p:nvPr>
        </p:nvSpPr>
        <p:spPr>
          <a:xfrm>
            <a:off x="445125" y="1455324"/>
            <a:ext cx="11115503" cy="1403286"/>
          </a:xfrm>
        </p:spPr>
        <p:txBody>
          <a:bodyPr>
            <a:normAutofit/>
          </a:bodyPr>
          <a:lstStyle/>
          <a:p>
            <a:r>
              <a:rPr lang="es-CR" dirty="0">
                <a:solidFill>
                  <a:schemeClr val="bg1"/>
                </a:solidFill>
              </a:rPr>
              <a:t>Realizamos la regresión robusta </a:t>
            </a:r>
            <a:r>
              <a:rPr lang="es-CR" dirty="0">
                <a:solidFill>
                  <a:schemeClr val="bg1"/>
                </a:solidFill>
                <a:sym typeface="Wingdings" panose="05000000000000000000" pitchFamily="2" charset="2"/>
              </a:rPr>
              <a:t> volvemos a corroborar los supuestos.</a:t>
            </a:r>
          </a:p>
          <a:p>
            <a:endParaRPr lang="es-CR" dirty="0">
              <a:solidFill>
                <a:schemeClr val="bg1"/>
              </a:solidFill>
              <a:sym typeface="Wingdings" panose="05000000000000000000" pitchFamily="2" charset="2"/>
            </a:endParaRPr>
          </a:p>
          <a:p>
            <a:r>
              <a:rPr lang="es-CR" dirty="0">
                <a:solidFill>
                  <a:schemeClr val="bg1"/>
                </a:solidFill>
                <a:sym typeface="Wingdings" panose="05000000000000000000" pitchFamily="2" charset="2"/>
              </a:rPr>
              <a:t>¿Y si aún no se ha arreglado?</a:t>
            </a:r>
            <a:endParaRPr lang="en-US" dirty="0">
              <a:solidFill>
                <a:schemeClr val="bg1"/>
              </a:solidFill>
            </a:endParaRPr>
          </a:p>
        </p:txBody>
      </p:sp>
    </p:spTree>
    <p:extLst>
      <p:ext uri="{BB962C8B-B14F-4D97-AF65-F5344CB8AC3E}">
        <p14:creationId xmlns:p14="http://schemas.microsoft.com/office/powerpoint/2010/main" val="3805877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Extra: imágenes, fotos de stock y vectores | Shutterstock">
            <a:extLst>
              <a:ext uri="{FF2B5EF4-FFF2-40B4-BE49-F238E27FC236}">
                <a16:creationId xmlns:a16="http://schemas.microsoft.com/office/drawing/2014/main" id="{632D608A-A420-43EC-8E0B-A8CF231EF6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00985" y="643467"/>
            <a:ext cx="614806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391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AQ: Our most Frequent Asked Questions | Stockspots">
            <a:extLst>
              <a:ext uri="{FF2B5EF4-FFF2-40B4-BE49-F238E27FC236}">
                <a16:creationId xmlns:a16="http://schemas.microsoft.com/office/drawing/2014/main" id="{3B14BB73-2CA0-4AA1-8C5C-7958B08F433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7354" b="8331"/>
          <a:stretch/>
        </p:blipFill>
        <p:spPr bwMode="auto">
          <a:xfrm>
            <a:off x="20" y="10"/>
            <a:ext cx="112928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63F7AE1-7810-4443-A2D1-68ECD674AE41}"/>
              </a:ext>
            </a:extLst>
          </p:cNvPr>
          <p:cNvSpPr>
            <a:spLocks noGrp="1"/>
          </p:cNvSpPr>
          <p:nvPr>
            <p:ph type="title"/>
          </p:nvPr>
        </p:nvSpPr>
        <p:spPr>
          <a:xfrm>
            <a:off x="1261872" y="365760"/>
            <a:ext cx="9692640" cy="1325562"/>
          </a:xfrm>
        </p:spPr>
        <p:txBody>
          <a:bodyPr>
            <a:normAutofit/>
          </a:bodyPr>
          <a:lstStyle/>
          <a:p>
            <a:r>
              <a:rPr lang="es-CR" dirty="0">
                <a:solidFill>
                  <a:schemeClr val="bg1"/>
                </a:solidFill>
              </a:rPr>
              <a:t>Regresión a la mediana: regresión </a:t>
            </a:r>
            <a:r>
              <a:rPr lang="es-CR" dirty="0" err="1">
                <a:solidFill>
                  <a:schemeClr val="bg1"/>
                </a:solidFill>
              </a:rPr>
              <a:t>cuantílica</a:t>
            </a:r>
            <a:endParaRPr lang="en-US" dirty="0">
              <a:solidFill>
                <a:schemeClr val="bg1"/>
              </a:solidFill>
            </a:endParaRPr>
          </a:p>
        </p:txBody>
      </p:sp>
      <p:sp>
        <p:nvSpPr>
          <p:cNvPr id="3" name="Marcador de contenido 2">
            <a:extLst>
              <a:ext uri="{FF2B5EF4-FFF2-40B4-BE49-F238E27FC236}">
                <a16:creationId xmlns:a16="http://schemas.microsoft.com/office/drawing/2014/main" id="{9B3B9F83-2143-4715-A038-0985F18AB4B2}"/>
              </a:ext>
            </a:extLst>
          </p:cNvPr>
          <p:cNvSpPr>
            <a:spLocks noGrp="1"/>
          </p:cNvSpPr>
          <p:nvPr>
            <p:ph idx="1"/>
          </p:nvPr>
        </p:nvSpPr>
        <p:spPr>
          <a:xfrm>
            <a:off x="1261872" y="2005739"/>
            <a:ext cx="8595360" cy="4174398"/>
          </a:xfrm>
        </p:spPr>
        <p:txBody>
          <a:bodyPr>
            <a:normAutofit/>
          </a:bodyPr>
          <a:lstStyle/>
          <a:p>
            <a:pPr marL="0" indent="0" algn="ctr">
              <a:buNone/>
            </a:pPr>
            <a:r>
              <a:rPr lang="es-CR" dirty="0">
                <a:solidFill>
                  <a:schemeClr val="bg1"/>
                </a:solidFill>
              </a:rPr>
              <a:t>¿Por qué, en problemas con asimetrías o valores extremos, vamos a preferir la mediana en vez del promedio ?</a:t>
            </a:r>
            <a:endParaRPr lang="en-US" dirty="0">
              <a:solidFill>
                <a:schemeClr val="bg1"/>
              </a:solidFill>
            </a:endParaRPr>
          </a:p>
        </p:txBody>
      </p:sp>
    </p:spTree>
    <p:extLst>
      <p:ext uri="{BB962C8B-B14F-4D97-AF65-F5344CB8AC3E}">
        <p14:creationId xmlns:p14="http://schemas.microsoft.com/office/powerpoint/2010/main" val="3977045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DAC86-A74C-46DA-90DC-252FB6FBEE74}"/>
              </a:ext>
            </a:extLst>
          </p:cNvPr>
          <p:cNvSpPr>
            <a:spLocks noGrp="1"/>
          </p:cNvSpPr>
          <p:nvPr>
            <p:ph type="title"/>
          </p:nvPr>
        </p:nvSpPr>
        <p:spPr>
          <a:xfrm>
            <a:off x="83975" y="132495"/>
            <a:ext cx="11150082" cy="1325562"/>
          </a:xfrm>
        </p:spPr>
        <p:txBody>
          <a:bodyPr/>
          <a:lstStyle/>
          <a:p>
            <a:pPr algn="ctr"/>
            <a:r>
              <a:rPr lang="es-CR" dirty="0"/>
              <a:t>Regresión a la mediana: la regresión </a:t>
            </a:r>
            <a:r>
              <a:rPr lang="es-CR" dirty="0" err="1"/>
              <a:t>cuantílica</a:t>
            </a:r>
            <a:endParaRPr lang="en-US" dirty="0"/>
          </a:p>
        </p:txBody>
      </p:sp>
      <p:sp>
        <p:nvSpPr>
          <p:cNvPr id="3" name="Marcador de contenido 2">
            <a:extLst>
              <a:ext uri="{FF2B5EF4-FFF2-40B4-BE49-F238E27FC236}">
                <a16:creationId xmlns:a16="http://schemas.microsoft.com/office/drawing/2014/main" id="{23A56A3D-FAB7-4185-8C97-0692E7160B19}"/>
              </a:ext>
            </a:extLst>
          </p:cNvPr>
          <p:cNvSpPr>
            <a:spLocks noGrp="1"/>
          </p:cNvSpPr>
          <p:nvPr>
            <p:ph idx="1"/>
          </p:nvPr>
        </p:nvSpPr>
        <p:spPr>
          <a:xfrm>
            <a:off x="214307" y="1458057"/>
            <a:ext cx="10847270" cy="5267448"/>
          </a:xfrm>
        </p:spPr>
        <p:txBody>
          <a:bodyPr/>
          <a:lstStyle/>
          <a:p>
            <a:r>
              <a:rPr lang="es-CR" dirty="0"/>
              <a:t>De forma </a:t>
            </a:r>
            <a:r>
              <a:rPr lang="es-CR" dirty="0" err="1"/>
              <a:t>univariada</a:t>
            </a:r>
            <a:r>
              <a:rPr lang="es-CR" dirty="0"/>
              <a:t>, el promedio no suele ser la medida recomendada en la descripción de la información ante una distribución asimétrica.</a:t>
            </a:r>
          </a:p>
          <a:p>
            <a:endParaRPr lang="es-CR" dirty="0"/>
          </a:p>
          <a:p>
            <a:r>
              <a:rPr lang="es-CR" dirty="0"/>
              <a:t>Recordemos que los valores extremos son los causantes de poseer distribuciones asimétricas, y en tales situaciones se prefiere se prefiere la mediana como medida de posición central.</a:t>
            </a:r>
          </a:p>
          <a:p>
            <a:endParaRPr lang="es-CR" dirty="0"/>
          </a:p>
          <a:p>
            <a:r>
              <a:rPr lang="es-CR" dirty="0"/>
              <a:t>Lo mismo sucede en un contexto de regresión: al haber uno o diversos valores extremos, el promedio no suele ser la mejor medida a referenciar, y se puede pensar en utilizar la mediana en la estimación de los coeficientes de regresión.</a:t>
            </a:r>
          </a:p>
          <a:p>
            <a:endParaRPr lang="es-CR" dirty="0"/>
          </a:p>
          <a:p>
            <a:r>
              <a:rPr lang="es-ES" dirty="0"/>
              <a:t>La regresión </a:t>
            </a:r>
            <a:r>
              <a:rPr lang="es-ES" dirty="0" err="1"/>
              <a:t>cuantílica</a:t>
            </a:r>
            <a:r>
              <a:rPr lang="es-ES" dirty="0"/>
              <a:t> permite estudiar el impacto de las variables independientes en diferentes cuantiles de distribución de variables dependientes y, por lo tanto, proporciona una imagen completa de la relación entre Y </a:t>
            </a:r>
            <a:r>
              <a:rPr lang="es-ES" dirty="0" err="1"/>
              <a:t>y</a:t>
            </a:r>
            <a:r>
              <a:rPr lang="es-ES" dirty="0"/>
              <a:t> X, además esta es robusta a valores atípicos en observaciones de Y, y la </a:t>
            </a:r>
            <a:r>
              <a:rPr lang="es-ES" dirty="0" err="1"/>
              <a:t>La</a:t>
            </a:r>
            <a:r>
              <a:rPr lang="es-ES" dirty="0"/>
              <a:t> estimación y las inferencias están libres de distribución.</a:t>
            </a:r>
            <a:endParaRPr lang="en-US" dirty="0"/>
          </a:p>
        </p:txBody>
      </p:sp>
    </p:spTree>
    <p:extLst>
      <p:ext uri="{BB962C8B-B14F-4D97-AF65-F5344CB8AC3E}">
        <p14:creationId xmlns:p14="http://schemas.microsoft.com/office/powerpoint/2010/main" val="3372841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3566F66-38A4-49D6-AF9D-2C2A3441D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63" y="2308160"/>
            <a:ext cx="5355189" cy="35701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AE051B9-FB19-4B91-B3CD-4B5036FF7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158" y="2186862"/>
            <a:ext cx="4991295" cy="3570126"/>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a:extLst>
              <a:ext uri="{FF2B5EF4-FFF2-40B4-BE49-F238E27FC236}">
                <a16:creationId xmlns:a16="http://schemas.microsoft.com/office/drawing/2014/main" id="{AD7B4D1E-1DC0-4DFF-AAD6-2F88B98D5169}"/>
              </a:ext>
            </a:extLst>
          </p:cNvPr>
          <p:cNvSpPr>
            <a:spLocks noGrp="1"/>
          </p:cNvSpPr>
          <p:nvPr>
            <p:ph type="title"/>
          </p:nvPr>
        </p:nvSpPr>
        <p:spPr>
          <a:xfrm>
            <a:off x="83975" y="132495"/>
            <a:ext cx="11150082" cy="1325562"/>
          </a:xfrm>
        </p:spPr>
        <p:txBody>
          <a:bodyPr/>
          <a:lstStyle/>
          <a:p>
            <a:pPr algn="ctr"/>
            <a:r>
              <a:rPr lang="es-CR" dirty="0"/>
              <a:t>Regresión a la mediana: la regresión </a:t>
            </a:r>
            <a:r>
              <a:rPr lang="es-CR" dirty="0" err="1"/>
              <a:t>cuantílica</a:t>
            </a:r>
            <a:endParaRPr lang="en-US" dirty="0"/>
          </a:p>
        </p:txBody>
      </p:sp>
    </p:spTree>
    <p:extLst>
      <p:ext uri="{BB962C8B-B14F-4D97-AF65-F5344CB8AC3E}">
        <p14:creationId xmlns:p14="http://schemas.microsoft.com/office/powerpoint/2010/main" val="3946807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8" name="7 Elipse">
            <a:extLst>
              <a:ext uri="{FF2B5EF4-FFF2-40B4-BE49-F238E27FC236}">
                <a16:creationId xmlns:a16="http://schemas.microsoft.com/office/drawing/2014/main" id="{5D93C4D8-AF5E-41B0-B917-F0ACD0523C97}"/>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Eliminar casos – </a:t>
            </a:r>
            <a:r>
              <a:rPr lang="es-CR" dirty="0" err="1"/>
              <a:t>outliers</a:t>
            </a:r>
            <a:endParaRPr lang="es-CR" dirty="0"/>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La transformación de variables</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Regresión de </a:t>
            </a:r>
            <a:r>
              <a:rPr lang="es-CR" dirty="0" err="1"/>
              <a:t>Rigde</a:t>
            </a:r>
            <a:endParaRPr lang="es-CR" dirty="0"/>
          </a:p>
        </p:txBody>
      </p:sp>
      <p:sp>
        <p:nvSpPr>
          <p:cNvPr id="13" name="16 Rectángulo redondeado">
            <a:extLst>
              <a:ext uri="{FF2B5EF4-FFF2-40B4-BE49-F238E27FC236}">
                <a16:creationId xmlns:a16="http://schemas.microsoft.com/office/drawing/2014/main" id="{36ECCC45-103E-4B8D-9828-AD1AE9013DD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Regresión robusta - ponderar error </a:t>
            </a:r>
          </a:p>
        </p:txBody>
      </p:sp>
      <p:sp>
        <p:nvSpPr>
          <p:cNvPr id="14" name="17 Elipse">
            <a:extLst>
              <a:ext uri="{FF2B5EF4-FFF2-40B4-BE49-F238E27FC236}">
                <a16:creationId xmlns:a16="http://schemas.microsoft.com/office/drawing/2014/main" id="{7E31BA7D-0754-4FED-A903-4E767C06340A}"/>
              </a:ext>
            </a:extLst>
          </p:cNvPr>
          <p:cNvSpPr/>
          <p:nvPr/>
        </p:nvSpPr>
        <p:spPr>
          <a:xfrm>
            <a:off x="648267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6</a:t>
            </a:r>
          </a:p>
        </p:txBody>
      </p:sp>
      <p:sp>
        <p:nvSpPr>
          <p:cNvPr id="15" name="18 Rectángulo redondeado">
            <a:extLst>
              <a:ext uri="{FF2B5EF4-FFF2-40B4-BE49-F238E27FC236}">
                <a16:creationId xmlns:a16="http://schemas.microsoft.com/office/drawing/2014/main" id="{22B2D94A-2F4D-40A4-9983-F76237C92CA7}"/>
              </a:ext>
            </a:extLst>
          </p:cNvPr>
          <p:cNvSpPr/>
          <p:nvPr/>
        </p:nvSpPr>
        <p:spPr>
          <a:xfrm>
            <a:off x="8210866" y="537321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Otro tipo de enfoque</a:t>
            </a:r>
          </a:p>
        </p:txBody>
      </p:sp>
    </p:spTree>
    <p:extLst>
      <p:ext uri="{BB962C8B-B14F-4D97-AF65-F5344CB8AC3E}">
        <p14:creationId xmlns:p14="http://schemas.microsoft.com/office/powerpoint/2010/main" val="1957682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3" name="Rectangle 7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E262871-FB2E-4A65-A733-58DBF980E03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gn="ctr">
              <a:lnSpc>
                <a:spcPct val="85000"/>
              </a:lnSpc>
            </a:pPr>
            <a:r>
              <a:rPr lang="en-US" sz="5400" dirty="0" err="1">
                <a:solidFill>
                  <a:srgbClr val="FFFFFF"/>
                </a:solidFill>
              </a:rPr>
              <a:t>Otros</a:t>
            </a:r>
            <a:r>
              <a:rPr lang="en-US" sz="5400" dirty="0">
                <a:solidFill>
                  <a:srgbClr val="FFFFFF"/>
                </a:solidFill>
              </a:rPr>
              <a:t> </a:t>
            </a:r>
            <a:r>
              <a:rPr lang="en-US" sz="5400" dirty="0" err="1">
                <a:solidFill>
                  <a:srgbClr val="FFFFFF"/>
                </a:solidFill>
              </a:rPr>
              <a:t>enfoques</a:t>
            </a:r>
            <a:r>
              <a:rPr lang="en-US" sz="5400" dirty="0">
                <a:solidFill>
                  <a:srgbClr val="FFFFFF"/>
                </a:solidFill>
              </a:rPr>
              <a:t> </a:t>
            </a:r>
          </a:p>
        </p:txBody>
      </p:sp>
      <p:sp>
        <p:nvSpPr>
          <p:cNvPr id="3" name="Marcador de contenido 2">
            <a:extLst>
              <a:ext uri="{FF2B5EF4-FFF2-40B4-BE49-F238E27FC236}">
                <a16:creationId xmlns:a16="http://schemas.microsoft.com/office/drawing/2014/main" id="{A72FC705-CF25-4A68-9402-83FA542029DE}"/>
              </a:ext>
            </a:extLst>
          </p:cNvPr>
          <p:cNvSpPr>
            <a:spLocks noGrp="1"/>
          </p:cNvSpPr>
          <p:nvPr>
            <p:ph idx="1"/>
          </p:nvPr>
        </p:nvSpPr>
        <p:spPr>
          <a:xfrm>
            <a:off x="944182" y="6229349"/>
            <a:ext cx="9747821" cy="536576"/>
          </a:xfrm>
        </p:spPr>
        <p:txBody>
          <a:bodyPr vert="horz" lIns="91440" tIns="45720" rIns="91440" bIns="45720" rtlCol="0">
            <a:normAutofit/>
          </a:bodyPr>
          <a:lstStyle/>
          <a:p>
            <a:pPr marL="0" indent="0" algn="ctr">
              <a:buNone/>
            </a:pPr>
            <a:r>
              <a:rPr lang="en-US" sz="1600" dirty="0">
                <a:solidFill>
                  <a:srgbClr val="BFBFBF"/>
                </a:solidFill>
              </a:rPr>
              <a:t>¿Nos </a:t>
            </a:r>
            <a:r>
              <a:rPr lang="en-US" sz="1600" dirty="0" err="1">
                <a:solidFill>
                  <a:srgbClr val="BFBFBF"/>
                </a:solidFill>
              </a:rPr>
              <a:t>debemos</a:t>
            </a:r>
            <a:r>
              <a:rPr lang="en-US" sz="1600" dirty="0">
                <a:solidFill>
                  <a:srgbClr val="BFBFBF"/>
                </a:solidFill>
              </a:rPr>
              <a:t> </a:t>
            </a:r>
            <a:r>
              <a:rPr lang="en-US" sz="1600" dirty="0" err="1">
                <a:solidFill>
                  <a:srgbClr val="BFBFBF"/>
                </a:solidFill>
              </a:rPr>
              <a:t>quedar</a:t>
            </a:r>
            <a:r>
              <a:rPr lang="en-US" sz="1600" dirty="0">
                <a:solidFill>
                  <a:srgbClr val="BFBFBF"/>
                </a:solidFill>
              </a:rPr>
              <a:t> </a:t>
            </a:r>
            <a:r>
              <a:rPr lang="en-US" sz="1600" dirty="0" err="1">
                <a:solidFill>
                  <a:srgbClr val="BFBFBF"/>
                </a:solidFill>
              </a:rPr>
              <a:t>únicamente</a:t>
            </a:r>
            <a:r>
              <a:rPr lang="en-US" sz="1600" dirty="0">
                <a:solidFill>
                  <a:srgbClr val="BFBFBF"/>
                </a:solidFill>
              </a:rPr>
              <a:t> con el </a:t>
            </a:r>
            <a:r>
              <a:rPr lang="en-US" sz="1600" dirty="0" err="1">
                <a:solidFill>
                  <a:srgbClr val="BFBFBF"/>
                </a:solidFill>
              </a:rPr>
              <a:t>método</a:t>
            </a:r>
            <a:r>
              <a:rPr lang="en-US" sz="1600" dirty="0">
                <a:solidFill>
                  <a:srgbClr val="BFBFBF"/>
                </a:solidFill>
              </a:rPr>
              <a:t> de OLS o MCO ?</a:t>
            </a:r>
          </a:p>
        </p:txBody>
      </p:sp>
      <p:sp>
        <p:nvSpPr>
          <p:cNvPr id="77" name="Rectangle 7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Qué es un sistema Question Answering?">
            <a:extLst>
              <a:ext uri="{FF2B5EF4-FFF2-40B4-BE49-F238E27FC236}">
                <a16:creationId xmlns:a16="http://schemas.microsoft.com/office/drawing/2014/main" id="{1632DC92-0BD2-4712-A5DE-7F110F4B69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9422" y="100561"/>
            <a:ext cx="10451196" cy="4885934"/>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73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62871-FB2E-4A65-A733-58DBF980E03D}"/>
              </a:ext>
            </a:extLst>
          </p:cNvPr>
          <p:cNvSpPr>
            <a:spLocks noGrp="1"/>
          </p:cNvSpPr>
          <p:nvPr>
            <p:ph type="title"/>
          </p:nvPr>
        </p:nvSpPr>
        <p:spPr>
          <a:xfrm>
            <a:off x="347471" y="28404"/>
            <a:ext cx="10758493" cy="806093"/>
          </a:xfrm>
        </p:spPr>
        <p:txBody>
          <a:bodyPr/>
          <a:lstStyle/>
          <a:p>
            <a:pPr algn="ctr"/>
            <a:r>
              <a:rPr lang="es-CR" dirty="0"/>
              <a:t>Otros enfoques </a:t>
            </a:r>
            <a:endParaRPr lang="en-US" dirty="0"/>
          </a:p>
        </p:txBody>
      </p:sp>
      <p:sp>
        <p:nvSpPr>
          <p:cNvPr id="3" name="Marcador de contenido 2">
            <a:extLst>
              <a:ext uri="{FF2B5EF4-FFF2-40B4-BE49-F238E27FC236}">
                <a16:creationId xmlns:a16="http://schemas.microsoft.com/office/drawing/2014/main" id="{A72FC705-CF25-4A68-9402-83FA542029DE}"/>
              </a:ext>
            </a:extLst>
          </p:cNvPr>
          <p:cNvSpPr>
            <a:spLocks noGrp="1"/>
          </p:cNvSpPr>
          <p:nvPr>
            <p:ph idx="1"/>
          </p:nvPr>
        </p:nvSpPr>
        <p:spPr>
          <a:xfrm>
            <a:off x="187674" y="941034"/>
            <a:ext cx="10918289" cy="5916966"/>
          </a:xfrm>
        </p:spPr>
        <p:txBody>
          <a:bodyPr>
            <a:normAutofit lnSpcReduction="10000"/>
          </a:bodyPr>
          <a:lstStyle/>
          <a:p>
            <a:r>
              <a:rPr lang="es-CR" dirty="0"/>
              <a:t>La respuesta es un inminente NO. </a:t>
            </a:r>
          </a:p>
          <a:p>
            <a:endParaRPr lang="es-CR" dirty="0"/>
          </a:p>
          <a:p>
            <a:r>
              <a:rPr lang="en-US" dirty="0"/>
              <a:t>Es </a:t>
            </a:r>
            <a:r>
              <a:rPr lang="en-US" dirty="0" err="1"/>
              <a:t>imposible</a:t>
            </a:r>
            <a:r>
              <a:rPr lang="en-US" dirty="0"/>
              <a:t> tartar de </a:t>
            </a:r>
            <a:r>
              <a:rPr lang="en-US" dirty="0" err="1"/>
              <a:t>complacer</a:t>
            </a:r>
            <a:r>
              <a:rPr lang="en-US" dirty="0"/>
              <a:t> </a:t>
            </a:r>
            <a:r>
              <a:rPr lang="en-US" dirty="0" err="1"/>
              <a:t>siempre</a:t>
            </a:r>
            <a:r>
              <a:rPr lang="en-US" dirty="0"/>
              <a:t> el </a:t>
            </a:r>
            <a:r>
              <a:rPr lang="en-US" dirty="0" err="1"/>
              <a:t>supuesto</a:t>
            </a:r>
            <a:r>
              <a:rPr lang="en-US" dirty="0"/>
              <a:t> que le </a:t>
            </a:r>
            <a:r>
              <a:rPr lang="en-US" dirty="0" err="1"/>
              <a:t>hicimos</a:t>
            </a:r>
            <a:r>
              <a:rPr lang="en-US" dirty="0"/>
              <a:t> a los </a:t>
            </a:r>
            <a:r>
              <a:rPr lang="en-US" dirty="0" err="1"/>
              <a:t>residuos</a:t>
            </a:r>
            <a:r>
              <a:rPr lang="en-US" dirty="0"/>
              <a:t>:</a:t>
            </a:r>
          </a:p>
          <a:p>
            <a:endParaRPr lang="en-US" dirty="0"/>
          </a:p>
          <a:p>
            <a:endParaRPr lang="en-US" dirty="0"/>
          </a:p>
          <a:p>
            <a:endParaRPr lang="en-US" dirty="0"/>
          </a:p>
          <a:p>
            <a:r>
              <a:rPr lang="en-US" dirty="0" err="1"/>
              <a:t>Además</a:t>
            </a:r>
            <a:r>
              <a:rPr lang="en-US" dirty="0"/>
              <a:t>, </a:t>
            </a:r>
            <a:r>
              <a:rPr lang="en-US" dirty="0" err="1"/>
              <a:t>en</a:t>
            </a:r>
            <a:r>
              <a:rPr lang="en-US" dirty="0"/>
              <a:t> la </a:t>
            </a:r>
            <a:r>
              <a:rPr lang="en-US" dirty="0" err="1"/>
              <a:t>vida</a:t>
            </a:r>
            <a:r>
              <a:rPr lang="en-US" dirty="0"/>
              <a:t> </a:t>
            </a:r>
            <a:r>
              <a:rPr lang="en-US" dirty="0" err="1"/>
              <a:t>existen</a:t>
            </a:r>
            <a:r>
              <a:rPr lang="en-US" dirty="0"/>
              <a:t> </a:t>
            </a:r>
            <a:r>
              <a:rPr lang="en-US" dirty="0" err="1"/>
              <a:t>relaciones</a:t>
            </a:r>
            <a:r>
              <a:rPr lang="en-US" dirty="0"/>
              <a:t> </a:t>
            </a:r>
            <a:r>
              <a:rPr lang="en-US" dirty="0" err="1"/>
              <a:t>más</a:t>
            </a:r>
            <a:r>
              <a:rPr lang="en-US" dirty="0"/>
              <a:t> </a:t>
            </a:r>
            <a:r>
              <a:rPr lang="en-US" dirty="0" err="1"/>
              <a:t>allá</a:t>
            </a:r>
            <a:r>
              <a:rPr lang="en-US" dirty="0"/>
              <a:t> de la </a:t>
            </a:r>
            <a:r>
              <a:rPr lang="en-US" dirty="0" err="1"/>
              <a:t>linealidad</a:t>
            </a:r>
            <a:r>
              <a:rPr lang="en-US" dirty="0"/>
              <a:t>. Hay multiples </a:t>
            </a:r>
            <a:r>
              <a:rPr lang="en-US" dirty="0" err="1"/>
              <a:t>funciones</a:t>
            </a:r>
            <a:r>
              <a:rPr lang="en-US" dirty="0"/>
              <a:t> de </a:t>
            </a:r>
            <a:r>
              <a:rPr lang="en-US" dirty="0" err="1"/>
              <a:t>probabilidad</a:t>
            </a:r>
            <a:r>
              <a:rPr lang="en-US" dirty="0"/>
              <a:t>,  y por lo tanto los </a:t>
            </a:r>
            <a:r>
              <a:rPr lang="en-US" dirty="0" err="1"/>
              <a:t>residuos</a:t>
            </a:r>
            <a:r>
              <a:rPr lang="en-US" dirty="0"/>
              <a:t> </a:t>
            </a:r>
            <a:r>
              <a:rPr lang="en-US" dirty="0" err="1"/>
              <a:t>podrían</a:t>
            </a:r>
            <a:r>
              <a:rPr lang="en-US" dirty="0"/>
              <a:t> </a:t>
            </a:r>
            <a:r>
              <a:rPr lang="en-US" dirty="0" err="1"/>
              <a:t>optar</a:t>
            </a:r>
            <a:r>
              <a:rPr lang="en-US" dirty="0"/>
              <a:t> por </a:t>
            </a:r>
            <a:r>
              <a:rPr lang="en-US" dirty="0" err="1"/>
              <a:t>distrubuirse</a:t>
            </a:r>
            <a:r>
              <a:rPr lang="en-US" dirty="0"/>
              <a:t> de </a:t>
            </a:r>
            <a:r>
              <a:rPr lang="en-US" dirty="0" err="1"/>
              <a:t>otra</a:t>
            </a:r>
            <a:r>
              <a:rPr lang="en-US" dirty="0"/>
              <a:t> forma </a:t>
            </a:r>
            <a:r>
              <a:rPr lang="en-US" dirty="0" err="1"/>
              <a:t>más</a:t>
            </a:r>
            <a:r>
              <a:rPr lang="en-US" dirty="0"/>
              <a:t> </a:t>
            </a:r>
            <a:r>
              <a:rPr lang="en-US" dirty="0" err="1"/>
              <a:t>allá</a:t>
            </a:r>
            <a:r>
              <a:rPr lang="en-US" dirty="0"/>
              <a:t> de la </a:t>
            </a:r>
            <a:r>
              <a:rPr lang="en-US" dirty="0" err="1"/>
              <a:t>normalidad</a:t>
            </a:r>
            <a:r>
              <a:rPr lang="en-US" dirty="0"/>
              <a:t>.</a:t>
            </a:r>
          </a:p>
          <a:p>
            <a:endParaRPr lang="en-US" dirty="0"/>
          </a:p>
          <a:p>
            <a:r>
              <a:rPr lang="en-US" dirty="0" err="1"/>
              <a:t>También</a:t>
            </a:r>
            <a:r>
              <a:rPr lang="en-US" dirty="0"/>
              <a:t>, </a:t>
            </a:r>
            <a:r>
              <a:rPr lang="en-US" dirty="0" err="1"/>
              <a:t>existen</a:t>
            </a:r>
            <a:r>
              <a:rPr lang="en-US" dirty="0"/>
              <a:t> las </a:t>
            </a:r>
            <a:r>
              <a:rPr lang="en-US" dirty="0" err="1"/>
              <a:t>relaciones</a:t>
            </a:r>
            <a:r>
              <a:rPr lang="en-US" dirty="0"/>
              <a:t> NO </a:t>
            </a:r>
            <a:r>
              <a:rPr lang="en-US" dirty="0" err="1"/>
              <a:t>lineales</a:t>
            </a:r>
            <a:r>
              <a:rPr lang="en-US" dirty="0"/>
              <a:t>, </a:t>
            </a:r>
            <a:r>
              <a:rPr lang="en-US" dirty="0" err="1"/>
              <a:t>en</a:t>
            </a:r>
            <a:r>
              <a:rPr lang="en-US" dirty="0"/>
              <a:t> </a:t>
            </a:r>
            <a:r>
              <a:rPr lang="en-US" dirty="0" err="1"/>
              <a:t>donde</a:t>
            </a:r>
            <a:r>
              <a:rPr lang="en-US" dirty="0"/>
              <a:t> los </a:t>
            </a:r>
            <a:r>
              <a:rPr lang="en-US" dirty="0" err="1"/>
              <a:t>métodos</a:t>
            </a:r>
            <a:r>
              <a:rPr lang="en-US" dirty="0"/>
              <a:t> </a:t>
            </a:r>
            <a:r>
              <a:rPr lang="en-US" dirty="0" err="1"/>
              <a:t>más</a:t>
            </a:r>
            <a:r>
              <a:rPr lang="en-US" dirty="0"/>
              <a:t> </a:t>
            </a:r>
            <a:r>
              <a:rPr lang="en-US" dirty="0" err="1"/>
              <a:t>avanzados</a:t>
            </a:r>
            <a:r>
              <a:rPr lang="en-US" dirty="0"/>
              <a:t> </a:t>
            </a:r>
            <a:r>
              <a:rPr lang="en-US" dirty="0" err="1"/>
              <a:t>tratan</a:t>
            </a:r>
            <a:r>
              <a:rPr lang="en-US" dirty="0"/>
              <a:t> </a:t>
            </a:r>
            <a:r>
              <a:rPr lang="en-US" dirty="0" err="1"/>
              <a:t>este</a:t>
            </a:r>
            <a:r>
              <a:rPr lang="en-US" dirty="0"/>
              <a:t> </a:t>
            </a:r>
            <a:r>
              <a:rPr lang="en-US" dirty="0" err="1"/>
              <a:t>tipo</a:t>
            </a:r>
            <a:r>
              <a:rPr lang="en-US" dirty="0"/>
              <a:t> de </a:t>
            </a:r>
            <a:r>
              <a:rPr lang="en-US" dirty="0" err="1"/>
              <a:t>problémática</a:t>
            </a:r>
            <a:r>
              <a:rPr lang="en-US" dirty="0"/>
              <a:t>.</a:t>
            </a:r>
          </a:p>
          <a:p>
            <a:endParaRPr lang="en-US" dirty="0"/>
          </a:p>
          <a:p>
            <a:r>
              <a:rPr lang="en-US" dirty="0"/>
              <a:t>Se </a:t>
            </a:r>
            <a:r>
              <a:rPr lang="en-US" dirty="0" err="1"/>
              <a:t>deben</a:t>
            </a:r>
            <a:r>
              <a:rPr lang="en-US" dirty="0"/>
              <a:t> </a:t>
            </a:r>
            <a:r>
              <a:rPr lang="en-US" dirty="0" err="1"/>
              <a:t>ahora</a:t>
            </a:r>
            <a:r>
              <a:rPr lang="en-US" dirty="0"/>
              <a:t> </a:t>
            </a:r>
            <a:r>
              <a:rPr lang="en-US" dirty="0" err="1"/>
              <a:t>seguir</a:t>
            </a:r>
            <a:r>
              <a:rPr lang="en-US" dirty="0"/>
              <a:t> </a:t>
            </a:r>
            <a:r>
              <a:rPr lang="en-US" dirty="0" err="1"/>
              <a:t>estudiante</a:t>
            </a:r>
            <a:r>
              <a:rPr lang="en-US" dirty="0"/>
              <a:t> </a:t>
            </a:r>
            <a:r>
              <a:rPr lang="en-US" dirty="0" err="1"/>
              <a:t>modelos</a:t>
            </a:r>
            <a:r>
              <a:rPr lang="en-US" dirty="0"/>
              <a:t> </a:t>
            </a:r>
            <a:r>
              <a:rPr lang="en-US" dirty="0" err="1"/>
              <a:t>generalizados</a:t>
            </a:r>
            <a:r>
              <a:rPr lang="en-US" dirty="0"/>
              <a:t>, para </a:t>
            </a:r>
            <a:r>
              <a:rPr lang="en-US" dirty="0" err="1"/>
              <a:t>seguir</a:t>
            </a:r>
            <a:r>
              <a:rPr lang="en-US" dirty="0"/>
              <a:t> </a:t>
            </a:r>
            <a:r>
              <a:rPr lang="en-US" dirty="0" err="1"/>
              <a:t>conociendo</a:t>
            </a:r>
            <a:r>
              <a:rPr lang="en-US" dirty="0"/>
              <a:t>  </a:t>
            </a:r>
            <a:r>
              <a:rPr lang="en-US" dirty="0" err="1"/>
              <a:t>otros</a:t>
            </a:r>
            <a:r>
              <a:rPr lang="en-US" dirty="0"/>
              <a:t> </a:t>
            </a:r>
            <a:r>
              <a:rPr lang="en-US" dirty="0" err="1"/>
              <a:t>métodos</a:t>
            </a:r>
            <a:r>
              <a:rPr lang="en-US" dirty="0"/>
              <a:t> de </a:t>
            </a:r>
            <a:r>
              <a:rPr lang="en-US" dirty="0" err="1"/>
              <a:t>regresión</a:t>
            </a:r>
            <a:r>
              <a:rPr lang="en-US" dirty="0"/>
              <a:t>. </a:t>
            </a:r>
          </a:p>
        </p:txBody>
      </p:sp>
      <p:graphicFrame>
        <p:nvGraphicFramePr>
          <p:cNvPr id="4" name="Object 9">
            <a:extLst>
              <a:ext uri="{FF2B5EF4-FFF2-40B4-BE49-F238E27FC236}">
                <a16:creationId xmlns:a16="http://schemas.microsoft.com/office/drawing/2014/main" id="{F9F05003-162C-44A2-93EF-A59FA58D54D7}"/>
              </a:ext>
            </a:extLst>
          </p:cNvPr>
          <p:cNvGraphicFramePr>
            <a:graphicFrameLocks noChangeAspect="1"/>
          </p:cNvGraphicFramePr>
          <p:nvPr>
            <p:extLst>
              <p:ext uri="{D42A27DB-BD31-4B8C-83A1-F6EECF244321}">
                <p14:modId xmlns:p14="http://schemas.microsoft.com/office/powerpoint/2010/main" val="1294806820"/>
              </p:ext>
            </p:extLst>
          </p:nvPr>
        </p:nvGraphicFramePr>
        <p:xfrm>
          <a:off x="4228386" y="2510138"/>
          <a:ext cx="2836863" cy="719137"/>
        </p:xfrm>
        <a:graphic>
          <a:graphicData uri="http://schemas.openxmlformats.org/presentationml/2006/ole">
            <mc:AlternateContent xmlns:mc="http://schemas.openxmlformats.org/markup-compatibility/2006">
              <mc:Choice xmlns:v="urn:schemas-microsoft-com:vml" Requires="v">
                <p:oleObj name="Ecuación" r:id="rId2" imgW="876300" imgH="228600" progId="Equation.3">
                  <p:embed/>
                </p:oleObj>
              </mc:Choice>
              <mc:Fallback>
                <p:oleObj name="Ecuación" r:id="rId2" imgW="876300" imgH="228600" progId="Equation.3">
                  <p:embed/>
                  <p:pic>
                    <p:nvPicPr>
                      <p:cNvPr id="5" name="Object 9">
                        <a:extLst>
                          <a:ext uri="{FF2B5EF4-FFF2-40B4-BE49-F238E27FC236}">
                            <a16:creationId xmlns:a16="http://schemas.microsoft.com/office/drawing/2014/main" id="{89A9BF7D-0D5C-4F2A-A04D-9AFFF1EA4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8386" y="2510138"/>
                        <a:ext cx="2836863" cy="719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7827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484ED70-965E-4792-A486-64A6C9BAD3FE}"/>
              </a:ext>
            </a:extLst>
          </p:cNvPr>
          <p:cNvSpPr>
            <a:spLocks noGrp="1"/>
          </p:cNvSpPr>
          <p:nvPr>
            <p:ph type="title"/>
          </p:nvPr>
        </p:nvSpPr>
        <p:spPr>
          <a:xfrm>
            <a:off x="1116191" y="164219"/>
            <a:ext cx="3343842" cy="768842"/>
          </a:xfrm>
        </p:spPr>
        <p:txBody>
          <a:bodyPr>
            <a:normAutofit/>
          </a:bodyPr>
          <a:lstStyle/>
          <a:p>
            <a:pPr algn="ctr"/>
            <a:r>
              <a:rPr lang="es-CR" sz="3200" dirty="0"/>
              <a:t>Conclusión</a:t>
            </a:r>
            <a:endParaRPr lang="en-US" sz="3200" dirty="0"/>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a:xfrm>
            <a:off x="1093423" y="1107237"/>
            <a:ext cx="3366609" cy="5586544"/>
          </a:xfrm>
        </p:spPr>
        <p:txBody>
          <a:bodyPr>
            <a:normAutofit/>
          </a:bodyPr>
          <a:lstStyle/>
          <a:p>
            <a:pPr algn="just"/>
            <a:r>
              <a:rPr lang="es-CR" sz="1600" dirty="0"/>
              <a:t>El presente capítulo estudió las medidas remediales en la RLM.</a:t>
            </a:r>
          </a:p>
          <a:p>
            <a:pPr algn="just"/>
            <a:endParaRPr lang="es-CR" sz="1600" dirty="0"/>
          </a:p>
          <a:p>
            <a:pPr algn="just"/>
            <a:r>
              <a:rPr lang="es-CR" sz="1600" dirty="0"/>
              <a:t>Se analizaron formas para abarcar el caso con </a:t>
            </a:r>
            <a:r>
              <a:rPr lang="es-CR" sz="1600" dirty="0" err="1"/>
              <a:t>falores</a:t>
            </a:r>
            <a:r>
              <a:rPr lang="es-CR" sz="1600" dirty="0"/>
              <a:t> de influencia, falta de normalidad, la heteroscedasticidad, la multicolinealidad, así como el tener que estimar regresiones con puntos de influencia.</a:t>
            </a:r>
          </a:p>
          <a:p>
            <a:pPr algn="just"/>
            <a:endParaRPr lang="es-CR" sz="1600" dirty="0"/>
          </a:p>
          <a:p>
            <a:pPr algn="just"/>
            <a:r>
              <a:rPr lang="es-CR" sz="1600" dirty="0"/>
              <a:t>El mundo de los OLS o MCO es muy restrictivo, y se deberá estudiar los modelos lineales generalizados, y tener en consideración la posibilidad de relaciones no lineales también.</a:t>
            </a:r>
          </a:p>
        </p:txBody>
      </p:sp>
      <p:pic>
        <p:nvPicPr>
          <p:cNvPr id="14338" name="Picture 2" descr="conclution by nbryan">
            <a:extLst>
              <a:ext uri="{FF2B5EF4-FFF2-40B4-BE49-F238E27FC236}">
                <a16:creationId xmlns:a16="http://schemas.microsoft.com/office/drawing/2014/main" id="{72C4AE23-A9A6-4BC2-9810-E6D98DAC1C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13" r="8987"/>
          <a:stretch/>
        </p:blipFill>
        <p:spPr bwMode="auto">
          <a:xfrm>
            <a:off x="4639057" y="10"/>
            <a:ext cx="755294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94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dirty="0"/>
          </a:p>
        </p:txBody>
      </p:sp>
      <p:sp>
        <p:nvSpPr>
          <p:cNvPr id="3" name="2 Marcador de contenido"/>
          <p:cNvSpPr>
            <a:spLocks noGrp="1"/>
          </p:cNvSpPr>
          <p:nvPr>
            <p:ph sz="quarter" idx="1"/>
          </p:nvPr>
        </p:nvSpPr>
        <p:spPr/>
        <p:txBody>
          <a:bodyPr/>
          <a:lstStyle/>
          <a:p>
            <a:endParaRPr lang="es-CR"/>
          </a:p>
        </p:txBody>
      </p:sp>
      <p:pic>
        <p:nvPicPr>
          <p:cNvPr id="52226" name="Picture 2" descr="http://www.granadablogs.com/pateandoelmundo/wp-content/uploads/2009/10/_074.jpg"/>
          <p:cNvPicPr>
            <a:picLocks noChangeAspect="1" noChangeArrowheads="1"/>
          </p:cNvPicPr>
          <p:nvPr/>
        </p:nvPicPr>
        <p:blipFill>
          <a:blip r:embed="rId2" cstate="print"/>
          <a:srcRect/>
          <a:stretch>
            <a:fillRect/>
          </a:stretch>
        </p:blipFill>
        <p:spPr bwMode="auto">
          <a:xfrm>
            <a:off x="-1" y="0"/>
            <a:ext cx="11310151" cy="6891240"/>
          </a:xfrm>
          <a:prstGeom prst="rect">
            <a:avLst/>
          </a:prstGeom>
          <a:noFill/>
        </p:spPr>
      </p:pic>
    </p:spTree>
    <p:extLst>
      <p:ext uri="{BB962C8B-B14F-4D97-AF65-F5344CB8AC3E}">
        <p14:creationId xmlns:p14="http://schemas.microsoft.com/office/powerpoint/2010/main" val="3687827704"/>
      </p:ext>
    </p:extLst>
  </p:cSld>
  <p:clrMapOvr>
    <a:masterClrMapping/>
  </p:clrMapOvr>
  <p:transition>
    <p:cut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Tree>
    <p:extLst>
      <p:ext uri="{BB962C8B-B14F-4D97-AF65-F5344CB8AC3E}">
        <p14:creationId xmlns:p14="http://schemas.microsoft.com/office/powerpoint/2010/main" val="3836058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D0141-DDC3-4125-B754-E403F30FC4F4}"/>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p:txBody>
          <a:bodyPr/>
          <a:lstStyle/>
          <a:p>
            <a:endParaRPr lang="en-US"/>
          </a:p>
        </p:txBody>
      </p:sp>
      <p:pic>
        <p:nvPicPr>
          <p:cNvPr id="2050" name="Picture 2" descr="The Power of Why: How Asking the Right Questions Can Change the Future –  Feb 2021 – Pensights | Performance Excellence Network">
            <a:extLst>
              <a:ext uri="{FF2B5EF4-FFF2-40B4-BE49-F238E27FC236}">
                <a16:creationId xmlns:a16="http://schemas.microsoft.com/office/drawing/2014/main" id="{F4C8AE2E-F2DD-45C5-8251-E3E623C41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3012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99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A1161-5A96-40E2-9007-064B4041E353}"/>
              </a:ext>
            </a:extLst>
          </p:cNvPr>
          <p:cNvSpPr>
            <a:spLocks noGrp="1"/>
          </p:cNvSpPr>
          <p:nvPr>
            <p:ph type="title"/>
          </p:nvPr>
        </p:nvSpPr>
        <p:spPr>
          <a:xfrm>
            <a:off x="6420464" y="539087"/>
            <a:ext cx="4534047" cy="1584895"/>
          </a:xfrm>
        </p:spPr>
        <p:txBody>
          <a:bodyPr>
            <a:normAutofit/>
          </a:bodyPr>
          <a:lstStyle/>
          <a:p>
            <a:pPr algn="ctr"/>
            <a:r>
              <a:rPr lang="es-CR" dirty="0"/>
              <a:t>Introducción</a:t>
            </a:r>
            <a:endParaRPr lang="en-US" dirty="0"/>
          </a:p>
        </p:txBody>
      </p:sp>
      <p:pic>
        <p:nvPicPr>
          <p:cNvPr id="2050" name="Picture 2" descr="Question tags: ¿qué son y cómo se usan? | What&amp;#39;s Up!">
            <a:extLst>
              <a:ext uri="{FF2B5EF4-FFF2-40B4-BE49-F238E27FC236}">
                <a16:creationId xmlns:a16="http://schemas.microsoft.com/office/drawing/2014/main" id="{FD7D16F1-8B6F-4D50-ADF3-0E38FD641B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40" r="20437" b="-1"/>
          <a:stretch/>
        </p:blipFill>
        <p:spPr bwMode="auto">
          <a:xfrm>
            <a:off x="20" y="10"/>
            <a:ext cx="60947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1DDC412D-FEDD-4017-A906-0D65CA46C8FE}"/>
              </a:ext>
            </a:extLst>
          </p:cNvPr>
          <p:cNvSpPr>
            <a:spLocks noGrp="1"/>
          </p:cNvSpPr>
          <p:nvPr>
            <p:ph idx="1"/>
          </p:nvPr>
        </p:nvSpPr>
        <p:spPr>
          <a:xfrm>
            <a:off x="6420463" y="2438399"/>
            <a:ext cx="4572002" cy="3880514"/>
          </a:xfrm>
        </p:spPr>
        <p:txBody>
          <a:bodyPr>
            <a:normAutofit/>
          </a:bodyPr>
          <a:lstStyle/>
          <a:p>
            <a:pPr marL="0" indent="0">
              <a:buNone/>
            </a:pPr>
            <a:r>
              <a:rPr lang="es-CR" dirty="0"/>
              <a:t>La estimación de la RLM no resultó ser la más adecuada, pero antes de movernos a otros enfoques de estimación, queremos ver si podemos “remediar” algunas condiciones y así seguir optando por la RLM. Y surge la duda: </a:t>
            </a:r>
          </a:p>
          <a:p>
            <a:pPr marL="0" indent="0">
              <a:buNone/>
            </a:pPr>
            <a:endParaRPr lang="es-CR" dirty="0"/>
          </a:p>
          <a:p>
            <a:pPr marL="0" indent="0" algn="ctr">
              <a:buNone/>
            </a:pPr>
            <a:r>
              <a:rPr lang="es-CR" dirty="0"/>
              <a:t>¿en materia de qué se podría remediar la RLM?</a:t>
            </a:r>
          </a:p>
        </p:txBody>
      </p:sp>
    </p:spTree>
    <p:extLst>
      <p:ext uri="{BB962C8B-B14F-4D97-AF65-F5344CB8AC3E}">
        <p14:creationId xmlns:p14="http://schemas.microsoft.com/office/powerpoint/2010/main" val="282595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A1161-5A96-40E2-9007-064B4041E353}"/>
              </a:ext>
            </a:extLst>
          </p:cNvPr>
          <p:cNvSpPr>
            <a:spLocks noGrp="1"/>
          </p:cNvSpPr>
          <p:nvPr>
            <p:ph type="title"/>
          </p:nvPr>
        </p:nvSpPr>
        <p:spPr>
          <a:xfrm>
            <a:off x="365226" y="117185"/>
            <a:ext cx="10705227" cy="850481"/>
          </a:xfrm>
        </p:spPr>
        <p:txBody>
          <a:bodyPr/>
          <a:lstStyle/>
          <a:p>
            <a:pPr algn="ctr"/>
            <a:r>
              <a:rPr lang="es-CR" dirty="0"/>
              <a:t>Introducción</a:t>
            </a:r>
            <a:endParaRPr lang="en-US" dirty="0"/>
          </a:p>
        </p:txBody>
      </p:sp>
      <p:sp>
        <p:nvSpPr>
          <p:cNvPr id="3" name="Marcador de contenido 2">
            <a:extLst>
              <a:ext uri="{FF2B5EF4-FFF2-40B4-BE49-F238E27FC236}">
                <a16:creationId xmlns:a16="http://schemas.microsoft.com/office/drawing/2014/main" id="{1DDC412D-FEDD-4017-A906-0D65CA46C8FE}"/>
              </a:ext>
            </a:extLst>
          </p:cNvPr>
          <p:cNvSpPr>
            <a:spLocks noGrp="1"/>
          </p:cNvSpPr>
          <p:nvPr>
            <p:ph idx="1"/>
          </p:nvPr>
        </p:nvSpPr>
        <p:spPr>
          <a:xfrm>
            <a:off x="106533" y="979055"/>
            <a:ext cx="10830755" cy="1260628"/>
          </a:xfrm>
        </p:spPr>
        <p:txBody>
          <a:bodyPr>
            <a:normAutofit/>
          </a:bodyPr>
          <a:lstStyle/>
          <a:p>
            <a:pPr marL="0" indent="0">
              <a:buNone/>
            </a:pPr>
            <a:r>
              <a:rPr lang="es-CR" sz="2000" dirty="0"/>
              <a:t>Veamos el siguiente cuadro:</a:t>
            </a:r>
          </a:p>
        </p:txBody>
      </p:sp>
      <p:graphicFrame>
        <p:nvGraphicFramePr>
          <p:cNvPr id="5" name="Tabla 5">
            <a:extLst>
              <a:ext uri="{FF2B5EF4-FFF2-40B4-BE49-F238E27FC236}">
                <a16:creationId xmlns:a16="http://schemas.microsoft.com/office/drawing/2014/main" id="{DBEA5059-0DE6-439C-8357-4B5F0A12A884}"/>
              </a:ext>
            </a:extLst>
          </p:cNvPr>
          <p:cNvGraphicFramePr>
            <a:graphicFrameLocks noGrp="1"/>
          </p:cNvGraphicFramePr>
          <p:nvPr>
            <p:extLst>
              <p:ext uri="{D42A27DB-BD31-4B8C-83A1-F6EECF244321}">
                <p14:modId xmlns:p14="http://schemas.microsoft.com/office/powerpoint/2010/main" val="246310580"/>
              </p:ext>
            </p:extLst>
          </p:nvPr>
        </p:nvGraphicFramePr>
        <p:xfrm>
          <a:off x="106533" y="1491051"/>
          <a:ext cx="10830752" cy="5131446"/>
        </p:xfrm>
        <a:graphic>
          <a:graphicData uri="http://schemas.openxmlformats.org/drawingml/2006/table">
            <a:tbl>
              <a:tblPr firstRow="1" bandRow="1">
                <a:tableStyleId>{5C22544A-7EE6-4342-B048-85BDC9FD1C3A}</a:tableStyleId>
              </a:tblPr>
              <a:tblGrid>
                <a:gridCol w="2707688">
                  <a:extLst>
                    <a:ext uri="{9D8B030D-6E8A-4147-A177-3AD203B41FA5}">
                      <a16:colId xmlns:a16="http://schemas.microsoft.com/office/drawing/2014/main" val="1967592594"/>
                    </a:ext>
                  </a:extLst>
                </a:gridCol>
                <a:gridCol w="2707688">
                  <a:extLst>
                    <a:ext uri="{9D8B030D-6E8A-4147-A177-3AD203B41FA5}">
                      <a16:colId xmlns:a16="http://schemas.microsoft.com/office/drawing/2014/main" val="879383394"/>
                    </a:ext>
                  </a:extLst>
                </a:gridCol>
                <a:gridCol w="2707688">
                  <a:extLst>
                    <a:ext uri="{9D8B030D-6E8A-4147-A177-3AD203B41FA5}">
                      <a16:colId xmlns:a16="http://schemas.microsoft.com/office/drawing/2014/main" val="450516248"/>
                    </a:ext>
                  </a:extLst>
                </a:gridCol>
                <a:gridCol w="2707688">
                  <a:extLst>
                    <a:ext uri="{9D8B030D-6E8A-4147-A177-3AD203B41FA5}">
                      <a16:colId xmlns:a16="http://schemas.microsoft.com/office/drawing/2014/main" val="1190892028"/>
                    </a:ext>
                  </a:extLst>
                </a:gridCol>
              </a:tblGrid>
              <a:tr h="796082">
                <a:tc>
                  <a:txBody>
                    <a:bodyPr/>
                    <a:lstStyle/>
                    <a:p>
                      <a:r>
                        <a:rPr lang="es-CR" dirty="0"/>
                        <a:t>Condición - Supuesto</a:t>
                      </a:r>
                      <a:endParaRPr lang="en-US" dirty="0"/>
                    </a:p>
                  </a:txBody>
                  <a:tcPr/>
                </a:tc>
                <a:tc>
                  <a:txBody>
                    <a:bodyPr/>
                    <a:lstStyle/>
                    <a:p>
                      <a:r>
                        <a:rPr lang="es-CR" dirty="0"/>
                        <a:t>Se prueba la…</a:t>
                      </a:r>
                      <a:endParaRPr lang="en-US" dirty="0"/>
                    </a:p>
                  </a:txBody>
                  <a:tcPr/>
                </a:tc>
                <a:tc>
                  <a:txBody>
                    <a:bodyPr/>
                    <a:lstStyle/>
                    <a:p>
                      <a:r>
                        <a:rPr lang="es-CR" dirty="0"/>
                        <a:t>Pero se tiene…</a:t>
                      </a:r>
                      <a:endParaRPr lang="en-US" dirty="0"/>
                    </a:p>
                  </a:txBody>
                  <a:tcPr/>
                </a:tc>
                <a:tc>
                  <a:txBody>
                    <a:bodyPr/>
                    <a:lstStyle/>
                    <a:p>
                      <a:r>
                        <a:rPr lang="es-CR" dirty="0"/>
                        <a:t>Se podría remediar mediante…</a:t>
                      </a:r>
                      <a:endParaRPr lang="en-US" dirty="0"/>
                    </a:p>
                  </a:txBody>
                  <a:tcPr/>
                </a:tc>
                <a:extLst>
                  <a:ext uri="{0D108BD9-81ED-4DB2-BD59-A6C34878D82A}">
                    <a16:rowId xmlns:a16="http://schemas.microsoft.com/office/drawing/2014/main" val="2383848917"/>
                  </a:ext>
                </a:extLst>
              </a:tr>
              <a:tr h="796082">
                <a:tc>
                  <a:txBody>
                    <a:bodyPr/>
                    <a:lstStyle/>
                    <a:p>
                      <a:r>
                        <a:rPr lang="es-CR" dirty="0"/>
                        <a:t>Normalidad</a:t>
                      </a:r>
                      <a:endParaRPr lang="en-US" dirty="0"/>
                    </a:p>
                  </a:txBody>
                  <a:tcPr/>
                </a:tc>
                <a:tc>
                  <a:txBody>
                    <a:bodyPr/>
                    <a:lstStyle/>
                    <a:p>
                      <a:r>
                        <a:rPr lang="es-CR" dirty="0"/>
                        <a:t>Normalidad de los residuos</a:t>
                      </a:r>
                      <a:endParaRPr lang="en-US" dirty="0"/>
                    </a:p>
                  </a:txBody>
                  <a:tcPr/>
                </a:tc>
                <a:tc>
                  <a:txBody>
                    <a:bodyPr/>
                    <a:lstStyle/>
                    <a:p>
                      <a:pPr algn="ctr"/>
                      <a:r>
                        <a:rPr lang="es-CR" dirty="0"/>
                        <a:t>No normalidad</a:t>
                      </a:r>
                      <a:endParaRPr lang="en-US" dirty="0"/>
                    </a:p>
                  </a:txBody>
                  <a:tcPr/>
                </a:tc>
                <a:tc>
                  <a:txBody>
                    <a:bodyPr/>
                    <a:lstStyle/>
                    <a:p>
                      <a:r>
                        <a:rPr lang="es-CR" dirty="0"/>
                        <a:t>Transformación – regresión de conteos</a:t>
                      </a:r>
                      <a:endParaRPr lang="en-US" dirty="0"/>
                    </a:p>
                  </a:txBody>
                  <a:tcPr/>
                </a:tc>
                <a:extLst>
                  <a:ext uri="{0D108BD9-81ED-4DB2-BD59-A6C34878D82A}">
                    <a16:rowId xmlns:a16="http://schemas.microsoft.com/office/drawing/2014/main" val="3341981096"/>
                  </a:ext>
                </a:extLst>
              </a:tr>
              <a:tr h="796082">
                <a:tc>
                  <a:txBody>
                    <a:bodyPr/>
                    <a:lstStyle/>
                    <a:p>
                      <a:r>
                        <a:rPr lang="es-CR" dirty="0"/>
                        <a:t>Variancia constante</a:t>
                      </a:r>
                      <a:endParaRPr lang="en-US" dirty="0"/>
                    </a:p>
                  </a:txBody>
                  <a:tcPr/>
                </a:tc>
                <a:tc>
                  <a:txBody>
                    <a:bodyPr/>
                    <a:lstStyle/>
                    <a:p>
                      <a:r>
                        <a:rPr lang="es-CR" dirty="0"/>
                        <a:t>Presencia de homocedasticidad </a:t>
                      </a:r>
                      <a:endParaRPr lang="en-US" dirty="0"/>
                    </a:p>
                  </a:txBody>
                  <a:tcPr/>
                </a:tc>
                <a:tc>
                  <a:txBody>
                    <a:bodyPr/>
                    <a:lstStyle/>
                    <a:p>
                      <a:pPr algn="ctr"/>
                      <a:r>
                        <a:rPr lang="es-CR" dirty="0"/>
                        <a:t>Heteroscedasticidad </a:t>
                      </a:r>
                      <a:endParaRPr lang="en-US" dirty="0"/>
                    </a:p>
                  </a:txBody>
                  <a:tcPr/>
                </a:tc>
                <a:tc>
                  <a:txBody>
                    <a:bodyPr/>
                    <a:lstStyle/>
                    <a:p>
                      <a:r>
                        <a:rPr lang="es-CR" dirty="0"/>
                        <a:t>Transformación, regresión de mínimos cuadrados ponderados.</a:t>
                      </a:r>
                      <a:endParaRPr lang="en-US" dirty="0"/>
                    </a:p>
                  </a:txBody>
                  <a:tcPr/>
                </a:tc>
                <a:extLst>
                  <a:ext uri="{0D108BD9-81ED-4DB2-BD59-A6C34878D82A}">
                    <a16:rowId xmlns:a16="http://schemas.microsoft.com/office/drawing/2014/main" val="2080272679"/>
                  </a:ext>
                </a:extLst>
              </a:tr>
              <a:tr h="796082">
                <a:tc>
                  <a:txBody>
                    <a:bodyPr/>
                    <a:lstStyle/>
                    <a:p>
                      <a:r>
                        <a:rPr lang="es-CR" dirty="0"/>
                        <a:t>Independencia lineal</a:t>
                      </a:r>
                      <a:endParaRPr lang="en-US" dirty="0"/>
                    </a:p>
                  </a:txBody>
                  <a:tcPr/>
                </a:tc>
                <a:tc>
                  <a:txBody>
                    <a:bodyPr/>
                    <a:lstStyle/>
                    <a:p>
                      <a:r>
                        <a:rPr lang="es-CR" dirty="0"/>
                        <a:t>No correlación entre las variables </a:t>
                      </a:r>
                      <a:r>
                        <a:rPr lang="es-CR" dirty="0" err="1"/>
                        <a:t>Xs</a:t>
                      </a:r>
                      <a:endParaRPr lang="en-US" dirty="0"/>
                    </a:p>
                  </a:txBody>
                  <a:tcPr/>
                </a:tc>
                <a:tc>
                  <a:txBody>
                    <a:bodyPr/>
                    <a:lstStyle/>
                    <a:p>
                      <a:pPr algn="ctr"/>
                      <a:r>
                        <a:rPr lang="es-CR" dirty="0"/>
                        <a:t>Multicolinealidad</a:t>
                      </a:r>
                      <a:endParaRPr lang="en-US" dirty="0"/>
                    </a:p>
                  </a:txBody>
                  <a:tcPr/>
                </a:tc>
                <a:tc>
                  <a:txBody>
                    <a:bodyPr/>
                    <a:lstStyle/>
                    <a:p>
                      <a:r>
                        <a:rPr lang="es-CR" dirty="0"/>
                        <a:t>Eliminar alguna variable, regresión de Ridge o de PCA.</a:t>
                      </a:r>
                      <a:endParaRPr lang="en-US" dirty="0"/>
                    </a:p>
                  </a:txBody>
                  <a:tcPr/>
                </a:tc>
                <a:extLst>
                  <a:ext uri="{0D108BD9-81ED-4DB2-BD59-A6C34878D82A}">
                    <a16:rowId xmlns:a16="http://schemas.microsoft.com/office/drawing/2014/main" val="2623599538"/>
                  </a:ext>
                </a:extLst>
              </a:tr>
              <a:tr h="796082">
                <a:tc>
                  <a:txBody>
                    <a:bodyPr/>
                    <a:lstStyle/>
                    <a:p>
                      <a:r>
                        <a:rPr lang="es-CR" dirty="0"/>
                        <a:t>Relación lineal</a:t>
                      </a:r>
                      <a:endParaRPr lang="en-US" dirty="0"/>
                    </a:p>
                  </a:txBody>
                  <a:tcPr/>
                </a:tc>
                <a:tc>
                  <a:txBody>
                    <a:bodyPr/>
                    <a:lstStyle/>
                    <a:p>
                      <a:r>
                        <a:rPr lang="es-CR" dirty="0"/>
                        <a:t>Relación lineal entre la Y </a:t>
                      </a:r>
                      <a:r>
                        <a:rPr lang="es-CR" dirty="0" err="1"/>
                        <a:t>y</a:t>
                      </a:r>
                      <a:r>
                        <a:rPr lang="es-CR" dirty="0"/>
                        <a:t> las </a:t>
                      </a:r>
                      <a:r>
                        <a:rPr lang="es-CR" dirty="0" err="1"/>
                        <a:t>Xs</a:t>
                      </a:r>
                      <a:endParaRPr lang="en-US" dirty="0"/>
                    </a:p>
                  </a:txBody>
                  <a:tcPr/>
                </a:tc>
                <a:tc>
                  <a:txBody>
                    <a:bodyPr/>
                    <a:lstStyle/>
                    <a:p>
                      <a:pPr algn="ctr"/>
                      <a:r>
                        <a:rPr lang="es-CR" dirty="0"/>
                        <a:t>No linealidad</a:t>
                      </a:r>
                      <a:endParaRPr lang="en-US" dirty="0"/>
                    </a:p>
                  </a:txBody>
                  <a:tcPr/>
                </a:tc>
                <a:tc>
                  <a:txBody>
                    <a:bodyPr/>
                    <a:lstStyle/>
                    <a:p>
                      <a:r>
                        <a:rPr lang="es-CR" dirty="0"/>
                        <a:t>Transformación.</a:t>
                      </a:r>
                      <a:endParaRPr lang="en-US" dirty="0"/>
                    </a:p>
                  </a:txBody>
                  <a:tcPr/>
                </a:tc>
                <a:extLst>
                  <a:ext uri="{0D108BD9-81ED-4DB2-BD59-A6C34878D82A}">
                    <a16:rowId xmlns:a16="http://schemas.microsoft.com/office/drawing/2014/main" val="1491432153"/>
                  </a:ext>
                </a:extLst>
              </a:tr>
              <a:tr h="796082">
                <a:tc>
                  <a:txBody>
                    <a:bodyPr/>
                    <a:lstStyle/>
                    <a:p>
                      <a:r>
                        <a:rPr lang="es-CR" dirty="0"/>
                        <a:t>Valores extremos - influencia</a:t>
                      </a:r>
                      <a:endParaRPr lang="en-US" dirty="0"/>
                    </a:p>
                  </a:txBody>
                  <a:tcPr/>
                </a:tc>
                <a:tc>
                  <a:txBody>
                    <a:bodyPr/>
                    <a:lstStyle/>
                    <a:p>
                      <a:r>
                        <a:rPr lang="es-CR" dirty="0"/>
                        <a:t>“Ausencia” o la no afectación de estos en la RLM</a:t>
                      </a:r>
                      <a:endParaRPr lang="en-US" dirty="0"/>
                    </a:p>
                  </a:txBody>
                  <a:tcPr/>
                </a:tc>
                <a:tc>
                  <a:txBody>
                    <a:bodyPr/>
                    <a:lstStyle/>
                    <a:p>
                      <a:pPr algn="ctr"/>
                      <a:r>
                        <a:rPr lang="es-CR" dirty="0"/>
                        <a:t>Afectación de casos de influencia en la RLM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dirty="0"/>
                        <a:t>Eliminar influencias, regresión a la media o robusta</a:t>
                      </a:r>
                      <a:endParaRPr lang="en-US" dirty="0"/>
                    </a:p>
                  </a:txBody>
                  <a:tcPr/>
                </a:tc>
                <a:extLst>
                  <a:ext uri="{0D108BD9-81ED-4DB2-BD59-A6C34878D82A}">
                    <a16:rowId xmlns:a16="http://schemas.microsoft.com/office/drawing/2014/main" val="2863867887"/>
                  </a:ext>
                </a:extLst>
              </a:tr>
            </a:tbl>
          </a:graphicData>
        </a:graphic>
      </p:graphicFrame>
    </p:spTree>
    <p:extLst>
      <p:ext uri="{BB962C8B-B14F-4D97-AF65-F5344CB8AC3E}">
        <p14:creationId xmlns:p14="http://schemas.microsoft.com/office/powerpoint/2010/main" val="365863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692022-0973-48D2-9626-EE062222B8B0}"/>
              </a:ext>
            </a:extLst>
          </p:cNvPr>
          <p:cNvSpPr>
            <a:spLocks noGrp="1"/>
          </p:cNvSpPr>
          <p:nvPr>
            <p:ph idx="1"/>
          </p:nvPr>
        </p:nvSpPr>
        <p:spPr>
          <a:xfrm>
            <a:off x="365226" y="1253331"/>
            <a:ext cx="10208079" cy="5487484"/>
          </a:xfrm>
        </p:spPr>
        <p:txBody>
          <a:bodyPr>
            <a:normAutofit/>
          </a:bodyPr>
          <a:lstStyle/>
          <a:p>
            <a:pPr algn="just"/>
            <a:r>
              <a:rPr lang="es-CR" dirty="0"/>
              <a:t>Existen ciertas medidas remediales que podrían seguir salvando el hecho de querer permanecer con la RLM… aunque tal vez esta no sea la mejor opción.</a:t>
            </a:r>
          </a:p>
          <a:p>
            <a:pPr marL="0" indent="0" algn="just">
              <a:buNone/>
            </a:pPr>
            <a:endParaRPr lang="es-CR" dirty="0"/>
          </a:p>
          <a:p>
            <a:pPr algn="just"/>
            <a:r>
              <a:rPr lang="es-CR" dirty="0"/>
              <a:t>Según el cuadro anterior, veremos ciertas medidas como lo son, la eliminación de los valores de influencia, realizar </a:t>
            </a:r>
            <a:r>
              <a:rPr lang="es-CR" dirty="0" err="1"/>
              <a:t>transformacions</a:t>
            </a:r>
            <a:r>
              <a:rPr lang="es-CR" dirty="0"/>
              <a:t>, regresión ponderando los errores, regresión mediante el </a:t>
            </a:r>
            <a:r>
              <a:rPr lang="es-CR" dirty="0" err="1"/>
              <a:t>sesgamieto</a:t>
            </a:r>
            <a:r>
              <a:rPr lang="es-CR" dirty="0"/>
              <a:t> (Ridge), regresión a la mediana, etc.</a:t>
            </a:r>
          </a:p>
          <a:p>
            <a:pPr algn="just"/>
            <a:endParaRPr lang="en-US" dirty="0"/>
          </a:p>
          <a:p>
            <a:pPr algn="just"/>
            <a:r>
              <a:rPr lang="en-US" dirty="0"/>
              <a:t>Es </a:t>
            </a:r>
            <a:r>
              <a:rPr lang="en-US" dirty="0" err="1"/>
              <a:t>importante</a:t>
            </a:r>
            <a:r>
              <a:rPr lang="en-US" dirty="0"/>
              <a:t> </a:t>
            </a:r>
            <a:r>
              <a:rPr lang="en-US" dirty="0" err="1"/>
              <a:t>volver</a:t>
            </a:r>
            <a:r>
              <a:rPr lang="en-US" dirty="0"/>
              <a:t> a </a:t>
            </a:r>
            <a:r>
              <a:rPr lang="en-US" dirty="0" err="1"/>
              <a:t>resaltar</a:t>
            </a:r>
            <a:r>
              <a:rPr lang="en-US" dirty="0"/>
              <a:t> que la regression lineal multiple, </a:t>
            </a:r>
            <a:r>
              <a:rPr lang="en-US" dirty="0" err="1"/>
              <a:t>busca</a:t>
            </a:r>
            <a:r>
              <a:rPr lang="en-US" dirty="0"/>
              <a:t> </a:t>
            </a:r>
            <a:r>
              <a:rPr lang="en-US" dirty="0" err="1"/>
              <a:t>respetar</a:t>
            </a:r>
            <a:r>
              <a:rPr lang="en-US" dirty="0"/>
              <a:t> la </a:t>
            </a:r>
            <a:r>
              <a:rPr lang="en-US" dirty="0" err="1"/>
              <a:t>condición</a:t>
            </a:r>
            <a:r>
              <a:rPr lang="en-US" dirty="0"/>
              <a:t> de: </a:t>
            </a:r>
          </a:p>
          <a:p>
            <a:pPr algn="just"/>
            <a:endParaRPr lang="en-US" dirty="0"/>
          </a:p>
          <a:p>
            <a:pPr algn="just"/>
            <a:endParaRPr lang="en-US" dirty="0"/>
          </a:p>
          <a:p>
            <a:pPr algn="just"/>
            <a:r>
              <a:rPr lang="en-US" dirty="0"/>
              <a:t>Sin embargo, por </a:t>
            </a:r>
            <a:r>
              <a:rPr lang="en-US" dirty="0" err="1"/>
              <a:t>más</a:t>
            </a:r>
            <a:r>
              <a:rPr lang="en-US" dirty="0"/>
              <a:t> “</a:t>
            </a:r>
            <a:r>
              <a:rPr lang="en-US" dirty="0" err="1"/>
              <a:t>curitas</a:t>
            </a:r>
            <a:r>
              <a:rPr lang="en-US" dirty="0"/>
              <a:t>” que </a:t>
            </a:r>
            <a:r>
              <a:rPr lang="en-US" dirty="0" err="1"/>
              <a:t>quiseramos</a:t>
            </a:r>
            <a:r>
              <a:rPr lang="en-US" dirty="0"/>
              <a:t> </a:t>
            </a:r>
            <a:r>
              <a:rPr lang="en-US" dirty="0" err="1"/>
              <a:t>poner</a:t>
            </a:r>
            <a:r>
              <a:rPr lang="en-US" dirty="0"/>
              <a:t>, hay que </a:t>
            </a:r>
            <a:r>
              <a:rPr lang="en-US" dirty="0" err="1"/>
              <a:t>sentar</a:t>
            </a:r>
            <a:r>
              <a:rPr lang="en-US" dirty="0"/>
              <a:t> el </a:t>
            </a:r>
            <a:r>
              <a:rPr lang="en-US" dirty="0" err="1"/>
              <a:t>presedente</a:t>
            </a:r>
            <a:r>
              <a:rPr lang="en-US" dirty="0"/>
              <a:t> que </a:t>
            </a:r>
            <a:r>
              <a:rPr lang="en-US" dirty="0" err="1"/>
              <a:t>tal</a:t>
            </a:r>
            <a:r>
              <a:rPr lang="en-US" dirty="0"/>
              <a:t> </a:t>
            </a:r>
            <a:r>
              <a:rPr lang="en-US" dirty="0" err="1"/>
              <a:t>vez</a:t>
            </a:r>
            <a:r>
              <a:rPr lang="en-US" dirty="0"/>
              <a:t>, una </a:t>
            </a:r>
            <a:r>
              <a:rPr lang="en-US" dirty="0" err="1"/>
              <a:t>estimación</a:t>
            </a:r>
            <a:r>
              <a:rPr lang="en-US" dirty="0"/>
              <a:t> por MCO no sea lo major, que </a:t>
            </a:r>
            <a:r>
              <a:rPr lang="en-US" dirty="0" err="1"/>
              <a:t>existen</a:t>
            </a:r>
            <a:r>
              <a:rPr lang="en-US" dirty="0"/>
              <a:t> </a:t>
            </a:r>
            <a:r>
              <a:rPr lang="en-US" dirty="0" err="1"/>
              <a:t>otros</a:t>
            </a:r>
            <a:r>
              <a:rPr lang="en-US" dirty="0"/>
              <a:t> </a:t>
            </a:r>
            <a:r>
              <a:rPr lang="en-US" dirty="0" err="1"/>
              <a:t>enfoques</a:t>
            </a:r>
            <a:r>
              <a:rPr lang="en-US" dirty="0"/>
              <a:t> de </a:t>
            </a:r>
            <a:r>
              <a:rPr lang="en-US" dirty="0" err="1"/>
              <a:t>estimación</a:t>
            </a:r>
            <a:r>
              <a:rPr lang="en-US" dirty="0"/>
              <a:t> y que sin </a:t>
            </a:r>
            <a:r>
              <a:rPr lang="en-US" dirty="0" err="1"/>
              <a:t>duda</a:t>
            </a:r>
            <a:r>
              <a:rPr lang="en-US" dirty="0"/>
              <a:t> </a:t>
            </a:r>
            <a:r>
              <a:rPr lang="en-US" dirty="0" err="1"/>
              <a:t>podrían</a:t>
            </a:r>
            <a:r>
              <a:rPr lang="en-US" dirty="0"/>
              <a:t> </a:t>
            </a:r>
            <a:r>
              <a:rPr lang="en-US" dirty="0" err="1"/>
              <a:t>haber</a:t>
            </a:r>
            <a:r>
              <a:rPr lang="en-US" dirty="0"/>
              <a:t> </a:t>
            </a:r>
            <a:r>
              <a:rPr lang="en-US" dirty="0" err="1"/>
              <a:t>otros</a:t>
            </a:r>
            <a:r>
              <a:rPr lang="en-US" dirty="0"/>
              <a:t> </a:t>
            </a:r>
            <a:r>
              <a:rPr lang="en-US" dirty="0" err="1"/>
              <a:t>enfoques</a:t>
            </a:r>
            <a:r>
              <a:rPr lang="en-US" dirty="0"/>
              <a:t> de </a:t>
            </a:r>
            <a:r>
              <a:rPr lang="en-US" dirty="0" err="1"/>
              <a:t>análisis</a:t>
            </a:r>
            <a:r>
              <a:rPr lang="en-US" dirty="0"/>
              <a:t> que </a:t>
            </a:r>
            <a:r>
              <a:rPr lang="en-US" dirty="0" err="1"/>
              <a:t>podrían</a:t>
            </a:r>
            <a:r>
              <a:rPr lang="en-US" dirty="0"/>
              <a:t> </a:t>
            </a:r>
            <a:r>
              <a:rPr lang="en-US" dirty="0" err="1"/>
              <a:t>mejorar</a:t>
            </a:r>
            <a:r>
              <a:rPr lang="en-US" dirty="0"/>
              <a:t> </a:t>
            </a:r>
            <a:r>
              <a:rPr lang="en-US" dirty="0" err="1"/>
              <a:t>mejorar</a:t>
            </a:r>
            <a:r>
              <a:rPr lang="en-US" dirty="0"/>
              <a:t> la </a:t>
            </a:r>
            <a:r>
              <a:rPr lang="en-US" dirty="0" err="1"/>
              <a:t>comprensión</a:t>
            </a:r>
            <a:r>
              <a:rPr lang="en-US" dirty="0"/>
              <a:t> de la </a:t>
            </a:r>
            <a:r>
              <a:rPr lang="en-US" dirty="0" err="1"/>
              <a:t>problemática</a:t>
            </a:r>
            <a:r>
              <a:rPr lang="en-US" dirty="0"/>
              <a:t> </a:t>
            </a:r>
            <a:r>
              <a:rPr lang="en-US" dirty="0" err="1"/>
              <a:t>puesta</a:t>
            </a:r>
            <a:r>
              <a:rPr lang="en-US" dirty="0"/>
              <a:t> </a:t>
            </a:r>
            <a:r>
              <a:rPr lang="en-US" dirty="0" err="1"/>
              <a:t>en</a:t>
            </a:r>
            <a:r>
              <a:rPr lang="en-US" dirty="0"/>
              <a:t> causa. </a:t>
            </a:r>
          </a:p>
        </p:txBody>
      </p:sp>
      <p:sp>
        <p:nvSpPr>
          <p:cNvPr id="4" name="Título 1">
            <a:extLst>
              <a:ext uri="{FF2B5EF4-FFF2-40B4-BE49-F238E27FC236}">
                <a16:creationId xmlns:a16="http://schemas.microsoft.com/office/drawing/2014/main" id="{E5AE64F5-5964-4A22-A0BE-91604E8D54F7}"/>
              </a:ext>
            </a:extLst>
          </p:cNvPr>
          <p:cNvSpPr>
            <a:spLocks noGrp="1"/>
          </p:cNvSpPr>
          <p:nvPr>
            <p:ph type="title"/>
          </p:nvPr>
        </p:nvSpPr>
        <p:spPr>
          <a:xfrm>
            <a:off x="365226" y="117185"/>
            <a:ext cx="10705227" cy="850481"/>
          </a:xfrm>
        </p:spPr>
        <p:txBody>
          <a:bodyPr/>
          <a:lstStyle/>
          <a:p>
            <a:pPr algn="ctr"/>
            <a:r>
              <a:rPr lang="es-CR" dirty="0"/>
              <a:t>Introducción</a:t>
            </a:r>
            <a:endParaRPr lang="en-US" dirty="0"/>
          </a:p>
        </p:txBody>
      </p:sp>
      <p:graphicFrame>
        <p:nvGraphicFramePr>
          <p:cNvPr id="5" name="Object 9">
            <a:extLst>
              <a:ext uri="{FF2B5EF4-FFF2-40B4-BE49-F238E27FC236}">
                <a16:creationId xmlns:a16="http://schemas.microsoft.com/office/drawing/2014/main" id="{89A9BF7D-0D5C-4F2A-A04D-9AFFF1EA4C3A}"/>
              </a:ext>
            </a:extLst>
          </p:cNvPr>
          <p:cNvGraphicFramePr>
            <a:graphicFrameLocks noChangeAspect="1"/>
          </p:cNvGraphicFramePr>
          <p:nvPr>
            <p:extLst>
              <p:ext uri="{D42A27DB-BD31-4B8C-83A1-F6EECF244321}">
                <p14:modId xmlns:p14="http://schemas.microsoft.com/office/powerpoint/2010/main" val="1240585980"/>
              </p:ext>
            </p:extLst>
          </p:nvPr>
        </p:nvGraphicFramePr>
        <p:xfrm>
          <a:off x="4050833" y="4545321"/>
          <a:ext cx="2836863" cy="719137"/>
        </p:xfrm>
        <a:graphic>
          <a:graphicData uri="http://schemas.openxmlformats.org/presentationml/2006/ole">
            <mc:AlternateContent xmlns:mc="http://schemas.openxmlformats.org/markup-compatibility/2006">
              <mc:Choice xmlns:v="urn:schemas-microsoft-com:vml" Requires="v">
                <p:oleObj name="Ecuación" r:id="rId2" imgW="876300" imgH="228600" progId="Equation.3">
                  <p:embed/>
                </p:oleObj>
              </mc:Choice>
              <mc:Fallback>
                <p:oleObj name="Ecuación" r:id="rId2" imgW="876300" imgH="228600" progId="Equation.3">
                  <p:embed/>
                  <p:pic>
                    <p:nvPicPr>
                      <p:cNvPr id="7" name="Object 9">
                        <a:extLst>
                          <a:ext uri="{FF2B5EF4-FFF2-40B4-BE49-F238E27FC236}">
                            <a16:creationId xmlns:a16="http://schemas.microsoft.com/office/drawing/2014/main" id="{71A96FA9-32D2-4A46-A0FE-9CE1F9DE9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833" y="4545321"/>
                        <a:ext cx="2836863" cy="719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035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Eliminar casos – </a:t>
            </a:r>
            <a:r>
              <a:rPr lang="es-CR" dirty="0" err="1"/>
              <a:t>outliers</a:t>
            </a:r>
            <a:endParaRPr lang="es-CR" dirty="0"/>
          </a:p>
        </p:txBody>
      </p:sp>
    </p:spTree>
    <p:extLst>
      <p:ext uri="{BB962C8B-B14F-4D97-AF65-F5344CB8AC3E}">
        <p14:creationId xmlns:p14="http://schemas.microsoft.com/office/powerpoint/2010/main" val="132875557"/>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6057</TotalTime>
  <Words>3146</Words>
  <Application>Microsoft Office PowerPoint</Application>
  <PresentationFormat>Panorámica</PresentationFormat>
  <Paragraphs>317</Paragraphs>
  <Slides>50</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50</vt:i4>
      </vt:variant>
    </vt:vector>
  </HeadingPairs>
  <TitlesOfParts>
    <vt:vector size="60" baseType="lpstr">
      <vt:lpstr>Arial</vt:lpstr>
      <vt:lpstr>Cambria Math</vt:lpstr>
      <vt:lpstr>Century Schoolbook</vt:lpstr>
      <vt:lpstr>Symbol</vt:lpstr>
      <vt:lpstr>Times New Roman</vt:lpstr>
      <vt:lpstr>Verdana</vt:lpstr>
      <vt:lpstr>Wingdings</vt:lpstr>
      <vt:lpstr>Wingdings 2</vt:lpstr>
      <vt:lpstr>Vista</vt:lpstr>
      <vt:lpstr>Ecuación</vt:lpstr>
      <vt:lpstr>Medidas remediales en la RLM  </vt:lpstr>
      <vt:lpstr>Preámbulo</vt:lpstr>
      <vt:lpstr>Presentación de PowerPoint</vt:lpstr>
      <vt:lpstr>Índice</vt:lpstr>
      <vt:lpstr>Índice</vt:lpstr>
      <vt:lpstr>Introducción</vt:lpstr>
      <vt:lpstr>Introducción</vt:lpstr>
      <vt:lpstr>Introducción</vt:lpstr>
      <vt:lpstr>Índice</vt:lpstr>
      <vt:lpstr>Eliminar casos – outliers</vt:lpstr>
      <vt:lpstr>Eliminar casos – outliers</vt:lpstr>
      <vt:lpstr>Eliminar casos – outliers</vt:lpstr>
      <vt:lpstr>Eliminar casos – outliers</vt:lpstr>
      <vt:lpstr>Índice</vt:lpstr>
      <vt:lpstr>La transformación de variables</vt:lpstr>
      <vt:lpstr>La transformación de variables</vt:lpstr>
      <vt:lpstr>La transformación de variables</vt:lpstr>
      <vt:lpstr>La transformación de variables</vt:lpstr>
      <vt:lpstr>La transformación de variables.</vt:lpstr>
      <vt:lpstr>La transformación de variables</vt:lpstr>
      <vt:lpstr>Índice</vt:lpstr>
      <vt:lpstr>La regresión de Rigde  contra la multicolinealidad</vt:lpstr>
      <vt:lpstr>La regresión de Rigde  contra la multicolinealidad</vt:lpstr>
      <vt:lpstr>La regresión de Rigde  contra la multicolinealidad</vt:lpstr>
      <vt:lpstr>La regresión de Rigde  contra la multicolinealidad</vt:lpstr>
      <vt:lpstr>La regresión de Rigde  contra la multicolinealidad</vt:lpstr>
      <vt:lpstr>La regresión de Ridge</vt:lpstr>
      <vt:lpstr>Índice</vt:lpstr>
      <vt:lpstr>Heteroscedasticidad  Mínimos cuadrados ponderados</vt:lpstr>
      <vt:lpstr>Heteroscedasticidad  Mínimos cuadrados ponderados</vt:lpstr>
      <vt:lpstr>Heteroscedasticidad  Mínimos cuadrados ponderados</vt:lpstr>
      <vt:lpstr>Heteroscedasticidad  Mínimos cuadrados ponderados</vt:lpstr>
      <vt:lpstr>Heteroscedasticidad  Mínimos cuadrados ponderados</vt:lpstr>
      <vt:lpstr>Heteroscedasticidad  Mínimos cuadrados ponderados</vt:lpstr>
      <vt:lpstr>La regresión ponderada</vt:lpstr>
      <vt:lpstr>Regresión robusta  valores de influencia</vt:lpstr>
      <vt:lpstr>Regresión robusta  valores de influencia</vt:lpstr>
      <vt:lpstr>Regresión robusta  valores de influencia</vt:lpstr>
      <vt:lpstr>Regresión robusta  valores de influencia</vt:lpstr>
      <vt:lpstr>La regresión robusta</vt:lpstr>
      <vt:lpstr>Presentación de PowerPoint</vt:lpstr>
      <vt:lpstr>Regresión a la mediana: regresión cuantílica</vt:lpstr>
      <vt:lpstr>Regresión a la mediana: la regresión cuantílica</vt:lpstr>
      <vt:lpstr>Regresión a la mediana: la regresión cuantílica</vt:lpstr>
      <vt:lpstr>Índice</vt:lpstr>
      <vt:lpstr>Otros enfoques </vt:lpstr>
      <vt:lpstr>Otros enfoques </vt:lpstr>
      <vt:lpstr>Conclusión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múltiple</dc:title>
  <dc:creator>Oscar Centeno  Mora</dc:creator>
  <cp:lastModifiedBy>Oscar Centeno  Mora</cp:lastModifiedBy>
  <cp:revision>155</cp:revision>
  <dcterms:created xsi:type="dcterms:W3CDTF">2021-09-06T16:08:28Z</dcterms:created>
  <dcterms:modified xsi:type="dcterms:W3CDTF">2021-10-05T16:05:54Z</dcterms:modified>
</cp:coreProperties>
</file>