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74" r:id="rId4"/>
    <p:sldId id="333" r:id="rId5"/>
    <p:sldId id="258" r:id="rId6"/>
    <p:sldId id="272" r:id="rId7"/>
    <p:sldId id="334" r:id="rId8"/>
    <p:sldId id="335" r:id="rId9"/>
    <p:sldId id="336" r:id="rId10"/>
    <p:sldId id="345" r:id="rId11"/>
    <p:sldId id="337" r:id="rId12"/>
    <p:sldId id="338" r:id="rId13"/>
    <p:sldId id="346" r:id="rId14"/>
    <p:sldId id="341" r:id="rId15"/>
    <p:sldId id="339" r:id="rId16"/>
    <p:sldId id="347" r:id="rId17"/>
    <p:sldId id="343" r:id="rId18"/>
    <p:sldId id="340" r:id="rId19"/>
    <p:sldId id="348" r:id="rId20"/>
    <p:sldId id="349" r:id="rId21"/>
    <p:sldId id="342" r:id="rId22"/>
    <p:sldId id="344" r:id="rId23"/>
    <p:sldId id="268" r:id="rId24"/>
    <p:sldId id="303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5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75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EA58F01-8AB0-44EC-B897-875203AAFBB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417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674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8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8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EA58F01-8AB0-44EC-B897-875203AAFBB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C05438-8975-4783-BCC7-9A4F0BD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ACCC9-A5C0-44FC-9472-E3E4BF4B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3C0B78-A4DE-4576-B902-5D0184D42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1388" y="-90134"/>
            <a:ext cx="5290457" cy="2954632"/>
          </a:xfrm>
        </p:spPr>
        <p:txBody>
          <a:bodyPr>
            <a:normAutofit/>
          </a:bodyPr>
          <a:lstStyle/>
          <a:p>
            <a:r>
              <a:rPr lang="es-CR" sz="6000" dirty="0">
                <a:solidFill>
                  <a:srgbClr val="FFFFFF"/>
                </a:solidFill>
              </a:rPr>
              <a:t>Selección de</a:t>
            </a:r>
            <a:br>
              <a:rPr lang="es-CR" sz="6000" dirty="0">
                <a:solidFill>
                  <a:srgbClr val="FFFFFF"/>
                </a:solidFill>
              </a:rPr>
            </a:br>
            <a:r>
              <a:rPr lang="es-CR" sz="6000" dirty="0">
                <a:solidFill>
                  <a:srgbClr val="FFFFFF"/>
                </a:solidFill>
              </a:rPr>
              <a:t>  variables 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1FA54D-E39A-402C-BCD3-02CE144A3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9897" y="6027575"/>
            <a:ext cx="3922103" cy="632616"/>
          </a:xfrm>
        </p:spPr>
        <p:txBody>
          <a:bodyPr>
            <a:normAutofit/>
          </a:bodyPr>
          <a:lstStyle/>
          <a:p>
            <a:r>
              <a:rPr lang="es-CR" sz="2000" dirty="0">
                <a:solidFill>
                  <a:srgbClr val="D9D9D9"/>
                </a:solidFill>
              </a:rPr>
              <a:t>Óscar Centeno Mora</a:t>
            </a:r>
            <a:endParaRPr lang="en-US" sz="2000" dirty="0">
              <a:solidFill>
                <a:srgbClr val="D9D9D9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B8E8AE-1882-46F3-94E7-A2A3914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nderstand Forward and Backward Stepwise Regression – Quantifying Health">
            <a:extLst>
              <a:ext uri="{FF2B5EF4-FFF2-40B4-BE49-F238E27FC236}">
                <a16:creationId xmlns:a16="http://schemas.microsoft.com/office/drawing/2014/main" id="{B101E86F-F638-4571-9582-B34A0DAE0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83" y="583108"/>
            <a:ext cx="5151817" cy="569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AE0C4B-4D5E-48B0-929B-038F7E94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2998611-0398-4CF1-8134-9FF8441E1A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8" y="4564674"/>
                <a:ext cx="4010820" cy="1615461"/>
              </a:xfrm>
            </p:spPr>
            <p:txBody>
              <a:bodyPr anchor="ctr">
                <a:normAutofit/>
              </a:bodyPr>
              <a:lstStyle/>
              <a:p>
                <a:r>
                  <a:rPr lang="es-CR" sz="3200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sz="3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sz="3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y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ajustado</a:t>
                </a:r>
                <a:endParaRPr lang="en-US" sz="32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2998611-0398-4CF1-8134-9FF8441E1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8" y="4564674"/>
                <a:ext cx="4010820" cy="1615461"/>
              </a:xfrm>
              <a:blipFill>
                <a:blip r:embed="rId2"/>
                <a:stretch>
                  <a:fillRect l="-3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usiness Success and The Art of Better Thinking - Simply Successful LLC">
            <a:extLst>
              <a:ext uri="{FF2B5EF4-FFF2-40B4-BE49-F238E27FC236}">
                <a16:creationId xmlns:a16="http://schemas.microsoft.com/office/drawing/2014/main" id="{E9A01853-6207-4A2E-87CE-CAC9E7D86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8" b="29249"/>
          <a:stretch/>
        </p:blipFill>
        <p:spPr bwMode="auto">
          <a:xfrm>
            <a:off x="20" y="1"/>
            <a:ext cx="11292820" cy="421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105B285-A3B4-49A6-B532-ED49F1BFF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8640" y="4338735"/>
                <a:ext cx="5824118" cy="2407298"/>
              </a:xfrm>
            </p:spPr>
            <p:txBody>
              <a:bodyPr anchor="ctr">
                <a:normAutofit lnSpcReduction="10000"/>
              </a:bodyPr>
              <a:lstStyle/>
              <a:p>
                <a:pPr algn="just"/>
                <a:r>
                  <a:rPr lang="es-CR" sz="1600" dirty="0"/>
                  <a:t>A título MUY personal, creo que el coeficiente de determinación es muy poco útil: solo funciona en modelos con naturaleza lineal, y en </a:t>
                </a:r>
                <a:r>
                  <a:rPr lang="es-CR" sz="1600" dirty="0" err="1"/>
                  <a:t>comprarción</a:t>
                </a:r>
                <a:r>
                  <a:rPr lang="es-CR" sz="1600" dirty="0"/>
                  <a:t> con otros modelos de este tipo.</a:t>
                </a:r>
              </a:p>
              <a:p>
                <a:pPr algn="just"/>
                <a:r>
                  <a:rPr lang="es-CR" sz="1600" dirty="0"/>
                  <a:t>Cuando se habla de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sz="16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en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modelos</a:t>
                </a:r>
                <a:r>
                  <a:rPr lang="en-US" sz="1600" dirty="0"/>
                  <a:t> no </a:t>
                </a:r>
                <a:r>
                  <a:rPr lang="en-US" sz="1600" dirty="0" err="1"/>
                  <a:t>lineales</a:t>
                </a:r>
                <a:r>
                  <a:rPr lang="en-US" sz="1600" dirty="0"/>
                  <a:t>, o RLM con </a:t>
                </a:r>
                <a:r>
                  <a:rPr lang="en-US" sz="1600" dirty="0" err="1"/>
                  <a:t>otras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varaciones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ya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este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indicador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carece</a:t>
                </a:r>
                <a:r>
                  <a:rPr lang="en-US" sz="1600" dirty="0"/>
                  <a:t> de </a:t>
                </a:r>
                <a:r>
                  <a:rPr lang="en-US" sz="1600" dirty="0" err="1"/>
                  <a:t>importancia</a:t>
                </a:r>
                <a:r>
                  <a:rPr lang="en-US" sz="1600" dirty="0"/>
                  <a:t>.</a:t>
                </a:r>
              </a:p>
              <a:p>
                <a:pPr algn="just"/>
                <a:r>
                  <a:rPr lang="en-US" sz="1600" dirty="0"/>
                  <a:t>Para </a:t>
                </a:r>
                <a:r>
                  <a:rPr lang="en-US" sz="1600" dirty="0" err="1"/>
                  <a:t>datos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temporales</a:t>
                </a:r>
                <a:r>
                  <a:rPr lang="en-US" sz="1600" dirty="0"/>
                  <a:t>,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sz="16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no </a:t>
                </a:r>
                <a:r>
                  <a:rPr lang="en-US" sz="1600" dirty="0" err="1"/>
                  <a:t>posee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ningún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sentido</a:t>
                </a:r>
                <a:r>
                  <a:rPr lang="en-US" sz="1600" dirty="0"/>
                  <a:t> por la </a:t>
                </a:r>
                <a:r>
                  <a:rPr lang="en-US" sz="1600" dirty="0" err="1"/>
                  <a:t>presencia</a:t>
                </a:r>
                <a:r>
                  <a:rPr lang="en-US" sz="1600" dirty="0"/>
                  <a:t> de las </a:t>
                </a:r>
                <a:r>
                  <a:rPr lang="en-US" sz="1600" dirty="0" err="1"/>
                  <a:t>raíces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unitarias</a:t>
                </a:r>
                <a:r>
                  <a:rPr lang="en-US" sz="1600" dirty="0"/>
                  <a:t>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105B285-A3B4-49A6-B532-ED49F1BFF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8640" y="4338735"/>
                <a:ext cx="5824118" cy="2407298"/>
              </a:xfrm>
              <a:blipFill>
                <a:blip r:embed="rId4"/>
                <a:stretch>
                  <a:fillRect l="-105" t="-1519" r="-524" b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4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5" name="4 Elipse">
            <a:extLst>
              <a:ext uri="{FF2B5EF4-FFF2-40B4-BE49-F238E27FC236}">
                <a16:creationId xmlns:a16="http://schemas.microsoft.com/office/drawing/2014/main" id="{8850B7B9-A4B4-4203-8A6D-BB291772B21B}"/>
              </a:ext>
            </a:extLst>
          </p:cNvPr>
          <p:cNvSpPr/>
          <p:nvPr/>
        </p:nvSpPr>
        <p:spPr>
          <a:xfrm>
            <a:off x="46754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6" name="5 Elipse">
            <a:extLst>
              <a:ext uri="{FF2B5EF4-FFF2-40B4-BE49-F238E27FC236}">
                <a16:creationId xmlns:a16="http://schemas.microsoft.com/office/drawing/2014/main" id="{E7299D2D-930F-49E3-A282-8AF5322CF8F4}"/>
              </a:ext>
            </a:extLst>
          </p:cNvPr>
          <p:cNvSpPr/>
          <p:nvPr/>
        </p:nvSpPr>
        <p:spPr>
          <a:xfrm>
            <a:off x="46754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13 Rectángulo redondeado">
                <a:extLst>
                  <a:ext uri="{FF2B5EF4-FFF2-40B4-BE49-F238E27FC236}">
                    <a16:creationId xmlns:a16="http://schemas.microsoft.com/office/drawing/2014/main" id="{7122EF9A-7511-4F61-8CB4-AD8A48176564}"/>
                  </a:ext>
                </a:extLst>
              </p:cNvPr>
              <p:cNvSpPr/>
              <p:nvPr/>
            </p:nvSpPr>
            <p:spPr>
              <a:xfrm>
                <a:off x="2051720" y="3429000"/>
                <a:ext cx="2160240" cy="100811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R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R" dirty="0"/>
              </a:p>
            </p:txBody>
          </p:sp>
        </mc:Choice>
        <mc:Fallback xmlns="">
          <p:sp>
            <p:nvSpPr>
              <p:cNvPr id="10" name="13 Rectángulo redondeado">
                <a:extLst>
                  <a:ext uri="{FF2B5EF4-FFF2-40B4-BE49-F238E27FC236}">
                    <a16:creationId xmlns:a16="http://schemas.microsoft.com/office/drawing/2014/main" id="{7122EF9A-7511-4F61-8CB4-AD8A48176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2160240" cy="10081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4 Rectángulo redondeado">
            <a:extLst>
              <a:ext uri="{FF2B5EF4-FFF2-40B4-BE49-F238E27FC236}">
                <a16:creationId xmlns:a16="http://schemas.microsoft.com/office/drawing/2014/main" id="{20F405BA-569A-4CBF-82F5-7E38FD0A3CEB}"/>
              </a:ext>
            </a:extLst>
          </p:cNvPr>
          <p:cNvSpPr/>
          <p:nvPr/>
        </p:nvSpPr>
        <p:spPr>
          <a:xfrm>
            <a:off x="2051720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err="1"/>
              <a:t>Backward</a:t>
            </a:r>
            <a:r>
              <a:rPr lang="es-CR" dirty="0"/>
              <a:t>, forward y </a:t>
            </a:r>
            <a:r>
              <a:rPr lang="es-CR" dirty="0" err="1"/>
              <a:t>Stepwise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897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C3F93-11BF-428B-AB5B-A7ED7788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49" y="214840"/>
            <a:ext cx="10696350" cy="681805"/>
          </a:xfrm>
        </p:spPr>
        <p:txBody>
          <a:bodyPr>
            <a:normAutofit fontScale="90000"/>
          </a:bodyPr>
          <a:lstStyle/>
          <a:p>
            <a:r>
              <a:rPr lang="es-CR" dirty="0"/>
              <a:t>Los métodos </a:t>
            </a:r>
            <a:r>
              <a:rPr lang="es-CR" dirty="0" err="1"/>
              <a:t>backward</a:t>
            </a:r>
            <a:r>
              <a:rPr lang="es-CR" dirty="0"/>
              <a:t>, forward y </a:t>
            </a:r>
            <a:r>
              <a:rPr lang="es-CR" dirty="0" err="1"/>
              <a:t>stepwise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C09597-BC70-4E8F-AEA6-344E44FE3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7" y="1047564"/>
            <a:ext cx="10918292" cy="5810435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1800" b="0" i="0" u="none" strike="noStrike" baseline="0" dirty="0">
                <a:latin typeface="CMR10"/>
              </a:rPr>
              <a:t>Entre los algoritmos para seleccionar variables podemos destacar los siguientes: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b="0" i="0" u="none" strike="noStrike" baseline="0" dirty="0" err="1">
                <a:latin typeface="CMBX10"/>
              </a:rPr>
              <a:t>Metodos</a:t>
            </a:r>
            <a:r>
              <a:rPr lang="en-US" sz="1800" b="0" i="0" u="none" strike="noStrike" baseline="0" dirty="0">
                <a:latin typeface="CMBX10"/>
              </a:rPr>
              <a:t> Forward: </a:t>
            </a:r>
            <a:r>
              <a:rPr lang="es-ES" sz="1800" dirty="0">
                <a:latin typeface="CMR10"/>
              </a:rPr>
              <a:t>c</a:t>
            </a:r>
            <a:r>
              <a:rPr lang="es-ES" sz="1800" b="0" i="0" u="none" strike="noStrike" baseline="0" dirty="0">
                <a:latin typeface="CMR10"/>
              </a:rPr>
              <a:t>onsiste en la </a:t>
            </a:r>
            <a:r>
              <a:rPr lang="es-ES" sz="1800" b="0" i="0" u="none" strike="noStrike" baseline="0" dirty="0" err="1">
                <a:latin typeface="CMR10"/>
              </a:rPr>
              <a:t>seleccion</a:t>
            </a:r>
            <a:r>
              <a:rPr lang="es-ES" sz="1800" b="0" i="0" u="none" strike="noStrike" baseline="0" dirty="0">
                <a:latin typeface="CMR10"/>
              </a:rPr>
              <a:t> de variables hacia adelante.</a:t>
            </a:r>
            <a:endParaRPr lang="es-ES" sz="1800" dirty="0">
              <a:latin typeface="CMR1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sz="1800" b="0" i="0" u="none" strike="noStrike" baseline="0" dirty="0" err="1">
                <a:latin typeface="CMBX10"/>
              </a:rPr>
              <a:t>Metodos</a:t>
            </a:r>
            <a:r>
              <a:rPr lang="en-US" sz="1800" b="0" i="0" u="none" strike="noStrike" baseline="0" dirty="0">
                <a:latin typeface="CMBX10"/>
              </a:rPr>
              <a:t> Backward</a:t>
            </a:r>
            <a:r>
              <a:rPr lang="es-ES" sz="1800" b="0" i="0" u="none" strike="noStrike" baseline="0" dirty="0">
                <a:latin typeface="CMR10"/>
              </a:rPr>
              <a:t>: se basa en la </a:t>
            </a:r>
            <a:r>
              <a:rPr lang="es-ES" sz="1800" b="0" i="0" u="none" strike="noStrike" baseline="0" dirty="0" err="1">
                <a:latin typeface="CMR10"/>
              </a:rPr>
              <a:t>eliminacion</a:t>
            </a:r>
            <a:r>
              <a:rPr lang="es-ES" sz="1800" b="0" i="0" u="none" strike="noStrike" baseline="0" dirty="0">
                <a:latin typeface="CMR10"/>
              </a:rPr>
              <a:t> de variables hacia </a:t>
            </a:r>
            <a:r>
              <a:rPr lang="es-ES" sz="1800" b="0" i="0" u="none" strike="noStrike" baseline="0" dirty="0" err="1">
                <a:latin typeface="CMR10"/>
              </a:rPr>
              <a:t>atras</a:t>
            </a:r>
            <a:r>
              <a:rPr lang="es-ES" sz="1800" b="0" i="0" u="none" strike="noStrike" baseline="0" dirty="0">
                <a:latin typeface="CMR10"/>
              </a:rPr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b="0" i="0" u="none" strike="noStrike" baseline="0" dirty="0" err="1">
                <a:latin typeface="CMBX10"/>
              </a:rPr>
              <a:t>Metodos</a:t>
            </a:r>
            <a:r>
              <a:rPr lang="en-US" sz="1800" b="0" i="0" u="none" strike="noStrike" baseline="0" dirty="0">
                <a:latin typeface="CMBX10"/>
              </a:rPr>
              <a:t> Stepwise</a:t>
            </a:r>
            <a:r>
              <a:rPr lang="es-ES" sz="1800" dirty="0">
                <a:latin typeface="CMR10"/>
              </a:rPr>
              <a:t>: </a:t>
            </a:r>
            <a:r>
              <a:rPr lang="es-ES" sz="1800" b="0" i="0" u="none" strike="noStrike" baseline="0" dirty="0">
                <a:latin typeface="CMR10"/>
              </a:rPr>
              <a:t>Engloban una serie de procedimientos de selección automática de variables </a:t>
            </a:r>
            <a:r>
              <a:rPr lang="es-ES" sz="1800" b="0" i="0" u="none" strike="noStrike" baseline="0" dirty="0" err="1">
                <a:latin typeface="CMR10"/>
              </a:rPr>
              <a:t>signicativas</a:t>
            </a:r>
            <a:r>
              <a:rPr lang="es-ES" sz="1800" b="0" i="0" u="none" strike="noStrike" baseline="0" dirty="0">
                <a:latin typeface="CMR10"/>
              </a:rPr>
              <a:t>, basados en la </a:t>
            </a:r>
            <a:r>
              <a:rPr lang="es-ES" sz="1800" b="0" i="0" u="none" strike="noStrike" baseline="0" dirty="0" err="1">
                <a:latin typeface="CMR10"/>
              </a:rPr>
              <a:t>inclusion</a:t>
            </a:r>
            <a:r>
              <a:rPr lang="es-ES" sz="1800" b="0" i="0" u="none" strike="noStrike" baseline="0" dirty="0">
                <a:latin typeface="CMR10"/>
              </a:rPr>
              <a:t> o </a:t>
            </a:r>
            <a:r>
              <a:rPr lang="es-ES" sz="1800" b="0" i="0" u="none" strike="noStrike" baseline="0" dirty="0" err="1">
                <a:latin typeface="CMR10"/>
              </a:rPr>
              <a:t>exclusion</a:t>
            </a:r>
            <a:r>
              <a:rPr lang="es-ES" sz="1800" b="0" i="0" u="none" strike="noStrike" baseline="0" dirty="0">
                <a:latin typeface="CMR10"/>
              </a:rPr>
              <a:t> de las mismas en el modelo de una manera secuencial.</a:t>
            </a:r>
          </a:p>
          <a:p>
            <a:r>
              <a:rPr lang="es-ES" sz="1800" b="0" i="0" u="none" strike="noStrike" baseline="0" dirty="0">
                <a:latin typeface="CMR10"/>
              </a:rPr>
              <a:t>La idea de los algoritmos de </a:t>
            </a:r>
            <a:r>
              <a:rPr lang="es-ES" sz="1800" b="0" i="0" u="none" strike="noStrike" baseline="0" dirty="0" err="1">
                <a:latin typeface="CMR10"/>
              </a:rPr>
              <a:t>seleccion</a:t>
            </a:r>
            <a:r>
              <a:rPr lang="es-ES" sz="1800" b="0" i="0" u="none" strike="noStrike" baseline="0" dirty="0">
                <a:latin typeface="CMR10"/>
              </a:rPr>
              <a:t> de variables es elegir el mejor modelo en forma secuencial pero incluyendo o excluyendo una sola variable predictora en cada paso de acuerdo a ciertos criterios. El proceso secuencial termina cuando se satisface una regla de parada establecida. A </a:t>
            </a:r>
            <a:r>
              <a:rPr lang="es-ES" sz="1800" b="0" i="0" u="none" strike="noStrike" baseline="0" dirty="0" err="1">
                <a:latin typeface="CMR10"/>
              </a:rPr>
              <a:t>continuacion</a:t>
            </a:r>
            <a:r>
              <a:rPr lang="es-ES" sz="1800" b="0" i="0" u="none" strike="noStrike" baseline="0" dirty="0">
                <a:latin typeface="CMR10"/>
              </a:rPr>
              <a:t> se describen tres de los algoritmos mas usados.</a:t>
            </a:r>
            <a:endParaRPr lang="en-US" sz="2000" dirty="0">
              <a:latin typeface="CMR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MR10"/>
              </a:rPr>
              <a:t>Método</a:t>
            </a:r>
            <a:r>
              <a:rPr lang="en-US" sz="2000" dirty="0">
                <a:latin typeface="CMR10"/>
              </a:rPr>
              <a:t> Forward:  </a:t>
            </a:r>
            <a:r>
              <a:rPr lang="es-ES" sz="1800" b="0" i="0" u="none" strike="noStrike" baseline="0" dirty="0">
                <a:latin typeface="CMR10"/>
              </a:rPr>
              <a:t>(</a:t>
            </a:r>
            <a:r>
              <a:rPr lang="es-ES" sz="1800" b="0" i="0" u="none" strike="noStrike" baseline="0" dirty="0" err="1">
                <a:latin typeface="CMR10"/>
              </a:rPr>
              <a:t>Seleccion</a:t>
            </a:r>
            <a:r>
              <a:rPr lang="es-ES" sz="1800" b="0" i="0" u="none" strike="noStrike" baseline="0" dirty="0">
                <a:latin typeface="CMR10"/>
              </a:rPr>
              <a:t> hacia adelante). Se parte de un modelo muy sencillo y se van agregando </a:t>
            </a:r>
            <a:r>
              <a:rPr lang="es-ES" sz="1800" b="0" i="0" u="none" strike="noStrike" baseline="0" dirty="0" err="1">
                <a:latin typeface="CMR10"/>
              </a:rPr>
              <a:t>terminos</a:t>
            </a:r>
            <a:r>
              <a:rPr lang="es-ES" sz="1800" b="0" i="0" u="none" strike="noStrike" baseline="0" dirty="0">
                <a:latin typeface="CMR10"/>
              </a:rPr>
              <a:t> con algún criterio, hasta que no procede a</a:t>
            </a:r>
            <a:r>
              <a:rPr lang="es-ES" dirty="0">
                <a:latin typeface="CMR10"/>
              </a:rPr>
              <a:t>ñadir</a:t>
            </a:r>
            <a:r>
              <a:rPr lang="es-ES" sz="1800" b="0" i="0" u="none" strike="noStrike" baseline="0" dirty="0">
                <a:latin typeface="CMR10"/>
              </a:rPr>
              <a:t> ningún termino mas, es decir, en cada etapa se introduce la variable mas </a:t>
            </a:r>
            <a:r>
              <a:rPr lang="es-ES" sz="1800" b="0" i="0" u="none" strike="noStrike" baseline="0" dirty="0" err="1">
                <a:latin typeface="CMR10"/>
              </a:rPr>
              <a:t>signicativa</a:t>
            </a:r>
            <a:r>
              <a:rPr lang="es-ES" sz="1800" b="0" i="0" u="none" strike="noStrike" baseline="0" dirty="0">
                <a:latin typeface="CMR10"/>
              </a:rPr>
              <a:t> hasta una cierta regla de parada.</a:t>
            </a:r>
            <a:endParaRPr lang="en-US" sz="2000" dirty="0">
              <a:latin typeface="CMR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MR10"/>
              </a:rPr>
              <a:t>Método</a:t>
            </a:r>
            <a:r>
              <a:rPr lang="en-US" sz="2000" dirty="0">
                <a:latin typeface="CMR10"/>
              </a:rPr>
              <a:t> Backward: </a:t>
            </a:r>
            <a:r>
              <a:rPr lang="es-ES" sz="1800" b="0" i="0" u="none" strike="noStrike" baseline="0" dirty="0">
                <a:latin typeface="CMR10"/>
              </a:rPr>
              <a:t>(</a:t>
            </a:r>
            <a:r>
              <a:rPr lang="es-ES" sz="1800" b="0" i="0" u="none" strike="noStrike" baseline="0" dirty="0" err="1">
                <a:latin typeface="CMR10"/>
              </a:rPr>
              <a:t>Eliminacion</a:t>
            </a:r>
            <a:r>
              <a:rPr lang="es-ES" sz="1800" b="0" i="0" u="none" strike="noStrike" baseline="0" dirty="0">
                <a:latin typeface="CMR10"/>
              </a:rPr>
              <a:t> hacia </a:t>
            </a:r>
            <a:r>
              <a:rPr lang="es-ES" sz="1800" b="0" i="0" u="none" strike="noStrike" baseline="0" dirty="0" err="1">
                <a:latin typeface="CMR10"/>
              </a:rPr>
              <a:t>atras</a:t>
            </a:r>
            <a:r>
              <a:rPr lang="es-ES" sz="1800" b="0" i="0" u="none" strike="noStrike" baseline="0" dirty="0">
                <a:latin typeface="CMR10"/>
              </a:rPr>
              <a:t>). Se parte de un modelo muy complejo, que incorpora todos los efectos que pueden </a:t>
            </a:r>
            <a:r>
              <a:rPr lang="es-ES" sz="1800" b="0" i="0" u="none" strike="noStrike" baseline="0" dirty="0" err="1">
                <a:latin typeface="CMR10"/>
              </a:rPr>
              <a:t>inuir</a:t>
            </a:r>
            <a:r>
              <a:rPr lang="es-ES" sz="1800" b="0" i="0" u="none" strike="noStrike" baseline="0" dirty="0">
                <a:latin typeface="CMR10"/>
              </a:rPr>
              <a:t> en la respuesta, y en cada etapa se elimina la variable menos </a:t>
            </a:r>
            <a:r>
              <a:rPr lang="es-ES" sz="1800" b="0" i="0" u="none" strike="noStrike" baseline="0" dirty="0" err="1">
                <a:latin typeface="CMR10"/>
              </a:rPr>
              <a:t>inuyente</a:t>
            </a:r>
            <a:r>
              <a:rPr lang="es-ES" sz="1800" b="0" i="0" u="none" strike="noStrike" baseline="0" dirty="0">
                <a:latin typeface="CMR10"/>
              </a:rPr>
              <a:t>, hasta que no procede suprimir ningún </a:t>
            </a:r>
            <a:r>
              <a:rPr lang="en-US" sz="1800" b="0" i="0" u="none" strike="noStrike" baseline="0" dirty="0" err="1">
                <a:latin typeface="CMR10"/>
              </a:rPr>
              <a:t>termino</a:t>
            </a:r>
            <a:r>
              <a:rPr lang="en-US" sz="1800" b="0" i="0" u="none" strike="noStrike" baseline="0" dirty="0">
                <a:latin typeface="CMR10"/>
              </a:rPr>
              <a:t> mas.</a:t>
            </a:r>
            <a:endParaRPr lang="en-US" sz="2000" dirty="0">
              <a:latin typeface="CMR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MR10"/>
              </a:rPr>
              <a:t>Método</a:t>
            </a:r>
            <a:r>
              <a:rPr lang="en-US" sz="2000" dirty="0">
                <a:latin typeface="CMR10"/>
              </a:rPr>
              <a:t> Stepwise: </a:t>
            </a:r>
            <a:r>
              <a:rPr lang="es-ES" sz="1800" b="0" i="0" u="none" strike="noStrike" baseline="0" dirty="0">
                <a:latin typeface="CMR10"/>
              </a:rPr>
              <a:t>Este procedimiento es una </a:t>
            </a:r>
            <a:r>
              <a:rPr lang="es-ES" sz="1800" b="0" i="0" u="none" strike="noStrike" baseline="0" dirty="0" err="1">
                <a:latin typeface="CMR10"/>
              </a:rPr>
              <a:t>combinacion</a:t>
            </a:r>
            <a:r>
              <a:rPr lang="es-ES" sz="1800" b="0" i="0" u="none" strike="noStrike" baseline="0" dirty="0">
                <a:latin typeface="CMR10"/>
              </a:rPr>
              <a:t> de los dos anteriores. Comienza como el de </a:t>
            </a:r>
            <a:r>
              <a:rPr lang="es-ES" sz="1800" b="0" i="0" u="none" strike="noStrike" baseline="0" dirty="0" err="1">
                <a:latin typeface="CMR10"/>
              </a:rPr>
              <a:t>introduccion</a:t>
            </a:r>
            <a:r>
              <a:rPr lang="es-ES" sz="1800" b="0" i="0" u="none" strike="noStrike" baseline="0" dirty="0">
                <a:latin typeface="CMR10"/>
              </a:rPr>
              <a:t> progresiva, pero en cada etapa se plantea si todas las variables introducidas deben de permanecer en el modelo.</a:t>
            </a:r>
            <a:endParaRPr lang="es-ES" sz="2000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335104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C3F93-11BF-428B-AB5B-A7ED7788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49" y="214840"/>
            <a:ext cx="10696350" cy="681805"/>
          </a:xfrm>
        </p:spPr>
        <p:txBody>
          <a:bodyPr>
            <a:normAutofit fontScale="90000"/>
          </a:bodyPr>
          <a:lstStyle/>
          <a:p>
            <a:r>
              <a:rPr lang="es-CR" dirty="0"/>
              <a:t>Los métodos </a:t>
            </a:r>
            <a:r>
              <a:rPr lang="es-CR" dirty="0" err="1"/>
              <a:t>backward</a:t>
            </a:r>
            <a:r>
              <a:rPr lang="es-CR" dirty="0"/>
              <a:t>, forward y </a:t>
            </a:r>
            <a:r>
              <a:rPr lang="es-CR" dirty="0" err="1"/>
              <a:t>stepwise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C09597-BC70-4E8F-AEA6-344E44FE3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7" y="1047564"/>
            <a:ext cx="10918292" cy="5810435"/>
          </a:xfrm>
        </p:spPr>
        <p:txBody>
          <a:bodyPr>
            <a:normAutofit/>
          </a:bodyPr>
          <a:lstStyle/>
          <a:p>
            <a:pPr algn="l"/>
            <a:r>
              <a:rPr lang="es-ES" sz="1800" b="0" i="0" u="none" strike="noStrike" baseline="0" dirty="0">
                <a:latin typeface="CMR10"/>
              </a:rPr>
              <a:t>Cuando se aplica este tipo de procedimientos tenemos que tener en cuenta cual </a:t>
            </a:r>
            <a:r>
              <a:rPr lang="es-ES" sz="1800" b="0" i="0" u="none" strike="noStrike" baseline="0" dirty="0" err="1">
                <a:latin typeface="CMR10"/>
              </a:rPr>
              <a:t>sera</a:t>
            </a:r>
            <a:r>
              <a:rPr lang="es-ES" sz="1800" b="0" i="0" u="none" strike="noStrike" baseline="0" dirty="0">
                <a:latin typeface="CMR10"/>
              </a:rPr>
              <a:t> la </a:t>
            </a:r>
            <a:r>
              <a:rPr lang="en-US" sz="1800" b="0" i="0" u="none" strike="noStrike" baseline="0" dirty="0" err="1">
                <a:latin typeface="CMR10"/>
              </a:rPr>
              <a:t>condicion</a:t>
            </a:r>
            <a:r>
              <a:rPr lang="en-US" sz="1800" b="0" i="0" u="none" strike="noStrike" baseline="0" dirty="0">
                <a:latin typeface="CMR10"/>
              </a:rPr>
              <a:t> para </a:t>
            </a:r>
            <a:r>
              <a:rPr lang="en-US" sz="1800" b="0" i="0" u="none" strike="noStrike" baseline="0" dirty="0" err="1">
                <a:latin typeface="CMR10"/>
              </a:rPr>
              <a:t>suprimir</a:t>
            </a:r>
            <a:r>
              <a:rPr lang="en-US" sz="1800" b="0" i="0" u="none" strike="noStrike" baseline="0" dirty="0">
                <a:latin typeface="CMR10"/>
              </a:rPr>
              <a:t> o </a:t>
            </a:r>
            <a:r>
              <a:rPr lang="en-US" sz="1800" b="0" i="0" u="none" strike="noStrike" baseline="0" dirty="0" err="1">
                <a:latin typeface="CMR10"/>
              </a:rPr>
              <a:t>incluir</a:t>
            </a:r>
            <a:r>
              <a:rPr lang="en-US" sz="1800" b="0" i="0" u="none" strike="noStrike" baseline="0" dirty="0">
                <a:latin typeface="CMR10"/>
              </a:rPr>
              <a:t> un </a:t>
            </a:r>
            <a:r>
              <a:rPr lang="en-US" sz="1800" b="0" i="0" u="none" strike="noStrike" baseline="0" dirty="0" err="1">
                <a:latin typeface="CMR10"/>
              </a:rPr>
              <a:t>termino</a:t>
            </a:r>
            <a:r>
              <a:rPr lang="en-US" sz="1800" b="0" i="0" u="none" strike="noStrike" baseline="0" dirty="0">
                <a:latin typeface="CMR10"/>
              </a:rPr>
              <a:t>. Para </a:t>
            </a:r>
            <a:r>
              <a:rPr lang="en-US" sz="1800" b="0" i="0" u="none" strike="noStrike" baseline="0" dirty="0" err="1">
                <a:latin typeface="CMR10"/>
              </a:rPr>
              <a:t>ello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podemos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considerar</a:t>
            </a:r>
            <a:r>
              <a:rPr lang="en-US" sz="1800" b="0" i="0" u="none" strike="noStrike" baseline="0" dirty="0">
                <a:latin typeface="CMR10"/>
              </a:rPr>
              <a:t> dos </a:t>
            </a:r>
            <a:r>
              <a:rPr lang="en-US" sz="1800" b="0" i="0" u="none" strike="noStrike" baseline="0" dirty="0" err="1">
                <a:latin typeface="CMR10"/>
              </a:rPr>
              <a:t>criterios</a:t>
            </a:r>
            <a:r>
              <a:rPr lang="en-US" sz="1800" b="0" i="0" u="none" strike="noStrike" baseline="0" dirty="0">
                <a:latin typeface="CMR10"/>
              </a:rPr>
              <a:t>: </a:t>
            </a:r>
            <a:r>
              <a:rPr lang="es-ES" sz="1800" b="0" i="0" u="none" strike="noStrike" baseline="0" dirty="0">
                <a:latin typeface="CMR10"/>
              </a:rPr>
              <a:t>criterios de </a:t>
            </a:r>
            <a:r>
              <a:rPr lang="es-ES" sz="1800" b="0" i="0" u="none" strike="noStrike" baseline="0" dirty="0" err="1">
                <a:latin typeface="CMR10"/>
              </a:rPr>
              <a:t>signicacion</a:t>
            </a:r>
            <a:r>
              <a:rPr lang="es-ES" sz="1800" b="0" i="0" u="none" strike="noStrike" baseline="0" dirty="0">
                <a:latin typeface="CMR10"/>
              </a:rPr>
              <a:t> del termino y criterios de ajuste global.</a:t>
            </a:r>
          </a:p>
          <a:p>
            <a:pPr marL="0" indent="0" algn="l">
              <a:buNone/>
            </a:pPr>
            <a:endParaRPr lang="es-ES" sz="1800" b="0" i="0" u="none" strike="noStrike" baseline="0" dirty="0">
              <a:latin typeface="CMR1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s-ES" sz="1800" b="1" i="0" u="none" strike="noStrike" baseline="0" dirty="0">
                <a:latin typeface="CMBX10"/>
              </a:rPr>
              <a:t>Criterios de </a:t>
            </a:r>
            <a:r>
              <a:rPr lang="es-ES" sz="1800" b="1" i="0" u="none" strike="noStrike" baseline="0" dirty="0" err="1">
                <a:latin typeface="CMBX10"/>
              </a:rPr>
              <a:t>signicacion</a:t>
            </a:r>
            <a:r>
              <a:rPr lang="es-ES" sz="1800" b="0" i="0" u="none" strike="noStrike" baseline="0" dirty="0">
                <a:latin typeface="CMR10"/>
              </a:rPr>
              <a:t>: En un </a:t>
            </a:r>
            <a:r>
              <a:rPr lang="es-ES" sz="1800" b="0" i="0" u="none" strike="noStrike" baseline="0" dirty="0" err="1">
                <a:latin typeface="CMR10"/>
              </a:rPr>
              <a:t>metodo</a:t>
            </a:r>
            <a:r>
              <a:rPr lang="es-ES" sz="1800" b="0" i="0" u="none" strike="noStrike" baseline="0" dirty="0">
                <a:latin typeface="CMR10"/>
              </a:rPr>
              <a:t> </a:t>
            </a:r>
            <a:r>
              <a:rPr lang="es-ES" sz="1800" b="0" i="0" u="none" strike="noStrike" baseline="0" dirty="0" err="1">
                <a:latin typeface="CMBX10"/>
              </a:rPr>
              <a:t>backward</a:t>
            </a:r>
            <a:r>
              <a:rPr lang="es-ES" sz="1800" b="0" i="0" u="none" strike="noStrike" baseline="0" dirty="0">
                <a:latin typeface="CMBX10"/>
              </a:rPr>
              <a:t> </a:t>
            </a:r>
            <a:r>
              <a:rPr lang="es-ES" sz="1800" b="0" i="0" u="none" strike="noStrike" baseline="0" dirty="0">
                <a:latin typeface="CMR10"/>
              </a:rPr>
              <a:t>se </a:t>
            </a:r>
            <a:r>
              <a:rPr lang="es-ES" sz="1800" b="0" i="0" u="none" strike="noStrike" baseline="0" dirty="0" err="1">
                <a:latin typeface="CMR10"/>
              </a:rPr>
              <a:t>suprimira</a:t>
            </a:r>
            <a:r>
              <a:rPr lang="es-ES" sz="1800" b="0" i="0" u="none" strike="noStrike" baseline="0" dirty="0">
                <a:latin typeface="CMR10"/>
              </a:rPr>
              <a:t> el termino que resulte menos </a:t>
            </a:r>
            <a:r>
              <a:rPr lang="es-ES" sz="1800" b="0" i="0" u="none" strike="noStrike" baseline="0" dirty="0" err="1">
                <a:latin typeface="CMR10"/>
              </a:rPr>
              <a:t>signicativo</a:t>
            </a:r>
            <a:r>
              <a:rPr lang="es-ES" sz="1800" b="0" i="0" u="none" strike="noStrike" baseline="0" dirty="0">
                <a:latin typeface="CMR10"/>
              </a:rPr>
              <a:t>, y en un </a:t>
            </a:r>
            <a:r>
              <a:rPr lang="es-ES" sz="1800" b="0" i="0" u="none" strike="noStrike" baseline="0" dirty="0" err="1">
                <a:latin typeface="CMR10"/>
              </a:rPr>
              <a:t>metodo</a:t>
            </a:r>
            <a:r>
              <a:rPr lang="es-ES" sz="1800" b="0" i="0" u="none" strike="noStrike" baseline="0" dirty="0">
                <a:latin typeface="CMR10"/>
              </a:rPr>
              <a:t> </a:t>
            </a:r>
            <a:r>
              <a:rPr lang="es-ES" sz="1800" b="0" i="0" u="none" strike="noStrike" baseline="0" dirty="0">
                <a:latin typeface="CMBX10"/>
              </a:rPr>
              <a:t>forward </a:t>
            </a:r>
            <a:r>
              <a:rPr lang="es-ES" sz="1800" b="0" i="0" u="none" strike="noStrike" baseline="0" dirty="0">
                <a:latin typeface="CMR10"/>
              </a:rPr>
              <a:t>se añadirá el termino que al añadirlo al modelo resulte mas </a:t>
            </a:r>
            <a:r>
              <a:rPr lang="es-ES" sz="1800" b="0" i="0" u="none" strike="noStrike" baseline="0" dirty="0" err="1">
                <a:latin typeface="CMR10"/>
              </a:rPr>
              <a:t>signicativo</a:t>
            </a:r>
            <a:r>
              <a:rPr lang="es-ES" sz="1800" b="0" i="0" u="none" strike="noStrike" baseline="0" dirty="0">
                <a:latin typeface="CMR10"/>
              </a:rPr>
              <a:t>. Un criterio de </a:t>
            </a:r>
            <a:r>
              <a:rPr lang="es-ES" sz="1800" b="0" i="0" u="none" strike="noStrike" baseline="0" dirty="0" err="1">
                <a:latin typeface="CMR10"/>
              </a:rPr>
              <a:t>signicacion</a:t>
            </a:r>
            <a:r>
              <a:rPr lang="es-ES" sz="1800" b="0" i="0" u="none" strike="noStrike" baseline="0" dirty="0">
                <a:latin typeface="CMR10"/>
              </a:rPr>
              <a:t> puede ser la </a:t>
            </a:r>
            <a:r>
              <a:rPr lang="en-US" sz="1800" b="0" i="0" u="none" strike="noStrike" baseline="0" dirty="0" err="1">
                <a:latin typeface="CMR10"/>
              </a:rPr>
              <a:t>signicacion</a:t>
            </a:r>
            <a:r>
              <a:rPr lang="en-US" sz="1800" b="0" i="0" u="none" strike="noStrike" baseline="0" dirty="0">
                <a:latin typeface="CMR10"/>
              </a:rPr>
              <a:t> de </a:t>
            </a:r>
            <a:r>
              <a:rPr lang="en-US" sz="1800" b="0" i="0" u="none" strike="noStrike" baseline="0" dirty="0" err="1">
                <a:latin typeface="CMR10"/>
              </a:rPr>
              <a:t>cada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coeficiente</a:t>
            </a:r>
            <a:r>
              <a:rPr lang="en-US" sz="1800" b="0" i="0" u="none" strike="noStrike" baseline="0" dirty="0">
                <a:latin typeface="CMR10"/>
              </a:rPr>
              <a:t>. </a:t>
            </a:r>
          </a:p>
          <a:p>
            <a:pPr marL="617220" lvl="1" indent="-342900">
              <a:buFont typeface="+mj-lt"/>
              <a:buAutoNum type="arabicPeriod"/>
            </a:pPr>
            <a:endParaRPr lang="es-ES" b="0" i="0" u="none" strike="noStrike" baseline="0" dirty="0">
              <a:latin typeface="CMR1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s-ES" sz="1800" dirty="0">
                <a:latin typeface="CMR10"/>
              </a:rPr>
              <a:t> </a:t>
            </a:r>
            <a:r>
              <a:rPr lang="en-US" sz="1800" b="1" i="0" u="none" strike="noStrike" baseline="0" dirty="0" err="1">
                <a:latin typeface="CMBX10"/>
              </a:rPr>
              <a:t>Criterios</a:t>
            </a:r>
            <a:r>
              <a:rPr lang="en-US" sz="1800" b="1" i="0" u="none" strike="noStrike" baseline="0" dirty="0">
                <a:latin typeface="CMBX10"/>
              </a:rPr>
              <a:t> </a:t>
            </a:r>
            <a:r>
              <a:rPr lang="en-US" sz="1800" b="1" i="0" u="none" strike="noStrike" baseline="0" dirty="0" err="1">
                <a:latin typeface="CMBX10"/>
              </a:rPr>
              <a:t>globales</a:t>
            </a:r>
            <a:r>
              <a:rPr lang="en-US" sz="1800" b="0" i="0" u="none" strike="noStrike" baseline="0" dirty="0">
                <a:latin typeface="CMBX10"/>
              </a:rPr>
              <a:t>: </a:t>
            </a:r>
            <a:r>
              <a:rPr lang="es-ES" sz="1800" b="0" i="0" u="none" strike="noStrike" baseline="0" dirty="0">
                <a:latin typeface="CMR10"/>
              </a:rPr>
              <a:t>En vez de usar la </a:t>
            </a:r>
            <a:r>
              <a:rPr lang="es-ES" sz="1800" b="0" i="0" u="none" strike="noStrike" baseline="0" dirty="0" err="1">
                <a:latin typeface="CMR10"/>
              </a:rPr>
              <a:t>signicacion</a:t>
            </a:r>
            <a:r>
              <a:rPr lang="es-ES" sz="1800" b="0" i="0" u="none" strike="noStrike" baseline="0" dirty="0">
                <a:latin typeface="CMR10"/>
              </a:rPr>
              <a:t> de cada </a:t>
            </a:r>
            <a:r>
              <a:rPr lang="es-ES" sz="1800" b="0" i="0" u="none" strike="noStrike" baseline="0" dirty="0" err="1">
                <a:latin typeface="CMR10"/>
              </a:rPr>
              <a:t>coeciente</a:t>
            </a:r>
            <a:r>
              <a:rPr lang="es-ES" sz="1800" b="0" i="0" u="none" strike="noStrike" baseline="0" dirty="0">
                <a:latin typeface="CMR10"/>
              </a:rPr>
              <a:t>, podemos basarnos en un criterio global, una medida global de cada modelo, de modo que tenga en cuenta el ajuste y el exceso de parámetros. Escogeremos el modelo cuya medida global sea mejor. Como criterios destacamos el Criterio de Información de Akaike (AIC) y el Criterio de </a:t>
            </a:r>
            <a:r>
              <a:rPr lang="es-ES" sz="1800" b="0" i="0" u="none" strike="noStrike" baseline="0" dirty="0" err="1">
                <a:latin typeface="CMR10"/>
              </a:rPr>
              <a:t>Informacion</a:t>
            </a:r>
            <a:r>
              <a:rPr lang="es-ES" sz="1800" b="0" i="0" u="none" strike="noStrike" baseline="0" dirty="0">
                <a:latin typeface="CMR10"/>
              </a:rPr>
              <a:t> de Bayes (BIC). Se trata de buscar un modelo cuyo AIC o BIC sea peque</a:t>
            </a:r>
            <a:r>
              <a:rPr lang="es-ES" sz="1800" dirty="0">
                <a:latin typeface="CMR10"/>
              </a:rPr>
              <a:t>ño</a:t>
            </a:r>
            <a:r>
              <a:rPr lang="es-ES" sz="1800" b="0" i="0" u="none" strike="noStrike" baseline="0" dirty="0">
                <a:latin typeface="CMR10"/>
              </a:rPr>
              <a:t>, ya que en ese caso habrá una verosimilitud muy grande y pocos parámetros.</a:t>
            </a:r>
            <a:endParaRPr lang="es-ES" sz="1800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428778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5" name="4 Elipse">
            <a:extLst>
              <a:ext uri="{FF2B5EF4-FFF2-40B4-BE49-F238E27FC236}">
                <a16:creationId xmlns:a16="http://schemas.microsoft.com/office/drawing/2014/main" id="{8850B7B9-A4B4-4203-8A6D-BB291772B21B}"/>
              </a:ext>
            </a:extLst>
          </p:cNvPr>
          <p:cNvSpPr/>
          <p:nvPr/>
        </p:nvSpPr>
        <p:spPr>
          <a:xfrm>
            <a:off x="46754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6" name="5 Elipse">
            <a:extLst>
              <a:ext uri="{FF2B5EF4-FFF2-40B4-BE49-F238E27FC236}">
                <a16:creationId xmlns:a16="http://schemas.microsoft.com/office/drawing/2014/main" id="{E7299D2D-930F-49E3-A282-8AF5322CF8F4}"/>
              </a:ext>
            </a:extLst>
          </p:cNvPr>
          <p:cNvSpPr/>
          <p:nvPr/>
        </p:nvSpPr>
        <p:spPr>
          <a:xfrm>
            <a:off x="46754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7" name="6 Elipse">
            <a:extLst>
              <a:ext uri="{FF2B5EF4-FFF2-40B4-BE49-F238E27FC236}">
                <a16:creationId xmlns:a16="http://schemas.microsoft.com/office/drawing/2014/main" id="{F1DE5E3D-AD05-4B2D-BBF8-B19E0666664E}"/>
              </a:ext>
            </a:extLst>
          </p:cNvPr>
          <p:cNvSpPr/>
          <p:nvPr/>
        </p:nvSpPr>
        <p:spPr>
          <a:xfrm>
            <a:off x="648267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4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13 Rectángulo redondeado">
                <a:extLst>
                  <a:ext uri="{FF2B5EF4-FFF2-40B4-BE49-F238E27FC236}">
                    <a16:creationId xmlns:a16="http://schemas.microsoft.com/office/drawing/2014/main" id="{7122EF9A-7511-4F61-8CB4-AD8A48176564}"/>
                  </a:ext>
                </a:extLst>
              </p:cNvPr>
              <p:cNvSpPr/>
              <p:nvPr/>
            </p:nvSpPr>
            <p:spPr>
              <a:xfrm>
                <a:off x="2051720" y="3429000"/>
                <a:ext cx="2160240" cy="100811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R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R" dirty="0"/>
              </a:p>
            </p:txBody>
          </p:sp>
        </mc:Choice>
        <mc:Fallback xmlns="">
          <p:sp>
            <p:nvSpPr>
              <p:cNvPr id="10" name="13 Rectángulo redondeado">
                <a:extLst>
                  <a:ext uri="{FF2B5EF4-FFF2-40B4-BE49-F238E27FC236}">
                    <a16:creationId xmlns:a16="http://schemas.microsoft.com/office/drawing/2014/main" id="{7122EF9A-7511-4F61-8CB4-AD8A48176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2160240" cy="10081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4 Rectángulo redondeado">
            <a:extLst>
              <a:ext uri="{FF2B5EF4-FFF2-40B4-BE49-F238E27FC236}">
                <a16:creationId xmlns:a16="http://schemas.microsoft.com/office/drawing/2014/main" id="{20F405BA-569A-4CBF-82F5-7E38FD0A3CEB}"/>
              </a:ext>
            </a:extLst>
          </p:cNvPr>
          <p:cNvSpPr/>
          <p:nvPr/>
        </p:nvSpPr>
        <p:spPr>
          <a:xfrm>
            <a:off x="2051720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err="1"/>
              <a:t>Backward</a:t>
            </a:r>
            <a:r>
              <a:rPr lang="es-CR" dirty="0"/>
              <a:t>, forward y </a:t>
            </a:r>
            <a:r>
              <a:rPr lang="es-CR" dirty="0" err="1"/>
              <a:t>Stepwise</a:t>
            </a:r>
            <a:endParaRPr lang="es-CR" dirty="0"/>
          </a:p>
        </p:txBody>
      </p:sp>
      <p:sp>
        <p:nvSpPr>
          <p:cNvPr id="12" name="15 Rectángulo redondeado">
            <a:extLst>
              <a:ext uri="{FF2B5EF4-FFF2-40B4-BE49-F238E27FC236}">
                <a16:creationId xmlns:a16="http://schemas.microsoft.com/office/drawing/2014/main" id="{F9300F0D-0747-411F-BD1B-A5583DAAE2ED}"/>
              </a:ext>
            </a:extLst>
          </p:cNvPr>
          <p:cNvSpPr/>
          <p:nvPr/>
        </p:nvSpPr>
        <p:spPr>
          <a:xfrm>
            <a:off x="8210866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Criterios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11099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332DA-6DCB-40A1-938E-304AEA7B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13" y="126063"/>
            <a:ext cx="10483286" cy="885991"/>
          </a:xfrm>
        </p:spPr>
        <p:txBody>
          <a:bodyPr/>
          <a:lstStyle/>
          <a:p>
            <a:pPr algn="ctr"/>
            <a:r>
              <a:rPr lang="es-CR" dirty="0"/>
              <a:t>Criterios de información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EF38200-4850-4ABD-AA35-6A0AA7D18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0838" y="1393794"/>
                <a:ext cx="10554307" cy="5338143"/>
              </a:xfrm>
            </p:spPr>
            <p:txBody>
              <a:bodyPr/>
              <a:lstStyle/>
              <a:p>
                <a:r>
                  <a:rPr lang="es-CR" dirty="0"/>
                  <a:t>También, a criterio muy personal, me parece que los criterios de información son mejores indicadores que el coeficiente de determinación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R" dirty="0"/>
                  <a:t> o la significancia. Los dos principales son el AIC, o criterio de Akaike,  y el BIC, o criterio de Bayes.</a:t>
                </a:r>
              </a:p>
              <a:p>
                <a:r>
                  <a:rPr lang="es-ES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Dado un conjunto de modelos candidatos para los datos, el modelo preferido es el </a:t>
                </a:r>
                <a:r>
                  <a:rPr lang="es-ES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que</a:t>
                </a:r>
                <a:r>
                  <a:rPr lang="es-ES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 tiene el valor mínimo en el </a:t>
                </a:r>
                <a:r>
                  <a:rPr lang="es-ES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AIC</a:t>
                </a:r>
                <a:r>
                  <a:rPr lang="es-ES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. Por lo tanto </a:t>
                </a:r>
                <a:r>
                  <a:rPr lang="es-ES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AIC</a:t>
                </a:r>
                <a:r>
                  <a:rPr lang="es-ES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 no solamente recompensa la bondad de ajuste, sino también incluye una penalidad, </a:t>
                </a:r>
                <a:r>
                  <a:rPr lang="es-ES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que</a:t>
                </a:r>
                <a:r>
                  <a:rPr lang="es-ES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 es una función creciente del número de parámetros estimados. Su fórmula es:  </a:t>
                </a:r>
              </a:p>
              <a:p>
                <a:endParaRPr lang="es-ES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pPr marL="274320" lvl="1" indent="0">
                  <a:buNone/>
                </a:pPr>
                <a:r>
                  <a:rPr lang="es-CR" altLang="en-US" dirty="0">
                    <a:cs typeface="Times New Roman" panose="02020603050405020304" pitchFamily="18" charset="0"/>
                  </a:rPr>
                  <a:t>				</a:t>
                </a:r>
                <a:r>
                  <a:rPr lang="es-CR" altLang="en-US" sz="1800" spc="1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AIC = </a:t>
                </a:r>
                <a14:m>
                  <m:oMath xmlns:m="http://schemas.openxmlformats.org/officeDocument/2006/math">
                    <m:r>
                      <a:rPr lang="es-CR" altLang="en-US" sz="1800" i="1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CR" altLang="en-US" sz="1800" i="1" spc="1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s-CR" altLang="en-US" sz="1800" i="1" spc="1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s-CR" altLang="en-US" sz="1800" i="1" spc="1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CR" altLang="en-US" sz="1800" i="1" spc="1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𝑙𝑖𝑘𝑒𝑙𝑖h𝑜𝑜𝑑</m:t>
                    </m:r>
                    <m:r>
                      <a:rPr lang="es-CR" altLang="en-US" sz="1800" i="1" spc="1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+ 2</m:t>
                    </m:r>
                    <m:r>
                      <a:rPr lang="es-CR" altLang="en-US" sz="1800" i="1" spc="1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s-CR" altLang="en-US" sz="1800" spc="1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s-CR" altLang="en-US" dirty="0">
                  <a:cs typeface="Times New Roman" panose="02020603050405020304" pitchFamily="18" charset="0"/>
                </a:endParaRPr>
              </a:p>
              <a:p>
                <a:r>
                  <a:rPr lang="es-ES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En </a:t>
                </a:r>
                <a:r>
                  <a:rPr lang="es-ES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estadística</a:t>
                </a:r>
                <a:r>
                  <a:rPr lang="es-ES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, el criterio de información bayesiano (</a:t>
                </a:r>
                <a:r>
                  <a:rPr lang="es-ES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BIC</a:t>
                </a:r>
                <a:r>
                  <a:rPr lang="es-ES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) o el más general criterio de Schwarz (SBC también, SBIC) es un criterio para la selección de modelos entre un conjunto finito de modelos. Su fórmula es la siguiente: </a:t>
                </a:r>
              </a:p>
              <a:p>
                <a:pPr marL="0" indent="0">
                  <a:buNone/>
                </a:pPr>
                <a:r>
                  <a:rPr lang="es-CR" altLang="en-US" sz="1800" dirty="0">
                    <a:cs typeface="Times New Roman" panose="02020603050405020304" pitchFamily="18" charset="0"/>
                  </a:rPr>
                  <a:t>				BIC = </a:t>
                </a:r>
                <a14:m>
                  <m:oMath xmlns:m="http://schemas.openxmlformats.org/officeDocument/2006/math">
                    <m:r>
                      <a:rPr lang="es-CR" alt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−2 </m:t>
                    </m:r>
                    <m:r>
                      <m:rPr>
                        <m:sty m:val="p"/>
                      </m:rPr>
                      <a:rPr lang="es-CR" alt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s-CR" alt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CR" altLang="en-US" sz="18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𝑙𝑖𝑘𝑒𝑙𝑖h𝑜𝑜𝑑</m:t>
                    </m:r>
                    <m:r>
                      <a:rPr lang="es-CR" alt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s-CR" alt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s-CR" alt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R" alt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s-CR" alt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s-CR" alt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s-CR" alt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CR" altLang="en-US" sz="1800" dirty="0">
                  <a:cs typeface="Times New Roman" panose="02020603050405020304" pitchFamily="18" charset="0"/>
                </a:endParaRPr>
              </a:p>
              <a:p>
                <a:endParaRPr lang="es-ES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EF38200-4850-4ABD-AA35-6A0AA7D18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838" y="1393794"/>
                <a:ext cx="10554307" cy="5338143"/>
              </a:xfrm>
              <a:blipFill>
                <a:blip r:embed="rId2"/>
                <a:stretch>
                  <a:fillRect l="-116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8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E1D93-4F56-4C76-9A4D-C2E0E1EA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13" y="1358283"/>
            <a:ext cx="8595360" cy="4351337"/>
          </a:xfrm>
        </p:spPr>
        <p:txBody>
          <a:bodyPr/>
          <a:lstStyle/>
          <a:p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¿Cuál es mejor?</a:t>
            </a:r>
          </a:p>
          <a:p>
            <a:endParaRPr lang="es-E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AIC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mejor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para la predicción, ya que es asintóticamente equivalente a la validación cruzada.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BIC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mejor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para la explicación, ya que permite una estimación consistente del proceso subyacente de generación de datos.</a:t>
            </a:r>
          </a:p>
          <a:p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, se </a:t>
            </a:r>
            <a:r>
              <a:rPr lang="en-US" dirty="0" err="1"/>
              <a:t>suele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ambos </a:t>
            </a:r>
            <a:r>
              <a:rPr lang="en-US" dirty="0" err="1"/>
              <a:t>criteriores</a:t>
            </a:r>
            <a:r>
              <a:rPr lang="en-US" dirty="0"/>
              <a:t> para determiner 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ser el major </a:t>
            </a:r>
            <a:r>
              <a:rPr lang="en-US" dirty="0" err="1"/>
              <a:t>modelo</a:t>
            </a:r>
            <a:r>
              <a:rPr lang="en-US" dirty="0"/>
              <a:t>. </a:t>
            </a:r>
          </a:p>
          <a:p>
            <a:r>
              <a:rPr lang="en-US" dirty="0" err="1"/>
              <a:t>Admás</a:t>
            </a:r>
            <a:r>
              <a:rPr lang="en-US" dirty="0"/>
              <a:t>, el </a:t>
            </a:r>
            <a:r>
              <a:rPr lang="en-US" dirty="0" err="1"/>
              <a:t>criterio</a:t>
            </a:r>
            <a:r>
              <a:rPr lang="en-US" dirty="0"/>
              <a:t> es </a:t>
            </a:r>
            <a:r>
              <a:rPr lang="en-US" dirty="0" err="1"/>
              <a:t>tomar</a:t>
            </a:r>
            <a:r>
              <a:rPr lang="en-US" dirty="0"/>
              <a:t> el AIC y BIC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pequeño</a:t>
            </a:r>
            <a:r>
              <a:rPr lang="en-US" dirty="0"/>
              <a:t> (</a:t>
            </a:r>
            <a:r>
              <a:rPr lang="en-US" dirty="0" err="1"/>
              <a:t>incluyendo</a:t>
            </a:r>
            <a:r>
              <a:rPr lang="en-US" dirty="0"/>
              <a:t> la </a:t>
            </a:r>
            <a:r>
              <a:rPr lang="en-US" dirty="0" err="1"/>
              <a:t>presencia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negativos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D21ABE0-12C4-43E4-A755-CDC0B26C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13" y="126063"/>
            <a:ext cx="10483286" cy="885991"/>
          </a:xfrm>
        </p:spPr>
        <p:txBody>
          <a:bodyPr/>
          <a:lstStyle/>
          <a:p>
            <a:pPr algn="ctr"/>
            <a:r>
              <a:rPr lang="es-CR" dirty="0"/>
              <a:t>Criterios de información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9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5" name="4 Elipse">
            <a:extLst>
              <a:ext uri="{FF2B5EF4-FFF2-40B4-BE49-F238E27FC236}">
                <a16:creationId xmlns:a16="http://schemas.microsoft.com/office/drawing/2014/main" id="{8850B7B9-A4B4-4203-8A6D-BB291772B21B}"/>
              </a:ext>
            </a:extLst>
          </p:cNvPr>
          <p:cNvSpPr/>
          <p:nvPr/>
        </p:nvSpPr>
        <p:spPr>
          <a:xfrm>
            <a:off x="46754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6" name="5 Elipse">
            <a:extLst>
              <a:ext uri="{FF2B5EF4-FFF2-40B4-BE49-F238E27FC236}">
                <a16:creationId xmlns:a16="http://schemas.microsoft.com/office/drawing/2014/main" id="{E7299D2D-930F-49E3-A282-8AF5322CF8F4}"/>
              </a:ext>
            </a:extLst>
          </p:cNvPr>
          <p:cNvSpPr/>
          <p:nvPr/>
        </p:nvSpPr>
        <p:spPr>
          <a:xfrm>
            <a:off x="46754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7" name="6 Elipse">
            <a:extLst>
              <a:ext uri="{FF2B5EF4-FFF2-40B4-BE49-F238E27FC236}">
                <a16:creationId xmlns:a16="http://schemas.microsoft.com/office/drawing/2014/main" id="{F1DE5E3D-AD05-4B2D-BBF8-B19E0666664E}"/>
              </a:ext>
            </a:extLst>
          </p:cNvPr>
          <p:cNvSpPr/>
          <p:nvPr/>
        </p:nvSpPr>
        <p:spPr>
          <a:xfrm>
            <a:off x="648267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4</a:t>
            </a:r>
          </a:p>
        </p:txBody>
      </p:sp>
      <p:sp>
        <p:nvSpPr>
          <p:cNvPr id="8" name="7 Elipse">
            <a:extLst>
              <a:ext uri="{FF2B5EF4-FFF2-40B4-BE49-F238E27FC236}">
                <a16:creationId xmlns:a16="http://schemas.microsoft.com/office/drawing/2014/main" id="{5D93C4D8-AF5E-41B0-B917-F0ACD0523C97}"/>
              </a:ext>
            </a:extLst>
          </p:cNvPr>
          <p:cNvSpPr/>
          <p:nvPr/>
        </p:nvSpPr>
        <p:spPr>
          <a:xfrm>
            <a:off x="648267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5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13 Rectángulo redondeado">
                <a:extLst>
                  <a:ext uri="{FF2B5EF4-FFF2-40B4-BE49-F238E27FC236}">
                    <a16:creationId xmlns:a16="http://schemas.microsoft.com/office/drawing/2014/main" id="{7122EF9A-7511-4F61-8CB4-AD8A48176564}"/>
                  </a:ext>
                </a:extLst>
              </p:cNvPr>
              <p:cNvSpPr/>
              <p:nvPr/>
            </p:nvSpPr>
            <p:spPr>
              <a:xfrm>
                <a:off x="2051720" y="3429000"/>
                <a:ext cx="2160240" cy="100811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R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R" dirty="0"/>
              </a:p>
            </p:txBody>
          </p:sp>
        </mc:Choice>
        <mc:Fallback xmlns="">
          <p:sp>
            <p:nvSpPr>
              <p:cNvPr id="10" name="13 Rectángulo redondeado">
                <a:extLst>
                  <a:ext uri="{FF2B5EF4-FFF2-40B4-BE49-F238E27FC236}">
                    <a16:creationId xmlns:a16="http://schemas.microsoft.com/office/drawing/2014/main" id="{7122EF9A-7511-4F61-8CB4-AD8A48176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2160240" cy="10081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4 Rectángulo redondeado">
            <a:extLst>
              <a:ext uri="{FF2B5EF4-FFF2-40B4-BE49-F238E27FC236}">
                <a16:creationId xmlns:a16="http://schemas.microsoft.com/office/drawing/2014/main" id="{20F405BA-569A-4CBF-82F5-7E38FD0A3CEB}"/>
              </a:ext>
            </a:extLst>
          </p:cNvPr>
          <p:cNvSpPr/>
          <p:nvPr/>
        </p:nvSpPr>
        <p:spPr>
          <a:xfrm>
            <a:off x="2051720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err="1"/>
              <a:t>Backward</a:t>
            </a:r>
            <a:r>
              <a:rPr lang="es-CR" dirty="0"/>
              <a:t>, forward y </a:t>
            </a:r>
            <a:r>
              <a:rPr lang="es-CR" dirty="0" err="1"/>
              <a:t>Stepwise</a:t>
            </a:r>
            <a:endParaRPr lang="es-CR" dirty="0"/>
          </a:p>
        </p:txBody>
      </p:sp>
      <p:sp>
        <p:nvSpPr>
          <p:cNvPr id="12" name="15 Rectángulo redondeado">
            <a:extLst>
              <a:ext uri="{FF2B5EF4-FFF2-40B4-BE49-F238E27FC236}">
                <a16:creationId xmlns:a16="http://schemas.microsoft.com/office/drawing/2014/main" id="{F9300F0D-0747-411F-BD1B-A5583DAAE2ED}"/>
              </a:ext>
            </a:extLst>
          </p:cNvPr>
          <p:cNvSpPr/>
          <p:nvPr/>
        </p:nvSpPr>
        <p:spPr>
          <a:xfrm>
            <a:off x="8210866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Criterios de información</a:t>
            </a:r>
          </a:p>
        </p:txBody>
      </p:sp>
      <p:sp>
        <p:nvSpPr>
          <p:cNvPr id="13" name="16 Rectángulo redondeado">
            <a:extLst>
              <a:ext uri="{FF2B5EF4-FFF2-40B4-BE49-F238E27FC236}">
                <a16:creationId xmlns:a16="http://schemas.microsoft.com/office/drawing/2014/main" id="{36ECCC45-103E-4B8D-9828-AD1AE9013DD0}"/>
              </a:ext>
            </a:extLst>
          </p:cNvPr>
          <p:cNvSpPr/>
          <p:nvPr/>
        </p:nvSpPr>
        <p:spPr>
          <a:xfrm>
            <a:off x="8210866" y="3429000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Estadístico de </a:t>
            </a:r>
            <a:r>
              <a:rPr lang="es-CR" dirty="0" err="1"/>
              <a:t>Mallow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6470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FA361-6025-4A6A-AD62-57E44C79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24" y="116287"/>
            <a:ext cx="9692640" cy="910087"/>
          </a:xfrm>
        </p:spPr>
        <p:txBody>
          <a:bodyPr/>
          <a:lstStyle/>
          <a:p>
            <a:pPr algn="ctr"/>
            <a:r>
              <a:rPr lang="es-CR" dirty="0"/>
              <a:t>Estadístico de </a:t>
            </a:r>
            <a:r>
              <a:rPr lang="es-CR" dirty="0" err="1"/>
              <a:t>Mallow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E1A9C-D2E0-44BC-A9F4-2AB8EFA3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05" y="1383443"/>
            <a:ext cx="8595360" cy="5008479"/>
          </a:xfrm>
        </p:spPr>
        <p:txBody>
          <a:bodyPr/>
          <a:lstStyle/>
          <a:p>
            <a:r>
              <a:rPr lang="es-CR" altLang="en-US" sz="1800" dirty="0">
                <a:cs typeface="Times New Roman" panose="02020603050405020304" pitchFamily="18" charset="0"/>
              </a:rPr>
              <a:t>El estadístico de </a:t>
            </a:r>
            <a:r>
              <a:rPr lang="es-CR" altLang="en-US" sz="1800" dirty="0" err="1">
                <a:cs typeface="Times New Roman" panose="02020603050405020304" pitchFamily="18" charset="0"/>
              </a:rPr>
              <a:t>Mallow</a:t>
            </a:r>
            <a:r>
              <a:rPr lang="es-CR" altLang="en-US" sz="1800" dirty="0">
                <a:cs typeface="Times New Roman" panose="02020603050405020304" pitchFamily="18" charset="0"/>
              </a:rPr>
              <a:t> es una medida de buena predicción es el error cuadrático medio total (del modelo con p-1 variables) dividido por la variancia del error (del modelo completo):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s-CR" altLang="en-US" sz="1800" dirty="0">
                <a:cs typeface="Times New Roman" panose="02020603050405020304" pitchFamily="18" charset="0"/>
              </a:rPr>
              <a:t>El estadístico de </a:t>
            </a:r>
            <a:r>
              <a:rPr lang="es-CR" altLang="en-US" sz="1800" dirty="0" err="1">
                <a:cs typeface="Times New Roman" panose="02020603050405020304" pitchFamily="18" charset="0"/>
              </a:rPr>
              <a:t>Mallow</a:t>
            </a:r>
            <a:r>
              <a:rPr lang="es-CR" altLang="en-US" sz="1800" dirty="0">
                <a:cs typeface="Times New Roman" panose="02020603050405020304" pitchFamily="18" charset="0"/>
              </a:rPr>
              <a:t> </a:t>
            </a:r>
            <a:r>
              <a:rPr lang="es-CR" altLang="en-US" sz="1800" dirty="0" err="1">
                <a:cs typeface="Times New Roman" panose="02020603050405020304" pitchFamily="18" charset="0"/>
              </a:rPr>
              <a:t>C</a:t>
            </a:r>
            <a:r>
              <a:rPr lang="es-CR" altLang="en-US" sz="1800" baseline="-25000" dirty="0" err="1">
                <a:cs typeface="Times New Roman" panose="02020603050405020304" pitchFamily="18" charset="0"/>
              </a:rPr>
              <a:t>p</a:t>
            </a:r>
            <a:r>
              <a:rPr lang="es-CR" altLang="en-US" sz="1800" dirty="0">
                <a:cs typeface="Times New Roman" panose="02020603050405020304" pitchFamily="18" charset="0"/>
              </a:rPr>
              <a:t> es un estimador de </a:t>
            </a:r>
            <a:r>
              <a:rPr lang="es-CR" altLang="en-US" sz="1800" dirty="0" err="1">
                <a:latin typeface="Symbol" panose="05050102010706020507" pitchFamily="18" charset="2"/>
                <a:cs typeface="Times New Roman" panose="02020603050405020304" pitchFamily="18" charset="0"/>
              </a:rPr>
              <a:t>G</a:t>
            </a:r>
            <a:r>
              <a:rPr lang="es-CR" altLang="en-US" sz="1800" baseline="-25000" dirty="0" err="1">
                <a:cs typeface="Times New Roman" panose="02020603050405020304" pitchFamily="18" charset="0"/>
              </a:rPr>
              <a:t>p</a:t>
            </a:r>
            <a:r>
              <a:rPr lang="es-CR" altLang="en-US" sz="1800" dirty="0">
                <a:cs typeface="Times New Roman" panose="02020603050405020304" pitchFamily="18" charset="0"/>
              </a:rPr>
              <a:t>: </a:t>
            </a:r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C975B54-C2FD-40B1-8E53-88A7ABE69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324859"/>
              </p:ext>
            </p:extLst>
          </p:nvPr>
        </p:nvGraphicFramePr>
        <p:xfrm>
          <a:off x="2031677" y="2660587"/>
          <a:ext cx="46069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984500" imgH="609600" progId="Equation.3">
                  <p:embed/>
                </p:oleObj>
              </mc:Choice>
              <mc:Fallback>
                <p:oleObj name="Ecuación" r:id="rId2" imgW="2984500" imgH="609600" progId="Equation.3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136AED32-8EEF-4238-9BA9-AE609599FF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677" y="2660587"/>
                        <a:ext cx="46069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F0B5C207-05F6-425A-9CD2-44736549F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576146"/>
              </p:ext>
            </p:extLst>
          </p:nvPr>
        </p:nvGraphicFramePr>
        <p:xfrm>
          <a:off x="3025976" y="5164994"/>
          <a:ext cx="23225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562100" imgH="419100" progId="Equation.3">
                  <p:embed/>
                </p:oleObj>
              </mc:Choice>
              <mc:Fallback>
                <p:oleObj name="Ecuación" r:id="rId4" imgW="1562100" imgH="419100" progId="Equation.3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9ECE105B-52C1-49EF-9E29-0CF9384C81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976" y="5164994"/>
                        <a:ext cx="232251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57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275FA-01E3-47F3-AFDE-D9D84117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28" y="1376039"/>
            <a:ext cx="8595360" cy="4351337"/>
          </a:xfrm>
        </p:spPr>
        <p:txBody>
          <a:bodyPr/>
          <a:lstStyle/>
          <a:p>
            <a:r>
              <a:rPr lang="es-CR" altLang="en-US" sz="1800" dirty="0">
                <a:cs typeface="Times New Roman" panose="02020603050405020304" pitchFamily="18" charset="0"/>
              </a:rPr>
              <a:t>Cuando no hay sesgo en el modelo de regresión el valor esperado de </a:t>
            </a:r>
            <a:r>
              <a:rPr lang="es-CR" altLang="en-US" sz="1800" dirty="0" err="1">
                <a:cs typeface="Times New Roman" panose="02020603050405020304" pitchFamily="18" charset="0"/>
              </a:rPr>
              <a:t>C</a:t>
            </a:r>
            <a:r>
              <a:rPr lang="es-CR" altLang="en-US" sz="1800" baseline="-25000" dirty="0" err="1">
                <a:cs typeface="Times New Roman" panose="02020603050405020304" pitchFamily="18" charset="0"/>
              </a:rPr>
              <a:t>p</a:t>
            </a:r>
            <a:r>
              <a:rPr lang="es-CR" altLang="en-US" sz="1800" dirty="0">
                <a:cs typeface="Times New Roman" panose="02020603050405020304" pitchFamily="18" charset="0"/>
              </a:rPr>
              <a:t> es aproximadamente p.</a:t>
            </a:r>
          </a:p>
          <a:p>
            <a:r>
              <a:rPr lang="es-CR" altLang="en-US" sz="1800" dirty="0">
                <a:cs typeface="Times New Roman" panose="02020603050405020304" pitchFamily="18" charset="0"/>
              </a:rPr>
              <a:t>Cuando se grafican los </a:t>
            </a:r>
            <a:r>
              <a:rPr lang="es-CR" altLang="en-US" sz="1800" dirty="0" err="1">
                <a:cs typeface="Times New Roman" panose="02020603050405020304" pitchFamily="18" charset="0"/>
              </a:rPr>
              <a:t>C</a:t>
            </a:r>
            <a:r>
              <a:rPr lang="es-CR" altLang="en-US" sz="1800" baseline="-25000" dirty="0" err="1">
                <a:cs typeface="Times New Roman" panose="02020603050405020304" pitchFamily="18" charset="0"/>
              </a:rPr>
              <a:t>p</a:t>
            </a:r>
            <a:r>
              <a:rPr lang="es-CR" altLang="en-US" sz="1800" dirty="0">
                <a:cs typeface="Times New Roman" panose="02020603050405020304" pitchFamily="18" charset="0"/>
              </a:rPr>
              <a:t> para todos los posibles modelos contra p, los modelos con poco sesgo tenderán a caer cerca de la línea </a:t>
            </a:r>
            <a:r>
              <a:rPr lang="es-CR" altLang="en-US" sz="1800" dirty="0" err="1">
                <a:cs typeface="Times New Roman" panose="02020603050405020304" pitchFamily="18" charset="0"/>
              </a:rPr>
              <a:t>C</a:t>
            </a:r>
            <a:r>
              <a:rPr lang="es-CR" altLang="en-US" sz="1800" baseline="-25000" dirty="0" err="1">
                <a:cs typeface="Times New Roman" panose="02020603050405020304" pitchFamily="18" charset="0"/>
              </a:rPr>
              <a:t>p</a:t>
            </a:r>
            <a:r>
              <a:rPr lang="es-CR" altLang="en-US" sz="1800" dirty="0">
                <a:cs typeface="Times New Roman" panose="02020603050405020304" pitchFamily="18" charset="0"/>
              </a:rPr>
              <a:t>=p</a:t>
            </a:r>
          </a:p>
          <a:p>
            <a:r>
              <a:rPr lang="es-CR" altLang="en-US" sz="1800" dirty="0">
                <a:cs typeface="Times New Roman" panose="02020603050405020304" pitchFamily="18" charset="0"/>
              </a:rPr>
              <a:t>Modelos con mucho sesgo tenderán a caer considerablemente encima de esta línea</a:t>
            </a:r>
          </a:p>
          <a:p>
            <a:r>
              <a:rPr lang="es-CR" altLang="en-US" sz="1800" dirty="0">
                <a:cs typeface="Times New Roman" panose="02020603050405020304" pitchFamily="18" charset="0"/>
              </a:rPr>
              <a:t>Valores de </a:t>
            </a:r>
            <a:r>
              <a:rPr lang="es-CR" altLang="en-US" sz="1800" dirty="0" err="1">
                <a:cs typeface="Times New Roman" panose="02020603050405020304" pitchFamily="18" charset="0"/>
              </a:rPr>
              <a:t>C</a:t>
            </a:r>
            <a:r>
              <a:rPr lang="es-CR" altLang="en-US" sz="1800" baseline="-25000" dirty="0" err="1">
                <a:cs typeface="Times New Roman" panose="02020603050405020304" pitchFamily="18" charset="0"/>
              </a:rPr>
              <a:t>p</a:t>
            </a:r>
            <a:r>
              <a:rPr lang="es-CR" altLang="en-US" sz="1800" dirty="0">
                <a:cs typeface="Times New Roman" panose="02020603050405020304" pitchFamily="18" charset="0"/>
              </a:rPr>
              <a:t> debajo de la línea se interpretan como sin sesgo, quedando debajo de la línea por error de muestreo.</a:t>
            </a:r>
          </a:p>
          <a:p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2AF4EDA-6A5B-4DDF-9F6B-C7337EC4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24" y="116287"/>
            <a:ext cx="9692640" cy="910087"/>
          </a:xfrm>
        </p:spPr>
        <p:txBody>
          <a:bodyPr/>
          <a:lstStyle/>
          <a:p>
            <a:pPr algn="ctr"/>
            <a:r>
              <a:rPr lang="es-CR" dirty="0"/>
              <a:t>Estadístico de </a:t>
            </a:r>
            <a:r>
              <a:rPr lang="es-CR" dirty="0" err="1"/>
              <a:t>Mallow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0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029AC-38F4-4867-9C3F-1D7411D4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3" y="134941"/>
            <a:ext cx="9692640" cy="859358"/>
          </a:xfrm>
        </p:spPr>
        <p:txBody>
          <a:bodyPr/>
          <a:lstStyle/>
          <a:p>
            <a:pPr algn="ctr"/>
            <a:r>
              <a:rPr lang="es-CR" dirty="0"/>
              <a:t>Preámbulo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75FB1-2314-46B0-B308-055564EF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38" y="1253331"/>
            <a:ext cx="10316060" cy="5469728"/>
          </a:xfrm>
        </p:spPr>
        <p:txBody>
          <a:bodyPr>
            <a:normAutofit/>
          </a:bodyPr>
          <a:lstStyle/>
          <a:p>
            <a:pPr algn="just"/>
            <a:r>
              <a:rPr lang="es-CR" sz="2000" dirty="0"/>
              <a:t>Después de la primera aproximación de la RLM, uno de los momentos cruciales es determinar las variables que deberán entrar a la ecuación de estimación.</a:t>
            </a:r>
          </a:p>
          <a:p>
            <a:pPr algn="just"/>
            <a:endParaRPr lang="es-CR" sz="2000" dirty="0"/>
          </a:p>
          <a:p>
            <a:pPr algn="just"/>
            <a:r>
              <a:rPr lang="es-CR" sz="2000" dirty="0"/>
              <a:t>Debemos recordar que un modelo de regresión es ante todo una concepción conceptual para, a través del contraste empírico, tratar de brindar una aproximación al fenómeno de estudio. Por lo que no es introducir variables por tener una cantidad grande de predictores. </a:t>
            </a:r>
          </a:p>
          <a:p>
            <a:pPr algn="just"/>
            <a:endParaRPr lang="es-CR" sz="2000" dirty="0"/>
          </a:p>
          <a:p>
            <a:pPr algn="just"/>
            <a:r>
              <a:rPr lang="es-CR" sz="2000" dirty="0"/>
              <a:t>Sin embargo, un modelo debe ser explicado con un óptimo número de variables independientes, y así brindar la mejor calidad y variabilidad explicada.</a:t>
            </a:r>
          </a:p>
          <a:p>
            <a:pPr algn="just"/>
            <a:endParaRPr lang="es-CR" sz="2000" dirty="0"/>
          </a:p>
          <a:p>
            <a:pPr algn="just"/>
            <a:r>
              <a:rPr lang="es-CR" sz="2000" dirty="0"/>
              <a:t>En la selección del mejor modelo de una RLM, debemos siempre tener en cuenta el principio de parsimonia. </a:t>
            </a:r>
          </a:p>
          <a:p>
            <a:endParaRPr lang="es-CR" sz="2000" dirty="0"/>
          </a:p>
          <a:p>
            <a:pPr marL="0" indent="0">
              <a:buNone/>
            </a:pP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89657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5A942B0-525A-48B3-BD6F-40796669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634" y="1932940"/>
            <a:ext cx="4559300" cy="455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5">
            <a:extLst>
              <a:ext uri="{FF2B5EF4-FFF2-40B4-BE49-F238E27FC236}">
                <a16:creationId xmlns:a16="http://schemas.microsoft.com/office/drawing/2014/main" id="{64129ABA-CB8B-4E6C-BAD3-2DA4F0F66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34" y="5604827"/>
            <a:ext cx="792163" cy="287338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n-US" sz="120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C24EB48-E222-4FB8-8E3A-06101D94E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409" y="4380865"/>
            <a:ext cx="1439863" cy="1382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R" altLang="en-US" sz="1200"/>
              <a:t>Modelo con: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R" altLang="en-US" sz="1200" b="1"/>
              <a:t>Population,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R" altLang="en-US" sz="1200" b="1"/>
              <a:t>Murder,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R" altLang="en-US" sz="1200" b="1"/>
              <a:t>HS.Grad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R" altLang="en-US" sz="1200" b="1"/>
              <a:t>Frost</a:t>
            </a:r>
            <a:endParaRPr lang="en-US" altLang="en-US" sz="1200" b="1"/>
          </a:p>
        </p:txBody>
      </p:sp>
      <p:cxnSp>
        <p:nvCxnSpPr>
          <p:cNvPr id="7" name="AutoShape 7">
            <a:extLst>
              <a:ext uri="{FF2B5EF4-FFF2-40B4-BE49-F238E27FC236}">
                <a16:creationId xmlns:a16="http://schemas.microsoft.com/office/drawing/2014/main" id="{55C42032-5638-4409-B924-9EF77791C453}"/>
              </a:ext>
            </a:extLst>
          </p:cNvPr>
          <p:cNvCxnSpPr>
            <a:cxnSpLocks noChangeShapeType="1"/>
            <a:stCxn id="6" idx="0"/>
            <a:endCxn id="5" idx="6"/>
          </p:cNvCxnSpPr>
          <p:nvPr/>
        </p:nvCxnSpPr>
        <p:spPr bwMode="auto">
          <a:xfrm rot="16200000" flipH="1" flipV="1">
            <a:off x="6122003" y="3048159"/>
            <a:ext cx="1368425" cy="4033837"/>
          </a:xfrm>
          <a:prstGeom prst="bentConnector4">
            <a:avLst>
              <a:gd name="adj1" fmla="val -16704"/>
              <a:gd name="adj2" fmla="val 58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8">
            <a:extLst>
              <a:ext uri="{FF2B5EF4-FFF2-40B4-BE49-F238E27FC236}">
                <a16:creationId xmlns:a16="http://schemas.microsoft.com/office/drawing/2014/main" id="{86EE921B-79DF-4AFB-9FD6-B30CBFA8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972" y="4814252"/>
            <a:ext cx="792162" cy="287338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n-US" sz="120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1B498333-4D2E-444D-9A04-C51659214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72" y="4236402"/>
            <a:ext cx="1439862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R" altLang="en-US" sz="1200" dirty="0"/>
              <a:t>Modelo con: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R" altLang="en-US" sz="1200" b="1" dirty="0" err="1"/>
              <a:t>Murder</a:t>
            </a:r>
            <a:r>
              <a:rPr lang="es-CR" altLang="en-US" sz="1200" b="1" dirty="0"/>
              <a:t>,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R" altLang="en-US" sz="1200" b="1" dirty="0" err="1"/>
              <a:t>HS.Grad</a:t>
            </a:r>
            <a:r>
              <a:rPr lang="es-CR" altLang="en-US" sz="1200" b="1" dirty="0"/>
              <a:t>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R" altLang="en-US" sz="1200" b="1" dirty="0"/>
              <a:t>Frost</a:t>
            </a:r>
            <a:endParaRPr lang="en-US" altLang="en-US" sz="1200" b="1" dirty="0"/>
          </a:p>
        </p:txBody>
      </p: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4184F62C-B154-4838-B66D-482EB086732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691391" y="4448016"/>
            <a:ext cx="242887" cy="1619250"/>
          </a:xfrm>
          <a:prstGeom prst="bentConnector3">
            <a:avLst>
              <a:gd name="adj1" fmla="val -9777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778C2B18-FDE8-4808-B1F1-BF2EECDE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24" y="116287"/>
            <a:ext cx="9692640" cy="910087"/>
          </a:xfrm>
        </p:spPr>
        <p:txBody>
          <a:bodyPr/>
          <a:lstStyle/>
          <a:p>
            <a:pPr algn="ctr"/>
            <a:r>
              <a:rPr lang="es-CR" dirty="0"/>
              <a:t>Estadístico de </a:t>
            </a:r>
            <a:r>
              <a:rPr lang="es-CR" dirty="0" err="1"/>
              <a:t>Mallow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5" name="4 Elipse">
            <a:extLst>
              <a:ext uri="{FF2B5EF4-FFF2-40B4-BE49-F238E27FC236}">
                <a16:creationId xmlns:a16="http://schemas.microsoft.com/office/drawing/2014/main" id="{8850B7B9-A4B4-4203-8A6D-BB291772B21B}"/>
              </a:ext>
            </a:extLst>
          </p:cNvPr>
          <p:cNvSpPr/>
          <p:nvPr/>
        </p:nvSpPr>
        <p:spPr>
          <a:xfrm>
            <a:off x="46754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6" name="5 Elipse">
            <a:extLst>
              <a:ext uri="{FF2B5EF4-FFF2-40B4-BE49-F238E27FC236}">
                <a16:creationId xmlns:a16="http://schemas.microsoft.com/office/drawing/2014/main" id="{E7299D2D-930F-49E3-A282-8AF5322CF8F4}"/>
              </a:ext>
            </a:extLst>
          </p:cNvPr>
          <p:cNvSpPr/>
          <p:nvPr/>
        </p:nvSpPr>
        <p:spPr>
          <a:xfrm>
            <a:off x="46754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7" name="6 Elipse">
            <a:extLst>
              <a:ext uri="{FF2B5EF4-FFF2-40B4-BE49-F238E27FC236}">
                <a16:creationId xmlns:a16="http://schemas.microsoft.com/office/drawing/2014/main" id="{F1DE5E3D-AD05-4B2D-BBF8-B19E0666664E}"/>
              </a:ext>
            </a:extLst>
          </p:cNvPr>
          <p:cNvSpPr/>
          <p:nvPr/>
        </p:nvSpPr>
        <p:spPr>
          <a:xfrm>
            <a:off x="648267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4</a:t>
            </a:r>
          </a:p>
        </p:txBody>
      </p:sp>
      <p:sp>
        <p:nvSpPr>
          <p:cNvPr id="8" name="7 Elipse">
            <a:extLst>
              <a:ext uri="{FF2B5EF4-FFF2-40B4-BE49-F238E27FC236}">
                <a16:creationId xmlns:a16="http://schemas.microsoft.com/office/drawing/2014/main" id="{5D93C4D8-AF5E-41B0-B917-F0ACD0523C97}"/>
              </a:ext>
            </a:extLst>
          </p:cNvPr>
          <p:cNvSpPr/>
          <p:nvPr/>
        </p:nvSpPr>
        <p:spPr>
          <a:xfrm>
            <a:off x="648267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5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13 Rectángulo redondeado">
                <a:extLst>
                  <a:ext uri="{FF2B5EF4-FFF2-40B4-BE49-F238E27FC236}">
                    <a16:creationId xmlns:a16="http://schemas.microsoft.com/office/drawing/2014/main" id="{7122EF9A-7511-4F61-8CB4-AD8A48176564}"/>
                  </a:ext>
                </a:extLst>
              </p:cNvPr>
              <p:cNvSpPr/>
              <p:nvPr/>
            </p:nvSpPr>
            <p:spPr>
              <a:xfrm>
                <a:off x="2051720" y="3429000"/>
                <a:ext cx="2160240" cy="100811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R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R" dirty="0"/>
              </a:p>
            </p:txBody>
          </p:sp>
        </mc:Choice>
        <mc:Fallback xmlns="">
          <p:sp>
            <p:nvSpPr>
              <p:cNvPr id="10" name="13 Rectángulo redondeado">
                <a:extLst>
                  <a:ext uri="{FF2B5EF4-FFF2-40B4-BE49-F238E27FC236}">
                    <a16:creationId xmlns:a16="http://schemas.microsoft.com/office/drawing/2014/main" id="{7122EF9A-7511-4F61-8CB4-AD8A48176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2160240" cy="10081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4 Rectángulo redondeado">
            <a:extLst>
              <a:ext uri="{FF2B5EF4-FFF2-40B4-BE49-F238E27FC236}">
                <a16:creationId xmlns:a16="http://schemas.microsoft.com/office/drawing/2014/main" id="{20F405BA-569A-4CBF-82F5-7E38FD0A3CEB}"/>
              </a:ext>
            </a:extLst>
          </p:cNvPr>
          <p:cNvSpPr/>
          <p:nvPr/>
        </p:nvSpPr>
        <p:spPr>
          <a:xfrm>
            <a:off x="2051720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err="1"/>
              <a:t>Backward</a:t>
            </a:r>
            <a:r>
              <a:rPr lang="es-CR" dirty="0"/>
              <a:t>, forward y </a:t>
            </a:r>
            <a:r>
              <a:rPr lang="es-CR" dirty="0" err="1"/>
              <a:t>Stepwise</a:t>
            </a:r>
            <a:endParaRPr lang="es-CR" dirty="0"/>
          </a:p>
        </p:txBody>
      </p:sp>
      <p:sp>
        <p:nvSpPr>
          <p:cNvPr id="12" name="15 Rectángulo redondeado">
            <a:extLst>
              <a:ext uri="{FF2B5EF4-FFF2-40B4-BE49-F238E27FC236}">
                <a16:creationId xmlns:a16="http://schemas.microsoft.com/office/drawing/2014/main" id="{F9300F0D-0747-411F-BD1B-A5583DAAE2ED}"/>
              </a:ext>
            </a:extLst>
          </p:cNvPr>
          <p:cNvSpPr/>
          <p:nvPr/>
        </p:nvSpPr>
        <p:spPr>
          <a:xfrm>
            <a:off x="8210866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Criterios de información</a:t>
            </a:r>
          </a:p>
        </p:txBody>
      </p:sp>
      <p:sp>
        <p:nvSpPr>
          <p:cNvPr id="13" name="16 Rectángulo redondeado">
            <a:extLst>
              <a:ext uri="{FF2B5EF4-FFF2-40B4-BE49-F238E27FC236}">
                <a16:creationId xmlns:a16="http://schemas.microsoft.com/office/drawing/2014/main" id="{36ECCC45-103E-4B8D-9828-AD1AE9013DD0}"/>
              </a:ext>
            </a:extLst>
          </p:cNvPr>
          <p:cNvSpPr/>
          <p:nvPr/>
        </p:nvSpPr>
        <p:spPr>
          <a:xfrm>
            <a:off x="8210866" y="3429000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Estadístico de </a:t>
            </a:r>
            <a:r>
              <a:rPr lang="es-CR" dirty="0" err="1"/>
              <a:t>Mallow</a:t>
            </a:r>
            <a:endParaRPr lang="es-CR" dirty="0"/>
          </a:p>
        </p:txBody>
      </p:sp>
      <p:sp>
        <p:nvSpPr>
          <p:cNvPr id="14" name="17 Elipse">
            <a:extLst>
              <a:ext uri="{FF2B5EF4-FFF2-40B4-BE49-F238E27FC236}">
                <a16:creationId xmlns:a16="http://schemas.microsoft.com/office/drawing/2014/main" id="{7E31BA7D-0754-4FED-A903-4E767C06340A}"/>
              </a:ext>
            </a:extLst>
          </p:cNvPr>
          <p:cNvSpPr/>
          <p:nvPr/>
        </p:nvSpPr>
        <p:spPr>
          <a:xfrm>
            <a:off x="648267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6</a:t>
            </a:r>
          </a:p>
        </p:txBody>
      </p:sp>
      <p:sp>
        <p:nvSpPr>
          <p:cNvPr id="15" name="18 Rectángulo redondeado">
            <a:extLst>
              <a:ext uri="{FF2B5EF4-FFF2-40B4-BE49-F238E27FC236}">
                <a16:creationId xmlns:a16="http://schemas.microsoft.com/office/drawing/2014/main" id="{22B2D94A-2F4D-40A4-9983-F76237C92CA7}"/>
              </a:ext>
            </a:extLst>
          </p:cNvPr>
          <p:cNvSpPr/>
          <p:nvPr/>
        </p:nvSpPr>
        <p:spPr>
          <a:xfrm>
            <a:off x="8210866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Últimas reflexiones</a:t>
            </a:r>
          </a:p>
        </p:txBody>
      </p:sp>
    </p:spTree>
    <p:extLst>
      <p:ext uri="{BB962C8B-B14F-4D97-AF65-F5344CB8AC3E}">
        <p14:creationId xmlns:p14="http://schemas.microsoft.com/office/powerpoint/2010/main" val="309186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EFB8B-91EE-491F-9A20-DA2CF21E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68" y="-202412"/>
            <a:ext cx="9692640" cy="1325562"/>
          </a:xfrm>
        </p:spPr>
        <p:txBody>
          <a:bodyPr/>
          <a:lstStyle/>
          <a:p>
            <a:pPr algn="ctr"/>
            <a:r>
              <a:rPr lang="es-CR" dirty="0"/>
              <a:t>Otros métodos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5F383-83CA-4785-8FDA-E6F55A1E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16" y="1447061"/>
            <a:ext cx="9774316" cy="4820574"/>
          </a:xfrm>
        </p:spPr>
        <p:txBody>
          <a:bodyPr/>
          <a:lstStyle/>
          <a:p>
            <a:r>
              <a:rPr lang="es-CR" dirty="0"/>
              <a:t>Dentro de la selección de variables o predictores, existen otros métodos  los cuales son:</a:t>
            </a:r>
          </a:p>
          <a:p>
            <a:endParaRPr lang="es-CR" dirty="0"/>
          </a:p>
          <a:p>
            <a:r>
              <a:rPr lang="es-CR" dirty="0"/>
              <a:t>Método de mínimos cuadrados penalizados</a:t>
            </a:r>
          </a:p>
          <a:p>
            <a:r>
              <a:rPr lang="es-CR" dirty="0"/>
              <a:t>Método Lasso</a:t>
            </a:r>
          </a:p>
          <a:p>
            <a:r>
              <a:rPr lang="es-CR" dirty="0"/>
              <a:t>Método Bridge</a:t>
            </a:r>
          </a:p>
          <a:p>
            <a:r>
              <a:rPr lang="es-CR" dirty="0"/>
              <a:t>Método SCAD</a:t>
            </a:r>
          </a:p>
          <a:p>
            <a:endParaRPr lang="es-CR" dirty="0"/>
          </a:p>
          <a:p>
            <a:r>
              <a:rPr lang="es-CR" dirty="0"/>
              <a:t>No serán cubiertos en este curso, pero aportan un enfoque interesante respecto a cuáles deberían ser las variables que se deberían de incluir.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54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84ED70-965E-4792-A486-64A6C9BA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191" y="164219"/>
            <a:ext cx="3343842" cy="768842"/>
          </a:xfrm>
        </p:spPr>
        <p:txBody>
          <a:bodyPr>
            <a:normAutofit/>
          </a:bodyPr>
          <a:lstStyle/>
          <a:p>
            <a:r>
              <a:rPr lang="es-CR" sz="3200" dirty="0"/>
              <a:t>Conclusión</a:t>
            </a:r>
            <a:endParaRPr lang="en-US" sz="3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B7173-7501-410F-B863-38CD3F5A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23" y="1107237"/>
            <a:ext cx="3366609" cy="5586544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r>
              <a:rPr lang="en-US" sz="1600" dirty="0"/>
              <a:t>El </a:t>
            </a:r>
            <a:r>
              <a:rPr lang="en-US" sz="1600" dirty="0" err="1"/>
              <a:t>presente</a:t>
            </a:r>
            <a:r>
              <a:rPr lang="en-US" sz="1600" dirty="0"/>
              <a:t> </a:t>
            </a:r>
            <a:r>
              <a:rPr lang="en-US" sz="1600" dirty="0" err="1"/>
              <a:t>capítulo</a:t>
            </a:r>
            <a:r>
              <a:rPr lang="en-US" sz="1600" dirty="0"/>
              <a:t> </a:t>
            </a:r>
            <a:r>
              <a:rPr lang="en-US" sz="1600" dirty="0" err="1"/>
              <a:t>analisó</a:t>
            </a:r>
            <a:r>
              <a:rPr lang="en-US" sz="1600" dirty="0"/>
              <a:t> las principals </a:t>
            </a:r>
            <a:r>
              <a:rPr lang="en-US" sz="1600" dirty="0" err="1"/>
              <a:t>técnicas</a:t>
            </a:r>
            <a:r>
              <a:rPr lang="en-US" sz="1600" dirty="0"/>
              <a:t> de </a:t>
            </a:r>
            <a:r>
              <a:rPr lang="en-US" sz="1600" dirty="0" err="1"/>
              <a:t>selección</a:t>
            </a:r>
            <a:r>
              <a:rPr lang="en-US" sz="1600" dirty="0"/>
              <a:t> de variables.</a:t>
            </a:r>
          </a:p>
          <a:p>
            <a:r>
              <a:rPr lang="en-US" sz="1600" dirty="0"/>
              <a:t>Antes, es </a:t>
            </a:r>
            <a:r>
              <a:rPr lang="en-US" sz="1600" dirty="0" err="1"/>
              <a:t>importante</a:t>
            </a:r>
            <a:r>
              <a:rPr lang="en-US" sz="1600" dirty="0"/>
              <a:t> un </a:t>
            </a:r>
            <a:r>
              <a:rPr lang="en-US" sz="1600" dirty="0" err="1"/>
              <a:t>análisis</a:t>
            </a:r>
            <a:r>
              <a:rPr lang="en-US" sz="1600" dirty="0"/>
              <a:t> descriptive de los </a:t>
            </a:r>
            <a:r>
              <a:rPr lang="en-US" sz="1600" dirty="0" err="1"/>
              <a:t>datos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Terminada</a:t>
            </a:r>
            <a:r>
              <a:rPr lang="en-US" sz="1600" dirty="0"/>
              <a:t> la </a:t>
            </a:r>
            <a:r>
              <a:rPr lang="en-US" sz="1600" dirty="0" err="1"/>
              <a:t>selección</a:t>
            </a:r>
            <a:r>
              <a:rPr lang="en-US" sz="1600" dirty="0"/>
              <a:t> de variables, </a:t>
            </a:r>
            <a:r>
              <a:rPr lang="en-US" sz="1600" dirty="0" err="1"/>
              <a:t>sería</a:t>
            </a:r>
            <a:r>
              <a:rPr lang="en-US" sz="1600" dirty="0"/>
              <a:t> </a:t>
            </a:r>
            <a:r>
              <a:rPr lang="en-US" sz="1600" dirty="0" err="1"/>
              <a:t>importante</a:t>
            </a:r>
            <a:r>
              <a:rPr lang="en-US" sz="1600" dirty="0"/>
              <a:t> </a:t>
            </a:r>
            <a:r>
              <a:rPr lang="en-US" sz="1600" dirty="0" err="1"/>
              <a:t>ver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 </a:t>
            </a:r>
            <a:r>
              <a:rPr lang="en-US" sz="1600" dirty="0" err="1"/>
              <a:t>estimado</a:t>
            </a:r>
            <a:r>
              <a:rPr lang="en-US" sz="1600" dirty="0"/>
              <a:t> </a:t>
            </a:r>
            <a:r>
              <a:rPr lang="en-US" sz="1600" dirty="0" err="1"/>
              <a:t>cumple</a:t>
            </a:r>
            <a:r>
              <a:rPr lang="en-US" sz="1600" dirty="0"/>
              <a:t> o no con las </a:t>
            </a:r>
            <a:r>
              <a:rPr lang="en-US" sz="1600" dirty="0" err="1"/>
              <a:t>condiciones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Eso</a:t>
            </a:r>
            <a:r>
              <a:rPr lang="en-US" sz="1600" dirty="0"/>
              <a:t> </a:t>
            </a:r>
            <a:r>
              <a:rPr lang="en-US" sz="1600" dirty="0" err="1"/>
              <a:t>será</a:t>
            </a:r>
            <a:r>
              <a:rPr lang="en-US" sz="1600" dirty="0"/>
              <a:t> visto </a:t>
            </a:r>
            <a:r>
              <a:rPr lang="en-US" sz="1600" dirty="0" err="1"/>
              <a:t>en</a:t>
            </a:r>
            <a:r>
              <a:rPr lang="en-US" sz="1600" dirty="0"/>
              <a:t> el </a:t>
            </a:r>
            <a:r>
              <a:rPr lang="en-US" sz="1600" dirty="0" err="1"/>
              <a:t>siguiente</a:t>
            </a:r>
            <a:r>
              <a:rPr lang="en-US" sz="1600" dirty="0"/>
              <a:t> </a:t>
            </a:r>
            <a:r>
              <a:rPr lang="en-US" sz="1600" dirty="0" err="1"/>
              <a:t>capítulo</a:t>
            </a:r>
            <a:r>
              <a:rPr lang="en-US" sz="1600" dirty="0"/>
              <a:t>.</a:t>
            </a:r>
          </a:p>
        </p:txBody>
      </p:sp>
      <p:pic>
        <p:nvPicPr>
          <p:cNvPr id="14338" name="Picture 2" descr="conclution by nbryan">
            <a:extLst>
              <a:ext uri="{FF2B5EF4-FFF2-40B4-BE49-F238E27FC236}">
                <a16:creationId xmlns:a16="http://schemas.microsoft.com/office/drawing/2014/main" id="{72C4AE23-A9A6-4BC2-9810-E6D98DAC1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" r="8987"/>
          <a:stretch/>
        </p:blipFill>
        <p:spPr bwMode="auto">
          <a:xfrm>
            <a:off x="4639057" y="10"/>
            <a:ext cx="755294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29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2226" name="Picture 2" descr="http://www.granadablogs.com/pateandoelmundo/wp-content/uploads/2009/10/_07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1310151" cy="6891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7827704"/>
      </p:ext>
    </p:extLst>
  </p:cSld>
  <p:clrMapOvr>
    <a:masterClrMapping/>
  </p:clrMapOvr>
  <p:transition>
    <p:cut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B7173-7501-410F-B863-38CD3F5A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he Power of Why: How Asking the Right Questions Can Change the Future –  Feb 2021 – Pensights | Performance Excellence Network">
            <a:extLst>
              <a:ext uri="{FF2B5EF4-FFF2-40B4-BE49-F238E27FC236}">
                <a16:creationId xmlns:a16="http://schemas.microsoft.com/office/drawing/2014/main" id="{F4C8AE2E-F2DD-45C5-8251-E3E623C41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012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99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565136" y="1636396"/>
            <a:ext cx="2543175" cy="21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4521" y="4428839"/>
            <a:ext cx="2158083" cy="198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7470DD9-BF7D-49CB-A5D8-D5748131CE9B}"/>
              </a:ext>
            </a:extLst>
          </p:cNvPr>
          <p:cNvSpPr txBox="1">
            <a:spLocks/>
          </p:cNvSpPr>
          <p:nvPr/>
        </p:nvSpPr>
        <p:spPr>
          <a:xfrm>
            <a:off x="684824" y="97639"/>
            <a:ext cx="9692640" cy="859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dirty="0"/>
              <a:t>Preámbulo</a:t>
            </a:r>
            <a:endParaRPr lang="en-US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B4EE9A6C-BB9D-44D5-8904-81CB39A30D32}"/>
              </a:ext>
            </a:extLst>
          </p:cNvPr>
          <p:cNvSpPr txBox="1"/>
          <p:nvPr/>
        </p:nvSpPr>
        <p:spPr>
          <a:xfrm>
            <a:off x="222616" y="1485901"/>
            <a:ext cx="2614295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Regresión</a:t>
            </a:r>
            <a:r>
              <a:rPr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bivariada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tabLst>
                <a:tab pos="2312035" algn="l"/>
              </a:tabLst>
            </a:pPr>
            <a:r>
              <a:rPr spc="-110" dirty="0">
                <a:latin typeface="Times New Roman"/>
                <a:cs typeface="Times New Roman"/>
              </a:rPr>
              <a:t>Una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0" dirty="0">
                <a:latin typeface="Times New Roman"/>
                <a:cs typeface="Times New Roman"/>
              </a:rPr>
              <a:t>variable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dependiente	</a:t>
            </a:r>
            <a:r>
              <a:rPr spc="-120" dirty="0">
                <a:latin typeface="Times New Roman"/>
                <a:cs typeface="Times New Roman"/>
              </a:rPr>
              <a:t>(Y)  </a:t>
            </a:r>
            <a:r>
              <a:rPr spc="-110" dirty="0">
                <a:latin typeface="Times New Roman"/>
                <a:cs typeface="Times New Roman"/>
              </a:rPr>
              <a:t>Una </a:t>
            </a:r>
            <a:r>
              <a:rPr spc="-100" dirty="0">
                <a:latin typeface="Times New Roman"/>
                <a:cs typeface="Times New Roman"/>
              </a:rPr>
              <a:t>variable </a:t>
            </a:r>
            <a:r>
              <a:rPr spc="-70" dirty="0">
                <a:latin typeface="Times New Roman"/>
                <a:cs typeface="Times New Roman"/>
              </a:rPr>
              <a:t>independiente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90" dirty="0">
                <a:latin typeface="Times New Roman"/>
                <a:cs typeface="Times New Roman"/>
              </a:rPr>
              <a:t>(X)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9D7C5199-5253-478D-AD03-BC6E8CE28BDC}"/>
              </a:ext>
            </a:extLst>
          </p:cNvPr>
          <p:cNvSpPr txBox="1"/>
          <p:nvPr/>
        </p:nvSpPr>
        <p:spPr>
          <a:xfrm>
            <a:off x="222616" y="4214114"/>
            <a:ext cx="229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Regresión</a:t>
            </a:r>
            <a:r>
              <a:rPr b="1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multivariada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856EADF9-D5C7-48B9-9D64-FA4EAAFF7C20}"/>
              </a:ext>
            </a:extLst>
          </p:cNvPr>
          <p:cNvSpPr txBox="1"/>
          <p:nvPr/>
        </p:nvSpPr>
        <p:spPr>
          <a:xfrm>
            <a:off x="222616" y="4915155"/>
            <a:ext cx="3239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0" dirty="0">
                <a:latin typeface="Times New Roman"/>
                <a:cs typeface="Times New Roman"/>
              </a:rPr>
              <a:t>Una </a:t>
            </a:r>
            <a:r>
              <a:rPr spc="-100" dirty="0">
                <a:latin typeface="Times New Roman"/>
                <a:cs typeface="Times New Roman"/>
              </a:rPr>
              <a:t>variable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dependiente</a:t>
            </a:r>
            <a:endParaRPr dirty="0">
              <a:latin typeface="Times New Roman"/>
              <a:cs typeface="Times New Roman"/>
            </a:endParaRPr>
          </a:p>
          <a:p>
            <a:pPr marL="12700"/>
            <a:r>
              <a:rPr spc="-204" dirty="0">
                <a:latin typeface="Arial"/>
                <a:cs typeface="Arial"/>
              </a:rPr>
              <a:t>Dos </a:t>
            </a:r>
            <a:r>
              <a:rPr spc="-180" dirty="0">
                <a:latin typeface="Arial"/>
                <a:cs typeface="Arial"/>
              </a:rPr>
              <a:t>o </a:t>
            </a:r>
            <a:r>
              <a:rPr spc="-300" dirty="0" err="1">
                <a:latin typeface="Arial"/>
                <a:cs typeface="Arial"/>
              </a:rPr>
              <a:t>más</a:t>
            </a:r>
            <a:r>
              <a:rPr spc="-300" dirty="0">
                <a:latin typeface="Arial"/>
                <a:cs typeface="Arial"/>
              </a:rPr>
              <a:t> </a:t>
            </a:r>
            <a:r>
              <a:rPr lang="es-CR" spc="-300" dirty="0">
                <a:latin typeface="Arial"/>
                <a:cs typeface="Arial"/>
              </a:rPr>
              <a:t>  </a:t>
            </a:r>
            <a:r>
              <a:rPr spc="-180" dirty="0">
                <a:latin typeface="Arial"/>
                <a:cs typeface="Arial"/>
              </a:rPr>
              <a:t>variables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175" dirty="0">
                <a:latin typeface="Arial"/>
                <a:cs typeface="Arial"/>
              </a:rPr>
              <a:t>independientes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D0B78478-DE69-4C44-9A96-C55D73C1D4D9}"/>
              </a:ext>
            </a:extLst>
          </p:cNvPr>
          <p:cNvSpPr/>
          <p:nvPr/>
        </p:nvSpPr>
        <p:spPr>
          <a:xfrm>
            <a:off x="1469627" y="3095006"/>
            <a:ext cx="685800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071CEA03-6B05-49A6-95AD-AC0677DB999B}"/>
              </a:ext>
            </a:extLst>
          </p:cNvPr>
          <p:cNvSpPr/>
          <p:nvPr/>
        </p:nvSpPr>
        <p:spPr>
          <a:xfrm>
            <a:off x="1812527" y="5688280"/>
            <a:ext cx="1733550" cy="885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11879D84-F6AE-46D1-9183-278125EF0A2E}"/>
              </a:ext>
            </a:extLst>
          </p:cNvPr>
          <p:cNvSpPr/>
          <p:nvPr/>
        </p:nvSpPr>
        <p:spPr>
          <a:xfrm>
            <a:off x="4577674" y="2403282"/>
            <a:ext cx="2543175" cy="21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C1FE144-EC4F-43D8-98B3-46CB12F38941}"/>
              </a:ext>
            </a:extLst>
          </p:cNvPr>
          <p:cNvCxnSpPr>
            <a:cxnSpLocks/>
          </p:cNvCxnSpPr>
          <p:nvPr/>
        </p:nvCxnSpPr>
        <p:spPr>
          <a:xfrm>
            <a:off x="3213716" y="6269718"/>
            <a:ext cx="1403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EA61203F-E982-4010-8746-E3E5462CC174}"/>
              </a:ext>
            </a:extLst>
          </p:cNvPr>
          <p:cNvSpPr txBox="1"/>
          <p:nvPr/>
        </p:nvSpPr>
        <p:spPr>
          <a:xfrm>
            <a:off x="4911359" y="6139687"/>
            <a:ext cx="256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/>
              <a:t>¿Cuáles variables?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7470DD9-BF7D-49CB-A5D8-D5748131CE9B}"/>
              </a:ext>
            </a:extLst>
          </p:cNvPr>
          <p:cNvSpPr txBox="1">
            <a:spLocks/>
          </p:cNvSpPr>
          <p:nvPr/>
        </p:nvSpPr>
        <p:spPr>
          <a:xfrm>
            <a:off x="643468" y="4564674"/>
            <a:ext cx="4010820" cy="1615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/>
              <a:t>Preámbulo</a:t>
            </a:r>
          </a:p>
        </p:txBody>
      </p:sp>
      <p:pic>
        <p:nvPicPr>
          <p:cNvPr id="2050" name="Picture 2" descr="14 usos que tienen las aplicaciones Business Intelligence Analytics">
            <a:extLst>
              <a:ext uri="{FF2B5EF4-FFF2-40B4-BE49-F238E27FC236}">
                <a16:creationId xmlns:a16="http://schemas.microsoft.com/office/drawing/2014/main" id="{D9726E92-7D83-4F3E-BDCC-9E4F96135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2" b="16532"/>
          <a:stretch/>
        </p:blipFill>
        <p:spPr bwMode="auto">
          <a:xfrm>
            <a:off x="20" y="1"/>
            <a:ext cx="11292820" cy="421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3BDCF586-2031-4493-A221-2010AE50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0" y="4564673"/>
            <a:ext cx="5852108" cy="2097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El </a:t>
            </a:r>
            <a:r>
              <a:rPr lang="en-US" sz="1600" dirty="0" err="1"/>
              <a:t>presente</a:t>
            </a:r>
            <a:r>
              <a:rPr lang="en-US" sz="1600" dirty="0"/>
              <a:t> </a:t>
            </a:r>
            <a:r>
              <a:rPr lang="en-US" sz="1600" dirty="0" err="1"/>
              <a:t>capítulo</a:t>
            </a:r>
            <a:r>
              <a:rPr lang="en-US" sz="1600" dirty="0"/>
              <a:t> se centra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determinar</a:t>
            </a:r>
            <a:r>
              <a:rPr lang="en-US" sz="1600" dirty="0"/>
              <a:t> las </a:t>
            </a:r>
            <a:r>
              <a:rPr lang="en-US" sz="1600" dirty="0" err="1"/>
              <a:t>herramientas</a:t>
            </a:r>
            <a:r>
              <a:rPr lang="en-US" sz="1600" dirty="0"/>
              <a:t> </a:t>
            </a:r>
            <a:r>
              <a:rPr lang="en-US" sz="1600" dirty="0" err="1"/>
              <a:t>disponibles</a:t>
            </a:r>
            <a:r>
              <a:rPr lang="en-US" sz="1600" dirty="0"/>
              <a:t> para </a:t>
            </a:r>
            <a:r>
              <a:rPr lang="en-US" sz="1600" dirty="0" err="1"/>
              <a:t>determinar</a:t>
            </a:r>
            <a:r>
              <a:rPr lang="en-US" sz="1600" dirty="0"/>
              <a:t> los </a:t>
            </a:r>
            <a:r>
              <a:rPr lang="en-US" sz="1600" dirty="0" err="1"/>
              <a:t>predictores</a:t>
            </a:r>
            <a:r>
              <a:rPr lang="en-US" sz="1600" dirty="0"/>
              <a:t> que </a:t>
            </a:r>
            <a:r>
              <a:rPr lang="en-US" sz="1600" dirty="0" err="1"/>
              <a:t>podrían</a:t>
            </a:r>
            <a:r>
              <a:rPr lang="en-US" sz="1600" dirty="0"/>
              <a:t> </a:t>
            </a:r>
            <a:r>
              <a:rPr lang="en-US" sz="1600" dirty="0" err="1"/>
              <a:t>estar</a:t>
            </a:r>
            <a:r>
              <a:rPr lang="en-US" sz="1600" dirty="0"/>
              <a:t> </a:t>
            </a:r>
            <a:r>
              <a:rPr lang="en-US" sz="1600" dirty="0" err="1"/>
              <a:t>presentes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nuestro</a:t>
            </a:r>
            <a:r>
              <a:rPr lang="en-US" sz="1600" dirty="0"/>
              <a:t> </a:t>
            </a:r>
            <a:r>
              <a:rPr lang="en-US" sz="1600" dirty="0" err="1"/>
              <a:t>modelo</a:t>
            </a:r>
            <a:r>
              <a:rPr lang="en-US" sz="1600" dirty="0"/>
              <a:t> de </a:t>
            </a:r>
            <a:r>
              <a:rPr lang="en-US" sz="1600" dirty="0" err="1"/>
              <a:t>regresión</a:t>
            </a:r>
            <a:r>
              <a:rPr lang="en-US" sz="1600" dirty="0"/>
              <a:t>.  </a:t>
            </a:r>
            <a:r>
              <a:rPr lang="en-US" sz="1600" dirty="0" err="1"/>
              <a:t>Veremos</a:t>
            </a:r>
            <a:r>
              <a:rPr lang="en-US" sz="1600" dirty="0"/>
              <a:t> </a:t>
            </a:r>
            <a:r>
              <a:rPr lang="en-US" sz="1600" dirty="0" err="1"/>
              <a:t>algunas</a:t>
            </a:r>
            <a:r>
              <a:rPr lang="en-US" sz="1600" dirty="0"/>
              <a:t> </a:t>
            </a:r>
            <a:r>
              <a:rPr lang="en-US" sz="1600" dirty="0" err="1"/>
              <a:t>herramientas</a:t>
            </a:r>
            <a:r>
              <a:rPr lang="en-US" sz="1600" dirty="0"/>
              <a:t> </a:t>
            </a:r>
            <a:r>
              <a:rPr lang="en-US" sz="1600" dirty="0" err="1"/>
              <a:t>analíticas</a:t>
            </a:r>
            <a:r>
              <a:rPr lang="en-US" sz="1600" dirty="0"/>
              <a:t> para </a:t>
            </a:r>
            <a:r>
              <a:rPr lang="en-US" sz="1600" dirty="0" err="1"/>
              <a:t>poder</a:t>
            </a:r>
            <a:r>
              <a:rPr lang="en-US" sz="1600" dirty="0"/>
              <a:t> </a:t>
            </a:r>
            <a:r>
              <a:rPr lang="en-US" sz="1600" dirty="0" err="1"/>
              <a:t>llegar</a:t>
            </a:r>
            <a:r>
              <a:rPr lang="en-US" sz="1600" dirty="0"/>
              <a:t> a una </a:t>
            </a:r>
            <a:r>
              <a:rPr lang="en-US" sz="1600" dirty="0" err="1"/>
              <a:t>correcta</a:t>
            </a:r>
            <a:r>
              <a:rPr lang="en-US" sz="1600" dirty="0"/>
              <a:t> </a:t>
            </a:r>
            <a:r>
              <a:rPr lang="en-US" sz="1600" dirty="0" err="1"/>
              <a:t>selección</a:t>
            </a:r>
            <a:r>
              <a:rPr lang="en-US" sz="1600" dirty="0"/>
              <a:t> de las variables </a:t>
            </a:r>
            <a:r>
              <a:rPr lang="en-US" sz="1600" dirty="0" err="1"/>
              <a:t>independientes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nuestra</a:t>
            </a:r>
            <a:r>
              <a:rPr lang="en-US" sz="1600" dirty="0"/>
              <a:t> </a:t>
            </a:r>
            <a:r>
              <a:rPr lang="en-US" sz="1600" dirty="0" err="1"/>
              <a:t>regresión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70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5" name="4 Elipse">
            <a:extLst>
              <a:ext uri="{FF2B5EF4-FFF2-40B4-BE49-F238E27FC236}">
                <a16:creationId xmlns:a16="http://schemas.microsoft.com/office/drawing/2014/main" id="{8850B7B9-A4B4-4203-8A6D-BB291772B21B}"/>
              </a:ext>
            </a:extLst>
          </p:cNvPr>
          <p:cNvSpPr/>
          <p:nvPr/>
        </p:nvSpPr>
        <p:spPr>
          <a:xfrm>
            <a:off x="46754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6" name="5 Elipse">
            <a:extLst>
              <a:ext uri="{FF2B5EF4-FFF2-40B4-BE49-F238E27FC236}">
                <a16:creationId xmlns:a16="http://schemas.microsoft.com/office/drawing/2014/main" id="{E7299D2D-930F-49E3-A282-8AF5322CF8F4}"/>
              </a:ext>
            </a:extLst>
          </p:cNvPr>
          <p:cNvSpPr/>
          <p:nvPr/>
        </p:nvSpPr>
        <p:spPr>
          <a:xfrm>
            <a:off x="46754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7" name="6 Elipse">
            <a:extLst>
              <a:ext uri="{FF2B5EF4-FFF2-40B4-BE49-F238E27FC236}">
                <a16:creationId xmlns:a16="http://schemas.microsoft.com/office/drawing/2014/main" id="{F1DE5E3D-AD05-4B2D-BBF8-B19E0666664E}"/>
              </a:ext>
            </a:extLst>
          </p:cNvPr>
          <p:cNvSpPr/>
          <p:nvPr/>
        </p:nvSpPr>
        <p:spPr>
          <a:xfrm>
            <a:off x="648267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4</a:t>
            </a:r>
          </a:p>
        </p:txBody>
      </p:sp>
      <p:sp>
        <p:nvSpPr>
          <p:cNvPr id="8" name="7 Elipse">
            <a:extLst>
              <a:ext uri="{FF2B5EF4-FFF2-40B4-BE49-F238E27FC236}">
                <a16:creationId xmlns:a16="http://schemas.microsoft.com/office/drawing/2014/main" id="{5D93C4D8-AF5E-41B0-B917-F0ACD0523C97}"/>
              </a:ext>
            </a:extLst>
          </p:cNvPr>
          <p:cNvSpPr/>
          <p:nvPr/>
        </p:nvSpPr>
        <p:spPr>
          <a:xfrm>
            <a:off x="648267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5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13 Rectángulo redondeado">
                <a:extLst>
                  <a:ext uri="{FF2B5EF4-FFF2-40B4-BE49-F238E27FC236}">
                    <a16:creationId xmlns:a16="http://schemas.microsoft.com/office/drawing/2014/main" id="{7122EF9A-7511-4F61-8CB4-AD8A48176564}"/>
                  </a:ext>
                </a:extLst>
              </p:cNvPr>
              <p:cNvSpPr/>
              <p:nvPr/>
            </p:nvSpPr>
            <p:spPr>
              <a:xfrm>
                <a:off x="2051720" y="3429000"/>
                <a:ext cx="2160240" cy="100811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R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R" dirty="0"/>
              </a:p>
            </p:txBody>
          </p:sp>
        </mc:Choice>
        <mc:Fallback xmlns="">
          <p:sp>
            <p:nvSpPr>
              <p:cNvPr id="10" name="13 Rectángulo redondeado">
                <a:extLst>
                  <a:ext uri="{FF2B5EF4-FFF2-40B4-BE49-F238E27FC236}">
                    <a16:creationId xmlns:a16="http://schemas.microsoft.com/office/drawing/2014/main" id="{7122EF9A-7511-4F61-8CB4-AD8A48176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2160240" cy="10081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4 Rectángulo redondeado">
            <a:extLst>
              <a:ext uri="{FF2B5EF4-FFF2-40B4-BE49-F238E27FC236}">
                <a16:creationId xmlns:a16="http://schemas.microsoft.com/office/drawing/2014/main" id="{20F405BA-569A-4CBF-82F5-7E38FD0A3CEB}"/>
              </a:ext>
            </a:extLst>
          </p:cNvPr>
          <p:cNvSpPr/>
          <p:nvPr/>
        </p:nvSpPr>
        <p:spPr>
          <a:xfrm>
            <a:off x="2051720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err="1"/>
              <a:t>Backward</a:t>
            </a:r>
            <a:r>
              <a:rPr lang="es-CR" dirty="0"/>
              <a:t>, forward y </a:t>
            </a:r>
            <a:r>
              <a:rPr lang="es-CR" dirty="0" err="1"/>
              <a:t>Stepwise</a:t>
            </a:r>
            <a:endParaRPr lang="es-CR" dirty="0"/>
          </a:p>
        </p:txBody>
      </p:sp>
      <p:sp>
        <p:nvSpPr>
          <p:cNvPr id="12" name="15 Rectángulo redondeado">
            <a:extLst>
              <a:ext uri="{FF2B5EF4-FFF2-40B4-BE49-F238E27FC236}">
                <a16:creationId xmlns:a16="http://schemas.microsoft.com/office/drawing/2014/main" id="{F9300F0D-0747-411F-BD1B-A5583DAAE2ED}"/>
              </a:ext>
            </a:extLst>
          </p:cNvPr>
          <p:cNvSpPr/>
          <p:nvPr/>
        </p:nvSpPr>
        <p:spPr>
          <a:xfrm>
            <a:off x="8210866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Criterios de información</a:t>
            </a:r>
          </a:p>
        </p:txBody>
      </p:sp>
      <p:sp>
        <p:nvSpPr>
          <p:cNvPr id="13" name="16 Rectángulo redondeado">
            <a:extLst>
              <a:ext uri="{FF2B5EF4-FFF2-40B4-BE49-F238E27FC236}">
                <a16:creationId xmlns:a16="http://schemas.microsoft.com/office/drawing/2014/main" id="{36ECCC45-103E-4B8D-9828-AD1AE9013DD0}"/>
              </a:ext>
            </a:extLst>
          </p:cNvPr>
          <p:cNvSpPr/>
          <p:nvPr/>
        </p:nvSpPr>
        <p:spPr>
          <a:xfrm>
            <a:off x="8210866" y="3429000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Estadístico de </a:t>
            </a:r>
            <a:r>
              <a:rPr lang="es-CR" dirty="0" err="1"/>
              <a:t>Mallow</a:t>
            </a:r>
            <a:endParaRPr lang="es-CR" dirty="0"/>
          </a:p>
        </p:txBody>
      </p:sp>
      <p:sp>
        <p:nvSpPr>
          <p:cNvPr id="14" name="17 Elipse">
            <a:extLst>
              <a:ext uri="{FF2B5EF4-FFF2-40B4-BE49-F238E27FC236}">
                <a16:creationId xmlns:a16="http://schemas.microsoft.com/office/drawing/2014/main" id="{7E31BA7D-0754-4FED-A903-4E767C06340A}"/>
              </a:ext>
            </a:extLst>
          </p:cNvPr>
          <p:cNvSpPr/>
          <p:nvPr/>
        </p:nvSpPr>
        <p:spPr>
          <a:xfrm>
            <a:off x="648267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6</a:t>
            </a:r>
          </a:p>
        </p:txBody>
      </p:sp>
      <p:sp>
        <p:nvSpPr>
          <p:cNvPr id="15" name="18 Rectángulo redondeado">
            <a:extLst>
              <a:ext uri="{FF2B5EF4-FFF2-40B4-BE49-F238E27FC236}">
                <a16:creationId xmlns:a16="http://schemas.microsoft.com/office/drawing/2014/main" id="{22B2D94A-2F4D-40A4-9983-F76237C92CA7}"/>
              </a:ext>
            </a:extLst>
          </p:cNvPr>
          <p:cNvSpPr/>
          <p:nvPr/>
        </p:nvSpPr>
        <p:spPr>
          <a:xfrm>
            <a:off x="8210866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Últimas reflexiones</a:t>
            </a:r>
          </a:p>
        </p:txBody>
      </p:sp>
    </p:spTree>
    <p:extLst>
      <p:ext uri="{BB962C8B-B14F-4D97-AF65-F5344CB8AC3E}">
        <p14:creationId xmlns:p14="http://schemas.microsoft.com/office/powerpoint/2010/main" val="253554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83605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45A17-E6A1-496D-97BD-6B8661E1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18" y="143819"/>
            <a:ext cx="10820636" cy="779459"/>
          </a:xfrm>
        </p:spPr>
        <p:txBody>
          <a:bodyPr/>
          <a:lstStyle/>
          <a:p>
            <a:pPr algn="ctr"/>
            <a:r>
              <a:rPr lang="es-CR" dirty="0"/>
              <a:t>Introducción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5EB76-BC20-49B4-B7E2-C9A2F8C4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39" y="1482571"/>
            <a:ext cx="8595360" cy="5113538"/>
          </a:xfrm>
        </p:spPr>
        <p:txBody>
          <a:bodyPr/>
          <a:lstStyle/>
          <a:p>
            <a:r>
              <a:rPr lang="es-CR" dirty="0"/>
              <a:t>Al iniciar una RLM, lo primero debería ser el análisis descriptivo de todas las variables que </a:t>
            </a:r>
            <a:r>
              <a:rPr lang="es-CR" dirty="0" err="1"/>
              <a:t>concientes</a:t>
            </a:r>
            <a:r>
              <a:rPr lang="es-CR" dirty="0"/>
              <a:t> la ecuación de mejor. </a:t>
            </a:r>
            <a:r>
              <a:rPr lang="en-US" dirty="0"/>
              <a:t>Por TODAS las variables, </a:t>
            </a:r>
            <a:r>
              <a:rPr lang="en-US" dirty="0" err="1"/>
              <a:t>sí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referimos</a:t>
            </a:r>
            <a:r>
              <a:rPr lang="en-US" dirty="0"/>
              <a:t> tanto a las variable </a:t>
            </a:r>
            <a:r>
              <a:rPr lang="en-US" dirty="0" err="1"/>
              <a:t>dependientes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los predictors.</a:t>
            </a:r>
          </a:p>
          <a:p>
            <a:r>
              <a:rPr lang="en-US" dirty="0" err="1"/>
              <a:t>Luego</a:t>
            </a:r>
            <a:r>
              <a:rPr lang="en-US" dirty="0"/>
              <a:t> de un possible </a:t>
            </a:r>
            <a:r>
              <a:rPr lang="en-US" dirty="0" err="1"/>
              <a:t>análisis</a:t>
            </a:r>
            <a:r>
              <a:rPr lang="en-US" dirty="0"/>
              <a:t> descriptive,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distribución</a:t>
            </a:r>
            <a:r>
              <a:rPr lang="en-US" dirty="0"/>
              <a:t>, </a:t>
            </a:r>
            <a:r>
              <a:rPr lang="en-US" dirty="0" err="1"/>
              <a:t>además</a:t>
            </a:r>
            <a:r>
              <a:rPr lang="en-US" dirty="0"/>
              <a:t> de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atípicos</a:t>
            </a:r>
            <a:r>
              <a:rPr lang="en-US" dirty="0"/>
              <a:t>, se </a:t>
            </a:r>
            <a:r>
              <a:rPr lang="en-US" dirty="0" err="1"/>
              <a:t>tendrá</a:t>
            </a:r>
            <a:r>
              <a:rPr lang="en-US" dirty="0"/>
              <a:t> un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 de los </a:t>
            </a:r>
            <a:r>
              <a:rPr lang="en-US" dirty="0" err="1"/>
              <a:t>insumos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paso se </a:t>
            </a:r>
            <a:r>
              <a:rPr lang="en-US" dirty="0" err="1"/>
              <a:t>valoran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transformaciones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variables de ambos </a:t>
            </a:r>
            <a:r>
              <a:rPr lang="en-US" dirty="0" err="1"/>
              <a:t>tipos</a:t>
            </a:r>
            <a:r>
              <a:rPr lang="en-US" dirty="0"/>
              <a:t> (</a:t>
            </a:r>
            <a:r>
              <a:rPr lang="en-US" dirty="0" err="1"/>
              <a:t>dependientes</a:t>
            </a:r>
            <a:r>
              <a:rPr lang="en-US" dirty="0"/>
              <a:t> e </a:t>
            </a:r>
            <a:r>
              <a:rPr lang="en-US" dirty="0" err="1"/>
              <a:t>independientes</a:t>
            </a:r>
            <a:r>
              <a:rPr lang="en-US" dirty="0"/>
              <a:t>).</a:t>
            </a:r>
          </a:p>
          <a:p>
            <a:r>
              <a:rPr lang="en-US" dirty="0"/>
              <a:t>Vale la </a:t>
            </a:r>
            <a:r>
              <a:rPr lang="en-US" dirty="0" err="1"/>
              <a:t>pena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un </a:t>
            </a:r>
            <a:r>
              <a:rPr lang="en-US" dirty="0" err="1"/>
              <a:t>correlograma</a:t>
            </a:r>
            <a:r>
              <a:rPr lang="en-US" dirty="0"/>
              <a:t>, y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correlaciones</a:t>
            </a:r>
            <a:r>
              <a:rPr lang="en-US" dirty="0"/>
              <a:t> entre las variables </a:t>
            </a:r>
            <a:r>
              <a:rPr lang="en-US" dirty="0" err="1"/>
              <a:t>independientes</a:t>
            </a:r>
            <a:r>
              <a:rPr lang="en-US" dirty="0"/>
              <a:t>. Si </a:t>
            </a:r>
            <a:r>
              <a:rPr lang="en-US" dirty="0" err="1"/>
              <a:t>existe</a:t>
            </a:r>
            <a:r>
              <a:rPr lang="en-US" dirty="0"/>
              <a:t> una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correlación</a:t>
            </a:r>
            <a:r>
              <a:rPr lang="en-US" dirty="0"/>
              <a:t>, es </a:t>
            </a:r>
            <a:r>
              <a:rPr lang="en-US" dirty="0" err="1"/>
              <a:t>posible</a:t>
            </a:r>
            <a:r>
              <a:rPr lang="en-US" dirty="0"/>
              <a:t> que solo se debe </a:t>
            </a:r>
            <a:r>
              <a:rPr lang="en-US" dirty="0" err="1"/>
              <a:t>introducir</a:t>
            </a:r>
            <a:r>
              <a:rPr lang="en-US" dirty="0"/>
              <a:t> una de las variables, o </a:t>
            </a:r>
            <a:r>
              <a:rPr lang="en-US" dirty="0" err="1"/>
              <a:t>aplicar</a:t>
            </a:r>
            <a:r>
              <a:rPr lang="en-US" dirty="0"/>
              <a:t> una regression por </a:t>
            </a:r>
            <a:r>
              <a:rPr lang="en-US" dirty="0" err="1"/>
              <a:t>componentes</a:t>
            </a:r>
            <a:r>
              <a:rPr lang="en-US" dirty="0"/>
              <a:t> o regression de Ridge.</a:t>
            </a:r>
          </a:p>
          <a:p>
            <a:r>
              <a:rPr lang="en-US" dirty="0" err="1"/>
              <a:t>Siempre</a:t>
            </a:r>
            <a:r>
              <a:rPr lang="en-US" dirty="0"/>
              <a:t> el </a:t>
            </a:r>
            <a:r>
              <a:rPr lang="en-US" dirty="0" err="1"/>
              <a:t>interés</a:t>
            </a:r>
            <a:r>
              <a:rPr lang="en-US" dirty="0"/>
              <a:t> </a:t>
            </a:r>
            <a:r>
              <a:rPr lang="en-US" dirty="0" err="1"/>
              <a:t>estará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brindar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simple, </a:t>
            </a:r>
            <a:r>
              <a:rPr lang="en-US" dirty="0" err="1"/>
              <a:t>pero</a:t>
            </a:r>
            <a:r>
              <a:rPr lang="en-US" dirty="0"/>
              <a:t> a la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suficientemente</a:t>
            </a:r>
            <a:r>
              <a:rPr lang="en-US" dirty="0"/>
              <a:t> </a:t>
            </a:r>
            <a:r>
              <a:rPr lang="en-US" dirty="0" err="1"/>
              <a:t>explicativo</a:t>
            </a:r>
            <a:r>
              <a:rPr lang="en-US" dirty="0"/>
              <a:t> para el </a:t>
            </a:r>
            <a:r>
              <a:rPr lang="en-US" dirty="0" err="1"/>
              <a:t>contexto</a:t>
            </a:r>
            <a:r>
              <a:rPr lang="en-US" dirty="0"/>
              <a:t> de </a:t>
            </a:r>
            <a:r>
              <a:rPr lang="es-CR" dirty="0"/>
              <a:t>estudio.  </a:t>
            </a:r>
          </a:p>
          <a:p>
            <a:r>
              <a:rPr lang="es-CR" dirty="0"/>
              <a:t>No olvidar la parsimonia.</a:t>
            </a:r>
            <a:endParaRPr lang="en-US" dirty="0"/>
          </a:p>
          <a:p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7677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5" name="4 Elipse">
            <a:extLst>
              <a:ext uri="{FF2B5EF4-FFF2-40B4-BE49-F238E27FC236}">
                <a16:creationId xmlns:a16="http://schemas.microsoft.com/office/drawing/2014/main" id="{8850B7B9-A4B4-4203-8A6D-BB291772B21B}"/>
              </a:ext>
            </a:extLst>
          </p:cNvPr>
          <p:cNvSpPr/>
          <p:nvPr/>
        </p:nvSpPr>
        <p:spPr>
          <a:xfrm>
            <a:off x="46754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13 Rectángulo redondeado">
                <a:extLst>
                  <a:ext uri="{FF2B5EF4-FFF2-40B4-BE49-F238E27FC236}">
                    <a16:creationId xmlns:a16="http://schemas.microsoft.com/office/drawing/2014/main" id="{7122EF9A-7511-4F61-8CB4-AD8A48176564}"/>
                  </a:ext>
                </a:extLst>
              </p:cNvPr>
              <p:cNvSpPr/>
              <p:nvPr/>
            </p:nvSpPr>
            <p:spPr>
              <a:xfrm>
                <a:off x="2051720" y="3429000"/>
                <a:ext cx="2160240" cy="100811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R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R" dirty="0"/>
              </a:p>
            </p:txBody>
          </p:sp>
        </mc:Choice>
        <mc:Fallback xmlns="">
          <p:sp>
            <p:nvSpPr>
              <p:cNvPr id="10" name="13 Rectángulo redondeado">
                <a:extLst>
                  <a:ext uri="{FF2B5EF4-FFF2-40B4-BE49-F238E27FC236}">
                    <a16:creationId xmlns:a16="http://schemas.microsoft.com/office/drawing/2014/main" id="{7122EF9A-7511-4F61-8CB4-AD8A48176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2160240" cy="10081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57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2998611-0398-4CF1-8134-9FF8441E1A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4206" y="259228"/>
                <a:ext cx="10776248" cy="699560"/>
              </a:xfrm>
            </p:spPr>
            <p:txBody>
              <a:bodyPr/>
              <a:lstStyle/>
              <a:p>
                <a:pPr algn="ctr"/>
                <a:r>
                  <a:rPr lang="es-CR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y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ajustado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2998611-0398-4CF1-8134-9FF8441E1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206" y="259228"/>
                <a:ext cx="10776248" cy="699560"/>
              </a:xfrm>
              <a:blipFill>
                <a:blip r:embed="rId2"/>
                <a:stretch>
                  <a:fillRect t="-2719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105B285-A3B4-49A6-B532-ED49F1BFF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206" y="1447060"/>
                <a:ext cx="9542252" cy="4351337"/>
              </a:xfrm>
            </p:spPr>
            <p:txBody>
              <a:bodyPr/>
              <a:lstStyle/>
              <a:p>
                <a:r>
                  <a:rPr lang="es-CR" dirty="0"/>
                  <a:t>Habíamos visto en capítulos anteriores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y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ajustado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105B285-A3B4-49A6-B532-ED49F1BFF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06" y="1447060"/>
                <a:ext cx="9542252" cy="4351337"/>
              </a:xfrm>
              <a:blipFill>
                <a:blip r:embed="rId3"/>
                <a:stretch>
                  <a:fillRect l="-12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4CE0374-72E1-437F-A8BB-305D98F9A3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096840"/>
              </p:ext>
            </p:extLst>
          </p:nvPr>
        </p:nvGraphicFramePr>
        <p:xfrm>
          <a:off x="577728" y="2088490"/>
          <a:ext cx="19462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965200" imgH="393700" progId="Equation.3">
                  <p:embed/>
                </p:oleObj>
              </mc:Choice>
              <mc:Fallback>
                <p:oleObj name="Ecuación" r:id="rId4" imgW="965200" imgH="39370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9DC304E2-5556-4172-809E-B7536EAC9F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28" y="2088490"/>
                        <a:ext cx="19462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32B9630-4E6B-4517-933D-2C6A4820F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6671"/>
              </p:ext>
            </p:extLst>
          </p:nvPr>
        </p:nvGraphicFramePr>
        <p:xfrm>
          <a:off x="577728" y="3184221"/>
          <a:ext cx="315595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663700" imgH="812800" progId="Equation.3">
                  <p:embed/>
                </p:oleObj>
              </mc:Choice>
              <mc:Fallback>
                <p:oleObj name="Ecuación" r:id="rId6" imgW="1663700" imgH="812800" progId="Equation.3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6CAE5D8A-8819-4AB3-AAEF-67F6EE5A2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28" y="3184221"/>
                        <a:ext cx="3155950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05BFF50-8ACB-440D-BCFF-A38A7C76E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657079"/>
              </p:ext>
            </p:extLst>
          </p:nvPr>
        </p:nvGraphicFramePr>
        <p:xfrm>
          <a:off x="577728" y="5027665"/>
          <a:ext cx="6624637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3492500" imgH="812800" progId="Equation.3">
                  <p:embed/>
                </p:oleObj>
              </mc:Choice>
              <mc:Fallback>
                <p:oleObj name="Ecuación" r:id="rId8" imgW="3492500" imgH="812800" progId="Equation.3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964E7536-4986-40EC-8EA0-E953868FC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28" y="5027665"/>
                        <a:ext cx="6624637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673431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2346</TotalTime>
  <Words>1571</Words>
  <Application>Microsoft Office PowerPoint</Application>
  <PresentationFormat>Panorámica</PresentationFormat>
  <Paragraphs>159</Paragraphs>
  <Slides>25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8" baseType="lpstr">
      <vt:lpstr>Arial</vt:lpstr>
      <vt:lpstr>Arial</vt:lpstr>
      <vt:lpstr>Cambria Math</vt:lpstr>
      <vt:lpstr>Century Schoolbook</vt:lpstr>
      <vt:lpstr>CMBX10</vt:lpstr>
      <vt:lpstr>CMR10</vt:lpstr>
      <vt:lpstr>Symbol</vt:lpstr>
      <vt:lpstr>Times New Roman</vt:lpstr>
      <vt:lpstr>Verdana</vt:lpstr>
      <vt:lpstr>Wingdings 2</vt:lpstr>
      <vt:lpstr>Vista</vt:lpstr>
      <vt:lpstr>Ecuación</vt:lpstr>
      <vt:lpstr>Microsoft Editor de ecuaciones 3.0</vt:lpstr>
      <vt:lpstr>Selección de   variables </vt:lpstr>
      <vt:lpstr>Preámbulo</vt:lpstr>
      <vt:lpstr>Presentación de PowerPoint</vt:lpstr>
      <vt:lpstr>Presentación de PowerPoint</vt:lpstr>
      <vt:lpstr>Índice</vt:lpstr>
      <vt:lpstr>Índice</vt:lpstr>
      <vt:lpstr>Introducción</vt:lpstr>
      <vt:lpstr>Índice</vt:lpstr>
      <vt:lpstr>El R^2 y el R^2 ajustado</vt:lpstr>
      <vt:lpstr>El R^2 y el R^2 ajustado</vt:lpstr>
      <vt:lpstr>Índice</vt:lpstr>
      <vt:lpstr>Los métodos backward, forward y stepwise</vt:lpstr>
      <vt:lpstr>Los métodos backward, forward y stepwise</vt:lpstr>
      <vt:lpstr>Índice</vt:lpstr>
      <vt:lpstr>Criterios de información</vt:lpstr>
      <vt:lpstr>Criterios de información</vt:lpstr>
      <vt:lpstr>Índice</vt:lpstr>
      <vt:lpstr>Estadístico de Mallow</vt:lpstr>
      <vt:lpstr>Estadístico de Mallow</vt:lpstr>
      <vt:lpstr>Estadístico de Mallow</vt:lpstr>
      <vt:lpstr>Índice</vt:lpstr>
      <vt:lpstr>Otros métodos</vt:lpstr>
      <vt:lpstr>Conclusión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 múltiple</dc:title>
  <dc:creator>Oscar Centeno  Mora</dc:creator>
  <cp:lastModifiedBy>Oscar Centeno  Mora</cp:lastModifiedBy>
  <cp:revision>63</cp:revision>
  <dcterms:created xsi:type="dcterms:W3CDTF">2021-09-06T16:08:28Z</dcterms:created>
  <dcterms:modified xsi:type="dcterms:W3CDTF">2021-09-13T16:42:59Z</dcterms:modified>
</cp:coreProperties>
</file>