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64" r:id="rId6"/>
    <p:sldId id="265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13AD-AAFF-456B-8D40-27114544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34E8D4-9B35-41E1-991D-BF04A404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C184E4-5170-42C5-93C2-955477A7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E68D3-3F61-44FB-9204-E24F30CB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63C78-5CE7-4FFC-AF1A-2FAE3AA8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5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E9A7A-D412-42B1-9EBA-7713B767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4C3F0E-1E8A-47EF-AE44-BC51458A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92FBB-D32C-422F-9801-26D848EC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831531-5FF8-4938-AB0C-003305B5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BDB1F-4D10-4F71-B480-1E296CF0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9AF186-266D-4A2F-A955-029F0F138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3E6729-F9C6-4FCF-9F34-B0D798CC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12FCD-88D5-4446-8796-FB600ECE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94D35-01AB-4BF9-B0FA-5D0ABE8B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32DA0-A8DB-482C-8469-8B660D8E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4DF96-5F46-4F86-B5EF-9BC58DC6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82E00-5DA8-4736-97EA-022A6F0E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64F16-01D2-435A-AD34-C39926D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CA7B59-BC0D-47F8-B0E7-5B674A92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40B0B5-AB0F-4032-BAD6-8947B97F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637B2-B53B-47B5-B9F9-324C5849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09FEEE-6743-48FB-BD99-91A8C99B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2D909-D32D-48BB-88FC-80766B5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CAFC3-82BE-4A30-97F2-7CDA75AF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A6777-932E-4145-A1E9-11B4BD8F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6927E-61A5-47B5-B341-BD136987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8F0CE-C676-44F7-9BF8-1BCD05B56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57F27E-09AC-43F5-BB35-E8160F098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943497-D09E-40B7-AB1E-F31A525C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C3953E-C56E-4F2B-AD69-F1F0704F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4F2B4-A7F8-4644-9BBB-049769D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CC842-7530-41F6-B50E-5E992B1D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B0BE79-5DE3-47A1-980D-74934CBD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62ED80-48BE-4E1D-B9EA-383AF52F1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3B66F2-D7B1-4A4C-B2DF-CCE0EECA5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D894F7-E22D-4EC9-87A2-B1DDB92C4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74C41C-E5C1-4B05-A8BD-E7240038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51EE8A-68C2-4BD7-B930-484F9E9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5C215B-6A4B-48BA-8E87-9B8DFA23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754A5-4F01-449E-95D5-8D1E1CA9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F060B7-DB2E-4CDB-A00C-2DB90A6D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B8EF5C-6D1B-4A21-B585-F93AE6AC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6F28F9-00F7-4800-B783-3C192F6D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995CDE-7BF1-45C0-A247-0F971470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4192D6-B0BD-4B22-9B77-05D82525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E14B0D-A74A-4091-832D-0BA2FCF7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09A00-7D6D-4A0F-8931-7DF72B7C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DACF14-F475-4C64-B1C9-0D6342CB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E98885-6FD0-49D2-A090-6A3CB3F8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63835B-698E-4B43-8FEB-3322B80A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798086-80BD-4B8B-8803-C10BF9F8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7AF4D1-366E-49AC-91E3-0A9EC5B0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53922-BB5D-4458-92EF-662881C2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7B6113-A981-4D67-8C05-F97B57AAA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134311-FDCC-4388-8286-A45D4FF1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744454-5B3A-456F-AD26-5E15C05E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4AF37F-DE72-4CC9-BBBE-2952D445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E600EC-51A1-4BAB-96E9-D3FF57DD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2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07BFA3-4BAB-4EEF-B9EB-5A6C5CBC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62602-4C88-422C-8AC0-9A300848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3C1114-F088-4B4C-9464-F2110307C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BBF47-A020-459E-BF85-5DC2B7F54A1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6E54B-23D8-48E2-A5CD-B245B7B3E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45C5D-9388-40B2-9A34-059909DD0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E5E1-D7B6-4326-824C-1C40FEFA8AD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3004EA-C779-46BD-BB41-9FD088F7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Curso de Shiny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reating an interactive report using R and shiny | by Katja Strybuk |  arconsis | Medium">
            <a:extLst>
              <a:ext uri="{FF2B5EF4-FFF2-40B4-BE49-F238E27FC236}">
                <a16:creationId xmlns:a16="http://schemas.microsoft.com/office/drawing/2014/main" id="{68A375C5-2295-4E7D-993C-2955EDA19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715" y="2427541"/>
            <a:ext cx="1038347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1711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2316AE-D306-4873-A416-065DE8B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CR"/>
              <a:t>¿Qué es el R Shiny 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6A0C7-7299-4CFA-B208-704A31E8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26" y="2194102"/>
            <a:ext cx="3739341" cy="4466580"/>
          </a:xfrm>
        </p:spPr>
        <p:txBody>
          <a:bodyPr>
            <a:normAutofit/>
          </a:bodyPr>
          <a:lstStyle/>
          <a:p>
            <a:r>
              <a:rPr lang="es-CR" sz="1700" dirty="0" err="1"/>
              <a:t>Shiny</a:t>
            </a:r>
            <a:r>
              <a:rPr lang="es-CR" sz="1700" dirty="0"/>
              <a:t> es un </a:t>
            </a:r>
            <a:r>
              <a:rPr lang="es-CR" sz="1700" dirty="0" err="1"/>
              <a:t>framework</a:t>
            </a:r>
            <a:r>
              <a:rPr lang="es-CR" sz="1700" dirty="0"/>
              <a:t> de aplicación web para R que permite crear aplicaciones web interactivas (Chang et al. 2021) . </a:t>
            </a:r>
          </a:p>
          <a:p>
            <a:endParaRPr lang="es-CR" sz="1700" dirty="0"/>
          </a:p>
          <a:p>
            <a:r>
              <a:rPr lang="es-CR" sz="1700" dirty="0"/>
              <a:t>Las aplicaciones del </a:t>
            </a:r>
            <a:r>
              <a:rPr lang="es-CR" sz="1700" dirty="0" err="1"/>
              <a:t>Shiny</a:t>
            </a:r>
            <a:r>
              <a:rPr lang="es-CR" sz="1700" dirty="0"/>
              <a:t> son útiles para comunicar información como exploraciones de datos interactivos en lugar de documentos estáticos, análisis y reporte de la información, como es el caso del  Dashboard, entre otros.</a:t>
            </a:r>
            <a:endParaRPr lang="en-US" sz="1700" dirty="0"/>
          </a:p>
        </p:txBody>
      </p:sp>
      <p:pic>
        <p:nvPicPr>
          <p:cNvPr id="2050" name="Picture 2" descr="Newbie needs help with shiny dashboard. App.R attached : r/rprogramming">
            <a:extLst>
              <a:ext uri="{FF2B5EF4-FFF2-40B4-BE49-F238E27FC236}">
                <a16:creationId xmlns:a16="http://schemas.microsoft.com/office/drawing/2014/main" id="{A1D19098-8381-4054-BD15-9F2E14C2A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748207"/>
            <a:ext cx="6155141" cy="33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170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3780CA-E362-4417-8A49-4FB899C2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s-CR" sz="3700"/>
              <a:t>Objetivo del curso de R Shiny.</a:t>
            </a:r>
            <a:endParaRPr lang="en-US" sz="3700"/>
          </a:p>
        </p:txBody>
      </p:sp>
      <p:pic>
        <p:nvPicPr>
          <p:cNvPr id="3074" name="Picture 2" descr="Create a r shiny app or dashboard by Shahreyar_abeer | Fiverr">
            <a:extLst>
              <a:ext uri="{FF2B5EF4-FFF2-40B4-BE49-F238E27FC236}">
                <a16:creationId xmlns:a16="http://schemas.microsoft.com/office/drawing/2014/main" id="{19E432F0-57BC-4987-8CA3-C181E0FBC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5" b="18091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6FE82-92A2-4999-B02A-EA701A46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7248484" cy="1758528"/>
          </a:xfrm>
        </p:spPr>
        <p:txBody>
          <a:bodyPr anchor="ctr">
            <a:normAutofit lnSpcReduction="10000"/>
          </a:bodyPr>
          <a:lstStyle/>
          <a:p>
            <a:r>
              <a:rPr lang="es-CR" sz="1400" dirty="0"/>
              <a:t>Aprender R </a:t>
            </a:r>
            <a:r>
              <a:rPr lang="es-CR" sz="1400" dirty="0" err="1"/>
              <a:t>Shiny</a:t>
            </a:r>
            <a:r>
              <a:rPr lang="es-CR" sz="1400" dirty="0"/>
              <a:t> </a:t>
            </a:r>
            <a:r>
              <a:rPr lang="es-CR" sz="1400" dirty="0" err="1"/>
              <a:t>permitire</a:t>
            </a:r>
            <a:r>
              <a:rPr lang="es-CR" sz="1400" dirty="0"/>
              <a:t> crear Apps, interfaces de sistemas de información, y otros, con el fin de poder compartir los resultados en la web.</a:t>
            </a:r>
          </a:p>
          <a:p>
            <a:endParaRPr lang="es-CR" sz="1400" dirty="0"/>
          </a:p>
          <a:p>
            <a:r>
              <a:rPr lang="es-CR" sz="1400" dirty="0"/>
              <a:t>Además de entender el fundamento de </a:t>
            </a:r>
            <a:r>
              <a:rPr lang="es-CR" sz="1400" dirty="0" err="1"/>
              <a:t>Shiny</a:t>
            </a:r>
            <a:r>
              <a:rPr lang="es-CR" sz="1400" dirty="0"/>
              <a:t>, será capaz de crear proyectos de datos en R, aplicaciones de </a:t>
            </a:r>
            <a:r>
              <a:rPr lang="es-CR" sz="1400" dirty="0" err="1"/>
              <a:t>Shiny</a:t>
            </a:r>
            <a:r>
              <a:rPr lang="es-CR" sz="1400" dirty="0"/>
              <a:t>, y compartir la creación de una App, Dashboard y otros, en el cuál se interactúa con la información.  </a:t>
            </a:r>
            <a:br>
              <a:rPr lang="es-CR" sz="1400" dirty="0"/>
            </a:br>
            <a:br>
              <a:rPr lang="es-CR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555285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Freeform: Shape 41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83A73A-3662-4603-ABC2-C3D1CA9D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14" y="255070"/>
            <a:ext cx="3739341" cy="1330839"/>
          </a:xfrm>
        </p:spPr>
        <p:txBody>
          <a:bodyPr>
            <a:normAutofit/>
          </a:bodyPr>
          <a:lstStyle/>
          <a:p>
            <a:pPr algn="ctr"/>
            <a:r>
              <a:rPr lang="es-CR" dirty="0"/>
              <a:t>Estructura del curso (1/3)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905BA-7111-47C5-86A1-28D30365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2146433"/>
            <a:ext cx="4086168" cy="4456497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Introducción al </a:t>
            </a:r>
            <a:r>
              <a:rPr lang="es-C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el </a:t>
            </a:r>
            <a:r>
              <a:rPr lang="es-C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compartir proyectos.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 </a:t>
            </a:r>
            <a:r>
              <a:rPr lang="es-C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sus diferentes modalidades.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lnSpc>
                <a:spcPct val="107000"/>
              </a:lnSpc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La estructura de un proyecto en 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¿Siempre un solo SCRIPT?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proyectos en 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Las parametrizaciones generales.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Opciones generales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directorio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librerías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C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datos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Aft>
                <a:spcPts val="800"/>
              </a:spcAft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500" dirty="0"/>
          </a:p>
        </p:txBody>
      </p:sp>
      <p:pic>
        <p:nvPicPr>
          <p:cNvPr id="4102" name="Picture 6" descr="La empresa como organización">
            <a:extLst>
              <a:ext uri="{FF2B5EF4-FFF2-40B4-BE49-F238E27FC236}">
                <a16:creationId xmlns:a16="http://schemas.microsoft.com/office/drawing/2014/main" id="{618D9EAD-CE85-4B6F-BC9C-D298B84C0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5445457" y="1709736"/>
            <a:ext cx="6155141" cy="346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4833457-B786-4A20-B334-82877E3FE65F}"/>
              </a:ext>
            </a:extLst>
          </p:cNvPr>
          <p:cNvSpPr txBox="1">
            <a:spLocks/>
          </p:cNvSpPr>
          <p:nvPr/>
        </p:nvSpPr>
        <p:spPr>
          <a:xfrm>
            <a:off x="6951134" y="1927225"/>
            <a:ext cx="5037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9665F1D-6866-4AC5-99EE-979F54879D00}"/>
              </a:ext>
            </a:extLst>
          </p:cNvPr>
          <p:cNvSpPr txBox="1">
            <a:spLocks/>
          </p:cNvSpPr>
          <p:nvPr/>
        </p:nvSpPr>
        <p:spPr>
          <a:xfrm>
            <a:off x="6951134" y="1236134"/>
            <a:ext cx="5503334" cy="52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8944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83A73A-3662-4603-ABC2-C3D1CA9D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49" y="187693"/>
            <a:ext cx="4529514" cy="1330839"/>
          </a:xfrm>
        </p:spPr>
        <p:txBody>
          <a:bodyPr>
            <a:normAutofit/>
          </a:bodyPr>
          <a:lstStyle/>
          <a:p>
            <a:pPr algn="ctr"/>
            <a:r>
              <a:rPr lang="es-CR" dirty="0"/>
              <a:t>Estructura del curso (2/3)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905BA-7111-47C5-86A1-28D30365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41" y="2148601"/>
            <a:ext cx="4240572" cy="452170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La estructura de la App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server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buNone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Conexión entre el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el server: la clave en el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Unión entre los dos componentes.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server.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server al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¿Otra forma?</a:t>
            </a:r>
          </a:p>
          <a:p>
            <a:pPr marL="742950" lvl="1" indent="-285750">
              <a:buFont typeface="+mj-lt"/>
              <a:buAutoNum type="alphaLcPeriod"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El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sus funcionalidades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ese el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Espacios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widgets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s-CR" sz="1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/>
          </a:p>
        </p:txBody>
      </p:sp>
      <p:pic>
        <p:nvPicPr>
          <p:cNvPr id="5122" name="Picture 2" descr="Social Sciences Seminars – come along and catch up with colleagues |  Institute for Social Change News">
            <a:extLst>
              <a:ext uri="{FF2B5EF4-FFF2-40B4-BE49-F238E27FC236}">
                <a16:creationId xmlns:a16="http://schemas.microsoft.com/office/drawing/2014/main" id="{4B76CCBD-CFF1-4358-9EE2-DC0CAA735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7" r="10945" b="1"/>
          <a:stretch/>
        </p:blipFill>
        <p:spPr bwMode="auto"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4833457-B786-4A20-B334-82877E3FE65F}"/>
              </a:ext>
            </a:extLst>
          </p:cNvPr>
          <p:cNvSpPr txBox="1">
            <a:spLocks/>
          </p:cNvSpPr>
          <p:nvPr/>
        </p:nvSpPr>
        <p:spPr>
          <a:xfrm>
            <a:off x="6951134" y="1927225"/>
            <a:ext cx="5037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9665F1D-6866-4AC5-99EE-979F54879D00}"/>
              </a:ext>
            </a:extLst>
          </p:cNvPr>
          <p:cNvSpPr txBox="1">
            <a:spLocks/>
          </p:cNvSpPr>
          <p:nvPr/>
        </p:nvSpPr>
        <p:spPr>
          <a:xfrm>
            <a:off x="6951134" y="1236134"/>
            <a:ext cx="5503334" cy="52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59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83A73A-3662-4603-ABC2-C3D1CA9D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26" y="324378"/>
            <a:ext cx="4156728" cy="1334047"/>
          </a:xfrm>
        </p:spPr>
        <p:txBody>
          <a:bodyPr>
            <a:normAutofit/>
          </a:bodyPr>
          <a:lstStyle/>
          <a:p>
            <a:r>
              <a:rPr lang="es-CR" dirty="0"/>
              <a:t>Estructura del curso (3/3)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905BA-7111-47C5-86A1-28D30365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03" y="1982803"/>
            <a:ext cx="3969517" cy="46393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El server y sus funcionalidades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el server en el </a:t>
            </a:r>
            <a:r>
              <a:rPr lang="es-CR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cuadros y gráficos.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funciones de salida.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Crear funciones y expresiones reactive en </a:t>
            </a:r>
            <a:r>
              <a:rPr lang="es-CR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dualidad del </a:t>
            </a:r>
            <a:r>
              <a:rPr lang="es-CR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el Server en el </a:t>
            </a:r>
            <a:r>
              <a:rPr lang="es-CR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Aplicación de la función reactive en el </a:t>
            </a:r>
            <a:r>
              <a:rPr lang="es-CR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s-CR" sz="13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Compartir la App.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nube del </a:t>
            </a:r>
            <a:r>
              <a:rPr lang="es-CR" sz="1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Shiny</a:t>
            </a: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s-CR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institucional.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1300" dirty="0"/>
          </a:p>
        </p:txBody>
      </p:sp>
      <p:pic>
        <p:nvPicPr>
          <p:cNvPr id="10" name="Picture 2" descr="HOW TO INCREASE THE PRODUCTIVITY OF WORK FORCE - Top Ranked Engineering  College | GNIOT">
            <a:extLst>
              <a:ext uri="{FF2B5EF4-FFF2-40B4-BE49-F238E27FC236}">
                <a16:creationId xmlns:a16="http://schemas.microsoft.com/office/drawing/2014/main" id="{61205F20-0FE1-4D27-9260-01F1A528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991402"/>
            <a:ext cx="6543344" cy="550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4833457-B786-4A20-B334-82877E3FE65F}"/>
              </a:ext>
            </a:extLst>
          </p:cNvPr>
          <p:cNvSpPr txBox="1">
            <a:spLocks/>
          </p:cNvSpPr>
          <p:nvPr/>
        </p:nvSpPr>
        <p:spPr>
          <a:xfrm>
            <a:off x="6951134" y="1927225"/>
            <a:ext cx="5037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9665F1D-6866-4AC5-99EE-979F54879D00}"/>
              </a:ext>
            </a:extLst>
          </p:cNvPr>
          <p:cNvSpPr txBox="1">
            <a:spLocks/>
          </p:cNvSpPr>
          <p:nvPr/>
        </p:nvSpPr>
        <p:spPr>
          <a:xfrm>
            <a:off x="6951134" y="1236134"/>
            <a:ext cx="5503334" cy="52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347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6" name="Rectangle 718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A75967-910A-4CDE-845A-3D5DD74D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14" y="670559"/>
            <a:ext cx="4683321" cy="2148841"/>
          </a:xfrm>
        </p:spPr>
        <p:txBody>
          <a:bodyPr anchor="t">
            <a:normAutofit/>
          </a:bodyPr>
          <a:lstStyle/>
          <a:p>
            <a:pPr algn="ctr"/>
            <a:r>
              <a:rPr lang="es-CR" dirty="0"/>
              <a:t>Requisitos</a:t>
            </a:r>
            <a:endParaRPr lang="en-US" dirty="0"/>
          </a:p>
        </p:txBody>
      </p:sp>
      <p:pic>
        <p:nvPicPr>
          <p:cNvPr id="7170" name="Picture 2" descr="Contrato de sociedad – Requisitos | Gerencie.com">
            <a:extLst>
              <a:ext uri="{FF2B5EF4-FFF2-40B4-BE49-F238E27FC236}">
                <a16:creationId xmlns:a16="http://schemas.microsoft.com/office/drawing/2014/main" id="{8F412FBF-B756-428A-82CE-7A1E3E6ED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1" r="5089" b="4"/>
          <a:stretch/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34A51-AB49-4FCC-B71B-9553391A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8"/>
            <a:ext cx="5196074" cy="5970873"/>
          </a:xfrm>
        </p:spPr>
        <p:txBody>
          <a:bodyPr anchor="t">
            <a:normAutofit/>
          </a:bodyPr>
          <a:lstStyle/>
          <a:p>
            <a:r>
              <a:rPr lang="es-CR" sz="2000" dirty="0"/>
              <a:t>Tener un nivel intermedio avanzado de R:</a:t>
            </a:r>
          </a:p>
          <a:p>
            <a:endParaRPr lang="es-CR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Dominio</a:t>
            </a:r>
            <a:r>
              <a:rPr lang="en-US" sz="2000" dirty="0"/>
              <a:t> del ETL.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Creación</a:t>
            </a:r>
            <a:r>
              <a:rPr lang="en-US" sz="2000" dirty="0"/>
              <a:t> de </a:t>
            </a:r>
            <a:r>
              <a:rPr lang="en-US" sz="2000" dirty="0" err="1"/>
              <a:t>tablas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Creación</a:t>
            </a:r>
            <a:r>
              <a:rPr lang="en-US" sz="2000" dirty="0"/>
              <a:t> de </a:t>
            </a:r>
            <a:r>
              <a:rPr lang="en-US" sz="2000" dirty="0" err="1"/>
              <a:t>gráficos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Creación</a:t>
            </a:r>
            <a:r>
              <a:rPr lang="en-US" sz="2000" dirty="0"/>
              <a:t> de </a:t>
            </a:r>
            <a:r>
              <a:rPr lang="en-US" sz="2000" dirty="0" err="1"/>
              <a:t>proyectos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Tener </a:t>
            </a:r>
            <a:r>
              <a:rPr lang="en-US" sz="2000" dirty="0" err="1"/>
              <a:t>intuición</a:t>
            </a:r>
            <a:r>
              <a:rPr lang="en-US" sz="2000" dirty="0"/>
              <a:t> de </a:t>
            </a:r>
            <a:r>
              <a:rPr lang="en-US" sz="2000" dirty="0" err="1"/>
              <a:t>programación</a:t>
            </a:r>
            <a:r>
              <a:rPr lang="en-US" sz="20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Haber </a:t>
            </a:r>
            <a:r>
              <a:rPr lang="en-US" sz="2000" dirty="0" err="1"/>
              <a:t>laborado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3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proyectos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R.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NOTA</a:t>
            </a:r>
            <a:r>
              <a:rPr lang="en-US" sz="2000" dirty="0"/>
              <a:t>: la persona </a:t>
            </a:r>
            <a:r>
              <a:rPr lang="en-US" sz="2000" dirty="0" err="1"/>
              <a:t>participante</a:t>
            </a:r>
            <a:r>
              <a:rPr lang="en-US" sz="2000" dirty="0"/>
              <a:t> </a:t>
            </a:r>
            <a:r>
              <a:rPr lang="en-US" sz="2000" dirty="0" err="1"/>
              <a:t>deberá</a:t>
            </a:r>
            <a:r>
              <a:rPr lang="en-US" sz="2000" dirty="0"/>
              <a:t> </a:t>
            </a:r>
            <a:r>
              <a:rPr lang="en-US" sz="2000" dirty="0" err="1"/>
              <a:t>desarrollar</a:t>
            </a:r>
            <a:r>
              <a:rPr lang="en-US" sz="2000" dirty="0"/>
              <a:t> un </a:t>
            </a:r>
            <a:r>
              <a:rPr lang="en-US" sz="2000" dirty="0" err="1"/>
              <a:t>proyecto</a:t>
            </a:r>
            <a:r>
              <a:rPr lang="en-US" sz="2000" dirty="0"/>
              <a:t> y </a:t>
            </a:r>
            <a:r>
              <a:rPr lang="en-US" sz="2000" dirty="0" err="1"/>
              <a:t>crear</a:t>
            </a:r>
            <a:r>
              <a:rPr lang="en-US" sz="2000" dirty="0"/>
              <a:t> una App para </a:t>
            </a:r>
            <a:r>
              <a:rPr lang="en-US" sz="2000" dirty="0" err="1"/>
              <a:t>afianciar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conocimiento</a:t>
            </a:r>
            <a:r>
              <a:rPr lang="en-US" sz="2000" dirty="0"/>
              <a:t> </a:t>
            </a:r>
            <a:r>
              <a:rPr lang="en-US" sz="2000" dirty="0" err="1"/>
              <a:t>adquirido</a:t>
            </a:r>
            <a:r>
              <a:rPr lang="en-US" sz="2000" dirty="0"/>
              <a:t>. Por lo que se require, </a:t>
            </a:r>
            <a:r>
              <a:rPr lang="en-US" sz="2000" dirty="0" err="1"/>
              <a:t>además</a:t>
            </a:r>
            <a:r>
              <a:rPr lang="en-US" sz="2000" dirty="0"/>
              <a:t> de las practices </a:t>
            </a:r>
            <a:r>
              <a:rPr lang="en-US" sz="2000" dirty="0" err="1"/>
              <a:t>semanales</a:t>
            </a:r>
            <a:r>
              <a:rPr lang="en-US" sz="2000" dirty="0"/>
              <a:t>, </a:t>
            </a:r>
            <a:r>
              <a:rPr lang="en-US" sz="2000" dirty="0" err="1"/>
              <a:t>presupuestar</a:t>
            </a:r>
            <a:r>
              <a:rPr lang="en-US" sz="2000" dirty="0"/>
              <a:t> horas de studio para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correcto</a:t>
            </a:r>
            <a:r>
              <a:rPr lang="en-US" sz="2000" dirty="0"/>
              <a:t> </a:t>
            </a:r>
            <a:r>
              <a:rPr lang="en-US" sz="2000" dirty="0" err="1"/>
              <a:t>aprendizaje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339109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8198">
            <a:extLst>
              <a:ext uri="{FF2B5EF4-FFF2-40B4-BE49-F238E27FC236}">
                <a16:creationId xmlns:a16="http://schemas.microsoft.com/office/drawing/2014/main" id="{6AEF9F34-F8DE-435D-8393-55823E7FF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4" name="Rectangle 8200">
            <a:extLst>
              <a:ext uri="{FF2B5EF4-FFF2-40B4-BE49-F238E27FC236}">
                <a16:creationId xmlns:a16="http://schemas.microsoft.com/office/drawing/2014/main" id="{6DE750BC-D75E-438F-8DFB-BFC088BFB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7 preguntas que debes hacer en tus registros para eventos">
            <a:extLst>
              <a:ext uri="{FF2B5EF4-FFF2-40B4-BE49-F238E27FC236}">
                <a16:creationId xmlns:a16="http://schemas.microsoft.com/office/drawing/2014/main" id="{B54EC516-FE7E-4EBE-AF72-98F17F3B2E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1" y="1"/>
            <a:ext cx="12192000" cy="6857998"/>
          </a:xfrm>
          <a:custGeom>
            <a:avLst/>
            <a:gdLst/>
            <a:ahLst/>
            <a:cxnLst/>
            <a:rect l="l" t="t" r="r" b="b"/>
            <a:pathLst>
              <a:path w="12192000" h="6857998">
                <a:moveTo>
                  <a:pt x="12191999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lnTo>
                  <a:pt x="0" y="1584795"/>
                </a:lnTo>
                <a:lnTo>
                  <a:pt x="1570" y="1585093"/>
                </a:lnTo>
                <a:cubicBezTo>
                  <a:pt x="14765" y="1586876"/>
                  <a:pt x="27439" y="1587607"/>
                  <a:pt x="38276" y="1586343"/>
                </a:cubicBezTo>
                <a:lnTo>
                  <a:pt x="130212" y="1563032"/>
                </a:lnTo>
                <a:lnTo>
                  <a:pt x="259581" y="1562564"/>
                </a:lnTo>
                <a:lnTo>
                  <a:pt x="270512" y="1566480"/>
                </a:lnTo>
                <a:lnTo>
                  <a:pt x="323794" y="1559669"/>
                </a:lnTo>
                <a:cubicBezTo>
                  <a:pt x="341889" y="1556207"/>
                  <a:pt x="359289" y="1551209"/>
                  <a:pt x="374909" y="1543388"/>
                </a:cubicBezTo>
                <a:cubicBezTo>
                  <a:pt x="397763" y="1535743"/>
                  <a:pt x="464868" y="1566802"/>
                  <a:pt x="477628" y="1581176"/>
                </a:cubicBezTo>
                <a:cubicBezTo>
                  <a:pt x="485437" y="1585853"/>
                  <a:pt x="493528" y="1592118"/>
                  <a:pt x="501552" y="1599065"/>
                </a:cubicBezTo>
                <a:lnTo>
                  <a:pt x="503754" y="1601126"/>
                </a:lnTo>
                <a:lnTo>
                  <a:pt x="553101" y="1612745"/>
                </a:lnTo>
                <a:lnTo>
                  <a:pt x="727797" y="1654032"/>
                </a:lnTo>
                <a:cubicBezTo>
                  <a:pt x="763812" y="1681212"/>
                  <a:pt x="831310" y="1672768"/>
                  <a:pt x="875933" y="1690196"/>
                </a:cubicBezTo>
                <a:cubicBezTo>
                  <a:pt x="912416" y="1699333"/>
                  <a:pt x="932272" y="1706294"/>
                  <a:pt x="946695" y="1708854"/>
                </a:cubicBezTo>
                <a:lnTo>
                  <a:pt x="965258" y="1704792"/>
                </a:lnTo>
                <a:lnTo>
                  <a:pt x="975218" y="1705677"/>
                </a:lnTo>
                <a:lnTo>
                  <a:pt x="979459" y="1701073"/>
                </a:lnTo>
                <a:lnTo>
                  <a:pt x="995474" y="1698926"/>
                </a:lnTo>
                <a:cubicBezTo>
                  <a:pt x="1001253" y="1698871"/>
                  <a:pt x="1007209" y="1699691"/>
                  <a:pt x="1013406" y="1701907"/>
                </a:cubicBezTo>
                <a:cubicBezTo>
                  <a:pt x="1031244" y="1717605"/>
                  <a:pt x="1075323" y="1700961"/>
                  <a:pt x="1096918" y="1721484"/>
                </a:cubicBezTo>
                <a:cubicBezTo>
                  <a:pt x="1122804" y="1725925"/>
                  <a:pt x="1152073" y="1727192"/>
                  <a:pt x="1168728" y="1728549"/>
                </a:cubicBezTo>
                <a:cubicBezTo>
                  <a:pt x="1178147" y="1721560"/>
                  <a:pt x="1195195" y="1740223"/>
                  <a:pt x="1196850" y="1729621"/>
                </a:cubicBezTo>
                <a:cubicBezTo>
                  <a:pt x="1209120" y="1742555"/>
                  <a:pt x="1231363" y="1728537"/>
                  <a:pt x="1247665" y="1727764"/>
                </a:cubicBezTo>
                <a:cubicBezTo>
                  <a:pt x="1256405" y="1739743"/>
                  <a:pt x="1281989" y="1726304"/>
                  <a:pt x="1313885" y="1731784"/>
                </a:cubicBezTo>
                <a:cubicBezTo>
                  <a:pt x="1332751" y="1735897"/>
                  <a:pt x="1347711" y="1747962"/>
                  <a:pt x="1360872" y="1752440"/>
                </a:cubicBezTo>
                <a:cubicBezTo>
                  <a:pt x="1374031" y="1756917"/>
                  <a:pt x="1386461" y="1750572"/>
                  <a:pt x="1392839" y="1758648"/>
                </a:cubicBezTo>
                <a:cubicBezTo>
                  <a:pt x="1426345" y="1786891"/>
                  <a:pt x="1463551" y="1793912"/>
                  <a:pt x="1496789" y="1805296"/>
                </a:cubicBezTo>
                <a:lnTo>
                  <a:pt x="1688093" y="1817390"/>
                </a:lnTo>
                <a:cubicBezTo>
                  <a:pt x="1685181" y="1820225"/>
                  <a:pt x="1682338" y="1823444"/>
                  <a:pt x="1689907" y="1825424"/>
                </a:cubicBezTo>
                <a:cubicBezTo>
                  <a:pt x="1706547" y="1827934"/>
                  <a:pt x="1703445" y="1843276"/>
                  <a:pt x="1717786" y="1832223"/>
                </a:cubicBezTo>
                <a:lnTo>
                  <a:pt x="1721485" y="1828959"/>
                </a:lnTo>
                <a:lnTo>
                  <a:pt x="1725216" y="1829446"/>
                </a:lnTo>
                <a:cubicBezTo>
                  <a:pt x="1726953" y="1830156"/>
                  <a:pt x="1727428" y="1831404"/>
                  <a:pt x="1725669" y="1833743"/>
                </a:cubicBezTo>
                <a:cubicBezTo>
                  <a:pt x="1745932" y="1828315"/>
                  <a:pt x="1753024" y="1849106"/>
                  <a:pt x="1765736" y="1856577"/>
                </a:cubicBezTo>
                <a:cubicBezTo>
                  <a:pt x="1782358" y="1850449"/>
                  <a:pt x="1792640" y="1872163"/>
                  <a:pt x="1823048" y="1881063"/>
                </a:cubicBezTo>
                <a:cubicBezTo>
                  <a:pt x="1841511" y="1873817"/>
                  <a:pt x="1843474" y="1887198"/>
                  <a:pt x="1875824" y="1879264"/>
                </a:cubicBezTo>
                <a:cubicBezTo>
                  <a:pt x="1876177" y="1880862"/>
                  <a:pt x="1876842" y="1882418"/>
                  <a:pt x="1877796" y="1883886"/>
                </a:cubicBezTo>
                <a:cubicBezTo>
                  <a:pt x="1883338" y="1892414"/>
                  <a:pt x="1897236" y="1896146"/>
                  <a:pt x="1908838" y="1892221"/>
                </a:cubicBezTo>
                <a:cubicBezTo>
                  <a:pt x="1958569" y="1883187"/>
                  <a:pt x="1994539" y="1893054"/>
                  <a:pt x="2030712" y="1897689"/>
                </a:cubicBezTo>
                <a:cubicBezTo>
                  <a:pt x="2070513" y="1905064"/>
                  <a:pt x="2033357" y="1920613"/>
                  <a:pt x="2091013" y="1914630"/>
                </a:cubicBezTo>
                <a:lnTo>
                  <a:pt x="2155266" y="1920266"/>
                </a:lnTo>
                <a:lnTo>
                  <a:pt x="2173350" y="1929201"/>
                </a:lnTo>
                <a:lnTo>
                  <a:pt x="2252523" y="1943003"/>
                </a:lnTo>
                <a:lnTo>
                  <a:pt x="2254684" y="1943523"/>
                </a:lnTo>
                <a:lnTo>
                  <a:pt x="2264080" y="1941231"/>
                </a:lnTo>
                <a:lnTo>
                  <a:pt x="2268709" y="1940520"/>
                </a:lnTo>
                <a:cubicBezTo>
                  <a:pt x="2282069" y="1938433"/>
                  <a:pt x="2296029" y="1936525"/>
                  <a:pt x="2318712" y="1934473"/>
                </a:cubicBezTo>
                <a:cubicBezTo>
                  <a:pt x="2366376" y="1931292"/>
                  <a:pt x="2417552" y="1934638"/>
                  <a:pt x="2458978" y="1938094"/>
                </a:cubicBezTo>
                <a:cubicBezTo>
                  <a:pt x="2467418" y="1949410"/>
                  <a:pt x="2478524" y="1943154"/>
                  <a:pt x="2489784" y="1943719"/>
                </a:cubicBezTo>
                <a:cubicBezTo>
                  <a:pt x="2502682" y="1953377"/>
                  <a:pt x="2552625" y="1932000"/>
                  <a:pt x="2568063" y="1936282"/>
                </a:cubicBezTo>
                <a:cubicBezTo>
                  <a:pt x="2622149" y="1926210"/>
                  <a:pt x="2667185" y="1939013"/>
                  <a:pt x="2697754" y="1914862"/>
                </a:cubicBezTo>
                <a:cubicBezTo>
                  <a:pt x="2707572" y="1911971"/>
                  <a:pt x="2716680" y="1911426"/>
                  <a:pt x="2725298" y="1912339"/>
                </a:cubicBezTo>
                <a:cubicBezTo>
                  <a:pt x="2741628" y="1915885"/>
                  <a:pt x="2766803" y="1917397"/>
                  <a:pt x="2786878" y="1917161"/>
                </a:cubicBezTo>
                <a:cubicBezTo>
                  <a:pt x="2813389" y="1905357"/>
                  <a:pt x="2860822" y="1944375"/>
                  <a:pt x="2845754" y="1910931"/>
                </a:cubicBezTo>
                <a:cubicBezTo>
                  <a:pt x="2902557" y="1900579"/>
                  <a:pt x="3081163" y="1880167"/>
                  <a:pt x="3136549" y="1874036"/>
                </a:cubicBezTo>
                <a:cubicBezTo>
                  <a:pt x="3297285" y="1853346"/>
                  <a:pt x="3296338" y="1810157"/>
                  <a:pt x="3392027" y="1819571"/>
                </a:cubicBezTo>
                <a:cubicBezTo>
                  <a:pt x="3454269" y="1817950"/>
                  <a:pt x="3460744" y="1815175"/>
                  <a:pt x="3519533" y="1818248"/>
                </a:cubicBezTo>
                <a:cubicBezTo>
                  <a:pt x="3522799" y="1812490"/>
                  <a:pt x="3588494" y="1807331"/>
                  <a:pt x="3593511" y="1803519"/>
                </a:cubicBezTo>
                <a:lnTo>
                  <a:pt x="3611908" y="1795811"/>
                </a:lnTo>
                <a:lnTo>
                  <a:pt x="3635324" y="1786860"/>
                </a:lnTo>
                <a:lnTo>
                  <a:pt x="3648763" y="1782898"/>
                </a:lnTo>
                <a:cubicBezTo>
                  <a:pt x="3678925" y="1781398"/>
                  <a:pt x="3715436" y="1790973"/>
                  <a:pt x="3750497" y="1791329"/>
                </a:cubicBezTo>
                <a:cubicBezTo>
                  <a:pt x="3788584" y="1791316"/>
                  <a:pt x="3852441" y="1816165"/>
                  <a:pt x="3873772" y="1815988"/>
                </a:cubicBezTo>
                <a:lnTo>
                  <a:pt x="3930683" y="1810273"/>
                </a:lnTo>
                <a:cubicBezTo>
                  <a:pt x="3953278" y="1822406"/>
                  <a:pt x="3946178" y="1795031"/>
                  <a:pt x="3983344" y="1812079"/>
                </a:cubicBezTo>
                <a:cubicBezTo>
                  <a:pt x="4027512" y="1818061"/>
                  <a:pt x="4037421" y="1825967"/>
                  <a:pt x="4079776" y="1835511"/>
                </a:cubicBezTo>
                <a:cubicBezTo>
                  <a:pt x="4120028" y="1843675"/>
                  <a:pt x="4106388" y="1843904"/>
                  <a:pt x="4142362" y="1851040"/>
                </a:cubicBezTo>
                <a:cubicBezTo>
                  <a:pt x="4180123" y="1860091"/>
                  <a:pt x="4193731" y="1879182"/>
                  <a:pt x="4219151" y="1883036"/>
                </a:cubicBezTo>
                <a:cubicBezTo>
                  <a:pt x="4244571" y="1886890"/>
                  <a:pt x="4282795" y="1881501"/>
                  <a:pt x="4294882" y="1874160"/>
                </a:cubicBezTo>
                <a:lnTo>
                  <a:pt x="4330333" y="1896548"/>
                </a:lnTo>
                <a:lnTo>
                  <a:pt x="4336051" y="1899282"/>
                </a:lnTo>
                <a:cubicBezTo>
                  <a:pt x="4342496" y="1899923"/>
                  <a:pt x="4363494" y="1900145"/>
                  <a:pt x="4369013" y="1900394"/>
                </a:cubicBezTo>
                <a:cubicBezTo>
                  <a:pt x="4369063" y="1900523"/>
                  <a:pt x="4369114" y="1900649"/>
                  <a:pt x="4369164" y="1900776"/>
                </a:cubicBezTo>
                <a:lnTo>
                  <a:pt x="4377963" y="1901171"/>
                </a:lnTo>
                <a:cubicBezTo>
                  <a:pt x="4392986" y="1901037"/>
                  <a:pt x="4407767" y="1900142"/>
                  <a:pt x="4421978" y="1898669"/>
                </a:cubicBezTo>
                <a:lnTo>
                  <a:pt x="4522427" y="1920971"/>
                </a:lnTo>
                <a:lnTo>
                  <a:pt x="4598138" y="1930402"/>
                </a:lnTo>
                <a:lnTo>
                  <a:pt x="4639570" y="1942891"/>
                </a:lnTo>
                <a:cubicBezTo>
                  <a:pt x="4645624" y="1940340"/>
                  <a:pt x="4706570" y="1933432"/>
                  <a:pt x="4711561" y="1928614"/>
                </a:cubicBezTo>
                <a:cubicBezTo>
                  <a:pt x="4860943" y="1915894"/>
                  <a:pt x="4793483" y="1929045"/>
                  <a:pt x="4931068" y="1938636"/>
                </a:cubicBezTo>
                <a:cubicBezTo>
                  <a:pt x="4977035" y="1941483"/>
                  <a:pt x="5053334" y="1967124"/>
                  <a:pt x="5102071" y="1977335"/>
                </a:cubicBezTo>
                <a:lnTo>
                  <a:pt x="5262849" y="1998068"/>
                </a:lnTo>
                <a:lnTo>
                  <a:pt x="5315922" y="1980802"/>
                </a:lnTo>
                <a:cubicBezTo>
                  <a:pt x="5327115" y="1988677"/>
                  <a:pt x="5333012" y="1989830"/>
                  <a:pt x="5362628" y="1998802"/>
                </a:cubicBezTo>
                <a:lnTo>
                  <a:pt x="5403513" y="1996712"/>
                </a:lnTo>
                <a:lnTo>
                  <a:pt x="5416551" y="2001434"/>
                </a:lnTo>
                <a:cubicBezTo>
                  <a:pt x="5429753" y="2007413"/>
                  <a:pt x="5444755" y="2013044"/>
                  <a:pt x="5450081" y="1993852"/>
                </a:cubicBezTo>
                <a:cubicBezTo>
                  <a:pt x="5456930" y="1997246"/>
                  <a:pt x="5463229" y="2001743"/>
                  <a:pt x="5469471" y="2006546"/>
                </a:cubicBezTo>
                <a:lnTo>
                  <a:pt x="5472747" y="2009041"/>
                </a:lnTo>
                <a:lnTo>
                  <a:pt x="5537674" y="1999169"/>
                </a:lnTo>
                <a:lnTo>
                  <a:pt x="5581284" y="2023174"/>
                </a:lnTo>
                <a:cubicBezTo>
                  <a:pt x="5608108" y="2028305"/>
                  <a:pt x="5614627" y="2046083"/>
                  <a:pt x="5650546" y="2052411"/>
                </a:cubicBezTo>
                <a:cubicBezTo>
                  <a:pt x="5667424" y="2047321"/>
                  <a:pt x="5716432" y="2058354"/>
                  <a:pt x="5725743" y="2070557"/>
                </a:cubicBezTo>
                <a:cubicBezTo>
                  <a:pt x="5750009" y="2076272"/>
                  <a:pt x="5792003" y="2070558"/>
                  <a:pt x="5814867" y="2079031"/>
                </a:cubicBezTo>
                <a:cubicBezTo>
                  <a:pt x="5843986" y="2088248"/>
                  <a:pt x="5871515" y="2066243"/>
                  <a:pt x="5904291" y="2070254"/>
                </a:cubicBezTo>
                <a:cubicBezTo>
                  <a:pt x="5925515" y="2069779"/>
                  <a:pt x="5976443" y="2071758"/>
                  <a:pt x="5998439" y="2070957"/>
                </a:cubicBezTo>
                <a:cubicBezTo>
                  <a:pt x="6011621" y="2084536"/>
                  <a:pt x="6063901" y="2082333"/>
                  <a:pt x="6079059" y="2081298"/>
                </a:cubicBezTo>
                <a:cubicBezTo>
                  <a:pt x="6083776" y="2083971"/>
                  <a:pt x="6090149" y="2084045"/>
                  <a:pt x="6097339" y="2082437"/>
                </a:cubicBezTo>
                <a:cubicBezTo>
                  <a:pt x="6118908" y="2077614"/>
                  <a:pt x="6147824" y="2057657"/>
                  <a:pt x="6161427" y="2047337"/>
                </a:cubicBezTo>
                <a:lnTo>
                  <a:pt x="6357846" y="2036781"/>
                </a:lnTo>
                <a:lnTo>
                  <a:pt x="6440732" y="2026537"/>
                </a:lnTo>
                <a:cubicBezTo>
                  <a:pt x="6462171" y="2022370"/>
                  <a:pt x="6497030" y="2015249"/>
                  <a:pt x="6524529" y="2006186"/>
                </a:cubicBezTo>
                <a:cubicBezTo>
                  <a:pt x="6552061" y="2001982"/>
                  <a:pt x="6566167" y="2008238"/>
                  <a:pt x="6605919" y="2001315"/>
                </a:cubicBezTo>
                <a:cubicBezTo>
                  <a:pt x="6651499" y="1980355"/>
                  <a:pt x="6708331" y="1973861"/>
                  <a:pt x="6763046" y="1964642"/>
                </a:cubicBezTo>
                <a:lnTo>
                  <a:pt x="6797652" y="1963791"/>
                </a:lnTo>
                <a:cubicBezTo>
                  <a:pt x="6830055" y="1952952"/>
                  <a:pt x="6866732" y="1952254"/>
                  <a:pt x="6903993" y="1952943"/>
                </a:cubicBezTo>
                <a:cubicBezTo>
                  <a:pt x="6948851" y="1951538"/>
                  <a:pt x="7032117" y="1955385"/>
                  <a:pt x="7066802" y="1955354"/>
                </a:cubicBezTo>
                <a:cubicBezTo>
                  <a:pt x="7101489" y="1955322"/>
                  <a:pt x="7089928" y="1951994"/>
                  <a:pt x="7112112" y="1952754"/>
                </a:cubicBezTo>
                <a:cubicBezTo>
                  <a:pt x="7134299" y="1953514"/>
                  <a:pt x="7153090" y="1959970"/>
                  <a:pt x="7199912" y="1959912"/>
                </a:cubicBezTo>
                <a:cubicBezTo>
                  <a:pt x="7236307" y="1958625"/>
                  <a:pt x="7356520" y="1952859"/>
                  <a:pt x="7393047" y="1952407"/>
                </a:cubicBezTo>
                <a:cubicBezTo>
                  <a:pt x="7435772" y="1952499"/>
                  <a:pt x="7434946" y="1957505"/>
                  <a:pt x="7456258" y="1960467"/>
                </a:cubicBezTo>
                <a:cubicBezTo>
                  <a:pt x="7480780" y="1949400"/>
                  <a:pt x="7500295" y="1966883"/>
                  <a:pt x="7520919" y="1970176"/>
                </a:cubicBezTo>
                <a:cubicBezTo>
                  <a:pt x="7530571" y="1964847"/>
                  <a:pt x="7541460" y="1966539"/>
                  <a:pt x="7555555" y="1969490"/>
                </a:cubicBezTo>
                <a:cubicBezTo>
                  <a:pt x="7570258" y="1969756"/>
                  <a:pt x="7596694" y="1971643"/>
                  <a:pt x="7609131" y="1971773"/>
                </a:cubicBezTo>
                <a:lnTo>
                  <a:pt x="7630180" y="1970265"/>
                </a:lnTo>
                <a:lnTo>
                  <a:pt x="7643109" y="1964399"/>
                </a:lnTo>
                <a:cubicBezTo>
                  <a:pt x="7652105" y="1963176"/>
                  <a:pt x="7674684" y="1962642"/>
                  <a:pt x="7684158" y="1962926"/>
                </a:cubicBezTo>
                <a:lnTo>
                  <a:pt x="7699956" y="1966103"/>
                </a:lnTo>
                <a:lnTo>
                  <a:pt x="7712976" y="1960441"/>
                </a:lnTo>
                <a:cubicBezTo>
                  <a:pt x="7714099" y="1968441"/>
                  <a:pt x="7728362" y="1958583"/>
                  <a:pt x="7740684" y="1955716"/>
                </a:cubicBezTo>
                <a:lnTo>
                  <a:pt x="7748398" y="1955981"/>
                </a:lnTo>
                <a:lnTo>
                  <a:pt x="7774801" y="1947968"/>
                </a:lnTo>
                <a:lnTo>
                  <a:pt x="7865529" y="1934398"/>
                </a:lnTo>
                <a:lnTo>
                  <a:pt x="7879011" y="1928569"/>
                </a:lnTo>
                <a:lnTo>
                  <a:pt x="7944932" y="1917264"/>
                </a:lnTo>
                <a:lnTo>
                  <a:pt x="8022159" y="1911520"/>
                </a:lnTo>
                <a:lnTo>
                  <a:pt x="8041142" y="1915505"/>
                </a:lnTo>
                <a:lnTo>
                  <a:pt x="8044849" y="1916307"/>
                </a:lnTo>
                <a:cubicBezTo>
                  <a:pt x="8051921" y="1917861"/>
                  <a:pt x="8058949" y="1919233"/>
                  <a:pt x="8066095" y="1919901"/>
                </a:cubicBezTo>
                <a:cubicBezTo>
                  <a:pt x="8095547" y="1914041"/>
                  <a:pt x="8158043" y="1892959"/>
                  <a:pt x="8221566" y="1881147"/>
                </a:cubicBezTo>
                <a:cubicBezTo>
                  <a:pt x="8323607" y="1870468"/>
                  <a:pt x="8370628" y="1861275"/>
                  <a:pt x="8447236" y="1849031"/>
                </a:cubicBezTo>
                <a:cubicBezTo>
                  <a:pt x="8488674" y="1842512"/>
                  <a:pt x="8532648" y="1819960"/>
                  <a:pt x="8626784" y="1828631"/>
                </a:cubicBezTo>
                <a:cubicBezTo>
                  <a:pt x="8684099" y="1824833"/>
                  <a:pt x="8679340" y="1821587"/>
                  <a:pt x="8732490" y="1806015"/>
                </a:cubicBezTo>
                <a:cubicBezTo>
                  <a:pt x="8735308" y="1802474"/>
                  <a:pt x="8792490" y="1807821"/>
                  <a:pt x="8796990" y="1805345"/>
                </a:cubicBezTo>
                <a:lnTo>
                  <a:pt x="8813687" y="1799967"/>
                </a:lnTo>
                <a:lnTo>
                  <a:pt x="8871174" y="1793601"/>
                </a:lnTo>
                <a:cubicBezTo>
                  <a:pt x="8889725" y="1789744"/>
                  <a:pt x="8913091" y="1777736"/>
                  <a:pt x="8925001" y="1776816"/>
                </a:cubicBezTo>
                <a:cubicBezTo>
                  <a:pt x="8922658" y="1791856"/>
                  <a:pt x="8930724" y="1781558"/>
                  <a:pt x="8947111" y="1777734"/>
                </a:cubicBezTo>
                <a:lnTo>
                  <a:pt x="9089254" y="1778185"/>
                </a:lnTo>
                <a:cubicBezTo>
                  <a:pt x="9097497" y="1772002"/>
                  <a:pt x="9154122" y="1776692"/>
                  <a:pt x="9178240" y="1792038"/>
                </a:cubicBezTo>
                <a:cubicBezTo>
                  <a:pt x="9201140" y="1791112"/>
                  <a:pt x="9248117" y="1777135"/>
                  <a:pt x="9283045" y="1774182"/>
                </a:cubicBezTo>
                <a:cubicBezTo>
                  <a:pt x="9335613" y="1770020"/>
                  <a:pt x="9391331" y="1758729"/>
                  <a:pt x="9436642" y="1755477"/>
                </a:cubicBezTo>
                <a:lnTo>
                  <a:pt x="9498527" y="1753116"/>
                </a:lnTo>
                <a:lnTo>
                  <a:pt x="9529385" y="1757514"/>
                </a:lnTo>
                <a:lnTo>
                  <a:pt x="9536451" y="1755119"/>
                </a:lnTo>
                <a:cubicBezTo>
                  <a:pt x="9548028" y="1750645"/>
                  <a:pt x="9558961" y="1745881"/>
                  <a:pt x="9569107" y="1741009"/>
                </a:cubicBezTo>
                <a:lnTo>
                  <a:pt x="9632895" y="1736362"/>
                </a:lnTo>
                <a:lnTo>
                  <a:pt x="9698351" y="1730376"/>
                </a:lnTo>
                <a:lnTo>
                  <a:pt x="9703714" y="1730092"/>
                </a:lnTo>
                <a:lnTo>
                  <a:pt x="9733849" y="1700033"/>
                </a:lnTo>
                <a:cubicBezTo>
                  <a:pt x="9737016" y="1697043"/>
                  <a:pt x="9769882" y="1691842"/>
                  <a:pt x="9770872" y="1688087"/>
                </a:cubicBezTo>
                <a:cubicBezTo>
                  <a:pt x="9831118" y="1689966"/>
                  <a:pt x="9856131" y="1644129"/>
                  <a:pt x="9910445" y="1632274"/>
                </a:cubicBezTo>
                <a:cubicBezTo>
                  <a:pt x="9967395" y="1605711"/>
                  <a:pt x="10066963" y="1581563"/>
                  <a:pt x="10104338" y="1569423"/>
                </a:cubicBezTo>
                <a:cubicBezTo>
                  <a:pt x="10174884" y="1550018"/>
                  <a:pt x="10286428" y="1526222"/>
                  <a:pt x="10333720" y="1515847"/>
                </a:cubicBezTo>
                <a:cubicBezTo>
                  <a:pt x="10383281" y="1526585"/>
                  <a:pt x="10350285" y="1513080"/>
                  <a:pt x="10388089" y="1507174"/>
                </a:cubicBezTo>
                <a:lnTo>
                  <a:pt x="10448263" y="1478222"/>
                </a:lnTo>
                <a:lnTo>
                  <a:pt x="10471201" y="1486036"/>
                </a:lnTo>
                <a:lnTo>
                  <a:pt x="10497937" y="1469830"/>
                </a:lnTo>
                <a:cubicBezTo>
                  <a:pt x="10505833" y="1468817"/>
                  <a:pt x="10509508" y="1482270"/>
                  <a:pt x="10517208" y="1478946"/>
                </a:cubicBezTo>
                <a:cubicBezTo>
                  <a:pt x="10536224" y="1460227"/>
                  <a:pt x="10601952" y="1468441"/>
                  <a:pt x="10624461" y="1444282"/>
                </a:cubicBezTo>
                <a:cubicBezTo>
                  <a:pt x="10634514" y="1436907"/>
                  <a:pt x="10676463" y="1423330"/>
                  <a:pt x="10690996" y="1426393"/>
                </a:cubicBezTo>
                <a:cubicBezTo>
                  <a:pt x="10724899" y="1420725"/>
                  <a:pt x="10790248" y="1415654"/>
                  <a:pt x="10827883" y="1410269"/>
                </a:cubicBezTo>
                <a:cubicBezTo>
                  <a:pt x="10873670" y="1399733"/>
                  <a:pt x="10880521" y="1379493"/>
                  <a:pt x="10904858" y="1371965"/>
                </a:cubicBezTo>
                <a:cubicBezTo>
                  <a:pt x="10907369" y="1372816"/>
                  <a:pt x="10955482" y="1368253"/>
                  <a:pt x="10973905" y="1365108"/>
                </a:cubicBezTo>
                <a:cubicBezTo>
                  <a:pt x="10992328" y="1361965"/>
                  <a:pt x="11009424" y="1362216"/>
                  <a:pt x="11015396" y="1353103"/>
                </a:cubicBezTo>
                <a:cubicBezTo>
                  <a:pt x="11051533" y="1319156"/>
                  <a:pt x="11099891" y="1305385"/>
                  <a:pt x="11141364" y="1288058"/>
                </a:cubicBezTo>
                <a:cubicBezTo>
                  <a:pt x="11181311" y="1272681"/>
                  <a:pt x="11197297" y="1273684"/>
                  <a:pt x="11240093" y="1266796"/>
                </a:cubicBezTo>
                <a:cubicBezTo>
                  <a:pt x="11269285" y="1263711"/>
                  <a:pt x="11367060" y="1233092"/>
                  <a:pt x="11398842" y="1227249"/>
                </a:cubicBezTo>
                <a:cubicBezTo>
                  <a:pt x="11413740" y="1222095"/>
                  <a:pt x="11425543" y="1230781"/>
                  <a:pt x="11445770" y="1225779"/>
                </a:cubicBezTo>
                <a:lnTo>
                  <a:pt x="11545958" y="1240429"/>
                </a:lnTo>
                <a:cubicBezTo>
                  <a:pt x="11554280" y="1243576"/>
                  <a:pt x="11597582" y="1221321"/>
                  <a:pt x="11609067" y="1218511"/>
                </a:cubicBezTo>
                <a:cubicBezTo>
                  <a:pt x="11638007" y="1216638"/>
                  <a:pt x="11675379" y="1217462"/>
                  <a:pt x="11718353" y="1209135"/>
                </a:cubicBezTo>
                <a:cubicBezTo>
                  <a:pt x="11766915" y="1201557"/>
                  <a:pt x="11822513" y="1184681"/>
                  <a:pt x="11865319" y="1176623"/>
                </a:cubicBezTo>
                <a:cubicBezTo>
                  <a:pt x="11911195" y="1167349"/>
                  <a:pt x="11954216" y="1165240"/>
                  <a:pt x="11993604" y="1153495"/>
                </a:cubicBezTo>
                <a:cubicBezTo>
                  <a:pt x="12045020" y="1156924"/>
                  <a:pt x="12063101" y="1189106"/>
                  <a:pt x="12147852" y="1163782"/>
                </a:cubicBezTo>
                <a:lnTo>
                  <a:pt x="12191999" y="1164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92494FA-6798-4921-8604-623EBB6D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548569"/>
            <a:ext cx="10533888" cy="6954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Preguntas.</a:t>
            </a:r>
          </a:p>
        </p:txBody>
      </p:sp>
    </p:spTree>
    <p:extLst>
      <p:ext uri="{BB962C8B-B14F-4D97-AF65-F5344CB8AC3E}">
        <p14:creationId xmlns:p14="http://schemas.microsoft.com/office/powerpoint/2010/main" val="7202888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454</Words>
  <Application>Microsoft Office PowerPoint</Application>
  <PresentationFormat>Panorámica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Curso de Shiny</vt:lpstr>
      <vt:lpstr>¿Qué es el R Shiny ?</vt:lpstr>
      <vt:lpstr>Objetivo del curso de R Shiny.</vt:lpstr>
      <vt:lpstr>Estructura del curso (1/3)</vt:lpstr>
      <vt:lpstr>Estructura del curso (2/3)</vt:lpstr>
      <vt:lpstr>Estructura del curso (3/3)</vt:lpstr>
      <vt:lpstr>Requisitos</vt:lpstr>
      <vt:lpstr>Preguntas.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Shiny</dc:title>
  <dc:creator>Oscar Centeno  Mora</dc:creator>
  <cp:lastModifiedBy>Oscar Centeno  Mora</cp:lastModifiedBy>
  <cp:revision>5</cp:revision>
  <dcterms:created xsi:type="dcterms:W3CDTF">2022-07-08T17:42:35Z</dcterms:created>
  <dcterms:modified xsi:type="dcterms:W3CDTF">2022-07-08T18:26:54Z</dcterms:modified>
</cp:coreProperties>
</file>