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7" r:id="rId3"/>
    <p:sldId id="303" r:id="rId4"/>
    <p:sldId id="306" r:id="rId5"/>
    <p:sldId id="315" r:id="rId6"/>
    <p:sldId id="316" r:id="rId7"/>
    <p:sldId id="317" r:id="rId8"/>
    <p:sldId id="307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308" r:id="rId18"/>
    <p:sldId id="266" r:id="rId19"/>
    <p:sldId id="305" r:id="rId20"/>
    <p:sldId id="309" r:id="rId21"/>
    <p:sldId id="318" r:id="rId22"/>
    <p:sldId id="319" r:id="rId23"/>
    <p:sldId id="321" r:id="rId24"/>
    <p:sldId id="322" r:id="rId25"/>
    <p:sldId id="323" r:id="rId26"/>
    <p:sldId id="324" r:id="rId27"/>
    <p:sldId id="325" r:id="rId28"/>
    <p:sldId id="326" r:id="rId29"/>
    <p:sldId id="320" r:id="rId30"/>
    <p:sldId id="310" r:id="rId31"/>
    <p:sldId id="268" r:id="rId32"/>
    <p:sldId id="269" r:id="rId33"/>
    <p:sldId id="292" r:id="rId34"/>
    <p:sldId id="327" r:id="rId35"/>
    <p:sldId id="311" r:id="rId36"/>
    <p:sldId id="271" r:id="rId37"/>
    <p:sldId id="296" r:id="rId38"/>
    <p:sldId id="297" r:id="rId39"/>
    <p:sldId id="298" r:id="rId40"/>
    <p:sldId id="328" r:id="rId41"/>
    <p:sldId id="312" r:id="rId42"/>
    <p:sldId id="313" r:id="rId43"/>
    <p:sldId id="314" r:id="rId44"/>
    <p:sldId id="294" r:id="rId45"/>
    <p:sldId id="286" r:id="rId46"/>
    <p:sldId id="299" r:id="rId47"/>
    <p:sldId id="301" r:id="rId48"/>
    <p:sldId id="295" r:id="rId49"/>
    <p:sldId id="274" r:id="rId50"/>
    <p:sldId id="304" r:id="rId51"/>
    <p:sldId id="284" r:id="rId52"/>
    <p:sldId id="285" r:id="rId5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200" autoAdjust="0"/>
  </p:normalViewPr>
  <p:slideViewPr>
    <p:cSldViewPr>
      <p:cViewPr varScale="1">
        <p:scale>
          <a:sx n="109" d="100"/>
          <a:sy n="109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8D601-3F6D-4D02-A231-9221F8B6BB14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FC8B-BCEA-4DE8-B92D-ACAC322ED9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65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1742C-578A-4D62-9E3E-B9C07C26675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1989" name="4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990" name="5 Marcador de fecha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784976" cy="1368152"/>
          </a:xfrm>
        </p:spPr>
        <p:txBody>
          <a:bodyPr/>
          <a:lstStyle/>
          <a:p>
            <a:r>
              <a:rPr lang="es-CR" dirty="0" smtClean="0"/>
              <a:t>Introducción a las series cronológicas </a:t>
            </a:r>
            <a:endParaRPr lang="es-C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27784" y="6165304"/>
            <a:ext cx="6400800" cy="600472"/>
          </a:xfrm>
        </p:spPr>
        <p:txBody>
          <a:bodyPr/>
          <a:lstStyle/>
          <a:p>
            <a:pPr algn="r"/>
            <a:r>
              <a:rPr lang="es-CR" dirty="0" smtClean="0"/>
              <a:t>Oscar Centeno Mora</a:t>
            </a:r>
            <a:endParaRPr lang="es-CR" dirty="0"/>
          </a:p>
        </p:txBody>
      </p:sp>
      <p:pic>
        <p:nvPicPr>
          <p:cNvPr id="1026" name="Picture 2" descr="Resultado de imagen para time se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2" y="1412776"/>
            <a:ext cx="8822811" cy="44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70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  <p:pic>
        <p:nvPicPr>
          <p:cNvPr id="2050" name="Picture 2" descr="Resultado de imagen para serie de tiemp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/>
          <a:stretch/>
        </p:blipFill>
        <p:spPr bwMode="auto">
          <a:xfrm>
            <a:off x="280539" y="1700809"/>
            <a:ext cx="8568952" cy="49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47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496944" cy="49251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2400" dirty="0" smtClean="0"/>
                  <a:t>Las series de tiempo son observaciones </a:t>
                </a:r>
                <a:r>
                  <a:rPr lang="es-MX" sz="2400" dirty="0"/>
                  <a:t>sobre un determinado fenómeno efectuadas </a:t>
                </a:r>
                <a:r>
                  <a:rPr lang="es-MX" sz="2400" dirty="0" smtClean="0"/>
                  <a:t>en </a:t>
                </a:r>
                <a:r>
                  <a:rPr lang="es-MX" sz="2400" dirty="0"/>
                  <a:t>el </a:t>
                </a:r>
                <a:r>
                  <a:rPr lang="es-MX" sz="2400" dirty="0" smtClean="0"/>
                  <a:t>tiempo, en lapsos ojala equivalente, o con intervalos de igual valor.</a:t>
                </a:r>
              </a:p>
              <a:p>
                <a:pPr algn="just"/>
                <a:endParaRPr lang="es-MX" sz="2400" dirty="0"/>
              </a:p>
              <a:p>
                <a:pPr algn="just"/>
                <a:r>
                  <a:rPr lang="es-CR" sz="2400" dirty="0"/>
                  <a:t>Ejemplos: exportaciones </a:t>
                </a:r>
                <a:r>
                  <a:rPr lang="es-CR" sz="2400" dirty="0" smtClean="0"/>
                  <a:t>mensuales, </a:t>
                </a:r>
                <a:r>
                  <a:rPr lang="es-CR" sz="2400" dirty="0"/>
                  <a:t>ventas diarias de un </a:t>
                </a:r>
                <a:r>
                  <a:rPr lang="es-CR" sz="2400" dirty="0" smtClean="0"/>
                  <a:t>producto, </a:t>
                </a:r>
                <a:r>
                  <a:rPr lang="es-CR" sz="2400" dirty="0"/>
                  <a:t>casos semanales de </a:t>
                </a:r>
                <a:r>
                  <a:rPr lang="es-CR" sz="2400" dirty="0" smtClean="0"/>
                  <a:t>sida, </a:t>
                </a:r>
                <a:r>
                  <a:rPr lang="es-CR" sz="2400" dirty="0"/>
                  <a:t>temperatura promedio </a:t>
                </a:r>
                <a:r>
                  <a:rPr lang="es-CR" sz="2400" dirty="0" smtClean="0"/>
                  <a:t>diaria, </a:t>
                </a:r>
                <a:r>
                  <a:rPr lang="es-CR" sz="2400" dirty="0"/>
                  <a:t>tasa anual de </a:t>
                </a:r>
                <a:r>
                  <a:rPr lang="es-CR" sz="2400" dirty="0" smtClean="0"/>
                  <a:t>mortalidad, </a:t>
                </a:r>
                <a:r>
                  <a:rPr lang="es-CR" sz="2400" dirty="0"/>
                  <a:t>numero mensual de divorcios.</a:t>
                </a:r>
              </a:p>
              <a:p>
                <a:pPr algn="just"/>
                <a:endParaRPr lang="es-CR" sz="2400" dirty="0" smtClean="0"/>
              </a:p>
              <a:p>
                <a:pPr algn="just"/>
                <a:r>
                  <a:rPr lang="es-CR" sz="2400" dirty="0" smtClean="0"/>
                  <a:t>Para un determinado tiempo </a:t>
                </a:r>
                <a:r>
                  <a:rPr lang="es-CR" sz="2400" i="1" dirty="0" smtClean="0"/>
                  <a:t>t</a:t>
                </a:r>
                <a:r>
                  <a:rPr lang="es-CR" sz="2400" dirty="0" smtClean="0"/>
                  <a:t>, que se considera el tiempo actual, se dice que una serie se constituye de tres momentos: pasado (rezagos,</a:t>
                </a:r>
                <a:r>
                  <a:rPr lang="es-C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𝑡</m:t>
                        </m:r>
                        <m:r>
                          <a:rPr lang="es-CR" sz="2400" b="0" i="1" smtClean="0">
                            <a:latin typeface="Cambria Math"/>
                          </a:rPr>
                          <m:t>−</m:t>
                        </m:r>
                        <m:r>
                          <a:rPr lang="es-C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s-C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𝑡</m:t>
                        </m:r>
                        <m:r>
                          <a:rPr lang="es-CR" sz="24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s-CR" sz="2400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s-C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𝑡</m:t>
                        </m:r>
                        <m:r>
                          <a:rPr lang="es-CR" sz="2400" i="1">
                            <a:latin typeface="Cambria Math"/>
                          </a:rPr>
                          <m:t>−</m:t>
                        </m:r>
                        <m:r>
                          <a:rPr lang="es-CR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R" sz="2400" dirty="0" smtClean="0"/>
                  <a:t>), presente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R" sz="2400" dirty="0" smtClean="0"/>
                  <a:t>), y los pronósticos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b="0" i="1" smtClean="0">
                            <a:latin typeface="Cambria Math"/>
                          </a:rPr>
                          <m:t>𝑡</m:t>
                        </m:r>
                        <m:r>
                          <a:rPr lang="es-C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s-CR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s-C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𝑡</m:t>
                        </m:r>
                        <m:r>
                          <a:rPr lang="es-CR" sz="2400" i="1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s-CR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s-C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CR" sz="2400" i="1">
                            <a:latin typeface="Cambria Math"/>
                          </a:rPr>
                          <m:t>𝑡</m:t>
                        </m:r>
                        <m:r>
                          <a:rPr lang="es-CR" sz="2400" i="1">
                            <a:latin typeface="Cambria Math"/>
                          </a:rPr>
                          <m:t>+</m:t>
                        </m:r>
                        <m:r>
                          <a:rPr lang="es-CR" sz="24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s-C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CR" sz="2400" dirty="0" smtClean="0"/>
                  <a:t>.</a:t>
                </a:r>
                <a:endParaRPr lang="es-CR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496944" cy="4925144"/>
              </a:xfrm>
              <a:blipFill rotWithShape="0">
                <a:blip r:embed="rId2" cstate="print"/>
                <a:stretch>
                  <a:fillRect l="-933" t="-990" r="-11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28822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256584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La ecuación de una serie temporal </a:t>
            </a:r>
            <a:r>
              <a:rPr lang="es-MX" sz="2400" dirty="0" err="1" smtClean="0"/>
              <a:t>univariada</a:t>
            </a:r>
            <a:r>
              <a:rPr lang="es-MX" sz="2400" dirty="0" smtClean="0"/>
              <a:t>, con lapsos entre los tiempos dichos equidistantes o iguales, se presenta como:</a:t>
            </a:r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r>
              <a:rPr lang="es-MX" sz="2400" dirty="0" smtClean="0"/>
              <a:t>Toda serie cronológica posee una parte determinística y estocástica. </a:t>
            </a:r>
          </a:p>
          <a:p>
            <a:pPr marL="0" indent="0" algn="just">
              <a:buNone/>
            </a:pPr>
            <a:endParaRPr lang="es-CR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8892" y="2803575"/>
            <a:ext cx="82809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s-ES_tradnl" sz="4000" dirty="0" err="1">
                <a:cs typeface="Times New Roman" pitchFamily="18" charset="0"/>
              </a:rPr>
              <a:t>Y</a:t>
            </a:r>
            <a:r>
              <a:rPr lang="es-ES_tradnl" sz="4000" baseline="-30000" dirty="0" err="1">
                <a:cs typeface="Times New Roman" pitchFamily="18" charset="0"/>
              </a:rPr>
              <a:t>t</a:t>
            </a:r>
            <a:r>
              <a:rPr lang="es-ES_tradnl" sz="4000" baseline="-30000" dirty="0">
                <a:cs typeface="Times New Roman" pitchFamily="18" charset="0"/>
              </a:rPr>
              <a:t>-k</a:t>
            </a:r>
            <a:r>
              <a:rPr lang="es-ES_tradnl" sz="4000" dirty="0">
                <a:cs typeface="Times New Roman" pitchFamily="18" charset="0"/>
              </a:rPr>
              <a:t>…, Y</a:t>
            </a:r>
            <a:r>
              <a:rPr lang="es-ES_tradnl" sz="4000" baseline="-30000" dirty="0">
                <a:cs typeface="Times New Roman" pitchFamily="18" charset="0"/>
              </a:rPr>
              <a:t>t-2</a:t>
            </a:r>
            <a:r>
              <a:rPr lang="es-ES_tradnl" sz="4000" dirty="0">
                <a:cs typeface="Times New Roman" pitchFamily="18" charset="0"/>
              </a:rPr>
              <a:t>, Y </a:t>
            </a:r>
            <a:r>
              <a:rPr lang="es-ES_tradnl" sz="4000" baseline="-30000" dirty="0">
                <a:cs typeface="Times New Roman" pitchFamily="18" charset="0"/>
              </a:rPr>
              <a:t>t-1</a:t>
            </a:r>
            <a:r>
              <a:rPr lang="es-ES_tradnl" sz="4400" dirty="0">
                <a:cs typeface="Times New Roman" pitchFamily="18" charset="0"/>
              </a:rPr>
              <a:t>, </a:t>
            </a:r>
            <a:r>
              <a:rPr lang="es-ES_tradnl" sz="4400" dirty="0" err="1">
                <a:cs typeface="Times New Roman" pitchFamily="18" charset="0"/>
              </a:rPr>
              <a:t>Y</a:t>
            </a:r>
            <a:r>
              <a:rPr lang="es-ES_tradnl" sz="4400" baseline="-30000" dirty="0" err="1">
                <a:cs typeface="Times New Roman" pitchFamily="18" charset="0"/>
              </a:rPr>
              <a:t>t</a:t>
            </a:r>
            <a:r>
              <a:rPr lang="es-ES_tradnl" sz="4000" dirty="0">
                <a:cs typeface="Times New Roman" pitchFamily="18" charset="0"/>
              </a:rPr>
              <a:t>, Y</a:t>
            </a:r>
            <a:r>
              <a:rPr lang="es-ES_tradnl" sz="4000" baseline="-30000" dirty="0">
                <a:cs typeface="Times New Roman" pitchFamily="18" charset="0"/>
              </a:rPr>
              <a:t>t+1</a:t>
            </a:r>
            <a:r>
              <a:rPr lang="es-ES_tradnl" sz="4000" dirty="0">
                <a:cs typeface="Times New Roman" pitchFamily="18" charset="0"/>
              </a:rPr>
              <a:t>, Y</a:t>
            </a:r>
            <a:r>
              <a:rPr lang="es-ES_tradnl" sz="4000" baseline="-30000" dirty="0">
                <a:cs typeface="Times New Roman" pitchFamily="18" charset="0"/>
              </a:rPr>
              <a:t>t+2</a:t>
            </a:r>
            <a:r>
              <a:rPr lang="es-ES_tradnl" sz="4000" dirty="0">
                <a:cs typeface="Times New Roman" pitchFamily="18" charset="0"/>
              </a:rPr>
              <a:t>, … </a:t>
            </a:r>
            <a:r>
              <a:rPr lang="es-ES_tradnl" sz="4000" dirty="0" err="1">
                <a:cs typeface="Times New Roman" pitchFamily="18" charset="0"/>
              </a:rPr>
              <a:t>Y</a:t>
            </a:r>
            <a:r>
              <a:rPr lang="es-ES_tradnl" sz="4000" baseline="-30000" dirty="0" err="1">
                <a:cs typeface="Times New Roman" pitchFamily="18" charset="0"/>
              </a:rPr>
              <a:t>t+h</a:t>
            </a:r>
            <a:r>
              <a:rPr lang="es-ES_tradnl" sz="4000" baseline="-30000" dirty="0">
                <a:cs typeface="Times New Roman" pitchFamily="18" charset="0"/>
              </a:rPr>
              <a:t> </a:t>
            </a:r>
            <a:endParaRPr lang="es-ES_tradnl" sz="4000" dirty="0">
              <a:cs typeface="Times New Roman" pitchFamily="18" charset="0"/>
            </a:endParaRPr>
          </a:p>
        </p:txBody>
      </p:sp>
      <p:sp>
        <p:nvSpPr>
          <p:cNvPr id="7" name="6 Cerrar llave"/>
          <p:cNvSpPr/>
          <p:nvPr/>
        </p:nvSpPr>
        <p:spPr>
          <a:xfrm rot="5400000">
            <a:off x="2447764" y="2384885"/>
            <a:ext cx="432048" cy="2952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Cerrar llave"/>
          <p:cNvSpPr/>
          <p:nvPr/>
        </p:nvSpPr>
        <p:spPr>
          <a:xfrm rot="5400000">
            <a:off x="6372200" y="2276872"/>
            <a:ext cx="432048" cy="3168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8 Rectángulo redondeado"/>
          <p:cNvSpPr/>
          <p:nvPr/>
        </p:nvSpPr>
        <p:spPr>
          <a:xfrm>
            <a:off x="1475656" y="4365104"/>
            <a:ext cx="237626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Rezagos (k)</a:t>
            </a:r>
            <a:endParaRPr lang="es-CR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400092" y="4373876"/>
            <a:ext cx="237626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Adelantos (h)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75587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925144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/>
              <a:t>Una serie cronológica debería siempre estar compuesta de dos partes: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 smtClean="0"/>
              <a:t>La serie estocástica: </a:t>
            </a:r>
            <a:r>
              <a:rPr lang="es-CR" sz="2400" dirty="0"/>
              <a:t>una parte conocida (sistemática) susceptible de predecir y de una parte totalmente desconocida (aleatoria</a:t>
            </a:r>
            <a:r>
              <a:rPr lang="es-CR" sz="2400" dirty="0" smtClean="0"/>
              <a:t>).</a:t>
            </a:r>
            <a:endParaRPr lang="es-CR" sz="2400" dirty="0"/>
          </a:p>
          <a:p>
            <a:pPr algn="just"/>
            <a:endParaRPr lang="es-CR" sz="2400" dirty="0" smtClean="0"/>
          </a:p>
          <a:p>
            <a:pPr algn="just"/>
            <a:r>
              <a:rPr lang="es-CR" sz="2400" dirty="0" smtClean="0"/>
              <a:t>La serie determinística: el pronostico es una ecuación matemática sin error,  dado que no se posee más que el componente determinístico.  Es </a:t>
            </a:r>
            <a:r>
              <a:rPr lang="es-MX" sz="2400" dirty="0">
                <a:cs typeface="Times New Roman" pitchFamily="18" charset="0"/>
              </a:rPr>
              <a:t>una variable que está determinada o fija y que no cambia de una muestra a </a:t>
            </a:r>
            <a:r>
              <a:rPr lang="es-MX" sz="2400" dirty="0" smtClean="0">
                <a:cs typeface="Times New Roman" pitchFamily="18" charset="0"/>
              </a:rPr>
              <a:t>otra.</a:t>
            </a:r>
            <a:r>
              <a:rPr lang="es-CR" sz="2400" dirty="0" smtClean="0"/>
              <a:t> 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829971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CR" dirty="0" smtClean="0"/>
              <a:t>¿Entendemos bien por qué la serie es estocástica al inicio, y determinística en la proyección?</a:t>
            </a:r>
            <a:endParaRPr lang="es-C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  <p:pic>
        <p:nvPicPr>
          <p:cNvPr id="4098" name="Picture 2" descr="Resultado de imagen para thin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9000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3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5069160"/>
          </a:xfrm>
        </p:spPr>
        <p:txBody>
          <a:bodyPr>
            <a:normAutofit/>
          </a:bodyPr>
          <a:lstStyle/>
          <a:p>
            <a:r>
              <a:rPr lang="es-CR" sz="2400" dirty="0" smtClean="0"/>
              <a:t>Una serie cronológica puede ser de tipo continua o discreta.</a:t>
            </a:r>
          </a:p>
          <a:p>
            <a:endParaRPr lang="es-CR" sz="2400" dirty="0"/>
          </a:p>
          <a:p>
            <a:pPr marL="285750" indent="-285750"/>
            <a:r>
              <a:rPr lang="es-MX" sz="2400" dirty="0"/>
              <a:t>Una </a:t>
            </a:r>
            <a:r>
              <a:rPr lang="es-MX" sz="2400" dirty="0" smtClean="0"/>
              <a:t>serie es </a:t>
            </a:r>
            <a:r>
              <a:rPr lang="es-MX" sz="2400" dirty="0"/>
              <a:t>continua si </a:t>
            </a:r>
            <a:r>
              <a:rPr lang="es-MX" sz="2400" dirty="0" smtClean="0"/>
              <a:t>los valores </a:t>
            </a:r>
            <a:r>
              <a:rPr lang="es-MX" sz="2400" dirty="0"/>
              <a:t>se obtienen para todo tiempo t en un intervalo de tiempo. Ejemplo: registro continuo de la temperatura en un </a:t>
            </a:r>
            <a:r>
              <a:rPr lang="es-MX" sz="2400" dirty="0" smtClean="0"/>
              <a:t>laboratorio…</a:t>
            </a:r>
          </a:p>
          <a:p>
            <a:pPr marL="285750" indent="-285750"/>
            <a:endParaRPr lang="es-MX" sz="2400" dirty="0"/>
          </a:p>
          <a:p>
            <a:pPr marL="285750" indent="-285750"/>
            <a:r>
              <a:rPr lang="es-MX" sz="2400" dirty="0"/>
              <a:t>Una serie es discreta si sus observaciones se obtienen sólo en momentos particulares, usualmente </a:t>
            </a:r>
            <a:r>
              <a:rPr lang="es-MX" sz="2400" i="1" dirty="0" err="1"/>
              <a:t>equiespaciados</a:t>
            </a:r>
            <a:r>
              <a:rPr lang="es-MX" sz="2400" dirty="0"/>
              <a:t>.  Ejemplo: número diario </a:t>
            </a:r>
            <a:r>
              <a:rPr lang="es-MX" sz="2400" dirty="0" smtClean="0"/>
              <a:t>de pacientes en un hospital; ganancia semanal de una empresa.</a:t>
            </a:r>
          </a:p>
          <a:p>
            <a:pPr marL="285750" indent="-285750"/>
            <a:endParaRPr lang="es-MX" sz="2400" dirty="0"/>
          </a:p>
          <a:p>
            <a:pPr marL="285750" indent="-285750"/>
            <a:r>
              <a:rPr lang="es-MX" sz="2400" dirty="0" smtClean="0"/>
              <a:t>El presente curso utiliza únicamente series </a:t>
            </a:r>
            <a:r>
              <a:rPr lang="es-MX" sz="2400" dirty="0"/>
              <a:t>discretas </a:t>
            </a:r>
            <a:r>
              <a:rPr lang="es-MX" sz="2400" dirty="0" err="1"/>
              <a:t>equiespaciadas</a:t>
            </a:r>
            <a:endParaRPr lang="es-CR" sz="24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15249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s-CR" sz="2400" dirty="0" smtClean="0"/>
              <a:t>Finalmente, una serie de tiempo posee dos características esenciales:</a:t>
            </a:r>
          </a:p>
          <a:p>
            <a:endParaRPr lang="es-CR" sz="2400" dirty="0"/>
          </a:p>
          <a:p>
            <a:pPr marL="457200" indent="-457200">
              <a:buAutoNum type="arabicPeriod"/>
            </a:pPr>
            <a:r>
              <a:rPr lang="es-CR" sz="2400" dirty="0" smtClean="0"/>
              <a:t>Los valores están ordenados o presentados en el tiempo.</a:t>
            </a:r>
          </a:p>
          <a:p>
            <a:pPr marL="457200" indent="-457200">
              <a:buAutoNum type="arabicPeriod"/>
            </a:pPr>
            <a:endParaRPr lang="es-CR" sz="2400" dirty="0"/>
          </a:p>
          <a:p>
            <a:pPr marL="457200" indent="-457200">
              <a:buAutoNum type="arabicPeriod"/>
            </a:pPr>
            <a:r>
              <a:rPr lang="es-CR" sz="2400" dirty="0" smtClean="0"/>
              <a:t>Existe una dependencia o correlación entre los valores de la serie en el tiempo.</a:t>
            </a:r>
          </a:p>
          <a:p>
            <a:pPr marL="457200" indent="-457200">
              <a:buAutoNum type="arabicPeriod"/>
            </a:pPr>
            <a:endParaRPr lang="es-CR" sz="2400" dirty="0"/>
          </a:p>
          <a:p>
            <a:r>
              <a:rPr lang="es-CR" sz="2400" dirty="0" smtClean="0"/>
              <a:t>De no presentarse estos dos últimos, no se estaría en presencia de una serie cronológica.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81237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Objetivo de la serie </a:t>
            </a:r>
            <a:r>
              <a:rPr lang="es-CR" dirty="0" smtClean="0"/>
              <a:t>temporal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78745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Objetivo del análisis por series temporales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5328592"/>
          </a:xfrm>
        </p:spPr>
        <p:txBody>
          <a:bodyPr>
            <a:normAutofit/>
          </a:bodyPr>
          <a:lstStyle/>
          <a:p>
            <a:r>
              <a:rPr lang="es-CR" sz="2400" dirty="0" smtClean="0"/>
              <a:t>Un análisis por series temporales podría buscar:</a:t>
            </a:r>
          </a:p>
          <a:p>
            <a:pPr marL="0" indent="0">
              <a:buNone/>
            </a:pPr>
            <a:endParaRPr lang="es-C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Descripción de la serie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Adecuar un modelo o técnica estocástica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Pronostico en un periodo </a:t>
            </a:r>
            <a:r>
              <a:rPr lang="es-CR" sz="2400" i="1" dirty="0" smtClean="0"/>
              <a:t>h</a:t>
            </a:r>
            <a:r>
              <a:rPr lang="es-CR" sz="2400" dirty="0" smtClean="0"/>
              <a:t> de la serie.</a:t>
            </a:r>
          </a:p>
          <a:p>
            <a:pPr marL="457200" indent="-457200">
              <a:buFont typeface="+mj-lt"/>
              <a:buAutoNum type="arabicPeriod"/>
            </a:pPr>
            <a:endParaRPr lang="es-CR" sz="2400" dirty="0"/>
          </a:p>
          <a:p>
            <a:r>
              <a:rPr lang="es-CR" sz="2400" dirty="0" smtClean="0"/>
              <a:t>El análisis de la serie debe preguntarse sobre el tipo de serie que se está analizando, los tipos de datos, y el período de referencia en la adecuación del mejor modelo estocástico.</a:t>
            </a:r>
          </a:p>
          <a:p>
            <a:endParaRPr lang="es-CR" sz="2400" dirty="0"/>
          </a:p>
          <a:p>
            <a:r>
              <a:rPr lang="es-CR" sz="2400" dirty="0" smtClean="0"/>
              <a:t>De igual forma, dependiendo de la serie, el pronóstico debe considerar ciertas restricciones.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308697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CR" dirty="0" smtClean="0"/>
              <a:t>¿Para qué han utilizado el análisis de una ST o SC?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Objetivo del análisis por series temporales</a:t>
            </a:r>
            <a:endParaRPr lang="es-CR" dirty="0"/>
          </a:p>
        </p:txBody>
      </p:sp>
      <p:pic>
        <p:nvPicPr>
          <p:cNvPr id="5124" name="Picture 4" descr="Resultado de imagen para time seri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8960" r="2128" b="7761"/>
          <a:stretch/>
        </p:blipFill>
        <p:spPr bwMode="auto">
          <a:xfrm>
            <a:off x="251520" y="2780928"/>
            <a:ext cx="864096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0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8" name="7 Elipse"/>
          <p:cNvSpPr/>
          <p:nvPr/>
        </p:nvSpPr>
        <p:spPr>
          <a:xfrm>
            <a:off x="4716016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4</a:t>
            </a:r>
            <a:endParaRPr lang="es-CR" dirty="0"/>
          </a:p>
        </p:txBody>
      </p:sp>
      <p:sp>
        <p:nvSpPr>
          <p:cNvPr id="9" name="8 Elipse"/>
          <p:cNvSpPr/>
          <p:nvPr/>
        </p:nvSpPr>
        <p:spPr>
          <a:xfrm>
            <a:off x="4716016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</a:t>
            </a:r>
            <a:endParaRPr lang="es-CR" dirty="0"/>
          </a:p>
        </p:txBody>
      </p:sp>
      <p:sp>
        <p:nvSpPr>
          <p:cNvPr id="10" name="9 Elipse"/>
          <p:cNvSpPr/>
          <p:nvPr/>
        </p:nvSpPr>
        <p:spPr>
          <a:xfrm>
            <a:off x="4716016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6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Objetivo de la serie </a:t>
            </a:r>
            <a:r>
              <a:rPr lang="es-CR" dirty="0" smtClean="0"/>
              <a:t>temporal</a:t>
            </a:r>
            <a:endParaRPr lang="es-C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60232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Tipos de series de tiempo </a:t>
            </a:r>
            <a:endParaRPr lang="es-C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660232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Componentes y análisis de las series de tiempo</a:t>
            </a:r>
            <a:endParaRPr lang="es-CR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660232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Análisis visual de la serie de tiempo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93907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8" name="7 Elipse"/>
          <p:cNvSpPr/>
          <p:nvPr/>
        </p:nvSpPr>
        <p:spPr>
          <a:xfrm>
            <a:off x="4716016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4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Objetivo de la serie </a:t>
            </a:r>
            <a:r>
              <a:rPr lang="es-CR" dirty="0" smtClean="0"/>
              <a:t>temporal</a:t>
            </a:r>
            <a:endParaRPr lang="es-C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60232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Tipos de series de tiempo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77493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/>
          <a:lstStyle/>
          <a:p>
            <a:pPr marL="0" indent="0" algn="ctr">
              <a:buNone/>
            </a:pPr>
            <a:r>
              <a:rPr lang="es-CR" dirty="0" smtClean="0"/>
              <a:t>¿Cuáles análisis temporales conocemos?</a:t>
            </a:r>
            <a:endParaRPr lang="es-CR" dirty="0"/>
          </a:p>
        </p:txBody>
      </p:sp>
      <p:pic>
        <p:nvPicPr>
          <p:cNvPr id="8194" name="Picture 2" descr="Resultado de imagen para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6264696" cy="35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39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CR" sz="2400" dirty="0" smtClean="0"/>
              <a:t>En la carrera de estadística o economía, por lo general se estudian los siguientes modelos de tiempo:</a:t>
            </a:r>
          </a:p>
          <a:p>
            <a:endParaRPr lang="es-CR" sz="2400" dirty="0"/>
          </a:p>
          <a:p>
            <a:pPr marL="457200" indent="-457200">
              <a:buAutoNum type="arabicPeriod"/>
            </a:pPr>
            <a:r>
              <a:rPr lang="es-CR" sz="2400" dirty="0" smtClean="0"/>
              <a:t>Análisis de sobrevivencia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Datos panel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Información geo-espacial en el tiempo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Regresiones en el tiempo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Series de tiempo </a:t>
            </a:r>
            <a:r>
              <a:rPr lang="es-CR" sz="2400" dirty="0" err="1"/>
              <a:t>u</a:t>
            </a:r>
            <a:r>
              <a:rPr lang="es-CR" sz="2400" dirty="0" err="1" smtClean="0"/>
              <a:t>nivariadas</a:t>
            </a:r>
            <a:r>
              <a:rPr lang="es-CR" sz="2400" dirty="0" smtClean="0"/>
              <a:t> (días)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Series de tiempo </a:t>
            </a:r>
            <a:r>
              <a:rPr lang="es-CR" sz="2400" dirty="0" err="1" smtClean="0"/>
              <a:t>univariadas</a:t>
            </a:r>
            <a:r>
              <a:rPr lang="es-CR" sz="2400" dirty="0" smtClean="0"/>
              <a:t> (trimestres, meses, años)</a:t>
            </a:r>
          </a:p>
          <a:p>
            <a:pPr marL="457200" indent="-457200">
              <a:buAutoNum type="arabicPeriod"/>
            </a:pPr>
            <a:r>
              <a:rPr lang="es-CR" sz="2400" dirty="0" smtClean="0"/>
              <a:t>Series de tiempo multivariadas </a:t>
            </a:r>
            <a:endParaRPr lang="es-C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99226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/>
              <a:t>Análisis de sobrevivencia</a:t>
            </a:r>
            <a:endParaRPr lang="es-C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pic>
        <p:nvPicPr>
          <p:cNvPr id="9218" name="Picture 2" descr="Resultado de imagen para survival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8497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89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/>
              <a:t>Datos panel</a:t>
            </a:r>
            <a:endParaRPr lang="es-CR" sz="2400" dirty="0"/>
          </a:p>
        </p:txBody>
      </p:sp>
      <p:pic>
        <p:nvPicPr>
          <p:cNvPr id="10242" name="Picture 2" descr="Resultado de imagen para panel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487943" cy="454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Información geo-espacial en el </a:t>
            </a:r>
            <a:r>
              <a:rPr lang="es-CR" sz="2400" dirty="0" smtClean="0"/>
              <a:t>tiempo</a:t>
            </a:r>
            <a:endParaRPr lang="es-CR" sz="2400" dirty="0"/>
          </a:p>
        </p:txBody>
      </p:sp>
      <p:pic>
        <p:nvPicPr>
          <p:cNvPr id="11266" name="Picture 2" descr="Resultado de imagen para spatial econometric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9" r="3787" b="7692"/>
          <a:stretch/>
        </p:blipFill>
        <p:spPr bwMode="auto">
          <a:xfrm>
            <a:off x="755575" y="2348880"/>
            <a:ext cx="770485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90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 smtClean="0"/>
              <a:t>Regresión en el tiempo</a:t>
            </a:r>
            <a:endParaRPr lang="es-C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pic>
        <p:nvPicPr>
          <p:cNvPr id="12290" name="Picture 2" descr="Resultado de imagen para regression in time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16" y="1988840"/>
            <a:ext cx="7724775" cy="47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63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Series de tiempo </a:t>
            </a:r>
            <a:r>
              <a:rPr lang="es-CR" sz="2400" dirty="0" err="1"/>
              <a:t>univariadas</a:t>
            </a:r>
            <a:r>
              <a:rPr lang="es-CR" sz="2400" dirty="0"/>
              <a:t> (días</a:t>
            </a:r>
            <a:r>
              <a:rPr lang="es-CR" sz="2400" dirty="0" smtClean="0"/>
              <a:t>)</a:t>
            </a:r>
            <a:endParaRPr lang="es-C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pic>
        <p:nvPicPr>
          <p:cNvPr id="13314" name="Picture 2" descr="Resultado de imagen para Garch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3486" r="10357"/>
          <a:stretch/>
        </p:blipFill>
        <p:spPr bwMode="auto">
          <a:xfrm>
            <a:off x="1151620" y="2060848"/>
            <a:ext cx="6912768" cy="454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35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23528" y="1261855"/>
            <a:ext cx="8496944" cy="58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Series de tiempo </a:t>
            </a:r>
            <a:r>
              <a:rPr lang="es-CR" sz="2400" dirty="0" err="1"/>
              <a:t>univariadas</a:t>
            </a:r>
            <a:r>
              <a:rPr lang="es-CR" sz="2400" dirty="0"/>
              <a:t> (trimestres, meses, años</a:t>
            </a:r>
            <a:r>
              <a:rPr lang="es-CR" sz="2400" dirty="0" smtClean="0"/>
              <a:t>)</a:t>
            </a:r>
            <a:endParaRPr lang="es-C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pic>
        <p:nvPicPr>
          <p:cNvPr id="14338" name="Picture 2" descr="Resultado de imagen para arima time series foreca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t="9591" r="8887" b="4091"/>
          <a:stretch/>
        </p:blipFill>
        <p:spPr bwMode="auto">
          <a:xfrm>
            <a:off x="179512" y="1772816"/>
            <a:ext cx="885698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89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412777"/>
            <a:ext cx="8712968" cy="576063"/>
          </a:xfrm>
        </p:spPr>
        <p:txBody>
          <a:bodyPr/>
          <a:lstStyle/>
          <a:p>
            <a:pPr marL="0" indent="0">
              <a:buNone/>
            </a:pPr>
            <a:r>
              <a:rPr lang="es-CR" sz="2400" dirty="0"/>
              <a:t>Series de tiempo multivariadas 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Tipos de análisis de series de tiempo </a:t>
            </a:r>
            <a:endParaRPr lang="es-CR" dirty="0"/>
          </a:p>
        </p:txBody>
      </p:sp>
      <p:pic>
        <p:nvPicPr>
          <p:cNvPr id="15362" name="Picture 2" descr="Resultado de imagen para vectores autorregres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32856"/>
            <a:ext cx="7488832" cy="4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19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7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Longitud de la serie de tiempo</a:t>
            </a:r>
            <a:endParaRPr lang="es-CR" dirty="0"/>
          </a:p>
        </p:txBody>
      </p:sp>
      <p:sp>
        <p:nvSpPr>
          <p:cNvPr id="8" name="4 Elipse"/>
          <p:cNvSpPr/>
          <p:nvPr/>
        </p:nvSpPr>
        <p:spPr>
          <a:xfrm>
            <a:off x="467544" y="339299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8</a:t>
            </a:r>
          </a:p>
        </p:txBody>
      </p:sp>
      <p:sp>
        <p:nvSpPr>
          <p:cNvPr id="9" name="10 Rectángulo redondeado"/>
          <p:cNvSpPr/>
          <p:nvPr/>
        </p:nvSpPr>
        <p:spPr>
          <a:xfrm>
            <a:off x="2049519" y="339299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Etapas de análisis de una serie de tiempo</a:t>
            </a:r>
            <a:endParaRPr lang="es-CR" dirty="0"/>
          </a:p>
        </p:txBody>
      </p:sp>
      <p:sp>
        <p:nvSpPr>
          <p:cNvPr id="10" name="4 Elipse"/>
          <p:cNvSpPr/>
          <p:nvPr/>
        </p:nvSpPr>
        <p:spPr>
          <a:xfrm>
            <a:off x="467544" y="536284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9</a:t>
            </a:r>
          </a:p>
        </p:txBody>
      </p:sp>
      <p:sp>
        <p:nvSpPr>
          <p:cNvPr id="12" name="10 Rectángulo redondeado"/>
          <p:cNvSpPr/>
          <p:nvPr/>
        </p:nvSpPr>
        <p:spPr>
          <a:xfrm>
            <a:off x="2049519" y="536284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Medidas de rendimiento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82453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8" name="7 Elipse"/>
          <p:cNvSpPr/>
          <p:nvPr/>
        </p:nvSpPr>
        <p:spPr>
          <a:xfrm>
            <a:off x="4716016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4</a:t>
            </a:r>
            <a:endParaRPr lang="es-CR" dirty="0"/>
          </a:p>
        </p:txBody>
      </p:sp>
      <p:sp>
        <p:nvSpPr>
          <p:cNvPr id="9" name="8 Elipse"/>
          <p:cNvSpPr/>
          <p:nvPr/>
        </p:nvSpPr>
        <p:spPr>
          <a:xfrm>
            <a:off x="4716016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Objetivo de la serie </a:t>
            </a:r>
            <a:r>
              <a:rPr lang="es-CR" dirty="0" smtClean="0"/>
              <a:t>temporal</a:t>
            </a:r>
            <a:endParaRPr lang="es-C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60232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Tipos de series de tiempo </a:t>
            </a:r>
            <a:endParaRPr lang="es-C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660232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Componentes y análisis de las series de tiempo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13691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712968" cy="5400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R" sz="2400" dirty="0" smtClean="0"/>
                  <a:t>Una serie cronológica siempre se constituye de 4 componentes: tendencia (T), movimientos cíclicos (C), variación estacional (E), y movimientos irregulares (I).</a:t>
                </a:r>
              </a:p>
              <a:p>
                <a:pPr algn="just"/>
                <a:endParaRPr lang="es-CR" sz="2400" dirty="0"/>
              </a:p>
              <a:p>
                <a:pPr algn="just"/>
                <a:r>
                  <a:rPr lang="es-CR" sz="2400" dirty="0" smtClean="0"/>
                  <a:t>Una posible ecuación estaría dada como:</a:t>
                </a:r>
              </a:p>
              <a:p>
                <a:pPr marL="0" indent="0" algn="just">
                  <a:buNone/>
                </a:pPr>
                <a:endParaRPr lang="es-CR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CR" sz="2400" dirty="0" smtClean="0"/>
              </a:p>
              <a:p>
                <a:pPr algn="just"/>
                <a:endParaRPr lang="es-CR" sz="2400" dirty="0" smtClean="0"/>
              </a:p>
              <a:p>
                <a:pPr algn="just"/>
                <a:r>
                  <a:rPr lang="es-CR" sz="2400" dirty="0" smtClean="0"/>
                  <a:t>La tendencia (T) es un movimiento de larga duración que persiste durante un período de tiempo, largo o corto. Se trata de ver si existe algún crecimiento, decrecimiento o constancia en la serie.</a:t>
                </a:r>
                <a:endParaRPr lang="es-CR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712968" cy="5400600"/>
              </a:xfrm>
              <a:blipFill rotWithShape="0">
                <a:blip r:embed="rId2" cstate="print"/>
                <a:stretch>
                  <a:fillRect l="-909" t="-903" r="-10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5496" y="44624"/>
            <a:ext cx="9073008" cy="1143000"/>
          </a:xfrm>
        </p:spPr>
        <p:txBody>
          <a:bodyPr>
            <a:normAutofit/>
          </a:bodyPr>
          <a:lstStyle/>
          <a:p>
            <a:r>
              <a:rPr lang="es-CR" dirty="0" smtClean="0"/>
              <a:t>Componentes de una serie cronológica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6440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496" y="1052736"/>
            <a:ext cx="9073008" cy="56886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R" sz="2400" dirty="0" smtClean="0"/>
              <a:t>Los movimientos cíclicos (C), son oscilaciones alrededor </a:t>
            </a:r>
            <a:r>
              <a:rPr lang="es-ES_tradnl" sz="2400" kern="0" dirty="0">
                <a:latin typeface="Gill Sans MT" pitchFamily="34" charset="0"/>
              </a:rPr>
              <a:t>de la tendencia producidos por periodos alternativos de prosperidad y depresión. Tiene una duración de 2 a 10 años, medido de máximo a máximo o de mínimo a mínimo. Pueden ser periódicos o no.</a:t>
            </a:r>
          </a:p>
          <a:p>
            <a:pPr algn="just"/>
            <a:endParaRPr lang="es-CR" sz="2400" dirty="0" smtClean="0"/>
          </a:p>
          <a:p>
            <a:pPr algn="just"/>
            <a:r>
              <a:rPr lang="es-CR" sz="2400" dirty="0" smtClean="0"/>
              <a:t>La variación estacional (E) se le atribuye a los </a:t>
            </a:r>
            <a:r>
              <a:rPr lang="es-ES_tradnl" sz="2400" kern="0" dirty="0">
                <a:latin typeface="Gill Sans MT" pitchFamily="34" charset="0"/>
              </a:rPr>
              <a:t>los movimientos que se producen dentro del año y que se repiten de un año a otro. Se observa en </a:t>
            </a:r>
            <a:r>
              <a:rPr lang="es-ES_tradnl" sz="2400" u="sng" kern="0" dirty="0">
                <a:latin typeface="Gill Sans MT" pitchFamily="34" charset="0"/>
              </a:rPr>
              <a:t>algunas</a:t>
            </a:r>
            <a:r>
              <a:rPr lang="es-ES_tradnl" sz="2400" kern="0" dirty="0">
                <a:latin typeface="Gill Sans MT" pitchFamily="34" charset="0"/>
              </a:rPr>
              <a:t> series de periodicidad mayor al año (mensual, trimestral, semanal, </a:t>
            </a:r>
            <a:r>
              <a:rPr lang="es-ES_tradnl" sz="2400" kern="0" dirty="0" err="1">
                <a:latin typeface="Gill Sans MT" pitchFamily="34" charset="0"/>
              </a:rPr>
              <a:t>etc</a:t>
            </a:r>
            <a:r>
              <a:rPr lang="es-ES_tradnl" sz="2400" kern="0" dirty="0">
                <a:latin typeface="Gill Sans MT" pitchFamily="34" charset="0"/>
              </a:rPr>
              <a:t>). Se produce por cambios climáticos, cambios en las costumbres, festividades, inicio de clases, navidad, etc. Es también un ciclo pero corto</a:t>
            </a:r>
            <a:r>
              <a:rPr lang="es-ES_tradnl" sz="2400" kern="0" dirty="0" smtClean="0">
                <a:latin typeface="Gill Sans MT" pitchFamily="34" charset="0"/>
              </a:rPr>
              <a:t>.</a:t>
            </a:r>
          </a:p>
          <a:p>
            <a:pPr algn="just"/>
            <a:endParaRPr lang="es-ES_tradnl" sz="2400" kern="0" dirty="0">
              <a:latin typeface="Gill Sans MT" pitchFamily="34" charset="0"/>
            </a:endParaRPr>
          </a:p>
          <a:p>
            <a:pPr algn="just"/>
            <a:r>
              <a:rPr lang="es-ES_tradnl" sz="2400" kern="0" dirty="0" smtClean="0">
                <a:latin typeface="Gill Sans MT" pitchFamily="34" charset="0"/>
              </a:rPr>
              <a:t>Los movimientos irregulares (I), son las oscilaciones </a:t>
            </a:r>
            <a:r>
              <a:rPr lang="es-ES_tradnl" sz="2400" kern="0" dirty="0">
                <a:latin typeface="Gill Sans MT" pitchFamily="34" charset="0"/>
              </a:rPr>
              <a:t>erráticas o accidentales que obedecen a variadas causas.  No siguen ningún patrón específico de comportamiento y por tanto son impredecibles. Es lo que queda de la serie luego de haber eliminado la tendencia, el ciclo y el estacional. Ejemplos: huelgas, terremotos, subida precios del petróleo, etc.</a:t>
            </a:r>
            <a:endParaRPr lang="es-ES_tradnl" sz="2400" kern="0" dirty="0">
              <a:latin typeface="Gill Sans MT" pitchFamily="34" charset="0"/>
              <a:cs typeface="Times New Roman" pitchFamily="18" charset="0"/>
            </a:endParaRPr>
          </a:p>
          <a:p>
            <a:endParaRPr lang="es-CR" sz="24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5496" y="-18256"/>
            <a:ext cx="9073008" cy="1070992"/>
          </a:xfrm>
        </p:spPr>
        <p:txBody>
          <a:bodyPr>
            <a:normAutofit/>
          </a:bodyPr>
          <a:lstStyle/>
          <a:p>
            <a:r>
              <a:rPr lang="es-CR" dirty="0" smtClean="0"/>
              <a:t>Componentes de una serie cronológica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94063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97AF0-B7C5-413D-BA2D-F311E1C9A6FA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4768919" y="3405917"/>
          <a:ext cx="3965845" cy="271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r:id="rId3" imgW="6148080" imgH="4204800" progId="EViews.Workfile.2">
                  <p:embed/>
                </p:oleObj>
              </mc:Choice>
              <mc:Fallback>
                <p:oleObj r:id="rId3" imgW="6148080" imgH="4204800" progId="EViews.Workfile.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19" y="3405917"/>
                        <a:ext cx="3965845" cy="2712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539552" y="3395860"/>
          <a:ext cx="4001121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r:id="rId5" imgW="6148080" imgH="4204800" progId="EViews.Workfile.2">
                  <p:embed/>
                </p:oleObj>
              </mc:Choice>
              <mc:Fallback>
                <p:oleObj r:id="rId5" imgW="6148080" imgH="4204800" progId="EViews.Workfile.2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95860"/>
                        <a:ext cx="4001121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4757499" y="424791"/>
          <a:ext cx="4067277" cy="278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r:id="rId7" imgW="6148080" imgH="4204800" progId="EViews.Workfile.2">
                  <p:embed/>
                </p:oleObj>
              </mc:Choice>
              <mc:Fallback>
                <p:oleObj r:id="rId7" imgW="6148080" imgH="4204800" progId="EViews.Workfile.2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499" y="424791"/>
                        <a:ext cx="4067277" cy="2781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531916" y="424791"/>
          <a:ext cx="4067277" cy="278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r:id="rId9" imgW="6148080" imgH="4204800" progId="EViews.Workfile.2">
                  <p:embed/>
                </p:oleObj>
              </mc:Choice>
              <mc:Fallback>
                <p:oleObj r:id="rId9" imgW="6148080" imgH="4204800" progId="EViews.Workfile.2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16" y="424791"/>
                        <a:ext cx="4067277" cy="2781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99592" y="7924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Original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48064" y="90065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Tendencia-ciclo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96108" y="5301208"/>
            <a:ext cx="10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Irregular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98993" y="38011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Estacionalidad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619672" y="1530910"/>
            <a:ext cx="6994445" cy="2702801"/>
            <a:chOff x="1619672" y="1530910"/>
            <a:chExt cx="6994445" cy="2702801"/>
          </a:xfrm>
        </p:grpSpPr>
        <p:grpSp>
          <p:nvGrpSpPr>
            <p:cNvPr id="15" name="Grupo 14"/>
            <p:cNvGrpSpPr/>
            <p:nvPr/>
          </p:nvGrpSpPr>
          <p:grpSpPr>
            <a:xfrm>
              <a:off x="5089663" y="3682206"/>
              <a:ext cx="3524454" cy="551505"/>
              <a:chOff x="5089663" y="3682206"/>
              <a:chExt cx="3524454" cy="551505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6108907" y="3682206"/>
                <a:ext cx="25052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>
                    <a:solidFill>
                      <a:schemeClr val="accent1"/>
                    </a:solidFill>
                  </a:rPr>
                  <a:t>1999-M04          2006-M03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5089663" y="3972101"/>
                <a:ext cx="9361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100" dirty="0">
                    <a:solidFill>
                      <a:schemeClr val="accent1"/>
                    </a:solidFill>
                  </a:rPr>
                  <a:t>1997-M04  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619672" y="1530910"/>
              <a:ext cx="1504528" cy="1106002"/>
              <a:chOff x="1619672" y="1530910"/>
              <a:chExt cx="1504528" cy="1106002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1619672" y="2352258"/>
                <a:ext cx="216024" cy="28465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1880655" y="2089634"/>
                <a:ext cx="216024" cy="28465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908176" y="1530910"/>
                <a:ext cx="216024" cy="28465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5496" y="116632"/>
            <a:ext cx="9073008" cy="107099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 smtClean="0"/>
              <a:t>Componentes de una serie cronológica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752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8" name="7 Elipse"/>
          <p:cNvSpPr/>
          <p:nvPr/>
        </p:nvSpPr>
        <p:spPr>
          <a:xfrm>
            <a:off x="4716016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4</a:t>
            </a:r>
            <a:endParaRPr lang="es-CR" dirty="0"/>
          </a:p>
        </p:txBody>
      </p:sp>
      <p:sp>
        <p:nvSpPr>
          <p:cNvPr id="9" name="8 Elipse"/>
          <p:cNvSpPr/>
          <p:nvPr/>
        </p:nvSpPr>
        <p:spPr>
          <a:xfrm>
            <a:off x="4716016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</a:t>
            </a:r>
            <a:endParaRPr lang="es-CR" dirty="0"/>
          </a:p>
        </p:txBody>
      </p:sp>
      <p:sp>
        <p:nvSpPr>
          <p:cNvPr id="10" name="9 Elipse"/>
          <p:cNvSpPr/>
          <p:nvPr/>
        </p:nvSpPr>
        <p:spPr>
          <a:xfrm>
            <a:off x="4716016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6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Objetivo de la serie </a:t>
            </a:r>
            <a:r>
              <a:rPr lang="es-CR" dirty="0" smtClean="0"/>
              <a:t>temporal</a:t>
            </a:r>
            <a:endParaRPr lang="es-C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60232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Tipos de series de tiempo </a:t>
            </a:r>
            <a:endParaRPr lang="es-C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660232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Componentes y análisis de las series de tiempo</a:t>
            </a:r>
            <a:endParaRPr lang="es-CR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660232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Análisis visual de la serie de tiempo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49407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519" y="58614"/>
            <a:ext cx="8229600" cy="778098"/>
          </a:xfrm>
        </p:spPr>
        <p:txBody>
          <a:bodyPr/>
          <a:lstStyle/>
          <a:p>
            <a:r>
              <a:rPr lang="es-CR" dirty="0" smtClean="0"/>
              <a:t>Análisis visual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504056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La </a:t>
            </a:r>
            <a:r>
              <a:rPr lang="en-US" sz="2400" dirty="0" err="1"/>
              <a:t>investigación</a:t>
            </a:r>
            <a:r>
              <a:rPr lang="en-US" sz="2400" dirty="0"/>
              <a:t> </a:t>
            </a:r>
            <a:r>
              <a:rPr lang="en-US" sz="2400" dirty="0" err="1"/>
              <a:t>científica</a:t>
            </a:r>
            <a:r>
              <a:rPr lang="en-US" sz="2400" dirty="0"/>
              <a:t> </a:t>
            </a:r>
            <a:r>
              <a:rPr lang="en-US" sz="2400" dirty="0" err="1"/>
              <a:t>asume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de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primeras</a:t>
            </a:r>
            <a:r>
              <a:rPr lang="en-US" sz="2400" dirty="0"/>
              <a:t> </a:t>
            </a:r>
            <a:r>
              <a:rPr lang="en-US" sz="2400" dirty="0" err="1"/>
              <a:t>tareas</a:t>
            </a:r>
            <a:r>
              <a:rPr lang="en-US" sz="2400" dirty="0"/>
              <a:t>, </a:t>
            </a:r>
            <a:r>
              <a:rPr lang="en-US" sz="2400" dirty="0" err="1"/>
              <a:t>identificar</a:t>
            </a:r>
            <a:r>
              <a:rPr lang="en-US" sz="2400" dirty="0"/>
              <a:t> las </a:t>
            </a:r>
            <a:r>
              <a:rPr lang="en-US" sz="2400" dirty="0" err="1"/>
              <a:t>cosas</a:t>
            </a:r>
            <a:r>
              <a:rPr lang="en-US" sz="2400" dirty="0"/>
              <a:t> (</a:t>
            </a:r>
            <a:r>
              <a:rPr lang="en-US" sz="2400" dirty="0" err="1"/>
              <a:t>características</a:t>
            </a:r>
            <a:r>
              <a:rPr lang="en-US" sz="2400" dirty="0"/>
              <a:t> o </a:t>
            </a:r>
            <a:r>
              <a:rPr lang="en-US" sz="2400" dirty="0" err="1"/>
              <a:t>factores</a:t>
            </a:r>
            <a:r>
              <a:rPr lang="en-US" sz="2400" dirty="0"/>
              <a:t>) que </a:t>
            </a:r>
            <a:r>
              <a:rPr lang="en-US" sz="2400" dirty="0" err="1"/>
              <a:t>participan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fenómeno</a:t>
            </a:r>
            <a:r>
              <a:rPr lang="en-US" sz="2400" dirty="0"/>
              <a:t>.</a:t>
            </a:r>
            <a:r>
              <a:rPr lang="es-CR" sz="2400" dirty="0"/>
              <a:t> </a:t>
            </a:r>
          </a:p>
          <a:p>
            <a:pPr>
              <a:spcBef>
                <a:spcPct val="50000"/>
              </a:spcBef>
            </a:pPr>
            <a:r>
              <a:rPr lang="es-CR" sz="2400" dirty="0"/>
              <a:t>Los gráficos son la forma más efectiva de identificar efectos de eventos que inciden en los datos.  De ser posible, estos eventos deben ser ajustados o incluidos en el modelo.</a:t>
            </a:r>
          </a:p>
          <a:p>
            <a:pPr>
              <a:spcBef>
                <a:spcPct val="50000"/>
              </a:spcBef>
            </a:pPr>
            <a:r>
              <a:rPr lang="es-CR" sz="2400" dirty="0"/>
              <a:t>Un gráfico </a:t>
            </a:r>
            <a:r>
              <a:rPr lang="es-CR" sz="2400" dirty="0" smtClean="0"/>
              <a:t>permite visualizar: total de datos, tendencia, valores extremos, dispersión, cambios estructurales, cambios de pendiente, estacionalidad.</a:t>
            </a:r>
            <a:endParaRPr lang="es-CR" sz="2400" dirty="0"/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450355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29519" y="58614"/>
            <a:ext cx="8229600" cy="778098"/>
          </a:xfrm>
        </p:spPr>
        <p:txBody>
          <a:bodyPr/>
          <a:lstStyle/>
          <a:p>
            <a:r>
              <a:rPr lang="es-CR" dirty="0" smtClean="0"/>
              <a:t>Análisis visual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712968" cy="5616624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576" y="1340768"/>
            <a:ext cx="3528392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Tendencia</a:t>
            </a:r>
            <a:r>
              <a:rPr lang="en-US" dirty="0">
                <a:solidFill>
                  <a:schemeClr val="hlink"/>
                </a:solidFill>
              </a:rPr>
              <a:t>?  </a:t>
            </a:r>
            <a:r>
              <a:rPr lang="en-US" dirty="0" err="1">
                <a:solidFill>
                  <a:schemeClr val="hlink"/>
                </a:solidFill>
              </a:rPr>
              <a:t>Estacionalidad</a:t>
            </a:r>
            <a:r>
              <a:rPr lang="en-US" dirty="0">
                <a:solidFill>
                  <a:schemeClr val="hlink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Valores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extremos</a:t>
            </a:r>
            <a:r>
              <a:rPr lang="en-US" dirty="0">
                <a:solidFill>
                  <a:schemeClr val="hlink"/>
                </a:solidFill>
              </a:rPr>
              <a:t>? </a:t>
            </a:r>
            <a:r>
              <a:rPr lang="en-US" dirty="0" err="1">
                <a:solidFill>
                  <a:schemeClr val="hlink"/>
                </a:solidFill>
              </a:rPr>
              <a:t>Dispersión</a:t>
            </a:r>
            <a:r>
              <a:rPr lang="en-US" dirty="0">
                <a:solidFill>
                  <a:schemeClr val="hlink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Cambios</a:t>
            </a:r>
            <a:r>
              <a:rPr lang="en-US" dirty="0">
                <a:solidFill>
                  <a:schemeClr val="hlink"/>
                </a:solidFill>
              </a:rPr>
              <a:t> de </a:t>
            </a:r>
            <a:r>
              <a:rPr lang="en-US" dirty="0" err="1">
                <a:solidFill>
                  <a:schemeClr val="hlink"/>
                </a:solidFill>
              </a:rPr>
              <a:t>pendiente</a:t>
            </a:r>
            <a:r>
              <a:rPr lang="en-US" dirty="0">
                <a:solidFill>
                  <a:schemeClr val="hlin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579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29519" y="58614"/>
            <a:ext cx="8229600" cy="778098"/>
          </a:xfrm>
        </p:spPr>
        <p:txBody>
          <a:bodyPr/>
          <a:lstStyle/>
          <a:p>
            <a:r>
              <a:rPr lang="es-CR" dirty="0" smtClean="0"/>
              <a:t>Análisis visual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057" y="908720"/>
            <a:ext cx="8534523" cy="5760640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55576" y="1364575"/>
            <a:ext cx="3528392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Tendencia</a:t>
            </a:r>
            <a:r>
              <a:rPr lang="en-US" dirty="0">
                <a:solidFill>
                  <a:schemeClr val="hlink"/>
                </a:solidFill>
              </a:rPr>
              <a:t>?  </a:t>
            </a:r>
            <a:r>
              <a:rPr lang="en-US" dirty="0" err="1">
                <a:solidFill>
                  <a:schemeClr val="hlink"/>
                </a:solidFill>
              </a:rPr>
              <a:t>Estacionalidad</a:t>
            </a:r>
            <a:r>
              <a:rPr lang="en-US" dirty="0">
                <a:solidFill>
                  <a:schemeClr val="hlink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Valores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extremos</a:t>
            </a:r>
            <a:r>
              <a:rPr lang="en-US" dirty="0">
                <a:solidFill>
                  <a:schemeClr val="hlink"/>
                </a:solidFill>
              </a:rPr>
              <a:t>? </a:t>
            </a:r>
            <a:r>
              <a:rPr lang="en-US" dirty="0" err="1">
                <a:solidFill>
                  <a:schemeClr val="hlink"/>
                </a:solidFill>
              </a:rPr>
              <a:t>Dispersión</a:t>
            </a:r>
            <a:r>
              <a:rPr lang="en-US" dirty="0">
                <a:solidFill>
                  <a:schemeClr val="hlink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Cambios</a:t>
            </a:r>
            <a:r>
              <a:rPr lang="en-US" dirty="0">
                <a:solidFill>
                  <a:schemeClr val="hlink"/>
                </a:solidFill>
              </a:rPr>
              <a:t> de </a:t>
            </a:r>
            <a:r>
              <a:rPr lang="en-US" dirty="0" err="1">
                <a:solidFill>
                  <a:schemeClr val="hlink"/>
                </a:solidFill>
              </a:rPr>
              <a:t>pendiente</a:t>
            </a:r>
            <a:r>
              <a:rPr lang="en-US" dirty="0">
                <a:solidFill>
                  <a:schemeClr val="hlin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2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980729"/>
            <a:ext cx="8712968" cy="1224136"/>
          </a:xfrm>
        </p:spPr>
        <p:txBody>
          <a:bodyPr>
            <a:normAutofit lnSpcReduction="10000"/>
          </a:bodyPr>
          <a:lstStyle/>
          <a:p>
            <a:r>
              <a:rPr lang="es-CR" sz="2400" dirty="0"/>
              <a:t>Permite ver el patrón estacional en los </a:t>
            </a:r>
            <a:r>
              <a:rPr lang="es-CR" sz="2400" dirty="0" smtClean="0"/>
              <a:t>datos.</a:t>
            </a:r>
            <a:endParaRPr lang="es-CR" sz="2400" dirty="0"/>
          </a:p>
          <a:p>
            <a:r>
              <a:rPr lang="es-CR" sz="2400" dirty="0"/>
              <a:t>Permite observar momentos donde la serie se desvía de su patrón </a:t>
            </a:r>
            <a:r>
              <a:rPr lang="es-CR" sz="2400" dirty="0" smtClean="0"/>
              <a:t>estacional</a:t>
            </a:r>
            <a:r>
              <a:rPr lang="es-ES" sz="2400" dirty="0" smtClean="0"/>
              <a:t>.</a:t>
            </a:r>
            <a:endParaRPr lang="es-CR" sz="24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7504" y="58614"/>
            <a:ext cx="8928992" cy="778098"/>
          </a:xfrm>
        </p:spPr>
        <p:txBody>
          <a:bodyPr/>
          <a:lstStyle/>
          <a:p>
            <a:r>
              <a:rPr lang="es-CR" dirty="0" smtClean="0"/>
              <a:t>Análisis visual: el gráfico estacional</a:t>
            </a:r>
            <a:endParaRPr lang="es-C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64020"/>
              </p:ext>
            </p:extLst>
          </p:nvPr>
        </p:nvGraphicFramePr>
        <p:xfrm>
          <a:off x="539552" y="2348880"/>
          <a:ext cx="8147248" cy="439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3" imgW="7291440" imgH="4598640" progId="EViews.Workfile.2">
                  <p:embed/>
                </p:oleObj>
              </mc:Choice>
              <mc:Fallback>
                <p:oleObj r:id="rId3" imgW="7291440" imgH="4598640" progId="EViews.Workfile.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8147248" cy="4392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8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5076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0609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Análisis visual de las series de tiempo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16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7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Longitud de la serie de tiempo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97888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7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Longitud de la serie de tiempo</a:t>
            </a:r>
            <a:endParaRPr lang="es-CR" dirty="0"/>
          </a:p>
        </p:txBody>
      </p:sp>
      <p:sp>
        <p:nvSpPr>
          <p:cNvPr id="8" name="4 Elipse"/>
          <p:cNvSpPr/>
          <p:nvPr/>
        </p:nvSpPr>
        <p:spPr>
          <a:xfrm>
            <a:off x="467544" y="339299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8</a:t>
            </a:r>
          </a:p>
        </p:txBody>
      </p:sp>
      <p:sp>
        <p:nvSpPr>
          <p:cNvPr id="9" name="10 Rectángulo redondeado"/>
          <p:cNvSpPr/>
          <p:nvPr/>
        </p:nvSpPr>
        <p:spPr>
          <a:xfrm>
            <a:off x="2049519" y="339299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Etapas de análisis de una serie de tiempo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31813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7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Longitud de la serie de tiempo</a:t>
            </a:r>
            <a:endParaRPr lang="es-CR" dirty="0"/>
          </a:p>
        </p:txBody>
      </p:sp>
      <p:sp>
        <p:nvSpPr>
          <p:cNvPr id="8" name="4 Elipse"/>
          <p:cNvSpPr/>
          <p:nvPr/>
        </p:nvSpPr>
        <p:spPr>
          <a:xfrm>
            <a:off x="467544" y="339299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8</a:t>
            </a:r>
          </a:p>
        </p:txBody>
      </p:sp>
      <p:sp>
        <p:nvSpPr>
          <p:cNvPr id="9" name="10 Rectángulo redondeado"/>
          <p:cNvSpPr/>
          <p:nvPr/>
        </p:nvSpPr>
        <p:spPr>
          <a:xfrm>
            <a:off x="2049519" y="339299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Etapas de análisis de una serie de tiempo</a:t>
            </a:r>
            <a:endParaRPr lang="es-CR" dirty="0"/>
          </a:p>
        </p:txBody>
      </p:sp>
      <p:sp>
        <p:nvSpPr>
          <p:cNvPr id="10" name="4 Elipse"/>
          <p:cNvSpPr/>
          <p:nvPr/>
        </p:nvSpPr>
        <p:spPr>
          <a:xfrm>
            <a:off x="467544" y="536284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9</a:t>
            </a:r>
          </a:p>
        </p:txBody>
      </p:sp>
      <p:sp>
        <p:nvSpPr>
          <p:cNvPr id="12" name="10 Rectángulo redondeado"/>
          <p:cNvSpPr/>
          <p:nvPr/>
        </p:nvSpPr>
        <p:spPr>
          <a:xfrm>
            <a:off x="2049519" y="536284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Medidas de rendimiento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0756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8" name="7 Elipse"/>
          <p:cNvSpPr/>
          <p:nvPr/>
        </p:nvSpPr>
        <p:spPr>
          <a:xfrm>
            <a:off x="4716016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4</a:t>
            </a:r>
            <a:endParaRPr lang="es-CR" dirty="0"/>
          </a:p>
        </p:txBody>
      </p:sp>
      <p:sp>
        <p:nvSpPr>
          <p:cNvPr id="9" name="8 Elipse"/>
          <p:cNvSpPr/>
          <p:nvPr/>
        </p:nvSpPr>
        <p:spPr>
          <a:xfrm>
            <a:off x="4716016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Objetivo de la serie temporal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Componentes de una serie de </a:t>
            </a:r>
            <a:r>
              <a:rPr lang="es-CR" dirty="0" smtClean="0"/>
              <a:t>tiempo</a:t>
            </a:r>
            <a:endParaRPr lang="es-C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60232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Análisis visual</a:t>
            </a:r>
            <a:endParaRPr lang="es-C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660232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Longitud de la serie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04376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792088"/>
          </a:xfrm>
        </p:spPr>
        <p:txBody>
          <a:bodyPr/>
          <a:lstStyle/>
          <a:p>
            <a:r>
              <a:rPr lang="es-CR" dirty="0" smtClean="0"/>
              <a:t>Longitud de la serie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Depende</a:t>
            </a:r>
            <a:r>
              <a:rPr lang="en-US" sz="2400" dirty="0"/>
              <a:t> del </a:t>
            </a:r>
            <a:r>
              <a:rPr lang="en-US" sz="2400" dirty="0" err="1"/>
              <a:t>objetivo</a:t>
            </a:r>
            <a:r>
              <a:rPr lang="en-US" sz="2400" dirty="0"/>
              <a:t> del </a:t>
            </a:r>
            <a:r>
              <a:rPr lang="en-US" sz="2400" dirty="0" err="1"/>
              <a:t>estudio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s-C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Para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ciclos</a:t>
            </a:r>
            <a:r>
              <a:rPr lang="en-US" sz="2400" dirty="0"/>
              <a:t> se </a:t>
            </a:r>
            <a:r>
              <a:rPr lang="en-US" sz="2400" dirty="0" err="1"/>
              <a:t>requieren</a:t>
            </a:r>
            <a:r>
              <a:rPr lang="en-US" sz="2400" dirty="0"/>
              <a:t> series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largas</a:t>
            </a:r>
            <a:r>
              <a:rPr lang="en-US" sz="2400" dirty="0"/>
              <a:t> (</a:t>
            </a:r>
            <a:r>
              <a:rPr lang="en-US" sz="2400" dirty="0" err="1"/>
              <a:t>más</a:t>
            </a:r>
            <a:r>
              <a:rPr lang="en-US" sz="2400" dirty="0"/>
              <a:t> de 10 </a:t>
            </a:r>
            <a:r>
              <a:rPr lang="en-US" sz="2400" dirty="0" err="1"/>
              <a:t>años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Para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univariantes</a:t>
            </a:r>
            <a:r>
              <a:rPr lang="en-US" sz="2400" dirty="0"/>
              <a:t> se </a:t>
            </a:r>
            <a:r>
              <a:rPr lang="en-US" sz="2400" dirty="0" err="1"/>
              <a:t>sugiere</a:t>
            </a:r>
            <a:r>
              <a:rPr lang="en-US" sz="2400" dirty="0"/>
              <a:t> no </a:t>
            </a:r>
            <a:r>
              <a:rPr lang="en-US" sz="2400" dirty="0" err="1"/>
              <a:t>menos</a:t>
            </a:r>
            <a:r>
              <a:rPr lang="en-US" sz="2400" dirty="0"/>
              <a:t> de 5 </a:t>
            </a:r>
            <a:r>
              <a:rPr lang="en-US" sz="2400" dirty="0" err="1"/>
              <a:t>años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Para </a:t>
            </a:r>
            <a:r>
              <a:rPr lang="en-US" sz="2400" dirty="0" err="1"/>
              <a:t>modelos</a:t>
            </a:r>
            <a:r>
              <a:rPr lang="en-US" sz="2400" dirty="0"/>
              <a:t> de </a:t>
            </a:r>
            <a:r>
              <a:rPr lang="en-US" sz="2400" dirty="0" err="1"/>
              <a:t>regresión</a:t>
            </a:r>
            <a:r>
              <a:rPr lang="en-US" sz="2400" dirty="0"/>
              <a:t> no </a:t>
            </a:r>
            <a:r>
              <a:rPr lang="en-US" sz="2400" dirty="0" err="1"/>
              <a:t>menos</a:t>
            </a:r>
            <a:r>
              <a:rPr lang="en-US" sz="2400" dirty="0"/>
              <a:t> de 15 </a:t>
            </a:r>
            <a:r>
              <a:rPr lang="en-US" sz="2400" dirty="0" err="1"/>
              <a:t>datos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Para </a:t>
            </a:r>
            <a:r>
              <a:rPr lang="en-US" sz="2400" dirty="0" err="1"/>
              <a:t>calcular</a:t>
            </a:r>
            <a:r>
              <a:rPr lang="en-US" sz="2400" dirty="0"/>
              <a:t> la </a:t>
            </a:r>
            <a:r>
              <a:rPr lang="en-US" sz="2400" dirty="0" err="1"/>
              <a:t>correlación</a:t>
            </a:r>
            <a:r>
              <a:rPr lang="en-US" sz="2400" dirty="0"/>
              <a:t> entre dos variables no </a:t>
            </a:r>
            <a:r>
              <a:rPr lang="en-US" sz="2400" dirty="0" err="1"/>
              <a:t>menos</a:t>
            </a:r>
            <a:r>
              <a:rPr lang="en-US" sz="2400" dirty="0"/>
              <a:t> de 30 </a:t>
            </a:r>
            <a:r>
              <a:rPr lang="en-US" sz="2400" dirty="0" err="1"/>
              <a:t>datos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84932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792088"/>
          </a:xfrm>
        </p:spPr>
        <p:txBody>
          <a:bodyPr/>
          <a:lstStyle/>
          <a:p>
            <a:r>
              <a:rPr lang="es-CR" dirty="0" smtClean="0"/>
              <a:t>Longitud de la serie</a:t>
            </a:r>
            <a:endParaRPr lang="es-C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2400" dirty="0"/>
              <a:t>El aporte a las series de tiempo de “La crítica de Lucas” sugiere el número de datos de una serie de tiempo que se deben utilizar, reduciéndolo a aquel periodo de datos que lucen homogéneos</a:t>
            </a:r>
            <a:endParaRPr lang="es-CR" sz="1800" dirty="0"/>
          </a:p>
          <a:p>
            <a:pPr marL="0" indent="0">
              <a:buNone/>
            </a:pPr>
            <a:endParaRPr lang="es-CR" sz="2400" dirty="0" smtClean="0"/>
          </a:p>
          <a:p>
            <a:pPr>
              <a:lnSpc>
                <a:spcPct val="90000"/>
              </a:lnSpc>
              <a:buNone/>
            </a:pPr>
            <a:r>
              <a:rPr lang="es-CR" sz="2400" dirty="0">
                <a:solidFill>
                  <a:schemeClr val="hlink"/>
                </a:solidFill>
              </a:rPr>
              <a:t>Critica de Lucas: sostiene que, bajo la hipótesis de expectativas racionales, los parámetros estimados a partir de un modelo econométrico no se  mantendrían. La ocurrencia de cambios de política llevaría a los agentes a modificar sus comportamientos, a fin de adecuarse a la nueva realidad.  Lucas, Robert Jr.(1976), “</a:t>
            </a:r>
            <a:r>
              <a:rPr lang="es-CR" sz="2400" dirty="0" err="1">
                <a:solidFill>
                  <a:schemeClr val="hlink"/>
                </a:solidFill>
              </a:rPr>
              <a:t>Econometric</a:t>
            </a:r>
            <a:r>
              <a:rPr lang="es-CR" sz="2400" dirty="0">
                <a:solidFill>
                  <a:schemeClr val="hlink"/>
                </a:solidFill>
              </a:rPr>
              <a:t> </a:t>
            </a:r>
            <a:r>
              <a:rPr lang="es-CR" sz="2400" dirty="0" err="1">
                <a:solidFill>
                  <a:schemeClr val="hlink"/>
                </a:solidFill>
              </a:rPr>
              <a:t>policy</a:t>
            </a:r>
            <a:r>
              <a:rPr lang="es-CR" sz="2400" dirty="0">
                <a:solidFill>
                  <a:schemeClr val="hlink"/>
                </a:solidFill>
              </a:rPr>
              <a:t> </a:t>
            </a:r>
            <a:r>
              <a:rPr lang="es-CR" sz="2400" dirty="0" err="1">
                <a:solidFill>
                  <a:schemeClr val="hlink"/>
                </a:solidFill>
              </a:rPr>
              <a:t>evaluation</a:t>
            </a:r>
            <a:r>
              <a:rPr lang="es-CR" sz="2400" dirty="0">
                <a:solidFill>
                  <a:schemeClr val="hlink"/>
                </a:solidFill>
              </a:rPr>
              <a:t>: A critique”, </a:t>
            </a:r>
            <a:r>
              <a:rPr lang="en-US" sz="2400" i="1" dirty="0">
                <a:solidFill>
                  <a:schemeClr val="hlink"/>
                </a:solidFill>
              </a:rPr>
              <a:t>Conference Series on Public Policy.</a:t>
            </a:r>
          </a:p>
          <a:p>
            <a:pPr algn="ctr">
              <a:lnSpc>
                <a:spcPct val="90000"/>
              </a:lnSpc>
              <a:buNone/>
            </a:pPr>
            <a:r>
              <a:rPr lang="es-MX" sz="2400" i="1" dirty="0">
                <a:solidFill>
                  <a:schemeClr val="hlink"/>
                </a:solidFill>
              </a:rPr>
              <a:t>Premio Novel en Economía  en 1995.  Nació en 1937 (78 años)</a:t>
            </a:r>
            <a:endParaRPr lang="en-US" sz="2400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es-CR" sz="2400" dirty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907704" y="5589240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MX" dirty="0">
                <a:cs typeface="Times New Roman" pitchFamily="18" charset="0"/>
              </a:rPr>
              <a:t>Existe un “</a:t>
            </a:r>
            <a:r>
              <a:rPr lang="es-MX" dirty="0" err="1">
                <a:cs typeface="Times New Roman" pitchFamily="18" charset="0"/>
              </a:rPr>
              <a:t>trade</a:t>
            </a:r>
            <a:r>
              <a:rPr lang="es-MX" dirty="0">
                <a:cs typeface="Times New Roman" pitchFamily="18" charset="0"/>
              </a:rPr>
              <a:t>-off” entre el tamaño de la  muestra y la estabilidad del modelo</a:t>
            </a:r>
            <a:endParaRPr lang="es-E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9E385-48F0-4FD4-8060-AB49BB8FE10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908720"/>
            <a:ext cx="8234609" cy="581275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755577" y="1124745"/>
            <a:ext cx="3672408" cy="5112568"/>
          </a:xfrm>
          <a:prstGeom prst="rect">
            <a:avLst/>
          </a:prstGeom>
          <a:solidFill>
            <a:srgbClr val="CC9900">
              <a:alpha val="26000"/>
            </a:srgbClr>
          </a:solidFill>
          <a:ln w="25400" cap="flat" cmpd="sng" algn="ctr">
            <a:solidFill>
              <a:srgbClr val="CC9900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s-CR"/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792088"/>
          </a:xfrm>
        </p:spPr>
        <p:txBody>
          <a:bodyPr/>
          <a:lstStyle/>
          <a:p>
            <a:r>
              <a:rPr lang="es-CR" dirty="0" smtClean="0"/>
              <a:t>Longitud de la serie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2393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7" name="6 Elipse"/>
          <p:cNvSpPr/>
          <p:nvPr/>
        </p:nvSpPr>
        <p:spPr>
          <a:xfrm>
            <a:off x="467544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3</a:t>
            </a:r>
            <a:endParaRPr lang="es-CR" dirty="0"/>
          </a:p>
        </p:txBody>
      </p:sp>
      <p:sp>
        <p:nvSpPr>
          <p:cNvPr id="8" name="7 Elipse"/>
          <p:cNvSpPr/>
          <p:nvPr/>
        </p:nvSpPr>
        <p:spPr>
          <a:xfrm>
            <a:off x="4716016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4</a:t>
            </a:r>
            <a:endParaRPr lang="es-CR" dirty="0"/>
          </a:p>
        </p:txBody>
      </p:sp>
      <p:sp>
        <p:nvSpPr>
          <p:cNvPr id="9" name="8 Elipse"/>
          <p:cNvSpPr/>
          <p:nvPr/>
        </p:nvSpPr>
        <p:spPr>
          <a:xfrm>
            <a:off x="4716016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5</a:t>
            </a:r>
            <a:endParaRPr lang="es-CR" dirty="0"/>
          </a:p>
        </p:txBody>
      </p:sp>
      <p:sp>
        <p:nvSpPr>
          <p:cNvPr id="10" name="9 Elipse"/>
          <p:cNvSpPr/>
          <p:nvPr/>
        </p:nvSpPr>
        <p:spPr>
          <a:xfrm>
            <a:off x="4716016" y="5373216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6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Objetivo de la serie temporal</a:t>
            </a:r>
            <a:endParaRPr lang="es-CR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49519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Componentes de una serie de </a:t>
            </a:r>
            <a:r>
              <a:rPr lang="es-CR" dirty="0" smtClean="0"/>
              <a:t>tiempo</a:t>
            </a:r>
            <a:endParaRPr lang="es-CR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660232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Análisis visual</a:t>
            </a:r>
            <a:endParaRPr lang="es-C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6660232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Longitud de la serie</a:t>
            </a:r>
            <a:endParaRPr lang="es-CR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660232" y="5373216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Etapas en el análisis de la serie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30305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96" y="44624"/>
            <a:ext cx="9073008" cy="864096"/>
          </a:xfrm>
        </p:spPr>
        <p:txBody>
          <a:bodyPr/>
          <a:lstStyle/>
          <a:p>
            <a:r>
              <a:rPr lang="es-CR" dirty="0" smtClean="0"/>
              <a:t>Etapas en el análisis de la serie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5616624"/>
          </a:xfrm>
        </p:spPr>
        <p:txBody>
          <a:bodyPr>
            <a:normAutofit/>
          </a:bodyPr>
          <a:lstStyle/>
          <a:p>
            <a:r>
              <a:rPr lang="es-CR" sz="2400" dirty="0" smtClean="0"/>
              <a:t>El análisis de una serie de tiempo de proceder, sin ser restrictivo, procede a groso modo de la siguiente forma:</a:t>
            </a:r>
          </a:p>
          <a:p>
            <a:endParaRPr lang="es-CR" sz="2400" dirty="0"/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Selección de datos: rango de modelización, rango de estimación, pronóstico.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Descripción de la serie temporal.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Estimación de los modelos.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Medidas de bondad y ajuste.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Pronóstico del rango de estimación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/>
              <a:t>Medidas de bondad y </a:t>
            </a:r>
            <a:r>
              <a:rPr lang="es-CR" sz="2400" dirty="0" smtClean="0"/>
              <a:t>ajuste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Selección del mejor método de estimación</a:t>
            </a:r>
          </a:p>
          <a:p>
            <a:pPr marL="457200" indent="-457200">
              <a:buFont typeface="+mj-lt"/>
              <a:buAutoNum type="arabicPeriod"/>
            </a:pPr>
            <a:r>
              <a:rPr lang="es-CR" sz="2400" dirty="0" smtClean="0"/>
              <a:t>Pronóstico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093727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/>
          <a:lstStyle/>
          <a:p>
            <a:r>
              <a:rPr lang="es-CR" dirty="0" smtClean="0"/>
              <a:t>Importancia de pronosticar una ST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412776"/>
            <a:ext cx="7067128" cy="5069160"/>
          </a:xfrm>
        </p:spPr>
        <p:txBody>
          <a:bodyPr>
            <a:normAutofit fontScale="92500"/>
          </a:bodyPr>
          <a:lstStyle/>
          <a:p>
            <a:pPr algn="just"/>
            <a:r>
              <a:rPr lang="es-CR" sz="2400" dirty="0" smtClean="0"/>
              <a:t>El análisis de las series temporales juega un rol esencial tanto para conocer un determinado fenómeno como para pronosticar hacia el futuro.</a:t>
            </a:r>
          </a:p>
          <a:p>
            <a:pPr algn="just"/>
            <a:endParaRPr lang="es-CR" sz="2400" dirty="0"/>
          </a:p>
          <a:p>
            <a:pPr algn="just"/>
            <a:r>
              <a:rPr lang="es-CR" sz="2400" dirty="0" smtClean="0"/>
              <a:t>Los millones y billones que gastan los empresas y otros para predecir por ejemplo el movimiento financiero, la demanda salarial, el comportamiento y la demanda de la población, etc., son tan solo unos pocos casos de argumenta para apostarle al análisis de las series temporales.</a:t>
            </a:r>
          </a:p>
          <a:p>
            <a:pPr algn="just"/>
            <a:endParaRPr lang="es-CR" sz="2400" dirty="0"/>
          </a:p>
          <a:p>
            <a:pPr algn="just"/>
            <a:r>
              <a:rPr lang="es-CR" sz="2400" dirty="0" smtClean="0"/>
              <a:t>“</a:t>
            </a:r>
            <a:r>
              <a:rPr lang="en-US" sz="2400" dirty="0"/>
              <a:t>By </a:t>
            </a:r>
            <a:r>
              <a:rPr lang="en-US" sz="2400" b="1" dirty="0"/>
              <a:t>time series</a:t>
            </a:r>
            <a:r>
              <a:rPr lang="en-US" sz="2400" dirty="0"/>
              <a:t> analysis, we build models depicting the cutting tool states, </a:t>
            </a:r>
            <a:r>
              <a:rPr lang="en-US" sz="2400" dirty="0" err="1"/>
              <a:t>coacervate</a:t>
            </a:r>
            <a:r>
              <a:rPr lang="en-US" sz="2400" dirty="0"/>
              <a:t> information from dynamic date and construct feature vectors for discrimination.</a:t>
            </a:r>
            <a:r>
              <a:rPr lang="es-CR" sz="2400" dirty="0" smtClean="0"/>
              <a:t>” </a:t>
            </a:r>
            <a:endParaRPr lang="es-CR" sz="2400" dirty="0"/>
          </a:p>
        </p:txBody>
      </p:sp>
      <p:pic>
        <p:nvPicPr>
          <p:cNvPr id="5122" name="Picture 2" descr="Resultado de imagen para inter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25144"/>
            <a:ext cx="1584176" cy="15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inter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5126" name="Picture 6" descr="Resultado de imagen para forecast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3953" r="10497" b="12887"/>
          <a:stretch/>
        </p:blipFill>
        <p:spPr bwMode="auto">
          <a:xfrm>
            <a:off x="7502507" y="1700808"/>
            <a:ext cx="148380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6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7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049519" y="142315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Medidas de bondad y ajuste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02835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994122"/>
          </a:xfrm>
        </p:spPr>
        <p:txBody>
          <a:bodyPr/>
          <a:lstStyle/>
          <a:p>
            <a:r>
              <a:rPr lang="es-CR" dirty="0" smtClean="0"/>
              <a:t>Medidas de bondad y de ajuste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9735" y="1412776"/>
                <a:ext cx="8229600" cy="5184576"/>
              </a:xfrm>
            </p:spPr>
            <p:txBody>
              <a:bodyPr>
                <a:normAutofit/>
              </a:bodyPr>
              <a:lstStyle/>
              <a:p>
                <a:r>
                  <a:rPr lang="es-CR" sz="2400" dirty="0" smtClean="0"/>
                  <a:t>Algunas de las medidas…</a:t>
                </a:r>
              </a:p>
              <a:p>
                <a:endParaRPr lang="es-CR" sz="2400" dirty="0"/>
              </a:p>
              <a:p>
                <a:endParaRPr lang="es-CR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R" sz="2400" dirty="0" smtClean="0"/>
                  <a:t>MAPE: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C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C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C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s-CR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C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R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R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s-CR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CR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es-C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CR" sz="2400" dirty="0" smtClean="0"/>
                  <a:t>*100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s-C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R" sz="2400" dirty="0" smtClean="0"/>
                  <a:t>MAD: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s-C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s-C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s-CR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s-C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CR" sz="2400" dirty="0" smtClean="0"/>
                  <a:t>MSD: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C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s-C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s-C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s-C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R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R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s-C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C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s-CR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735" y="1412776"/>
                <a:ext cx="8229600" cy="5184576"/>
              </a:xfrm>
              <a:blipFill rotWithShape="0">
                <a:blip r:embed="rId2" cstate="print"/>
                <a:stretch>
                  <a:fillRect l="-1185" t="-9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38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he e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" y="0"/>
            <a:ext cx="9138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83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712968" cy="1143000"/>
          </a:xfrm>
        </p:spPr>
        <p:txBody>
          <a:bodyPr/>
          <a:lstStyle/>
          <a:p>
            <a:r>
              <a:rPr lang="es-CR" dirty="0" smtClean="0"/>
              <a:t>Importancia de pronosticar una ST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0" y="1124745"/>
            <a:ext cx="6323566" cy="5472608"/>
          </a:xfrm>
          <a:prstGeom prst="rect">
            <a:avLst/>
          </a:prstGeom>
        </p:spPr>
      </p:pic>
      <p:sp>
        <p:nvSpPr>
          <p:cNvPr id="6" name="Flecha izquierda 5"/>
          <p:cNvSpPr/>
          <p:nvPr/>
        </p:nvSpPr>
        <p:spPr>
          <a:xfrm>
            <a:off x="6764850" y="1700808"/>
            <a:ext cx="1767590" cy="2880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Flecha izquierda 6"/>
          <p:cNvSpPr/>
          <p:nvPr/>
        </p:nvSpPr>
        <p:spPr>
          <a:xfrm>
            <a:off x="6717713" y="5373216"/>
            <a:ext cx="1767590" cy="2880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9603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1254179"/>
            <a:ext cx="7416824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600" dirty="0"/>
              <a:t>https://www.slideshare.net/DevieMohan1/endofyear-fintech-thoughts-and-predictions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864096"/>
          </a:xfrm>
        </p:spPr>
        <p:txBody>
          <a:bodyPr/>
          <a:lstStyle/>
          <a:p>
            <a:r>
              <a:rPr lang="es-CR" dirty="0" smtClean="0"/>
              <a:t>Importancia de pronosticar una ST</a:t>
            </a:r>
            <a:endParaRPr lang="es-CR" dirty="0"/>
          </a:p>
        </p:txBody>
      </p:sp>
      <p:pic>
        <p:nvPicPr>
          <p:cNvPr id="6146" name="Picture 2" descr="Resultado de imagen para banks predi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4826"/>
            <a:ext cx="8136904" cy="49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s-CR" dirty="0" smtClean="0"/>
              <a:t>Índice</a:t>
            </a:r>
            <a:endParaRPr lang="es-CR" dirty="0"/>
          </a:p>
        </p:txBody>
      </p:sp>
      <p:sp>
        <p:nvSpPr>
          <p:cNvPr id="5" name="4 Elipse"/>
          <p:cNvSpPr/>
          <p:nvPr/>
        </p:nvSpPr>
        <p:spPr>
          <a:xfrm>
            <a:off x="467544" y="1423151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1</a:t>
            </a:r>
            <a:endParaRPr lang="es-CR" dirty="0"/>
          </a:p>
        </p:txBody>
      </p:sp>
      <p:sp>
        <p:nvSpPr>
          <p:cNvPr id="6" name="5 Elipse"/>
          <p:cNvSpPr/>
          <p:nvPr/>
        </p:nvSpPr>
        <p:spPr>
          <a:xfrm>
            <a:off x="467544" y="3429000"/>
            <a:ext cx="1080120" cy="10081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2</a:t>
            </a:r>
            <a:endParaRPr lang="es-CR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49518" y="1423150"/>
            <a:ext cx="1944217" cy="1008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Importancia de pronosticar series de tiempo </a:t>
            </a:r>
            <a:endParaRPr lang="es-CR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49519" y="3429000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¿Qué es una serie de tiempo?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0052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¿Qué es una serie cronológica o serie de tiempo?</a:t>
            </a:r>
            <a:endParaRPr lang="es-CR" dirty="0"/>
          </a:p>
        </p:txBody>
      </p:sp>
      <p:pic>
        <p:nvPicPr>
          <p:cNvPr id="1026" name="Picture 2" descr="Resultado de imagen para pensa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9144"/>
          <a:stretch/>
        </p:blipFill>
        <p:spPr bwMode="auto">
          <a:xfrm>
            <a:off x="1043608" y="1772816"/>
            <a:ext cx="7200800" cy="46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43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1919</Words>
  <Application>Microsoft Office PowerPoint</Application>
  <PresentationFormat>Presentación en pantalla (4:3)</PresentationFormat>
  <Paragraphs>279</Paragraphs>
  <Slides>52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Times New Roman</vt:lpstr>
      <vt:lpstr>Tema de Office</vt:lpstr>
      <vt:lpstr>EViews.Workfile.2</vt:lpstr>
      <vt:lpstr>Introducción a las series cronológicas </vt:lpstr>
      <vt:lpstr>Índice</vt:lpstr>
      <vt:lpstr>Índice</vt:lpstr>
      <vt:lpstr>Índice</vt:lpstr>
      <vt:lpstr>Importancia de pronosticar una ST</vt:lpstr>
      <vt:lpstr>Importancia de pronosticar una ST</vt:lpstr>
      <vt:lpstr>Importancia de pronosticar una ST</vt:lpstr>
      <vt:lpstr>Índice</vt:lpstr>
      <vt:lpstr>¿Qué es una serie cronológica o serie de tiempo?</vt:lpstr>
      <vt:lpstr>¿Qué es una serie cronológica o serie de tiempo?</vt:lpstr>
      <vt:lpstr>¿Qué es una serie cronológica o serie de tiempo?</vt:lpstr>
      <vt:lpstr>¿Qué es una serie cronológica o serie de tiempo?</vt:lpstr>
      <vt:lpstr>¿Qué es una serie cronológica o serie de tiempo?</vt:lpstr>
      <vt:lpstr>¿Qué es una serie cronológica o serie de tiempo?</vt:lpstr>
      <vt:lpstr>¿Qué es una serie cronológica o serie de tiempo?</vt:lpstr>
      <vt:lpstr>¿Qué es una serie cronológica o serie de tiempo?</vt:lpstr>
      <vt:lpstr>Índice</vt:lpstr>
      <vt:lpstr>Objetivo del análisis por series temporales</vt:lpstr>
      <vt:lpstr>Objetivo del análisis por series temporales</vt:lpstr>
      <vt:lpstr>Índice</vt:lpstr>
      <vt:lpstr>Tipos de análisis de series de tiempo </vt:lpstr>
      <vt:lpstr>Tipos de análisis de series de tiempo </vt:lpstr>
      <vt:lpstr>Tipos de análisis de series de tiempo </vt:lpstr>
      <vt:lpstr>Tipos de análisis de series de tiempo </vt:lpstr>
      <vt:lpstr>Tipos de análisis de series de tiempo </vt:lpstr>
      <vt:lpstr>Tipos de análisis de series de tiempo </vt:lpstr>
      <vt:lpstr>Tipos de análisis de series de tiempo </vt:lpstr>
      <vt:lpstr>Tipos de análisis de series de tiempo </vt:lpstr>
      <vt:lpstr>Tipos de análisis de series de tiempo </vt:lpstr>
      <vt:lpstr>Índice</vt:lpstr>
      <vt:lpstr>Componentes de una serie cronológica</vt:lpstr>
      <vt:lpstr>Componentes de una serie cronológica</vt:lpstr>
      <vt:lpstr>Presentación de PowerPoint</vt:lpstr>
      <vt:lpstr>Presentación de PowerPoint</vt:lpstr>
      <vt:lpstr>Índice</vt:lpstr>
      <vt:lpstr>Análisis visual</vt:lpstr>
      <vt:lpstr>Análisis visual</vt:lpstr>
      <vt:lpstr>Análisis visual</vt:lpstr>
      <vt:lpstr>Análisis visual: el gráfico estacional</vt:lpstr>
      <vt:lpstr>Análisis visual de las series de tiempo</vt:lpstr>
      <vt:lpstr>Índice</vt:lpstr>
      <vt:lpstr>Índice</vt:lpstr>
      <vt:lpstr>Índice</vt:lpstr>
      <vt:lpstr>Índice</vt:lpstr>
      <vt:lpstr>Longitud de la serie</vt:lpstr>
      <vt:lpstr>Longitud de la serie</vt:lpstr>
      <vt:lpstr>Longitud de la serie</vt:lpstr>
      <vt:lpstr>Índice</vt:lpstr>
      <vt:lpstr>Etapas en el análisis de la serie</vt:lpstr>
      <vt:lpstr>Índice</vt:lpstr>
      <vt:lpstr>Medidas de bondad y de ajuste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series cronológicas</dc:title>
  <dc:creator>Oscar Centeno Mora</dc:creator>
  <cp:lastModifiedBy>Oscar Centeno Mora</cp:lastModifiedBy>
  <cp:revision>44</cp:revision>
  <dcterms:created xsi:type="dcterms:W3CDTF">2017-07-21T15:12:06Z</dcterms:created>
  <dcterms:modified xsi:type="dcterms:W3CDTF">2018-08-12T03:42:08Z</dcterms:modified>
</cp:coreProperties>
</file>