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7" r:id="rId5"/>
    <p:sldId id="328" r:id="rId6"/>
    <p:sldId id="260" r:id="rId7"/>
    <p:sldId id="261" r:id="rId8"/>
    <p:sldId id="278" r:id="rId9"/>
    <p:sldId id="262" r:id="rId10"/>
    <p:sldId id="263" r:id="rId11"/>
    <p:sldId id="329" r:id="rId12"/>
    <p:sldId id="330" r:id="rId13"/>
    <p:sldId id="279" r:id="rId14"/>
    <p:sldId id="264" r:id="rId15"/>
    <p:sldId id="265" r:id="rId16"/>
    <p:sldId id="283" r:id="rId17"/>
    <p:sldId id="284" r:id="rId18"/>
    <p:sldId id="285" r:id="rId19"/>
    <p:sldId id="286" r:id="rId20"/>
    <p:sldId id="287" r:id="rId21"/>
    <p:sldId id="288" r:id="rId22"/>
    <p:sldId id="289" r:id="rId23"/>
    <p:sldId id="291" r:id="rId24"/>
    <p:sldId id="331" r:id="rId25"/>
    <p:sldId id="290" r:id="rId26"/>
    <p:sldId id="292" r:id="rId27"/>
    <p:sldId id="293" r:id="rId28"/>
    <p:sldId id="294" r:id="rId29"/>
    <p:sldId id="295" r:id="rId30"/>
    <p:sldId id="300" r:id="rId31"/>
    <p:sldId id="332" r:id="rId32"/>
    <p:sldId id="296" r:id="rId33"/>
    <p:sldId id="297" r:id="rId34"/>
    <p:sldId id="298" r:id="rId35"/>
    <p:sldId id="280" r:id="rId36"/>
    <p:sldId id="312" r:id="rId37"/>
    <p:sldId id="266" r:id="rId38"/>
    <p:sldId id="267" r:id="rId39"/>
    <p:sldId id="302" r:id="rId40"/>
    <p:sldId id="304" r:id="rId41"/>
    <p:sldId id="305" r:id="rId42"/>
    <p:sldId id="306" r:id="rId43"/>
    <p:sldId id="307" r:id="rId44"/>
    <p:sldId id="308" r:id="rId45"/>
    <p:sldId id="309" r:id="rId46"/>
    <p:sldId id="319" r:id="rId47"/>
    <p:sldId id="333" r:id="rId48"/>
    <p:sldId id="310" r:id="rId49"/>
    <p:sldId id="311" r:id="rId50"/>
    <p:sldId id="313" r:id="rId51"/>
    <p:sldId id="314" r:id="rId52"/>
    <p:sldId id="315" r:id="rId53"/>
    <p:sldId id="316" r:id="rId54"/>
    <p:sldId id="317" r:id="rId55"/>
    <p:sldId id="321" r:id="rId56"/>
    <p:sldId id="322" r:id="rId57"/>
    <p:sldId id="323" r:id="rId58"/>
    <p:sldId id="324" r:id="rId59"/>
    <p:sldId id="325" r:id="rId60"/>
    <p:sldId id="327" r:id="rId61"/>
    <p:sldId id="334" r:id="rId62"/>
    <p:sldId id="281" r:id="rId63"/>
    <p:sldId id="268" r:id="rId64"/>
    <p:sldId id="269" r:id="rId65"/>
    <p:sldId id="335" r:id="rId66"/>
    <p:sldId id="336" r:id="rId67"/>
    <p:sldId id="337" r:id="rId68"/>
    <p:sldId id="338" r:id="rId69"/>
    <p:sldId id="339" r:id="rId70"/>
    <p:sldId id="340" r:id="rId71"/>
    <p:sldId id="341" r:id="rId72"/>
    <p:sldId id="342" r:id="rId73"/>
    <p:sldId id="343" r:id="rId74"/>
    <p:sldId id="344" r:id="rId75"/>
    <p:sldId id="348" r:id="rId76"/>
    <p:sldId id="345" r:id="rId77"/>
    <p:sldId id="346" r:id="rId78"/>
    <p:sldId id="349" r:id="rId79"/>
    <p:sldId id="350" r:id="rId80"/>
    <p:sldId id="353" r:id="rId81"/>
    <p:sldId id="351" r:id="rId82"/>
    <p:sldId id="352" r:id="rId83"/>
    <p:sldId id="326" r:id="rId84"/>
    <p:sldId id="276" r:id="rId8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microsoft.com/office/2015/10/relationships/revisionInfo" Target="revisionInfo.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21/09/2018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21/09/2018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21/09/2018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21/09/2018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21/09/2018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7A847CFC-816F-41D0-AAC0-9BF4FEBC753E}" type="datetimeFigureOut">
              <a:rPr lang="es-ES" smtClean="0"/>
              <a:pPr/>
              <a:t>21/09/2018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7A847CFC-816F-41D0-AAC0-9BF4FEBC753E}" type="datetimeFigureOut">
              <a:rPr lang="es-ES" smtClean="0"/>
              <a:pPr/>
              <a:t>21/09/2018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7A847CFC-816F-41D0-AAC0-9BF4FEBC753E}" type="datetimeFigureOut">
              <a:rPr lang="es-ES" smtClean="0"/>
              <a:pPr/>
              <a:t>21/09/2018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21/09/2018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21/09/2018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21/09/2018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21/09/2018</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3.emf"/><Relationship Id="rId4" Type="http://schemas.openxmlformats.org/officeDocument/2006/relationships/image" Target="../media/image22.emf"/></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2.xml"/><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6.emf"/></Relationships>
</file>

<file path=ppt/slides/_rels/slide42.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41.emf"/><Relationship Id="rId4" Type="http://schemas.openxmlformats.org/officeDocument/2006/relationships/image" Target="../media/image40.emf"/></Relationships>
</file>

<file path=ppt/slides/_rels/slide4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2.xml"/><Relationship Id="rId5" Type="http://schemas.openxmlformats.org/officeDocument/2006/relationships/image" Target="../media/image47.emf"/><Relationship Id="rId4" Type="http://schemas.openxmlformats.org/officeDocument/2006/relationships/image" Target="../media/image46.emf"/></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49.emf"/></Relationships>
</file>

<file path=ppt/slides/_rels/slide51.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51.emf"/></Relationships>
</file>

<file path=ppt/slides/_rels/slide52.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101.png"/><Relationship Id="rId1" Type="http://schemas.openxmlformats.org/officeDocument/2006/relationships/slideLayout" Target="../slideLayouts/slideLayout2.xml"/><Relationship Id="rId4" Type="http://schemas.openxmlformats.org/officeDocument/2006/relationships/image" Target="../media/image62.emf"/></Relationships>
</file>

<file path=ppt/slides/_rels/slide71.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104.png"/><Relationship Id="rId1" Type="http://schemas.openxmlformats.org/officeDocument/2006/relationships/slideLayout" Target="../slideLayouts/slideLayout2.xml"/><Relationship Id="rId4" Type="http://schemas.openxmlformats.org/officeDocument/2006/relationships/image" Target="../media/image64.emf"/></Relationships>
</file>

<file path=ppt/slides/_rels/slide72.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image" Target="../media/image68.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image" Target="../media/image115.png"/><Relationship Id="rId1" Type="http://schemas.openxmlformats.org/officeDocument/2006/relationships/slideLayout" Target="../slideLayouts/slideLayout2.xml"/><Relationship Id="rId4" Type="http://schemas.openxmlformats.org/officeDocument/2006/relationships/image" Target="../media/image71.e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44624"/>
            <a:ext cx="8784976" cy="936104"/>
          </a:xfrm>
        </p:spPr>
        <p:txBody>
          <a:bodyPr/>
          <a:lstStyle/>
          <a:p>
            <a:r>
              <a:rPr lang="es-CR" dirty="0"/>
              <a:t>El método ARIMA</a:t>
            </a:r>
          </a:p>
        </p:txBody>
      </p:sp>
      <p:sp>
        <p:nvSpPr>
          <p:cNvPr id="3" name="2 Subtítulo"/>
          <p:cNvSpPr>
            <a:spLocks noGrp="1"/>
          </p:cNvSpPr>
          <p:nvPr>
            <p:ph type="subTitle" idx="1"/>
          </p:nvPr>
        </p:nvSpPr>
        <p:spPr>
          <a:xfrm>
            <a:off x="2707704" y="6237312"/>
            <a:ext cx="6400800" cy="576064"/>
          </a:xfrm>
        </p:spPr>
        <p:txBody>
          <a:bodyPr>
            <a:normAutofit lnSpcReduction="10000"/>
          </a:bodyPr>
          <a:lstStyle/>
          <a:p>
            <a:pPr algn="r"/>
            <a:r>
              <a:rPr lang="es-CR" dirty="0"/>
              <a:t>Oscar Centeno Mora</a:t>
            </a:r>
          </a:p>
        </p:txBody>
      </p:sp>
      <p:pic>
        <p:nvPicPr>
          <p:cNvPr id="3074" name="Picture 2" descr="Resultado de imagen para ARIMA">
            <a:extLst>
              <a:ext uri="{FF2B5EF4-FFF2-40B4-BE49-F238E27FC236}">
                <a16:creationId xmlns:a16="http://schemas.microsoft.com/office/drawing/2014/main" id="{E46F4B0F-FE0D-479A-97B3-987AC12F1A9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1196752"/>
            <a:ext cx="7992888" cy="460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31782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179512" y="1052736"/>
                <a:ext cx="8712968" cy="4525963"/>
              </a:xfrm>
            </p:spPr>
            <p:txBody>
              <a:bodyPr>
                <a:normAutofit/>
              </a:bodyPr>
              <a:lstStyle/>
              <a:p>
                <a:r>
                  <a:rPr lang="es-CR" sz="2400" dirty="0"/>
                  <a:t>Podemos, suponiendo que el proceso es estacionario, dar una representación  a la relación entre </a:t>
                </a:r>
                <a:r>
                  <a:rPr lang="es-CR" sz="2400" dirty="0" err="1"/>
                  <a:t>autocorrelaciones</a:t>
                </a:r>
                <a:r>
                  <a:rPr lang="es-CR" sz="2400" dirty="0"/>
                  <a:t> parciales y </a:t>
                </a:r>
                <a:r>
                  <a:rPr lang="es-CR" sz="2400" dirty="0" err="1"/>
                  <a:t>autocorrelaciones</a:t>
                </a:r>
                <a:r>
                  <a:rPr lang="es-CR" sz="2400" dirty="0"/>
                  <a:t> totales, una representación conocida como las ecuaciones de </a:t>
                </a:r>
                <a:r>
                  <a:rPr lang="es-CR" sz="2400" dirty="0" err="1"/>
                  <a:t>Yule</a:t>
                </a:r>
                <a:r>
                  <a:rPr lang="es-CR" sz="2400" dirty="0"/>
                  <a:t>-Walker:</a:t>
                </a:r>
              </a:p>
              <a:p>
                <a:endParaRPr lang="es-CR" sz="2400" dirty="0"/>
              </a:p>
              <a:p>
                <a:r>
                  <a:rPr lang="es-CR" sz="2400" dirty="0"/>
                  <a:t>De hecho, a partir de la escritura anterior deducimos el término general de orden </a:t>
                </a:r>
                <a14:m>
                  <m:oMath xmlns:m="http://schemas.openxmlformats.org/officeDocument/2006/math">
                    <m:r>
                      <a:rPr lang="es-CR" sz="2400" i="1" dirty="0" smtClean="0">
                        <a:latin typeface="Cambria Math"/>
                      </a:rPr>
                      <m:t>𝑖</m:t>
                    </m:r>
                    <m:r>
                      <a:rPr lang="es-CR" sz="2400" i="1" dirty="0" smtClean="0">
                        <a:latin typeface="Cambria Math"/>
                      </a:rPr>
                      <m:t> (</m:t>
                    </m:r>
                    <m:r>
                      <a:rPr lang="es-CR" sz="2400" i="1" dirty="0" smtClean="0">
                        <a:latin typeface="Cambria Math"/>
                      </a:rPr>
                      <m:t>𝑖</m:t>
                    </m:r>
                    <m:r>
                      <a:rPr lang="es-CR" sz="2400" i="1" dirty="0" smtClean="0">
                        <a:latin typeface="Cambria Math"/>
                      </a:rPr>
                      <m:t>&gt; 0) </m:t>
                    </m:r>
                  </m:oMath>
                </a14:m>
                <a:r>
                  <a:rPr lang="es-CR" sz="2400" dirty="0"/>
                  <a:t>de la función de </a:t>
                </a:r>
                <a:r>
                  <a:rPr lang="es-CR" sz="2400" dirty="0" err="1"/>
                  <a:t>autocovariancia</a:t>
                </a:r>
                <a:r>
                  <a:rPr lang="es-CR" sz="2400" dirty="0"/>
                  <a:t> en un modelo </a:t>
                </a:r>
                <a:r>
                  <a:rPr lang="es-CR" sz="2400" dirty="0" err="1"/>
                  <a:t>autorregresivo</a:t>
                </a:r>
                <a:r>
                  <a:rPr lang="es-CR" sz="2400" dirty="0"/>
                  <a:t> de orden k: </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179512" y="1052736"/>
                <a:ext cx="8712968" cy="4525963"/>
              </a:xfrm>
              <a:blipFill rotWithShape="1">
                <a:blip r:embed="rId2" cstate="print"/>
                <a:stretch>
                  <a:fillRect l="-909" t="-1078" r="-1748"/>
                </a:stretch>
              </a:blipFill>
            </p:spPr>
            <p:txBody>
              <a:bodyPr/>
              <a:lstStyle/>
              <a:p>
                <a:r>
                  <a:rPr lang="es-CR">
                    <a:noFill/>
                  </a:rPr>
                  <a:t> </a:t>
                </a:r>
              </a:p>
            </p:txBody>
          </p:sp>
        </mc:Fallback>
      </mc:AlternateContent>
      <p:sp>
        <p:nvSpPr>
          <p:cNvPr id="4" name="1 Título"/>
          <p:cNvSpPr>
            <a:spLocks noGrp="1"/>
          </p:cNvSpPr>
          <p:nvPr>
            <p:ph type="title"/>
          </p:nvPr>
        </p:nvSpPr>
        <p:spPr>
          <a:xfrm>
            <a:off x="35496" y="44624"/>
            <a:ext cx="9036496" cy="936104"/>
          </a:xfrm>
        </p:spPr>
        <p:txBody>
          <a:bodyPr>
            <a:normAutofit/>
          </a:bodyPr>
          <a:lstStyle/>
          <a:p>
            <a:r>
              <a:rPr lang="es-CR" dirty="0"/>
              <a:t>La función de auto correlación parcial</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4653136"/>
            <a:ext cx="7632848" cy="1146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843629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1124744"/>
            <a:ext cx="8712968" cy="4525963"/>
          </a:xfrm>
        </p:spPr>
        <p:txBody>
          <a:bodyPr>
            <a:normAutofit/>
          </a:bodyPr>
          <a:lstStyle/>
          <a:p>
            <a:r>
              <a:rPr lang="es-CR" sz="2400" dirty="0"/>
              <a:t>Sea entonces, la ecuación puesta en términos de la función de auto correlación: </a:t>
            </a:r>
          </a:p>
          <a:p>
            <a:endParaRPr lang="es-CR" sz="2400" dirty="0"/>
          </a:p>
          <a:p>
            <a:endParaRPr lang="es-CR" sz="2400" dirty="0"/>
          </a:p>
          <a:p>
            <a:endParaRPr lang="es-CR" sz="2400" dirty="0"/>
          </a:p>
          <a:p>
            <a:r>
              <a:rPr lang="es-CR" sz="2400" dirty="0"/>
              <a:t>Obtenemos , haciendo variar i=1,2,…,k, el conjunto de ecuaciones de </a:t>
            </a:r>
            <a:r>
              <a:rPr lang="es-CR" sz="2400" dirty="0" err="1"/>
              <a:t>Yule</a:t>
            </a:r>
            <a:r>
              <a:rPr lang="es-CR" sz="2400" dirty="0"/>
              <a:t>-Walker:  </a:t>
            </a:r>
          </a:p>
        </p:txBody>
      </p:sp>
      <p:sp>
        <p:nvSpPr>
          <p:cNvPr id="4" name="1 Título"/>
          <p:cNvSpPr>
            <a:spLocks noGrp="1"/>
          </p:cNvSpPr>
          <p:nvPr>
            <p:ph type="title"/>
          </p:nvPr>
        </p:nvSpPr>
        <p:spPr>
          <a:xfrm>
            <a:off x="35496" y="44624"/>
            <a:ext cx="9036496" cy="936104"/>
          </a:xfrm>
        </p:spPr>
        <p:txBody>
          <a:bodyPr>
            <a:normAutofit/>
          </a:bodyPr>
          <a:lstStyle/>
          <a:p>
            <a:r>
              <a:rPr lang="es-CR" dirty="0"/>
              <a:t>La función de auto correlación parcial</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6490" y="2300265"/>
            <a:ext cx="5688632" cy="543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6490" y="4173390"/>
            <a:ext cx="5688632" cy="2495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991471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1268760"/>
            <a:ext cx="8229600" cy="4525963"/>
          </a:xfrm>
        </p:spPr>
        <p:txBody>
          <a:bodyPr>
            <a:normAutofit/>
          </a:bodyPr>
          <a:lstStyle/>
          <a:p>
            <a:r>
              <a:rPr lang="es-CR" sz="2400" dirty="0"/>
              <a:t>O bajo la forma matricial:</a:t>
            </a:r>
          </a:p>
        </p:txBody>
      </p:sp>
      <p:sp>
        <p:nvSpPr>
          <p:cNvPr id="4" name="1 Título"/>
          <p:cNvSpPr>
            <a:spLocks noGrp="1"/>
          </p:cNvSpPr>
          <p:nvPr>
            <p:ph type="title"/>
          </p:nvPr>
        </p:nvSpPr>
        <p:spPr>
          <a:xfrm>
            <a:off x="35496" y="44624"/>
            <a:ext cx="9036496" cy="936104"/>
          </a:xfrm>
        </p:spPr>
        <p:txBody>
          <a:bodyPr>
            <a:normAutofit/>
          </a:bodyPr>
          <a:lstStyle/>
          <a:p>
            <a:r>
              <a:rPr lang="es-CR" dirty="0"/>
              <a:t>La función de auto correlación parcial</a:t>
            </a: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035" y="2204864"/>
            <a:ext cx="8154478" cy="38820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95709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F3E5F748-54A6-48B9-982C-35338F2918B7}"/>
              </a:ext>
            </a:extLst>
          </p:cNvPr>
          <p:cNvSpPr txBox="1">
            <a:spLocks/>
          </p:cNvSpPr>
          <p:nvPr/>
        </p:nvSpPr>
        <p:spPr>
          <a:xfrm>
            <a:off x="457200" y="58614"/>
            <a:ext cx="82296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Índice</a:t>
            </a:r>
            <a:endParaRPr lang="es-CR" dirty="0"/>
          </a:p>
        </p:txBody>
      </p:sp>
      <p:sp>
        <p:nvSpPr>
          <p:cNvPr id="5" name="3 Elipse">
            <a:extLst>
              <a:ext uri="{FF2B5EF4-FFF2-40B4-BE49-F238E27FC236}">
                <a16:creationId xmlns:a16="http://schemas.microsoft.com/office/drawing/2014/main" id="{15E93677-2C0F-40E9-A292-EA90C7EE6090}"/>
              </a:ext>
            </a:extLst>
          </p:cNvPr>
          <p:cNvSpPr/>
          <p:nvPr/>
        </p:nvSpPr>
        <p:spPr>
          <a:xfrm>
            <a:off x="539552" y="1401122"/>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6" name="4 Elipse">
            <a:extLst>
              <a:ext uri="{FF2B5EF4-FFF2-40B4-BE49-F238E27FC236}">
                <a16:creationId xmlns:a16="http://schemas.microsoft.com/office/drawing/2014/main" id="{DC984136-0EA0-4431-B28D-62E701BC6E7D}"/>
              </a:ext>
            </a:extLst>
          </p:cNvPr>
          <p:cNvSpPr/>
          <p:nvPr/>
        </p:nvSpPr>
        <p:spPr>
          <a:xfrm>
            <a:off x="539552" y="3393116"/>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7" name="5 Elipse">
            <a:extLst>
              <a:ext uri="{FF2B5EF4-FFF2-40B4-BE49-F238E27FC236}">
                <a16:creationId xmlns:a16="http://schemas.microsoft.com/office/drawing/2014/main" id="{D8F8DC89-5271-4371-A0E3-29A433D033A5}"/>
              </a:ext>
            </a:extLst>
          </p:cNvPr>
          <p:cNvSpPr/>
          <p:nvPr/>
        </p:nvSpPr>
        <p:spPr>
          <a:xfrm>
            <a:off x="539552" y="5409340"/>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3</a:t>
            </a:r>
          </a:p>
        </p:txBody>
      </p:sp>
      <p:sp>
        <p:nvSpPr>
          <p:cNvPr id="10" name="9 Rectángulo redondeado">
            <a:extLst>
              <a:ext uri="{FF2B5EF4-FFF2-40B4-BE49-F238E27FC236}">
                <a16:creationId xmlns:a16="http://schemas.microsoft.com/office/drawing/2014/main" id="{290C1C2F-38AF-4E91-B24A-06E437CD0F0E}"/>
              </a:ext>
            </a:extLst>
          </p:cNvPr>
          <p:cNvSpPr/>
          <p:nvPr/>
        </p:nvSpPr>
        <p:spPr>
          <a:xfrm>
            <a:off x="1979712" y="1401122"/>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Auto correlación</a:t>
            </a:r>
          </a:p>
        </p:txBody>
      </p:sp>
      <p:sp>
        <p:nvSpPr>
          <p:cNvPr id="11" name="10 Rectángulo redondeado">
            <a:extLst>
              <a:ext uri="{FF2B5EF4-FFF2-40B4-BE49-F238E27FC236}">
                <a16:creationId xmlns:a16="http://schemas.microsoft.com/office/drawing/2014/main" id="{F5751BD8-8FC5-44D8-940A-52DA5C79C80A}"/>
              </a:ext>
            </a:extLst>
          </p:cNvPr>
          <p:cNvSpPr/>
          <p:nvPr/>
        </p:nvSpPr>
        <p:spPr>
          <a:xfrm>
            <a:off x="2055257" y="3393116"/>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Auto correlación parcial</a:t>
            </a:r>
          </a:p>
        </p:txBody>
      </p:sp>
      <p:sp>
        <p:nvSpPr>
          <p:cNvPr id="12" name="11 Rectángulo redondeado">
            <a:extLst>
              <a:ext uri="{FF2B5EF4-FFF2-40B4-BE49-F238E27FC236}">
                <a16:creationId xmlns:a16="http://schemas.microsoft.com/office/drawing/2014/main" id="{283EEA12-23FD-458A-BFDF-3F583992CA1A}"/>
              </a:ext>
            </a:extLst>
          </p:cNvPr>
          <p:cNvSpPr/>
          <p:nvPr/>
        </p:nvSpPr>
        <p:spPr>
          <a:xfrm>
            <a:off x="2055257" y="5409340"/>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El proceso MA</a:t>
            </a:r>
          </a:p>
        </p:txBody>
      </p:sp>
    </p:spTree>
    <p:extLst>
      <p:ext uri="{BB962C8B-B14F-4D97-AF65-F5344CB8AC3E}">
        <p14:creationId xmlns:p14="http://schemas.microsoft.com/office/powerpoint/2010/main" val="166378740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46856" y="44624"/>
            <a:ext cx="8229600" cy="792088"/>
          </a:xfrm>
        </p:spPr>
        <p:txBody>
          <a:bodyPr/>
          <a:lstStyle/>
          <a:p>
            <a:r>
              <a:rPr lang="es-CR" dirty="0"/>
              <a:t>El proceso MA</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35496" y="980728"/>
                <a:ext cx="9001000" cy="5877272"/>
              </a:xfrm>
            </p:spPr>
            <p:txBody>
              <a:bodyPr>
                <a:normAutofit fontScale="92500"/>
              </a:bodyPr>
              <a:lstStyle/>
              <a:p>
                <a:r>
                  <a:rPr lang="es-CR" sz="2400" dirty="0"/>
                  <a:t>El proceso MA(q) admite dos condiciones:</a:t>
                </a:r>
              </a:p>
              <a:p>
                <a:endParaRPr lang="es-CR" sz="2400" dirty="0"/>
              </a:p>
              <a:p>
                <a:pPr marL="457200" indent="-457200">
                  <a:buAutoNum type="arabicPeriod"/>
                </a:pPr>
                <a:r>
                  <a:rPr lang="es-CR" sz="2400" dirty="0"/>
                  <a:t>El componente determinístico del proceso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oMath>
                </a14:m>
                <a:r>
                  <a:rPr lang="es-CR" sz="2400" dirty="0"/>
                  <a:t> es un una constante </a:t>
                </a:r>
                <a14:m>
                  <m:oMath xmlns:m="http://schemas.openxmlformats.org/officeDocument/2006/math">
                    <m:sSub>
                      <m:sSubPr>
                        <m:ctrlPr>
                          <a:rPr lang="es-CR" sz="2400" b="0" i="1" smtClean="0">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𝜇</m:t>
                        </m:r>
                      </m:e>
                      <m:sub>
                        <m:r>
                          <a:rPr lang="es-CR" sz="2400" b="0" i="1" smtClean="0">
                            <a:latin typeface="Cambria Math" panose="02040503050406030204" pitchFamily="18" charset="0"/>
                            <a:ea typeface="Cambria Math" panose="02040503050406030204" pitchFamily="18" charset="0"/>
                          </a:rPr>
                          <m:t>𝑥</m:t>
                        </m:r>
                      </m:sub>
                    </m:sSub>
                  </m:oMath>
                </a14:m>
                <a:r>
                  <a:rPr lang="es-CR" sz="2400" dirty="0"/>
                  <a:t>.</a:t>
                </a:r>
              </a:p>
              <a:p>
                <a:pPr marL="457200" indent="-457200">
                  <a:buAutoNum type="arabicPeriod"/>
                </a:pPr>
                <a:r>
                  <a:rPr lang="es-CR" sz="2400" dirty="0"/>
                  <a:t>La realización en el tiempo t del proceso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es la suma ponderada de </a:t>
                </a:r>
                <a14:m>
                  <m:oMath xmlns:m="http://schemas.openxmlformats.org/officeDocument/2006/math">
                    <m:r>
                      <a:rPr lang="es-CR" sz="2400" b="0" i="1" smtClean="0">
                        <a:latin typeface="Cambria Math" panose="02040503050406030204" pitchFamily="18" charset="0"/>
                      </a:rPr>
                      <m:t>𝑞</m:t>
                    </m:r>
                  </m:oMath>
                </a14:m>
                <a:r>
                  <a:rPr lang="es-CR" sz="2400" dirty="0"/>
                  <a:t> valores presentes y pasados de un ruido blanco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𝑢</m:t>
                        </m:r>
                      </m:e>
                      <m:sub>
                        <m:r>
                          <a:rPr lang="es-CR" sz="2400" b="0" i="1" smtClean="0">
                            <a:latin typeface="Cambria Math" panose="02040503050406030204" pitchFamily="18" charset="0"/>
                          </a:rPr>
                          <m:t>𝑡</m:t>
                        </m:r>
                      </m:sub>
                    </m:sSub>
                  </m:oMath>
                </a14:m>
                <a:r>
                  <a:rPr lang="es-CR" sz="2400" dirty="0"/>
                  <a:t>.</a:t>
                </a:r>
              </a:p>
              <a:p>
                <a:pPr marL="457200" indent="-457200">
                  <a:buAutoNum type="arabicPeriod"/>
                </a:pPr>
                <a:endParaRPr lang="es-CR" sz="2400" dirty="0"/>
              </a:p>
              <a:p>
                <a:pPr marL="0" indent="0">
                  <a:buNone/>
                </a:pPr>
                <a:r>
                  <a:rPr lang="es-CR" sz="2400" dirty="0"/>
                  <a:t>De esta forma se tiene que un proceso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está gobernado por un MA(q) y este se expresa como </a:t>
                </a:r>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r>
                        <a:rPr lang="es-CR" sz="2400" b="0" i="1" smtClean="0">
                          <a:latin typeface="Cambria Math" panose="02040503050406030204" pitchFamily="18" charset="0"/>
                        </a:rPr>
                        <m: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𝑋</m:t>
                          </m:r>
                        </m:e>
                        <m:sub>
                          <m:r>
                            <a:rPr lang="es-CR" sz="2400" b="0" i="1" smtClean="0">
                              <a:latin typeface="Cambria Math" panose="02040503050406030204" pitchFamily="18" charset="0"/>
                            </a:rPr>
                            <m:t>𝑡</m:t>
                          </m:r>
                        </m:sub>
                      </m:sSub>
                      <m:r>
                        <a:rPr lang="es-CR" sz="2400" b="0" i="1" smtClean="0">
                          <a:latin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𝜇</m:t>
                          </m:r>
                        </m:e>
                        <m:sub>
                          <m:r>
                            <a:rPr lang="es-CR" sz="2400" b="0" i="1" smtClean="0">
                              <a:latin typeface="Cambria Math" panose="02040503050406030204" pitchFamily="18" charset="0"/>
                              <a:ea typeface="Cambria Math" panose="02040503050406030204" pitchFamily="18" charset="0"/>
                            </a:rPr>
                            <m:t>𝑥</m:t>
                          </m:r>
                        </m:sub>
                      </m:sSub>
                      <m:r>
                        <a:rPr lang="es-CR" sz="2400" b="0" i="1" smtClean="0">
                          <a:latin typeface="Cambria Math" panose="02040503050406030204" pitchFamily="18" charset="0"/>
                          <a:ea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𝑢</m:t>
                          </m:r>
                        </m:e>
                        <m:sub>
                          <m:r>
                            <a:rPr lang="es-CR" sz="2400" b="0" i="1" smtClean="0">
                              <a:latin typeface="Cambria Math" panose="02040503050406030204" pitchFamily="18" charset="0"/>
                              <a:ea typeface="Cambria Math" panose="02040503050406030204" pitchFamily="18" charset="0"/>
                            </a:rPr>
                            <m:t>𝑡</m:t>
                          </m:r>
                        </m:sub>
                      </m:sSub>
                      <m:r>
                        <a:rPr lang="es-CR" sz="2400" b="0" i="1" smtClean="0">
                          <a:latin typeface="Cambria Math" panose="02040503050406030204" pitchFamily="18" charset="0"/>
                          <a:ea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𝜗</m:t>
                          </m:r>
                        </m:e>
                        <m:sub>
                          <m:r>
                            <a:rPr lang="es-CR" sz="2400" b="0" i="1" smtClean="0">
                              <a:latin typeface="Cambria Math" panose="02040503050406030204" pitchFamily="18" charset="0"/>
                              <a:ea typeface="Cambria Math" panose="02040503050406030204" pitchFamily="18" charset="0"/>
                            </a:rPr>
                            <m:t>1</m:t>
                          </m:r>
                        </m:sub>
                      </m:sSub>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𝑢</m:t>
                          </m:r>
                        </m:e>
                        <m:sub>
                          <m:r>
                            <a:rPr lang="es-CR" sz="2400" b="0" i="1" smtClean="0">
                              <a:latin typeface="Cambria Math" panose="02040503050406030204" pitchFamily="18" charset="0"/>
                              <a:ea typeface="Cambria Math" panose="02040503050406030204" pitchFamily="18" charset="0"/>
                            </a:rPr>
                            <m:t>𝑡</m:t>
                          </m:r>
                          <m:r>
                            <a:rPr lang="es-CR" sz="2400" b="0" i="1" smtClean="0">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b="0" i="1" smtClean="0">
                              <a:latin typeface="Cambria Math" panose="02040503050406030204" pitchFamily="18" charset="0"/>
                              <a:ea typeface="Cambria Math" panose="02040503050406030204" pitchFamily="18" charset="0"/>
                            </a:rPr>
                            <m:t>2</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−2</m:t>
                          </m:r>
                        </m:sub>
                      </m:sSub>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b="0" i="1" smtClean="0">
                              <a:latin typeface="Cambria Math" panose="02040503050406030204" pitchFamily="18" charset="0"/>
                              <a:ea typeface="Cambria Math" panose="02040503050406030204" pitchFamily="18" charset="0"/>
                            </a:rPr>
                            <m:t>𝑞</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𝑞</m:t>
                          </m:r>
                        </m:sub>
                      </m:sSub>
                    </m:oMath>
                  </m:oMathPara>
                </a14:m>
                <a:endParaRPr lang="es-CR" sz="2400" dirty="0"/>
              </a:p>
              <a:p>
                <a:pPr marL="0" indent="0">
                  <a:buNone/>
                </a:pPr>
                <a:endParaRPr lang="es-CR" sz="2400" dirty="0"/>
              </a:p>
              <a:p>
                <a:pPr marL="0" indent="0">
                  <a:buNone/>
                </a:pPr>
                <a:r>
                  <a:rPr lang="es-CR" sz="2400" dirty="0"/>
                  <a:t>Con memoria </a:t>
                </a:r>
                <a14:m>
                  <m:oMath xmlns:m="http://schemas.openxmlformats.org/officeDocument/2006/math">
                    <m:r>
                      <a:rPr lang="es-CR" sz="2400" b="0" i="1" smtClean="0">
                        <a:latin typeface="Cambria Math" panose="02040503050406030204" pitchFamily="18" charset="0"/>
                      </a:rPr>
                      <m:t>𝐸</m:t>
                    </m:r>
                    <m:d>
                      <m:dPr>
                        <m:begChr m:val="["/>
                        <m:endChr m:val="]"/>
                        <m:ctrlPr>
                          <a:rPr lang="es-CR" sz="2400" b="0" i="1" smtClean="0">
                            <a:latin typeface="Cambria Math" panose="02040503050406030204" pitchFamily="18" charset="0"/>
                          </a:rPr>
                        </m:ctrlPr>
                      </m:dPr>
                      <m:e>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𝑢</m:t>
                            </m:r>
                          </m:e>
                          <m:sub>
                            <m:r>
                              <a:rPr lang="es-CR" sz="2400" b="0" i="1" smtClean="0">
                                <a:latin typeface="Cambria Math" panose="02040503050406030204" pitchFamily="18" charset="0"/>
                              </a:rPr>
                              <m:t>𝑡</m:t>
                            </m:r>
                          </m:sub>
                        </m:sSub>
                      </m:e>
                    </m:d>
                    <m:r>
                      <a:rPr lang="es-CR" sz="2400" b="0" i="1" smtClean="0">
                        <a:latin typeface="Cambria Math" panose="02040503050406030204" pitchFamily="18" charset="0"/>
                      </a:rPr>
                      <m:t>=0</m:t>
                    </m:r>
                  </m:oMath>
                </a14:m>
                <a:endParaRPr lang="es-CR" sz="2400" b="0" dirty="0"/>
              </a:p>
              <a:p>
                <a:pPr marL="0" indent="0">
                  <a:buNone/>
                </a:pPr>
                <a:r>
                  <a:rPr lang="es-CR" sz="2400" dirty="0"/>
                  <a:t>                         </a:t>
                </a:r>
                <a14:m>
                  <m:oMath xmlns:m="http://schemas.openxmlformats.org/officeDocument/2006/math">
                    <m:r>
                      <a:rPr lang="es-CR" sz="2400" i="1">
                        <a:latin typeface="Cambria Math" panose="02040503050406030204" pitchFamily="18" charset="0"/>
                      </a:rPr>
                      <m:t>𝐸</m:t>
                    </m:r>
                    <m:d>
                      <m:dPr>
                        <m:begChr m:val="["/>
                        <m:endChr m:val="]"/>
                        <m:ctrlPr>
                          <a:rPr lang="es-CR" sz="2400" i="1">
                            <a:latin typeface="Cambria Math" panose="02040503050406030204" pitchFamily="18" charset="0"/>
                          </a:rPr>
                        </m:ctrlPr>
                      </m:dPr>
                      <m:e>
                        <m:sSub>
                          <m:sSubPr>
                            <m:ctrlPr>
                              <a:rPr lang="es-CR" sz="2400" i="1">
                                <a:latin typeface="Cambria Math" panose="02040503050406030204" pitchFamily="18" charset="0"/>
                              </a:rPr>
                            </m:ctrlPr>
                          </m:sSubPr>
                          <m:e>
                            <m:r>
                              <a:rPr lang="es-CR" sz="2400" i="1">
                                <a:latin typeface="Cambria Math" panose="02040503050406030204" pitchFamily="18" charset="0"/>
                              </a:rPr>
                              <m:t>𝑢</m:t>
                            </m:r>
                          </m:e>
                          <m:sub>
                            <m:r>
                              <a:rPr lang="es-CR" sz="2400" i="1">
                                <a:latin typeface="Cambria Math" panose="02040503050406030204" pitchFamily="18" charset="0"/>
                              </a:rPr>
                              <m:t>𝑡</m:t>
                            </m:r>
                          </m:sub>
                        </m:sSub>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𝑢</m:t>
                            </m:r>
                          </m:e>
                          <m:sub>
                            <m:r>
                              <a:rPr lang="es-CR" sz="2400" b="0" i="1" smtClean="0">
                                <a:latin typeface="Cambria Math" panose="02040503050406030204" pitchFamily="18" charset="0"/>
                              </a:rPr>
                              <m:t>𝑡</m:t>
                            </m:r>
                            <m:r>
                              <a:rPr lang="es-CR" sz="2400" b="0" i="1" smtClean="0">
                                <a:latin typeface="Cambria Math" panose="02040503050406030204" pitchFamily="18" charset="0"/>
                              </a:rPr>
                              <m:t>+</m:t>
                            </m:r>
                            <m:r>
                              <a:rPr lang="es-CR" sz="2400" b="0" i="1" smtClean="0">
                                <a:latin typeface="Cambria Math" panose="02040503050406030204" pitchFamily="18" charset="0"/>
                              </a:rPr>
                              <m:t>𝑠</m:t>
                            </m:r>
                          </m:sub>
                        </m:sSub>
                      </m:e>
                    </m:d>
                    <m:r>
                      <a:rPr lang="es-CR" sz="2400" i="1">
                        <a:latin typeface="Cambria Math" panose="02040503050406030204" pitchFamily="18" charset="0"/>
                      </a:rPr>
                      <m:t>=</m:t>
                    </m:r>
                    <m:d>
                      <m:dPr>
                        <m:begChr m:val="{"/>
                        <m:endChr m:val=""/>
                        <m:ctrlPr>
                          <a:rPr lang="es-CR" sz="2400" i="1" smtClean="0">
                            <a:latin typeface="Cambria Math" panose="02040503050406030204" pitchFamily="18" charset="0"/>
                          </a:rPr>
                        </m:ctrlPr>
                      </m:dPr>
                      <m:e>
                        <m:eqArr>
                          <m:eqArrPr>
                            <m:ctrlPr>
                              <a:rPr lang="es-CR" sz="2400" i="1" smtClean="0">
                                <a:latin typeface="Cambria Math" panose="02040503050406030204" pitchFamily="18" charset="0"/>
                              </a:rPr>
                            </m:ctrlPr>
                          </m:eqArrPr>
                          <m:e>
                            <m:sSubSup>
                              <m:sSubSupPr>
                                <m:ctrlPr>
                                  <a:rPr lang="es-CR" sz="2400" i="1" smtClean="0">
                                    <a:latin typeface="Cambria Math" panose="02040503050406030204" pitchFamily="18" charset="0"/>
                                  </a:rPr>
                                </m:ctrlPr>
                              </m:sSubSupPr>
                              <m:e>
                                <m:r>
                                  <a:rPr lang="es-CR" sz="2400" i="1" smtClean="0">
                                    <a:latin typeface="Cambria Math" panose="02040503050406030204" pitchFamily="18" charset="0"/>
                                    <a:ea typeface="Cambria Math" panose="02040503050406030204" pitchFamily="18" charset="0"/>
                                  </a:rPr>
                                  <m:t>𝜎</m:t>
                                </m:r>
                              </m:e>
                              <m:sub>
                                <m:r>
                                  <a:rPr lang="es-CR" sz="2400" b="0" i="1" smtClean="0">
                                    <a:latin typeface="Cambria Math" panose="02040503050406030204" pitchFamily="18" charset="0"/>
                                  </a:rPr>
                                  <m:t>𝑢</m:t>
                                </m:r>
                              </m:sub>
                              <m:sup>
                                <m:r>
                                  <a:rPr lang="es-CR" sz="2400" b="0" i="1" smtClean="0">
                                    <a:latin typeface="Cambria Math" panose="02040503050406030204" pitchFamily="18" charset="0"/>
                                  </a:rPr>
                                  <m:t>2</m:t>
                                </m:r>
                              </m:sup>
                            </m:sSubSup>
                            <m:r>
                              <a:rPr lang="es-CR" sz="2400" b="0" i="1" smtClean="0">
                                <a:latin typeface="Cambria Math" panose="02040503050406030204" pitchFamily="18" charset="0"/>
                              </a:rPr>
                              <m:t> </m:t>
                            </m:r>
                            <m:r>
                              <a:rPr lang="es-CR" sz="2400" b="0" i="1" smtClean="0">
                                <a:latin typeface="Cambria Math" panose="02040503050406030204" pitchFamily="18" charset="0"/>
                              </a:rPr>
                              <m:t>𝑠𝑖</m:t>
                            </m:r>
                            <m:r>
                              <a:rPr lang="es-CR" sz="2400" b="0" i="1" smtClean="0">
                                <a:latin typeface="Cambria Math" panose="02040503050406030204" pitchFamily="18" charset="0"/>
                              </a:rPr>
                              <m:t> </m:t>
                            </m:r>
                            <m:r>
                              <a:rPr lang="es-CR" sz="2400" b="0" i="1" smtClean="0">
                                <a:latin typeface="Cambria Math" panose="02040503050406030204" pitchFamily="18" charset="0"/>
                              </a:rPr>
                              <m:t>𝑠</m:t>
                            </m:r>
                            <m:r>
                              <a:rPr lang="es-CR" sz="2400" b="0" i="1" smtClean="0">
                                <a:latin typeface="Cambria Math" panose="02040503050406030204" pitchFamily="18" charset="0"/>
                              </a:rPr>
                              <m:t>=0</m:t>
                            </m:r>
                          </m:e>
                          <m:e>
                            <m:r>
                              <a:rPr lang="es-CR" sz="2400" b="0" i="1" smtClean="0">
                                <a:latin typeface="Cambria Math" panose="02040503050406030204" pitchFamily="18" charset="0"/>
                              </a:rPr>
                              <m:t>0  </m:t>
                            </m:r>
                            <m:r>
                              <a:rPr lang="es-CR" sz="2400" b="0" i="1" smtClean="0">
                                <a:latin typeface="Cambria Math" panose="02040503050406030204" pitchFamily="18" charset="0"/>
                              </a:rPr>
                              <m:t>𝑜𝑡𝑟𝑜𝑠</m:t>
                            </m:r>
                            <m:r>
                              <a:rPr lang="es-CR" sz="2400" b="0" i="1" smtClean="0">
                                <a:latin typeface="Cambria Math" panose="02040503050406030204" pitchFamily="18" charset="0"/>
                              </a:rPr>
                              <m:t> </m:t>
                            </m:r>
                            <m:r>
                              <a:rPr lang="es-CR" sz="2400" b="0" i="1" smtClean="0">
                                <a:latin typeface="Cambria Math" panose="02040503050406030204" pitchFamily="18" charset="0"/>
                              </a:rPr>
                              <m:t>𝑐𝑎𝑠𝑜𝑠</m:t>
                            </m:r>
                          </m:e>
                        </m:eqArr>
                      </m:e>
                    </m:d>
                  </m:oMath>
                </a14:m>
                <a:endParaRPr lang="es-CR" sz="24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35496" y="980728"/>
                <a:ext cx="9001000" cy="5877272"/>
              </a:xfrm>
              <a:blipFill>
                <a:blip r:embed="rId2" cstate="print"/>
                <a:stretch>
                  <a:fillRect l="-949" t="-726"/>
                </a:stretch>
              </a:blipFill>
            </p:spPr>
            <p:txBody>
              <a:bodyPr/>
              <a:lstStyle/>
              <a:p>
                <a:r>
                  <a:rPr lang="es-CR">
                    <a:noFill/>
                  </a:rPr>
                  <a:t> </a:t>
                </a:r>
              </a:p>
            </p:txBody>
          </p:sp>
        </mc:Fallback>
      </mc:AlternateContent>
    </p:spTree>
    <p:extLst>
      <p:ext uri="{BB962C8B-B14F-4D97-AF65-F5344CB8AC3E}">
        <p14:creationId xmlns:p14="http://schemas.microsoft.com/office/powerpoint/2010/main" val="70177597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179512" y="1124744"/>
                <a:ext cx="8784976" cy="5616624"/>
              </a:xfrm>
            </p:spPr>
            <p:txBody>
              <a:bodyPr>
                <a:normAutofit/>
              </a:bodyPr>
              <a:lstStyle/>
              <a:p>
                <a:pPr algn="just"/>
                <a:r>
                  <a:rPr lang="es-ES" sz="2400" dirty="0"/>
                  <a:t>Está claro que estos procesos son estacionarios y esto sin ningún tipo de restricción que se le haya impuesto al a los parámetros teta cuando son constantes y con número finito de estos.</a:t>
                </a:r>
              </a:p>
              <a:p>
                <a:pPr algn="just"/>
                <a:r>
                  <a:rPr lang="es-ES" sz="2400" dirty="0"/>
                  <a:t>Por otro lado, puede ser necesario hacer referencia a una reescritura de un proceso </a:t>
                </a:r>
                <a14:m>
                  <m:oMath xmlns:m="http://schemas.openxmlformats.org/officeDocument/2006/math">
                    <m:r>
                      <a:rPr lang="es-ES" sz="2400" i="1" dirty="0" smtClean="0">
                        <a:latin typeface="Cambria Math" panose="02040503050406030204" pitchFamily="18" charset="0"/>
                      </a:rPr>
                      <m:t>𝑀𝐴</m:t>
                    </m:r>
                    <m:r>
                      <a:rPr lang="es-ES" sz="2400" i="1" dirty="0" smtClean="0">
                        <a:latin typeface="Cambria Math" panose="02040503050406030204" pitchFamily="18" charset="0"/>
                      </a:rPr>
                      <m:t>(</m:t>
                    </m:r>
                    <m:r>
                      <a:rPr lang="es-ES" sz="2400" i="1" dirty="0" smtClean="0">
                        <a:latin typeface="Cambria Math" panose="02040503050406030204" pitchFamily="18" charset="0"/>
                      </a:rPr>
                      <m:t>𝑞</m:t>
                    </m:r>
                    <m:r>
                      <a:rPr lang="es-ES" sz="2400" i="1" dirty="0" smtClean="0">
                        <a:latin typeface="Cambria Math" panose="02040503050406030204" pitchFamily="18" charset="0"/>
                      </a:rPr>
                      <m:t>)</m:t>
                    </m:r>
                  </m:oMath>
                </a14:m>
                <a:r>
                  <a:rPr lang="es-ES" sz="2400" dirty="0"/>
                  <a:t> dado en términos de procesos </a:t>
                </a:r>
                <a:r>
                  <a:rPr lang="es-ES" sz="2400" dirty="0" err="1"/>
                  <a:t>autorregresivos</a:t>
                </a:r>
                <a:r>
                  <a:rPr lang="es-ES" sz="2400" dirty="0"/>
                  <a:t>, para especificar su función de autocorrelación parcial.</a:t>
                </a:r>
              </a:p>
              <a:p>
                <a:pPr algn="just"/>
                <a:r>
                  <a:rPr lang="es-ES" sz="2400" dirty="0"/>
                  <a:t> Con el fin de garantizar la singularidad de esta reescritura, se debe asegurarse de que uno está en presencia de un proceso </a:t>
                </a:r>
                <a:r>
                  <a:rPr lang="es-ES" sz="2400" dirty="0" err="1"/>
                  <a:t>inversible</a:t>
                </a:r>
                <a:r>
                  <a:rPr lang="es-ES" sz="2400" dirty="0"/>
                  <a:t> MA.</a:t>
                </a:r>
              </a:p>
              <a:p>
                <a:pPr algn="just"/>
                <a:r>
                  <a:rPr lang="es-ES" sz="2400" dirty="0"/>
                  <a:t>Antes de especificar estas condiciones de inversión, se debe introducir el operador </a:t>
                </a:r>
                <a14:m>
                  <m:oMath xmlns:m="http://schemas.openxmlformats.org/officeDocument/2006/math">
                    <m:r>
                      <a:rPr lang="es-ES" sz="2400" i="1" dirty="0" smtClean="0">
                        <a:latin typeface="Cambria Math" panose="02040503050406030204" pitchFamily="18" charset="0"/>
                      </a:rPr>
                      <m:t>𝐵</m:t>
                    </m:r>
                  </m:oMath>
                </a14:m>
                <a:r>
                  <a:rPr lang="es-ES" sz="2400" dirty="0"/>
                  <a:t> de desplazamiento, lo que simplificará en gran medida las escrituras.</a:t>
                </a:r>
                <a:endParaRPr lang="es-CR" sz="24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179512" y="1124744"/>
                <a:ext cx="8784976" cy="5616624"/>
              </a:xfrm>
              <a:blipFill>
                <a:blip r:embed="rId2" cstate="print"/>
                <a:stretch>
                  <a:fillRect l="-902" t="-869" r="-1040"/>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27649EA0-739D-4606-B190-C8381D451DA7}"/>
              </a:ext>
            </a:extLst>
          </p:cNvPr>
          <p:cNvSpPr>
            <a:spLocks noGrp="1"/>
          </p:cNvSpPr>
          <p:nvPr>
            <p:ph type="title"/>
          </p:nvPr>
        </p:nvSpPr>
        <p:spPr>
          <a:xfrm>
            <a:off x="446856" y="44624"/>
            <a:ext cx="8229600" cy="792088"/>
          </a:xfrm>
        </p:spPr>
        <p:txBody>
          <a:bodyPr/>
          <a:lstStyle/>
          <a:p>
            <a:r>
              <a:rPr lang="es-CR" dirty="0"/>
              <a:t>El proceso MA</a:t>
            </a:r>
          </a:p>
        </p:txBody>
      </p:sp>
    </p:spTree>
    <p:extLst>
      <p:ext uri="{BB962C8B-B14F-4D97-AF65-F5344CB8AC3E}">
        <p14:creationId xmlns:p14="http://schemas.microsoft.com/office/powerpoint/2010/main" val="199081553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4F5FF28-39AC-432A-B62B-CA9E8E02467C}"/>
                  </a:ext>
                </a:extLst>
              </p:cNvPr>
              <p:cNvSpPr>
                <a:spLocks noGrp="1"/>
              </p:cNvSpPr>
              <p:nvPr>
                <p:ph idx="1"/>
              </p:nvPr>
            </p:nvSpPr>
            <p:spPr>
              <a:xfrm>
                <a:off x="35496" y="836712"/>
                <a:ext cx="9001000" cy="6021288"/>
              </a:xfrm>
            </p:spPr>
            <p:txBody>
              <a:bodyPr>
                <a:normAutofit lnSpcReduction="10000"/>
              </a:bodyPr>
              <a:lstStyle/>
              <a:p>
                <a:pPr marL="0" indent="0">
                  <a:buNone/>
                </a:pPr>
                <a:r>
                  <a:rPr lang="es-CR" sz="2400" b="1" dirty="0"/>
                  <a:t>El operador de desplazamiento </a:t>
                </a:r>
                <a14:m>
                  <m:oMath xmlns:m="http://schemas.openxmlformats.org/officeDocument/2006/math">
                    <m:r>
                      <a:rPr lang="es-CR" sz="2400" b="1" i="1" dirty="0" smtClean="0">
                        <a:latin typeface="Cambria Math" panose="02040503050406030204" pitchFamily="18" charset="0"/>
                      </a:rPr>
                      <m:t>𝑩</m:t>
                    </m:r>
                  </m:oMath>
                </a14:m>
                <a:endParaRPr lang="es-CR" sz="2400" b="1" dirty="0"/>
              </a:p>
              <a:p>
                <a:pPr marL="0" indent="0">
                  <a:buNone/>
                </a:pPr>
                <a:endParaRPr lang="es-CR" sz="2400" dirty="0"/>
              </a:p>
              <a:p>
                <a:pPr marL="0" indent="0">
                  <a:buNone/>
                </a:pPr>
                <a:r>
                  <a:rPr lang="es-CR" sz="2400" dirty="0"/>
                  <a:t>Este se define como: </a:t>
                </a:r>
                <a14:m>
                  <m:oMath xmlns:m="http://schemas.openxmlformats.org/officeDocument/2006/math">
                    <m:sSup>
                      <m:sSupPr>
                        <m:ctrlPr>
                          <a:rPr lang="es-CR" sz="2400" b="0" i="1" smtClean="0">
                            <a:latin typeface="Cambria Math" panose="02040503050406030204" pitchFamily="18" charset="0"/>
                          </a:rPr>
                        </m:ctrlPr>
                      </m:sSupPr>
                      <m:e>
                        <m:r>
                          <a:rPr lang="es-CR" sz="2400" b="0" i="1" smtClean="0">
                            <a:latin typeface="Cambria Math" panose="02040503050406030204" pitchFamily="18" charset="0"/>
                          </a:rPr>
                          <m:t>𝐵</m:t>
                        </m:r>
                      </m:e>
                      <m:sup>
                        <m:r>
                          <a:rPr lang="es-CR" sz="2400" b="0" i="1" smtClean="0">
                            <a:latin typeface="Cambria Math" panose="02040503050406030204" pitchFamily="18" charset="0"/>
                          </a:rPr>
                          <m:t>𝑘</m:t>
                        </m:r>
                      </m:sup>
                    </m:sSup>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r>
                      <a:rPr lang="es-CR" sz="2400" b="0" i="1" smtClean="0">
                        <a:latin typeface="Cambria Math" panose="02040503050406030204" pitchFamily="18" charset="0"/>
                      </a:rPr>
                      <m: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r>
                          <a:rPr lang="es-CR" sz="2400" b="0" i="1" smtClean="0">
                            <a:latin typeface="Cambria Math" panose="02040503050406030204" pitchFamily="18" charset="0"/>
                          </a:rPr>
                          <m:t>−</m:t>
                        </m:r>
                        <m:r>
                          <a:rPr lang="es-CR" sz="2400" b="0" i="1" smtClean="0">
                            <a:latin typeface="Cambria Math" panose="02040503050406030204" pitchFamily="18" charset="0"/>
                          </a:rPr>
                          <m:t>𝑘</m:t>
                        </m:r>
                      </m:sub>
                    </m:sSub>
                  </m:oMath>
                </a14:m>
                <a:endParaRPr lang="es-CR" sz="2400" dirty="0"/>
              </a:p>
              <a:p>
                <a:pPr marL="0" indent="0">
                  <a:buNone/>
                </a:pPr>
                <a:r>
                  <a:rPr lang="es-CR" sz="2400" dirty="0"/>
                  <a:t>Si se aplica a una constante tenemos: </a:t>
                </a:r>
                <a14:m>
                  <m:oMath xmlns:m="http://schemas.openxmlformats.org/officeDocument/2006/math">
                    <m:sSup>
                      <m:sSupPr>
                        <m:ctrlPr>
                          <a:rPr lang="es-CR" sz="2400" i="1">
                            <a:latin typeface="Cambria Math" panose="02040503050406030204" pitchFamily="18" charset="0"/>
                          </a:rPr>
                        </m:ctrlPr>
                      </m:sSupPr>
                      <m:e>
                        <m:r>
                          <a:rPr lang="es-CR" sz="2400" i="1">
                            <a:latin typeface="Cambria Math" panose="02040503050406030204" pitchFamily="18" charset="0"/>
                          </a:rPr>
                          <m:t>𝐵</m:t>
                        </m:r>
                      </m:e>
                      <m:sup>
                        <m:r>
                          <a:rPr lang="es-CR" sz="2400" i="1">
                            <a:latin typeface="Cambria Math" panose="02040503050406030204" pitchFamily="18" charset="0"/>
                          </a:rPr>
                          <m:t>𝑘</m:t>
                        </m:r>
                      </m:sup>
                    </m:sSup>
                    <m:r>
                      <a:rPr lang="es-CR" sz="2400" b="0" i="1" smtClean="0">
                        <a:latin typeface="Cambria Math" panose="02040503050406030204" pitchFamily="18" charset="0"/>
                      </a:rPr>
                      <m:t>𝑐</m:t>
                    </m:r>
                    <m:r>
                      <a:rPr lang="es-CR" sz="2400" i="1">
                        <a:latin typeface="Cambria Math" panose="02040503050406030204" pitchFamily="18" charset="0"/>
                      </a:rPr>
                      <m:t>=</m:t>
                    </m:r>
                    <m:r>
                      <a:rPr lang="es-CR" sz="2400" b="0" i="1" smtClean="0">
                        <a:latin typeface="Cambria Math" panose="02040503050406030204" pitchFamily="18" charset="0"/>
                      </a:rPr>
                      <m:t>𝑐</m:t>
                    </m:r>
                  </m:oMath>
                </a14:m>
                <a:endParaRPr lang="es-CR" sz="2400" dirty="0"/>
              </a:p>
              <a:p>
                <a:pPr marL="0" indent="0">
                  <a:buNone/>
                </a:pPr>
                <a:endParaRPr lang="es-CR" sz="2400" dirty="0"/>
              </a:p>
              <a:p>
                <a:pPr marL="0" indent="0">
                  <a:buNone/>
                </a:pPr>
                <a:r>
                  <a:rPr lang="es-CR" sz="2400" dirty="0"/>
                  <a:t>Para un proceso </a:t>
                </a:r>
                <a14:m>
                  <m:oMath xmlns:m="http://schemas.openxmlformats.org/officeDocument/2006/math">
                    <m:r>
                      <a:rPr lang="es-CR" sz="2400" i="1" dirty="0" smtClean="0">
                        <a:latin typeface="Cambria Math" panose="02040503050406030204" pitchFamily="18" charset="0"/>
                      </a:rPr>
                      <m:t>𝑀𝐴</m:t>
                    </m:r>
                    <m:r>
                      <a:rPr lang="es-CR" sz="2400" i="1" dirty="0" smtClean="0">
                        <a:latin typeface="Cambria Math" panose="02040503050406030204" pitchFamily="18" charset="0"/>
                      </a:rPr>
                      <m:t>(</m:t>
                    </m:r>
                    <m:r>
                      <a:rPr lang="es-CR" sz="2400" i="1" dirty="0" smtClean="0">
                        <a:latin typeface="Cambria Math" panose="02040503050406030204" pitchFamily="18" charset="0"/>
                      </a:rPr>
                      <m:t>𝑞</m:t>
                    </m:r>
                    <m:r>
                      <a:rPr lang="es-CR" sz="2400" i="1" dirty="0" smtClean="0">
                        <a:latin typeface="Cambria Math" panose="02040503050406030204" pitchFamily="18" charset="0"/>
                      </a:rPr>
                      <m:t>)</m:t>
                    </m:r>
                  </m:oMath>
                </a14:m>
                <a:r>
                  <a:rPr lang="es-CR" sz="2400" dirty="0"/>
                  <a:t>, se tiene por ecuación:</a:t>
                </a:r>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r>
                        <a:rPr lang="es-CR" sz="2400" i="1">
                          <a:latin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1</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−1</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2</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−2</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𝑞</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𝑞</m:t>
                          </m:r>
                        </m:sub>
                      </m:sSub>
                    </m:oMath>
                  </m:oMathPara>
                </a14:m>
                <a:endParaRPr lang="es-CR" sz="2400" dirty="0"/>
              </a:p>
              <a:p>
                <a:pPr marL="0" indent="0">
                  <a:buNone/>
                </a:pPr>
                <a:endParaRPr lang="es-CR" sz="2400" dirty="0"/>
              </a:p>
              <a:p>
                <a:pPr marL="0" indent="0">
                  <a:buNone/>
                </a:pPr>
                <a:r>
                  <a:rPr lang="es-CR" sz="2400" dirty="0"/>
                  <a:t>Lo cual se puede reescribir como</a:t>
                </a:r>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r>
                        <a:rPr lang="es-CR" sz="2400" i="1">
                          <a:latin typeface="Cambria Math" panose="02040503050406030204" pitchFamily="18" charset="0"/>
                        </a:rPr>
                        <m:t>=</m:t>
                      </m:r>
                      <m:r>
                        <a:rPr lang="es-CR" sz="2400" b="0" i="1" smtClean="0">
                          <a:latin typeface="Cambria Math" panose="02040503050406030204" pitchFamily="18" charset="0"/>
                        </a:rPr>
                        <m:t>(1−</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𝐵</m:t>
                      </m:r>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2</m:t>
                          </m:r>
                        </m:sub>
                      </m:sSub>
                      <m:sSup>
                        <m:sSupPr>
                          <m:ctrlPr>
                            <a:rPr lang="es-CR" sz="2400" b="0" i="1" smtClean="0">
                              <a:latin typeface="Cambria Math" panose="02040503050406030204" pitchFamily="18" charset="0"/>
                              <a:ea typeface="Cambria Math" panose="02040503050406030204" pitchFamily="18" charset="0"/>
                            </a:rPr>
                          </m:ctrlPr>
                        </m:sSupPr>
                        <m:e>
                          <m:r>
                            <a:rPr lang="es-CR" sz="2400" b="0" i="1" smtClean="0">
                              <a:latin typeface="Cambria Math" panose="02040503050406030204" pitchFamily="18" charset="0"/>
                              <a:ea typeface="Cambria Math" panose="02040503050406030204" pitchFamily="18" charset="0"/>
                            </a:rPr>
                            <m:t>𝐵</m:t>
                          </m:r>
                        </m:e>
                        <m:sup>
                          <m:r>
                            <a:rPr lang="es-CR" sz="2400" b="0" i="1" smtClean="0">
                              <a:latin typeface="Cambria Math" panose="02040503050406030204" pitchFamily="18" charset="0"/>
                              <a:ea typeface="Cambria Math" panose="02040503050406030204" pitchFamily="18" charset="0"/>
                            </a:rPr>
                            <m:t>2</m:t>
                          </m:r>
                        </m:sup>
                      </m:sSup>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𝑞</m:t>
                          </m:r>
                        </m:sub>
                      </m:sSub>
                      <m:sSup>
                        <m:sSupPr>
                          <m:ctrlPr>
                            <a:rPr lang="es-CR" sz="2400" b="0" i="1" smtClean="0">
                              <a:latin typeface="Cambria Math" panose="02040503050406030204" pitchFamily="18" charset="0"/>
                              <a:ea typeface="Cambria Math" panose="02040503050406030204" pitchFamily="18" charset="0"/>
                            </a:rPr>
                          </m:ctrlPr>
                        </m:sSupPr>
                        <m:e>
                          <m:r>
                            <a:rPr lang="es-CR" sz="2400" b="0" i="1" smtClean="0">
                              <a:latin typeface="Cambria Math" panose="02040503050406030204" pitchFamily="18" charset="0"/>
                              <a:ea typeface="Cambria Math" panose="02040503050406030204" pitchFamily="18" charset="0"/>
                            </a:rPr>
                            <m:t>𝐵</m:t>
                          </m:r>
                        </m:e>
                        <m:sup>
                          <m:r>
                            <a:rPr lang="es-CR" sz="2400" b="0" i="1" smtClean="0">
                              <a:latin typeface="Cambria Math" panose="02040503050406030204" pitchFamily="18" charset="0"/>
                              <a:ea typeface="Cambria Math" panose="02040503050406030204" pitchFamily="18" charset="0"/>
                            </a:rPr>
                            <m:t>𝑘</m:t>
                          </m:r>
                        </m:sup>
                      </m:sSup>
                      <m:r>
                        <a:rPr lang="es-CR" sz="2400" b="0" i="1" smtClean="0">
                          <a:latin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sub>
                      </m:sSub>
                    </m:oMath>
                  </m:oMathPara>
                </a14:m>
                <a:endParaRPr lang="es-CR" sz="2400" dirty="0"/>
              </a:p>
              <a:p>
                <a:pPr marL="0" indent="0">
                  <a:buNone/>
                </a:pPr>
                <a:endParaRPr lang="es-CR" sz="2400" dirty="0"/>
              </a:p>
              <a:p>
                <a:pPr marL="0" indent="0">
                  <a:buNone/>
                </a:pPr>
                <a:r>
                  <a:rPr lang="es-CR" sz="2400" dirty="0"/>
                  <a:t>Donde </a:t>
                </a:r>
                <a14:m>
                  <m:oMath xmlns:m="http://schemas.openxmlformats.org/officeDocument/2006/math">
                    <m:r>
                      <a:rPr lang="es-CR" sz="2400" i="1" smtClean="0">
                        <a:latin typeface="Cambria Math" panose="02040503050406030204" pitchFamily="18" charset="0"/>
                        <a:ea typeface="Cambria Math" panose="02040503050406030204" pitchFamily="18" charset="0"/>
                      </a:rPr>
                      <m:t>𝜗</m:t>
                    </m:r>
                    <m:r>
                      <a:rPr lang="es-CR" sz="2400" b="0" i="1" smtClean="0">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𝐵</m:t>
                    </m:r>
                    <m:r>
                      <a:rPr lang="es-CR" sz="2400" b="0" i="1" smtClean="0">
                        <a:latin typeface="Cambria Math" panose="02040503050406030204" pitchFamily="18" charset="0"/>
                        <a:ea typeface="Cambria Math" panose="02040503050406030204" pitchFamily="18" charset="0"/>
                      </a:rPr>
                      <m:t>)</m:t>
                    </m:r>
                  </m:oMath>
                </a14:m>
                <a:r>
                  <a:rPr lang="es-CR" sz="2400" dirty="0"/>
                  <a:t> es un polinomio en </a:t>
                </a:r>
                <a14:m>
                  <m:oMath xmlns:m="http://schemas.openxmlformats.org/officeDocument/2006/math">
                    <m:r>
                      <a:rPr lang="es-CR" sz="2400" i="1" dirty="0" smtClean="0">
                        <a:latin typeface="Cambria Math" panose="02040503050406030204" pitchFamily="18" charset="0"/>
                      </a:rPr>
                      <m:t>𝐵</m:t>
                    </m:r>
                  </m:oMath>
                </a14:m>
                <a:r>
                  <a:rPr lang="es-CR" sz="2400" dirty="0"/>
                  <a:t> de grado </a:t>
                </a:r>
                <a14:m>
                  <m:oMath xmlns:m="http://schemas.openxmlformats.org/officeDocument/2006/math">
                    <m:r>
                      <a:rPr lang="es-CR" sz="2400" i="1" dirty="0" smtClean="0">
                        <a:latin typeface="Cambria Math" panose="02040503050406030204" pitchFamily="18" charset="0"/>
                      </a:rPr>
                      <m:t>𝑞</m:t>
                    </m:r>
                  </m:oMath>
                </a14:m>
                <a:r>
                  <a:rPr lang="es-CR" sz="2400" dirty="0"/>
                  <a:t>.</a:t>
                </a:r>
              </a:p>
            </p:txBody>
          </p:sp>
        </mc:Choice>
        <mc:Fallback xmlns="">
          <p:sp>
            <p:nvSpPr>
              <p:cNvPr id="3" name="Marcador de contenido 2">
                <a:extLst>
                  <a:ext uri="{FF2B5EF4-FFF2-40B4-BE49-F238E27FC236}">
                    <a16:creationId xmlns:a16="http://schemas.microsoft.com/office/drawing/2014/main" xmlns="" xmlns:a14="http://schemas.microsoft.com/office/drawing/2010/main" id="{F4F5FF28-39AC-432A-B62B-CA9E8E02467C}"/>
                  </a:ext>
                </a:extLst>
              </p:cNvPr>
              <p:cNvSpPr>
                <a:spLocks noGrp="1" noRot="1" noChangeAspect="1" noMove="1" noResize="1" noEditPoints="1" noAdjustHandles="1" noChangeArrowheads="1" noChangeShapeType="1" noTextEdit="1"/>
              </p:cNvSpPr>
              <p:nvPr>
                <p:ph idx="1"/>
              </p:nvPr>
            </p:nvSpPr>
            <p:spPr>
              <a:xfrm>
                <a:off x="35496" y="836712"/>
                <a:ext cx="9001000" cy="6021288"/>
              </a:xfrm>
              <a:blipFill>
                <a:blip r:embed="rId2" cstate="print"/>
                <a:stretch>
                  <a:fillRect l="-1084" t="-1417"/>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34D34A71-3FEE-48D9-8C03-658EEEF80371}"/>
              </a:ext>
            </a:extLst>
          </p:cNvPr>
          <p:cNvSpPr>
            <a:spLocks noGrp="1"/>
          </p:cNvSpPr>
          <p:nvPr>
            <p:ph type="title"/>
          </p:nvPr>
        </p:nvSpPr>
        <p:spPr>
          <a:xfrm>
            <a:off x="446856" y="44624"/>
            <a:ext cx="8229600" cy="792088"/>
          </a:xfrm>
        </p:spPr>
        <p:txBody>
          <a:bodyPr/>
          <a:lstStyle/>
          <a:p>
            <a:r>
              <a:rPr lang="es-CR" dirty="0"/>
              <a:t>El proceso MA</a:t>
            </a:r>
          </a:p>
        </p:txBody>
      </p:sp>
    </p:spTree>
    <p:extLst>
      <p:ext uri="{BB962C8B-B14F-4D97-AF65-F5344CB8AC3E}">
        <p14:creationId xmlns:p14="http://schemas.microsoft.com/office/powerpoint/2010/main" val="371609292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D1CB0332-6786-4CF8-9118-BBFF6E129452}"/>
                  </a:ext>
                </a:extLst>
              </p:cNvPr>
              <p:cNvSpPr>
                <a:spLocks noGrp="1"/>
              </p:cNvSpPr>
              <p:nvPr>
                <p:ph idx="1"/>
              </p:nvPr>
            </p:nvSpPr>
            <p:spPr>
              <a:xfrm>
                <a:off x="107504" y="836712"/>
                <a:ext cx="8928992" cy="5832648"/>
              </a:xfrm>
            </p:spPr>
            <p:txBody>
              <a:bodyPr>
                <a:normAutofit/>
              </a:bodyPr>
              <a:lstStyle/>
              <a:p>
                <a:pPr marL="0" indent="0">
                  <a:buNone/>
                </a:pPr>
                <a:r>
                  <a:rPr lang="es-CR" sz="2400" dirty="0"/>
                  <a:t>El proceso MA(1)</a:t>
                </a:r>
              </a:p>
              <a:p>
                <a:pPr marL="0" indent="0">
                  <a:buNone/>
                </a:pPr>
                <a:endParaRPr lang="es-CR" sz="2400" dirty="0"/>
              </a:p>
              <a:p>
                <a:pPr marL="0" indent="0">
                  <a:buNone/>
                </a:pPr>
                <a:r>
                  <a:rPr lang="es-CR" sz="2400" dirty="0"/>
                  <a:t>Su escritura está dada por la siguiente ecuación:</a:t>
                </a:r>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r>
                        <a:rPr lang="es-CR" sz="2400" i="1">
                          <a:latin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1</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m:t>
                      </m:r>
                      <m:d>
                        <m:dPr>
                          <m:ctrlPr>
                            <a:rPr lang="es-CR" sz="2400" b="0" i="1" smtClean="0">
                              <a:latin typeface="Cambria Math" panose="02040503050406030204" pitchFamily="18" charset="0"/>
                              <a:ea typeface="Cambria Math" panose="02040503050406030204" pitchFamily="18" charset="0"/>
                            </a:rPr>
                          </m:ctrlPr>
                        </m:dPr>
                        <m:e>
                          <m:r>
                            <a:rPr lang="es-CR" sz="2400" b="0" i="1" smtClean="0">
                              <a:latin typeface="Cambria Math" panose="02040503050406030204" pitchFamily="18" charset="0"/>
                              <a:ea typeface="Cambria Math" panose="02040503050406030204" pitchFamily="18" charset="0"/>
                            </a:rPr>
                            <m:t>1−</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𝐵</m:t>
                          </m:r>
                        </m:e>
                      </m:d>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𝑢</m:t>
                          </m:r>
                        </m:e>
                        <m:sub>
                          <m:r>
                            <a:rPr lang="es-CR" sz="2400" b="0" i="1" smtClean="0">
                              <a:latin typeface="Cambria Math" panose="02040503050406030204" pitchFamily="18" charset="0"/>
                              <a:ea typeface="Cambria Math" panose="02040503050406030204" pitchFamily="18" charset="0"/>
                            </a:rPr>
                            <m:t>𝑡</m:t>
                          </m:r>
                        </m:sub>
                      </m:sSub>
                    </m:oMath>
                  </m:oMathPara>
                </a14:m>
                <a:endParaRPr lang="es-CR" sz="2400" dirty="0"/>
              </a:p>
              <a:p>
                <a:pPr marL="0" indent="0">
                  <a:buNone/>
                </a:pPr>
                <a:endParaRPr lang="es-CR" sz="2400" dirty="0"/>
              </a:p>
              <a:p>
                <a:pPr marL="0" indent="0">
                  <a:buNone/>
                </a:pPr>
                <a:r>
                  <a:rPr lang="es-CR" sz="2400" dirty="0"/>
                  <a:t>El cálculo de los dos primeros momentos sería:</a:t>
                </a:r>
              </a:p>
              <a:p>
                <a:pPr marL="0" indent="0">
                  <a:buNone/>
                </a:pPr>
                <a14:m>
                  <m:oMath xmlns:m="http://schemas.openxmlformats.org/officeDocument/2006/math">
                    <m:r>
                      <a:rPr lang="es-CR" sz="2400" b="0" i="1" smtClean="0">
                        <a:latin typeface="Cambria Math" panose="02040503050406030204" pitchFamily="18" charset="0"/>
                      </a:rPr>
                      <m:t>𝐸</m:t>
                    </m:r>
                    <m:d>
                      <m:dPr>
                        <m:begChr m:val="["/>
                        <m:endChr m:val="]"/>
                        <m:ctrlPr>
                          <a:rPr lang="es-CR" sz="2400" b="0" i="1" smtClean="0">
                            <a:latin typeface="Cambria Math" panose="02040503050406030204" pitchFamily="18" charset="0"/>
                          </a:rPr>
                        </m:ctrlPr>
                      </m:dPr>
                      <m:e>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e>
                    </m:d>
                    <m:r>
                      <a:rPr lang="es-CR" sz="2400" b="0" i="1" smtClean="0">
                        <a:latin typeface="Cambria Math" panose="02040503050406030204" pitchFamily="18" charset="0"/>
                      </a:rPr>
                      <m:t>=0</m:t>
                    </m:r>
                  </m:oMath>
                </a14:m>
                <a:r>
                  <a:rPr lang="es-CR" sz="2400" dirty="0"/>
                  <a:t>  o también </a:t>
                </a:r>
                <a14:m>
                  <m:oMath xmlns:m="http://schemas.openxmlformats.org/officeDocument/2006/math">
                    <m:r>
                      <a:rPr lang="es-CR" sz="2400" i="1">
                        <a:latin typeface="Cambria Math" panose="02040503050406030204" pitchFamily="18" charset="0"/>
                      </a:rPr>
                      <m:t>𝐸</m:t>
                    </m:r>
                    <m:d>
                      <m:dPr>
                        <m:begChr m:val="["/>
                        <m:endChr m:val="]"/>
                        <m:ctrlPr>
                          <a:rPr lang="es-CR" sz="2400" i="1">
                            <a:latin typeface="Cambria Math" panose="02040503050406030204" pitchFamily="18" charset="0"/>
                          </a:rPr>
                        </m:ctrlPr>
                      </m:dPr>
                      <m:e>
                        <m:sSub>
                          <m:sSubPr>
                            <m:ctrlPr>
                              <a:rPr lang="es-CR" sz="2400" i="1">
                                <a:latin typeface="Cambria Math" panose="02040503050406030204" pitchFamily="18" charset="0"/>
                              </a:rPr>
                            </m:ctrlPr>
                          </m:sSubPr>
                          <m:e>
                            <m:r>
                              <a:rPr lang="es-CR" sz="2400" b="0" i="1" smtClean="0">
                                <a:latin typeface="Cambria Math" panose="02040503050406030204" pitchFamily="18" charset="0"/>
                              </a:rPr>
                              <m:t>𝑋</m:t>
                            </m:r>
                          </m:e>
                          <m:sub>
                            <m:r>
                              <a:rPr lang="es-CR" sz="2400" i="1">
                                <a:latin typeface="Cambria Math" panose="02040503050406030204" pitchFamily="18" charset="0"/>
                              </a:rPr>
                              <m:t>𝑡</m:t>
                            </m:r>
                          </m:sub>
                        </m:sSub>
                      </m:e>
                    </m:d>
                    <m:r>
                      <a:rPr lang="es-CR" sz="2400" b="0" i="1" smtClean="0">
                        <a:latin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𝜇</m:t>
                        </m:r>
                      </m:e>
                      <m:sub>
                        <m:r>
                          <a:rPr lang="es-CR" sz="2400" b="0" i="1" smtClean="0">
                            <a:latin typeface="Cambria Math" panose="02040503050406030204" pitchFamily="18" charset="0"/>
                            <a:ea typeface="Cambria Math" panose="02040503050406030204" pitchFamily="18" charset="0"/>
                          </a:rPr>
                          <m:t>𝑋</m:t>
                        </m:r>
                      </m:sub>
                    </m:sSub>
                  </m:oMath>
                </a14:m>
                <a:endParaRPr lang="es-CR" sz="2400" dirty="0"/>
              </a:p>
              <a:p>
                <a:pPr marL="0" indent="0">
                  <a:buNone/>
                </a:pPr>
                <a:endParaRPr lang="es-CR" sz="24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s-CR" sz="2400" b="0" i="1" smtClean="0">
                          <a:latin typeface="Cambria Math" panose="02040503050406030204" pitchFamily="18" charset="0"/>
                        </a:rPr>
                        <m:t>𝑉𝑎𝑟</m:t>
                      </m:r>
                      <m:d>
                        <m:dPr>
                          <m:begChr m:val="["/>
                          <m:endChr m:val="]"/>
                          <m:ctrlPr>
                            <a:rPr lang="es-CR" sz="2400" b="0" i="1" smtClean="0">
                              <a:latin typeface="Cambria Math" panose="02040503050406030204" pitchFamily="18" charset="0"/>
                            </a:rPr>
                          </m:ctrlPr>
                        </m:dPr>
                        <m:e>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e>
                      </m:d>
                      <m:r>
                        <a:rPr lang="es-CR" sz="2400" b="0" i="1" smtClean="0">
                          <a:latin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𝛾</m:t>
                          </m:r>
                        </m:e>
                        <m:sub>
                          <m:r>
                            <a:rPr lang="es-CR" sz="2400" b="0" i="1" smtClean="0">
                              <a:latin typeface="Cambria Math" panose="02040503050406030204" pitchFamily="18" charset="0"/>
                              <a:ea typeface="Cambria Math" panose="02040503050406030204" pitchFamily="18" charset="0"/>
                            </a:rPr>
                            <m:t>0</m:t>
                          </m:r>
                        </m:sub>
                      </m:sSub>
                      <m:r>
                        <a:rPr lang="es-CR" sz="2400" b="0" i="1" smtClean="0">
                          <a:latin typeface="Cambria Math" panose="02040503050406030204" pitchFamily="18" charset="0"/>
                        </a:rPr>
                        <m:t>=</m:t>
                      </m:r>
                      <m:d>
                        <m:dPr>
                          <m:ctrlPr>
                            <a:rPr lang="es-CR" sz="2400" b="0" i="1" smtClean="0">
                              <a:latin typeface="Cambria Math" panose="02040503050406030204" pitchFamily="18" charset="0"/>
                            </a:rPr>
                          </m:ctrlPr>
                        </m:dPr>
                        <m:e>
                          <m:r>
                            <a:rPr lang="es-CR" sz="2400" b="0" i="1" smtClean="0">
                              <a:latin typeface="Cambria Math" panose="02040503050406030204" pitchFamily="18" charset="0"/>
                            </a:rPr>
                            <m:t>1+</m:t>
                          </m:r>
                          <m:sSubSup>
                            <m:sSubSupPr>
                              <m:ctrlPr>
                                <a:rPr lang="es-CR" sz="2400" b="0" i="1" smtClean="0">
                                  <a:latin typeface="Cambria Math" panose="02040503050406030204" pitchFamily="18" charset="0"/>
                                  <a:ea typeface="Cambria Math" panose="02040503050406030204" pitchFamily="18" charset="0"/>
                                </a:rPr>
                              </m:ctrlPr>
                            </m:sSubSupPr>
                            <m:e>
                              <m:r>
                                <a:rPr lang="es-CR" sz="2400" i="1">
                                  <a:latin typeface="Cambria Math" panose="02040503050406030204" pitchFamily="18" charset="0"/>
                                  <a:ea typeface="Cambria Math" panose="02040503050406030204" pitchFamily="18" charset="0"/>
                                </a:rPr>
                                <m:t>𝜗</m:t>
                              </m:r>
                            </m:e>
                            <m:sub>
                              <m:r>
                                <a:rPr lang="es-CR" sz="2400" b="0" i="1" smtClean="0">
                                  <a:latin typeface="Cambria Math" panose="02040503050406030204" pitchFamily="18" charset="0"/>
                                  <a:ea typeface="Cambria Math" panose="02040503050406030204" pitchFamily="18" charset="0"/>
                                </a:rPr>
                                <m:t>1</m:t>
                              </m:r>
                            </m:sub>
                            <m:sup>
                              <m:r>
                                <a:rPr lang="es-CR" sz="2400" b="0" i="1" smtClean="0">
                                  <a:latin typeface="Cambria Math" panose="02040503050406030204" pitchFamily="18" charset="0"/>
                                  <a:ea typeface="Cambria Math" panose="02040503050406030204" pitchFamily="18" charset="0"/>
                                </a:rPr>
                                <m:t>2</m:t>
                              </m:r>
                            </m:sup>
                          </m:sSubSup>
                        </m:e>
                      </m:d>
                      <m:sSubSup>
                        <m:sSubSupPr>
                          <m:ctrlPr>
                            <a:rPr lang="es-CR" sz="2400" b="0" i="1" smtClean="0">
                              <a:latin typeface="Cambria Math" panose="02040503050406030204" pitchFamily="18" charset="0"/>
                              <a:ea typeface="Cambria Math" panose="02040503050406030204" pitchFamily="18" charset="0"/>
                            </a:rPr>
                          </m:ctrlPr>
                        </m:sSubSupPr>
                        <m:e>
                          <m:r>
                            <a:rPr lang="es-CR" sz="2400" b="0" i="1" smtClean="0">
                              <a:latin typeface="Cambria Math" panose="02040503050406030204" pitchFamily="18" charset="0"/>
                              <a:ea typeface="Cambria Math" panose="02040503050406030204" pitchFamily="18" charset="0"/>
                            </a:rPr>
                            <m:t>𝜎</m:t>
                          </m:r>
                        </m:e>
                        <m:sub>
                          <m:r>
                            <a:rPr lang="es-CR" sz="2400" b="0" i="1" smtClean="0">
                              <a:latin typeface="Cambria Math" panose="02040503050406030204" pitchFamily="18" charset="0"/>
                              <a:ea typeface="Cambria Math" panose="02040503050406030204" pitchFamily="18" charset="0"/>
                            </a:rPr>
                            <m:t>𝑢</m:t>
                          </m:r>
                        </m:sub>
                        <m:sup>
                          <m:r>
                            <a:rPr lang="es-CR" sz="2400" b="0" i="1" smtClean="0">
                              <a:latin typeface="Cambria Math" panose="02040503050406030204" pitchFamily="18" charset="0"/>
                              <a:ea typeface="Cambria Math" panose="02040503050406030204" pitchFamily="18" charset="0"/>
                            </a:rPr>
                            <m:t>2</m:t>
                          </m:r>
                        </m:sup>
                      </m:sSubSup>
                    </m:oMath>
                  </m:oMathPara>
                </a14:m>
                <a:endParaRPr lang="es-CR" sz="2400" dirty="0"/>
              </a:p>
              <a:p>
                <a:pPr marL="0" indent="0">
                  <a:buNone/>
                </a:pPr>
                <a:endParaRPr lang="es-CR" sz="2400" dirty="0"/>
              </a:p>
            </p:txBody>
          </p:sp>
        </mc:Choice>
        <mc:Fallback xmlns="">
          <p:sp>
            <p:nvSpPr>
              <p:cNvPr id="3" name="Marcador de contenido 2">
                <a:extLst>
                  <a:ext uri="{FF2B5EF4-FFF2-40B4-BE49-F238E27FC236}">
                    <a16:creationId xmlns:a16="http://schemas.microsoft.com/office/drawing/2014/main" xmlns="" xmlns:a14="http://schemas.microsoft.com/office/drawing/2010/main" id="{D1CB0332-6786-4CF8-9118-BBFF6E129452}"/>
                  </a:ext>
                </a:extLst>
              </p:cNvPr>
              <p:cNvSpPr>
                <a:spLocks noGrp="1" noRot="1" noChangeAspect="1" noMove="1" noResize="1" noEditPoints="1" noAdjustHandles="1" noChangeArrowheads="1" noChangeShapeType="1" noTextEdit="1"/>
              </p:cNvSpPr>
              <p:nvPr>
                <p:ph idx="1"/>
              </p:nvPr>
            </p:nvSpPr>
            <p:spPr>
              <a:xfrm>
                <a:off x="107504" y="836712"/>
                <a:ext cx="8928992" cy="5832648"/>
              </a:xfrm>
              <a:blipFill>
                <a:blip r:embed="rId2" cstate="print"/>
                <a:stretch>
                  <a:fillRect l="-1093" t="-836"/>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D580225D-49EB-4D90-B8E8-5664861D28D9}"/>
              </a:ext>
            </a:extLst>
          </p:cNvPr>
          <p:cNvSpPr>
            <a:spLocks noGrp="1"/>
          </p:cNvSpPr>
          <p:nvPr>
            <p:ph type="title"/>
          </p:nvPr>
        </p:nvSpPr>
        <p:spPr>
          <a:xfrm>
            <a:off x="446856" y="44624"/>
            <a:ext cx="8229600" cy="792088"/>
          </a:xfrm>
        </p:spPr>
        <p:txBody>
          <a:bodyPr/>
          <a:lstStyle/>
          <a:p>
            <a:r>
              <a:rPr lang="es-CR" dirty="0"/>
              <a:t>El proceso MA</a:t>
            </a:r>
          </a:p>
        </p:txBody>
      </p:sp>
      <p:pic>
        <p:nvPicPr>
          <p:cNvPr id="6" name="Imagen 5">
            <a:extLst>
              <a:ext uri="{FF2B5EF4-FFF2-40B4-BE49-F238E27FC236}">
                <a16:creationId xmlns:a16="http://schemas.microsoft.com/office/drawing/2014/main" id="{483EA175-E227-4EF4-95A1-DE962BA15CB8}"/>
              </a:ext>
            </a:extLst>
          </p:cNvPr>
          <p:cNvPicPr>
            <a:picLocks noChangeAspect="1"/>
          </p:cNvPicPr>
          <p:nvPr/>
        </p:nvPicPr>
        <p:blipFill>
          <a:blip r:embed="rId3" cstate="print"/>
          <a:stretch>
            <a:fillRect/>
          </a:stretch>
        </p:blipFill>
        <p:spPr>
          <a:xfrm>
            <a:off x="251520" y="5445224"/>
            <a:ext cx="8208912" cy="432048"/>
          </a:xfrm>
          <a:prstGeom prst="rect">
            <a:avLst/>
          </a:prstGeom>
        </p:spPr>
      </p:pic>
      <p:pic>
        <p:nvPicPr>
          <p:cNvPr id="7" name="Imagen 6">
            <a:extLst>
              <a:ext uri="{FF2B5EF4-FFF2-40B4-BE49-F238E27FC236}">
                <a16:creationId xmlns:a16="http://schemas.microsoft.com/office/drawing/2014/main" id="{92C54D21-68CE-4CE1-9BB4-9C285E82BBC3}"/>
              </a:ext>
            </a:extLst>
          </p:cNvPr>
          <p:cNvPicPr>
            <a:picLocks noChangeAspect="1"/>
          </p:cNvPicPr>
          <p:nvPr/>
        </p:nvPicPr>
        <p:blipFill>
          <a:blip r:embed="rId4" cstate="print"/>
          <a:stretch>
            <a:fillRect/>
          </a:stretch>
        </p:blipFill>
        <p:spPr>
          <a:xfrm>
            <a:off x="251520" y="6165304"/>
            <a:ext cx="6984776" cy="386480"/>
          </a:xfrm>
          <a:prstGeom prst="rect">
            <a:avLst/>
          </a:prstGeom>
        </p:spPr>
      </p:pic>
    </p:spTree>
    <p:extLst>
      <p:ext uri="{BB962C8B-B14F-4D97-AF65-F5344CB8AC3E}">
        <p14:creationId xmlns:p14="http://schemas.microsoft.com/office/powerpoint/2010/main" val="1229708011"/>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D05C8C5B-11A7-4478-9419-3BC73823408D}"/>
                  </a:ext>
                </a:extLst>
              </p:cNvPr>
              <p:cNvSpPr>
                <a:spLocks noGrp="1"/>
              </p:cNvSpPr>
              <p:nvPr>
                <p:ph idx="1"/>
              </p:nvPr>
            </p:nvSpPr>
            <p:spPr>
              <a:xfrm>
                <a:off x="179512" y="980728"/>
                <a:ext cx="8784976" cy="5760640"/>
              </a:xfrm>
            </p:spPr>
            <p:txBody>
              <a:bodyPr>
                <a:normAutofit/>
              </a:bodyPr>
              <a:lstStyle/>
              <a:p>
                <a:pPr marL="0" indent="0">
                  <a:buNone/>
                </a:pPr>
                <a:r>
                  <a:rPr lang="es-CR" sz="2400" dirty="0"/>
                  <a:t>Función de autocorrelación de un </a:t>
                </a:r>
                <a14:m>
                  <m:oMath xmlns:m="http://schemas.openxmlformats.org/officeDocument/2006/math">
                    <m:r>
                      <a:rPr lang="es-CR" sz="2400" i="1" dirty="0" smtClean="0">
                        <a:latin typeface="Cambria Math" panose="02040503050406030204" pitchFamily="18" charset="0"/>
                      </a:rPr>
                      <m:t>𝑀𝐴</m:t>
                    </m:r>
                    <m:r>
                      <a:rPr lang="es-CR" sz="2400" i="1" dirty="0" smtClean="0">
                        <a:latin typeface="Cambria Math" panose="02040503050406030204" pitchFamily="18" charset="0"/>
                      </a:rPr>
                      <m:t>(1)</m:t>
                    </m:r>
                  </m:oMath>
                </a14:m>
                <a:endParaRPr lang="es-CR" sz="2400" dirty="0"/>
              </a:p>
              <a:p>
                <a:pPr marL="0" indent="0">
                  <a:buNone/>
                </a:pPr>
                <a:endParaRPr lang="es-CR" sz="2400" dirty="0"/>
              </a:p>
              <a:p>
                <a:pPr marL="0" indent="0">
                  <a:buNone/>
                </a:pPr>
                <a:r>
                  <a:rPr lang="es-CR" sz="2400" dirty="0"/>
                  <a:t>Está dada por las siguientes ecuaciones:</a:t>
                </a:r>
              </a:p>
              <a:p>
                <a:pPr marL="0" indent="0">
                  <a:buNone/>
                </a:pPr>
                <a:endParaRPr lang="es-CR" sz="2400" dirty="0"/>
              </a:p>
              <a:p>
                <a:pPr marL="0" indent="0">
                  <a:buNone/>
                </a:pPr>
                <a:endParaRPr lang="es-CR" sz="2400" dirty="0"/>
              </a:p>
              <a:p>
                <a:pPr marL="0" indent="0">
                  <a:buNone/>
                </a:pPr>
                <a:endParaRPr lang="es-CR" sz="2400" dirty="0"/>
              </a:p>
              <a:p>
                <a:pPr marL="0" indent="0">
                  <a:buNone/>
                </a:pPr>
                <a:endParaRPr lang="es-CR" sz="2400" dirty="0"/>
              </a:p>
              <a:p>
                <a:pPr marL="0" indent="0">
                  <a:buNone/>
                </a:pPr>
                <a:endParaRPr lang="es-CR" sz="2400" dirty="0"/>
              </a:p>
              <a:p>
                <a:r>
                  <a:rPr lang="es-CR" sz="2400" dirty="0"/>
                  <a:t>La única autocorrelación no nula es por lo tanto </a:t>
                </a:r>
                <a14:m>
                  <m:oMath xmlns:m="http://schemas.openxmlformats.org/officeDocument/2006/math">
                    <m:sSub>
                      <m:sSubPr>
                        <m:ctrlPr>
                          <a:rPr lang="es-CR" sz="2400" b="0" i="1" smtClean="0">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𝜌</m:t>
                        </m:r>
                      </m:e>
                      <m:sub>
                        <m:r>
                          <a:rPr lang="es-CR" sz="2400" b="0" i="1" smtClean="0">
                            <a:latin typeface="Cambria Math" panose="02040503050406030204" pitchFamily="18" charset="0"/>
                            <a:ea typeface="Cambria Math" panose="02040503050406030204" pitchFamily="18" charset="0"/>
                          </a:rPr>
                          <m:t>1</m:t>
                        </m:r>
                      </m:sub>
                    </m:sSub>
                  </m:oMath>
                </a14:m>
                <a:r>
                  <a:rPr lang="es-CR" sz="2400" dirty="0"/>
                  <a:t>. La memoria del proceso es de un único período. Veremos así que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1</m:t>
                        </m:r>
                      </m:sub>
                    </m:sSub>
                  </m:oMath>
                </a14:m>
                <a:r>
                  <a:rPr lang="es-CR" sz="2400" dirty="0"/>
                  <a:t> y </a:t>
                </a:r>
                <a14:m>
                  <m:oMath xmlns:m="http://schemas.openxmlformats.org/officeDocument/2006/math">
                    <m:sSub>
                      <m:sSubPr>
                        <m:ctrlPr>
                          <a:rPr lang="es-CR" sz="2400" b="0" i="1" smtClean="0">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𝜌</m:t>
                        </m:r>
                      </m:e>
                      <m:sub>
                        <m:r>
                          <a:rPr lang="es-CR" sz="2400" b="0" i="1" smtClean="0">
                            <a:latin typeface="Cambria Math" panose="02040503050406030204" pitchFamily="18" charset="0"/>
                            <a:ea typeface="Cambria Math" panose="02040503050406030204" pitchFamily="18" charset="0"/>
                          </a:rPr>
                          <m:t>1</m:t>
                        </m:r>
                      </m:sub>
                    </m:sSub>
                  </m:oMath>
                </a14:m>
                <a:r>
                  <a:rPr lang="es-CR" sz="2400" dirty="0"/>
                  <a:t> son de signo opuesto.</a:t>
                </a:r>
              </a:p>
              <a:p>
                <a:endParaRPr lang="es-CR" sz="2400" dirty="0"/>
              </a:p>
              <a:p>
                <a:endParaRPr lang="es-CR" sz="2400" dirty="0"/>
              </a:p>
              <a:p>
                <a:pPr marL="0" indent="0">
                  <a:buNone/>
                </a:pPr>
                <a:endParaRPr lang="es-CR" sz="2400" dirty="0"/>
              </a:p>
            </p:txBody>
          </p:sp>
        </mc:Choice>
        <mc:Fallback xmlns="">
          <p:sp>
            <p:nvSpPr>
              <p:cNvPr id="3" name="Marcador de contenido 2">
                <a:extLst>
                  <a:ext uri="{FF2B5EF4-FFF2-40B4-BE49-F238E27FC236}">
                    <a16:creationId xmlns:a16="http://schemas.microsoft.com/office/drawing/2014/main" xmlns="" xmlns:a14="http://schemas.microsoft.com/office/drawing/2010/main" id="{D05C8C5B-11A7-4478-9419-3BC73823408D}"/>
                  </a:ext>
                </a:extLst>
              </p:cNvPr>
              <p:cNvSpPr>
                <a:spLocks noGrp="1" noRot="1" noChangeAspect="1" noMove="1" noResize="1" noEditPoints="1" noAdjustHandles="1" noChangeArrowheads="1" noChangeShapeType="1" noTextEdit="1"/>
              </p:cNvSpPr>
              <p:nvPr>
                <p:ph idx="1"/>
              </p:nvPr>
            </p:nvSpPr>
            <p:spPr>
              <a:xfrm>
                <a:off x="179512" y="980728"/>
                <a:ext cx="8784976" cy="5760640"/>
              </a:xfrm>
              <a:blipFill>
                <a:blip r:embed="rId2" cstate="print"/>
                <a:stretch>
                  <a:fillRect l="-1040" t="-847"/>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6BFA613C-EA13-4AEB-91F4-54BB0053064B}"/>
              </a:ext>
            </a:extLst>
          </p:cNvPr>
          <p:cNvSpPr>
            <a:spLocks noGrp="1"/>
          </p:cNvSpPr>
          <p:nvPr>
            <p:ph type="title"/>
          </p:nvPr>
        </p:nvSpPr>
        <p:spPr>
          <a:xfrm>
            <a:off x="446856" y="44624"/>
            <a:ext cx="8229600" cy="792088"/>
          </a:xfrm>
        </p:spPr>
        <p:txBody>
          <a:bodyPr/>
          <a:lstStyle/>
          <a:p>
            <a:r>
              <a:rPr lang="es-CR" dirty="0"/>
              <a:t>El proceso MA</a:t>
            </a:r>
          </a:p>
        </p:txBody>
      </p:sp>
      <p:pic>
        <p:nvPicPr>
          <p:cNvPr id="5" name="Imagen 4">
            <a:extLst>
              <a:ext uri="{FF2B5EF4-FFF2-40B4-BE49-F238E27FC236}">
                <a16:creationId xmlns:a16="http://schemas.microsoft.com/office/drawing/2014/main" id="{E6BEBDAD-64BF-4596-8A5E-2D3A519D964F}"/>
              </a:ext>
            </a:extLst>
          </p:cNvPr>
          <p:cNvPicPr>
            <a:picLocks noChangeAspect="1"/>
          </p:cNvPicPr>
          <p:nvPr/>
        </p:nvPicPr>
        <p:blipFill>
          <a:blip r:embed="rId3" cstate="print"/>
          <a:stretch>
            <a:fillRect/>
          </a:stretch>
        </p:blipFill>
        <p:spPr>
          <a:xfrm>
            <a:off x="1043608" y="2564904"/>
            <a:ext cx="3122850" cy="616333"/>
          </a:xfrm>
          <a:prstGeom prst="rect">
            <a:avLst/>
          </a:prstGeom>
        </p:spPr>
      </p:pic>
      <p:pic>
        <p:nvPicPr>
          <p:cNvPr id="6" name="Imagen 5">
            <a:extLst>
              <a:ext uri="{FF2B5EF4-FFF2-40B4-BE49-F238E27FC236}">
                <a16:creationId xmlns:a16="http://schemas.microsoft.com/office/drawing/2014/main" id="{FA927551-EBBF-4BDE-8E20-5D179F159EB1}"/>
              </a:ext>
            </a:extLst>
          </p:cNvPr>
          <p:cNvPicPr>
            <a:picLocks noChangeAspect="1"/>
          </p:cNvPicPr>
          <p:nvPr/>
        </p:nvPicPr>
        <p:blipFill>
          <a:blip r:embed="rId4" cstate="print"/>
          <a:stretch>
            <a:fillRect/>
          </a:stretch>
        </p:blipFill>
        <p:spPr>
          <a:xfrm>
            <a:off x="900358" y="3527895"/>
            <a:ext cx="3409350" cy="523167"/>
          </a:xfrm>
          <a:prstGeom prst="rect">
            <a:avLst/>
          </a:prstGeom>
        </p:spPr>
      </p:pic>
    </p:spTree>
    <p:extLst>
      <p:ext uri="{BB962C8B-B14F-4D97-AF65-F5344CB8AC3E}">
        <p14:creationId xmlns:p14="http://schemas.microsoft.com/office/powerpoint/2010/main" val="2072213961"/>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5AFACCD9-03AE-4D9E-97D1-40F91E362C8A}"/>
                  </a:ext>
                </a:extLst>
              </p:cNvPr>
              <p:cNvSpPr>
                <a:spLocks noGrp="1"/>
              </p:cNvSpPr>
              <p:nvPr>
                <p:ph idx="1"/>
              </p:nvPr>
            </p:nvSpPr>
            <p:spPr>
              <a:xfrm>
                <a:off x="107504" y="908720"/>
                <a:ext cx="9001000" cy="5760640"/>
              </a:xfrm>
            </p:spPr>
            <p:txBody>
              <a:bodyPr>
                <a:normAutofit/>
              </a:bodyPr>
              <a:lstStyle/>
              <a:p>
                <a:pPr marL="0" indent="0">
                  <a:buNone/>
                </a:pPr>
                <a:r>
                  <a:rPr lang="es-CR" sz="2400" dirty="0"/>
                  <a:t>La función de auto correlación parcial de un proceso MA(1)</a:t>
                </a:r>
              </a:p>
              <a:p>
                <a:pPr marL="0" indent="0">
                  <a:buNone/>
                </a:pPr>
                <a:endParaRPr lang="es-CR" sz="2400" dirty="0"/>
              </a:p>
              <a:p>
                <a:pPr marL="0" indent="0">
                  <a:buNone/>
                </a:pPr>
                <a:r>
                  <a:rPr lang="es-CR" sz="2400" dirty="0"/>
                  <a:t>Sabemos que solo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𝜌</m:t>
                        </m:r>
                      </m:e>
                      <m:sub>
                        <m:r>
                          <a:rPr lang="es-CR" sz="2400" b="0" i="1" smtClean="0">
                            <a:latin typeface="Cambria Math" panose="02040503050406030204" pitchFamily="18" charset="0"/>
                            <a:ea typeface="Cambria Math" panose="02040503050406030204" pitchFamily="18" charset="0"/>
                          </a:rPr>
                          <m:t>0</m:t>
                        </m:r>
                      </m:sub>
                    </m:sSub>
                  </m:oMath>
                </a14:m>
                <a:r>
                  <a:rPr lang="es-CR" sz="2400" dirty="0"/>
                  <a:t> y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𝜌</m:t>
                        </m:r>
                      </m:e>
                      <m:sub>
                        <m:r>
                          <a:rPr lang="es-CR" sz="2400" i="1">
                            <a:latin typeface="Cambria Math" panose="02040503050406030204" pitchFamily="18" charset="0"/>
                            <a:ea typeface="Cambria Math" panose="02040503050406030204" pitchFamily="18" charset="0"/>
                          </a:rPr>
                          <m:t>1</m:t>
                        </m:r>
                      </m:sub>
                    </m:sSub>
                  </m:oMath>
                </a14:m>
                <a:r>
                  <a:rPr lang="es-CR" sz="2400" dirty="0"/>
                  <a:t> no son nulas (con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𝜌</m:t>
                        </m:r>
                      </m:e>
                      <m:sub>
                        <m:r>
                          <a:rPr lang="es-CR" sz="2400" b="0" i="1" smtClean="0">
                            <a:latin typeface="Cambria Math" panose="02040503050406030204" pitchFamily="18" charset="0"/>
                            <a:ea typeface="Cambria Math" panose="02040503050406030204" pitchFamily="18" charset="0"/>
                          </a:rPr>
                          <m:t>0</m:t>
                        </m:r>
                      </m:sub>
                    </m:sSub>
                  </m:oMath>
                </a14:m>
                <a:r>
                  <a:rPr lang="es-CR" sz="2400" dirty="0"/>
                  <a:t> =1). Y entonces, si elegimos las ecuaciones de </a:t>
                </a:r>
                <a:r>
                  <a:rPr lang="es-CR" sz="2400" dirty="0" err="1"/>
                  <a:t>Yule</a:t>
                </a:r>
                <a:r>
                  <a:rPr lang="es-CR" sz="2400" dirty="0"/>
                  <a:t>-Walker tenemos que:</a:t>
                </a:r>
              </a:p>
              <a:p>
                <a:pPr marL="0" indent="0">
                  <a:buNone/>
                </a:pPr>
                <a:endParaRPr lang="es-CR" sz="2400" dirty="0"/>
              </a:p>
              <a:p>
                <a:pPr marL="0" indent="0">
                  <a:buNone/>
                </a:pPr>
                <a:endParaRPr lang="es-CR" sz="2400" dirty="0"/>
              </a:p>
              <a:p>
                <a:pPr marL="0" indent="0">
                  <a:buNone/>
                </a:pPr>
                <a:endParaRPr lang="es-CR" sz="2400" dirty="0"/>
              </a:p>
              <a:p>
                <a:pPr marL="0" indent="0">
                  <a:buNone/>
                </a:pPr>
                <a:endParaRPr lang="es-CR" sz="2400" dirty="0"/>
              </a:p>
              <a:p>
                <a:pPr marL="0" indent="0">
                  <a:buNone/>
                </a:pPr>
                <a:r>
                  <a:rPr lang="es-CR" sz="2400" dirty="0"/>
                  <a:t>De donde obtenemos que: </a:t>
                </a:r>
              </a:p>
            </p:txBody>
          </p:sp>
        </mc:Choice>
        <mc:Fallback xmlns="">
          <p:sp>
            <p:nvSpPr>
              <p:cNvPr id="3" name="Marcador de contenido 2">
                <a:extLst>
                  <a:ext uri="{FF2B5EF4-FFF2-40B4-BE49-F238E27FC236}">
                    <a16:creationId xmlns:a16="http://schemas.microsoft.com/office/drawing/2014/main" xmlns="" xmlns:a14="http://schemas.microsoft.com/office/drawing/2010/main" id="{5AFACCD9-03AE-4D9E-97D1-40F91E362C8A}"/>
                  </a:ext>
                </a:extLst>
              </p:cNvPr>
              <p:cNvSpPr>
                <a:spLocks noGrp="1" noRot="1" noChangeAspect="1" noMove="1" noResize="1" noEditPoints="1" noAdjustHandles="1" noChangeArrowheads="1" noChangeShapeType="1" noTextEdit="1"/>
              </p:cNvSpPr>
              <p:nvPr>
                <p:ph idx="1"/>
              </p:nvPr>
            </p:nvSpPr>
            <p:spPr>
              <a:xfrm>
                <a:off x="107504" y="908720"/>
                <a:ext cx="9001000" cy="5760640"/>
              </a:xfrm>
              <a:blipFill>
                <a:blip r:embed="rId2" cstate="print"/>
                <a:stretch>
                  <a:fillRect l="-1084" t="-847"/>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CEC09B19-27E3-4C79-8714-E40A4F5D6A55}"/>
              </a:ext>
            </a:extLst>
          </p:cNvPr>
          <p:cNvSpPr>
            <a:spLocks noGrp="1"/>
          </p:cNvSpPr>
          <p:nvPr>
            <p:ph type="title"/>
          </p:nvPr>
        </p:nvSpPr>
        <p:spPr>
          <a:xfrm>
            <a:off x="446856" y="44624"/>
            <a:ext cx="8229600" cy="792088"/>
          </a:xfrm>
        </p:spPr>
        <p:txBody>
          <a:bodyPr/>
          <a:lstStyle/>
          <a:p>
            <a:r>
              <a:rPr lang="es-CR" dirty="0"/>
              <a:t>El proceso MA</a:t>
            </a:r>
          </a:p>
        </p:txBody>
      </p:sp>
      <p:pic>
        <p:nvPicPr>
          <p:cNvPr id="5" name="Imagen 4">
            <a:extLst>
              <a:ext uri="{FF2B5EF4-FFF2-40B4-BE49-F238E27FC236}">
                <a16:creationId xmlns:a16="http://schemas.microsoft.com/office/drawing/2014/main" id="{55D8532E-E73E-4ED4-AB7A-48D6DE0A934E}"/>
              </a:ext>
            </a:extLst>
          </p:cNvPr>
          <p:cNvPicPr>
            <a:picLocks noChangeAspect="1"/>
          </p:cNvPicPr>
          <p:nvPr/>
        </p:nvPicPr>
        <p:blipFill>
          <a:blip r:embed="rId3" cstate="print"/>
          <a:stretch>
            <a:fillRect/>
          </a:stretch>
        </p:blipFill>
        <p:spPr>
          <a:xfrm>
            <a:off x="1619672" y="2708920"/>
            <a:ext cx="5675042" cy="1656184"/>
          </a:xfrm>
          <a:prstGeom prst="rect">
            <a:avLst/>
          </a:prstGeom>
        </p:spPr>
      </p:pic>
      <p:pic>
        <p:nvPicPr>
          <p:cNvPr id="6" name="Imagen 5">
            <a:extLst>
              <a:ext uri="{FF2B5EF4-FFF2-40B4-BE49-F238E27FC236}">
                <a16:creationId xmlns:a16="http://schemas.microsoft.com/office/drawing/2014/main" id="{D4C21C91-1841-4059-A740-7DE21B78B36C}"/>
              </a:ext>
            </a:extLst>
          </p:cNvPr>
          <p:cNvPicPr>
            <a:picLocks noChangeAspect="1"/>
          </p:cNvPicPr>
          <p:nvPr/>
        </p:nvPicPr>
        <p:blipFill>
          <a:blip r:embed="rId4" cstate="print"/>
          <a:stretch>
            <a:fillRect/>
          </a:stretch>
        </p:blipFill>
        <p:spPr>
          <a:xfrm>
            <a:off x="1665893" y="5116923"/>
            <a:ext cx="5628821" cy="1552437"/>
          </a:xfrm>
          <a:prstGeom prst="rect">
            <a:avLst/>
          </a:prstGeom>
        </p:spPr>
      </p:pic>
    </p:spTree>
    <p:extLst>
      <p:ext uri="{BB962C8B-B14F-4D97-AF65-F5344CB8AC3E}">
        <p14:creationId xmlns:p14="http://schemas.microsoft.com/office/powerpoint/2010/main" val="79476243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4624"/>
            <a:ext cx="8229600" cy="1143000"/>
          </a:xfrm>
        </p:spPr>
        <p:txBody>
          <a:bodyPr/>
          <a:lstStyle/>
          <a:p>
            <a:r>
              <a:rPr lang="es-CR" dirty="0"/>
              <a:t>Introducción</a:t>
            </a:r>
          </a:p>
        </p:txBody>
      </p:sp>
      <p:sp>
        <p:nvSpPr>
          <p:cNvPr id="3" name="2 Marcador de contenido"/>
          <p:cNvSpPr>
            <a:spLocks noGrp="1"/>
          </p:cNvSpPr>
          <p:nvPr>
            <p:ph idx="1"/>
          </p:nvPr>
        </p:nvSpPr>
        <p:spPr>
          <a:xfrm>
            <a:off x="241176" y="1124744"/>
            <a:ext cx="8579296" cy="5544616"/>
          </a:xfrm>
        </p:spPr>
        <p:txBody>
          <a:bodyPr>
            <a:normAutofit/>
          </a:bodyPr>
          <a:lstStyle/>
          <a:p>
            <a:pPr algn="just"/>
            <a:r>
              <a:rPr lang="es-CR" sz="2400" dirty="0"/>
              <a:t>La clase pasada se estudiaron los conceptos de una serie temporal, el proceso estacionario, el ruido blanco, el teorema de </a:t>
            </a:r>
            <a:r>
              <a:rPr lang="es-CR" sz="2400" dirty="0" err="1"/>
              <a:t>Wold</a:t>
            </a:r>
            <a:r>
              <a:rPr lang="es-CR" sz="2400" dirty="0"/>
              <a:t>, se definieron los procesos ARMA, y las auto correlaciones normales y parciales.</a:t>
            </a:r>
          </a:p>
          <a:p>
            <a:pPr algn="just"/>
            <a:endParaRPr lang="es-CR" sz="2400" dirty="0"/>
          </a:p>
          <a:p>
            <a:pPr algn="just"/>
            <a:r>
              <a:rPr lang="es-CR" sz="2400" dirty="0"/>
              <a:t>La presente estudiará a profundidad las propiedad de los  procesos ARMA.</a:t>
            </a:r>
          </a:p>
          <a:p>
            <a:pPr algn="just"/>
            <a:endParaRPr lang="es-CR" sz="2400" dirty="0"/>
          </a:p>
          <a:p>
            <a:pPr algn="just"/>
            <a:r>
              <a:rPr lang="es-CR" sz="2400" dirty="0"/>
              <a:t>Cada proceso estará acompañado de una serie de ejercicios teóricos para asegurar su comprensión.</a:t>
            </a:r>
          </a:p>
          <a:p>
            <a:pPr algn="just"/>
            <a:endParaRPr lang="es-CR" sz="2400" dirty="0"/>
          </a:p>
          <a:p>
            <a:pPr algn="just"/>
            <a:r>
              <a:rPr lang="es-CR" sz="2400" dirty="0"/>
              <a:t>Estudiados los procesos, se dará paso a la etapa de identificación del proceso la serie temporal.  </a:t>
            </a:r>
          </a:p>
          <a:p>
            <a:endParaRPr lang="es-CR" sz="2400" dirty="0"/>
          </a:p>
          <a:p>
            <a:endParaRPr lang="es-CR" sz="2400" dirty="0"/>
          </a:p>
        </p:txBody>
      </p:sp>
    </p:spTree>
    <p:extLst>
      <p:ext uri="{BB962C8B-B14F-4D97-AF65-F5344CB8AC3E}">
        <p14:creationId xmlns:p14="http://schemas.microsoft.com/office/powerpoint/2010/main" val="1071611038"/>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C00A8B8-0D51-4ABB-8E12-B935857F4B60}"/>
                  </a:ext>
                </a:extLst>
              </p:cNvPr>
              <p:cNvSpPr>
                <a:spLocks noGrp="1"/>
              </p:cNvSpPr>
              <p:nvPr>
                <p:ph idx="1"/>
              </p:nvPr>
            </p:nvSpPr>
            <p:spPr>
              <a:xfrm>
                <a:off x="323528" y="1124744"/>
                <a:ext cx="8229600" cy="5616624"/>
              </a:xfrm>
            </p:spPr>
            <p:txBody>
              <a:bodyPr>
                <a:normAutofit/>
              </a:bodyPr>
              <a:lstStyle/>
              <a:p>
                <a:r>
                  <a:rPr lang="es-CR" sz="2400" dirty="0"/>
                  <a:t>La solución del sistema para los valores sucesivos de k-expresiones de los coeficientes de las auto correlaciones parciales son </a:t>
                </a:r>
                <a14:m>
                  <m:oMath xmlns:m="http://schemas.openxmlformats.org/officeDocument/2006/math">
                    <m:sSub>
                      <m:sSubPr>
                        <m:ctrlPr>
                          <a:rPr lang="es-CR" sz="2400" b="0" i="1" smtClean="0">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𝑘𝑘</m:t>
                        </m:r>
                      </m:sub>
                    </m:sSub>
                  </m:oMath>
                </a14:m>
                <a:r>
                  <a:rPr lang="es-CR" sz="2400" dirty="0"/>
                  <a:t>:</a:t>
                </a:r>
              </a:p>
              <a:p>
                <a:endParaRPr lang="es-CR" sz="2400" dirty="0"/>
              </a:p>
              <a:p>
                <a:endParaRPr lang="es-CR" sz="2400" dirty="0"/>
              </a:p>
              <a:p>
                <a:r>
                  <a:rPr lang="es-CR" sz="2400" dirty="0"/>
                  <a:t>                                        o</a:t>
                </a:r>
              </a:p>
              <a:p>
                <a:endParaRPr lang="es-CR" sz="2400" dirty="0"/>
              </a:p>
              <a:p>
                <a:endParaRPr lang="es-CR" sz="2400" dirty="0"/>
              </a:p>
              <a:p>
                <a:endParaRPr lang="es-CR" sz="2400" dirty="0"/>
              </a:p>
              <a:p>
                <a:endParaRPr lang="es-CR" sz="2400" dirty="0"/>
              </a:p>
              <a:p>
                <a:r>
                  <a:rPr lang="es-CR" sz="2400" dirty="0"/>
                  <a:t>Y de forma general:</a:t>
                </a:r>
              </a:p>
            </p:txBody>
          </p:sp>
        </mc:Choice>
        <mc:Fallback xmlns="">
          <p:sp>
            <p:nvSpPr>
              <p:cNvPr id="3" name="Marcador de contenido 2">
                <a:extLst>
                  <a:ext uri="{FF2B5EF4-FFF2-40B4-BE49-F238E27FC236}">
                    <a16:creationId xmlns:a16="http://schemas.microsoft.com/office/drawing/2014/main" xmlns="" xmlns:a14="http://schemas.microsoft.com/office/drawing/2010/main" id="{3C00A8B8-0D51-4ABB-8E12-B935857F4B60}"/>
                  </a:ext>
                </a:extLst>
              </p:cNvPr>
              <p:cNvSpPr>
                <a:spLocks noGrp="1" noRot="1" noChangeAspect="1" noMove="1" noResize="1" noEditPoints="1" noAdjustHandles="1" noChangeArrowheads="1" noChangeShapeType="1" noTextEdit="1"/>
              </p:cNvSpPr>
              <p:nvPr>
                <p:ph idx="1"/>
              </p:nvPr>
            </p:nvSpPr>
            <p:spPr>
              <a:xfrm>
                <a:off x="323528" y="1124744"/>
                <a:ext cx="8229600" cy="5616624"/>
              </a:xfrm>
              <a:blipFill>
                <a:blip r:embed="rId2" cstate="print"/>
                <a:stretch>
                  <a:fillRect l="-963" t="-869"/>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BED99F79-8B05-4DC0-99AE-ADDA2340BC7E}"/>
              </a:ext>
            </a:extLst>
          </p:cNvPr>
          <p:cNvSpPr>
            <a:spLocks noGrp="1"/>
          </p:cNvSpPr>
          <p:nvPr>
            <p:ph type="title"/>
          </p:nvPr>
        </p:nvSpPr>
        <p:spPr>
          <a:xfrm>
            <a:off x="446856" y="44624"/>
            <a:ext cx="8229600" cy="792088"/>
          </a:xfrm>
        </p:spPr>
        <p:txBody>
          <a:bodyPr/>
          <a:lstStyle/>
          <a:p>
            <a:r>
              <a:rPr lang="es-CR" dirty="0"/>
              <a:t>El proceso MA</a:t>
            </a:r>
          </a:p>
        </p:txBody>
      </p:sp>
      <p:pic>
        <p:nvPicPr>
          <p:cNvPr id="5" name="Imagen 4">
            <a:extLst>
              <a:ext uri="{FF2B5EF4-FFF2-40B4-BE49-F238E27FC236}">
                <a16:creationId xmlns:a16="http://schemas.microsoft.com/office/drawing/2014/main" id="{D3EF4BD5-60EA-4E8C-8358-94287FDE7695}"/>
              </a:ext>
            </a:extLst>
          </p:cNvPr>
          <p:cNvPicPr>
            <a:picLocks noChangeAspect="1"/>
          </p:cNvPicPr>
          <p:nvPr/>
        </p:nvPicPr>
        <p:blipFill>
          <a:blip r:embed="rId3" cstate="print"/>
          <a:stretch>
            <a:fillRect/>
          </a:stretch>
        </p:blipFill>
        <p:spPr>
          <a:xfrm>
            <a:off x="1259632" y="2708920"/>
            <a:ext cx="1512168" cy="2232248"/>
          </a:xfrm>
          <a:prstGeom prst="rect">
            <a:avLst/>
          </a:prstGeom>
        </p:spPr>
      </p:pic>
      <p:pic>
        <p:nvPicPr>
          <p:cNvPr id="6" name="Imagen 5">
            <a:extLst>
              <a:ext uri="{FF2B5EF4-FFF2-40B4-BE49-F238E27FC236}">
                <a16:creationId xmlns:a16="http://schemas.microsoft.com/office/drawing/2014/main" id="{FF01990A-A755-4814-B8AE-C35586EBC88F}"/>
              </a:ext>
            </a:extLst>
          </p:cNvPr>
          <p:cNvPicPr>
            <a:picLocks noChangeAspect="1"/>
          </p:cNvPicPr>
          <p:nvPr/>
        </p:nvPicPr>
        <p:blipFill>
          <a:blip r:embed="rId4" cstate="print"/>
          <a:stretch>
            <a:fillRect/>
          </a:stretch>
        </p:blipFill>
        <p:spPr>
          <a:xfrm>
            <a:off x="4319054" y="2708920"/>
            <a:ext cx="2701217" cy="2232248"/>
          </a:xfrm>
          <a:prstGeom prst="rect">
            <a:avLst/>
          </a:prstGeom>
        </p:spPr>
      </p:pic>
      <p:pic>
        <p:nvPicPr>
          <p:cNvPr id="7" name="Imagen 6">
            <a:extLst>
              <a:ext uri="{FF2B5EF4-FFF2-40B4-BE49-F238E27FC236}">
                <a16:creationId xmlns:a16="http://schemas.microsoft.com/office/drawing/2014/main" id="{317D56AA-4BBD-42B7-AE53-ED62AC4C0E65}"/>
              </a:ext>
            </a:extLst>
          </p:cNvPr>
          <p:cNvPicPr>
            <a:picLocks noChangeAspect="1"/>
          </p:cNvPicPr>
          <p:nvPr/>
        </p:nvPicPr>
        <p:blipFill>
          <a:blip r:embed="rId5" cstate="print"/>
          <a:stretch>
            <a:fillRect/>
          </a:stretch>
        </p:blipFill>
        <p:spPr>
          <a:xfrm>
            <a:off x="3793702" y="5218963"/>
            <a:ext cx="1642393" cy="1234373"/>
          </a:xfrm>
          <a:prstGeom prst="rect">
            <a:avLst/>
          </a:prstGeom>
        </p:spPr>
      </p:pic>
    </p:spTree>
    <p:extLst>
      <p:ext uri="{BB962C8B-B14F-4D97-AF65-F5344CB8AC3E}">
        <p14:creationId xmlns:p14="http://schemas.microsoft.com/office/powerpoint/2010/main" val="3624832043"/>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D12D8F13-8323-4F00-B80F-6F05977AD703}"/>
                  </a:ext>
                </a:extLst>
              </p:cNvPr>
              <p:cNvSpPr>
                <a:spLocks noGrp="1"/>
              </p:cNvSpPr>
              <p:nvPr>
                <p:ph idx="1"/>
              </p:nvPr>
            </p:nvSpPr>
            <p:spPr>
              <a:xfrm>
                <a:off x="179512" y="1196752"/>
                <a:ext cx="8784976" cy="5256584"/>
              </a:xfrm>
            </p:spPr>
            <p:txBody>
              <a:bodyPr>
                <a:normAutofit/>
              </a:bodyPr>
              <a:lstStyle/>
              <a:p>
                <a:r>
                  <a:rPr lang="es-CR" sz="2400" dirty="0"/>
                  <a:t>Los coeficientes de autocorrelación parcial irán en decrecimiento en función de </a:t>
                </a:r>
                <a14:m>
                  <m:oMath xmlns:m="http://schemas.openxmlformats.org/officeDocument/2006/math">
                    <m:r>
                      <a:rPr lang="es-CR" sz="2400" b="0" i="1" smtClean="0">
                        <a:latin typeface="Cambria Math" panose="02040503050406030204" pitchFamily="18" charset="0"/>
                      </a:rPr>
                      <m:t>𝑘</m:t>
                    </m:r>
                  </m:oMath>
                </a14:m>
                <a:r>
                  <a:rPr lang="es-CR" sz="2400" dirty="0"/>
                  <a:t>, y serán todos negativos si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1</m:t>
                        </m:r>
                      </m:sub>
                    </m:sSub>
                    <m:r>
                      <a:rPr lang="es-CR" sz="2400" b="0" i="0" smtClean="0">
                        <a:latin typeface="Cambria Math" panose="02040503050406030204" pitchFamily="18" charset="0"/>
                        <a:ea typeface="Cambria Math" panose="02040503050406030204" pitchFamily="18" charset="0"/>
                      </a:rPr>
                      <m:t>&gt;0</m:t>
                    </m:r>
                  </m:oMath>
                </a14:m>
                <a:r>
                  <a:rPr lang="es-CR" sz="2400" dirty="0"/>
                  <a:t>, o se alternarán si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1</m:t>
                        </m:r>
                      </m:sub>
                    </m:sSub>
                    <m:r>
                      <a:rPr lang="es-CR" sz="2400" b="0" i="0" smtClean="0">
                        <a:latin typeface="Cambria Math" panose="02040503050406030204" pitchFamily="18" charset="0"/>
                        <a:ea typeface="Cambria Math" panose="02040503050406030204" pitchFamily="18" charset="0"/>
                      </a:rPr>
                      <m:t>&lt;</m:t>
                    </m:r>
                    <m:r>
                      <a:rPr lang="es-CR" sz="2400">
                        <a:latin typeface="Cambria Math" panose="02040503050406030204" pitchFamily="18" charset="0"/>
                        <a:ea typeface="Cambria Math" panose="02040503050406030204" pitchFamily="18" charset="0"/>
                      </a:rPr>
                      <m:t>0</m:t>
                    </m:r>
                  </m:oMath>
                </a14:m>
                <a:r>
                  <a:rPr lang="es-CR" sz="2400" dirty="0"/>
                  <a:t>.</a:t>
                </a:r>
              </a:p>
              <a:p>
                <a:endParaRPr lang="es-CR" sz="2400" dirty="0"/>
              </a:p>
              <a:p>
                <a:r>
                  <a:rPr lang="es-CR" sz="2400" dirty="0"/>
                  <a:t>Los dos ejemplos siguientes ilustran los rasgos característicos de las funciones de auto correlación total y parcial para un MA(1). </a:t>
                </a:r>
              </a:p>
            </p:txBody>
          </p:sp>
        </mc:Choice>
        <mc:Fallback xmlns="">
          <p:sp>
            <p:nvSpPr>
              <p:cNvPr id="3" name="Marcador de contenido 2">
                <a:extLst>
                  <a:ext uri="{FF2B5EF4-FFF2-40B4-BE49-F238E27FC236}">
                    <a16:creationId xmlns:a16="http://schemas.microsoft.com/office/drawing/2014/main" xmlns="" xmlns:a14="http://schemas.microsoft.com/office/drawing/2010/main" id="{D12D8F13-8323-4F00-B80F-6F05977AD703}"/>
                  </a:ext>
                </a:extLst>
              </p:cNvPr>
              <p:cNvSpPr>
                <a:spLocks noGrp="1" noRot="1" noChangeAspect="1" noMove="1" noResize="1" noEditPoints="1" noAdjustHandles="1" noChangeArrowheads="1" noChangeShapeType="1" noTextEdit="1"/>
              </p:cNvSpPr>
              <p:nvPr>
                <p:ph idx="1"/>
              </p:nvPr>
            </p:nvSpPr>
            <p:spPr>
              <a:xfrm>
                <a:off x="179512" y="1196752"/>
                <a:ext cx="8784976" cy="5256584"/>
              </a:xfrm>
              <a:blipFill>
                <a:blip r:embed="rId2" cstate="print"/>
                <a:stretch>
                  <a:fillRect l="-902" t="-927" r="-902"/>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E42B9ADF-248E-4224-BDEC-CE91AE2A0879}"/>
              </a:ext>
            </a:extLst>
          </p:cNvPr>
          <p:cNvSpPr>
            <a:spLocks noGrp="1"/>
          </p:cNvSpPr>
          <p:nvPr>
            <p:ph type="title"/>
          </p:nvPr>
        </p:nvSpPr>
        <p:spPr>
          <a:xfrm>
            <a:off x="446856" y="44624"/>
            <a:ext cx="8229600" cy="792088"/>
          </a:xfrm>
        </p:spPr>
        <p:txBody>
          <a:bodyPr/>
          <a:lstStyle/>
          <a:p>
            <a:r>
              <a:rPr lang="es-CR" dirty="0"/>
              <a:t>El proceso MA</a:t>
            </a:r>
          </a:p>
        </p:txBody>
      </p:sp>
    </p:spTree>
    <p:extLst>
      <p:ext uri="{BB962C8B-B14F-4D97-AF65-F5344CB8AC3E}">
        <p14:creationId xmlns:p14="http://schemas.microsoft.com/office/powerpoint/2010/main" val="4229409586"/>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8F391796-2FCC-43E4-AB8B-114C37323F6C}"/>
                  </a:ext>
                </a:extLst>
              </p:cNvPr>
              <p:cNvSpPr>
                <a:spLocks noGrp="1"/>
              </p:cNvSpPr>
              <p:nvPr>
                <p:ph idx="1"/>
              </p:nvPr>
            </p:nvSpPr>
            <p:spPr>
              <a:xfrm>
                <a:off x="539552" y="980728"/>
                <a:ext cx="8229600" cy="504056"/>
              </a:xfrm>
            </p:spPr>
            <p:txBody>
              <a:bodyPr>
                <a:normAutofit/>
              </a:bodyPr>
              <a:lstStyle/>
              <a:p>
                <a:pPr marL="0" indent="0" algn="ctr">
                  <a:buNone/>
                </a:pPr>
                <a:r>
                  <a:rPr lang="es-CR" sz="2400" dirty="0"/>
                  <a:t>   ¿  Cuál es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1</m:t>
                        </m:r>
                      </m:sub>
                    </m:sSub>
                    <m:r>
                      <a:rPr lang="es-CR" sz="2400">
                        <a:latin typeface="Cambria Math" panose="02040503050406030204" pitchFamily="18" charset="0"/>
                        <a:ea typeface="Cambria Math" panose="02040503050406030204" pitchFamily="18" charset="0"/>
                      </a:rPr>
                      <m:t>&gt;0</m:t>
                    </m:r>
                  </m:oMath>
                </a14:m>
                <a:r>
                  <a:rPr lang="es-CR" sz="2400" dirty="0"/>
                  <a:t>, y cuál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1</m:t>
                        </m:r>
                      </m:sub>
                    </m:sSub>
                    <m:r>
                      <a:rPr lang="es-CR" sz="2400">
                        <a:latin typeface="Cambria Math" panose="02040503050406030204" pitchFamily="18" charset="0"/>
                        <a:ea typeface="Cambria Math" panose="02040503050406030204" pitchFamily="18" charset="0"/>
                      </a:rPr>
                      <m:t>&lt;0</m:t>
                    </m:r>
                  </m:oMath>
                </a14:m>
                <a:r>
                  <a:rPr lang="es-CR" sz="2400" dirty="0"/>
                  <a:t>?</a:t>
                </a:r>
              </a:p>
            </p:txBody>
          </p:sp>
        </mc:Choice>
        <mc:Fallback xmlns="">
          <p:sp>
            <p:nvSpPr>
              <p:cNvPr id="3" name="Marcador de contenido 2">
                <a:extLst>
                  <a:ext uri="{FF2B5EF4-FFF2-40B4-BE49-F238E27FC236}">
                    <a16:creationId xmlns:a16="http://schemas.microsoft.com/office/drawing/2014/main" xmlns="" xmlns:a14="http://schemas.microsoft.com/office/drawing/2010/main" id="{8F391796-2FCC-43E4-AB8B-114C37323F6C}"/>
                  </a:ext>
                </a:extLst>
              </p:cNvPr>
              <p:cNvSpPr>
                <a:spLocks noGrp="1" noRot="1" noChangeAspect="1" noMove="1" noResize="1" noEditPoints="1" noAdjustHandles="1" noChangeArrowheads="1" noChangeShapeType="1" noTextEdit="1"/>
              </p:cNvSpPr>
              <p:nvPr>
                <p:ph idx="1"/>
              </p:nvPr>
            </p:nvSpPr>
            <p:spPr>
              <a:xfrm>
                <a:off x="539552" y="980728"/>
                <a:ext cx="8229600" cy="504056"/>
              </a:xfrm>
              <a:blipFill>
                <a:blip r:embed="rId2" cstate="print"/>
                <a:stretch>
                  <a:fillRect t="-9639" b="-18072"/>
                </a:stretch>
              </a:blipFill>
            </p:spPr>
            <p:txBody>
              <a:bodyPr>
                <a:normAutofit fontScale="92500" lnSpcReduction="10000"/>
              </a:bodyPr>
              <a:lstStyle/>
              <a:p>
                <a:r>
                  <a:rPr lang="es-CR">
                    <a:noFill/>
                  </a:rPr>
                  <a:t> </a:t>
                </a:r>
              </a:p>
            </p:txBody>
          </p:sp>
        </mc:Fallback>
      </mc:AlternateContent>
      <p:sp>
        <p:nvSpPr>
          <p:cNvPr id="4" name="1 Título">
            <a:extLst>
              <a:ext uri="{FF2B5EF4-FFF2-40B4-BE49-F238E27FC236}">
                <a16:creationId xmlns:a16="http://schemas.microsoft.com/office/drawing/2014/main" id="{D1F13F20-36E7-430E-B44F-7208A5B384D7}"/>
              </a:ext>
            </a:extLst>
          </p:cNvPr>
          <p:cNvSpPr>
            <a:spLocks noGrp="1"/>
          </p:cNvSpPr>
          <p:nvPr>
            <p:ph type="title"/>
          </p:nvPr>
        </p:nvSpPr>
        <p:spPr>
          <a:xfrm>
            <a:off x="446856" y="44624"/>
            <a:ext cx="8229600" cy="792088"/>
          </a:xfrm>
        </p:spPr>
        <p:txBody>
          <a:bodyPr/>
          <a:lstStyle/>
          <a:p>
            <a:r>
              <a:rPr lang="es-CR" dirty="0"/>
              <a:t>El proceso MA</a:t>
            </a:r>
          </a:p>
        </p:txBody>
      </p:sp>
      <p:pic>
        <p:nvPicPr>
          <p:cNvPr id="5" name="Imagen 4">
            <a:extLst>
              <a:ext uri="{FF2B5EF4-FFF2-40B4-BE49-F238E27FC236}">
                <a16:creationId xmlns:a16="http://schemas.microsoft.com/office/drawing/2014/main" id="{E97E7AFB-37A5-4D90-B326-F63124FF284E}"/>
              </a:ext>
            </a:extLst>
          </p:cNvPr>
          <p:cNvPicPr>
            <a:picLocks noChangeAspect="1"/>
          </p:cNvPicPr>
          <p:nvPr/>
        </p:nvPicPr>
        <p:blipFill>
          <a:blip r:embed="rId3" cstate="print"/>
          <a:stretch>
            <a:fillRect/>
          </a:stretch>
        </p:blipFill>
        <p:spPr>
          <a:xfrm>
            <a:off x="251520" y="1628800"/>
            <a:ext cx="8640960" cy="5040560"/>
          </a:xfrm>
          <a:prstGeom prst="rect">
            <a:avLst/>
          </a:prstGeom>
        </p:spPr>
      </p:pic>
    </p:spTree>
    <p:extLst>
      <p:ext uri="{BB962C8B-B14F-4D97-AF65-F5344CB8AC3E}">
        <p14:creationId xmlns:p14="http://schemas.microsoft.com/office/powerpoint/2010/main" val="837256460"/>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6557CA-AFE9-4ED6-BD34-4F8DEA7BF07D}"/>
              </a:ext>
            </a:extLst>
          </p:cNvPr>
          <p:cNvSpPr>
            <a:spLocks noGrp="1"/>
          </p:cNvSpPr>
          <p:nvPr>
            <p:ph type="title"/>
          </p:nvPr>
        </p:nvSpPr>
        <p:spPr>
          <a:xfrm>
            <a:off x="457200" y="53752"/>
            <a:ext cx="8229600" cy="710952"/>
          </a:xfrm>
        </p:spPr>
        <p:txBody>
          <a:bodyPr>
            <a:normAutofit fontScale="90000"/>
          </a:bodyPr>
          <a:lstStyle/>
          <a:p>
            <a:r>
              <a:rPr lang="es-CR" dirty="0"/>
              <a:t>Ejercicios</a:t>
            </a:r>
          </a:p>
        </p:txBody>
      </p:sp>
      <p:sp>
        <p:nvSpPr>
          <p:cNvPr id="3" name="Marcador de contenido 2">
            <a:extLst>
              <a:ext uri="{FF2B5EF4-FFF2-40B4-BE49-F238E27FC236}">
                <a16:creationId xmlns:a16="http://schemas.microsoft.com/office/drawing/2014/main" id="{55B24044-4FF6-41E9-B533-9A465E0BBEAF}"/>
              </a:ext>
            </a:extLst>
          </p:cNvPr>
          <p:cNvSpPr>
            <a:spLocks noGrp="1"/>
          </p:cNvSpPr>
          <p:nvPr>
            <p:ph idx="1"/>
          </p:nvPr>
        </p:nvSpPr>
        <p:spPr>
          <a:xfrm>
            <a:off x="251520" y="1124744"/>
            <a:ext cx="8229600" cy="4525963"/>
          </a:xfrm>
        </p:spPr>
        <p:txBody>
          <a:bodyPr/>
          <a:lstStyle/>
          <a:p>
            <a:endParaRPr lang="es-CR" dirty="0"/>
          </a:p>
        </p:txBody>
      </p:sp>
      <p:pic>
        <p:nvPicPr>
          <p:cNvPr id="4" name="Picture 2" descr="Resultado de imagen para do math">
            <a:extLst>
              <a:ext uri="{FF2B5EF4-FFF2-40B4-BE49-F238E27FC236}">
                <a16:creationId xmlns:a16="http://schemas.microsoft.com/office/drawing/2014/main" id="{9EB1F1DA-B382-4083-9FEC-37EFC03A45A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998" y="980728"/>
            <a:ext cx="8987498" cy="5328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930666"/>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179512" y="1052736"/>
                <a:ext cx="8712968" cy="5688632"/>
              </a:xfrm>
            </p:spPr>
            <p:txBody>
              <a:bodyPr>
                <a:normAutofit lnSpcReduction="10000"/>
              </a:bodyPr>
              <a:lstStyle/>
              <a:p>
                <a:pPr algn="just"/>
                <a:r>
                  <a:rPr lang="es-CR" sz="2000" dirty="0"/>
                  <a:t>Se el proceso MA(1) siguiente, donde </a:t>
                </a:r>
                <a14:m>
                  <m:oMath xmlns:m="http://schemas.openxmlformats.org/officeDocument/2006/math">
                    <m:sSub>
                      <m:sSubPr>
                        <m:ctrlPr>
                          <a:rPr lang="es-CR" sz="2000" b="0" i="1" smtClean="0">
                            <a:latin typeface="Cambria Math" panose="02040503050406030204" pitchFamily="18" charset="0"/>
                          </a:rPr>
                        </m:ctrlPr>
                      </m:sSubPr>
                      <m:e>
                        <m:r>
                          <a:rPr lang="es-CR" sz="2000" b="0" i="1" smtClean="0">
                            <a:latin typeface="Cambria Math"/>
                          </a:rPr>
                          <m:t>𝑢</m:t>
                        </m:r>
                      </m:e>
                      <m:sub>
                        <m:r>
                          <a:rPr lang="es-CR" sz="2000" b="0" i="1" smtClean="0">
                            <a:latin typeface="Cambria Math"/>
                          </a:rPr>
                          <m:t>𝑡</m:t>
                        </m:r>
                      </m:sub>
                    </m:sSub>
                  </m:oMath>
                </a14:m>
                <a:r>
                  <a:rPr lang="es-CR" sz="2000" dirty="0"/>
                  <a:t> es un ruido blanco de variancia </a:t>
                </a:r>
                <a14:m>
                  <m:oMath xmlns:m="http://schemas.openxmlformats.org/officeDocument/2006/math">
                    <m:sSubSup>
                      <m:sSubSupPr>
                        <m:ctrlPr>
                          <a:rPr lang="es-CR" sz="2000" b="0" i="1" smtClean="0">
                            <a:latin typeface="Cambria Math" panose="02040503050406030204" pitchFamily="18" charset="0"/>
                            <a:ea typeface="Cambria Math"/>
                          </a:rPr>
                        </m:ctrlPr>
                      </m:sSubSupPr>
                      <m:e>
                        <m:r>
                          <a:rPr lang="es-CR" sz="2000" i="1" smtClean="0">
                            <a:latin typeface="Cambria Math"/>
                            <a:ea typeface="Cambria Math"/>
                          </a:rPr>
                          <m:t>𝜎</m:t>
                        </m:r>
                      </m:e>
                      <m:sub>
                        <m:r>
                          <a:rPr lang="es-CR" sz="2000" b="0" i="1" smtClean="0">
                            <a:latin typeface="Cambria Math"/>
                            <a:ea typeface="Cambria Math"/>
                          </a:rPr>
                          <m:t>𝑢</m:t>
                        </m:r>
                      </m:sub>
                      <m:sup>
                        <m:r>
                          <a:rPr lang="es-CR" sz="2000" b="0" i="1" smtClean="0">
                            <a:latin typeface="Cambria Math"/>
                            <a:ea typeface="Cambria Math"/>
                          </a:rPr>
                          <m:t>2</m:t>
                        </m:r>
                      </m:sup>
                    </m:sSubSup>
                    <m:r>
                      <a:rPr lang="es-CR" sz="2000" b="0" i="0" smtClean="0">
                        <a:latin typeface="Cambria Math"/>
                        <a:ea typeface="Cambria Math"/>
                      </a:rPr>
                      <m:t>:</m:t>
                    </m:r>
                  </m:oMath>
                </a14:m>
                <a:endParaRPr lang="es-CR" sz="2000" dirty="0"/>
              </a:p>
              <a:p>
                <a:pPr marL="0" indent="0" algn="just">
                  <a:buNone/>
                </a:pPr>
                <a:endParaRPr lang="es-CR" sz="2000" dirty="0"/>
              </a:p>
              <a:p>
                <a:pPr marL="0" indent="0" algn="just">
                  <a:buNone/>
                </a:pPr>
                <a:r>
                  <a:rPr lang="es-CR" sz="2000" dirty="0"/>
                  <a:t>			</a:t>
                </a:r>
                <a14:m>
                  <m:oMath xmlns:m="http://schemas.openxmlformats.org/officeDocument/2006/math">
                    <m:sSub>
                      <m:sSubPr>
                        <m:ctrlPr>
                          <a:rPr lang="es-CR" sz="2000" b="0" i="1" smtClean="0">
                            <a:latin typeface="Cambria Math" panose="02040503050406030204" pitchFamily="18" charset="0"/>
                          </a:rPr>
                        </m:ctrlPr>
                      </m:sSubPr>
                      <m:e>
                        <m:r>
                          <a:rPr lang="es-CR" sz="2000" b="0" i="1" smtClean="0">
                            <a:latin typeface="Cambria Math"/>
                          </a:rPr>
                          <m:t>𝑥</m:t>
                        </m:r>
                      </m:e>
                      <m:sub>
                        <m:r>
                          <a:rPr lang="es-CR" sz="2000" b="0" i="1" smtClean="0">
                            <a:latin typeface="Cambria Math"/>
                          </a:rPr>
                          <m:t>𝑡</m:t>
                        </m:r>
                      </m:sub>
                    </m:sSub>
                    <m:r>
                      <a:rPr lang="es-CR" sz="2000" b="0" i="1" smtClean="0">
                        <a:latin typeface="Cambria Math"/>
                      </a:rPr>
                      <m:t>=</m:t>
                    </m:r>
                    <m:d>
                      <m:dPr>
                        <m:ctrlPr>
                          <a:rPr lang="es-CR" sz="2000" b="0" i="1" smtClean="0">
                            <a:latin typeface="Cambria Math" panose="02040503050406030204" pitchFamily="18" charset="0"/>
                          </a:rPr>
                        </m:ctrlPr>
                      </m:dPr>
                      <m:e>
                        <m:r>
                          <a:rPr lang="es-CR" sz="2000" b="0" i="1" smtClean="0">
                            <a:latin typeface="Cambria Math"/>
                          </a:rPr>
                          <m:t>1−0.7</m:t>
                        </m:r>
                        <m:r>
                          <a:rPr lang="es-CR" sz="2000" b="0" i="1" smtClean="0">
                            <a:latin typeface="Cambria Math"/>
                          </a:rPr>
                          <m:t>𝐵</m:t>
                        </m:r>
                      </m:e>
                    </m:d>
                    <m:sSub>
                      <m:sSubPr>
                        <m:ctrlPr>
                          <a:rPr lang="es-CR" sz="2000" b="0" i="1" smtClean="0">
                            <a:latin typeface="Cambria Math" panose="02040503050406030204" pitchFamily="18" charset="0"/>
                          </a:rPr>
                        </m:ctrlPr>
                      </m:sSubPr>
                      <m:e>
                        <m:r>
                          <a:rPr lang="es-CR" sz="2000" b="0" i="1" smtClean="0">
                            <a:latin typeface="Cambria Math"/>
                          </a:rPr>
                          <m:t>𝑢</m:t>
                        </m:r>
                      </m:e>
                      <m:sub>
                        <m:r>
                          <a:rPr lang="es-CR" sz="2000" b="0" i="1" smtClean="0">
                            <a:latin typeface="Cambria Math"/>
                          </a:rPr>
                          <m:t>𝑡</m:t>
                        </m:r>
                      </m:sub>
                    </m:sSub>
                  </m:oMath>
                </a14:m>
                <a:endParaRPr lang="es-CR" sz="2000" dirty="0"/>
              </a:p>
              <a:p>
                <a:pPr marL="0" indent="0" algn="just">
                  <a:buNone/>
                </a:pPr>
                <a:endParaRPr lang="es-CR" sz="2000" dirty="0"/>
              </a:p>
              <a:p>
                <a:pPr marL="0" indent="0" algn="just">
                  <a:buNone/>
                </a:pPr>
                <a:r>
                  <a:rPr lang="es-CR" sz="2000" dirty="0"/>
                  <a:t>1.Calcule la esperanza y la variancia del proceso </a:t>
                </a:r>
                <a14:m>
                  <m:oMath xmlns:m="http://schemas.openxmlformats.org/officeDocument/2006/math">
                    <m:sSub>
                      <m:sSubPr>
                        <m:ctrlPr>
                          <a:rPr lang="es-CR" sz="2000" i="1">
                            <a:latin typeface="Cambria Math" panose="02040503050406030204" pitchFamily="18" charset="0"/>
                          </a:rPr>
                        </m:ctrlPr>
                      </m:sSubPr>
                      <m:e>
                        <m:r>
                          <a:rPr lang="es-CR" sz="2000" i="1">
                            <a:latin typeface="Cambria Math"/>
                          </a:rPr>
                          <m:t>𝑥</m:t>
                        </m:r>
                      </m:e>
                      <m:sub>
                        <m:r>
                          <a:rPr lang="es-CR" sz="2000" i="1">
                            <a:latin typeface="Cambria Math"/>
                          </a:rPr>
                          <m:t>𝑡</m:t>
                        </m:r>
                      </m:sub>
                    </m:sSub>
                  </m:oMath>
                </a14:m>
                <a:r>
                  <a:rPr lang="es-CR" sz="2000" dirty="0"/>
                  <a:t>. ¿Es el proceso estacionario? </a:t>
                </a:r>
              </a:p>
              <a:p>
                <a:pPr marL="0" indent="0" algn="just">
                  <a:buNone/>
                </a:pPr>
                <a:r>
                  <a:rPr lang="es-CR" sz="2000" dirty="0"/>
                  <a:t>2. ¿El proceso es invertible? </a:t>
                </a:r>
              </a:p>
              <a:p>
                <a:pPr marL="0" indent="0" algn="just">
                  <a:buNone/>
                </a:pPr>
                <a:r>
                  <a:rPr lang="es-CR" sz="2000" dirty="0"/>
                  <a:t>3.Calcule la función de auto-covariancia de </a:t>
                </a:r>
                <a14:m>
                  <m:oMath xmlns:m="http://schemas.openxmlformats.org/officeDocument/2006/math">
                    <m:sSub>
                      <m:sSubPr>
                        <m:ctrlPr>
                          <a:rPr lang="es-CR" sz="2000" i="1">
                            <a:latin typeface="Cambria Math" panose="02040503050406030204" pitchFamily="18" charset="0"/>
                          </a:rPr>
                        </m:ctrlPr>
                      </m:sSubPr>
                      <m:e>
                        <m:r>
                          <a:rPr lang="es-CR" sz="2000" i="1">
                            <a:latin typeface="Cambria Math"/>
                          </a:rPr>
                          <m:t>𝑥</m:t>
                        </m:r>
                      </m:e>
                      <m:sub>
                        <m:r>
                          <a:rPr lang="es-CR" sz="2000" i="1">
                            <a:latin typeface="Cambria Math"/>
                          </a:rPr>
                          <m:t>𝑡</m:t>
                        </m:r>
                      </m:sub>
                    </m:sSub>
                  </m:oMath>
                </a14:m>
                <a:r>
                  <a:rPr lang="es-CR" sz="2000" dirty="0"/>
                  <a:t> y deduzca la función de auto correlación total.</a:t>
                </a:r>
              </a:p>
              <a:p>
                <a:pPr marL="0" indent="0" algn="just">
                  <a:buNone/>
                </a:pPr>
                <a:r>
                  <a:rPr lang="es-CR" sz="2000" dirty="0"/>
                  <a:t>4. Utilizando las ecuaciones de </a:t>
                </a:r>
                <a:r>
                  <a:rPr lang="es-CR" sz="2000" dirty="0" err="1"/>
                  <a:t>Yule</a:t>
                </a:r>
                <a:r>
                  <a:rPr lang="es-CR" sz="2000" dirty="0"/>
                  <a:t>-Walker, brinde la expresión de la función de auto-correlación parcial.</a:t>
                </a:r>
              </a:p>
              <a:p>
                <a:pPr marL="0" indent="0" algn="just">
                  <a:buNone/>
                </a:pPr>
                <a:endParaRPr lang="es-CR" sz="2000" dirty="0"/>
              </a:p>
              <a:p>
                <a:pPr algn="just"/>
                <a:r>
                  <a:rPr lang="es-CR" sz="2000" dirty="0"/>
                  <a:t>Sea el proceso MA(1):                   </a:t>
                </a:r>
                <a14:m>
                  <m:oMath xmlns:m="http://schemas.openxmlformats.org/officeDocument/2006/math">
                    <m:sSub>
                      <m:sSubPr>
                        <m:ctrlPr>
                          <a:rPr lang="es-CR" sz="2000" i="1">
                            <a:latin typeface="Cambria Math" panose="02040503050406030204" pitchFamily="18" charset="0"/>
                          </a:rPr>
                        </m:ctrlPr>
                      </m:sSubPr>
                      <m:e>
                        <m:r>
                          <a:rPr lang="es-CR" sz="2000" i="1">
                            <a:latin typeface="Cambria Math"/>
                          </a:rPr>
                          <m:t>𝑥</m:t>
                        </m:r>
                      </m:e>
                      <m:sub>
                        <m:r>
                          <a:rPr lang="es-CR" sz="2000" i="1">
                            <a:latin typeface="Cambria Math"/>
                          </a:rPr>
                          <m:t>𝑡</m:t>
                        </m:r>
                      </m:sub>
                    </m:sSub>
                    <m:r>
                      <a:rPr lang="es-CR" sz="2000" i="1">
                        <a:latin typeface="Cambria Math"/>
                      </a:rPr>
                      <m:t>=</m:t>
                    </m:r>
                    <m:d>
                      <m:dPr>
                        <m:ctrlPr>
                          <a:rPr lang="es-CR" sz="2000" i="1">
                            <a:latin typeface="Cambria Math" panose="02040503050406030204" pitchFamily="18" charset="0"/>
                          </a:rPr>
                        </m:ctrlPr>
                      </m:dPr>
                      <m:e>
                        <m:r>
                          <a:rPr lang="es-CR" sz="2000" i="1">
                            <a:latin typeface="Cambria Math"/>
                          </a:rPr>
                          <m:t>1−0.</m:t>
                        </m:r>
                        <m:r>
                          <a:rPr lang="es-CR" sz="2000" b="0" i="1" smtClean="0">
                            <a:latin typeface="Cambria Math"/>
                          </a:rPr>
                          <m:t>5</m:t>
                        </m:r>
                        <m:r>
                          <a:rPr lang="es-CR" sz="2000" i="1">
                            <a:latin typeface="Cambria Math"/>
                          </a:rPr>
                          <m:t>𝐵</m:t>
                        </m:r>
                      </m:e>
                    </m:d>
                    <m:sSub>
                      <m:sSubPr>
                        <m:ctrlPr>
                          <a:rPr lang="es-CR" sz="2000" i="1">
                            <a:latin typeface="Cambria Math" panose="02040503050406030204" pitchFamily="18" charset="0"/>
                          </a:rPr>
                        </m:ctrlPr>
                      </m:sSubPr>
                      <m:e>
                        <m:r>
                          <a:rPr lang="es-CR" sz="2000" i="1">
                            <a:latin typeface="Cambria Math"/>
                          </a:rPr>
                          <m:t>𝑢</m:t>
                        </m:r>
                      </m:e>
                      <m:sub>
                        <m:r>
                          <a:rPr lang="es-CR" sz="2000" i="1">
                            <a:latin typeface="Cambria Math"/>
                          </a:rPr>
                          <m:t>𝑡</m:t>
                        </m:r>
                      </m:sub>
                    </m:sSub>
                  </m:oMath>
                </a14:m>
                <a:endParaRPr lang="es-CR" sz="2000" dirty="0"/>
              </a:p>
              <a:p>
                <a:pPr marL="0" indent="0" algn="just">
                  <a:buNone/>
                </a:pPr>
                <a:endParaRPr lang="es-CR" sz="2000" dirty="0"/>
              </a:p>
              <a:p>
                <a:pPr marL="0" indent="0" algn="just">
                  <a:buNone/>
                </a:pPr>
                <a:r>
                  <a:rPr lang="es-CR" sz="2000" dirty="0"/>
                  <a:t>1. Calcule la función de auto-covariancia de </a:t>
                </a:r>
                <a14:m>
                  <m:oMath xmlns:m="http://schemas.openxmlformats.org/officeDocument/2006/math">
                    <m:sSub>
                      <m:sSubPr>
                        <m:ctrlPr>
                          <a:rPr lang="es-CR" sz="2000" i="1">
                            <a:latin typeface="Cambria Math" panose="02040503050406030204" pitchFamily="18" charset="0"/>
                          </a:rPr>
                        </m:ctrlPr>
                      </m:sSubPr>
                      <m:e>
                        <m:r>
                          <a:rPr lang="es-CR" sz="2000" i="1">
                            <a:latin typeface="Cambria Math"/>
                          </a:rPr>
                          <m:t>𝑥</m:t>
                        </m:r>
                      </m:e>
                      <m:sub>
                        <m:r>
                          <a:rPr lang="es-CR" sz="2000" i="1">
                            <a:latin typeface="Cambria Math"/>
                          </a:rPr>
                          <m:t>𝑡</m:t>
                        </m:r>
                      </m:sub>
                    </m:sSub>
                  </m:oMath>
                </a14:m>
                <a:r>
                  <a:rPr lang="es-CR" sz="2000" dirty="0"/>
                  <a:t> y deduzca la función de auto correlación total.</a:t>
                </a:r>
              </a:p>
              <a:p>
                <a:pPr marL="0" indent="0" algn="just">
                  <a:buNone/>
                </a:pPr>
                <a:r>
                  <a:rPr lang="es-CR" sz="2000" dirty="0"/>
                  <a:t>2. Utilizando las ecuaciones de </a:t>
                </a:r>
                <a:r>
                  <a:rPr lang="es-CR" sz="2000" dirty="0" err="1"/>
                  <a:t>Yule</a:t>
                </a:r>
                <a:r>
                  <a:rPr lang="es-CR" sz="2000" dirty="0"/>
                  <a:t>-Walker, brinde la expresión de la función de auto-correlación parcial.</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179512" y="1052736"/>
                <a:ext cx="8712968" cy="5688632"/>
              </a:xfrm>
              <a:blipFill rotWithShape="1">
                <a:blip r:embed="rId2" cstate="print"/>
                <a:stretch>
                  <a:fillRect l="-699" t="-1072" r="-699"/>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D1F13F20-36E7-430E-B44F-7208A5B384D7}"/>
              </a:ext>
            </a:extLst>
          </p:cNvPr>
          <p:cNvSpPr>
            <a:spLocks noGrp="1"/>
          </p:cNvSpPr>
          <p:nvPr>
            <p:ph type="title"/>
          </p:nvPr>
        </p:nvSpPr>
        <p:spPr>
          <a:xfrm>
            <a:off x="446856" y="44624"/>
            <a:ext cx="8229600" cy="792088"/>
          </a:xfrm>
        </p:spPr>
        <p:txBody>
          <a:bodyPr/>
          <a:lstStyle/>
          <a:p>
            <a:r>
              <a:rPr lang="es-CR" dirty="0"/>
              <a:t>El proceso MA</a:t>
            </a:r>
          </a:p>
        </p:txBody>
      </p:sp>
    </p:spTree>
    <p:extLst>
      <p:ext uri="{BB962C8B-B14F-4D97-AF65-F5344CB8AC3E}">
        <p14:creationId xmlns:p14="http://schemas.microsoft.com/office/powerpoint/2010/main" val="1323026343"/>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171513BB-98AE-4834-AEB2-6213B0645FD8}"/>
                  </a:ext>
                </a:extLst>
              </p:cNvPr>
              <p:cNvSpPr>
                <a:spLocks noGrp="1"/>
              </p:cNvSpPr>
              <p:nvPr>
                <p:ph idx="1"/>
              </p:nvPr>
            </p:nvSpPr>
            <p:spPr>
              <a:xfrm>
                <a:off x="35496" y="980728"/>
                <a:ext cx="9108504" cy="5688632"/>
              </a:xfrm>
            </p:spPr>
            <p:txBody>
              <a:bodyPr/>
              <a:lstStyle/>
              <a:p>
                <a:pPr marL="0" indent="0">
                  <a:buNone/>
                </a:pPr>
                <a:r>
                  <a:rPr lang="es-CR" b="1" dirty="0"/>
                  <a:t>El proceso MA(2)</a:t>
                </a:r>
              </a:p>
              <a:p>
                <a:pPr marL="0" indent="0">
                  <a:buNone/>
                </a:pPr>
                <a:r>
                  <a:rPr lang="es-CR" sz="2400" dirty="0"/>
                  <a:t>Se escribe como:  </a:t>
                </a:r>
              </a:p>
              <a:p>
                <a:pPr marL="0" indent="0" algn="ctr">
                  <a:buNone/>
                </a:pP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r>
                      <a:rPr lang="es-CR" sz="2400" b="0" i="1" smtClean="0">
                        <a:latin typeface="Cambria Math" panose="02040503050406030204" pitchFamily="18" charset="0"/>
                      </a:rPr>
                      <m: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𝑢</m:t>
                        </m:r>
                      </m:e>
                      <m:sub>
                        <m:r>
                          <a:rPr lang="es-CR" sz="2400" b="0" i="1" smtClean="0">
                            <a:latin typeface="Cambria Math" panose="02040503050406030204" pitchFamily="18" charset="0"/>
                          </a:rPr>
                          <m:t>𝑡</m:t>
                        </m:r>
                      </m:sub>
                    </m:sSub>
                    <m:r>
                      <a:rPr lang="es-CR" sz="2400" b="0" i="1" smtClean="0">
                        <a:latin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𝜗</m:t>
                        </m:r>
                      </m:e>
                      <m:sub>
                        <m:r>
                          <a:rPr lang="es-CR" sz="2400" b="0" i="1" smtClean="0">
                            <a:latin typeface="Cambria Math" panose="02040503050406030204" pitchFamily="18" charset="0"/>
                            <a:ea typeface="Cambria Math" panose="02040503050406030204" pitchFamily="18" charset="0"/>
                          </a:rPr>
                          <m:t>1</m:t>
                        </m:r>
                      </m:sub>
                    </m:sSub>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𝑢</m:t>
                        </m:r>
                      </m:e>
                      <m:sub>
                        <m:r>
                          <a:rPr lang="es-CR" sz="2400" b="0" i="1" smtClean="0">
                            <a:latin typeface="Cambria Math" panose="02040503050406030204" pitchFamily="18" charset="0"/>
                            <a:ea typeface="Cambria Math" panose="02040503050406030204" pitchFamily="18" charset="0"/>
                          </a:rPr>
                          <m:t>𝑡</m:t>
                        </m:r>
                        <m:r>
                          <a:rPr lang="es-CR" sz="2400" b="0" i="1" smtClean="0">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m:t>
                    </m:r>
                  </m:oMath>
                </a14:m>
                <a:r>
                  <a:rPr lang="es-CR" sz="2400" dirty="0">
                    <a:ea typeface="Cambria Math" panose="02040503050406030204" pitchFamily="18" charset="0"/>
                  </a:rPr>
                  <a:t> </a:t>
                </a:r>
                <a14:m>
                  <m:oMath xmlns:m="http://schemas.openxmlformats.org/officeDocument/2006/math">
                    <m:sSub>
                      <m:sSubPr>
                        <m:ctrlPr>
                          <a:rPr lang="es-CR" sz="2400" i="1" smtClean="0">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b="0" i="1" smtClean="0">
                            <a:latin typeface="Cambria Math" panose="02040503050406030204" pitchFamily="18" charset="0"/>
                            <a:ea typeface="Cambria Math" panose="02040503050406030204" pitchFamily="18" charset="0"/>
                          </a:rPr>
                          <m:t>2</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−2</m:t>
                        </m:r>
                      </m:sub>
                    </m:sSub>
                    <m:r>
                      <a:rPr lang="es-CR" sz="2400" b="0" i="1" smtClean="0">
                        <a:latin typeface="Cambria Math" panose="02040503050406030204" pitchFamily="18" charset="0"/>
                        <a:ea typeface="Cambria Math" panose="02040503050406030204" pitchFamily="18" charset="0"/>
                      </a:rPr>
                      <m:t>=</m:t>
                    </m:r>
                    <m:d>
                      <m:dPr>
                        <m:ctrlPr>
                          <a:rPr lang="es-CR" sz="2400" b="0" i="1" smtClean="0">
                            <a:latin typeface="Cambria Math" panose="02040503050406030204" pitchFamily="18" charset="0"/>
                            <a:ea typeface="Cambria Math" panose="02040503050406030204" pitchFamily="18" charset="0"/>
                          </a:rPr>
                        </m:ctrlPr>
                      </m:dPr>
                      <m:e>
                        <m:r>
                          <a:rPr lang="es-CR" sz="2400" b="0" i="1" smtClean="0">
                            <a:latin typeface="Cambria Math" panose="02040503050406030204" pitchFamily="18" charset="0"/>
                            <a:ea typeface="Cambria Math" panose="02040503050406030204" pitchFamily="18" charset="0"/>
                          </a:rPr>
                          <m:t>1−</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𝐵</m:t>
                        </m:r>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b="0" i="1" smtClean="0">
                                <a:latin typeface="Cambria Math" panose="02040503050406030204" pitchFamily="18" charset="0"/>
                                <a:ea typeface="Cambria Math" panose="02040503050406030204" pitchFamily="18" charset="0"/>
                              </a:rPr>
                              <m:t>2</m:t>
                            </m:r>
                          </m:sub>
                        </m:sSub>
                        <m:sSup>
                          <m:sSupPr>
                            <m:ctrlPr>
                              <a:rPr lang="es-CR" sz="2400" b="0" i="1" smtClean="0">
                                <a:latin typeface="Cambria Math" panose="02040503050406030204" pitchFamily="18" charset="0"/>
                                <a:ea typeface="Cambria Math" panose="02040503050406030204" pitchFamily="18" charset="0"/>
                              </a:rPr>
                            </m:ctrlPr>
                          </m:sSupPr>
                          <m:e>
                            <m:r>
                              <a:rPr lang="es-CR" sz="2400" i="1">
                                <a:latin typeface="Cambria Math" panose="02040503050406030204" pitchFamily="18" charset="0"/>
                                <a:ea typeface="Cambria Math" panose="02040503050406030204" pitchFamily="18" charset="0"/>
                              </a:rPr>
                              <m:t>𝐵</m:t>
                            </m:r>
                          </m:e>
                          <m:sup>
                            <m:r>
                              <a:rPr lang="es-CR" sz="2400" b="0" i="1" smtClean="0">
                                <a:latin typeface="Cambria Math" panose="02040503050406030204" pitchFamily="18" charset="0"/>
                                <a:ea typeface="Cambria Math" panose="02040503050406030204" pitchFamily="18" charset="0"/>
                              </a:rPr>
                              <m:t>2</m:t>
                            </m:r>
                          </m:sup>
                        </m:sSup>
                      </m:e>
                    </m:d>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𝑢</m:t>
                        </m:r>
                      </m:e>
                      <m:sub>
                        <m:r>
                          <a:rPr lang="es-CR" sz="2400" b="0" i="1" smtClean="0">
                            <a:latin typeface="Cambria Math" panose="02040503050406030204" pitchFamily="18" charset="0"/>
                            <a:ea typeface="Cambria Math" panose="02040503050406030204" pitchFamily="18" charset="0"/>
                          </a:rPr>
                          <m:t>𝑡</m:t>
                        </m:r>
                      </m:sub>
                    </m:sSub>
                  </m:oMath>
                </a14:m>
                <a:endParaRPr lang="es-CR" sz="2400" dirty="0"/>
              </a:p>
              <a:p>
                <a:pPr marL="0" indent="0" algn="ctr">
                  <a:buNone/>
                </a:pPr>
                <a:endParaRPr lang="es-CR" sz="2400" dirty="0"/>
              </a:p>
              <a:p>
                <a:pPr marL="0" indent="0">
                  <a:buNone/>
                </a:pPr>
                <a:r>
                  <a:rPr lang="es-CR" sz="2400" dirty="0"/>
                  <a:t>Los dos primeros momentos tienen por expresiones:</a:t>
                </a:r>
              </a:p>
              <a:p>
                <a:pPr marL="0" indent="0" algn="ctr">
                  <a:buNone/>
                </a:pPr>
                <a:endParaRPr lang="es-CR" sz="2400" dirty="0"/>
              </a:p>
              <a:p>
                <a:pPr marL="0" indent="0">
                  <a:buNone/>
                </a:pPr>
                <a14:m>
                  <m:oMath xmlns:m="http://schemas.openxmlformats.org/officeDocument/2006/math">
                    <m:r>
                      <a:rPr lang="es-CR" sz="2400" i="1">
                        <a:latin typeface="Cambria Math" panose="02040503050406030204" pitchFamily="18" charset="0"/>
                      </a:rPr>
                      <m:t>𝐸</m:t>
                    </m:r>
                    <m:d>
                      <m:dPr>
                        <m:begChr m:val="["/>
                        <m:endChr m:val="]"/>
                        <m:ctrlPr>
                          <a:rPr lang="es-CR" sz="2400" i="1">
                            <a:latin typeface="Cambria Math" panose="02040503050406030204" pitchFamily="18" charset="0"/>
                          </a:rPr>
                        </m:ctrlPr>
                      </m:dPr>
                      <m:e>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e>
                    </m:d>
                    <m:r>
                      <a:rPr lang="es-CR" sz="2400" i="1">
                        <a:latin typeface="Cambria Math" panose="02040503050406030204" pitchFamily="18" charset="0"/>
                      </a:rPr>
                      <m:t>=0</m:t>
                    </m:r>
                  </m:oMath>
                </a14:m>
                <a:r>
                  <a:rPr lang="es-CR" sz="2400" dirty="0"/>
                  <a:t>  o también </a:t>
                </a:r>
                <a14:m>
                  <m:oMath xmlns:m="http://schemas.openxmlformats.org/officeDocument/2006/math">
                    <m:r>
                      <a:rPr lang="es-CR" sz="2400" i="1">
                        <a:latin typeface="Cambria Math" panose="02040503050406030204" pitchFamily="18" charset="0"/>
                      </a:rPr>
                      <m:t>𝐸</m:t>
                    </m:r>
                    <m:d>
                      <m:dPr>
                        <m:begChr m:val="["/>
                        <m:endChr m:val="]"/>
                        <m:ctrlPr>
                          <a:rPr lang="es-CR" sz="2400" i="1">
                            <a:latin typeface="Cambria Math" panose="02040503050406030204" pitchFamily="18" charset="0"/>
                          </a:rPr>
                        </m:ctrlPr>
                      </m:dPr>
                      <m:e>
                        <m:sSub>
                          <m:sSubPr>
                            <m:ctrlPr>
                              <a:rPr lang="es-CR" sz="2400" i="1">
                                <a:latin typeface="Cambria Math" panose="02040503050406030204" pitchFamily="18" charset="0"/>
                              </a:rPr>
                            </m:ctrlPr>
                          </m:sSubPr>
                          <m:e>
                            <m:r>
                              <a:rPr lang="es-CR" sz="2400" i="1">
                                <a:latin typeface="Cambria Math" panose="02040503050406030204" pitchFamily="18" charset="0"/>
                              </a:rPr>
                              <m:t>𝑋</m:t>
                            </m:r>
                          </m:e>
                          <m:sub>
                            <m:r>
                              <a:rPr lang="es-CR" sz="2400" i="1">
                                <a:latin typeface="Cambria Math" panose="02040503050406030204" pitchFamily="18" charset="0"/>
                              </a:rPr>
                              <m:t>𝑡</m:t>
                            </m:r>
                          </m:sub>
                        </m:sSub>
                      </m:e>
                    </m:d>
                    <m:r>
                      <a:rPr lang="es-CR" sz="2400" i="1">
                        <a:latin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𝜇</m:t>
                        </m:r>
                      </m:e>
                      <m:sub>
                        <m:r>
                          <a:rPr lang="es-CR" sz="2400" i="1">
                            <a:latin typeface="Cambria Math" panose="02040503050406030204" pitchFamily="18" charset="0"/>
                            <a:ea typeface="Cambria Math" panose="02040503050406030204" pitchFamily="18" charset="0"/>
                          </a:rPr>
                          <m:t>𝑋</m:t>
                        </m:r>
                      </m:sub>
                    </m:sSub>
                  </m:oMath>
                </a14:m>
                <a:endParaRPr lang="es-CR" sz="2400" i="1" dirty="0">
                  <a:latin typeface="Cambria Math" panose="02040503050406030204" pitchFamily="18" charset="0"/>
                </a:endParaRPr>
              </a:p>
              <a:p>
                <a:pPr marL="0" indent="0">
                  <a:buNone/>
                </a:pPr>
                <a:endParaRPr lang="es-CR" sz="24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s-CR" sz="2400" i="1">
                          <a:latin typeface="Cambria Math" panose="02040503050406030204" pitchFamily="18" charset="0"/>
                        </a:rPr>
                        <m:t>𝑉𝑎𝑟</m:t>
                      </m:r>
                      <m:d>
                        <m:dPr>
                          <m:begChr m:val="["/>
                          <m:endChr m:val="]"/>
                          <m:ctrlPr>
                            <a:rPr lang="es-CR" sz="2400" i="1">
                              <a:latin typeface="Cambria Math" panose="02040503050406030204" pitchFamily="18" charset="0"/>
                            </a:rPr>
                          </m:ctrlPr>
                        </m:dPr>
                        <m:e>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e>
                      </m:d>
                      <m:r>
                        <a:rPr lang="es-CR" sz="2400" i="1">
                          <a:latin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𝛾</m:t>
                          </m:r>
                        </m:e>
                        <m:sub>
                          <m:r>
                            <a:rPr lang="es-CR" sz="2400" i="1">
                              <a:latin typeface="Cambria Math" panose="02040503050406030204" pitchFamily="18" charset="0"/>
                              <a:ea typeface="Cambria Math" panose="02040503050406030204" pitchFamily="18" charset="0"/>
                            </a:rPr>
                            <m:t>0</m:t>
                          </m:r>
                        </m:sub>
                      </m:sSub>
                      <m:r>
                        <a:rPr lang="es-CR" sz="2400" i="1">
                          <a:latin typeface="Cambria Math" panose="02040503050406030204" pitchFamily="18" charset="0"/>
                        </a:rPr>
                        <m:t>=</m:t>
                      </m:r>
                      <m:d>
                        <m:dPr>
                          <m:ctrlPr>
                            <a:rPr lang="es-CR" sz="2400" i="1">
                              <a:latin typeface="Cambria Math" panose="02040503050406030204" pitchFamily="18" charset="0"/>
                            </a:rPr>
                          </m:ctrlPr>
                        </m:dPr>
                        <m:e>
                          <m:r>
                            <a:rPr lang="es-CR" sz="2400" i="1">
                              <a:latin typeface="Cambria Math" panose="02040503050406030204" pitchFamily="18" charset="0"/>
                            </a:rPr>
                            <m:t>1+</m:t>
                          </m:r>
                          <m:sSubSup>
                            <m:sSubSupPr>
                              <m:ctrlPr>
                                <a:rPr lang="es-CR" sz="2400" i="1">
                                  <a:latin typeface="Cambria Math" panose="02040503050406030204" pitchFamily="18" charset="0"/>
                                  <a:ea typeface="Cambria Math" panose="02040503050406030204" pitchFamily="18" charset="0"/>
                                </a:rPr>
                              </m:ctrlPr>
                            </m:sSubSup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1</m:t>
                              </m:r>
                            </m:sub>
                            <m:sup>
                              <m:r>
                                <a:rPr lang="es-CR" sz="2400" i="1">
                                  <a:latin typeface="Cambria Math" panose="02040503050406030204" pitchFamily="18" charset="0"/>
                                  <a:ea typeface="Cambria Math" panose="02040503050406030204" pitchFamily="18" charset="0"/>
                                </a:rPr>
                                <m:t>2</m:t>
                              </m:r>
                            </m:sup>
                          </m:sSubSup>
                          <m:r>
                            <a:rPr lang="es-CR" sz="2400" b="0" i="1" smtClean="0">
                              <a:latin typeface="Cambria Math" panose="02040503050406030204" pitchFamily="18" charset="0"/>
                              <a:ea typeface="Cambria Math" panose="02040503050406030204" pitchFamily="18" charset="0"/>
                            </a:rPr>
                            <m:t>+</m:t>
                          </m:r>
                          <m:sSubSup>
                            <m:sSubSupPr>
                              <m:ctrlPr>
                                <a:rPr lang="es-CR" sz="2400" i="1">
                                  <a:latin typeface="Cambria Math" panose="02040503050406030204" pitchFamily="18" charset="0"/>
                                  <a:ea typeface="Cambria Math" panose="02040503050406030204" pitchFamily="18" charset="0"/>
                                </a:rPr>
                              </m:ctrlPr>
                            </m:sSubSupPr>
                            <m:e>
                              <m:r>
                                <a:rPr lang="es-CR" sz="2400" i="1">
                                  <a:latin typeface="Cambria Math" panose="02040503050406030204" pitchFamily="18" charset="0"/>
                                  <a:ea typeface="Cambria Math" panose="02040503050406030204" pitchFamily="18" charset="0"/>
                                </a:rPr>
                                <m:t>𝜗</m:t>
                              </m:r>
                            </m:e>
                            <m:sub>
                              <m:r>
                                <a:rPr lang="es-CR" sz="2400" b="0" i="1" smtClean="0">
                                  <a:latin typeface="Cambria Math" panose="02040503050406030204" pitchFamily="18" charset="0"/>
                                  <a:ea typeface="Cambria Math" panose="02040503050406030204" pitchFamily="18" charset="0"/>
                                </a:rPr>
                                <m:t>2</m:t>
                              </m:r>
                            </m:sub>
                            <m:sup>
                              <m:r>
                                <a:rPr lang="es-CR" sz="2400" i="1">
                                  <a:latin typeface="Cambria Math" panose="02040503050406030204" pitchFamily="18" charset="0"/>
                                  <a:ea typeface="Cambria Math" panose="02040503050406030204" pitchFamily="18" charset="0"/>
                                </a:rPr>
                                <m:t>2</m:t>
                              </m:r>
                            </m:sup>
                          </m:sSubSup>
                        </m:e>
                      </m:d>
                      <m:sSubSup>
                        <m:sSubSupPr>
                          <m:ctrlPr>
                            <a:rPr lang="es-CR" sz="2400" i="1">
                              <a:latin typeface="Cambria Math" panose="02040503050406030204" pitchFamily="18" charset="0"/>
                              <a:ea typeface="Cambria Math" panose="02040503050406030204" pitchFamily="18" charset="0"/>
                            </a:rPr>
                          </m:ctrlPr>
                        </m:sSubSupPr>
                        <m:e>
                          <m:r>
                            <a:rPr lang="es-CR" sz="2400" i="1">
                              <a:latin typeface="Cambria Math" panose="02040503050406030204" pitchFamily="18" charset="0"/>
                              <a:ea typeface="Cambria Math" panose="02040503050406030204" pitchFamily="18" charset="0"/>
                            </a:rPr>
                            <m:t>𝜎</m:t>
                          </m:r>
                        </m:e>
                        <m:sub>
                          <m:r>
                            <a:rPr lang="es-CR" sz="2400" i="1">
                              <a:latin typeface="Cambria Math" panose="02040503050406030204" pitchFamily="18" charset="0"/>
                              <a:ea typeface="Cambria Math" panose="02040503050406030204" pitchFamily="18" charset="0"/>
                            </a:rPr>
                            <m:t>𝑢</m:t>
                          </m:r>
                        </m:sub>
                        <m:sup>
                          <m:r>
                            <a:rPr lang="es-CR" sz="2400" i="1">
                              <a:latin typeface="Cambria Math" panose="02040503050406030204" pitchFamily="18" charset="0"/>
                              <a:ea typeface="Cambria Math" panose="02040503050406030204" pitchFamily="18" charset="0"/>
                            </a:rPr>
                            <m:t>2</m:t>
                          </m:r>
                        </m:sup>
                      </m:sSubSup>
                    </m:oMath>
                  </m:oMathPara>
                </a14:m>
                <a:endParaRPr lang="es-CR" sz="2400" dirty="0"/>
              </a:p>
              <a:p>
                <a:pPr marL="0" indent="0">
                  <a:buNone/>
                </a:pPr>
                <a:endParaRPr lang="es-CR" sz="2400" dirty="0"/>
              </a:p>
              <a:p>
                <a:pPr marL="0" indent="0">
                  <a:buNone/>
                </a:pPr>
                <a:endParaRPr lang="es-CR" sz="2400" dirty="0"/>
              </a:p>
            </p:txBody>
          </p:sp>
        </mc:Choice>
        <mc:Fallback xmlns="">
          <p:sp>
            <p:nvSpPr>
              <p:cNvPr id="3" name="Marcador de contenido 2">
                <a:extLst>
                  <a:ext uri="{FF2B5EF4-FFF2-40B4-BE49-F238E27FC236}">
                    <a16:creationId xmlns:a16="http://schemas.microsoft.com/office/drawing/2014/main" xmlns="" xmlns:a14="http://schemas.microsoft.com/office/drawing/2010/main" id="{171513BB-98AE-4834-AEB2-6213B0645FD8}"/>
                  </a:ext>
                </a:extLst>
              </p:cNvPr>
              <p:cNvSpPr>
                <a:spLocks noGrp="1" noRot="1" noChangeAspect="1" noMove="1" noResize="1" noEditPoints="1" noAdjustHandles="1" noChangeArrowheads="1" noChangeShapeType="1" noTextEdit="1"/>
              </p:cNvSpPr>
              <p:nvPr>
                <p:ph idx="1"/>
              </p:nvPr>
            </p:nvSpPr>
            <p:spPr>
              <a:xfrm>
                <a:off x="35496" y="980728"/>
                <a:ext cx="9108504" cy="5688632"/>
              </a:xfrm>
              <a:blipFill>
                <a:blip r:embed="rId2" cstate="print"/>
                <a:stretch>
                  <a:fillRect l="-1740" t="-1393"/>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7C2A3737-ED6D-4EB5-B254-B72652B0AE57}"/>
              </a:ext>
            </a:extLst>
          </p:cNvPr>
          <p:cNvSpPr>
            <a:spLocks noGrp="1"/>
          </p:cNvSpPr>
          <p:nvPr>
            <p:ph type="title"/>
          </p:nvPr>
        </p:nvSpPr>
        <p:spPr>
          <a:xfrm>
            <a:off x="446856" y="44624"/>
            <a:ext cx="8229600" cy="792088"/>
          </a:xfrm>
        </p:spPr>
        <p:txBody>
          <a:bodyPr/>
          <a:lstStyle/>
          <a:p>
            <a:r>
              <a:rPr lang="es-CR" dirty="0"/>
              <a:t>El proceso MA</a:t>
            </a:r>
          </a:p>
        </p:txBody>
      </p:sp>
    </p:spTree>
    <p:extLst>
      <p:ext uri="{BB962C8B-B14F-4D97-AF65-F5344CB8AC3E}">
        <p14:creationId xmlns:p14="http://schemas.microsoft.com/office/powerpoint/2010/main" val="3556365143"/>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B03149A-379A-4793-A56E-B98A7DAA4F34}"/>
              </a:ext>
            </a:extLst>
          </p:cNvPr>
          <p:cNvSpPr>
            <a:spLocks noGrp="1"/>
          </p:cNvSpPr>
          <p:nvPr>
            <p:ph idx="1"/>
          </p:nvPr>
        </p:nvSpPr>
        <p:spPr>
          <a:xfrm>
            <a:off x="446856" y="980728"/>
            <a:ext cx="8229600" cy="5400600"/>
          </a:xfrm>
        </p:spPr>
        <p:txBody>
          <a:bodyPr>
            <a:normAutofit/>
          </a:bodyPr>
          <a:lstStyle/>
          <a:p>
            <a:r>
              <a:rPr lang="es-CR" sz="2400" dirty="0"/>
              <a:t>Las covariancias estarían dadas por las funciones:</a:t>
            </a:r>
          </a:p>
          <a:p>
            <a:pPr marL="0" indent="0">
              <a:buNone/>
            </a:pPr>
            <a:endParaRPr lang="es-CR" sz="2400" dirty="0"/>
          </a:p>
          <a:p>
            <a:pPr marL="0" indent="0">
              <a:buNone/>
            </a:pPr>
            <a:endParaRPr lang="es-CR" sz="2400" dirty="0"/>
          </a:p>
        </p:txBody>
      </p:sp>
      <p:sp>
        <p:nvSpPr>
          <p:cNvPr id="4" name="1 Título">
            <a:extLst>
              <a:ext uri="{FF2B5EF4-FFF2-40B4-BE49-F238E27FC236}">
                <a16:creationId xmlns:a16="http://schemas.microsoft.com/office/drawing/2014/main" id="{FA1D1866-3A0F-4756-B1E6-A9819FD84127}"/>
              </a:ext>
            </a:extLst>
          </p:cNvPr>
          <p:cNvSpPr>
            <a:spLocks noGrp="1"/>
          </p:cNvSpPr>
          <p:nvPr>
            <p:ph type="title"/>
          </p:nvPr>
        </p:nvSpPr>
        <p:spPr>
          <a:xfrm>
            <a:off x="446856" y="44624"/>
            <a:ext cx="8229600" cy="792088"/>
          </a:xfrm>
        </p:spPr>
        <p:txBody>
          <a:bodyPr/>
          <a:lstStyle/>
          <a:p>
            <a:r>
              <a:rPr lang="es-CR" dirty="0"/>
              <a:t>El proceso MA</a:t>
            </a:r>
          </a:p>
        </p:txBody>
      </p:sp>
      <p:pic>
        <p:nvPicPr>
          <p:cNvPr id="5" name="Imagen 4">
            <a:extLst>
              <a:ext uri="{FF2B5EF4-FFF2-40B4-BE49-F238E27FC236}">
                <a16:creationId xmlns:a16="http://schemas.microsoft.com/office/drawing/2014/main" id="{3F920443-B93E-477C-8CDA-6083A531D4F9}"/>
              </a:ext>
            </a:extLst>
          </p:cNvPr>
          <p:cNvPicPr>
            <a:picLocks noChangeAspect="1"/>
          </p:cNvPicPr>
          <p:nvPr/>
        </p:nvPicPr>
        <p:blipFill>
          <a:blip r:embed="rId2" cstate="print"/>
          <a:stretch>
            <a:fillRect/>
          </a:stretch>
        </p:blipFill>
        <p:spPr>
          <a:xfrm>
            <a:off x="683568" y="1916832"/>
            <a:ext cx="7848872" cy="4032448"/>
          </a:xfrm>
          <a:prstGeom prst="rect">
            <a:avLst/>
          </a:prstGeom>
        </p:spPr>
      </p:pic>
    </p:spTree>
    <p:extLst>
      <p:ext uri="{BB962C8B-B14F-4D97-AF65-F5344CB8AC3E}">
        <p14:creationId xmlns:p14="http://schemas.microsoft.com/office/powerpoint/2010/main" val="4257454684"/>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D300D4F-E2CC-47C8-9F48-57BC1BC8344A}"/>
                  </a:ext>
                </a:extLst>
              </p:cNvPr>
              <p:cNvSpPr>
                <a:spLocks noGrp="1"/>
              </p:cNvSpPr>
              <p:nvPr>
                <p:ph idx="1"/>
              </p:nvPr>
            </p:nvSpPr>
            <p:spPr>
              <a:xfrm>
                <a:off x="76947" y="836712"/>
                <a:ext cx="8959549" cy="5904656"/>
              </a:xfrm>
            </p:spPr>
            <p:txBody>
              <a:bodyPr>
                <a:normAutofit/>
              </a:bodyPr>
              <a:lstStyle/>
              <a:p>
                <a:r>
                  <a:rPr lang="es-CR" sz="2800" dirty="0"/>
                  <a:t>La función de auto correlación total del </a:t>
                </a:r>
                <a14:m>
                  <m:oMath xmlns:m="http://schemas.openxmlformats.org/officeDocument/2006/math">
                    <m:r>
                      <a:rPr lang="es-CR" sz="2800" i="1" dirty="0" smtClean="0">
                        <a:latin typeface="Cambria Math" panose="02040503050406030204" pitchFamily="18" charset="0"/>
                      </a:rPr>
                      <m:t>𝑀𝐴</m:t>
                    </m:r>
                    <m:r>
                      <a:rPr lang="es-CR" sz="2800" i="1" dirty="0" smtClean="0">
                        <a:latin typeface="Cambria Math" panose="02040503050406030204" pitchFamily="18" charset="0"/>
                      </a:rPr>
                      <m:t>(2)</m:t>
                    </m:r>
                  </m:oMath>
                </a14:m>
                <a:r>
                  <a:rPr lang="es-CR" sz="2800" dirty="0"/>
                  <a:t> sería:</a:t>
                </a:r>
              </a:p>
              <a:p>
                <a:endParaRPr lang="es-CR" sz="2800" dirty="0"/>
              </a:p>
              <a:p>
                <a:endParaRPr lang="es-CR" sz="2800" dirty="0"/>
              </a:p>
              <a:p>
                <a:endParaRPr lang="es-CR" sz="2800" dirty="0"/>
              </a:p>
              <a:p>
                <a:endParaRPr lang="es-CR" sz="2800" dirty="0"/>
              </a:p>
              <a:p>
                <a:endParaRPr lang="es-CR" sz="2800" dirty="0"/>
              </a:p>
              <a:p>
                <a:endParaRPr lang="es-CR" sz="2800" dirty="0"/>
              </a:p>
              <a:p>
                <a:pPr algn="just"/>
                <a:r>
                  <a:rPr lang="es-CR" sz="2800" dirty="0"/>
                  <a:t>Las únicas autocorrelaciones no nulas son </a:t>
                </a:r>
                <a14:m>
                  <m:oMath xmlns:m="http://schemas.openxmlformats.org/officeDocument/2006/math">
                    <m:sSub>
                      <m:sSubPr>
                        <m:ctrlPr>
                          <a:rPr lang="es-CR" sz="2800" b="0" i="1" smtClean="0">
                            <a:latin typeface="Cambria Math" panose="02040503050406030204" pitchFamily="18" charset="0"/>
                            <a:ea typeface="Cambria Math" panose="02040503050406030204" pitchFamily="18" charset="0"/>
                          </a:rPr>
                        </m:ctrlPr>
                      </m:sSubPr>
                      <m:e>
                        <m:r>
                          <a:rPr lang="es-CR" sz="2800" i="1" smtClean="0">
                            <a:latin typeface="Cambria Math" panose="02040503050406030204" pitchFamily="18" charset="0"/>
                            <a:ea typeface="Cambria Math" panose="02040503050406030204" pitchFamily="18" charset="0"/>
                          </a:rPr>
                          <m:t>𝜌</m:t>
                        </m:r>
                      </m:e>
                      <m:sub>
                        <m:r>
                          <a:rPr lang="es-CR" sz="2800" b="0" i="1" smtClean="0">
                            <a:latin typeface="Cambria Math" panose="02040503050406030204" pitchFamily="18" charset="0"/>
                            <a:ea typeface="Cambria Math" panose="02040503050406030204" pitchFamily="18" charset="0"/>
                          </a:rPr>
                          <m:t>0</m:t>
                        </m:r>
                      </m:sub>
                    </m:sSub>
                    <m:r>
                      <a:rPr lang="es-CR" sz="2800" b="0" i="1" smtClean="0">
                        <a:latin typeface="Cambria Math" panose="02040503050406030204" pitchFamily="18" charset="0"/>
                        <a:ea typeface="Cambria Math" panose="02040503050406030204" pitchFamily="18" charset="0"/>
                      </a:rPr>
                      <m:t>(=1)</m:t>
                    </m:r>
                  </m:oMath>
                </a14:m>
                <a:r>
                  <a:rPr lang="es-CR" sz="2800" dirty="0"/>
                  <a:t>, </a:t>
                </a:r>
                <a14:m>
                  <m:oMath xmlns:m="http://schemas.openxmlformats.org/officeDocument/2006/math">
                    <m:sSub>
                      <m:sSubPr>
                        <m:ctrlPr>
                          <a:rPr lang="es-CR" sz="2800" i="1">
                            <a:latin typeface="Cambria Math" panose="02040503050406030204" pitchFamily="18" charset="0"/>
                            <a:ea typeface="Cambria Math" panose="02040503050406030204" pitchFamily="18" charset="0"/>
                          </a:rPr>
                        </m:ctrlPr>
                      </m:sSubPr>
                      <m:e>
                        <m:r>
                          <a:rPr lang="es-CR" sz="2800" i="1">
                            <a:latin typeface="Cambria Math" panose="02040503050406030204" pitchFamily="18" charset="0"/>
                            <a:ea typeface="Cambria Math" panose="02040503050406030204" pitchFamily="18" charset="0"/>
                          </a:rPr>
                          <m:t>𝜌</m:t>
                        </m:r>
                      </m:e>
                      <m:sub>
                        <m:r>
                          <a:rPr lang="es-CR" sz="2800" b="0" i="1" smtClean="0">
                            <a:latin typeface="Cambria Math" panose="02040503050406030204" pitchFamily="18" charset="0"/>
                            <a:ea typeface="Cambria Math" panose="02040503050406030204" pitchFamily="18" charset="0"/>
                          </a:rPr>
                          <m:t>1</m:t>
                        </m:r>
                      </m:sub>
                    </m:sSub>
                    <m:r>
                      <a:rPr lang="es-CR" sz="2800" b="0" i="0" smtClean="0">
                        <a:latin typeface="Cambria Math" panose="02040503050406030204" pitchFamily="18" charset="0"/>
                        <a:ea typeface="Cambria Math" panose="02040503050406030204" pitchFamily="18" charset="0"/>
                      </a:rPr>
                      <m:t> </m:t>
                    </m:r>
                    <m:r>
                      <m:rPr>
                        <m:sty m:val="p"/>
                      </m:rPr>
                      <a:rPr lang="es-CR" sz="2800" b="0" i="0" smtClean="0">
                        <a:latin typeface="Cambria Math" panose="02040503050406030204" pitchFamily="18" charset="0"/>
                        <a:ea typeface="Cambria Math" panose="02040503050406030204" pitchFamily="18" charset="0"/>
                      </a:rPr>
                      <m:t>y</m:t>
                    </m:r>
                    <m:r>
                      <a:rPr lang="es-CR" sz="2800" b="0" i="0" smtClean="0">
                        <a:latin typeface="Cambria Math" panose="02040503050406030204" pitchFamily="18" charset="0"/>
                        <a:ea typeface="Cambria Math" panose="02040503050406030204" pitchFamily="18" charset="0"/>
                      </a:rPr>
                      <m:t> </m:t>
                    </m:r>
                    <m:sSub>
                      <m:sSubPr>
                        <m:ctrlPr>
                          <a:rPr lang="es-CR" sz="2800" i="1">
                            <a:latin typeface="Cambria Math" panose="02040503050406030204" pitchFamily="18" charset="0"/>
                            <a:ea typeface="Cambria Math" panose="02040503050406030204" pitchFamily="18" charset="0"/>
                          </a:rPr>
                        </m:ctrlPr>
                      </m:sSubPr>
                      <m:e>
                        <m:r>
                          <a:rPr lang="es-CR" sz="2800" i="1">
                            <a:latin typeface="Cambria Math" panose="02040503050406030204" pitchFamily="18" charset="0"/>
                            <a:ea typeface="Cambria Math" panose="02040503050406030204" pitchFamily="18" charset="0"/>
                          </a:rPr>
                          <m:t>𝜌</m:t>
                        </m:r>
                      </m:e>
                      <m:sub>
                        <m:r>
                          <a:rPr lang="es-CR" sz="2800" b="0" i="1" smtClean="0">
                            <a:latin typeface="Cambria Math" panose="02040503050406030204" pitchFamily="18" charset="0"/>
                            <a:ea typeface="Cambria Math" panose="02040503050406030204" pitchFamily="18" charset="0"/>
                          </a:rPr>
                          <m:t>2</m:t>
                        </m:r>
                      </m:sub>
                    </m:sSub>
                  </m:oMath>
                </a14:m>
                <a:r>
                  <a:rPr lang="es-CR" sz="2800" dirty="0"/>
                  <a:t>: la memoria del proceso es de dos períodos. </a:t>
                </a:r>
              </a:p>
            </p:txBody>
          </p:sp>
        </mc:Choice>
        <mc:Fallback xmlns="">
          <p:sp>
            <p:nvSpPr>
              <p:cNvPr id="3" name="Marcador de contenido 2">
                <a:extLst>
                  <a:ext uri="{FF2B5EF4-FFF2-40B4-BE49-F238E27FC236}">
                    <a16:creationId xmlns:a16="http://schemas.microsoft.com/office/drawing/2014/main" xmlns="" xmlns:a14="http://schemas.microsoft.com/office/drawing/2010/main" id="{4D300D4F-E2CC-47C8-9F48-57BC1BC8344A}"/>
                  </a:ext>
                </a:extLst>
              </p:cNvPr>
              <p:cNvSpPr>
                <a:spLocks noGrp="1" noRot="1" noChangeAspect="1" noMove="1" noResize="1" noEditPoints="1" noAdjustHandles="1" noChangeArrowheads="1" noChangeShapeType="1" noTextEdit="1"/>
              </p:cNvSpPr>
              <p:nvPr>
                <p:ph idx="1"/>
              </p:nvPr>
            </p:nvSpPr>
            <p:spPr>
              <a:xfrm>
                <a:off x="76947" y="836712"/>
                <a:ext cx="8959549" cy="5904656"/>
              </a:xfrm>
              <a:blipFill>
                <a:blip r:embed="rId2" cstate="print"/>
                <a:stretch>
                  <a:fillRect l="-1225" t="-929" r="-1430"/>
                </a:stretch>
              </a:blipFill>
            </p:spPr>
            <p:txBody>
              <a:bodyPr/>
              <a:lstStyle/>
              <a:p>
                <a:r>
                  <a:rPr lang="es-CR">
                    <a:noFill/>
                  </a:rPr>
                  <a:t> </a:t>
                </a:r>
              </a:p>
            </p:txBody>
          </p:sp>
        </mc:Fallback>
      </mc:AlternateContent>
      <p:sp>
        <p:nvSpPr>
          <p:cNvPr id="5" name="1 Título">
            <a:extLst>
              <a:ext uri="{FF2B5EF4-FFF2-40B4-BE49-F238E27FC236}">
                <a16:creationId xmlns:a16="http://schemas.microsoft.com/office/drawing/2014/main" id="{FF93B808-E1CE-42AB-A367-E68EFEE6CF79}"/>
              </a:ext>
            </a:extLst>
          </p:cNvPr>
          <p:cNvSpPr>
            <a:spLocks noGrp="1"/>
          </p:cNvSpPr>
          <p:nvPr>
            <p:ph type="title"/>
          </p:nvPr>
        </p:nvSpPr>
        <p:spPr>
          <a:xfrm>
            <a:off x="446856" y="44624"/>
            <a:ext cx="8229600" cy="792088"/>
          </a:xfrm>
        </p:spPr>
        <p:txBody>
          <a:bodyPr/>
          <a:lstStyle/>
          <a:p>
            <a:r>
              <a:rPr lang="es-CR" dirty="0"/>
              <a:t>El proceso MA</a:t>
            </a:r>
          </a:p>
        </p:txBody>
      </p:sp>
      <p:pic>
        <p:nvPicPr>
          <p:cNvPr id="6" name="Imagen 5">
            <a:extLst>
              <a:ext uri="{FF2B5EF4-FFF2-40B4-BE49-F238E27FC236}">
                <a16:creationId xmlns:a16="http://schemas.microsoft.com/office/drawing/2014/main" id="{C3FA34EC-FC65-49E8-9879-F9AA994CE945}"/>
              </a:ext>
            </a:extLst>
          </p:cNvPr>
          <p:cNvPicPr>
            <a:picLocks noChangeAspect="1"/>
          </p:cNvPicPr>
          <p:nvPr/>
        </p:nvPicPr>
        <p:blipFill>
          <a:blip r:embed="rId3" cstate="print"/>
          <a:stretch>
            <a:fillRect/>
          </a:stretch>
        </p:blipFill>
        <p:spPr>
          <a:xfrm>
            <a:off x="2737446" y="1535338"/>
            <a:ext cx="3638550" cy="2613742"/>
          </a:xfrm>
          <a:prstGeom prst="rect">
            <a:avLst/>
          </a:prstGeom>
        </p:spPr>
      </p:pic>
    </p:spTree>
    <p:extLst>
      <p:ext uri="{BB962C8B-B14F-4D97-AF65-F5344CB8AC3E}">
        <p14:creationId xmlns:p14="http://schemas.microsoft.com/office/powerpoint/2010/main" val="4061063292"/>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980B5B70-EDB9-4AA0-9586-08C05B7F928B}"/>
                  </a:ext>
                </a:extLst>
              </p:cNvPr>
              <p:cNvSpPr>
                <a:spLocks noGrp="1"/>
              </p:cNvSpPr>
              <p:nvPr>
                <p:ph idx="1"/>
              </p:nvPr>
            </p:nvSpPr>
            <p:spPr>
              <a:xfrm>
                <a:off x="107504" y="836712"/>
                <a:ext cx="8856984" cy="5976664"/>
              </a:xfrm>
            </p:spPr>
            <p:txBody>
              <a:bodyPr>
                <a:normAutofit/>
              </a:bodyPr>
              <a:lstStyle/>
              <a:p>
                <a:r>
                  <a:rPr lang="es-CR" sz="2400" dirty="0"/>
                  <a:t>Si consideramos las ecuaciones de </a:t>
                </a:r>
                <a:r>
                  <a:rPr lang="es-CR" sz="2400" dirty="0" err="1"/>
                  <a:t>Yule</a:t>
                </a:r>
                <a:r>
                  <a:rPr lang="es-CR" sz="2400" dirty="0"/>
                  <a:t>-Walker, los coeficientes de la función de autocorrelación parcial se obtienen resolviendo el siguiente sistema:</a:t>
                </a:r>
              </a:p>
              <a:p>
                <a:endParaRPr lang="es-CR" sz="2400" dirty="0"/>
              </a:p>
              <a:p>
                <a:endParaRPr lang="es-CR" sz="2400" dirty="0"/>
              </a:p>
              <a:p>
                <a:endParaRPr lang="es-CR" sz="2400" dirty="0"/>
              </a:p>
              <a:p>
                <a:endParaRPr lang="es-CR" sz="2400" dirty="0"/>
              </a:p>
              <a:p>
                <a:endParaRPr lang="es-CR" sz="2400" dirty="0"/>
              </a:p>
              <a:p>
                <a:endParaRPr lang="es-CR" sz="2400" dirty="0"/>
              </a:p>
              <a:p>
                <a:endParaRPr lang="es-CR" sz="2400" dirty="0"/>
              </a:p>
              <a:p>
                <a:endParaRPr lang="es-CR" sz="2400" dirty="0"/>
              </a:p>
              <a:p>
                <a:r>
                  <a:rPr lang="es-CR" sz="2400" dirty="0"/>
                  <a:t>Las expresiones son complejas. Nos damos cuenta que como para el </a:t>
                </a:r>
                <a14:m>
                  <m:oMath xmlns:m="http://schemas.openxmlformats.org/officeDocument/2006/math">
                    <m:r>
                      <a:rPr lang="es-CR" sz="2400" i="1" dirty="0" smtClean="0">
                        <a:latin typeface="Cambria Math" panose="02040503050406030204" pitchFamily="18" charset="0"/>
                      </a:rPr>
                      <m:t>𝑀𝐴</m:t>
                    </m:r>
                    <m:r>
                      <a:rPr lang="es-CR" sz="2400" i="1" dirty="0" smtClean="0">
                        <a:latin typeface="Cambria Math" panose="02040503050406030204" pitchFamily="18" charset="0"/>
                      </a:rPr>
                      <m:t>(1)</m:t>
                    </m:r>
                  </m:oMath>
                </a14:m>
                <a:r>
                  <a:rPr lang="es-CR" sz="2400" dirty="0"/>
                  <a:t>, la función de autocorrelación parcial no se anulan más allá de un orden </a:t>
                </a:r>
                <a:r>
                  <a:rPr lang="es-CR" sz="2400" i="1" dirty="0"/>
                  <a:t>k</a:t>
                </a:r>
                <a:r>
                  <a:rPr lang="es-CR" sz="2400" dirty="0"/>
                  <a:t>.</a:t>
                </a:r>
              </a:p>
            </p:txBody>
          </p:sp>
        </mc:Choice>
        <mc:Fallback xmlns="">
          <p:sp>
            <p:nvSpPr>
              <p:cNvPr id="3" name="Marcador de contenido 2">
                <a:extLst>
                  <a:ext uri="{FF2B5EF4-FFF2-40B4-BE49-F238E27FC236}">
                    <a16:creationId xmlns:a16="http://schemas.microsoft.com/office/drawing/2014/main" xmlns="" xmlns:a14="http://schemas.microsoft.com/office/drawing/2010/main" id="{980B5B70-EDB9-4AA0-9586-08C05B7F928B}"/>
                  </a:ext>
                </a:extLst>
              </p:cNvPr>
              <p:cNvSpPr>
                <a:spLocks noGrp="1" noRot="1" noChangeAspect="1" noMove="1" noResize="1" noEditPoints="1" noAdjustHandles="1" noChangeArrowheads="1" noChangeShapeType="1" noTextEdit="1"/>
              </p:cNvSpPr>
              <p:nvPr>
                <p:ph idx="1"/>
              </p:nvPr>
            </p:nvSpPr>
            <p:spPr>
              <a:xfrm>
                <a:off x="107504" y="836712"/>
                <a:ext cx="8856984" cy="5976664"/>
              </a:xfrm>
              <a:blipFill>
                <a:blip r:embed="rId2" cstate="print"/>
                <a:stretch>
                  <a:fillRect l="-964" t="-815" b="-510"/>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9E416C50-544F-4043-BBCA-5407DDBC4274}"/>
              </a:ext>
            </a:extLst>
          </p:cNvPr>
          <p:cNvSpPr>
            <a:spLocks noGrp="1"/>
          </p:cNvSpPr>
          <p:nvPr>
            <p:ph type="title"/>
          </p:nvPr>
        </p:nvSpPr>
        <p:spPr>
          <a:xfrm>
            <a:off x="446856" y="44624"/>
            <a:ext cx="8229600" cy="792088"/>
          </a:xfrm>
        </p:spPr>
        <p:txBody>
          <a:bodyPr/>
          <a:lstStyle/>
          <a:p>
            <a:r>
              <a:rPr lang="es-CR" dirty="0"/>
              <a:t>El proceso MA</a:t>
            </a:r>
          </a:p>
        </p:txBody>
      </p:sp>
      <p:pic>
        <p:nvPicPr>
          <p:cNvPr id="5" name="Imagen 4">
            <a:extLst>
              <a:ext uri="{FF2B5EF4-FFF2-40B4-BE49-F238E27FC236}">
                <a16:creationId xmlns:a16="http://schemas.microsoft.com/office/drawing/2014/main" id="{C182C509-F3B4-4D6C-BEE0-1ECA8FFD741A}"/>
              </a:ext>
            </a:extLst>
          </p:cNvPr>
          <p:cNvPicPr>
            <a:picLocks noChangeAspect="1"/>
          </p:cNvPicPr>
          <p:nvPr/>
        </p:nvPicPr>
        <p:blipFill>
          <a:blip r:embed="rId3" cstate="print"/>
          <a:stretch>
            <a:fillRect/>
          </a:stretch>
        </p:blipFill>
        <p:spPr>
          <a:xfrm>
            <a:off x="1184813" y="2132856"/>
            <a:ext cx="7203611" cy="2880320"/>
          </a:xfrm>
          <a:prstGeom prst="rect">
            <a:avLst/>
          </a:prstGeom>
        </p:spPr>
      </p:pic>
    </p:spTree>
    <p:extLst>
      <p:ext uri="{BB962C8B-B14F-4D97-AF65-F5344CB8AC3E}">
        <p14:creationId xmlns:p14="http://schemas.microsoft.com/office/powerpoint/2010/main" val="2872054417"/>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6471777-BE97-4897-B195-036E3195C4A9}"/>
              </a:ext>
            </a:extLst>
          </p:cNvPr>
          <p:cNvSpPr>
            <a:spLocks noGrp="1"/>
          </p:cNvSpPr>
          <p:nvPr>
            <p:ph idx="1"/>
          </p:nvPr>
        </p:nvSpPr>
        <p:spPr>
          <a:xfrm>
            <a:off x="251520" y="908720"/>
            <a:ext cx="8229600" cy="4525963"/>
          </a:xfrm>
        </p:spPr>
        <p:txBody>
          <a:bodyPr>
            <a:normAutofit/>
          </a:bodyPr>
          <a:lstStyle/>
          <a:p>
            <a:r>
              <a:rPr lang="es-CR" sz="2400" dirty="0"/>
              <a:t>Los </a:t>
            </a:r>
            <a:r>
              <a:rPr lang="es-CR" sz="2400" dirty="0" err="1"/>
              <a:t>correlogramas</a:t>
            </a:r>
            <a:r>
              <a:rPr lang="es-CR" sz="2400" dirty="0"/>
              <a:t> de abajo presentan diferentes procesos para un MA(2)</a:t>
            </a:r>
          </a:p>
        </p:txBody>
      </p:sp>
      <p:sp>
        <p:nvSpPr>
          <p:cNvPr id="4" name="1 Título">
            <a:extLst>
              <a:ext uri="{FF2B5EF4-FFF2-40B4-BE49-F238E27FC236}">
                <a16:creationId xmlns:a16="http://schemas.microsoft.com/office/drawing/2014/main" id="{0ED6D6B7-B6FD-4ED1-A02D-34F70B61FFAD}"/>
              </a:ext>
            </a:extLst>
          </p:cNvPr>
          <p:cNvSpPr>
            <a:spLocks noGrp="1"/>
          </p:cNvSpPr>
          <p:nvPr>
            <p:ph type="title"/>
          </p:nvPr>
        </p:nvSpPr>
        <p:spPr>
          <a:xfrm>
            <a:off x="446856" y="44624"/>
            <a:ext cx="8229600" cy="792088"/>
          </a:xfrm>
        </p:spPr>
        <p:txBody>
          <a:bodyPr/>
          <a:lstStyle/>
          <a:p>
            <a:r>
              <a:rPr lang="es-CR" dirty="0"/>
              <a:t>El proceso MA</a:t>
            </a:r>
          </a:p>
        </p:txBody>
      </p:sp>
      <p:pic>
        <p:nvPicPr>
          <p:cNvPr id="5" name="Imagen 4">
            <a:extLst>
              <a:ext uri="{FF2B5EF4-FFF2-40B4-BE49-F238E27FC236}">
                <a16:creationId xmlns:a16="http://schemas.microsoft.com/office/drawing/2014/main" id="{497232EF-9B48-468C-AD50-EF3CA013F7C9}"/>
              </a:ext>
            </a:extLst>
          </p:cNvPr>
          <p:cNvPicPr>
            <a:picLocks noChangeAspect="1"/>
          </p:cNvPicPr>
          <p:nvPr/>
        </p:nvPicPr>
        <p:blipFill>
          <a:blip r:embed="rId2" cstate="print"/>
          <a:stretch>
            <a:fillRect/>
          </a:stretch>
        </p:blipFill>
        <p:spPr>
          <a:xfrm>
            <a:off x="1259632" y="1772816"/>
            <a:ext cx="6912768" cy="4807846"/>
          </a:xfrm>
          <a:prstGeom prst="rect">
            <a:avLst/>
          </a:prstGeom>
        </p:spPr>
      </p:pic>
    </p:spTree>
    <p:extLst>
      <p:ext uri="{BB962C8B-B14F-4D97-AF65-F5344CB8AC3E}">
        <p14:creationId xmlns:p14="http://schemas.microsoft.com/office/powerpoint/2010/main" val="189987522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F3E5F748-54A6-48B9-982C-35338F2918B7}"/>
              </a:ext>
            </a:extLst>
          </p:cNvPr>
          <p:cNvSpPr txBox="1">
            <a:spLocks/>
          </p:cNvSpPr>
          <p:nvPr/>
        </p:nvSpPr>
        <p:spPr>
          <a:xfrm>
            <a:off x="457200" y="58614"/>
            <a:ext cx="82296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Índice</a:t>
            </a:r>
            <a:endParaRPr lang="es-CR" dirty="0"/>
          </a:p>
        </p:txBody>
      </p:sp>
      <p:sp>
        <p:nvSpPr>
          <p:cNvPr id="5" name="3 Elipse">
            <a:extLst>
              <a:ext uri="{FF2B5EF4-FFF2-40B4-BE49-F238E27FC236}">
                <a16:creationId xmlns:a16="http://schemas.microsoft.com/office/drawing/2014/main" id="{15E93677-2C0F-40E9-A292-EA90C7EE6090}"/>
              </a:ext>
            </a:extLst>
          </p:cNvPr>
          <p:cNvSpPr/>
          <p:nvPr/>
        </p:nvSpPr>
        <p:spPr>
          <a:xfrm>
            <a:off x="539552" y="1401122"/>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6" name="4 Elipse">
            <a:extLst>
              <a:ext uri="{FF2B5EF4-FFF2-40B4-BE49-F238E27FC236}">
                <a16:creationId xmlns:a16="http://schemas.microsoft.com/office/drawing/2014/main" id="{DC984136-0EA0-4431-B28D-62E701BC6E7D}"/>
              </a:ext>
            </a:extLst>
          </p:cNvPr>
          <p:cNvSpPr/>
          <p:nvPr/>
        </p:nvSpPr>
        <p:spPr>
          <a:xfrm>
            <a:off x="539552" y="3393116"/>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7" name="5 Elipse">
            <a:extLst>
              <a:ext uri="{FF2B5EF4-FFF2-40B4-BE49-F238E27FC236}">
                <a16:creationId xmlns:a16="http://schemas.microsoft.com/office/drawing/2014/main" id="{D8F8DC89-5271-4371-A0E3-29A433D033A5}"/>
              </a:ext>
            </a:extLst>
          </p:cNvPr>
          <p:cNvSpPr/>
          <p:nvPr/>
        </p:nvSpPr>
        <p:spPr>
          <a:xfrm>
            <a:off x="539552" y="5409340"/>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3</a:t>
            </a:r>
          </a:p>
        </p:txBody>
      </p:sp>
      <p:sp>
        <p:nvSpPr>
          <p:cNvPr id="8" name="6 Elipse">
            <a:extLst>
              <a:ext uri="{FF2B5EF4-FFF2-40B4-BE49-F238E27FC236}">
                <a16:creationId xmlns:a16="http://schemas.microsoft.com/office/drawing/2014/main" id="{560688F9-D0A3-42CA-B12F-60658E947C04}"/>
              </a:ext>
            </a:extLst>
          </p:cNvPr>
          <p:cNvSpPr/>
          <p:nvPr/>
        </p:nvSpPr>
        <p:spPr>
          <a:xfrm>
            <a:off x="4932040" y="1401122"/>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4</a:t>
            </a:r>
          </a:p>
        </p:txBody>
      </p:sp>
      <p:sp>
        <p:nvSpPr>
          <p:cNvPr id="9" name="7 Elipse">
            <a:extLst>
              <a:ext uri="{FF2B5EF4-FFF2-40B4-BE49-F238E27FC236}">
                <a16:creationId xmlns:a16="http://schemas.microsoft.com/office/drawing/2014/main" id="{1490A747-3EDA-4003-9ACC-645674C9558A}"/>
              </a:ext>
            </a:extLst>
          </p:cNvPr>
          <p:cNvSpPr/>
          <p:nvPr/>
        </p:nvSpPr>
        <p:spPr>
          <a:xfrm>
            <a:off x="4932040" y="3393116"/>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5</a:t>
            </a:r>
          </a:p>
        </p:txBody>
      </p:sp>
      <p:sp>
        <p:nvSpPr>
          <p:cNvPr id="10" name="9 Rectángulo redondeado">
            <a:extLst>
              <a:ext uri="{FF2B5EF4-FFF2-40B4-BE49-F238E27FC236}">
                <a16:creationId xmlns:a16="http://schemas.microsoft.com/office/drawing/2014/main" id="{290C1C2F-38AF-4E91-B24A-06E437CD0F0E}"/>
              </a:ext>
            </a:extLst>
          </p:cNvPr>
          <p:cNvSpPr/>
          <p:nvPr/>
        </p:nvSpPr>
        <p:spPr>
          <a:xfrm>
            <a:off x="1979712" y="1401122"/>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Auto correlación</a:t>
            </a:r>
          </a:p>
        </p:txBody>
      </p:sp>
      <p:sp>
        <p:nvSpPr>
          <p:cNvPr id="11" name="10 Rectángulo redondeado">
            <a:extLst>
              <a:ext uri="{FF2B5EF4-FFF2-40B4-BE49-F238E27FC236}">
                <a16:creationId xmlns:a16="http://schemas.microsoft.com/office/drawing/2014/main" id="{F5751BD8-8FC5-44D8-940A-52DA5C79C80A}"/>
              </a:ext>
            </a:extLst>
          </p:cNvPr>
          <p:cNvSpPr/>
          <p:nvPr/>
        </p:nvSpPr>
        <p:spPr>
          <a:xfrm>
            <a:off x="2055257" y="3393116"/>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Auto correlación parcial</a:t>
            </a:r>
          </a:p>
        </p:txBody>
      </p:sp>
      <p:sp>
        <p:nvSpPr>
          <p:cNvPr id="12" name="11 Rectángulo redondeado">
            <a:extLst>
              <a:ext uri="{FF2B5EF4-FFF2-40B4-BE49-F238E27FC236}">
                <a16:creationId xmlns:a16="http://schemas.microsoft.com/office/drawing/2014/main" id="{283EEA12-23FD-458A-BFDF-3F583992CA1A}"/>
              </a:ext>
            </a:extLst>
          </p:cNvPr>
          <p:cNvSpPr/>
          <p:nvPr/>
        </p:nvSpPr>
        <p:spPr>
          <a:xfrm>
            <a:off x="2055257" y="5409340"/>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El proceso MA</a:t>
            </a:r>
          </a:p>
        </p:txBody>
      </p:sp>
      <p:sp>
        <p:nvSpPr>
          <p:cNvPr id="13" name="12 Rectángulo redondeado">
            <a:extLst>
              <a:ext uri="{FF2B5EF4-FFF2-40B4-BE49-F238E27FC236}">
                <a16:creationId xmlns:a16="http://schemas.microsoft.com/office/drawing/2014/main" id="{A0FC8252-27A7-4CA1-8450-6DAE7992941C}"/>
              </a:ext>
            </a:extLst>
          </p:cNvPr>
          <p:cNvSpPr/>
          <p:nvPr/>
        </p:nvSpPr>
        <p:spPr>
          <a:xfrm>
            <a:off x="6588224" y="1401122"/>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El proceso AR</a:t>
            </a:r>
          </a:p>
        </p:txBody>
      </p:sp>
      <p:sp>
        <p:nvSpPr>
          <p:cNvPr id="14" name="13 Rectángulo redondeado">
            <a:extLst>
              <a:ext uri="{FF2B5EF4-FFF2-40B4-BE49-F238E27FC236}">
                <a16:creationId xmlns:a16="http://schemas.microsoft.com/office/drawing/2014/main" id="{C44DD829-8C6C-473E-BA1D-797C44934897}"/>
              </a:ext>
            </a:extLst>
          </p:cNvPr>
          <p:cNvSpPr/>
          <p:nvPr/>
        </p:nvSpPr>
        <p:spPr>
          <a:xfrm>
            <a:off x="6588224" y="3393116"/>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El proceso ARMA</a:t>
            </a:r>
          </a:p>
        </p:txBody>
      </p:sp>
      <p:sp>
        <p:nvSpPr>
          <p:cNvPr id="15" name="7 Elipse">
            <a:extLst>
              <a:ext uri="{FF2B5EF4-FFF2-40B4-BE49-F238E27FC236}">
                <a16:creationId xmlns:a16="http://schemas.microsoft.com/office/drawing/2014/main" id="{5C3D931F-C33D-41DD-A739-13E2E91CDD90}"/>
              </a:ext>
            </a:extLst>
          </p:cNvPr>
          <p:cNvSpPr/>
          <p:nvPr/>
        </p:nvSpPr>
        <p:spPr>
          <a:xfrm>
            <a:off x="4932040" y="5409340"/>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6</a:t>
            </a:r>
          </a:p>
        </p:txBody>
      </p:sp>
      <p:sp>
        <p:nvSpPr>
          <p:cNvPr id="16" name="13 Rectángulo redondeado">
            <a:extLst>
              <a:ext uri="{FF2B5EF4-FFF2-40B4-BE49-F238E27FC236}">
                <a16:creationId xmlns:a16="http://schemas.microsoft.com/office/drawing/2014/main" id="{9A451514-4DA0-4403-BB59-B3609B45719B}"/>
              </a:ext>
            </a:extLst>
          </p:cNvPr>
          <p:cNvSpPr/>
          <p:nvPr/>
        </p:nvSpPr>
        <p:spPr>
          <a:xfrm>
            <a:off x="6588224" y="5409340"/>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Resumen de los procesos AR-MA-ARMA</a:t>
            </a:r>
          </a:p>
        </p:txBody>
      </p:sp>
    </p:spTree>
    <p:extLst>
      <p:ext uri="{BB962C8B-B14F-4D97-AF65-F5344CB8AC3E}">
        <p14:creationId xmlns:p14="http://schemas.microsoft.com/office/powerpoint/2010/main" val="3258390282"/>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6557CA-AFE9-4ED6-BD34-4F8DEA7BF07D}"/>
              </a:ext>
            </a:extLst>
          </p:cNvPr>
          <p:cNvSpPr>
            <a:spLocks noGrp="1"/>
          </p:cNvSpPr>
          <p:nvPr>
            <p:ph type="title"/>
          </p:nvPr>
        </p:nvSpPr>
        <p:spPr>
          <a:xfrm>
            <a:off x="457200" y="53752"/>
            <a:ext cx="8229600" cy="710952"/>
          </a:xfrm>
        </p:spPr>
        <p:txBody>
          <a:bodyPr>
            <a:normAutofit fontScale="90000"/>
          </a:bodyPr>
          <a:lstStyle/>
          <a:p>
            <a:r>
              <a:rPr lang="es-CR" dirty="0"/>
              <a:t>Ejercicios</a:t>
            </a:r>
          </a:p>
        </p:txBody>
      </p:sp>
      <p:sp>
        <p:nvSpPr>
          <p:cNvPr id="3" name="Marcador de contenido 2">
            <a:extLst>
              <a:ext uri="{FF2B5EF4-FFF2-40B4-BE49-F238E27FC236}">
                <a16:creationId xmlns:a16="http://schemas.microsoft.com/office/drawing/2014/main" id="{55B24044-4FF6-41E9-B533-9A465E0BBEAF}"/>
              </a:ext>
            </a:extLst>
          </p:cNvPr>
          <p:cNvSpPr>
            <a:spLocks noGrp="1"/>
          </p:cNvSpPr>
          <p:nvPr>
            <p:ph idx="1"/>
          </p:nvPr>
        </p:nvSpPr>
        <p:spPr>
          <a:xfrm>
            <a:off x="251520" y="1124744"/>
            <a:ext cx="8229600" cy="4525963"/>
          </a:xfrm>
        </p:spPr>
        <p:txBody>
          <a:bodyPr/>
          <a:lstStyle/>
          <a:p>
            <a:endParaRPr lang="es-CR" dirty="0"/>
          </a:p>
        </p:txBody>
      </p:sp>
      <p:pic>
        <p:nvPicPr>
          <p:cNvPr id="4" name="Picture 2" descr="Resultado de imagen para do math">
            <a:extLst>
              <a:ext uri="{FF2B5EF4-FFF2-40B4-BE49-F238E27FC236}">
                <a16:creationId xmlns:a16="http://schemas.microsoft.com/office/drawing/2014/main" id="{013C2159-04C6-4F8F-AAAB-3E7CA7366F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998" y="980728"/>
            <a:ext cx="8987498" cy="5328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541580"/>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179512" y="980728"/>
                <a:ext cx="8784976" cy="5256584"/>
              </a:xfrm>
            </p:spPr>
            <p:txBody>
              <a:bodyPr>
                <a:normAutofit/>
              </a:bodyPr>
              <a:lstStyle/>
              <a:p>
                <a:pPr algn="just"/>
                <a:r>
                  <a:rPr lang="es-CR" sz="2400" dirty="0"/>
                  <a:t>Se el proceso </a:t>
                </a:r>
                <a14:m>
                  <m:oMath xmlns:m="http://schemas.openxmlformats.org/officeDocument/2006/math">
                    <m:r>
                      <a:rPr lang="es-CR" sz="2400" i="1" dirty="0" smtClean="0">
                        <a:latin typeface="Cambria Math"/>
                      </a:rPr>
                      <m:t>𝑀𝐴</m:t>
                    </m:r>
                    <m:r>
                      <a:rPr lang="es-CR" sz="2400" i="1" dirty="0" smtClean="0">
                        <a:latin typeface="Cambria Math"/>
                      </a:rPr>
                      <m:t>(2)</m:t>
                    </m:r>
                  </m:oMath>
                </a14:m>
                <a:r>
                  <a:rPr lang="es-CR" sz="2400" dirty="0"/>
                  <a:t> siguiente, donde </a:t>
                </a:r>
                <a14:m>
                  <m:oMath xmlns:m="http://schemas.openxmlformats.org/officeDocument/2006/math">
                    <m:sSub>
                      <m:sSubPr>
                        <m:ctrlPr>
                          <a:rPr lang="es-CR" sz="2400" i="1">
                            <a:latin typeface="Cambria Math" panose="02040503050406030204" pitchFamily="18" charset="0"/>
                          </a:rPr>
                        </m:ctrlPr>
                      </m:sSubPr>
                      <m:e>
                        <m:r>
                          <a:rPr lang="es-CR" sz="2400" i="1">
                            <a:latin typeface="Cambria Math"/>
                          </a:rPr>
                          <m:t>𝑢</m:t>
                        </m:r>
                      </m:e>
                      <m:sub>
                        <m:r>
                          <a:rPr lang="es-CR" sz="2400" i="1">
                            <a:latin typeface="Cambria Math"/>
                          </a:rPr>
                          <m:t>𝑡</m:t>
                        </m:r>
                      </m:sub>
                    </m:sSub>
                  </m:oMath>
                </a14:m>
                <a:r>
                  <a:rPr lang="es-CR" sz="2400" dirty="0"/>
                  <a:t> es un ruido blanco de variancia </a:t>
                </a:r>
                <a14:m>
                  <m:oMath xmlns:m="http://schemas.openxmlformats.org/officeDocument/2006/math">
                    <m:sSubSup>
                      <m:sSubSupPr>
                        <m:ctrlPr>
                          <a:rPr lang="es-CR" sz="2400" i="1">
                            <a:latin typeface="Cambria Math" panose="02040503050406030204" pitchFamily="18" charset="0"/>
                            <a:ea typeface="Cambria Math"/>
                          </a:rPr>
                        </m:ctrlPr>
                      </m:sSubSupPr>
                      <m:e>
                        <m:r>
                          <a:rPr lang="es-CR" sz="2400" i="1">
                            <a:latin typeface="Cambria Math"/>
                            <a:ea typeface="Cambria Math"/>
                          </a:rPr>
                          <m:t>𝜎</m:t>
                        </m:r>
                      </m:e>
                      <m:sub>
                        <m:r>
                          <a:rPr lang="es-CR" sz="2400" i="1">
                            <a:latin typeface="Cambria Math"/>
                            <a:ea typeface="Cambria Math"/>
                          </a:rPr>
                          <m:t>𝑢</m:t>
                        </m:r>
                      </m:sub>
                      <m:sup>
                        <m:r>
                          <a:rPr lang="es-CR" sz="2400" i="1">
                            <a:latin typeface="Cambria Math"/>
                            <a:ea typeface="Cambria Math"/>
                          </a:rPr>
                          <m:t>2</m:t>
                        </m:r>
                      </m:sup>
                    </m:sSubSup>
                    <m:r>
                      <a:rPr lang="es-CR" sz="2400">
                        <a:latin typeface="Cambria Math"/>
                        <a:ea typeface="Cambria Math"/>
                      </a:rPr>
                      <m:t>:</m:t>
                    </m:r>
                  </m:oMath>
                </a14:m>
                <a:endParaRPr lang="es-CR" sz="2400" dirty="0"/>
              </a:p>
              <a:p>
                <a:pPr marL="0" indent="0" algn="just">
                  <a:buNone/>
                </a:pPr>
                <a:r>
                  <a:rPr lang="es-CR" sz="2400" dirty="0"/>
                  <a:t>			</a:t>
                </a:r>
                <a14:m>
                  <m:oMath xmlns:m="http://schemas.openxmlformats.org/officeDocument/2006/math">
                    <m:sSub>
                      <m:sSubPr>
                        <m:ctrlPr>
                          <a:rPr lang="es-CR" sz="2400" i="1">
                            <a:latin typeface="Cambria Math" panose="02040503050406030204" pitchFamily="18" charset="0"/>
                          </a:rPr>
                        </m:ctrlPr>
                      </m:sSubPr>
                      <m:e>
                        <m:r>
                          <a:rPr lang="es-CR" sz="2400" i="1">
                            <a:latin typeface="Cambria Math"/>
                          </a:rPr>
                          <m:t>𝑥</m:t>
                        </m:r>
                      </m:e>
                      <m:sub>
                        <m:r>
                          <a:rPr lang="es-CR" sz="2400" i="1">
                            <a:latin typeface="Cambria Math"/>
                          </a:rPr>
                          <m:t>𝑡</m:t>
                        </m:r>
                        <m:r>
                          <a:rPr lang="es-CR" sz="2400" b="0" i="1" smtClean="0">
                            <a:latin typeface="Cambria Math"/>
                          </a:rPr>
                          <m:t>+1</m:t>
                        </m:r>
                      </m:sub>
                    </m:sSub>
                    <m:r>
                      <a:rPr lang="es-CR" sz="2400" i="1">
                        <a:latin typeface="Cambria Math"/>
                      </a:rPr>
                      <m:t>=</m:t>
                    </m:r>
                    <m:d>
                      <m:dPr>
                        <m:ctrlPr>
                          <a:rPr lang="es-CR" sz="2400" i="1">
                            <a:latin typeface="Cambria Math" panose="02040503050406030204" pitchFamily="18" charset="0"/>
                          </a:rPr>
                        </m:ctrlPr>
                      </m:dPr>
                      <m:e>
                        <m:r>
                          <a:rPr lang="es-CR" sz="2400" i="1">
                            <a:latin typeface="Cambria Math"/>
                          </a:rPr>
                          <m:t>1−0.7</m:t>
                        </m:r>
                        <m:r>
                          <a:rPr lang="es-CR" sz="2400" i="1">
                            <a:latin typeface="Cambria Math"/>
                          </a:rPr>
                          <m:t>𝐵</m:t>
                        </m:r>
                        <m:r>
                          <a:rPr lang="es-CR" sz="2400" b="0" i="1" smtClean="0">
                            <a:latin typeface="Cambria Math"/>
                          </a:rPr>
                          <m:t>+0.1</m:t>
                        </m:r>
                        <m:sSup>
                          <m:sSupPr>
                            <m:ctrlPr>
                              <a:rPr lang="es-CR" sz="2400" b="0" i="1" smtClean="0">
                                <a:latin typeface="Cambria Math" panose="02040503050406030204" pitchFamily="18" charset="0"/>
                              </a:rPr>
                            </m:ctrlPr>
                          </m:sSupPr>
                          <m:e>
                            <m:r>
                              <a:rPr lang="es-CR" sz="2400" b="0" i="1" smtClean="0">
                                <a:latin typeface="Cambria Math"/>
                              </a:rPr>
                              <m:t>𝐵</m:t>
                            </m:r>
                          </m:e>
                          <m:sup>
                            <m:r>
                              <a:rPr lang="es-CR" sz="2400" b="0" i="1" smtClean="0">
                                <a:latin typeface="Cambria Math"/>
                              </a:rPr>
                              <m:t>2</m:t>
                            </m:r>
                          </m:sup>
                        </m:sSup>
                      </m:e>
                    </m:d>
                    <m:sSub>
                      <m:sSubPr>
                        <m:ctrlPr>
                          <a:rPr lang="es-CR" sz="2400" i="1">
                            <a:latin typeface="Cambria Math" panose="02040503050406030204" pitchFamily="18" charset="0"/>
                          </a:rPr>
                        </m:ctrlPr>
                      </m:sSubPr>
                      <m:e>
                        <m:r>
                          <a:rPr lang="es-CR" sz="2400" i="1">
                            <a:latin typeface="Cambria Math"/>
                          </a:rPr>
                          <m:t>𝑢</m:t>
                        </m:r>
                      </m:e>
                      <m:sub>
                        <m:r>
                          <a:rPr lang="es-CR" sz="2400" i="1">
                            <a:latin typeface="Cambria Math"/>
                          </a:rPr>
                          <m:t>𝑡</m:t>
                        </m:r>
                        <m:r>
                          <a:rPr lang="es-CR" sz="2400" b="0" i="1" smtClean="0">
                            <a:latin typeface="Cambria Math"/>
                          </a:rPr>
                          <m:t>+1</m:t>
                        </m:r>
                      </m:sub>
                    </m:sSub>
                  </m:oMath>
                </a14:m>
                <a:endParaRPr lang="es-CR" sz="2400" dirty="0"/>
              </a:p>
              <a:p>
                <a:pPr marL="0" indent="0">
                  <a:buNone/>
                </a:pPr>
                <a:endParaRPr lang="es-CR" sz="2400" dirty="0"/>
              </a:p>
              <a:p>
                <a:pPr marL="0" indent="0">
                  <a:buNone/>
                </a:pPr>
                <a:r>
                  <a:rPr lang="es-CR" sz="2400" dirty="0"/>
                  <a:t>1.Calcule la esperanza y la variancia de </a:t>
                </a:r>
                <a14:m>
                  <m:oMath xmlns:m="http://schemas.openxmlformats.org/officeDocument/2006/math">
                    <m:sSub>
                      <m:sSubPr>
                        <m:ctrlPr>
                          <a:rPr lang="es-CR" sz="2400" i="1">
                            <a:latin typeface="Cambria Math" panose="02040503050406030204" pitchFamily="18" charset="0"/>
                          </a:rPr>
                        </m:ctrlPr>
                      </m:sSubPr>
                      <m:e>
                        <m:r>
                          <a:rPr lang="es-CR" sz="2400" i="1">
                            <a:latin typeface="Cambria Math"/>
                          </a:rPr>
                          <m:t>𝑥</m:t>
                        </m:r>
                      </m:e>
                      <m:sub>
                        <m:r>
                          <a:rPr lang="es-CR" sz="2400" i="1">
                            <a:latin typeface="Cambria Math"/>
                          </a:rPr>
                          <m:t>𝑡</m:t>
                        </m:r>
                        <m:r>
                          <a:rPr lang="es-CR" sz="2400" i="1">
                            <a:latin typeface="Cambria Math"/>
                          </a:rPr>
                          <m:t>+1</m:t>
                        </m:r>
                      </m:sub>
                    </m:sSub>
                  </m:oMath>
                </a14:m>
                <a:r>
                  <a:rPr lang="es-CR" sz="2400" dirty="0"/>
                  <a:t>. ¿El proceso es estacionario?</a:t>
                </a:r>
              </a:p>
              <a:p>
                <a:pPr marL="0" indent="0">
                  <a:buNone/>
                </a:pPr>
                <a:r>
                  <a:rPr lang="es-CR" sz="2400" dirty="0"/>
                  <a:t>2. ¿El proceso es invertible?</a:t>
                </a:r>
              </a:p>
              <a:p>
                <a:pPr marL="0" indent="0">
                  <a:buNone/>
                </a:pPr>
                <a:r>
                  <a:rPr lang="es-CR" sz="2400" dirty="0"/>
                  <a:t>3. Calcule </a:t>
                </a:r>
                <a14:m>
                  <m:oMath xmlns:m="http://schemas.openxmlformats.org/officeDocument/2006/math">
                    <m:sSub>
                      <m:sSubPr>
                        <m:ctrlPr>
                          <a:rPr lang="es-CR" sz="2400" b="0" i="1" smtClean="0">
                            <a:latin typeface="Cambria Math" panose="02040503050406030204" pitchFamily="18" charset="0"/>
                            <a:ea typeface="Cambria Math"/>
                          </a:rPr>
                        </m:ctrlPr>
                      </m:sSubPr>
                      <m:e>
                        <m:r>
                          <a:rPr lang="es-CR" sz="2400" i="1" smtClean="0">
                            <a:latin typeface="Cambria Math"/>
                            <a:ea typeface="Cambria Math"/>
                          </a:rPr>
                          <m:t>𝛾</m:t>
                        </m:r>
                      </m:e>
                      <m:sub>
                        <m:r>
                          <a:rPr lang="es-CR" sz="2400" b="0" i="1" smtClean="0">
                            <a:latin typeface="Cambria Math"/>
                            <a:ea typeface="Cambria Math"/>
                          </a:rPr>
                          <m:t>𝑘</m:t>
                        </m:r>
                      </m:sub>
                    </m:sSub>
                  </m:oMath>
                </a14:m>
                <a:r>
                  <a:rPr lang="es-CR" sz="2400" dirty="0"/>
                  <a:t> la función de auto-covariancia de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a:rPr>
                          <m:t>𝑥</m:t>
                        </m:r>
                      </m:e>
                      <m:sub>
                        <m:r>
                          <a:rPr lang="es-CR" sz="2400" b="0" i="1" smtClean="0">
                            <a:latin typeface="Cambria Math"/>
                          </a:rPr>
                          <m:t>𝑡</m:t>
                        </m:r>
                      </m:sub>
                    </m:sSub>
                  </m:oMath>
                </a14:m>
                <a:r>
                  <a:rPr lang="es-CR" sz="2400" dirty="0"/>
                  <a:t> y deduzca la función de auto-correlación total. ¿Cuál es la memoria del proceso?</a:t>
                </a:r>
              </a:p>
              <a:p>
                <a:pPr marL="0" indent="0">
                  <a:buNone/>
                </a:pPr>
                <a:r>
                  <a:rPr lang="es-CR" sz="2400" dirty="0"/>
                  <a:t>4. Utilizando las ecuaciones de </a:t>
                </a:r>
                <a:r>
                  <a:rPr lang="es-CR" sz="2400" dirty="0" err="1"/>
                  <a:t>Yule</a:t>
                </a:r>
                <a:r>
                  <a:rPr lang="es-CR" sz="2400" dirty="0"/>
                  <a:t>-Walker, brinde la expresión de la función de auto-correlación parcial. Caracterice la evolución de la función </a:t>
                </a:r>
                <a14:m>
                  <m:oMath xmlns:m="http://schemas.openxmlformats.org/officeDocument/2006/math">
                    <m:r>
                      <a:rPr lang="es-CR" sz="2400" i="1" dirty="0" smtClean="0">
                        <a:latin typeface="Cambria Math"/>
                      </a:rPr>
                      <m:t>𝑘</m:t>
                    </m:r>
                  </m:oMath>
                </a14:m>
                <a:r>
                  <a:rPr lang="es-CR" sz="2400" dirty="0"/>
                  <a:t>.</a:t>
                </a:r>
              </a:p>
              <a:p>
                <a:pPr marL="0" indent="0">
                  <a:buNone/>
                </a:pPr>
                <a:endParaRPr lang="es-CR" sz="24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179512" y="980728"/>
                <a:ext cx="8784976" cy="5256584"/>
              </a:xfrm>
              <a:blipFill>
                <a:blip r:embed="rId2" cstate="print"/>
                <a:stretch>
                  <a:fillRect l="-1040" t="-928" r="-1040"/>
                </a:stretch>
              </a:blipFill>
            </p:spPr>
            <p:txBody>
              <a:bodyPr/>
              <a:lstStyle/>
              <a:p>
                <a:r>
                  <a:rPr lang="es-CR">
                    <a:noFill/>
                  </a:rPr>
                  <a:t> </a:t>
                </a:r>
              </a:p>
            </p:txBody>
          </p:sp>
        </mc:Fallback>
      </mc:AlternateContent>
      <p:sp>
        <p:nvSpPr>
          <p:cNvPr id="4" name="Título 1">
            <a:extLst>
              <a:ext uri="{FF2B5EF4-FFF2-40B4-BE49-F238E27FC236}">
                <a16:creationId xmlns:a16="http://schemas.microsoft.com/office/drawing/2014/main" id="{986557CA-AFE9-4ED6-BD34-4F8DEA7BF07D}"/>
              </a:ext>
            </a:extLst>
          </p:cNvPr>
          <p:cNvSpPr>
            <a:spLocks noGrp="1"/>
          </p:cNvSpPr>
          <p:nvPr>
            <p:ph type="title"/>
          </p:nvPr>
        </p:nvSpPr>
        <p:spPr>
          <a:xfrm>
            <a:off x="457200" y="53752"/>
            <a:ext cx="8229600" cy="710952"/>
          </a:xfrm>
        </p:spPr>
        <p:txBody>
          <a:bodyPr>
            <a:normAutofit fontScale="90000"/>
          </a:bodyPr>
          <a:lstStyle/>
          <a:p>
            <a:r>
              <a:rPr lang="es-CR" dirty="0"/>
              <a:t>Ejercicios</a:t>
            </a:r>
          </a:p>
        </p:txBody>
      </p:sp>
    </p:spTree>
    <p:extLst>
      <p:ext uri="{BB962C8B-B14F-4D97-AF65-F5344CB8AC3E}">
        <p14:creationId xmlns:p14="http://schemas.microsoft.com/office/powerpoint/2010/main" val="1646306048"/>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0F55D2C-7DFC-4AD5-8514-5BED80C6CB99}"/>
                  </a:ext>
                </a:extLst>
              </p:cNvPr>
              <p:cNvSpPr>
                <a:spLocks noGrp="1"/>
              </p:cNvSpPr>
              <p:nvPr>
                <p:ph idx="1"/>
              </p:nvPr>
            </p:nvSpPr>
            <p:spPr>
              <a:xfrm>
                <a:off x="179512" y="836712"/>
                <a:ext cx="8784976" cy="5760640"/>
              </a:xfrm>
            </p:spPr>
            <p:txBody>
              <a:bodyPr>
                <a:normAutofit/>
              </a:bodyPr>
              <a:lstStyle/>
              <a:p>
                <a:pPr marL="0" indent="0">
                  <a:buNone/>
                </a:pPr>
                <a:r>
                  <a:rPr lang="es-CR" b="1" dirty="0"/>
                  <a:t>El proceso </a:t>
                </a:r>
                <a14:m>
                  <m:oMath xmlns:m="http://schemas.openxmlformats.org/officeDocument/2006/math">
                    <m:r>
                      <a:rPr lang="es-CR" b="1" i="1" dirty="0" smtClean="0">
                        <a:latin typeface="Cambria Math" panose="02040503050406030204" pitchFamily="18" charset="0"/>
                      </a:rPr>
                      <m:t>𝑴𝑨</m:t>
                    </m:r>
                    <m:r>
                      <a:rPr lang="es-CR" b="1" i="1" dirty="0" smtClean="0">
                        <a:latin typeface="Cambria Math" panose="02040503050406030204" pitchFamily="18" charset="0"/>
                      </a:rPr>
                      <m:t>(</m:t>
                    </m:r>
                    <m:r>
                      <a:rPr lang="es-CR" b="1" i="1" dirty="0" smtClean="0">
                        <a:latin typeface="Cambria Math" panose="02040503050406030204" pitchFamily="18" charset="0"/>
                      </a:rPr>
                      <m:t>𝒒</m:t>
                    </m:r>
                    <m:r>
                      <a:rPr lang="es-CR" b="1" i="1" dirty="0" smtClean="0">
                        <a:latin typeface="Cambria Math" panose="02040503050406030204" pitchFamily="18" charset="0"/>
                      </a:rPr>
                      <m:t>)</m:t>
                    </m:r>
                  </m:oMath>
                </a14:m>
                <a:endParaRPr lang="es-CR" b="1" dirty="0"/>
              </a:p>
              <a:p>
                <a:pPr marL="0" indent="0">
                  <a:buNone/>
                </a:pPr>
                <a:endParaRPr lang="es-CR" sz="2400" dirty="0"/>
              </a:p>
              <a:p>
                <a:r>
                  <a:rPr lang="es-CR" sz="2400" dirty="0"/>
                  <a:t>Partiendo de la expresión</a:t>
                </a:r>
              </a:p>
              <a:p>
                <a:endParaRPr lang="es-CR" sz="2400" dirty="0"/>
              </a:p>
              <a:p>
                <a:pPr marL="0" indent="0" algn="ctr">
                  <a:buNone/>
                </a:pPr>
                <a:r>
                  <a:rPr lang="es-CR" sz="2400" dirty="0"/>
                  <a:t>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r>
                      <a:rPr lang="es-CR" sz="2400" i="1">
                        <a:latin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1</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−1</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2</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−2</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𝑞</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𝑞</m:t>
                        </m:r>
                      </m:sub>
                    </m:sSub>
                  </m:oMath>
                </a14:m>
                <a:r>
                  <a:rPr lang="es-CR" sz="2400" dirty="0"/>
                  <a:t> </a:t>
                </a:r>
              </a:p>
              <a:p>
                <a:pPr marL="0" indent="0" algn="ctr">
                  <a:buNone/>
                </a:pPr>
                <a:endParaRPr lang="es-CR" sz="2400" dirty="0"/>
              </a:p>
              <a:p>
                <a:pPr marL="0" indent="0">
                  <a:buNone/>
                </a:pPr>
                <a:r>
                  <a:rPr lang="es-CR" sz="2400" dirty="0"/>
                  <a:t>¿Qué tendríamos como valores de primer y segundo orden?</a:t>
                </a:r>
              </a:p>
              <a:p>
                <a:pPr marL="0" indent="0">
                  <a:buNone/>
                </a:pPr>
                <a:endParaRPr lang="es-CR" sz="2400" dirty="0"/>
              </a:p>
              <a:p>
                <a:pPr marL="0" indent="0">
                  <a:buNone/>
                </a:pPr>
                <a:r>
                  <a:rPr lang="es-CR" sz="2400" dirty="0"/>
                  <a:t>La función de </a:t>
                </a:r>
                <a:r>
                  <a:rPr lang="es-CR" sz="2400" dirty="0" err="1"/>
                  <a:t>autocovariancia</a:t>
                </a:r>
                <a:r>
                  <a:rPr lang="es-CR" sz="2400" dirty="0"/>
                  <a:t> estaría dado por lo siguiente:</a:t>
                </a:r>
              </a:p>
            </p:txBody>
          </p:sp>
        </mc:Choice>
        <mc:Fallback xmlns="">
          <p:sp>
            <p:nvSpPr>
              <p:cNvPr id="3" name="Marcador de contenido 2">
                <a:extLst>
                  <a:ext uri="{FF2B5EF4-FFF2-40B4-BE49-F238E27FC236}">
                    <a16:creationId xmlns:a16="http://schemas.microsoft.com/office/drawing/2014/main" xmlns="" xmlns:a14="http://schemas.microsoft.com/office/drawing/2010/main" id="{F0F55D2C-7DFC-4AD5-8514-5BED80C6CB99}"/>
                  </a:ext>
                </a:extLst>
              </p:cNvPr>
              <p:cNvSpPr>
                <a:spLocks noGrp="1" noRot="1" noChangeAspect="1" noMove="1" noResize="1" noEditPoints="1" noAdjustHandles="1" noChangeArrowheads="1" noChangeShapeType="1" noTextEdit="1"/>
              </p:cNvSpPr>
              <p:nvPr>
                <p:ph idx="1"/>
              </p:nvPr>
            </p:nvSpPr>
            <p:spPr>
              <a:xfrm>
                <a:off x="179512" y="836712"/>
                <a:ext cx="8784976" cy="5760640"/>
              </a:xfrm>
              <a:blipFill>
                <a:blip r:embed="rId2" cstate="print"/>
                <a:stretch>
                  <a:fillRect l="-1734" t="-1270"/>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D44AAE61-DDA5-4E07-B392-3840B9CD66AE}"/>
              </a:ext>
            </a:extLst>
          </p:cNvPr>
          <p:cNvSpPr>
            <a:spLocks noGrp="1"/>
          </p:cNvSpPr>
          <p:nvPr>
            <p:ph type="title"/>
          </p:nvPr>
        </p:nvSpPr>
        <p:spPr>
          <a:xfrm>
            <a:off x="446856" y="44624"/>
            <a:ext cx="8229600" cy="792088"/>
          </a:xfrm>
        </p:spPr>
        <p:txBody>
          <a:bodyPr/>
          <a:lstStyle/>
          <a:p>
            <a:r>
              <a:rPr lang="es-CR" dirty="0"/>
              <a:t>El proceso MA</a:t>
            </a:r>
          </a:p>
        </p:txBody>
      </p:sp>
      <p:pic>
        <p:nvPicPr>
          <p:cNvPr id="5" name="Imagen 4">
            <a:extLst>
              <a:ext uri="{FF2B5EF4-FFF2-40B4-BE49-F238E27FC236}">
                <a16:creationId xmlns:a16="http://schemas.microsoft.com/office/drawing/2014/main" id="{9FAF6ED7-8F2B-4EB2-A56B-1E0DEB0EC6E4}"/>
              </a:ext>
            </a:extLst>
          </p:cNvPr>
          <p:cNvPicPr>
            <a:picLocks noChangeAspect="1"/>
          </p:cNvPicPr>
          <p:nvPr/>
        </p:nvPicPr>
        <p:blipFill>
          <a:blip r:embed="rId3" cstate="print"/>
          <a:stretch>
            <a:fillRect/>
          </a:stretch>
        </p:blipFill>
        <p:spPr>
          <a:xfrm>
            <a:off x="971473" y="5517232"/>
            <a:ext cx="6789694" cy="1008112"/>
          </a:xfrm>
          <a:prstGeom prst="rect">
            <a:avLst/>
          </a:prstGeom>
        </p:spPr>
      </p:pic>
    </p:spTree>
    <p:extLst>
      <p:ext uri="{BB962C8B-B14F-4D97-AF65-F5344CB8AC3E}">
        <p14:creationId xmlns:p14="http://schemas.microsoft.com/office/powerpoint/2010/main" val="3277519882"/>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4A97E21-EFCA-4105-ACB2-F145BE6898FD}"/>
                  </a:ext>
                </a:extLst>
              </p:cNvPr>
              <p:cNvSpPr>
                <a:spLocks noGrp="1"/>
              </p:cNvSpPr>
              <p:nvPr>
                <p:ph idx="1"/>
              </p:nvPr>
            </p:nvSpPr>
            <p:spPr>
              <a:xfrm>
                <a:off x="251520" y="980728"/>
                <a:ext cx="8568952" cy="5877272"/>
              </a:xfrm>
            </p:spPr>
            <p:txBody>
              <a:bodyPr>
                <a:normAutofit/>
              </a:bodyPr>
              <a:lstStyle/>
              <a:p>
                <a:pPr algn="just"/>
                <a:r>
                  <a:rPr lang="es-CR" sz="2400" dirty="0"/>
                  <a:t>La función de autocorrelación de un </a:t>
                </a:r>
                <a14:m>
                  <m:oMath xmlns:m="http://schemas.openxmlformats.org/officeDocument/2006/math">
                    <m:r>
                      <a:rPr lang="es-CR" sz="2400" i="1" dirty="0" smtClean="0">
                        <a:latin typeface="Cambria Math" panose="02040503050406030204" pitchFamily="18" charset="0"/>
                      </a:rPr>
                      <m:t>𝑀𝐴</m:t>
                    </m:r>
                    <m:r>
                      <a:rPr lang="es-CR" sz="2400" i="1" dirty="0" smtClean="0">
                        <a:latin typeface="Cambria Math" panose="02040503050406030204" pitchFamily="18" charset="0"/>
                      </a:rPr>
                      <m:t>(</m:t>
                    </m:r>
                    <m:r>
                      <a:rPr lang="es-CR" sz="2400" i="1" dirty="0" smtClean="0">
                        <a:latin typeface="Cambria Math" panose="02040503050406030204" pitchFamily="18" charset="0"/>
                      </a:rPr>
                      <m:t>𝑞</m:t>
                    </m:r>
                    <m:r>
                      <a:rPr lang="es-CR" sz="2400" i="1" dirty="0" smtClean="0">
                        <a:latin typeface="Cambria Math" panose="02040503050406030204" pitchFamily="18" charset="0"/>
                      </a:rPr>
                      <m:t>)</m:t>
                    </m:r>
                  </m:oMath>
                </a14:m>
                <a:r>
                  <a:rPr lang="es-CR" sz="2400" dirty="0"/>
                  <a:t> se deduce de forma inmediata de la función de </a:t>
                </a:r>
                <a:r>
                  <a:rPr lang="es-CR" sz="2400" dirty="0" err="1"/>
                  <a:t>autocovariancia</a:t>
                </a:r>
                <a:r>
                  <a:rPr lang="es-CR" sz="2400" dirty="0"/>
                  <a:t>, y posee una memoria de </a:t>
                </a:r>
                <a14:m>
                  <m:oMath xmlns:m="http://schemas.openxmlformats.org/officeDocument/2006/math">
                    <m:r>
                      <a:rPr lang="es-CR" sz="2400" i="1" dirty="0">
                        <a:latin typeface="Cambria Math" panose="02040503050406030204" pitchFamily="18" charset="0"/>
                      </a:rPr>
                      <m:t>𝑞</m:t>
                    </m:r>
                  </m:oMath>
                </a14:m>
                <a:r>
                  <a:rPr lang="es-CR" sz="2400" dirty="0"/>
                  <a:t> periodos:</a:t>
                </a:r>
              </a:p>
              <a:p>
                <a:pPr algn="just"/>
                <a:endParaRPr lang="es-CR" sz="2400" dirty="0"/>
              </a:p>
              <a:p>
                <a:pPr algn="just"/>
                <a:endParaRPr lang="es-CR" sz="2400" dirty="0"/>
              </a:p>
              <a:p>
                <a:pPr algn="just"/>
                <a:endParaRPr lang="es-CR" sz="2400" dirty="0"/>
              </a:p>
              <a:p>
                <a:pPr algn="just"/>
                <a:endParaRPr lang="es-CR" sz="2400" dirty="0"/>
              </a:p>
              <a:p>
                <a:pPr algn="just"/>
                <a:endParaRPr lang="es-CR" sz="2400" dirty="0"/>
              </a:p>
              <a:p>
                <a:pPr algn="just"/>
                <a:r>
                  <a:rPr lang="es-CR" sz="2400" dirty="0"/>
                  <a:t>La función de autocorrelación parcial de un MA(</a:t>
                </a:r>
                <a:r>
                  <a:rPr lang="es-CR" sz="2400" i="1" dirty="0"/>
                  <a:t>q</a:t>
                </a:r>
                <a:r>
                  <a:rPr lang="es-CR" sz="2400" dirty="0"/>
                  <a:t>), para las expresiones de los elementos </a:t>
                </a:r>
                <a14:m>
                  <m:oMath xmlns:m="http://schemas.openxmlformats.org/officeDocument/2006/math">
                    <m:sSub>
                      <m:sSubPr>
                        <m:ctrlPr>
                          <a:rPr lang="es-CR" sz="2400" b="0" i="1" smtClean="0">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𝑘𝑘</m:t>
                        </m:r>
                      </m:sub>
                    </m:sSub>
                  </m:oMath>
                </a14:m>
                <a:r>
                  <a:rPr lang="es-CR" sz="2400" dirty="0"/>
                  <a:t> pueden obtener a partir de las ecuaciones de </a:t>
                </a:r>
                <a:r>
                  <a:rPr lang="es-CR" sz="2400" dirty="0" err="1"/>
                  <a:t>Yule</a:t>
                </a:r>
                <a:r>
                  <a:rPr lang="es-CR" sz="2400" dirty="0"/>
                  <a:t>-Walker, pero son bastantes complejas. </a:t>
                </a:r>
              </a:p>
            </p:txBody>
          </p:sp>
        </mc:Choice>
        <mc:Fallback xmlns="">
          <p:sp>
            <p:nvSpPr>
              <p:cNvPr id="3" name="Marcador de contenido 2">
                <a:extLst>
                  <a:ext uri="{FF2B5EF4-FFF2-40B4-BE49-F238E27FC236}">
                    <a16:creationId xmlns:a16="http://schemas.microsoft.com/office/drawing/2014/main" xmlns="" xmlns:a14="http://schemas.microsoft.com/office/drawing/2010/main" id="{F4A97E21-EFCA-4105-ACB2-F145BE6898FD}"/>
                  </a:ext>
                </a:extLst>
              </p:cNvPr>
              <p:cNvSpPr>
                <a:spLocks noGrp="1" noRot="1" noChangeAspect="1" noMove="1" noResize="1" noEditPoints="1" noAdjustHandles="1" noChangeArrowheads="1" noChangeShapeType="1" noTextEdit="1"/>
              </p:cNvSpPr>
              <p:nvPr>
                <p:ph idx="1"/>
              </p:nvPr>
            </p:nvSpPr>
            <p:spPr>
              <a:xfrm>
                <a:off x="251520" y="980728"/>
                <a:ext cx="8568952" cy="5877272"/>
              </a:xfrm>
              <a:blipFill>
                <a:blip r:embed="rId2" cstate="print"/>
                <a:stretch>
                  <a:fillRect l="-925" t="-830" r="-1138"/>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163A163A-972D-4015-AC4E-4002B211E8C9}"/>
              </a:ext>
            </a:extLst>
          </p:cNvPr>
          <p:cNvSpPr>
            <a:spLocks noGrp="1"/>
          </p:cNvSpPr>
          <p:nvPr>
            <p:ph type="title"/>
          </p:nvPr>
        </p:nvSpPr>
        <p:spPr>
          <a:xfrm>
            <a:off x="446856" y="44624"/>
            <a:ext cx="8229600" cy="792088"/>
          </a:xfrm>
        </p:spPr>
        <p:txBody>
          <a:bodyPr/>
          <a:lstStyle/>
          <a:p>
            <a:r>
              <a:rPr lang="es-CR" dirty="0"/>
              <a:t>El proceso MA</a:t>
            </a:r>
          </a:p>
        </p:txBody>
      </p:sp>
      <p:pic>
        <p:nvPicPr>
          <p:cNvPr id="5" name="Imagen 4">
            <a:extLst>
              <a:ext uri="{FF2B5EF4-FFF2-40B4-BE49-F238E27FC236}">
                <a16:creationId xmlns:a16="http://schemas.microsoft.com/office/drawing/2014/main" id="{5B2ADC13-26A7-417D-BA97-A632307695BD}"/>
              </a:ext>
            </a:extLst>
          </p:cNvPr>
          <p:cNvPicPr>
            <a:picLocks noChangeAspect="1"/>
          </p:cNvPicPr>
          <p:nvPr/>
        </p:nvPicPr>
        <p:blipFill>
          <a:blip r:embed="rId3" cstate="print"/>
          <a:stretch>
            <a:fillRect/>
          </a:stretch>
        </p:blipFill>
        <p:spPr>
          <a:xfrm>
            <a:off x="1187624" y="2780928"/>
            <a:ext cx="6369991" cy="1190691"/>
          </a:xfrm>
          <a:prstGeom prst="rect">
            <a:avLst/>
          </a:prstGeom>
        </p:spPr>
      </p:pic>
    </p:spTree>
    <p:extLst>
      <p:ext uri="{BB962C8B-B14F-4D97-AF65-F5344CB8AC3E}">
        <p14:creationId xmlns:p14="http://schemas.microsoft.com/office/powerpoint/2010/main" val="1016986415"/>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D053597C-51D8-4A9F-9505-62C7F5D2209B}"/>
                  </a:ext>
                </a:extLst>
              </p:cNvPr>
              <p:cNvSpPr>
                <a:spLocks noGrp="1"/>
              </p:cNvSpPr>
              <p:nvPr>
                <p:ph idx="1"/>
              </p:nvPr>
            </p:nvSpPr>
            <p:spPr>
              <a:xfrm>
                <a:off x="451777" y="1268760"/>
                <a:ext cx="8229600" cy="4525963"/>
              </a:xfrm>
            </p:spPr>
            <p:txBody>
              <a:bodyPr>
                <a:normAutofit/>
              </a:bodyPr>
              <a:lstStyle/>
              <a:p>
                <a:r>
                  <a:rPr lang="es-CR" sz="2400" dirty="0"/>
                  <a:t>Hay 3 cosas que son importantes notar:</a:t>
                </a:r>
              </a:p>
              <a:p>
                <a:endParaRPr lang="es-CR" sz="2400" dirty="0"/>
              </a:p>
              <a:p>
                <a:pPr marL="457200" indent="-457200">
                  <a:buFont typeface="+mj-lt"/>
                  <a:buAutoNum type="arabicPeriod"/>
                </a:pPr>
                <a:r>
                  <a:rPr lang="es-CR" sz="2400" dirty="0"/>
                  <a:t>Las autocorrelaciones parciales son infinitas. La razón es dado que el proceso </a:t>
                </a:r>
                <a14:m>
                  <m:oMath xmlns:m="http://schemas.openxmlformats.org/officeDocument/2006/math">
                    <m:r>
                      <a:rPr lang="es-CR" sz="2400" i="1" dirty="0" smtClean="0">
                        <a:latin typeface="Cambria Math" panose="02040503050406030204" pitchFamily="18" charset="0"/>
                      </a:rPr>
                      <m:t>𝑀𝐴</m:t>
                    </m:r>
                    <m:r>
                      <a:rPr lang="es-CR" sz="2400" i="1" dirty="0" smtClean="0">
                        <a:latin typeface="Cambria Math" panose="02040503050406030204" pitchFamily="18" charset="0"/>
                      </a:rPr>
                      <m:t>(</m:t>
                    </m:r>
                    <m:r>
                      <a:rPr lang="es-CR" sz="2400" i="1" dirty="0" smtClean="0">
                        <a:latin typeface="Cambria Math" panose="02040503050406030204" pitchFamily="18" charset="0"/>
                      </a:rPr>
                      <m:t>𝑞</m:t>
                    </m:r>
                    <m:r>
                      <a:rPr lang="es-CR" sz="2400" i="1" dirty="0" smtClean="0">
                        <a:latin typeface="Cambria Math" panose="02040503050406030204" pitchFamily="18" charset="0"/>
                      </a:rPr>
                      <m:t>)</m:t>
                    </m:r>
                  </m:oMath>
                </a14:m>
                <a:r>
                  <a:rPr lang="es-CR" sz="2400" dirty="0"/>
                  <a:t> bajo la hipótesis de inversibilidad así lo genera. </a:t>
                </a:r>
              </a:p>
              <a:p>
                <a:pPr marL="457200" indent="-457200">
                  <a:buFont typeface="+mj-lt"/>
                  <a:buAutoNum type="arabicPeriod"/>
                </a:pPr>
                <a:r>
                  <a:rPr lang="es-CR" sz="2400" dirty="0"/>
                  <a:t>La serie de coeficientes </a:t>
                </a:r>
                <a14:m>
                  <m:oMath xmlns:m="http://schemas.openxmlformats.org/officeDocument/2006/math">
                    <m:sSub>
                      <m:sSubPr>
                        <m:ctrlPr>
                          <a:rPr lang="es-CR" sz="2400" b="0" i="1" smtClean="0">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𝑘𝑘</m:t>
                        </m:r>
                      </m:sub>
                    </m:sSub>
                  </m:oMath>
                </a14:m>
                <a:r>
                  <a:rPr lang="es-CR" sz="2400" dirty="0"/>
                  <a:t> converge a “0”. Esto es una consecuencia de la hipótesis de </a:t>
                </a:r>
                <a:r>
                  <a:rPr lang="es-CR" sz="2400" dirty="0" err="1"/>
                  <a:t>invesibilidad</a:t>
                </a:r>
                <a:r>
                  <a:rPr lang="es-CR" sz="2400" dirty="0"/>
                  <a:t>.</a:t>
                </a:r>
              </a:p>
              <a:p>
                <a:pPr marL="457200" indent="-457200">
                  <a:buFont typeface="+mj-lt"/>
                  <a:buAutoNum type="arabicPeriod"/>
                </a:pPr>
                <a:r>
                  <a:rPr lang="es-CR" sz="2400" dirty="0"/>
                  <a:t>La convergencia es de tipo senoidal.</a:t>
                </a:r>
              </a:p>
            </p:txBody>
          </p:sp>
        </mc:Choice>
        <mc:Fallback xmlns="">
          <p:sp>
            <p:nvSpPr>
              <p:cNvPr id="3" name="Marcador de contenido 2">
                <a:extLst>
                  <a:ext uri="{FF2B5EF4-FFF2-40B4-BE49-F238E27FC236}">
                    <a16:creationId xmlns:a16="http://schemas.microsoft.com/office/drawing/2014/main" xmlns="" xmlns:a14="http://schemas.microsoft.com/office/drawing/2010/main" id="{D053597C-51D8-4A9F-9505-62C7F5D2209B}"/>
                  </a:ext>
                </a:extLst>
              </p:cNvPr>
              <p:cNvSpPr>
                <a:spLocks noGrp="1" noRot="1" noChangeAspect="1" noMove="1" noResize="1" noEditPoints="1" noAdjustHandles="1" noChangeArrowheads="1" noChangeShapeType="1" noTextEdit="1"/>
              </p:cNvSpPr>
              <p:nvPr>
                <p:ph idx="1"/>
              </p:nvPr>
            </p:nvSpPr>
            <p:spPr>
              <a:xfrm>
                <a:off x="451777" y="1268760"/>
                <a:ext cx="8229600" cy="4525963"/>
              </a:xfrm>
              <a:blipFill>
                <a:blip r:embed="rId2" cstate="print"/>
                <a:stretch>
                  <a:fillRect l="-1185" t="-1077"/>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F82050DD-A3BD-4CE5-A166-3DC8E9B2BC75}"/>
              </a:ext>
            </a:extLst>
          </p:cNvPr>
          <p:cNvSpPr>
            <a:spLocks noGrp="1"/>
          </p:cNvSpPr>
          <p:nvPr>
            <p:ph type="title"/>
          </p:nvPr>
        </p:nvSpPr>
        <p:spPr>
          <a:xfrm>
            <a:off x="446856" y="44624"/>
            <a:ext cx="8229600" cy="792088"/>
          </a:xfrm>
        </p:spPr>
        <p:txBody>
          <a:bodyPr/>
          <a:lstStyle/>
          <a:p>
            <a:r>
              <a:rPr lang="es-CR" dirty="0"/>
              <a:t>El proceso MA</a:t>
            </a:r>
          </a:p>
        </p:txBody>
      </p:sp>
    </p:spTree>
    <p:extLst>
      <p:ext uri="{BB962C8B-B14F-4D97-AF65-F5344CB8AC3E}">
        <p14:creationId xmlns:p14="http://schemas.microsoft.com/office/powerpoint/2010/main" val="2314868396"/>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F3E5F748-54A6-48B9-982C-35338F2918B7}"/>
              </a:ext>
            </a:extLst>
          </p:cNvPr>
          <p:cNvSpPr txBox="1">
            <a:spLocks/>
          </p:cNvSpPr>
          <p:nvPr/>
        </p:nvSpPr>
        <p:spPr>
          <a:xfrm>
            <a:off x="457200" y="58614"/>
            <a:ext cx="82296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Índice</a:t>
            </a:r>
            <a:endParaRPr lang="es-CR" dirty="0"/>
          </a:p>
        </p:txBody>
      </p:sp>
      <p:sp>
        <p:nvSpPr>
          <p:cNvPr id="5" name="3 Elipse">
            <a:extLst>
              <a:ext uri="{FF2B5EF4-FFF2-40B4-BE49-F238E27FC236}">
                <a16:creationId xmlns:a16="http://schemas.microsoft.com/office/drawing/2014/main" id="{15E93677-2C0F-40E9-A292-EA90C7EE6090}"/>
              </a:ext>
            </a:extLst>
          </p:cNvPr>
          <p:cNvSpPr/>
          <p:nvPr/>
        </p:nvSpPr>
        <p:spPr>
          <a:xfrm>
            <a:off x="539552" y="1401122"/>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6" name="4 Elipse">
            <a:extLst>
              <a:ext uri="{FF2B5EF4-FFF2-40B4-BE49-F238E27FC236}">
                <a16:creationId xmlns:a16="http://schemas.microsoft.com/office/drawing/2014/main" id="{DC984136-0EA0-4431-B28D-62E701BC6E7D}"/>
              </a:ext>
            </a:extLst>
          </p:cNvPr>
          <p:cNvSpPr/>
          <p:nvPr/>
        </p:nvSpPr>
        <p:spPr>
          <a:xfrm>
            <a:off x="539552" y="3393116"/>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7" name="5 Elipse">
            <a:extLst>
              <a:ext uri="{FF2B5EF4-FFF2-40B4-BE49-F238E27FC236}">
                <a16:creationId xmlns:a16="http://schemas.microsoft.com/office/drawing/2014/main" id="{D8F8DC89-5271-4371-A0E3-29A433D033A5}"/>
              </a:ext>
            </a:extLst>
          </p:cNvPr>
          <p:cNvSpPr/>
          <p:nvPr/>
        </p:nvSpPr>
        <p:spPr>
          <a:xfrm>
            <a:off x="539552" y="5409340"/>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3</a:t>
            </a:r>
          </a:p>
        </p:txBody>
      </p:sp>
      <p:sp>
        <p:nvSpPr>
          <p:cNvPr id="8" name="6 Elipse">
            <a:extLst>
              <a:ext uri="{FF2B5EF4-FFF2-40B4-BE49-F238E27FC236}">
                <a16:creationId xmlns:a16="http://schemas.microsoft.com/office/drawing/2014/main" id="{560688F9-D0A3-42CA-B12F-60658E947C04}"/>
              </a:ext>
            </a:extLst>
          </p:cNvPr>
          <p:cNvSpPr/>
          <p:nvPr/>
        </p:nvSpPr>
        <p:spPr>
          <a:xfrm>
            <a:off x="4932040" y="1401122"/>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4</a:t>
            </a:r>
          </a:p>
        </p:txBody>
      </p:sp>
      <p:sp>
        <p:nvSpPr>
          <p:cNvPr id="10" name="9 Rectángulo redondeado">
            <a:extLst>
              <a:ext uri="{FF2B5EF4-FFF2-40B4-BE49-F238E27FC236}">
                <a16:creationId xmlns:a16="http://schemas.microsoft.com/office/drawing/2014/main" id="{290C1C2F-38AF-4E91-B24A-06E437CD0F0E}"/>
              </a:ext>
            </a:extLst>
          </p:cNvPr>
          <p:cNvSpPr/>
          <p:nvPr/>
        </p:nvSpPr>
        <p:spPr>
          <a:xfrm>
            <a:off x="1979712" y="1401122"/>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Auto correlación</a:t>
            </a:r>
          </a:p>
        </p:txBody>
      </p:sp>
      <p:sp>
        <p:nvSpPr>
          <p:cNvPr id="11" name="10 Rectángulo redondeado">
            <a:extLst>
              <a:ext uri="{FF2B5EF4-FFF2-40B4-BE49-F238E27FC236}">
                <a16:creationId xmlns:a16="http://schemas.microsoft.com/office/drawing/2014/main" id="{F5751BD8-8FC5-44D8-940A-52DA5C79C80A}"/>
              </a:ext>
            </a:extLst>
          </p:cNvPr>
          <p:cNvSpPr/>
          <p:nvPr/>
        </p:nvSpPr>
        <p:spPr>
          <a:xfrm>
            <a:off x="2055257" y="3393116"/>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Auto correlación parcial</a:t>
            </a:r>
          </a:p>
        </p:txBody>
      </p:sp>
      <p:sp>
        <p:nvSpPr>
          <p:cNvPr id="12" name="11 Rectángulo redondeado">
            <a:extLst>
              <a:ext uri="{FF2B5EF4-FFF2-40B4-BE49-F238E27FC236}">
                <a16:creationId xmlns:a16="http://schemas.microsoft.com/office/drawing/2014/main" id="{283EEA12-23FD-458A-BFDF-3F583992CA1A}"/>
              </a:ext>
            </a:extLst>
          </p:cNvPr>
          <p:cNvSpPr/>
          <p:nvPr/>
        </p:nvSpPr>
        <p:spPr>
          <a:xfrm>
            <a:off x="2055257" y="5409340"/>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El proceso MA</a:t>
            </a:r>
          </a:p>
        </p:txBody>
      </p:sp>
      <p:sp>
        <p:nvSpPr>
          <p:cNvPr id="13" name="12 Rectángulo redondeado">
            <a:extLst>
              <a:ext uri="{FF2B5EF4-FFF2-40B4-BE49-F238E27FC236}">
                <a16:creationId xmlns:a16="http://schemas.microsoft.com/office/drawing/2014/main" id="{A0FC8252-27A7-4CA1-8450-6DAE7992941C}"/>
              </a:ext>
            </a:extLst>
          </p:cNvPr>
          <p:cNvSpPr/>
          <p:nvPr/>
        </p:nvSpPr>
        <p:spPr>
          <a:xfrm>
            <a:off x="6588224" y="1401122"/>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El proceso AR</a:t>
            </a:r>
          </a:p>
        </p:txBody>
      </p:sp>
    </p:spTree>
    <p:extLst>
      <p:ext uri="{BB962C8B-B14F-4D97-AF65-F5344CB8AC3E}">
        <p14:creationId xmlns:p14="http://schemas.microsoft.com/office/powerpoint/2010/main" val="2935001699"/>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46856" y="44624"/>
            <a:ext cx="8229600" cy="792088"/>
          </a:xfrm>
        </p:spPr>
        <p:txBody>
          <a:bodyPr/>
          <a:lstStyle/>
          <a:p>
            <a:r>
              <a:rPr lang="es-CR" dirty="0"/>
              <a:t>El proceso MA</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35496" y="980728"/>
                <a:ext cx="9001000" cy="5877272"/>
              </a:xfrm>
            </p:spPr>
            <p:txBody>
              <a:bodyPr>
                <a:normAutofit fontScale="92500"/>
              </a:bodyPr>
              <a:lstStyle/>
              <a:p>
                <a:r>
                  <a:rPr lang="es-CR" sz="2400" dirty="0"/>
                  <a:t>El proceso </a:t>
                </a:r>
                <a14:m>
                  <m:oMath xmlns:m="http://schemas.openxmlformats.org/officeDocument/2006/math">
                    <m:r>
                      <a:rPr lang="es-CR" sz="2400" i="1" dirty="0" smtClean="0">
                        <a:latin typeface="Cambria Math" panose="02040503050406030204" pitchFamily="18" charset="0"/>
                      </a:rPr>
                      <m:t>𝐴𝑅</m:t>
                    </m:r>
                    <m:r>
                      <a:rPr lang="es-CR" sz="2400" i="1" dirty="0" smtClean="0">
                        <a:latin typeface="Cambria Math" panose="02040503050406030204" pitchFamily="18" charset="0"/>
                      </a:rPr>
                      <m:t>(</m:t>
                    </m:r>
                    <m:r>
                      <a:rPr lang="es-CR" sz="2400" i="1" dirty="0" smtClean="0">
                        <a:latin typeface="Cambria Math" panose="02040503050406030204" pitchFamily="18" charset="0"/>
                      </a:rPr>
                      <m:t>𝑝</m:t>
                    </m:r>
                    <m:r>
                      <a:rPr lang="es-CR" sz="2400" i="1" dirty="0" smtClean="0">
                        <a:latin typeface="Cambria Math" panose="02040503050406030204" pitchFamily="18" charset="0"/>
                      </a:rPr>
                      <m:t>)</m:t>
                    </m:r>
                  </m:oMath>
                </a14:m>
                <a:r>
                  <a:rPr lang="es-CR" sz="2400" dirty="0"/>
                  <a:t> admite dos condiciones:</a:t>
                </a:r>
              </a:p>
              <a:p>
                <a:endParaRPr lang="es-CR" sz="2400" dirty="0"/>
              </a:p>
              <a:p>
                <a:pPr marL="457200" indent="-457200">
                  <a:buAutoNum type="arabicPeriod"/>
                </a:pPr>
                <a:r>
                  <a:rPr lang="es-CR" sz="2400" dirty="0"/>
                  <a:t>El componente determinístico del proceso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oMath>
                </a14:m>
                <a:r>
                  <a:rPr lang="es-CR" sz="2400" dirty="0"/>
                  <a:t> es un una constante </a:t>
                </a:r>
                <a14:m>
                  <m:oMath xmlns:m="http://schemas.openxmlformats.org/officeDocument/2006/math">
                    <m:sSub>
                      <m:sSubPr>
                        <m:ctrlPr>
                          <a:rPr lang="es-CR" sz="2400" b="0" i="1" smtClean="0">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𝜇</m:t>
                        </m:r>
                      </m:e>
                      <m:sub>
                        <m:r>
                          <a:rPr lang="es-CR" sz="2400" b="0" i="1" smtClean="0">
                            <a:latin typeface="Cambria Math" panose="02040503050406030204" pitchFamily="18" charset="0"/>
                            <a:ea typeface="Cambria Math" panose="02040503050406030204" pitchFamily="18" charset="0"/>
                          </a:rPr>
                          <m:t>𝑥</m:t>
                        </m:r>
                      </m:sub>
                    </m:sSub>
                  </m:oMath>
                </a14:m>
                <a:r>
                  <a:rPr lang="es-CR" sz="2400" dirty="0"/>
                  <a:t>.</a:t>
                </a:r>
              </a:p>
              <a:p>
                <a:pPr marL="457200" indent="-457200">
                  <a:buAutoNum type="arabicPeriod"/>
                </a:pPr>
                <a:r>
                  <a:rPr lang="es-CR" sz="2400" dirty="0"/>
                  <a:t>La realización en el tiempo t del proceso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es la suma ponderada de </a:t>
                </a:r>
                <a14:m>
                  <m:oMath xmlns:m="http://schemas.openxmlformats.org/officeDocument/2006/math">
                    <m:r>
                      <a:rPr lang="es-CR" sz="2400" b="0" i="1" smtClean="0">
                        <a:latin typeface="Cambria Math" panose="02040503050406030204" pitchFamily="18" charset="0"/>
                      </a:rPr>
                      <m:t>𝑝</m:t>
                    </m:r>
                  </m:oMath>
                </a14:m>
                <a:r>
                  <a:rPr lang="es-CR" sz="2400" dirty="0"/>
                  <a:t> valores presentes y pasados de un ruido blanco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𝑢</m:t>
                        </m:r>
                      </m:e>
                      <m:sub>
                        <m:r>
                          <a:rPr lang="es-CR" sz="2400" b="0" i="1" smtClean="0">
                            <a:latin typeface="Cambria Math" panose="02040503050406030204" pitchFamily="18" charset="0"/>
                          </a:rPr>
                          <m:t>𝑡</m:t>
                        </m:r>
                      </m:sub>
                    </m:sSub>
                  </m:oMath>
                </a14:m>
                <a:r>
                  <a:rPr lang="es-CR" sz="2400" dirty="0"/>
                  <a:t>.</a:t>
                </a:r>
              </a:p>
              <a:p>
                <a:pPr marL="457200" indent="-457200">
                  <a:buAutoNum type="arabicPeriod"/>
                </a:pPr>
                <a:endParaRPr lang="es-CR" sz="2400" dirty="0"/>
              </a:p>
              <a:p>
                <a:pPr marL="0" indent="0">
                  <a:buNone/>
                </a:pPr>
                <a:r>
                  <a:rPr lang="es-CR" sz="2400" dirty="0"/>
                  <a:t>De esta forma se tiene que un proceso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está gobernado por un </a:t>
                </a:r>
                <a14:m>
                  <m:oMath xmlns:m="http://schemas.openxmlformats.org/officeDocument/2006/math">
                    <m:r>
                      <a:rPr lang="es-CR" sz="2400" i="1" dirty="0" smtClean="0">
                        <a:latin typeface="Cambria Math" panose="02040503050406030204" pitchFamily="18" charset="0"/>
                      </a:rPr>
                      <m:t>𝐴𝑅</m:t>
                    </m:r>
                    <m:r>
                      <a:rPr lang="es-CR" sz="2400" i="1" dirty="0" smtClean="0">
                        <a:latin typeface="Cambria Math" panose="02040503050406030204" pitchFamily="18" charset="0"/>
                      </a:rPr>
                      <m:t>(</m:t>
                    </m:r>
                    <m:r>
                      <a:rPr lang="es-CR" sz="2400" i="1" dirty="0">
                        <a:latin typeface="Cambria Math" panose="02040503050406030204" pitchFamily="18" charset="0"/>
                      </a:rPr>
                      <m:t>𝑝</m:t>
                    </m:r>
                    <m:r>
                      <a:rPr lang="es-CR" sz="2400" i="1" dirty="0" smtClean="0">
                        <a:latin typeface="Cambria Math" panose="02040503050406030204" pitchFamily="18" charset="0"/>
                      </a:rPr>
                      <m:t>)</m:t>
                    </m:r>
                  </m:oMath>
                </a14:m>
                <a:r>
                  <a:rPr lang="es-CR" sz="2400" dirty="0"/>
                  <a:t> y este se expresa como </a:t>
                </a:r>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r>
                        <a:rPr lang="es-CR" sz="2400" b="0" i="1" smtClean="0">
                          <a:latin typeface="Cambria Math" panose="02040503050406030204" pitchFamily="18" charset="0"/>
                        </a:rPr>
                        <m: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𝑋</m:t>
                          </m:r>
                        </m:e>
                        <m:sub>
                          <m:r>
                            <a:rPr lang="es-CR" sz="2400" b="0" i="1" smtClean="0">
                              <a:latin typeface="Cambria Math" panose="02040503050406030204" pitchFamily="18" charset="0"/>
                            </a:rPr>
                            <m:t>𝑡</m:t>
                          </m:r>
                        </m:sub>
                      </m:sSub>
                      <m:r>
                        <a:rPr lang="es-CR" sz="2400" b="0" i="1" smtClean="0">
                          <a:latin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𝜇</m:t>
                          </m:r>
                        </m:e>
                        <m:sub>
                          <m:r>
                            <a:rPr lang="es-CR" sz="2400" b="0" i="1" smtClean="0">
                              <a:latin typeface="Cambria Math" panose="02040503050406030204" pitchFamily="18" charset="0"/>
                              <a:ea typeface="Cambria Math" panose="02040503050406030204" pitchFamily="18" charset="0"/>
                            </a:rPr>
                            <m:t>𝑥</m:t>
                          </m:r>
                        </m:sub>
                      </m:sSub>
                      <m:r>
                        <a:rPr lang="es-CR" sz="2400" b="0" i="1" smtClean="0">
                          <a:latin typeface="Cambria Math" panose="02040503050406030204" pitchFamily="18" charset="0"/>
                          <a:ea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1</m:t>
                          </m:r>
                        </m:sub>
                      </m:sSub>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𝑥</m:t>
                          </m:r>
                        </m:e>
                        <m:sub>
                          <m:r>
                            <a:rPr lang="es-CR" sz="2400" b="0" i="1" smtClean="0">
                              <a:latin typeface="Cambria Math" panose="02040503050406030204" pitchFamily="18" charset="0"/>
                              <a:ea typeface="Cambria Math" panose="02040503050406030204" pitchFamily="18" charset="0"/>
                            </a:rPr>
                            <m:t>𝑡</m:t>
                          </m:r>
                          <m:r>
                            <a:rPr lang="es-CR" sz="2400" b="0" i="1" smtClean="0">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2</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−2</m:t>
                          </m:r>
                        </m:sub>
                      </m:sSub>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sub>
                      </m:sSub>
                    </m:oMath>
                  </m:oMathPara>
                </a14:m>
                <a:endParaRPr lang="es-CR" sz="2400" dirty="0"/>
              </a:p>
              <a:p>
                <a:pPr marL="0" indent="0">
                  <a:buNone/>
                </a:pPr>
                <a:endParaRPr lang="es-CR" sz="2400" dirty="0"/>
              </a:p>
              <a:p>
                <a:pPr marL="0" indent="0">
                  <a:buNone/>
                </a:pPr>
                <a:r>
                  <a:rPr lang="es-CR" sz="2400" dirty="0"/>
                  <a:t>Con memoria </a:t>
                </a:r>
                <a14:m>
                  <m:oMath xmlns:m="http://schemas.openxmlformats.org/officeDocument/2006/math">
                    <m:r>
                      <a:rPr lang="es-CR" sz="2400" b="0" i="1" smtClean="0">
                        <a:latin typeface="Cambria Math" panose="02040503050406030204" pitchFamily="18" charset="0"/>
                      </a:rPr>
                      <m:t>𝐸</m:t>
                    </m:r>
                    <m:d>
                      <m:dPr>
                        <m:begChr m:val="["/>
                        <m:endChr m:val="]"/>
                        <m:ctrlPr>
                          <a:rPr lang="es-CR" sz="2400" b="0" i="1" smtClean="0">
                            <a:latin typeface="Cambria Math" panose="02040503050406030204" pitchFamily="18" charset="0"/>
                          </a:rPr>
                        </m:ctrlPr>
                      </m:dPr>
                      <m:e>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𝑢</m:t>
                            </m:r>
                          </m:e>
                          <m:sub>
                            <m:r>
                              <a:rPr lang="es-CR" sz="2400" b="0" i="1" smtClean="0">
                                <a:latin typeface="Cambria Math" panose="02040503050406030204" pitchFamily="18" charset="0"/>
                              </a:rPr>
                              <m:t>𝑡</m:t>
                            </m:r>
                          </m:sub>
                        </m:sSub>
                      </m:e>
                    </m:d>
                    <m:r>
                      <a:rPr lang="es-CR" sz="2400" b="0" i="1" smtClean="0">
                        <a:latin typeface="Cambria Math" panose="02040503050406030204" pitchFamily="18" charset="0"/>
                      </a:rPr>
                      <m:t>=0</m:t>
                    </m:r>
                  </m:oMath>
                </a14:m>
                <a:endParaRPr lang="es-CR" sz="2400" b="0" dirty="0"/>
              </a:p>
              <a:p>
                <a:pPr marL="0" indent="0">
                  <a:buNone/>
                </a:pPr>
                <a:r>
                  <a:rPr lang="es-CR" sz="2400" dirty="0"/>
                  <a:t>                         </a:t>
                </a:r>
                <a14:m>
                  <m:oMath xmlns:m="http://schemas.openxmlformats.org/officeDocument/2006/math">
                    <m:r>
                      <a:rPr lang="es-CR" sz="2400" i="1">
                        <a:latin typeface="Cambria Math" panose="02040503050406030204" pitchFamily="18" charset="0"/>
                      </a:rPr>
                      <m:t>𝐸</m:t>
                    </m:r>
                    <m:d>
                      <m:dPr>
                        <m:begChr m:val="["/>
                        <m:endChr m:val="]"/>
                        <m:ctrlPr>
                          <a:rPr lang="es-CR" sz="2400" i="1">
                            <a:latin typeface="Cambria Math" panose="02040503050406030204" pitchFamily="18" charset="0"/>
                          </a:rPr>
                        </m:ctrlPr>
                      </m:dPr>
                      <m:e>
                        <m:sSub>
                          <m:sSubPr>
                            <m:ctrlPr>
                              <a:rPr lang="es-CR" sz="2400" i="1">
                                <a:latin typeface="Cambria Math" panose="02040503050406030204" pitchFamily="18" charset="0"/>
                              </a:rPr>
                            </m:ctrlPr>
                          </m:sSubPr>
                          <m:e>
                            <m:r>
                              <a:rPr lang="es-CR" sz="2400" i="1">
                                <a:latin typeface="Cambria Math" panose="02040503050406030204" pitchFamily="18" charset="0"/>
                              </a:rPr>
                              <m:t>𝑢</m:t>
                            </m:r>
                          </m:e>
                          <m:sub>
                            <m:r>
                              <a:rPr lang="es-CR" sz="2400" i="1">
                                <a:latin typeface="Cambria Math" panose="02040503050406030204" pitchFamily="18" charset="0"/>
                              </a:rPr>
                              <m:t>𝑡</m:t>
                            </m:r>
                          </m:sub>
                        </m:sSub>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𝑢</m:t>
                            </m:r>
                          </m:e>
                          <m:sub>
                            <m:r>
                              <a:rPr lang="es-CR" sz="2400" b="0" i="1" smtClean="0">
                                <a:latin typeface="Cambria Math" panose="02040503050406030204" pitchFamily="18" charset="0"/>
                              </a:rPr>
                              <m:t>𝑡</m:t>
                            </m:r>
                            <m:r>
                              <a:rPr lang="es-CR" sz="2400" b="0" i="1" smtClean="0">
                                <a:latin typeface="Cambria Math" panose="02040503050406030204" pitchFamily="18" charset="0"/>
                              </a:rPr>
                              <m:t>+</m:t>
                            </m:r>
                            <m:r>
                              <a:rPr lang="es-CR" sz="2400" b="0" i="1" smtClean="0">
                                <a:latin typeface="Cambria Math" panose="02040503050406030204" pitchFamily="18" charset="0"/>
                              </a:rPr>
                              <m:t>𝑠</m:t>
                            </m:r>
                          </m:sub>
                        </m:sSub>
                      </m:e>
                    </m:d>
                    <m:r>
                      <a:rPr lang="es-CR" sz="2400" i="1">
                        <a:latin typeface="Cambria Math" panose="02040503050406030204" pitchFamily="18" charset="0"/>
                      </a:rPr>
                      <m:t>=</m:t>
                    </m:r>
                    <m:d>
                      <m:dPr>
                        <m:begChr m:val="{"/>
                        <m:endChr m:val=""/>
                        <m:ctrlPr>
                          <a:rPr lang="es-CR" sz="2400" i="1" smtClean="0">
                            <a:latin typeface="Cambria Math" panose="02040503050406030204" pitchFamily="18" charset="0"/>
                          </a:rPr>
                        </m:ctrlPr>
                      </m:dPr>
                      <m:e>
                        <m:eqArr>
                          <m:eqArrPr>
                            <m:ctrlPr>
                              <a:rPr lang="es-CR" sz="2400" i="1" smtClean="0">
                                <a:latin typeface="Cambria Math" panose="02040503050406030204" pitchFamily="18" charset="0"/>
                              </a:rPr>
                            </m:ctrlPr>
                          </m:eqArrPr>
                          <m:e>
                            <m:sSubSup>
                              <m:sSubSupPr>
                                <m:ctrlPr>
                                  <a:rPr lang="es-CR" sz="2400" i="1" smtClean="0">
                                    <a:latin typeface="Cambria Math" panose="02040503050406030204" pitchFamily="18" charset="0"/>
                                  </a:rPr>
                                </m:ctrlPr>
                              </m:sSubSupPr>
                              <m:e>
                                <m:r>
                                  <a:rPr lang="es-CR" sz="2400" i="1" smtClean="0">
                                    <a:latin typeface="Cambria Math" panose="02040503050406030204" pitchFamily="18" charset="0"/>
                                    <a:ea typeface="Cambria Math" panose="02040503050406030204" pitchFamily="18" charset="0"/>
                                  </a:rPr>
                                  <m:t>𝜎</m:t>
                                </m:r>
                              </m:e>
                              <m:sub>
                                <m:r>
                                  <a:rPr lang="es-CR" sz="2400" b="0" i="1" smtClean="0">
                                    <a:latin typeface="Cambria Math" panose="02040503050406030204" pitchFamily="18" charset="0"/>
                                  </a:rPr>
                                  <m:t>𝑢</m:t>
                                </m:r>
                              </m:sub>
                              <m:sup>
                                <m:r>
                                  <a:rPr lang="es-CR" sz="2400" b="0" i="1" smtClean="0">
                                    <a:latin typeface="Cambria Math" panose="02040503050406030204" pitchFamily="18" charset="0"/>
                                  </a:rPr>
                                  <m:t>2</m:t>
                                </m:r>
                              </m:sup>
                            </m:sSubSup>
                            <m:r>
                              <a:rPr lang="es-CR" sz="2400" b="0" i="1" smtClean="0">
                                <a:latin typeface="Cambria Math" panose="02040503050406030204" pitchFamily="18" charset="0"/>
                              </a:rPr>
                              <m:t> </m:t>
                            </m:r>
                            <m:r>
                              <a:rPr lang="es-CR" sz="2400" b="0" i="1" smtClean="0">
                                <a:latin typeface="Cambria Math" panose="02040503050406030204" pitchFamily="18" charset="0"/>
                              </a:rPr>
                              <m:t>𝑠𝑖</m:t>
                            </m:r>
                            <m:r>
                              <a:rPr lang="es-CR" sz="2400" b="0" i="1" smtClean="0">
                                <a:latin typeface="Cambria Math" panose="02040503050406030204" pitchFamily="18" charset="0"/>
                              </a:rPr>
                              <m:t> </m:t>
                            </m:r>
                            <m:r>
                              <a:rPr lang="es-CR" sz="2400" b="0" i="1" smtClean="0">
                                <a:latin typeface="Cambria Math" panose="02040503050406030204" pitchFamily="18" charset="0"/>
                              </a:rPr>
                              <m:t>𝑠</m:t>
                            </m:r>
                            <m:r>
                              <a:rPr lang="es-CR" sz="2400" b="0" i="1" smtClean="0">
                                <a:latin typeface="Cambria Math" panose="02040503050406030204" pitchFamily="18" charset="0"/>
                              </a:rPr>
                              <m:t>=0</m:t>
                            </m:r>
                          </m:e>
                          <m:e>
                            <m:r>
                              <a:rPr lang="es-CR" sz="2400" b="0" i="1" smtClean="0">
                                <a:latin typeface="Cambria Math" panose="02040503050406030204" pitchFamily="18" charset="0"/>
                              </a:rPr>
                              <m:t>0  </m:t>
                            </m:r>
                            <m:r>
                              <a:rPr lang="es-CR" sz="2400" b="0" i="1" smtClean="0">
                                <a:latin typeface="Cambria Math" panose="02040503050406030204" pitchFamily="18" charset="0"/>
                              </a:rPr>
                              <m:t>𝑜𝑡𝑟𝑜𝑠</m:t>
                            </m:r>
                            <m:r>
                              <a:rPr lang="es-CR" sz="2400" b="0" i="1" smtClean="0">
                                <a:latin typeface="Cambria Math" panose="02040503050406030204" pitchFamily="18" charset="0"/>
                              </a:rPr>
                              <m:t> </m:t>
                            </m:r>
                            <m:r>
                              <a:rPr lang="es-CR" sz="2400" b="0" i="1" smtClean="0">
                                <a:latin typeface="Cambria Math" panose="02040503050406030204" pitchFamily="18" charset="0"/>
                              </a:rPr>
                              <m:t>𝑐𝑎𝑠𝑜𝑠</m:t>
                            </m:r>
                          </m:e>
                        </m:eqArr>
                      </m:e>
                    </m:d>
                  </m:oMath>
                </a14:m>
                <a:endParaRPr lang="es-CR" sz="24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35496" y="980728"/>
                <a:ext cx="9001000" cy="5877272"/>
              </a:xfrm>
              <a:blipFill>
                <a:blip r:embed="rId2" cstate="print"/>
                <a:stretch>
                  <a:fillRect l="-949" t="-726"/>
                </a:stretch>
              </a:blipFill>
            </p:spPr>
            <p:txBody>
              <a:bodyPr/>
              <a:lstStyle/>
              <a:p>
                <a:r>
                  <a:rPr lang="es-CR">
                    <a:noFill/>
                  </a:rPr>
                  <a:t> </a:t>
                </a:r>
              </a:p>
            </p:txBody>
          </p:sp>
        </mc:Fallback>
      </mc:AlternateContent>
    </p:spTree>
    <p:extLst>
      <p:ext uri="{BB962C8B-B14F-4D97-AF65-F5344CB8AC3E}">
        <p14:creationId xmlns:p14="http://schemas.microsoft.com/office/powerpoint/2010/main" val="448661634"/>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441912" y="1052736"/>
                <a:ext cx="8229600" cy="5616624"/>
              </a:xfrm>
            </p:spPr>
            <p:txBody>
              <a:bodyPr>
                <a:normAutofit/>
              </a:bodyPr>
              <a:lstStyle/>
              <a:p>
                <a:pPr marL="0" indent="0">
                  <a:buNone/>
                </a:pPr>
                <a:r>
                  <a:rPr lang="es-CR" sz="2400" dirty="0"/>
                  <a:t>También a la expresión anterior:</a:t>
                </a:r>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r>
                        <a:rPr lang="es-CR" sz="2400" i="1">
                          <a:latin typeface="Cambria Math" panose="02040503050406030204" pitchFamily="18" charset="0"/>
                        </a:rPr>
                        <m:t>=</m:t>
                      </m:r>
                      <m:sSub>
                        <m:sSubPr>
                          <m:ctrlPr>
                            <a:rPr lang="es-CR" sz="2400" i="1">
                              <a:latin typeface="Cambria Math" panose="02040503050406030204" pitchFamily="18" charset="0"/>
                            </a:rPr>
                          </m:ctrlPr>
                        </m:sSubPr>
                        <m:e>
                          <m:r>
                            <a:rPr lang="es-CR" sz="2400" i="1">
                              <a:latin typeface="Cambria Math" panose="02040503050406030204" pitchFamily="18" charset="0"/>
                            </a:rPr>
                            <m:t>𝑋</m:t>
                          </m:r>
                        </m:e>
                        <m:sub>
                          <m:r>
                            <a:rPr lang="es-CR" sz="2400" i="1">
                              <a:latin typeface="Cambria Math" panose="02040503050406030204" pitchFamily="18" charset="0"/>
                            </a:rPr>
                            <m:t>𝑡</m:t>
                          </m:r>
                        </m:sub>
                      </m:sSub>
                      <m:r>
                        <a:rPr lang="es-CR" sz="2400" i="1">
                          <a:latin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𝜇</m:t>
                          </m:r>
                        </m:e>
                        <m:sub>
                          <m:r>
                            <a:rPr lang="es-CR" sz="2400" i="1">
                              <a:latin typeface="Cambria Math" panose="02040503050406030204" pitchFamily="18" charset="0"/>
                              <a:ea typeface="Cambria Math" panose="02040503050406030204" pitchFamily="18" charset="0"/>
                            </a:rPr>
                            <m:t>𝑥</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−1</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2</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−2</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sub>
                      </m:sSub>
                    </m:oMath>
                  </m:oMathPara>
                </a14:m>
                <a:endParaRPr lang="es-CR" sz="2400" dirty="0"/>
              </a:p>
              <a:p>
                <a:pPr marL="0" indent="0">
                  <a:buNone/>
                </a:pPr>
                <a:endParaRPr lang="es-CR" sz="2400" dirty="0"/>
              </a:p>
              <a:p>
                <a:pPr marL="0" indent="0">
                  <a:buNone/>
                </a:pPr>
                <a:r>
                  <a:rPr lang="es-CR" sz="2400" dirty="0"/>
                  <a:t>Se puede re escribir como sigue:</a:t>
                </a:r>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r>
                        <a:rPr lang="es-CR" sz="2400" i="1" smtClean="0">
                          <a:latin typeface="Cambria Math" panose="02040503050406030204" pitchFamily="18" charset="0"/>
                          <a:ea typeface="Cambria Math" panose="02040503050406030204" pitchFamily="18" charset="0"/>
                        </a:rPr>
                        <m:t>∅</m:t>
                      </m:r>
                      <m:d>
                        <m:dPr>
                          <m:ctrlPr>
                            <a:rPr lang="es-CR" sz="2400" b="0" i="1" smtClean="0">
                              <a:latin typeface="Cambria Math" panose="02040503050406030204" pitchFamily="18" charset="0"/>
                              <a:ea typeface="Cambria Math" panose="02040503050406030204" pitchFamily="18" charset="0"/>
                            </a:rPr>
                          </m:ctrlPr>
                        </m:dPr>
                        <m:e>
                          <m:r>
                            <a:rPr lang="es-CR" sz="2400" b="0" i="1" smtClean="0">
                              <a:latin typeface="Cambria Math" panose="02040503050406030204" pitchFamily="18" charset="0"/>
                              <a:ea typeface="Cambria Math" panose="02040503050406030204" pitchFamily="18" charset="0"/>
                            </a:rPr>
                            <m:t>𝐵</m:t>
                          </m:r>
                        </m:e>
                      </m:d>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𝑥</m:t>
                          </m:r>
                        </m:e>
                        <m:sub>
                          <m:r>
                            <a:rPr lang="es-CR" sz="2400" b="0" i="1" smtClean="0">
                              <a:latin typeface="Cambria Math" panose="02040503050406030204" pitchFamily="18" charset="0"/>
                              <a:ea typeface="Cambria Math" panose="02040503050406030204" pitchFamily="18" charset="0"/>
                            </a:rPr>
                            <m:t>𝑡</m:t>
                          </m:r>
                        </m:sub>
                      </m:sSub>
                      <m:r>
                        <a:rPr lang="es-CR" sz="2400" b="0" i="1" smtClean="0">
                          <a:latin typeface="Cambria Math" panose="02040503050406030204" pitchFamily="18" charset="0"/>
                          <a:ea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𝑢</m:t>
                          </m:r>
                        </m:e>
                        <m:sub>
                          <m:r>
                            <a:rPr lang="es-CR" sz="2400" b="0" i="1" smtClean="0">
                              <a:latin typeface="Cambria Math" panose="02040503050406030204" pitchFamily="18" charset="0"/>
                              <a:ea typeface="Cambria Math" panose="02040503050406030204" pitchFamily="18" charset="0"/>
                            </a:rPr>
                            <m:t>𝑡</m:t>
                          </m:r>
                        </m:sub>
                      </m:sSub>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𝑐𝑜𝑛</m:t>
                      </m:r>
                      <m:r>
                        <a:rPr lang="es-CR" sz="2400" b="0" i="1" smtClean="0">
                          <a:latin typeface="Cambria Math" panose="02040503050406030204" pitchFamily="18" charset="0"/>
                          <a:ea typeface="Cambria Math" panose="02040503050406030204" pitchFamily="18" charset="0"/>
                        </a:rPr>
                        <m:t>  ∅</m:t>
                      </m:r>
                      <m:d>
                        <m:dPr>
                          <m:ctrlPr>
                            <a:rPr lang="es-CR" sz="2400" i="1">
                              <a:latin typeface="Cambria Math" panose="02040503050406030204" pitchFamily="18" charset="0"/>
                              <a:ea typeface="Cambria Math" panose="02040503050406030204" pitchFamily="18" charset="0"/>
                            </a:rPr>
                          </m:ctrlPr>
                        </m:dPr>
                        <m:e>
                          <m:r>
                            <a:rPr lang="es-CR" sz="2400" i="1">
                              <a:latin typeface="Cambria Math" panose="02040503050406030204" pitchFamily="18" charset="0"/>
                              <a:ea typeface="Cambria Math" panose="02040503050406030204" pitchFamily="18" charset="0"/>
                            </a:rPr>
                            <m:t>𝐵</m:t>
                          </m:r>
                        </m:e>
                      </m:d>
                      <m:r>
                        <a:rPr lang="es-CR" sz="2400" b="0" i="1" smtClean="0">
                          <a:latin typeface="Cambria Math" panose="02040503050406030204" pitchFamily="18" charset="0"/>
                          <a:ea typeface="Cambria Math" panose="02040503050406030204" pitchFamily="18" charset="0"/>
                        </a:rPr>
                        <m:t>=(1−</m:t>
                      </m:r>
                      <m:sSub>
                        <m:sSubPr>
                          <m:ctrlPr>
                            <a:rPr lang="es-CR" sz="2400" b="0" i="1" smtClean="0">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1</m:t>
                          </m:r>
                        </m:sub>
                      </m:sSub>
                      <m:r>
                        <a:rPr lang="es-CR" sz="2400" i="1">
                          <a:latin typeface="Cambria Math" panose="02040503050406030204" pitchFamily="18" charset="0"/>
                          <a:ea typeface="Cambria Math" panose="02040503050406030204" pitchFamily="18" charset="0"/>
                        </a:rPr>
                        <m:t>𝐵</m:t>
                      </m:r>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Sub>
                      <m:sSup>
                        <m:sSupPr>
                          <m:ctrlPr>
                            <a:rPr lang="es-CR" sz="2400" b="0" i="1" smtClean="0">
                              <a:latin typeface="Cambria Math" panose="02040503050406030204" pitchFamily="18" charset="0"/>
                              <a:ea typeface="Cambria Math" panose="02040503050406030204" pitchFamily="18" charset="0"/>
                            </a:rPr>
                          </m:ctrlPr>
                        </m:sSupPr>
                        <m:e>
                          <m:r>
                            <a:rPr lang="es-CR" sz="2400" i="1">
                              <a:latin typeface="Cambria Math" panose="02040503050406030204" pitchFamily="18" charset="0"/>
                              <a:ea typeface="Cambria Math" panose="02040503050406030204" pitchFamily="18" charset="0"/>
                            </a:rPr>
                            <m:t>𝐵</m:t>
                          </m:r>
                        </m:e>
                        <m:sup>
                          <m:r>
                            <a:rPr lang="es-CR" sz="2400" b="0" i="1" smtClean="0">
                              <a:latin typeface="Cambria Math" panose="02040503050406030204" pitchFamily="18" charset="0"/>
                              <a:ea typeface="Cambria Math" panose="02040503050406030204" pitchFamily="18" charset="0"/>
                            </a:rPr>
                            <m:t>2</m:t>
                          </m:r>
                        </m:sup>
                      </m:sSup>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𝑝</m:t>
                          </m:r>
                        </m:sub>
                      </m:sSub>
                      <m:sSup>
                        <m:sSupPr>
                          <m:ctrlPr>
                            <a:rPr lang="es-CR" sz="2400" i="1">
                              <a:latin typeface="Cambria Math" panose="02040503050406030204" pitchFamily="18" charset="0"/>
                              <a:ea typeface="Cambria Math" panose="02040503050406030204" pitchFamily="18" charset="0"/>
                            </a:rPr>
                          </m:ctrlPr>
                        </m:sSupPr>
                        <m:e>
                          <m:r>
                            <a:rPr lang="es-CR" sz="2400" i="1">
                              <a:latin typeface="Cambria Math" panose="02040503050406030204" pitchFamily="18" charset="0"/>
                              <a:ea typeface="Cambria Math" panose="02040503050406030204" pitchFamily="18" charset="0"/>
                            </a:rPr>
                            <m:t>𝐵</m:t>
                          </m:r>
                        </m:e>
                        <m:sup>
                          <m:r>
                            <a:rPr lang="es-CR" sz="2400" b="0" i="1" smtClean="0">
                              <a:latin typeface="Cambria Math" panose="02040503050406030204" pitchFamily="18" charset="0"/>
                              <a:ea typeface="Cambria Math" panose="02040503050406030204" pitchFamily="18" charset="0"/>
                            </a:rPr>
                            <m:t>𝑝</m:t>
                          </m:r>
                        </m:sup>
                      </m:sSup>
                      <m:r>
                        <a:rPr lang="es-CR" sz="2400" b="0" i="1" smtClean="0">
                          <a:latin typeface="Cambria Math" panose="02040503050406030204" pitchFamily="18" charset="0"/>
                          <a:ea typeface="Cambria Math" panose="02040503050406030204" pitchFamily="18" charset="0"/>
                        </a:rPr>
                        <m:t>)</m:t>
                      </m:r>
                    </m:oMath>
                  </m:oMathPara>
                </a14:m>
                <a:endParaRPr lang="es-CR" sz="2400" dirty="0"/>
              </a:p>
              <a:p>
                <a:pPr marL="0" indent="0">
                  <a:buNone/>
                </a:pPr>
                <a:endParaRPr lang="es-CR" sz="2400" dirty="0"/>
              </a:p>
              <a:p>
                <a:pPr marL="0" indent="0">
                  <a:buNone/>
                </a:pPr>
                <a:endParaRPr lang="es-CR" sz="24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441912" y="1052736"/>
                <a:ext cx="8229600" cy="5616624"/>
              </a:xfrm>
              <a:blipFill>
                <a:blip r:embed="rId2" cstate="print"/>
                <a:stretch>
                  <a:fillRect l="-1111" t="-869"/>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F97E9281-700E-4E2E-A12D-ED5B7E170D3E}"/>
              </a:ext>
            </a:extLst>
          </p:cNvPr>
          <p:cNvSpPr>
            <a:spLocks noGrp="1"/>
          </p:cNvSpPr>
          <p:nvPr>
            <p:ph type="title"/>
          </p:nvPr>
        </p:nvSpPr>
        <p:spPr>
          <a:xfrm>
            <a:off x="446856" y="44624"/>
            <a:ext cx="8229600" cy="792088"/>
          </a:xfrm>
        </p:spPr>
        <p:txBody>
          <a:bodyPr/>
          <a:lstStyle/>
          <a:p>
            <a:r>
              <a:rPr lang="es-CR" dirty="0"/>
              <a:t>El proceso AR</a:t>
            </a:r>
          </a:p>
        </p:txBody>
      </p:sp>
    </p:spTree>
    <p:extLst>
      <p:ext uri="{BB962C8B-B14F-4D97-AF65-F5344CB8AC3E}">
        <p14:creationId xmlns:p14="http://schemas.microsoft.com/office/powerpoint/2010/main" val="3442670629"/>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35496" y="908720"/>
                <a:ext cx="9001000" cy="5949280"/>
              </a:xfrm>
            </p:spPr>
            <p:txBody>
              <a:bodyPr>
                <a:normAutofit lnSpcReduction="10000"/>
              </a:bodyPr>
              <a:lstStyle/>
              <a:p>
                <a:pPr algn="just"/>
                <a:r>
                  <a:rPr lang="es-CR" sz="2400" dirty="0"/>
                  <a:t>Estos procesos auto regresivos son por naturaleza invertibles, sin embargo no son necesariamente estacionarios: esto requiere volver a escribir una forma infinita de orden </a:t>
                </a:r>
                <a14:m>
                  <m:oMath xmlns:m="http://schemas.openxmlformats.org/officeDocument/2006/math">
                    <m:r>
                      <a:rPr lang="es-CR" sz="2400" i="1" dirty="0" smtClean="0">
                        <a:latin typeface="Cambria Math" panose="02040503050406030204" pitchFamily="18" charset="0"/>
                      </a:rPr>
                      <m:t>𝑀𝐴</m:t>
                    </m:r>
                    <m:r>
                      <a:rPr lang="es-CR" sz="2400" i="1" dirty="0" smtClean="0">
                        <a:latin typeface="Cambria Math" panose="02040503050406030204" pitchFamily="18" charset="0"/>
                      </a:rPr>
                      <m:t> </m:t>
                    </m:r>
                  </m:oMath>
                </a14:m>
                <a:r>
                  <a:rPr lang="es-CR" sz="2400" dirty="0"/>
                  <a:t>que impone una restricción en las raíces del polinomio característico</a:t>
                </a:r>
                <a:r>
                  <a:rPr lang="es-CR" sz="2400" dirty="0">
                    <a:ea typeface="Cambria Math" panose="02040503050406030204" pitchFamily="18" charset="0"/>
                  </a:rPr>
                  <a:t> </a:t>
                </a:r>
                <a14:m>
                  <m:oMath xmlns:m="http://schemas.openxmlformats.org/officeDocument/2006/math">
                    <m:r>
                      <a:rPr lang="es-CR" sz="2400" i="1" dirty="0" smtClean="0">
                        <a:latin typeface="Cambria Math" panose="02040503050406030204" pitchFamily="18" charset="0"/>
                        <a:ea typeface="Cambria Math" panose="02040503050406030204" pitchFamily="18" charset="0"/>
                      </a:rPr>
                      <m:t>∅(</m:t>
                    </m:r>
                    <m:r>
                      <a:rPr lang="es-CR" sz="2400" i="1" dirty="0" smtClean="0">
                        <a:latin typeface="Cambria Math" panose="02040503050406030204" pitchFamily="18" charset="0"/>
                        <a:ea typeface="Cambria Math" panose="02040503050406030204" pitchFamily="18" charset="0"/>
                      </a:rPr>
                      <m:t>𝐵</m:t>
                    </m:r>
                    <m:r>
                      <a:rPr lang="es-CR" sz="2400" i="1" dirty="0" smtClean="0">
                        <a:latin typeface="Cambria Math" panose="02040503050406030204" pitchFamily="18" charset="0"/>
                        <a:ea typeface="Cambria Math" panose="02040503050406030204" pitchFamily="18" charset="0"/>
                      </a:rPr>
                      <m:t>)</m:t>
                    </m:r>
                  </m:oMath>
                </a14:m>
                <a:r>
                  <a:rPr lang="es-CR" sz="2400" dirty="0"/>
                  <a:t>.</a:t>
                </a:r>
              </a:p>
              <a:p>
                <a:pPr algn="just"/>
                <a:endParaRPr lang="es-CR" sz="2400" dirty="0"/>
              </a:p>
              <a:p>
                <a:pPr algn="just"/>
                <a:r>
                  <a:rPr lang="es-CR" sz="2400" dirty="0"/>
                  <a:t>Esta referencia a una reescritura en la forma de un orden infinito de </a:t>
                </a:r>
                <a14:m>
                  <m:oMath xmlns:m="http://schemas.openxmlformats.org/officeDocument/2006/math">
                    <m:r>
                      <a:rPr lang="es-CR" sz="2400" i="1" dirty="0" smtClean="0">
                        <a:latin typeface="Cambria Math" panose="02040503050406030204" pitchFamily="18" charset="0"/>
                      </a:rPr>
                      <m:t>𝑀𝐴</m:t>
                    </m:r>
                  </m:oMath>
                </a14:m>
                <a:r>
                  <a:rPr lang="es-CR" sz="2400" dirty="0"/>
                  <a:t> permite caracterizar la memoria del proceso </a:t>
                </a:r>
                <a14:m>
                  <m:oMath xmlns:m="http://schemas.openxmlformats.org/officeDocument/2006/math">
                    <m:r>
                      <a:rPr lang="es-CR" sz="2400" i="1" dirty="0" smtClean="0">
                        <a:latin typeface="Cambria Math" panose="02040503050406030204" pitchFamily="18" charset="0"/>
                      </a:rPr>
                      <m:t>𝐴𝑅</m:t>
                    </m:r>
                  </m:oMath>
                </a14:m>
                <a:r>
                  <a:rPr lang="es-CR" sz="2400" dirty="0"/>
                  <a:t> medida en la función de autocorrelación: este último será infinito en el sentido de que las autocorrelaciones entre </a:t>
                </a:r>
                <a14:m>
                  <m:oMath xmlns:m="http://schemas.openxmlformats.org/officeDocument/2006/math">
                    <m:sSub>
                      <m:sSubPr>
                        <m:ctrlPr>
                          <a:rPr lang="es-CR" sz="2400" b="0" i="1" dirty="0" smtClean="0">
                            <a:latin typeface="Cambria Math" panose="02040503050406030204" pitchFamily="18" charset="0"/>
                          </a:rPr>
                        </m:ctrlPr>
                      </m:sSubPr>
                      <m:e>
                        <m:r>
                          <a:rPr lang="es-CR" sz="2400" i="1" dirty="0" smtClean="0">
                            <a:latin typeface="Cambria Math" panose="02040503050406030204" pitchFamily="18" charset="0"/>
                          </a:rPr>
                          <m:t>𝑥</m:t>
                        </m:r>
                      </m:e>
                      <m:sub>
                        <m:r>
                          <a:rPr lang="es-CR" sz="2400" i="1" dirty="0" smtClean="0">
                            <a:latin typeface="Cambria Math" panose="02040503050406030204" pitchFamily="18" charset="0"/>
                          </a:rPr>
                          <m:t>𝑡</m:t>
                        </m:r>
                      </m:sub>
                    </m:sSub>
                  </m:oMath>
                </a14:m>
                <a:r>
                  <a:rPr lang="es-CR" sz="2400" dirty="0"/>
                  <a:t> y </a:t>
                </a:r>
                <a14:m>
                  <m:oMath xmlns:m="http://schemas.openxmlformats.org/officeDocument/2006/math">
                    <m:sSub>
                      <m:sSubPr>
                        <m:ctrlPr>
                          <a:rPr lang="es-CR" sz="2400" b="0" i="1" dirty="0" smtClean="0">
                            <a:latin typeface="Cambria Math" panose="02040503050406030204" pitchFamily="18" charset="0"/>
                          </a:rPr>
                        </m:ctrlPr>
                      </m:sSubPr>
                      <m:e>
                        <m:r>
                          <a:rPr lang="es-CR" sz="2400" i="1" dirty="0" smtClean="0">
                            <a:latin typeface="Cambria Math" panose="02040503050406030204" pitchFamily="18" charset="0"/>
                          </a:rPr>
                          <m:t>𝑥</m:t>
                        </m:r>
                      </m:e>
                      <m:sub>
                        <m:r>
                          <a:rPr lang="es-CR" sz="2400" i="1" dirty="0" smtClean="0">
                            <a:latin typeface="Cambria Math" panose="02040503050406030204" pitchFamily="18" charset="0"/>
                          </a:rPr>
                          <m:t>𝑡</m:t>
                        </m:r>
                        <m:r>
                          <a:rPr lang="es-CR" sz="2400" i="1" dirty="0" smtClean="0">
                            <a:latin typeface="Cambria Math" panose="02040503050406030204" pitchFamily="18" charset="0"/>
                          </a:rPr>
                          <m:t>−</m:t>
                        </m:r>
                        <m:r>
                          <a:rPr lang="es-CR" sz="2400" i="1" dirty="0" smtClean="0">
                            <a:latin typeface="Cambria Math" panose="02040503050406030204" pitchFamily="18" charset="0"/>
                          </a:rPr>
                          <m:t>𝑘</m:t>
                        </m:r>
                      </m:sub>
                    </m:sSub>
                  </m:oMath>
                </a14:m>
                <a:r>
                  <a:rPr lang="es-CR" sz="2400" dirty="0"/>
                  <a:t> no se cancelen para cualquiera que sea el valor de </a:t>
                </a:r>
                <a:r>
                  <a:rPr lang="es-CR" sz="2400" i="1" dirty="0"/>
                  <a:t>k</a:t>
                </a:r>
                <a:r>
                  <a:rPr lang="es-CR" sz="2400" dirty="0"/>
                  <a:t>. De hecho, los términos </a:t>
                </a:r>
                <a14:m>
                  <m:oMath xmlns:m="http://schemas.openxmlformats.org/officeDocument/2006/math">
                    <m:sSub>
                      <m:sSubPr>
                        <m:ctrlPr>
                          <a:rPr lang="es-CR" sz="2400" b="0" i="1" dirty="0" smtClean="0">
                            <a:latin typeface="Cambria Math" panose="02040503050406030204" pitchFamily="18" charset="0"/>
                          </a:rPr>
                        </m:ctrlPr>
                      </m:sSubPr>
                      <m:e>
                        <m:r>
                          <a:rPr lang="es-CR" sz="2400" i="1" dirty="0" smtClean="0">
                            <a:latin typeface="Cambria Math" panose="02040503050406030204" pitchFamily="18" charset="0"/>
                          </a:rPr>
                          <m:t>𝑢</m:t>
                        </m:r>
                      </m:e>
                      <m:sub>
                        <m:r>
                          <a:rPr lang="es-CR" sz="2400" b="0" i="1" dirty="0" smtClean="0">
                            <a:latin typeface="Cambria Math" panose="02040503050406030204" pitchFamily="18" charset="0"/>
                          </a:rPr>
                          <m:t>𝑡</m:t>
                        </m:r>
                        <m:r>
                          <a:rPr lang="es-CR" sz="2400" i="1" dirty="0" smtClean="0">
                            <a:latin typeface="Cambria Math" panose="02040503050406030204" pitchFamily="18" charset="0"/>
                          </a:rPr>
                          <m:t>−</m:t>
                        </m:r>
                        <m:r>
                          <a:rPr lang="es-CR" sz="2400" i="1" dirty="0" smtClean="0">
                            <a:latin typeface="Cambria Math" panose="02040503050406030204" pitchFamily="18" charset="0"/>
                          </a:rPr>
                          <m:t>𝑘</m:t>
                        </m:r>
                      </m:sub>
                    </m:sSub>
                  </m:oMath>
                </a14:m>
                <a:r>
                  <a:rPr lang="es-CR" sz="2400" dirty="0"/>
                  <a:t>, </a:t>
                </a:r>
                <a14:m>
                  <m:oMath xmlns:m="http://schemas.openxmlformats.org/officeDocument/2006/math">
                    <m:sSub>
                      <m:sSubPr>
                        <m:ctrlPr>
                          <a:rPr lang="es-CR" sz="2400" b="0" i="1" dirty="0" smtClean="0">
                            <a:latin typeface="Cambria Math" panose="02040503050406030204" pitchFamily="18" charset="0"/>
                          </a:rPr>
                        </m:ctrlPr>
                      </m:sSubPr>
                      <m:e>
                        <m:r>
                          <a:rPr lang="es-CR" sz="2400" i="1" dirty="0" smtClean="0">
                            <a:latin typeface="Cambria Math" panose="02040503050406030204" pitchFamily="18" charset="0"/>
                          </a:rPr>
                          <m:t>𝑢</m:t>
                        </m:r>
                      </m:e>
                      <m:sub>
                        <m:r>
                          <a:rPr lang="es-CR" sz="2400" i="1" dirty="0" smtClean="0">
                            <a:latin typeface="Cambria Math" panose="02040503050406030204" pitchFamily="18" charset="0"/>
                          </a:rPr>
                          <m:t>𝑡</m:t>
                        </m:r>
                        <m:r>
                          <a:rPr lang="es-CR" sz="2400" b="0" i="1" dirty="0" smtClean="0">
                            <a:latin typeface="Cambria Math" panose="02040503050406030204" pitchFamily="18" charset="0"/>
                          </a:rPr>
                          <m:t>−</m:t>
                        </m:r>
                        <m:r>
                          <a:rPr lang="es-CR" sz="2400" i="1" dirty="0" smtClean="0">
                            <a:latin typeface="Cambria Math" panose="02040503050406030204" pitchFamily="18" charset="0"/>
                          </a:rPr>
                          <m:t>𝑘</m:t>
                        </m:r>
                        <m:r>
                          <a:rPr lang="es-CR" sz="2400" i="1" dirty="0" smtClean="0">
                            <a:latin typeface="Cambria Math" panose="02040503050406030204" pitchFamily="18" charset="0"/>
                          </a:rPr>
                          <m:t>−1</m:t>
                        </m:r>
                      </m:sub>
                    </m:sSub>
                  </m:oMath>
                </a14:m>
                <a:r>
                  <a:rPr lang="es-CR" sz="2400" dirty="0"/>
                  <a:t>, </a:t>
                </a:r>
                <a14:m>
                  <m:oMath xmlns:m="http://schemas.openxmlformats.org/officeDocument/2006/math">
                    <m:sSub>
                      <m:sSubPr>
                        <m:ctrlPr>
                          <a:rPr lang="es-CR" sz="2400" b="0" i="1" dirty="0" smtClean="0">
                            <a:latin typeface="Cambria Math" panose="02040503050406030204" pitchFamily="18" charset="0"/>
                          </a:rPr>
                        </m:ctrlPr>
                      </m:sSubPr>
                      <m:e>
                        <m:r>
                          <a:rPr lang="es-CR" sz="2400" i="1" dirty="0" smtClean="0">
                            <a:latin typeface="Cambria Math" panose="02040503050406030204" pitchFamily="18" charset="0"/>
                          </a:rPr>
                          <m:t>𝑢</m:t>
                        </m:r>
                      </m:e>
                      <m:sub>
                        <m:r>
                          <a:rPr lang="es-CR" sz="2400" i="1" dirty="0" smtClean="0">
                            <a:latin typeface="Cambria Math" panose="02040503050406030204" pitchFamily="18" charset="0"/>
                          </a:rPr>
                          <m:t>𝑡</m:t>
                        </m:r>
                        <m:r>
                          <a:rPr lang="es-CR" sz="2400" i="1" dirty="0" smtClean="0">
                            <a:latin typeface="Cambria Math" panose="02040503050406030204" pitchFamily="18" charset="0"/>
                          </a:rPr>
                          <m:t>−</m:t>
                        </m:r>
                        <m:r>
                          <a:rPr lang="es-CR" sz="2400" i="1" dirty="0" smtClean="0">
                            <a:latin typeface="Cambria Math" panose="02040503050406030204" pitchFamily="18" charset="0"/>
                          </a:rPr>
                          <m:t>𝑘</m:t>
                        </m:r>
                        <m:r>
                          <a:rPr lang="es-CR" sz="2400" i="1" dirty="0" smtClean="0">
                            <a:latin typeface="Cambria Math" panose="02040503050406030204" pitchFamily="18" charset="0"/>
                          </a:rPr>
                          <m:t>−2</m:t>
                        </m:r>
                      </m:sub>
                    </m:sSub>
                  </m:oMath>
                </a14:m>
                <a:r>
                  <a:rPr lang="es-CR" sz="2400" dirty="0"/>
                  <a:t>, ..., están presentes simultáneamente en cada una de las realizaciones </a:t>
                </a:r>
                <a14:m>
                  <m:oMath xmlns:m="http://schemas.openxmlformats.org/officeDocument/2006/math">
                    <m:r>
                      <a:rPr lang="es-CR" sz="2400" i="1" dirty="0" smtClean="0">
                        <a:latin typeface="Cambria Math" panose="02040503050406030204" pitchFamily="18" charset="0"/>
                      </a:rPr>
                      <m:t>𝑥</m:t>
                    </m:r>
                  </m:oMath>
                </a14:m>
                <a:r>
                  <a:rPr lang="es-CR" sz="2400" dirty="0"/>
                  <a:t> de los tiempos </a:t>
                </a:r>
                <a14:m>
                  <m:oMath xmlns:m="http://schemas.openxmlformats.org/officeDocument/2006/math">
                    <m:r>
                      <a:rPr lang="es-CR" sz="2400" i="1" dirty="0" smtClean="0">
                        <a:latin typeface="Cambria Math" panose="02040503050406030204" pitchFamily="18" charset="0"/>
                      </a:rPr>
                      <m:t>𝑡</m:t>
                    </m:r>
                  </m:oMath>
                </a14:m>
                <a:r>
                  <a:rPr lang="es-CR" sz="2400" dirty="0"/>
                  <a:t> y </a:t>
                </a:r>
                <a14:m>
                  <m:oMath xmlns:m="http://schemas.openxmlformats.org/officeDocument/2006/math">
                    <m:r>
                      <a:rPr lang="es-CR" sz="2400" i="1" dirty="0" smtClean="0">
                        <a:latin typeface="Cambria Math" panose="02040503050406030204" pitchFamily="18" charset="0"/>
                      </a:rPr>
                      <m:t>𝑡</m:t>
                    </m:r>
                    <m:r>
                      <a:rPr lang="es-CR" sz="2400" i="1" dirty="0" smtClean="0">
                        <a:latin typeface="Cambria Math" panose="02040503050406030204" pitchFamily="18" charset="0"/>
                      </a:rPr>
                      <m:t>−</m:t>
                    </m:r>
                    <m:r>
                      <a:rPr lang="es-CR" sz="2400" i="1" dirty="0" smtClean="0">
                        <a:latin typeface="Cambria Math" panose="02040503050406030204" pitchFamily="18" charset="0"/>
                      </a:rPr>
                      <m:t>𝑘</m:t>
                    </m:r>
                  </m:oMath>
                </a14:m>
                <a:r>
                  <a:rPr lang="es-CR" sz="2400" dirty="0"/>
                  <a:t>. Por otra parte, y aquí de nuevo encontramos la simetría con las condiciones de </a:t>
                </a:r>
                <a:r>
                  <a:rPr lang="es-CR" sz="2400" dirty="0" err="1"/>
                  <a:t>invertibilidad</a:t>
                </a:r>
                <a:r>
                  <a:rPr lang="es-CR" sz="2400" dirty="0"/>
                  <a:t> discutidas en la </a:t>
                </a:r>
                <a14:m>
                  <m:oMath xmlns:m="http://schemas.openxmlformats.org/officeDocument/2006/math">
                    <m:r>
                      <a:rPr lang="es-CR" sz="2400" i="1" dirty="0" smtClean="0">
                        <a:latin typeface="Cambria Math" panose="02040503050406030204" pitchFamily="18" charset="0"/>
                      </a:rPr>
                      <m:t>𝑀𝐴</m:t>
                    </m:r>
                  </m:oMath>
                </a14:m>
                <a:r>
                  <a:rPr lang="es-CR" sz="2400" dirty="0"/>
                  <a:t>, las condiciones de estacionaridad impondrán la convergencia hacia cero de la serie de auto correlaciones.</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35496" y="908720"/>
                <a:ext cx="9001000" cy="5949280"/>
              </a:xfrm>
              <a:blipFill>
                <a:blip r:embed="rId2" cstate="print"/>
                <a:stretch>
                  <a:fillRect l="-949" t="-1434" r="-1016"/>
                </a:stretch>
              </a:blipFill>
            </p:spPr>
            <p:txBody>
              <a:bodyPr/>
              <a:lstStyle/>
              <a:p>
                <a:r>
                  <a:rPr lang="es-CR">
                    <a:noFill/>
                  </a:rPr>
                  <a:t> </a:t>
                </a:r>
              </a:p>
            </p:txBody>
          </p:sp>
        </mc:Fallback>
      </mc:AlternateContent>
      <p:sp>
        <p:nvSpPr>
          <p:cNvPr id="7" name="1 Título">
            <a:extLst>
              <a:ext uri="{FF2B5EF4-FFF2-40B4-BE49-F238E27FC236}">
                <a16:creationId xmlns:a16="http://schemas.microsoft.com/office/drawing/2014/main" id="{1B6C2B34-5D16-44D3-B873-AD3D765DD951}"/>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a:t>
            </a:r>
          </a:p>
        </p:txBody>
      </p:sp>
    </p:spTree>
    <p:extLst>
      <p:ext uri="{BB962C8B-B14F-4D97-AF65-F5344CB8AC3E}">
        <p14:creationId xmlns:p14="http://schemas.microsoft.com/office/powerpoint/2010/main" val="2096953409"/>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7504" y="929675"/>
            <a:ext cx="8640960" cy="5811693"/>
          </a:xfrm>
        </p:spPr>
        <p:txBody>
          <a:bodyPr>
            <a:normAutofit/>
          </a:bodyPr>
          <a:lstStyle/>
          <a:p>
            <a:r>
              <a:rPr lang="es-CR" sz="2400" dirty="0"/>
              <a:t>Veamos que la expresión anterior supone que el proceso en centrado. Claro que se puede trabajar con el proceso original, pero trabajamos con procesos centrados por comodidad:</a:t>
            </a:r>
          </a:p>
          <a:p>
            <a:endParaRPr lang="es-CR" sz="2400" dirty="0"/>
          </a:p>
          <a:p>
            <a:endParaRPr lang="es-CR" sz="2400" dirty="0"/>
          </a:p>
          <a:p>
            <a:endParaRPr lang="es-CR" sz="2400" dirty="0"/>
          </a:p>
          <a:p>
            <a:endParaRPr lang="es-CR" sz="2400" dirty="0"/>
          </a:p>
          <a:p>
            <a:endParaRPr lang="es-CR" sz="2400" dirty="0"/>
          </a:p>
          <a:p>
            <a:endParaRPr lang="es-CR" sz="2400" dirty="0"/>
          </a:p>
          <a:p>
            <a:r>
              <a:rPr lang="es-CR" sz="2400" dirty="0"/>
              <a:t>De donde se obtiene:</a:t>
            </a:r>
          </a:p>
          <a:p>
            <a:pPr marL="0" indent="0">
              <a:buNone/>
            </a:pPr>
            <a:endParaRPr lang="es-CR" sz="2400" dirty="0"/>
          </a:p>
          <a:p>
            <a:r>
              <a:rPr lang="es-CR" sz="2400" dirty="0"/>
              <a:t>Para simplificar la expresión, mantendremos la expresión de las realizaciones centradas.</a:t>
            </a:r>
          </a:p>
        </p:txBody>
      </p:sp>
      <p:sp>
        <p:nvSpPr>
          <p:cNvPr id="7" name="1 Título">
            <a:extLst>
              <a:ext uri="{FF2B5EF4-FFF2-40B4-BE49-F238E27FC236}">
                <a16:creationId xmlns:a16="http://schemas.microsoft.com/office/drawing/2014/main" id="{1B6C2B34-5D16-44D3-B873-AD3D765DD951}"/>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El proceso AR</a:t>
            </a:r>
            <a:endParaRPr lang="es-CR" dirty="0"/>
          </a:p>
        </p:txBody>
      </p:sp>
      <p:pic>
        <p:nvPicPr>
          <p:cNvPr id="2" name="Imagen 1">
            <a:extLst>
              <a:ext uri="{FF2B5EF4-FFF2-40B4-BE49-F238E27FC236}">
                <a16:creationId xmlns:a16="http://schemas.microsoft.com/office/drawing/2014/main" id="{A7E48D36-9430-485A-B969-957EFC20B60D}"/>
              </a:ext>
            </a:extLst>
          </p:cNvPr>
          <p:cNvPicPr>
            <a:picLocks noChangeAspect="1"/>
          </p:cNvPicPr>
          <p:nvPr/>
        </p:nvPicPr>
        <p:blipFill>
          <a:blip r:embed="rId2" cstate="print"/>
          <a:stretch>
            <a:fillRect/>
          </a:stretch>
        </p:blipFill>
        <p:spPr>
          <a:xfrm>
            <a:off x="2051720" y="2276872"/>
            <a:ext cx="5184576" cy="2031806"/>
          </a:xfrm>
          <a:prstGeom prst="rect">
            <a:avLst/>
          </a:prstGeom>
        </p:spPr>
      </p:pic>
      <p:pic>
        <p:nvPicPr>
          <p:cNvPr id="4" name="Imagen 3">
            <a:extLst>
              <a:ext uri="{FF2B5EF4-FFF2-40B4-BE49-F238E27FC236}">
                <a16:creationId xmlns:a16="http://schemas.microsoft.com/office/drawing/2014/main" id="{229BF440-F537-4320-84A7-D74203D60C3F}"/>
              </a:ext>
            </a:extLst>
          </p:cNvPr>
          <p:cNvPicPr>
            <a:picLocks noChangeAspect="1"/>
          </p:cNvPicPr>
          <p:nvPr/>
        </p:nvPicPr>
        <p:blipFill>
          <a:blip r:embed="rId3" cstate="print"/>
          <a:stretch>
            <a:fillRect/>
          </a:stretch>
        </p:blipFill>
        <p:spPr>
          <a:xfrm>
            <a:off x="3491880" y="4706632"/>
            <a:ext cx="3742314" cy="738592"/>
          </a:xfrm>
          <a:prstGeom prst="rect">
            <a:avLst/>
          </a:prstGeom>
        </p:spPr>
      </p:pic>
    </p:spTree>
    <p:extLst>
      <p:ext uri="{BB962C8B-B14F-4D97-AF65-F5344CB8AC3E}">
        <p14:creationId xmlns:p14="http://schemas.microsoft.com/office/powerpoint/2010/main" val="337001461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F3E5F748-54A6-48B9-982C-35338F2918B7}"/>
              </a:ext>
            </a:extLst>
          </p:cNvPr>
          <p:cNvSpPr txBox="1">
            <a:spLocks/>
          </p:cNvSpPr>
          <p:nvPr/>
        </p:nvSpPr>
        <p:spPr>
          <a:xfrm>
            <a:off x="457200" y="58614"/>
            <a:ext cx="82296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Índice</a:t>
            </a:r>
            <a:endParaRPr lang="es-CR" dirty="0"/>
          </a:p>
        </p:txBody>
      </p:sp>
      <p:sp>
        <p:nvSpPr>
          <p:cNvPr id="5" name="3 Elipse">
            <a:extLst>
              <a:ext uri="{FF2B5EF4-FFF2-40B4-BE49-F238E27FC236}">
                <a16:creationId xmlns:a16="http://schemas.microsoft.com/office/drawing/2014/main" id="{15E93677-2C0F-40E9-A292-EA90C7EE6090}"/>
              </a:ext>
            </a:extLst>
          </p:cNvPr>
          <p:cNvSpPr/>
          <p:nvPr/>
        </p:nvSpPr>
        <p:spPr>
          <a:xfrm>
            <a:off x="539552" y="1401122"/>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10" name="9 Rectángulo redondeado">
            <a:extLst>
              <a:ext uri="{FF2B5EF4-FFF2-40B4-BE49-F238E27FC236}">
                <a16:creationId xmlns:a16="http://schemas.microsoft.com/office/drawing/2014/main" id="{290C1C2F-38AF-4E91-B24A-06E437CD0F0E}"/>
              </a:ext>
            </a:extLst>
          </p:cNvPr>
          <p:cNvSpPr/>
          <p:nvPr/>
        </p:nvSpPr>
        <p:spPr>
          <a:xfrm>
            <a:off x="1979712" y="1401122"/>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Auto correlación</a:t>
            </a:r>
          </a:p>
        </p:txBody>
      </p:sp>
    </p:spTree>
    <p:extLst>
      <p:ext uri="{BB962C8B-B14F-4D97-AF65-F5344CB8AC3E}">
        <p14:creationId xmlns:p14="http://schemas.microsoft.com/office/powerpoint/2010/main" val="4285384118"/>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1B6C2B34-5D16-44D3-B873-AD3D765DD951}"/>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El proceso AR</a:t>
            </a:r>
            <a:endParaRPr lang="es-CR" dirty="0"/>
          </a:p>
        </p:txBody>
      </p:sp>
      <mc:AlternateContent xmlns:mc="http://schemas.openxmlformats.org/markup-compatibility/2006" xmlns:a14="http://schemas.microsoft.com/office/drawing/2010/main">
        <mc:Choice Requires="a14">
          <p:sp>
            <p:nvSpPr>
              <p:cNvPr id="4" name="Marcador de contenido 2">
                <a:extLst>
                  <a:ext uri="{FF2B5EF4-FFF2-40B4-BE49-F238E27FC236}">
                    <a16:creationId xmlns:a16="http://schemas.microsoft.com/office/drawing/2014/main" id="{45DBB678-1D3B-4265-B2D0-CA318E021F6C}"/>
                  </a:ext>
                </a:extLst>
              </p:cNvPr>
              <p:cNvSpPr>
                <a:spLocks noGrp="1"/>
              </p:cNvSpPr>
              <p:nvPr>
                <p:ph idx="1"/>
              </p:nvPr>
            </p:nvSpPr>
            <p:spPr>
              <a:xfrm>
                <a:off x="107504" y="836712"/>
                <a:ext cx="8928992" cy="5832648"/>
              </a:xfrm>
            </p:spPr>
            <p:txBody>
              <a:bodyPr>
                <a:normAutofit/>
              </a:bodyPr>
              <a:lstStyle/>
              <a:p>
                <a:pPr marL="0" indent="0">
                  <a:buNone/>
                </a:pPr>
                <a:r>
                  <a:rPr lang="es-CR" sz="2400" dirty="0"/>
                  <a:t>El proceso AR(1)</a:t>
                </a:r>
              </a:p>
              <a:p>
                <a:pPr marL="0" indent="0">
                  <a:buNone/>
                </a:pPr>
                <a:endParaRPr lang="es-CR" sz="2400" dirty="0"/>
              </a:p>
              <a:p>
                <a:pPr marL="0" indent="0">
                  <a:buNone/>
                </a:pPr>
                <a:r>
                  <a:rPr lang="es-CR" sz="2400" dirty="0"/>
                  <a:t>Su escritura está dada por la siguiente ecuación:</a:t>
                </a:r>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r>
                        <a:rPr lang="es-CR" sz="2400" i="1">
                          <a:latin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1</m:t>
                          </m:r>
                        </m:sub>
                      </m:sSub>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𝑥</m:t>
                          </m:r>
                        </m:e>
                        <m:sub>
                          <m:r>
                            <a:rPr lang="es-CR" sz="2400" b="0" i="1" smtClean="0">
                              <a:latin typeface="Cambria Math" panose="02040503050406030204" pitchFamily="18" charset="0"/>
                              <a:ea typeface="Cambria Math" panose="02040503050406030204" pitchFamily="18" charset="0"/>
                            </a:rPr>
                            <m:t>𝑡</m:t>
                          </m:r>
                          <m:r>
                            <a:rPr lang="es-CR" sz="2400" b="0" i="1" smtClean="0">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𝑢</m:t>
                          </m:r>
                        </m:e>
                        <m:sub>
                          <m:r>
                            <a:rPr lang="es-CR" sz="2400" b="0" i="1" smtClean="0">
                              <a:latin typeface="Cambria Math" panose="02040503050406030204" pitchFamily="18" charset="0"/>
                              <a:ea typeface="Cambria Math" panose="02040503050406030204" pitchFamily="18" charset="0"/>
                            </a:rPr>
                            <m:t>𝑡</m:t>
                          </m:r>
                        </m:sub>
                      </m:sSub>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𝑜</m:t>
                      </m:r>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𝑡𝑎𝑚𝑏𝑖</m:t>
                      </m:r>
                      <m:r>
                        <a:rPr lang="es-CR" sz="2400" b="0" i="1" smtClean="0">
                          <a:latin typeface="Cambria Math" panose="02040503050406030204" pitchFamily="18" charset="0"/>
                          <a:ea typeface="Cambria Math" panose="02040503050406030204" pitchFamily="18" charset="0"/>
                        </a:rPr>
                        <m:t>é</m:t>
                      </m:r>
                      <m:r>
                        <a:rPr lang="es-CR" sz="2400" b="0" i="1" smtClean="0">
                          <a:latin typeface="Cambria Math" panose="02040503050406030204" pitchFamily="18" charset="0"/>
                          <a:ea typeface="Cambria Math" panose="02040503050406030204" pitchFamily="18" charset="0"/>
                        </a:rPr>
                        <m:t>𝑛</m:t>
                      </m:r>
                      <m:r>
                        <a:rPr lang="es-CR" sz="2400" b="0" i="1" smtClean="0">
                          <a:latin typeface="Cambria Math" panose="02040503050406030204" pitchFamily="18" charset="0"/>
                          <a:ea typeface="Cambria Math" panose="02040503050406030204" pitchFamily="18" charset="0"/>
                        </a:rPr>
                        <m:t>:   </m:t>
                      </m:r>
                      <m:d>
                        <m:dPr>
                          <m:ctrlPr>
                            <a:rPr lang="es-CR" sz="2400" b="0" i="1" smtClean="0">
                              <a:latin typeface="Cambria Math" panose="02040503050406030204" pitchFamily="18" charset="0"/>
                              <a:ea typeface="Cambria Math" panose="02040503050406030204" pitchFamily="18" charset="0"/>
                            </a:rPr>
                          </m:ctrlPr>
                        </m:dPr>
                        <m:e>
                          <m:r>
                            <a:rPr lang="es-CR" sz="2400" b="0" i="1" smtClean="0">
                              <a:latin typeface="Cambria Math" panose="02040503050406030204" pitchFamily="18" charset="0"/>
                              <a:ea typeface="Cambria Math" panose="02040503050406030204" pitchFamily="18" charset="0"/>
                            </a:rPr>
                            <m:t>1−</m:t>
                          </m:r>
                          <m:sSub>
                            <m:sSubPr>
                              <m:ctrlPr>
                                <a:rPr lang="es-CR" sz="2400" i="1">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𝐵</m:t>
                          </m:r>
                        </m:e>
                      </m:d>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𝑥</m:t>
                          </m:r>
                        </m:e>
                        <m:sub>
                          <m:r>
                            <a:rPr lang="es-CR" sz="2400" b="0" i="1" smtClean="0">
                              <a:latin typeface="Cambria Math" panose="02040503050406030204" pitchFamily="18" charset="0"/>
                              <a:ea typeface="Cambria Math" panose="02040503050406030204" pitchFamily="18" charset="0"/>
                            </a:rPr>
                            <m:t>𝑡</m:t>
                          </m:r>
                        </m:sub>
                      </m:sSub>
                      <m:r>
                        <a:rPr lang="es-CR" sz="2400" b="0" i="1" smtClean="0">
                          <a:latin typeface="Cambria Math" panose="02040503050406030204" pitchFamily="18" charset="0"/>
                          <a:ea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𝑢</m:t>
                          </m:r>
                        </m:e>
                        <m:sub>
                          <m:r>
                            <a:rPr lang="es-CR" sz="2400" b="0" i="1" smtClean="0">
                              <a:latin typeface="Cambria Math" panose="02040503050406030204" pitchFamily="18" charset="0"/>
                              <a:ea typeface="Cambria Math" panose="02040503050406030204" pitchFamily="18" charset="0"/>
                            </a:rPr>
                            <m:t>𝑡</m:t>
                          </m:r>
                        </m:sub>
                      </m:sSub>
                    </m:oMath>
                  </m:oMathPara>
                </a14:m>
                <a:endParaRPr lang="es-CR" sz="2400" dirty="0"/>
              </a:p>
              <a:p>
                <a:pPr marL="0" indent="0">
                  <a:buNone/>
                </a:pPr>
                <a:endParaRPr lang="es-CR" sz="2400" dirty="0"/>
              </a:p>
              <a:p>
                <a:pPr marL="0" indent="0">
                  <a:buNone/>
                </a:pPr>
                <a:r>
                  <a:rPr lang="es-CR" sz="2400" dirty="0"/>
                  <a:t>Mediante la condición de estacionaridad se puede obtener el pasaje a una escritura MA: </a:t>
                </a:r>
              </a:p>
              <a:p>
                <a:pPr marL="0" indent="0">
                  <a:buNone/>
                </a:pPr>
                <a:endParaRPr lang="es-CR" sz="24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sSup>
                            <m:sSupPr>
                              <m:ctrlPr>
                                <a:rPr lang="es-CR" sz="2400" b="0" i="1" smtClean="0">
                                  <a:latin typeface="Cambria Math" panose="02040503050406030204" pitchFamily="18" charset="0"/>
                                  <a:ea typeface="Cambria Math" panose="02040503050406030204" pitchFamily="18" charset="0"/>
                                </a:rPr>
                              </m:ctrlPr>
                            </m:sSupPr>
                            <m:e>
                              <m:d>
                                <m:dPr>
                                  <m:ctrlPr>
                                    <a:rPr lang="es-CR" sz="2400" i="1">
                                      <a:latin typeface="Cambria Math" panose="02040503050406030204" pitchFamily="18" charset="0"/>
                                      <a:ea typeface="Cambria Math" panose="02040503050406030204" pitchFamily="18" charset="0"/>
                                    </a:rPr>
                                  </m:ctrlPr>
                                </m:dPr>
                                <m:e>
                                  <m:r>
                                    <a:rPr lang="es-CR" sz="2400" i="1">
                                      <a:latin typeface="Cambria Math" panose="02040503050406030204" pitchFamily="18" charset="0"/>
                                      <a:ea typeface="Cambria Math" panose="02040503050406030204" pitchFamily="18" charset="0"/>
                                    </a:rPr>
                                    <m:t>1−</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Sub>
                                  <m:r>
                                    <a:rPr lang="es-CR" sz="2400" i="1">
                                      <a:latin typeface="Cambria Math" panose="02040503050406030204" pitchFamily="18" charset="0"/>
                                      <a:ea typeface="Cambria Math" panose="02040503050406030204" pitchFamily="18" charset="0"/>
                                    </a:rPr>
                                    <m:t>𝐵</m:t>
                                  </m:r>
                                </m:e>
                              </m:d>
                            </m:e>
                            <m:sup>
                              <m:r>
                                <a:rPr lang="es-CR" sz="2400" b="0" i="1" smtClean="0">
                                  <a:latin typeface="Cambria Math" panose="02040503050406030204" pitchFamily="18" charset="0"/>
                                  <a:ea typeface="Cambria Math" panose="02040503050406030204" pitchFamily="18" charset="0"/>
                                </a:rPr>
                                <m:t>−1</m:t>
                              </m:r>
                            </m:sup>
                          </m:sSup>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sub>
                      </m:sSub>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𝑜</m:t>
                      </m:r>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𝑡𝑎𝑚𝑏𝑖</m:t>
                      </m:r>
                      <m:r>
                        <a:rPr lang="es-CR" sz="2400" b="0" i="1" smtClean="0">
                          <a:latin typeface="Cambria Math" panose="02040503050406030204" pitchFamily="18" charset="0"/>
                          <a:ea typeface="Cambria Math" panose="02040503050406030204" pitchFamily="18" charset="0"/>
                        </a:rPr>
                        <m:t>é</m:t>
                      </m:r>
                      <m:r>
                        <a:rPr lang="es-CR" sz="2400" b="0" i="1" smtClean="0">
                          <a:latin typeface="Cambria Math" panose="02040503050406030204" pitchFamily="18" charset="0"/>
                          <a:ea typeface="Cambria Math" panose="02040503050406030204" pitchFamily="18" charset="0"/>
                        </a:rPr>
                        <m:t>𝑛</m:t>
                      </m:r>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𝑑𝑒</m:t>
                      </m:r>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𝑙𝑎</m:t>
                      </m:r>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𝑓𝑜𝑟𝑚𝑎</m:t>
                      </m:r>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sub>
                      </m:sSub>
                      <m:r>
                        <a:rPr lang="es-CR" sz="2400" i="1">
                          <a:latin typeface="Cambria Math" panose="02040503050406030204" pitchFamily="18" charset="0"/>
                          <a:ea typeface="Cambria Math" panose="02040503050406030204" pitchFamily="18" charset="0"/>
                        </a:rPr>
                        <m:t>=</m:t>
                      </m:r>
                      <m:nary>
                        <m:naryPr>
                          <m:chr m:val="∑"/>
                          <m:ctrlPr>
                            <a:rPr lang="es-CR" sz="2400" i="1" smtClean="0">
                              <a:latin typeface="Cambria Math" panose="02040503050406030204" pitchFamily="18" charset="0"/>
                              <a:ea typeface="Cambria Math" panose="02040503050406030204" pitchFamily="18" charset="0"/>
                            </a:rPr>
                          </m:ctrlPr>
                        </m:naryPr>
                        <m:sub>
                          <m:r>
                            <m:rPr>
                              <m:brk m:alnAt="23"/>
                            </m:rPr>
                            <a:rPr lang="es-CR" sz="2400" b="0" i="1" smtClean="0">
                              <a:latin typeface="Cambria Math" panose="02040503050406030204" pitchFamily="18" charset="0"/>
                              <a:ea typeface="Cambria Math" panose="02040503050406030204" pitchFamily="18" charset="0"/>
                            </a:rPr>
                            <m:t>𝑖</m:t>
                          </m:r>
                          <m:r>
                            <a:rPr lang="es-CR" sz="2400" b="0" i="1" smtClean="0">
                              <a:latin typeface="Cambria Math" panose="02040503050406030204" pitchFamily="18" charset="0"/>
                              <a:ea typeface="Cambria Math" panose="02040503050406030204" pitchFamily="18" charset="0"/>
                            </a:rPr>
                            <m:t>=0</m:t>
                          </m:r>
                        </m:sub>
                        <m:sup>
                          <m:r>
                            <a:rPr lang="es-CR" sz="2400" i="1" smtClean="0">
                              <a:latin typeface="Cambria Math" panose="02040503050406030204" pitchFamily="18" charset="0"/>
                              <a:ea typeface="Cambria Math" panose="02040503050406030204" pitchFamily="18" charset="0"/>
                            </a:rPr>
                            <m:t>∞</m:t>
                          </m:r>
                        </m:sup>
                        <m:e>
                          <m:sSubSup>
                            <m:sSubSupPr>
                              <m:ctrlPr>
                                <a:rPr lang="es-CR" sz="2400" b="0" i="1" smtClean="0">
                                  <a:latin typeface="Cambria Math" panose="02040503050406030204" pitchFamily="18" charset="0"/>
                                  <a:ea typeface="Cambria Math" panose="02040503050406030204" pitchFamily="18" charset="0"/>
                                </a:rPr>
                              </m:ctrlPr>
                            </m:sSubSup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up>
                              <m:r>
                                <a:rPr lang="es-CR" sz="2400" b="0" i="1" smtClean="0">
                                  <a:latin typeface="Cambria Math" panose="02040503050406030204" pitchFamily="18" charset="0"/>
                                  <a:ea typeface="Cambria Math" panose="02040503050406030204" pitchFamily="18" charset="0"/>
                                </a:rPr>
                                <m:t>𝑖</m:t>
                              </m:r>
                            </m:sup>
                          </m:sSubSup>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𝑢</m:t>
                              </m:r>
                            </m:e>
                            <m:sub>
                              <m:r>
                                <a:rPr lang="es-CR" sz="2400" b="0" i="1" smtClean="0">
                                  <a:latin typeface="Cambria Math" panose="02040503050406030204" pitchFamily="18" charset="0"/>
                                  <a:ea typeface="Cambria Math" panose="02040503050406030204" pitchFamily="18" charset="0"/>
                                </a:rPr>
                                <m:t>𝑡</m:t>
                              </m:r>
                              <m:r>
                                <a:rPr lang="es-CR" sz="2400" b="0" i="1" smtClean="0">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𝑖</m:t>
                              </m:r>
                            </m:sub>
                          </m:sSub>
                        </m:e>
                      </m:nary>
                    </m:oMath>
                  </m:oMathPara>
                </a14:m>
                <a:endParaRPr lang="es-CR" sz="2400" b="0" dirty="0">
                  <a:latin typeface="Cambria Math" panose="02040503050406030204" pitchFamily="18" charset="0"/>
                </a:endParaRPr>
              </a:p>
              <a:p>
                <a:pPr marL="0" indent="0">
                  <a:buNone/>
                </a:pPr>
                <a:r>
                  <a:rPr lang="es-CR" sz="2400" b="0" dirty="0">
                    <a:latin typeface="Cambria Math" panose="02040503050406030204" pitchFamily="18" charset="0"/>
                  </a:rPr>
                  <a:t>Como condición de que </a:t>
                </a:r>
                <a14:m>
                  <m:oMath xmlns:m="http://schemas.openxmlformats.org/officeDocument/2006/math">
                    <m:d>
                      <m:dPr>
                        <m:begChr m:val="|"/>
                        <m:endChr m:val="|"/>
                        <m:ctrlPr>
                          <a:rPr lang="es-CR" sz="2400" b="0" i="1" smtClean="0">
                            <a:latin typeface="Cambria Math" panose="02040503050406030204" pitchFamily="18" charset="0"/>
                          </a:rPr>
                        </m:ctrlPr>
                      </m:dPr>
                      <m:e>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1</m:t>
                            </m:r>
                          </m:sub>
                        </m:sSub>
                      </m:e>
                    </m:d>
                    <m:r>
                      <a:rPr lang="es-CR" sz="2400" b="0" i="1" smtClean="0">
                        <a:latin typeface="Cambria Math" panose="02040503050406030204" pitchFamily="18" charset="0"/>
                      </a:rPr>
                      <m:t>&lt;1</m:t>
                    </m:r>
                  </m:oMath>
                </a14:m>
                <a:endParaRPr lang="es-CR" sz="2400" b="0" dirty="0">
                  <a:latin typeface="Cambria Math" panose="02040503050406030204" pitchFamily="18" charset="0"/>
                </a:endParaRPr>
              </a:p>
              <a:p>
                <a:pPr marL="0" indent="0">
                  <a:buNone/>
                </a:pPr>
                <a:endParaRPr lang="es-CR" sz="2400" dirty="0"/>
              </a:p>
              <a:p>
                <a:pPr marL="0" indent="0">
                  <a:buNone/>
                </a:pPr>
                <a:endParaRPr lang="es-CR" sz="2400" b="0" i="1" dirty="0">
                  <a:latin typeface="Cambria Math" panose="02040503050406030204" pitchFamily="18" charset="0"/>
                </a:endParaRPr>
              </a:p>
              <a:p>
                <a:pPr marL="0" indent="0">
                  <a:buNone/>
                </a:pPr>
                <a:endParaRPr lang="es-CR" sz="2400" dirty="0"/>
              </a:p>
              <a:p>
                <a:pPr marL="0" indent="0">
                  <a:buNone/>
                </a:pPr>
                <a:endParaRPr lang="es-CR" sz="2400" dirty="0"/>
              </a:p>
            </p:txBody>
          </p:sp>
        </mc:Choice>
        <mc:Fallback xmlns="">
          <p:sp>
            <p:nvSpPr>
              <p:cNvPr id="4" name="Marcador de contenido 2">
                <a:extLst>
                  <a:ext uri="{FF2B5EF4-FFF2-40B4-BE49-F238E27FC236}">
                    <a16:creationId xmlns:a16="http://schemas.microsoft.com/office/drawing/2014/main" xmlns="" xmlns:a14="http://schemas.microsoft.com/office/drawing/2010/main" id="{45DBB678-1D3B-4265-B2D0-CA318E021F6C}"/>
                  </a:ext>
                </a:extLst>
              </p:cNvPr>
              <p:cNvSpPr>
                <a:spLocks noGrp="1" noRot="1" noChangeAspect="1" noMove="1" noResize="1" noEditPoints="1" noAdjustHandles="1" noChangeArrowheads="1" noChangeShapeType="1" noTextEdit="1"/>
              </p:cNvSpPr>
              <p:nvPr>
                <p:ph idx="1"/>
              </p:nvPr>
            </p:nvSpPr>
            <p:spPr>
              <a:xfrm>
                <a:off x="107504" y="836712"/>
                <a:ext cx="8928992" cy="5832648"/>
              </a:xfrm>
              <a:blipFill>
                <a:blip r:embed="rId2" cstate="print"/>
                <a:stretch>
                  <a:fillRect l="-1093" t="-836"/>
                </a:stretch>
              </a:blipFill>
            </p:spPr>
            <p:txBody>
              <a:bodyPr/>
              <a:lstStyle/>
              <a:p>
                <a:r>
                  <a:rPr lang="es-CR">
                    <a:noFill/>
                  </a:rPr>
                  <a:t> </a:t>
                </a:r>
              </a:p>
            </p:txBody>
          </p:sp>
        </mc:Fallback>
      </mc:AlternateContent>
    </p:spTree>
    <p:extLst>
      <p:ext uri="{BB962C8B-B14F-4D97-AF65-F5344CB8AC3E}">
        <p14:creationId xmlns:p14="http://schemas.microsoft.com/office/powerpoint/2010/main" val="2566340823"/>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79512" y="908720"/>
            <a:ext cx="8229600" cy="5688632"/>
          </a:xfrm>
        </p:spPr>
        <p:txBody>
          <a:bodyPr>
            <a:normAutofit/>
          </a:bodyPr>
          <a:lstStyle/>
          <a:p>
            <a:pPr algn="just"/>
            <a:r>
              <a:rPr lang="es-CR" sz="2400" dirty="0"/>
              <a:t>Para los momentos matemáticos, recordamos que trabajamos sobre una serie centrada. La función de </a:t>
            </a:r>
            <a:r>
              <a:rPr lang="es-CR" sz="2400" dirty="0" err="1"/>
              <a:t>autocovariancia</a:t>
            </a:r>
            <a:r>
              <a:rPr lang="es-CR" sz="2400" dirty="0"/>
              <a:t> se calcula como sigue:</a:t>
            </a:r>
          </a:p>
          <a:p>
            <a:pPr algn="just"/>
            <a:endParaRPr lang="es-CR" sz="2400" dirty="0"/>
          </a:p>
          <a:p>
            <a:pPr algn="just"/>
            <a:endParaRPr lang="es-CR" sz="2400" dirty="0"/>
          </a:p>
          <a:p>
            <a:pPr algn="just"/>
            <a:r>
              <a:rPr lang="es-CR" sz="2400" dirty="0"/>
              <a:t>Recordamos que:</a:t>
            </a:r>
          </a:p>
          <a:p>
            <a:pPr algn="just"/>
            <a:endParaRPr lang="es-CR" sz="2400" dirty="0"/>
          </a:p>
          <a:p>
            <a:pPr algn="just"/>
            <a:endParaRPr lang="es-CR" sz="2400" dirty="0"/>
          </a:p>
          <a:p>
            <a:pPr algn="just"/>
            <a:endParaRPr lang="es-CR" sz="2400" dirty="0"/>
          </a:p>
          <a:p>
            <a:pPr algn="just"/>
            <a:r>
              <a:rPr lang="es-CR" sz="2400" dirty="0"/>
              <a:t>Y especificamos que:</a:t>
            </a:r>
          </a:p>
        </p:txBody>
      </p:sp>
      <p:sp>
        <p:nvSpPr>
          <p:cNvPr id="7" name="1 Título">
            <a:extLst>
              <a:ext uri="{FF2B5EF4-FFF2-40B4-BE49-F238E27FC236}">
                <a16:creationId xmlns:a16="http://schemas.microsoft.com/office/drawing/2014/main" id="{1B6C2B34-5D16-44D3-B873-AD3D765DD951}"/>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El proceso AR</a:t>
            </a:r>
            <a:endParaRPr lang="es-CR" dirty="0"/>
          </a:p>
        </p:txBody>
      </p:sp>
      <p:pic>
        <p:nvPicPr>
          <p:cNvPr id="2" name="Imagen 1">
            <a:extLst>
              <a:ext uri="{FF2B5EF4-FFF2-40B4-BE49-F238E27FC236}">
                <a16:creationId xmlns:a16="http://schemas.microsoft.com/office/drawing/2014/main" id="{C0D4FF3F-BE8E-44B0-B943-CB6532B71356}"/>
              </a:ext>
            </a:extLst>
          </p:cNvPr>
          <p:cNvPicPr>
            <a:picLocks noChangeAspect="1"/>
          </p:cNvPicPr>
          <p:nvPr/>
        </p:nvPicPr>
        <p:blipFill>
          <a:blip r:embed="rId2" cstate="print"/>
          <a:stretch>
            <a:fillRect/>
          </a:stretch>
        </p:blipFill>
        <p:spPr>
          <a:xfrm>
            <a:off x="725827" y="2276872"/>
            <a:ext cx="7590589" cy="481191"/>
          </a:xfrm>
          <a:prstGeom prst="rect">
            <a:avLst/>
          </a:prstGeom>
        </p:spPr>
      </p:pic>
      <p:pic>
        <p:nvPicPr>
          <p:cNvPr id="5" name="Imagen 4">
            <a:extLst>
              <a:ext uri="{FF2B5EF4-FFF2-40B4-BE49-F238E27FC236}">
                <a16:creationId xmlns:a16="http://schemas.microsoft.com/office/drawing/2014/main" id="{79DBC2A2-2E83-409F-AB39-A4147830BDD1}"/>
              </a:ext>
            </a:extLst>
          </p:cNvPr>
          <p:cNvPicPr>
            <a:picLocks noChangeAspect="1"/>
          </p:cNvPicPr>
          <p:nvPr/>
        </p:nvPicPr>
        <p:blipFill>
          <a:blip r:embed="rId3" cstate="print"/>
          <a:stretch>
            <a:fillRect/>
          </a:stretch>
        </p:blipFill>
        <p:spPr>
          <a:xfrm>
            <a:off x="3229508" y="3475846"/>
            <a:ext cx="2664296" cy="519447"/>
          </a:xfrm>
          <a:prstGeom prst="rect">
            <a:avLst/>
          </a:prstGeom>
        </p:spPr>
      </p:pic>
      <p:pic>
        <p:nvPicPr>
          <p:cNvPr id="6" name="Imagen 5">
            <a:extLst>
              <a:ext uri="{FF2B5EF4-FFF2-40B4-BE49-F238E27FC236}">
                <a16:creationId xmlns:a16="http://schemas.microsoft.com/office/drawing/2014/main" id="{48E2C6F5-0A38-4BAE-B675-6068F90C5382}"/>
              </a:ext>
            </a:extLst>
          </p:cNvPr>
          <p:cNvPicPr>
            <a:picLocks noChangeAspect="1"/>
          </p:cNvPicPr>
          <p:nvPr/>
        </p:nvPicPr>
        <p:blipFill>
          <a:blip r:embed="rId4" cstate="print"/>
          <a:stretch>
            <a:fillRect/>
          </a:stretch>
        </p:blipFill>
        <p:spPr>
          <a:xfrm>
            <a:off x="3225559" y="4078779"/>
            <a:ext cx="4308805" cy="502349"/>
          </a:xfrm>
          <a:prstGeom prst="rect">
            <a:avLst/>
          </a:prstGeom>
        </p:spPr>
      </p:pic>
      <p:pic>
        <p:nvPicPr>
          <p:cNvPr id="8" name="Imagen 7">
            <a:extLst>
              <a:ext uri="{FF2B5EF4-FFF2-40B4-BE49-F238E27FC236}">
                <a16:creationId xmlns:a16="http://schemas.microsoft.com/office/drawing/2014/main" id="{136F3144-D116-401E-9666-85E4086040E9}"/>
              </a:ext>
            </a:extLst>
          </p:cNvPr>
          <p:cNvPicPr>
            <a:picLocks noChangeAspect="1"/>
          </p:cNvPicPr>
          <p:nvPr/>
        </p:nvPicPr>
        <p:blipFill>
          <a:blip r:embed="rId5" cstate="print"/>
          <a:stretch>
            <a:fillRect/>
          </a:stretch>
        </p:blipFill>
        <p:spPr>
          <a:xfrm>
            <a:off x="3491880" y="5445224"/>
            <a:ext cx="2110402" cy="409397"/>
          </a:xfrm>
          <a:prstGeom prst="rect">
            <a:avLst/>
          </a:prstGeom>
        </p:spPr>
      </p:pic>
      <p:pic>
        <p:nvPicPr>
          <p:cNvPr id="9" name="Imagen 8">
            <a:extLst>
              <a:ext uri="{FF2B5EF4-FFF2-40B4-BE49-F238E27FC236}">
                <a16:creationId xmlns:a16="http://schemas.microsoft.com/office/drawing/2014/main" id="{A622DDF0-72B6-41C0-8D2C-3AD79EE4FAAC}"/>
              </a:ext>
            </a:extLst>
          </p:cNvPr>
          <p:cNvPicPr>
            <a:picLocks noChangeAspect="1"/>
          </p:cNvPicPr>
          <p:nvPr/>
        </p:nvPicPr>
        <p:blipFill>
          <a:blip r:embed="rId6" cstate="print"/>
          <a:stretch>
            <a:fillRect/>
          </a:stretch>
        </p:blipFill>
        <p:spPr>
          <a:xfrm>
            <a:off x="1800289" y="6093296"/>
            <a:ext cx="5522734" cy="504056"/>
          </a:xfrm>
          <a:prstGeom prst="rect">
            <a:avLst/>
          </a:prstGeom>
        </p:spPr>
      </p:pic>
    </p:spTree>
    <p:extLst>
      <p:ext uri="{BB962C8B-B14F-4D97-AF65-F5344CB8AC3E}">
        <p14:creationId xmlns:p14="http://schemas.microsoft.com/office/powerpoint/2010/main" val="1767564603"/>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107504" y="980728"/>
                <a:ext cx="8856984" cy="5472608"/>
              </a:xfrm>
            </p:spPr>
            <p:txBody>
              <a:bodyPr>
                <a:normAutofit/>
              </a:bodyPr>
              <a:lstStyle/>
              <a:p>
                <a:pPr marL="0" indent="0">
                  <a:buNone/>
                </a:pPr>
                <a:r>
                  <a:rPr lang="es-CR" sz="2400" b="1" dirty="0"/>
                  <a:t>Función de autocorrelación de un método AR(1)</a:t>
                </a:r>
              </a:p>
              <a:p>
                <a:pPr marL="0" indent="0">
                  <a:buNone/>
                </a:pPr>
                <a:endParaRPr lang="es-CR" sz="2400" dirty="0"/>
              </a:p>
              <a:p>
                <a:pPr marL="0" indent="0">
                  <a:buNone/>
                </a:pPr>
                <a:r>
                  <a:rPr lang="es-CR" sz="2400" dirty="0"/>
                  <a:t>Si partimos de las expresiones anteriores, y lo dividimos por </a:t>
                </a:r>
                <a14:m>
                  <m:oMath xmlns:m="http://schemas.openxmlformats.org/officeDocument/2006/math">
                    <m:sSub>
                      <m:sSubPr>
                        <m:ctrlPr>
                          <a:rPr lang="es-CR" sz="2400" b="0" i="1" smtClean="0">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𝛾</m:t>
                        </m:r>
                      </m:e>
                      <m:sub>
                        <m:r>
                          <a:rPr lang="es-CR" sz="2400" b="0" i="1" smtClean="0">
                            <a:latin typeface="Cambria Math" panose="02040503050406030204" pitchFamily="18" charset="0"/>
                            <a:ea typeface="Cambria Math" panose="02040503050406030204" pitchFamily="18" charset="0"/>
                          </a:rPr>
                          <m:t>0</m:t>
                        </m:r>
                      </m:sub>
                    </m:sSub>
                  </m:oMath>
                </a14:m>
                <a:r>
                  <a:rPr lang="es-CR" sz="2400" dirty="0"/>
                  <a:t>, obtenemos por función de autocorrelación:  </a:t>
                </a:r>
              </a:p>
              <a:p>
                <a:pPr marL="0" indent="0">
                  <a:buNone/>
                </a:pPr>
                <a:endParaRPr lang="es-CR" sz="2400" dirty="0"/>
              </a:p>
              <a:p>
                <a:pPr marL="0" indent="0">
                  <a:buNone/>
                </a:pPr>
                <a:r>
                  <a:rPr lang="es-CR" sz="2400" dirty="0"/>
                  <a:t>                                               o su similar</a:t>
                </a:r>
              </a:p>
              <a:p>
                <a:pPr marL="0" indent="0">
                  <a:buNone/>
                </a:pPr>
                <a:endParaRPr lang="es-CR" sz="2400" dirty="0"/>
              </a:p>
              <a:p>
                <a:pPr marL="0" indent="0">
                  <a:buNone/>
                </a:pPr>
                <a:r>
                  <a:rPr lang="es-CR" sz="2400" dirty="0"/>
                  <a:t>Por lo que el valor de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𝛾</m:t>
                        </m:r>
                      </m:e>
                      <m:sub>
                        <m:r>
                          <a:rPr lang="es-CR" sz="2400" i="1">
                            <a:latin typeface="Cambria Math" panose="02040503050406030204" pitchFamily="18" charset="0"/>
                            <a:ea typeface="Cambria Math" panose="02040503050406030204" pitchFamily="18" charset="0"/>
                          </a:rPr>
                          <m:t>0</m:t>
                        </m:r>
                      </m:sub>
                    </m:sSub>
                  </m:oMath>
                </a14:m>
                <a:r>
                  <a:rPr lang="es-CR" sz="2400" dirty="0"/>
                  <a:t> se representa como </a:t>
                </a:r>
              </a:p>
              <a:p>
                <a:pPr marL="0" indent="0">
                  <a:buNone/>
                </a:pPr>
                <a:endParaRPr lang="es-CR" sz="2400" dirty="0"/>
              </a:p>
              <a:p>
                <a:pPr marL="0" indent="0">
                  <a:buNone/>
                </a:pPr>
                <a:endParaRPr lang="es-CR" sz="2400" dirty="0"/>
              </a:p>
              <a:p>
                <a:pPr marL="0" indent="0">
                  <a:buNone/>
                </a:pPr>
                <a:endParaRPr lang="es-CR" sz="2400" dirty="0"/>
              </a:p>
              <a:p>
                <a:pPr marL="0" indent="0">
                  <a:buNone/>
                </a:pPr>
                <a:endParaRPr lang="es-CR" sz="24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107504" y="980728"/>
                <a:ext cx="8856984" cy="5472608"/>
              </a:xfrm>
              <a:blipFill>
                <a:blip r:embed="rId2" cstate="print"/>
                <a:stretch>
                  <a:fillRect l="-1101" t="-891"/>
                </a:stretch>
              </a:blipFill>
            </p:spPr>
            <p:txBody>
              <a:bodyPr/>
              <a:lstStyle/>
              <a:p>
                <a:r>
                  <a:rPr lang="es-CR">
                    <a:noFill/>
                  </a:rPr>
                  <a:t> </a:t>
                </a:r>
              </a:p>
            </p:txBody>
          </p:sp>
        </mc:Fallback>
      </mc:AlternateContent>
      <p:sp>
        <p:nvSpPr>
          <p:cNvPr id="7" name="1 Título">
            <a:extLst>
              <a:ext uri="{FF2B5EF4-FFF2-40B4-BE49-F238E27FC236}">
                <a16:creationId xmlns:a16="http://schemas.microsoft.com/office/drawing/2014/main" id="{1B6C2B34-5D16-44D3-B873-AD3D765DD951}"/>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El proceso AR</a:t>
            </a:r>
            <a:endParaRPr lang="es-CR" dirty="0"/>
          </a:p>
        </p:txBody>
      </p:sp>
      <p:pic>
        <p:nvPicPr>
          <p:cNvPr id="2" name="Imagen 1">
            <a:extLst>
              <a:ext uri="{FF2B5EF4-FFF2-40B4-BE49-F238E27FC236}">
                <a16:creationId xmlns:a16="http://schemas.microsoft.com/office/drawing/2014/main" id="{3BE968A7-4D0C-4481-9A19-4F456D5A7621}"/>
              </a:ext>
            </a:extLst>
          </p:cNvPr>
          <p:cNvPicPr>
            <a:picLocks noChangeAspect="1"/>
          </p:cNvPicPr>
          <p:nvPr/>
        </p:nvPicPr>
        <p:blipFill>
          <a:blip r:embed="rId3" cstate="print"/>
          <a:stretch>
            <a:fillRect/>
          </a:stretch>
        </p:blipFill>
        <p:spPr>
          <a:xfrm>
            <a:off x="466576" y="3140968"/>
            <a:ext cx="2450649" cy="414966"/>
          </a:xfrm>
          <a:prstGeom prst="rect">
            <a:avLst/>
          </a:prstGeom>
        </p:spPr>
      </p:pic>
      <p:pic>
        <p:nvPicPr>
          <p:cNvPr id="4" name="Imagen 3">
            <a:extLst>
              <a:ext uri="{FF2B5EF4-FFF2-40B4-BE49-F238E27FC236}">
                <a16:creationId xmlns:a16="http://schemas.microsoft.com/office/drawing/2014/main" id="{54376E7C-625F-4800-8222-49EF0DD4C67B}"/>
              </a:ext>
            </a:extLst>
          </p:cNvPr>
          <p:cNvPicPr>
            <a:picLocks noChangeAspect="1"/>
          </p:cNvPicPr>
          <p:nvPr/>
        </p:nvPicPr>
        <p:blipFill>
          <a:blip r:embed="rId4" cstate="print"/>
          <a:stretch>
            <a:fillRect/>
          </a:stretch>
        </p:blipFill>
        <p:spPr>
          <a:xfrm>
            <a:off x="5868144" y="3186345"/>
            <a:ext cx="936104" cy="402759"/>
          </a:xfrm>
          <a:prstGeom prst="rect">
            <a:avLst/>
          </a:prstGeom>
        </p:spPr>
      </p:pic>
      <p:pic>
        <p:nvPicPr>
          <p:cNvPr id="6" name="Imagen 5">
            <a:extLst>
              <a:ext uri="{FF2B5EF4-FFF2-40B4-BE49-F238E27FC236}">
                <a16:creationId xmlns:a16="http://schemas.microsoft.com/office/drawing/2014/main" id="{21CCC5A5-05F9-4FC1-BBCA-438C946D6D72}"/>
              </a:ext>
            </a:extLst>
          </p:cNvPr>
          <p:cNvPicPr>
            <a:picLocks noChangeAspect="1"/>
          </p:cNvPicPr>
          <p:nvPr/>
        </p:nvPicPr>
        <p:blipFill>
          <a:blip r:embed="rId5" cstate="print"/>
          <a:stretch>
            <a:fillRect/>
          </a:stretch>
        </p:blipFill>
        <p:spPr>
          <a:xfrm>
            <a:off x="742147" y="4941168"/>
            <a:ext cx="7587698" cy="1200223"/>
          </a:xfrm>
          <a:prstGeom prst="rect">
            <a:avLst/>
          </a:prstGeom>
        </p:spPr>
      </p:pic>
    </p:spTree>
    <p:extLst>
      <p:ext uri="{BB962C8B-B14F-4D97-AF65-F5344CB8AC3E}">
        <p14:creationId xmlns:p14="http://schemas.microsoft.com/office/powerpoint/2010/main" val="123615278"/>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251520" y="1052736"/>
                <a:ext cx="8229600" cy="5616624"/>
              </a:xfrm>
            </p:spPr>
            <p:txBody>
              <a:bodyPr>
                <a:noAutofit/>
              </a:bodyPr>
              <a:lstStyle/>
              <a:p>
                <a:pPr algn="just"/>
                <a:r>
                  <a:rPr lang="es-CR" sz="2400" dirty="0"/>
                  <a:t>Esta función se caracteriza por una disminución exponencial de los términos todos positivos si </a:t>
                </a:r>
                <a14:m>
                  <m:oMath xmlns:m="http://schemas.openxmlformats.org/officeDocument/2006/math">
                    <m:sSub>
                      <m:sSubPr>
                        <m:ctrlPr>
                          <a:rPr lang="es-CR" sz="2400" b="0" i="1" dirty="0" smtClean="0">
                            <a:latin typeface="Cambria Math" panose="02040503050406030204" pitchFamily="18" charset="0"/>
                            <a:ea typeface="Cambria Math" panose="02040503050406030204" pitchFamily="18" charset="0"/>
                          </a:rPr>
                        </m:ctrlPr>
                      </m:sSubPr>
                      <m:e>
                        <m:r>
                          <a:rPr lang="es-CR" sz="2400" i="1" dirty="0" smtClean="0">
                            <a:latin typeface="Cambria Math" panose="02040503050406030204" pitchFamily="18" charset="0"/>
                            <a:ea typeface="Cambria Math" panose="02040503050406030204" pitchFamily="18" charset="0"/>
                          </a:rPr>
                          <m:t>∅</m:t>
                        </m:r>
                      </m:e>
                      <m:sub>
                        <m:r>
                          <a:rPr lang="es-CR" sz="2400" b="0" i="1" dirty="0" smtClean="0">
                            <a:latin typeface="Cambria Math" panose="02040503050406030204" pitchFamily="18" charset="0"/>
                            <a:ea typeface="Cambria Math" panose="02040503050406030204" pitchFamily="18" charset="0"/>
                          </a:rPr>
                          <m:t>1</m:t>
                        </m:r>
                      </m:sub>
                    </m:sSub>
                    <m:r>
                      <a:rPr lang="es-CR" sz="2400" b="0" i="1" dirty="0" smtClean="0">
                        <a:latin typeface="Cambria Math" panose="02040503050406030204" pitchFamily="18" charset="0"/>
                        <a:ea typeface="Cambria Math" panose="02040503050406030204" pitchFamily="18" charset="0"/>
                      </a:rPr>
                      <m:t>&gt;0</m:t>
                    </m:r>
                  </m:oMath>
                </a14:m>
                <a:r>
                  <a:rPr lang="es-CR" sz="2400" dirty="0"/>
                  <a:t>, alternando en signo si</a:t>
                </a:r>
                <a14:m>
                  <m:oMath xmlns:m="http://schemas.openxmlformats.org/officeDocument/2006/math">
                    <m:sSub>
                      <m:sSubPr>
                        <m:ctrlPr>
                          <a:rPr lang="es-CR" sz="2400" i="1" dirty="0">
                            <a:latin typeface="Cambria Math" panose="02040503050406030204" pitchFamily="18" charset="0"/>
                            <a:ea typeface="Cambria Math" panose="02040503050406030204" pitchFamily="18" charset="0"/>
                          </a:rPr>
                        </m:ctrlPr>
                      </m:sSubPr>
                      <m:e>
                        <m:r>
                          <a:rPr lang="es-CR" sz="2400" i="1" dirty="0">
                            <a:latin typeface="Cambria Math" panose="02040503050406030204" pitchFamily="18" charset="0"/>
                            <a:ea typeface="Cambria Math" panose="02040503050406030204" pitchFamily="18" charset="0"/>
                          </a:rPr>
                          <m:t>∅</m:t>
                        </m:r>
                      </m:e>
                      <m:sub>
                        <m:r>
                          <a:rPr lang="es-CR" sz="2400" i="1" dirty="0">
                            <a:latin typeface="Cambria Math" panose="02040503050406030204" pitchFamily="18" charset="0"/>
                            <a:ea typeface="Cambria Math" panose="02040503050406030204" pitchFamily="18" charset="0"/>
                          </a:rPr>
                          <m:t>1</m:t>
                        </m:r>
                      </m:sub>
                    </m:sSub>
                    <m:r>
                      <a:rPr lang="es-CR" sz="2400" b="0" i="1" dirty="0" smtClean="0">
                        <a:latin typeface="Cambria Math" panose="02040503050406030204" pitchFamily="18" charset="0"/>
                        <a:ea typeface="Cambria Math" panose="02040503050406030204" pitchFamily="18" charset="0"/>
                      </a:rPr>
                      <m:t>&lt;</m:t>
                    </m:r>
                    <m:r>
                      <a:rPr lang="es-CR" sz="2400" i="1" dirty="0" smtClean="0">
                        <a:latin typeface="Cambria Math" panose="02040503050406030204" pitchFamily="18" charset="0"/>
                      </a:rPr>
                      <m:t> 0</m:t>
                    </m:r>
                  </m:oMath>
                </a14:m>
                <a:r>
                  <a:rPr lang="es-CR" sz="2400" dirty="0"/>
                  <a:t>. Por último, cabe señalar que la función de autocorrelación y la función de autocorrelación obedecen, al ruido blanco a la misma ecuación que el proceso.</a:t>
                </a:r>
              </a:p>
              <a:p>
                <a:pPr algn="just"/>
                <a:endParaRPr lang="es-CR" sz="2400" dirty="0"/>
              </a:p>
              <a:p>
                <a:pPr algn="just"/>
                <a:r>
                  <a:rPr lang="es-CR" sz="2400" dirty="0"/>
                  <a:t> En la práctica, esto significa, por ejemplo, que si </a:t>
                </a:r>
                <a14:m>
                  <m:oMath xmlns:m="http://schemas.openxmlformats.org/officeDocument/2006/math">
                    <m:sSub>
                      <m:sSubPr>
                        <m:ctrlPr>
                          <a:rPr lang="es-CR" sz="2400" i="1" dirty="0">
                            <a:latin typeface="Cambria Math" panose="02040503050406030204" pitchFamily="18" charset="0"/>
                            <a:ea typeface="Cambria Math" panose="02040503050406030204" pitchFamily="18" charset="0"/>
                          </a:rPr>
                        </m:ctrlPr>
                      </m:sSubPr>
                      <m:e>
                        <m:r>
                          <a:rPr lang="es-CR" sz="2400" i="1" dirty="0">
                            <a:latin typeface="Cambria Math" panose="02040503050406030204" pitchFamily="18" charset="0"/>
                            <a:ea typeface="Cambria Math" panose="02040503050406030204" pitchFamily="18" charset="0"/>
                          </a:rPr>
                          <m:t>∅</m:t>
                        </m:r>
                      </m:e>
                      <m:sub>
                        <m:r>
                          <a:rPr lang="es-CR" sz="2400" i="1" dirty="0">
                            <a:latin typeface="Cambria Math" panose="02040503050406030204" pitchFamily="18" charset="0"/>
                            <a:ea typeface="Cambria Math" panose="02040503050406030204" pitchFamily="18" charset="0"/>
                          </a:rPr>
                          <m:t>1</m:t>
                        </m:r>
                      </m:sub>
                    </m:sSub>
                  </m:oMath>
                </a14:m>
                <a:r>
                  <a:rPr lang="es-CR" sz="2400" dirty="0"/>
                  <a:t> es positivo, entonces las </a:t>
                </a:r>
                <a:r>
                  <a:rPr lang="es-CR" sz="2400" dirty="0" err="1"/>
                  <a:t>autocovariancias</a:t>
                </a:r>
                <a:r>
                  <a:rPr lang="es-CR" sz="2400" dirty="0"/>
                  <a:t> y autocorrelaciones también serán positivas y una realización </a:t>
                </a:r>
                <a14:m>
                  <m:oMath xmlns:m="http://schemas.openxmlformats.org/officeDocument/2006/math">
                    <m:sSub>
                      <m:sSubPr>
                        <m:ctrlPr>
                          <a:rPr lang="es-CR" sz="2400" b="0" i="1" dirty="0" smtClean="0">
                            <a:latin typeface="Cambria Math" panose="02040503050406030204" pitchFamily="18" charset="0"/>
                          </a:rPr>
                        </m:ctrlPr>
                      </m:sSubPr>
                      <m:e>
                        <m:r>
                          <a:rPr lang="es-CR" sz="2400" i="1" dirty="0" smtClean="0">
                            <a:latin typeface="Cambria Math" panose="02040503050406030204" pitchFamily="18" charset="0"/>
                          </a:rPr>
                          <m:t>𝑥</m:t>
                        </m:r>
                      </m:e>
                      <m:sub>
                        <m:r>
                          <a:rPr lang="es-CR" sz="2400" i="1" dirty="0" smtClean="0">
                            <a:latin typeface="Cambria Math" panose="02040503050406030204" pitchFamily="18" charset="0"/>
                          </a:rPr>
                          <m:t>𝑡</m:t>
                        </m:r>
                      </m:sub>
                    </m:sSub>
                  </m:oMath>
                </a14:m>
                <a:r>
                  <a:rPr lang="es-CR" sz="2400" dirty="0"/>
                  <a:t> mayor que cero (o </a:t>
                </a:r>
                <a14:m>
                  <m:oMath xmlns:m="http://schemas.openxmlformats.org/officeDocument/2006/math">
                    <m:sSub>
                      <m:sSubPr>
                        <m:ctrlPr>
                          <a:rPr lang="es-CR" sz="2400" i="1" dirty="0" smtClean="0">
                            <a:latin typeface="Cambria Math" panose="02040503050406030204" pitchFamily="18" charset="0"/>
                          </a:rPr>
                        </m:ctrlPr>
                      </m:sSubPr>
                      <m:e>
                        <m:r>
                          <a:rPr lang="es-CR" sz="2400" i="1" dirty="0" smtClean="0">
                            <a:latin typeface="Cambria Math" panose="02040503050406030204" pitchFamily="18" charset="0"/>
                          </a:rPr>
                          <m:t>𝑋</m:t>
                        </m:r>
                      </m:e>
                      <m:sub>
                        <m:r>
                          <a:rPr lang="es-CR" sz="2400" i="1" dirty="0" smtClean="0">
                            <a:latin typeface="Cambria Math" panose="02040503050406030204" pitchFamily="18" charset="0"/>
                          </a:rPr>
                          <m:t>𝑡</m:t>
                        </m:r>
                      </m:sub>
                    </m:sSub>
                  </m:oMath>
                </a14:m>
                <a:r>
                  <a:rPr lang="es-CR" sz="2400" dirty="0"/>
                  <a:t>  mayor que </a:t>
                </a:r>
                <a14:m>
                  <m:oMath xmlns:m="http://schemas.openxmlformats.org/officeDocument/2006/math">
                    <m:sSub>
                      <m:sSubPr>
                        <m:ctrlPr>
                          <a:rPr lang="es-CR" sz="2400" b="0" i="1" dirty="0" smtClean="0">
                            <a:latin typeface="Cambria Math" panose="02040503050406030204" pitchFamily="18" charset="0"/>
                          </a:rPr>
                        </m:ctrlPr>
                      </m:sSubPr>
                      <m:e>
                        <m:r>
                          <a:rPr lang="es-CR" sz="2400" i="1" dirty="0" smtClean="0">
                            <a:latin typeface="Cambria Math" panose="02040503050406030204" pitchFamily="18" charset="0"/>
                          </a:rPr>
                          <m:t>𝜇</m:t>
                        </m:r>
                      </m:e>
                      <m:sub>
                        <m:r>
                          <a:rPr lang="es-CR" sz="2400" i="1" dirty="0" smtClean="0">
                            <a:latin typeface="Cambria Math" panose="02040503050406030204" pitchFamily="18" charset="0"/>
                          </a:rPr>
                          <m:t>𝑋</m:t>
                        </m:r>
                      </m:sub>
                    </m:sSub>
                  </m:oMath>
                </a14:m>
                <a:r>
                  <a:rPr lang="es-CR" sz="2400" dirty="0"/>
                  <a:t>) será seguida de realizaciones más positivas que negativas y viceversa. Por otro lado, si </a:t>
                </a:r>
                <a14:m>
                  <m:oMath xmlns:m="http://schemas.openxmlformats.org/officeDocument/2006/math">
                    <m:sSub>
                      <m:sSubPr>
                        <m:ctrlPr>
                          <a:rPr lang="es-CR" sz="2400" i="1" dirty="0">
                            <a:latin typeface="Cambria Math" panose="02040503050406030204" pitchFamily="18" charset="0"/>
                            <a:ea typeface="Cambria Math" panose="02040503050406030204" pitchFamily="18" charset="0"/>
                          </a:rPr>
                        </m:ctrlPr>
                      </m:sSubPr>
                      <m:e>
                        <m:r>
                          <a:rPr lang="es-CR" sz="2400" i="1" dirty="0">
                            <a:latin typeface="Cambria Math" panose="02040503050406030204" pitchFamily="18" charset="0"/>
                            <a:ea typeface="Cambria Math" panose="02040503050406030204" pitchFamily="18" charset="0"/>
                          </a:rPr>
                          <m:t>∅</m:t>
                        </m:r>
                      </m:e>
                      <m:sub>
                        <m:r>
                          <a:rPr lang="es-CR" sz="2400" i="1" dirty="0">
                            <a:latin typeface="Cambria Math" panose="02040503050406030204" pitchFamily="18" charset="0"/>
                            <a:ea typeface="Cambria Math" panose="02040503050406030204" pitchFamily="18" charset="0"/>
                          </a:rPr>
                          <m:t>1</m:t>
                        </m:r>
                      </m:sub>
                    </m:sSub>
                  </m:oMath>
                </a14:m>
                <a:r>
                  <a:rPr lang="es-CR" sz="2400" dirty="0"/>
                  <a:t> es negativo, entonces las </a:t>
                </a:r>
                <a:r>
                  <a:rPr lang="es-CR" sz="2400" dirty="0" err="1"/>
                  <a:t>autocovariancias</a:t>
                </a:r>
                <a:r>
                  <a:rPr lang="es-CR" sz="2400" dirty="0"/>
                  <a:t> y autocorrelaciones alternan en signo y en este caso, la trayectoria observada a menudo debe "perforar" su media.</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251520" y="1052736"/>
                <a:ext cx="8229600" cy="5616624"/>
              </a:xfrm>
              <a:blipFill>
                <a:blip r:embed="rId2" cstate="print"/>
                <a:stretch>
                  <a:fillRect l="-963" t="-869" r="-1185"/>
                </a:stretch>
              </a:blipFill>
            </p:spPr>
            <p:txBody>
              <a:bodyPr/>
              <a:lstStyle/>
              <a:p>
                <a:r>
                  <a:rPr lang="es-CR">
                    <a:noFill/>
                  </a:rPr>
                  <a:t> </a:t>
                </a:r>
              </a:p>
            </p:txBody>
          </p:sp>
        </mc:Fallback>
      </mc:AlternateContent>
      <p:sp>
        <p:nvSpPr>
          <p:cNvPr id="7" name="1 Título">
            <a:extLst>
              <a:ext uri="{FF2B5EF4-FFF2-40B4-BE49-F238E27FC236}">
                <a16:creationId xmlns:a16="http://schemas.microsoft.com/office/drawing/2014/main" id="{1B6C2B34-5D16-44D3-B873-AD3D765DD951}"/>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El proceso AR</a:t>
            </a:r>
            <a:endParaRPr lang="es-CR" dirty="0"/>
          </a:p>
        </p:txBody>
      </p:sp>
    </p:spTree>
    <p:extLst>
      <p:ext uri="{BB962C8B-B14F-4D97-AF65-F5344CB8AC3E}">
        <p14:creationId xmlns:p14="http://schemas.microsoft.com/office/powerpoint/2010/main" val="513893777"/>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86816" y="980728"/>
                <a:ext cx="9057184" cy="5832648"/>
              </a:xfrm>
            </p:spPr>
            <p:txBody>
              <a:bodyPr/>
              <a:lstStyle/>
              <a:p>
                <a:pPr marL="0" indent="0">
                  <a:buNone/>
                </a:pPr>
                <a:r>
                  <a:rPr lang="es-CR" dirty="0"/>
                  <a:t>La función de autocorrelación parcial del </a:t>
                </a:r>
                <a14:m>
                  <m:oMath xmlns:m="http://schemas.openxmlformats.org/officeDocument/2006/math">
                    <m:r>
                      <a:rPr lang="es-CR" i="1" dirty="0" smtClean="0">
                        <a:latin typeface="Cambria Math" panose="02040503050406030204" pitchFamily="18" charset="0"/>
                      </a:rPr>
                      <m:t>𝐴𝑅</m:t>
                    </m:r>
                    <m:r>
                      <a:rPr lang="es-CR" i="1" dirty="0" smtClean="0">
                        <a:latin typeface="Cambria Math" panose="02040503050406030204" pitchFamily="18" charset="0"/>
                      </a:rPr>
                      <m:t>(1)</m:t>
                    </m:r>
                  </m:oMath>
                </a14:m>
                <a:endParaRPr lang="es-CR" sz="2400" dirty="0"/>
              </a:p>
              <a:p>
                <a:pPr marL="0" indent="0">
                  <a:buNone/>
                </a:pPr>
                <a:endParaRPr lang="es-CR" sz="2400" dirty="0"/>
              </a:p>
              <a:p>
                <a:pPr marL="0" indent="0">
                  <a:buNone/>
                </a:pPr>
                <a:r>
                  <a:rPr lang="es-CR" sz="2400" dirty="0"/>
                  <a:t>Estos se obtienen fácilmente si nos acordamos que el coeficiente de autocorrelación parcial de orden </a:t>
                </a:r>
                <a:r>
                  <a:rPr lang="es-CR" sz="2400" i="1" dirty="0"/>
                  <a:t>k </a:t>
                </a:r>
                <a:r>
                  <a:rPr lang="es-CR" sz="2400" dirty="0"/>
                  <a:t>es el coeficiente de </a:t>
                </a:r>
                <a14:m>
                  <m:oMath xmlns:m="http://schemas.openxmlformats.org/officeDocument/2006/math">
                    <m:sSub>
                      <m:sSubPr>
                        <m:ctrlPr>
                          <a:rPr lang="es-CR" sz="2400" i="1" dirty="0" smtClean="0">
                            <a:latin typeface="Cambria Math" panose="02040503050406030204" pitchFamily="18" charset="0"/>
                          </a:rPr>
                        </m:ctrlPr>
                      </m:sSubPr>
                      <m:e>
                        <m:r>
                          <a:rPr lang="es-CR" sz="2400" i="1" dirty="0" smtClean="0">
                            <a:latin typeface="Cambria Math" panose="02040503050406030204" pitchFamily="18" charset="0"/>
                          </a:rPr>
                          <m:t>𝑥</m:t>
                        </m:r>
                      </m:e>
                      <m:sub>
                        <m:r>
                          <a:rPr lang="es-CR" sz="2400" i="1" dirty="0" smtClean="0">
                            <a:latin typeface="Cambria Math" panose="02040503050406030204" pitchFamily="18" charset="0"/>
                          </a:rPr>
                          <m:t>𝑡</m:t>
                        </m:r>
                        <m:r>
                          <a:rPr lang="es-CR" sz="2400" i="1" dirty="0" smtClean="0">
                            <a:latin typeface="Cambria Math" panose="02040503050406030204" pitchFamily="18" charset="0"/>
                          </a:rPr>
                          <m:t>−</m:t>
                        </m:r>
                        <m:r>
                          <a:rPr lang="es-CR" sz="2400" i="1" dirty="0" smtClean="0">
                            <a:latin typeface="Cambria Math" panose="02040503050406030204" pitchFamily="18" charset="0"/>
                          </a:rPr>
                          <m:t>𝑘</m:t>
                        </m:r>
                      </m:sub>
                    </m:sSub>
                  </m:oMath>
                </a14:m>
                <a:r>
                  <a:rPr lang="es-CR" sz="2400" dirty="0"/>
                  <a:t> para </a:t>
                </a:r>
                <a14:m>
                  <m:oMath xmlns:m="http://schemas.openxmlformats.org/officeDocument/2006/math">
                    <m:sSub>
                      <m:sSubPr>
                        <m:ctrlPr>
                          <a:rPr lang="es-CR" sz="2400" i="1" dirty="0">
                            <a:latin typeface="Cambria Math" panose="02040503050406030204" pitchFamily="18" charset="0"/>
                          </a:rPr>
                        </m:ctrlPr>
                      </m:sSubPr>
                      <m:e>
                        <m:r>
                          <a:rPr lang="es-CR" sz="2400" i="1" dirty="0">
                            <a:latin typeface="Cambria Math" panose="02040503050406030204" pitchFamily="18" charset="0"/>
                          </a:rPr>
                          <m:t>𝑥</m:t>
                        </m:r>
                      </m:e>
                      <m:sub>
                        <m:r>
                          <a:rPr lang="es-CR" sz="2400" i="1" dirty="0">
                            <a:latin typeface="Cambria Math" panose="02040503050406030204" pitchFamily="18" charset="0"/>
                          </a:rPr>
                          <m:t>𝑡</m:t>
                        </m:r>
                        <m:r>
                          <a:rPr lang="es-CR" sz="2400" i="1" dirty="0">
                            <a:latin typeface="Cambria Math" panose="02040503050406030204" pitchFamily="18" charset="0"/>
                          </a:rPr>
                          <m:t>−1</m:t>
                        </m:r>
                      </m:sub>
                    </m:sSub>
                  </m:oMath>
                </a14:m>
                <a:r>
                  <a:rPr lang="es-CR" sz="2400" dirty="0"/>
                  <a:t>, </a:t>
                </a:r>
                <a14:m>
                  <m:oMath xmlns:m="http://schemas.openxmlformats.org/officeDocument/2006/math">
                    <m:sSub>
                      <m:sSubPr>
                        <m:ctrlPr>
                          <a:rPr lang="es-CR" sz="2400" i="1" dirty="0">
                            <a:latin typeface="Cambria Math" panose="02040503050406030204" pitchFamily="18" charset="0"/>
                          </a:rPr>
                        </m:ctrlPr>
                      </m:sSubPr>
                      <m:e>
                        <m:r>
                          <a:rPr lang="es-CR" sz="2400" i="1" dirty="0">
                            <a:latin typeface="Cambria Math" panose="02040503050406030204" pitchFamily="18" charset="0"/>
                          </a:rPr>
                          <m:t>𝑥</m:t>
                        </m:r>
                      </m:e>
                      <m:sub>
                        <m:r>
                          <a:rPr lang="es-CR" sz="2400" i="1" dirty="0">
                            <a:latin typeface="Cambria Math" panose="02040503050406030204" pitchFamily="18" charset="0"/>
                          </a:rPr>
                          <m:t>𝑡</m:t>
                        </m:r>
                        <m:r>
                          <a:rPr lang="es-CR" sz="2400" i="1" dirty="0">
                            <a:latin typeface="Cambria Math" panose="02040503050406030204" pitchFamily="18" charset="0"/>
                          </a:rPr>
                          <m:t>−2</m:t>
                        </m:r>
                      </m:sub>
                    </m:sSub>
                  </m:oMath>
                </a14:m>
                <a:r>
                  <a:rPr lang="es-CR" sz="2400" dirty="0"/>
                  <a:t>,…, </a:t>
                </a:r>
                <a14:m>
                  <m:oMath xmlns:m="http://schemas.openxmlformats.org/officeDocument/2006/math">
                    <m:sSub>
                      <m:sSubPr>
                        <m:ctrlPr>
                          <a:rPr lang="es-CR" sz="2400" i="1" dirty="0">
                            <a:latin typeface="Cambria Math" panose="02040503050406030204" pitchFamily="18" charset="0"/>
                          </a:rPr>
                        </m:ctrlPr>
                      </m:sSubPr>
                      <m:e>
                        <m:r>
                          <a:rPr lang="es-CR" sz="2400" i="1" dirty="0">
                            <a:latin typeface="Cambria Math" panose="02040503050406030204" pitchFamily="18" charset="0"/>
                          </a:rPr>
                          <m:t>𝑥</m:t>
                        </m:r>
                      </m:e>
                      <m:sub>
                        <m:r>
                          <a:rPr lang="es-CR" sz="2400" i="1" dirty="0">
                            <a:latin typeface="Cambria Math" panose="02040503050406030204" pitchFamily="18" charset="0"/>
                          </a:rPr>
                          <m:t>𝑡</m:t>
                        </m:r>
                        <m:r>
                          <a:rPr lang="es-CR" sz="2400" i="1" dirty="0">
                            <a:latin typeface="Cambria Math" panose="02040503050406030204" pitchFamily="18" charset="0"/>
                          </a:rPr>
                          <m:t>−</m:t>
                        </m:r>
                        <m:r>
                          <a:rPr lang="es-CR" sz="2400" i="1" dirty="0">
                            <a:latin typeface="Cambria Math" panose="02040503050406030204" pitchFamily="18" charset="0"/>
                          </a:rPr>
                          <m:t>𝑘</m:t>
                        </m:r>
                      </m:sub>
                    </m:sSub>
                  </m:oMath>
                </a14:m>
                <a:r>
                  <a:rPr lang="es-CR" sz="2400" dirty="0"/>
                  <a:t>. Consideramos lo siguiente como una regresión lineal:</a:t>
                </a:r>
              </a:p>
              <a:p>
                <a:pPr marL="0" indent="0">
                  <a:buNone/>
                </a:pPr>
                <a:endParaRPr lang="es-CR" sz="2400" dirty="0"/>
              </a:p>
              <a:p>
                <a:pPr marL="0" indent="0">
                  <a:buNone/>
                </a:pPr>
                <a:endParaRPr lang="es-CR" sz="2400" dirty="0"/>
              </a:p>
              <a:p>
                <a:pPr marL="0" indent="0">
                  <a:buNone/>
                </a:pPr>
                <a:endParaRPr lang="es-CR" sz="2400" dirty="0"/>
              </a:p>
              <a:p>
                <a:pPr marL="0" indent="0">
                  <a:buNone/>
                </a:pPr>
                <a:endParaRPr lang="es-CR" sz="2400" dirty="0"/>
              </a:p>
              <a:p>
                <a:pPr marL="0" indent="0">
                  <a:buNone/>
                </a:pPr>
                <a:endParaRPr lang="es-CR" sz="2400" dirty="0"/>
              </a:p>
              <a:p>
                <a:pPr marL="0" indent="0">
                  <a:buNone/>
                </a:pPr>
                <a:r>
                  <a:rPr lang="es-CR" sz="2400" dirty="0"/>
                  <a:t>Si el verdadero proceso es un modelo AR(1), </a:t>
                </a:r>
                <a:r>
                  <a:rPr lang="es-CR" sz="2400" dirty="0" err="1"/>
                  <a:t>entonce</a:t>
                </a:r>
                <a:endParaRPr lang="es-CR" sz="2400" dirty="0"/>
              </a:p>
              <a:p>
                <a:pPr marL="0" indent="0">
                  <a:buNone/>
                </a:pPr>
                <a:r>
                  <a:rPr lang="es-CR" sz="2400" dirty="0"/>
                  <a:t>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r>
                      <a:rPr lang="es-CR" sz="2400" b="0" i="1" smtClean="0">
                        <a:latin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1</m:t>
                        </m:r>
                      </m:sub>
                    </m:sSub>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𝑥</m:t>
                        </m:r>
                      </m:e>
                      <m:sub>
                        <m:r>
                          <a:rPr lang="es-CR" sz="2400" b="0" i="1" smtClean="0">
                            <a:latin typeface="Cambria Math" panose="02040503050406030204" pitchFamily="18" charset="0"/>
                            <a:ea typeface="Cambria Math" panose="02040503050406030204" pitchFamily="18" charset="0"/>
                          </a:rPr>
                          <m:t>𝑡</m:t>
                        </m:r>
                        <m:r>
                          <a:rPr lang="es-CR" sz="2400" b="0" i="1" smtClean="0">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𝑢</m:t>
                        </m:r>
                      </m:e>
                      <m:sub>
                        <m:r>
                          <a:rPr lang="es-CR" sz="2400" b="0" i="1" smtClean="0">
                            <a:latin typeface="Cambria Math" panose="02040503050406030204" pitchFamily="18" charset="0"/>
                            <a:ea typeface="Cambria Math" panose="02040503050406030204" pitchFamily="18" charset="0"/>
                          </a:rPr>
                          <m:t>𝑡</m:t>
                        </m:r>
                      </m:sub>
                    </m:sSub>
                  </m:oMath>
                </a14:m>
                <a:r>
                  <a:rPr lang="es-CR" sz="2400" dirty="0"/>
                  <a:t>, y entonces tenemos que: </a:t>
                </a:r>
              </a:p>
              <a:p>
                <a:pPr marL="0" indent="0">
                  <a:buNone/>
                </a:pPr>
                <a14:m>
                  <m:oMathPara xmlns:m="http://schemas.openxmlformats.org/officeDocument/2006/math">
                    <m:oMathParaPr>
                      <m:jc m:val="centerGroup"/>
                    </m:oMathParaPr>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r>
                            <a:rPr lang="es-CR" sz="2400" b="0" i="1" smtClean="0">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22</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33</m:t>
                          </m:r>
                        </m:sub>
                      </m:sSub>
                      <m:r>
                        <a:rPr lang="es-CR" sz="2400" b="0" i="1" smtClean="0">
                          <a:latin typeface="Cambria Math" panose="02040503050406030204" pitchFamily="18" charset="0"/>
                          <a:ea typeface="Cambria Math" panose="02040503050406030204" pitchFamily="18" charset="0"/>
                        </a:rPr>
                        <m:t>=…=0</m:t>
                      </m:r>
                    </m:oMath>
                  </m:oMathPara>
                </a14:m>
                <a:endParaRPr lang="es-CR" sz="24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86816" y="980728"/>
                <a:ext cx="9057184" cy="5832648"/>
              </a:xfrm>
              <a:blipFill>
                <a:blip r:embed="rId2" cstate="print"/>
                <a:stretch>
                  <a:fillRect l="-1682" t="-1254"/>
                </a:stretch>
              </a:blipFill>
            </p:spPr>
            <p:txBody>
              <a:bodyPr/>
              <a:lstStyle/>
              <a:p>
                <a:r>
                  <a:rPr lang="es-CR">
                    <a:noFill/>
                  </a:rPr>
                  <a:t> </a:t>
                </a:r>
              </a:p>
            </p:txBody>
          </p:sp>
        </mc:Fallback>
      </mc:AlternateContent>
      <p:sp>
        <p:nvSpPr>
          <p:cNvPr id="7" name="1 Título">
            <a:extLst>
              <a:ext uri="{FF2B5EF4-FFF2-40B4-BE49-F238E27FC236}">
                <a16:creationId xmlns:a16="http://schemas.microsoft.com/office/drawing/2014/main" id="{1B6C2B34-5D16-44D3-B873-AD3D765DD951}"/>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a:t>
            </a:r>
          </a:p>
        </p:txBody>
      </p:sp>
      <p:pic>
        <p:nvPicPr>
          <p:cNvPr id="2" name="Imagen 1">
            <a:extLst>
              <a:ext uri="{FF2B5EF4-FFF2-40B4-BE49-F238E27FC236}">
                <a16:creationId xmlns:a16="http://schemas.microsoft.com/office/drawing/2014/main" id="{6BEB0DAE-E292-4F2E-817C-899CB217DE28}"/>
              </a:ext>
            </a:extLst>
          </p:cNvPr>
          <p:cNvPicPr>
            <a:picLocks noChangeAspect="1"/>
          </p:cNvPicPr>
          <p:nvPr/>
        </p:nvPicPr>
        <p:blipFill>
          <a:blip r:embed="rId3" cstate="print"/>
          <a:stretch>
            <a:fillRect/>
          </a:stretch>
        </p:blipFill>
        <p:spPr>
          <a:xfrm>
            <a:off x="433039" y="3573016"/>
            <a:ext cx="4464496" cy="1542211"/>
          </a:xfrm>
          <a:prstGeom prst="rect">
            <a:avLst/>
          </a:prstGeom>
        </p:spPr>
      </p:pic>
    </p:spTree>
    <p:extLst>
      <p:ext uri="{BB962C8B-B14F-4D97-AF65-F5344CB8AC3E}">
        <p14:creationId xmlns:p14="http://schemas.microsoft.com/office/powerpoint/2010/main" val="3676343712"/>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79512" y="908720"/>
            <a:ext cx="8712968" cy="5760640"/>
          </a:xfrm>
        </p:spPr>
        <p:txBody>
          <a:bodyPr>
            <a:normAutofit/>
          </a:bodyPr>
          <a:lstStyle/>
          <a:p>
            <a:r>
              <a:rPr lang="es-CR" sz="2400" dirty="0"/>
              <a:t>Se representan las funciones de autocorrelación total y parcial para un proceso AR(1).</a:t>
            </a:r>
          </a:p>
        </p:txBody>
      </p:sp>
      <p:sp>
        <p:nvSpPr>
          <p:cNvPr id="7" name="1 Título">
            <a:extLst>
              <a:ext uri="{FF2B5EF4-FFF2-40B4-BE49-F238E27FC236}">
                <a16:creationId xmlns:a16="http://schemas.microsoft.com/office/drawing/2014/main" id="{1B6C2B34-5D16-44D3-B873-AD3D765DD951}"/>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a:t>
            </a:r>
          </a:p>
        </p:txBody>
      </p:sp>
      <p:pic>
        <p:nvPicPr>
          <p:cNvPr id="2" name="Imagen 1">
            <a:extLst>
              <a:ext uri="{FF2B5EF4-FFF2-40B4-BE49-F238E27FC236}">
                <a16:creationId xmlns:a16="http://schemas.microsoft.com/office/drawing/2014/main" id="{70BCA082-BD7C-4BAC-9D61-B651952175BB}"/>
              </a:ext>
            </a:extLst>
          </p:cNvPr>
          <p:cNvPicPr>
            <a:picLocks noChangeAspect="1"/>
          </p:cNvPicPr>
          <p:nvPr/>
        </p:nvPicPr>
        <p:blipFill>
          <a:blip r:embed="rId2" cstate="print"/>
          <a:stretch>
            <a:fillRect/>
          </a:stretch>
        </p:blipFill>
        <p:spPr>
          <a:xfrm>
            <a:off x="822830" y="1886096"/>
            <a:ext cx="7477651" cy="4844667"/>
          </a:xfrm>
          <a:prstGeom prst="rect">
            <a:avLst/>
          </a:prstGeom>
        </p:spPr>
      </p:pic>
    </p:spTree>
    <p:extLst>
      <p:ext uri="{BB962C8B-B14F-4D97-AF65-F5344CB8AC3E}">
        <p14:creationId xmlns:p14="http://schemas.microsoft.com/office/powerpoint/2010/main" val="4136394061"/>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6557CA-AFE9-4ED6-BD34-4F8DEA7BF07D}"/>
              </a:ext>
            </a:extLst>
          </p:cNvPr>
          <p:cNvSpPr>
            <a:spLocks noGrp="1"/>
          </p:cNvSpPr>
          <p:nvPr>
            <p:ph type="title"/>
          </p:nvPr>
        </p:nvSpPr>
        <p:spPr>
          <a:xfrm>
            <a:off x="457200" y="53752"/>
            <a:ext cx="8229600" cy="710952"/>
          </a:xfrm>
        </p:spPr>
        <p:txBody>
          <a:bodyPr>
            <a:normAutofit fontScale="90000"/>
          </a:bodyPr>
          <a:lstStyle/>
          <a:p>
            <a:r>
              <a:rPr lang="es-CR" dirty="0"/>
              <a:t>Ejercicios</a:t>
            </a:r>
          </a:p>
        </p:txBody>
      </p:sp>
      <p:sp>
        <p:nvSpPr>
          <p:cNvPr id="3" name="Marcador de contenido 2">
            <a:extLst>
              <a:ext uri="{FF2B5EF4-FFF2-40B4-BE49-F238E27FC236}">
                <a16:creationId xmlns:a16="http://schemas.microsoft.com/office/drawing/2014/main" id="{55B24044-4FF6-41E9-B533-9A465E0BBEAF}"/>
              </a:ext>
            </a:extLst>
          </p:cNvPr>
          <p:cNvSpPr>
            <a:spLocks noGrp="1"/>
          </p:cNvSpPr>
          <p:nvPr>
            <p:ph idx="1"/>
          </p:nvPr>
        </p:nvSpPr>
        <p:spPr>
          <a:xfrm>
            <a:off x="251520" y="1124744"/>
            <a:ext cx="8229600" cy="4525963"/>
          </a:xfrm>
        </p:spPr>
        <p:txBody>
          <a:bodyPr/>
          <a:lstStyle/>
          <a:p>
            <a:endParaRPr lang="es-CR" dirty="0"/>
          </a:p>
        </p:txBody>
      </p:sp>
      <p:pic>
        <p:nvPicPr>
          <p:cNvPr id="4" name="Picture 2" descr="Resultado de imagen para do math">
            <a:extLst>
              <a:ext uri="{FF2B5EF4-FFF2-40B4-BE49-F238E27FC236}">
                <a16:creationId xmlns:a16="http://schemas.microsoft.com/office/drawing/2014/main" id="{E99537F3-4827-42A3-AED7-3A904C220BD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998" y="980728"/>
            <a:ext cx="8987498" cy="5328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689346"/>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107504" y="908720"/>
                <a:ext cx="8784976" cy="5832648"/>
              </a:xfrm>
            </p:spPr>
            <p:txBody>
              <a:bodyPr>
                <a:normAutofit/>
              </a:bodyPr>
              <a:lstStyle/>
              <a:p>
                <a:pPr marL="457200" indent="-457200" algn="just">
                  <a:buAutoNum type="arabicPeriod"/>
                </a:pPr>
                <a:r>
                  <a:rPr lang="es-CR" sz="2000" dirty="0"/>
                  <a:t>Explique brevemente porque los procesos </a:t>
                </a:r>
                <a14:m>
                  <m:oMath xmlns:m="http://schemas.openxmlformats.org/officeDocument/2006/math">
                    <m:r>
                      <a:rPr lang="es-CR" sz="2000" i="1" dirty="0" smtClean="0">
                        <a:latin typeface="Cambria Math"/>
                      </a:rPr>
                      <m:t>𝐴𝑅</m:t>
                    </m:r>
                    <m:r>
                      <a:rPr lang="es-CR" sz="2000" i="1" dirty="0" smtClean="0">
                        <a:latin typeface="Cambria Math"/>
                      </a:rPr>
                      <m:t>(</m:t>
                    </m:r>
                    <m:r>
                      <a:rPr lang="es-CR" sz="2000" i="1" dirty="0" smtClean="0">
                        <a:latin typeface="Cambria Math"/>
                      </a:rPr>
                      <m:t>𝑃</m:t>
                    </m:r>
                    <m:r>
                      <a:rPr lang="es-CR" sz="2000" i="1" dirty="0" smtClean="0">
                        <a:latin typeface="Cambria Math"/>
                      </a:rPr>
                      <m:t>)</m:t>
                    </m:r>
                  </m:oMath>
                </a14:m>
                <a:r>
                  <a:rPr lang="es-CR" sz="2000" dirty="0"/>
                  <a:t> son siempre invertibles y enuncie las o las condiciones de estacionariedad. </a:t>
                </a:r>
              </a:p>
              <a:p>
                <a:pPr marL="457200" indent="-457200" algn="just">
                  <a:buAutoNum type="arabicPeriod"/>
                </a:pPr>
                <a:r>
                  <a:rPr lang="es-CR" sz="2000" dirty="0"/>
                  <a:t>Explique por qué las auto-correlaciones parciales de orden superior a </a:t>
                </a:r>
                <a14:m>
                  <m:oMath xmlns:m="http://schemas.openxmlformats.org/officeDocument/2006/math">
                    <m:r>
                      <a:rPr lang="es-CR" sz="2000" i="1" dirty="0" smtClean="0">
                        <a:latin typeface="Cambria Math"/>
                      </a:rPr>
                      <m:t>𝑝</m:t>
                    </m:r>
                  </m:oMath>
                </a14:m>
                <a:r>
                  <a:rPr lang="es-CR" sz="2000" dirty="0"/>
                  <a:t>, son nulas para un proceso </a:t>
                </a:r>
                <a14:m>
                  <m:oMath xmlns:m="http://schemas.openxmlformats.org/officeDocument/2006/math">
                    <m:r>
                      <a:rPr lang="es-CR" sz="2000" i="1" dirty="0" smtClean="0">
                        <a:latin typeface="Cambria Math"/>
                      </a:rPr>
                      <m:t>𝐴𝑅</m:t>
                    </m:r>
                    <m:r>
                      <a:rPr lang="es-CR" sz="2000" i="1" dirty="0" smtClean="0">
                        <a:latin typeface="Cambria Math"/>
                      </a:rPr>
                      <m:t>(</m:t>
                    </m:r>
                    <m:r>
                      <a:rPr lang="es-CR" sz="2000" i="1" dirty="0" smtClean="0">
                        <a:latin typeface="Cambria Math"/>
                      </a:rPr>
                      <m:t>𝑝</m:t>
                    </m:r>
                    <m:r>
                      <a:rPr lang="es-CR" sz="2000" i="1" dirty="0" smtClean="0">
                        <a:latin typeface="Cambria Math"/>
                      </a:rPr>
                      <m:t>)</m:t>
                    </m:r>
                  </m:oMath>
                </a14:m>
                <a:r>
                  <a:rPr lang="es-CR" sz="2000" dirty="0"/>
                  <a:t>. </a:t>
                </a:r>
              </a:p>
              <a:p>
                <a:pPr marL="457200" indent="-457200" algn="just">
                  <a:buAutoNum type="arabicPeriod"/>
                </a:pPr>
                <a:endParaRPr lang="es-CR" sz="2000" dirty="0"/>
              </a:p>
              <a:p>
                <a:pPr marL="0" indent="0" algn="just">
                  <a:buNone/>
                </a:pPr>
                <a:r>
                  <a:rPr lang="es-CR" sz="2000" dirty="0"/>
                  <a:t>Considere el presente proceso (</a:t>
                </a:r>
                <a14:m>
                  <m:oMath xmlns:m="http://schemas.openxmlformats.org/officeDocument/2006/math">
                    <m:sSub>
                      <m:sSubPr>
                        <m:ctrlPr>
                          <a:rPr lang="es-CR" sz="2000" i="1">
                            <a:latin typeface="Cambria Math" panose="02040503050406030204" pitchFamily="18" charset="0"/>
                            <a:ea typeface="Cambria Math"/>
                          </a:rPr>
                        </m:ctrlPr>
                      </m:sSubPr>
                      <m:e>
                        <m:r>
                          <a:rPr lang="es-CR" sz="2000" i="1">
                            <a:latin typeface="Cambria Math"/>
                            <a:ea typeface="Cambria Math"/>
                          </a:rPr>
                          <m:t>𝜀</m:t>
                        </m:r>
                      </m:e>
                      <m:sub>
                        <m:r>
                          <a:rPr lang="es-CR" sz="2000" i="1">
                            <a:latin typeface="Cambria Math"/>
                            <a:ea typeface="Cambria Math"/>
                          </a:rPr>
                          <m:t>𝑡</m:t>
                        </m:r>
                      </m:sub>
                    </m:sSub>
                  </m:oMath>
                </a14:m>
                <a:r>
                  <a:rPr lang="es-CR" sz="2000" dirty="0"/>
                  <a:t> es un ruido blanco de variancia </a:t>
                </a:r>
                <a14:m>
                  <m:oMath xmlns:m="http://schemas.openxmlformats.org/officeDocument/2006/math">
                    <m:sSup>
                      <m:sSupPr>
                        <m:ctrlPr>
                          <a:rPr lang="es-CR" sz="2000" b="0" i="1" smtClean="0">
                            <a:latin typeface="Cambria Math" panose="02040503050406030204" pitchFamily="18" charset="0"/>
                            <a:ea typeface="Cambria Math"/>
                          </a:rPr>
                        </m:ctrlPr>
                      </m:sSupPr>
                      <m:e>
                        <m:r>
                          <a:rPr lang="es-CR" sz="2000" i="1" smtClean="0">
                            <a:latin typeface="Cambria Math"/>
                            <a:ea typeface="Cambria Math"/>
                          </a:rPr>
                          <m:t>𝜎</m:t>
                        </m:r>
                      </m:e>
                      <m:sup>
                        <m:r>
                          <a:rPr lang="es-CR" sz="2000" b="0" i="1" smtClean="0">
                            <a:latin typeface="Cambria Math"/>
                            <a:ea typeface="Cambria Math"/>
                          </a:rPr>
                          <m:t>2</m:t>
                        </m:r>
                      </m:sup>
                    </m:sSup>
                    <m:r>
                      <a:rPr lang="es-CR" sz="2000" b="0" i="1" smtClean="0">
                        <a:latin typeface="Cambria Math"/>
                        <a:ea typeface="Cambria Math"/>
                      </a:rPr>
                      <m:t>. </m:t>
                    </m:r>
                  </m:oMath>
                </a14:m>
                <a:r>
                  <a:rPr lang="es-CR" sz="2000" dirty="0"/>
                  <a:t> Suponemos que el proceso comienza en el proceso 0 tal que </a:t>
                </a:r>
                <a14:m>
                  <m:oMath xmlns:m="http://schemas.openxmlformats.org/officeDocument/2006/math">
                    <m:sSub>
                      <m:sSubPr>
                        <m:ctrlPr>
                          <a:rPr lang="es-CR" sz="2000" i="1">
                            <a:latin typeface="Cambria Math" panose="02040503050406030204" pitchFamily="18" charset="0"/>
                          </a:rPr>
                        </m:ctrlPr>
                      </m:sSubPr>
                      <m:e>
                        <m:r>
                          <a:rPr lang="es-CR" sz="2000" i="1">
                            <a:latin typeface="Cambria Math"/>
                          </a:rPr>
                          <m:t>𝑦</m:t>
                        </m:r>
                      </m:e>
                      <m:sub>
                        <m:r>
                          <a:rPr lang="es-CR" sz="2000" b="0" i="1" smtClean="0">
                            <a:latin typeface="Cambria Math"/>
                          </a:rPr>
                          <m:t>0</m:t>
                        </m:r>
                      </m:sub>
                    </m:sSub>
                  </m:oMath>
                </a14:m>
                <a:r>
                  <a:rPr lang="es-CR" sz="2000" dirty="0"/>
                  <a:t> es la condición inicial y conocida):</a:t>
                </a:r>
              </a:p>
              <a:p>
                <a:pPr marL="0" indent="0" algn="just">
                  <a:buNone/>
                </a:pPr>
                <a:endParaRPr lang="es-CR" sz="2000" dirty="0"/>
              </a:p>
              <a:p>
                <a:pPr marL="0" indent="0" algn="just">
                  <a:buNone/>
                </a:pPr>
                <a14:m>
                  <m:oMathPara xmlns:m="http://schemas.openxmlformats.org/officeDocument/2006/math">
                    <m:oMathParaPr>
                      <m:jc m:val="centerGroup"/>
                    </m:oMathParaPr>
                    <m:oMath xmlns:m="http://schemas.openxmlformats.org/officeDocument/2006/math">
                      <m:sSub>
                        <m:sSubPr>
                          <m:ctrlPr>
                            <a:rPr lang="es-CR" sz="2000" b="0" i="1" smtClean="0">
                              <a:latin typeface="Cambria Math" panose="02040503050406030204" pitchFamily="18" charset="0"/>
                            </a:rPr>
                          </m:ctrlPr>
                        </m:sSubPr>
                        <m:e>
                          <m:r>
                            <a:rPr lang="es-CR" sz="2000" b="0" i="1" smtClean="0">
                              <a:latin typeface="Cambria Math"/>
                            </a:rPr>
                            <m:t>𝑦</m:t>
                          </m:r>
                        </m:e>
                        <m:sub>
                          <m:r>
                            <a:rPr lang="es-CR" sz="2000" b="0" i="1" smtClean="0">
                              <a:latin typeface="Cambria Math"/>
                            </a:rPr>
                            <m:t>𝑡</m:t>
                          </m:r>
                        </m:sub>
                      </m:sSub>
                      <m:r>
                        <a:rPr lang="es-CR" sz="2000" b="0" i="1" smtClean="0">
                          <a:latin typeface="Cambria Math"/>
                        </a:rPr>
                        <m:t>=</m:t>
                      </m:r>
                      <m:sSub>
                        <m:sSubPr>
                          <m:ctrlPr>
                            <a:rPr lang="es-CR" sz="2000" b="0" i="1" smtClean="0">
                              <a:latin typeface="Cambria Math" panose="02040503050406030204" pitchFamily="18" charset="0"/>
                            </a:rPr>
                          </m:ctrlPr>
                        </m:sSubPr>
                        <m:e>
                          <m:r>
                            <a:rPr lang="es-CR" sz="2000" b="0" i="1" smtClean="0">
                              <a:latin typeface="Cambria Math"/>
                            </a:rPr>
                            <m:t>𝑎</m:t>
                          </m:r>
                        </m:e>
                        <m:sub>
                          <m:r>
                            <a:rPr lang="es-CR" sz="2000" b="0" i="1" smtClean="0">
                              <a:latin typeface="Cambria Math"/>
                            </a:rPr>
                            <m:t>0</m:t>
                          </m:r>
                        </m:sub>
                      </m:sSub>
                      <m:r>
                        <a:rPr lang="es-CR" sz="2000" b="0" i="1" smtClean="0">
                          <a:latin typeface="Cambria Math"/>
                        </a:rPr>
                        <m:t>+</m:t>
                      </m:r>
                      <m:sSub>
                        <m:sSubPr>
                          <m:ctrlPr>
                            <a:rPr lang="es-CR" sz="2000" b="0" i="1" smtClean="0">
                              <a:latin typeface="Cambria Math" panose="02040503050406030204" pitchFamily="18" charset="0"/>
                            </a:rPr>
                          </m:ctrlPr>
                        </m:sSubPr>
                        <m:e>
                          <m:r>
                            <a:rPr lang="es-CR" sz="2000" b="0" i="1" smtClean="0">
                              <a:latin typeface="Cambria Math"/>
                            </a:rPr>
                            <m:t>𝑎</m:t>
                          </m:r>
                        </m:e>
                        <m:sub>
                          <m:r>
                            <a:rPr lang="es-CR" sz="2000" b="0" i="1" smtClean="0">
                              <a:latin typeface="Cambria Math"/>
                            </a:rPr>
                            <m:t>1</m:t>
                          </m:r>
                        </m:sub>
                      </m:sSub>
                      <m:sSub>
                        <m:sSubPr>
                          <m:ctrlPr>
                            <a:rPr lang="es-CR" sz="2000" b="0" i="1" smtClean="0">
                              <a:latin typeface="Cambria Math" panose="02040503050406030204" pitchFamily="18" charset="0"/>
                            </a:rPr>
                          </m:ctrlPr>
                        </m:sSubPr>
                        <m:e>
                          <m:r>
                            <a:rPr lang="es-CR" sz="2000" b="0" i="1" smtClean="0">
                              <a:latin typeface="Cambria Math"/>
                            </a:rPr>
                            <m:t>𝑦</m:t>
                          </m:r>
                        </m:e>
                        <m:sub>
                          <m:r>
                            <a:rPr lang="es-CR" sz="2000" b="0" i="1" smtClean="0">
                              <a:latin typeface="Cambria Math"/>
                            </a:rPr>
                            <m:t>𝑡</m:t>
                          </m:r>
                          <m:r>
                            <a:rPr lang="es-CR" sz="2000" b="0" i="1" smtClean="0">
                              <a:latin typeface="Cambria Math"/>
                            </a:rPr>
                            <m:t>−1</m:t>
                          </m:r>
                        </m:sub>
                      </m:sSub>
                      <m:r>
                        <a:rPr lang="es-CR" sz="2000" b="0" i="1" smtClean="0">
                          <a:latin typeface="Cambria Math"/>
                        </a:rPr>
                        <m:t>+</m:t>
                      </m:r>
                      <m:sSub>
                        <m:sSubPr>
                          <m:ctrlPr>
                            <a:rPr lang="es-CR" sz="2000" b="0" i="1" smtClean="0">
                              <a:latin typeface="Cambria Math" panose="02040503050406030204" pitchFamily="18" charset="0"/>
                              <a:ea typeface="Cambria Math"/>
                            </a:rPr>
                          </m:ctrlPr>
                        </m:sSubPr>
                        <m:e>
                          <m:r>
                            <a:rPr lang="es-CR" sz="2000" b="0" i="1" smtClean="0">
                              <a:latin typeface="Cambria Math"/>
                              <a:ea typeface="Cambria Math"/>
                            </a:rPr>
                            <m:t>𝜀</m:t>
                          </m:r>
                        </m:e>
                        <m:sub>
                          <m:r>
                            <a:rPr lang="es-CR" sz="2000" b="0" i="1" smtClean="0">
                              <a:latin typeface="Cambria Math"/>
                              <a:ea typeface="Cambria Math"/>
                            </a:rPr>
                            <m:t>𝑡</m:t>
                          </m:r>
                        </m:sub>
                      </m:sSub>
                    </m:oMath>
                  </m:oMathPara>
                </a14:m>
                <a:endParaRPr lang="es-CR" sz="2000" dirty="0"/>
              </a:p>
              <a:p>
                <a:pPr marL="0" indent="0" algn="just">
                  <a:buNone/>
                </a:pPr>
                <a:endParaRPr lang="es-CR" sz="2000" dirty="0"/>
              </a:p>
              <a:p>
                <a:pPr marL="457200" indent="-457200" algn="just">
                  <a:buFont typeface="+mj-lt"/>
                  <a:buAutoNum type="arabicPeriod"/>
                </a:pPr>
                <a:r>
                  <a:rPr lang="es-CR" sz="2000" dirty="0"/>
                  <a:t>Utilizando el método de interacción de </a:t>
                </a:r>
                <a:r>
                  <a:rPr lang="es-CR" sz="2000" dirty="0" err="1"/>
                  <a:t>Backward</a:t>
                </a:r>
                <a:r>
                  <a:rPr lang="es-CR" sz="2000" dirty="0"/>
                  <a:t>, exprima </a:t>
                </a:r>
                <a14:m>
                  <m:oMath xmlns:m="http://schemas.openxmlformats.org/officeDocument/2006/math">
                    <m:sSub>
                      <m:sSubPr>
                        <m:ctrlPr>
                          <a:rPr lang="es-CR" sz="2000" i="1">
                            <a:latin typeface="Cambria Math" panose="02040503050406030204" pitchFamily="18" charset="0"/>
                          </a:rPr>
                        </m:ctrlPr>
                      </m:sSubPr>
                      <m:e>
                        <m:r>
                          <a:rPr lang="es-CR" sz="2000" i="1">
                            <a:latin typeface="Cambria Math"/>
                          </a:rPr>
                          <m:t>𝑦</m:t>
                        </m:r>
                      </m:e>
                      <m:sub>
                        <m:r>
                          <a:rPr lang="es-CR" sz="2000" i="1">
                            <a:latin typeface="Cambria Math"/>
                          </a:rPr>
                          <m:t>𝑡</m:t>
                        </m:r>
                      </m:sub>
                    </m:sSub>
                  </m:oMath>
                </a14:m>
                <a:r>
                  <a:rPr lang="es-CR" sz="2000" dirty="0"/>
                  <a:t> en función de la secuencia </a:t>
                </a:r>
                <a14:m>
                  <m:oMath xmlns:m="http://schemas.openxmlformats.org/officeDocument/2006/math">
                    <m:sSub>
                      <m:sSubPr>
                        <m:ctrlPr>
                          <a:rPr lang="es-CR" sz="2000" i="1">
                            <a:latin typeface="Cambria Math" panose="02040503050406030204" pitchFamily="18" charset="0"/>
                            <a:ea typeface="Cambria Math"/>
                          </a:rPr>
                        </m:ctrlPr>
                      </m:sSubPr>
                      <m:e>
                        <m:r>
                          <a:rPr lang="es-CR" sz="2000" i="1">
                            <a:latin typeface="Cambria Math"/>
                            <a:ea typeface="Cambria Math"/>
                          </a:rPr>
                          <m:t>𝜀</m:t>
                        </m:r>
                      </m:e>
                      <m:sub>
                        <m:r>
                          <a:rPr lang="es-CR" sz="2000" i="1">
                            <a:latin typeface="Cambria Math"/>
                            <a:ea typeface="Cambria Math"/>
                          </a:rPr>
                          <m:t>𝑡</m:t>
                        </m:r>
                      </m:sub>
                    </m:sSub>
                  </m:oMath>
                </a14:m>
                <a:r>
                  <a:rPr lang="es-CR" sz="2000" dirty="0"/>
                  <a:t>, de </a:t>
                </a:r>
                <a14:m>
                  <m:oMath xmlns:m="http://schemas.openxmlformats.org/officeDocument/2006/math">
                    <m:sSub>
                      <m:sSubPr>
                        <m:ctrlPr>
                          <a:rPr lang="es-CR" sz="2000" i="1">
                            <a:latin typeface="Cambria Math" panose="02040503050406030204" pitchFamily="18" charset="0"/>
                          </a:rPr>
                        </m:ctrlPr>
                      </m:sSubPr>
                      <m:e>
                        <m:r>
                          <a:rPr lang="es-CR" sz="2000" i="1">
                            <a:latin typeface="Cambria Math"/>
                          </a:rPr>
                          <m:t>𝑦</m:t>
                        </m:r>
                      </m:e>
                      <m:sub>
                        <m:r>
                          <a:rPr lang="es-CR" sz="2000" b="0" i="1" smtClean="0">
                            <a:latin typeface="Cambria Math"/>
                          </a:rPr>
                          <m:t>0</m:t>
                        </m:r>
                      </m:sub>
                    </m:sSub>
                  </m:oMath>
                </a14:m>
                <a:r>
                  <a:rPr lang="es-CR" sz="2000" dirty="0"/>
                  <a:t> y de parámetros del modelo.</a:t>
                </a:r>
              </a:p>
              <a:p>
                <a:pPr marL="457200" indent="-457200" algn="just">
                  <a:buFont typeface="+mj-lt"/>
                  <a:buAutoNum type="arabicPeriod"/>
                </a:pPr>
                <a:r>
                  <a:rPr lang="es-CR" sz="2000" dirty="0"/>
                  <a:t>Calcule la esperanza de </a:t>
                </a:r>
                <a14:m>
                  <m:oMath xmlns:m="http://schemas.openxmlformats.org/officeDocument/2006/math">
                    <m:sSub>
                      <m:sSubPr>
                        <m:ctrlPr>
                          <a:rPr lang="es-CR" sz="2000" b="0" i="1" smtClean="0">
                            <a:latin typeface="Cambria Math" panose="02040503050406030204" pitchFamily="18" charset="0"/>
                          </a:rPr>
                        </m:ctrlPr>
                      </m:sSubPr>
                      <m:e>
                        <m:r>
                          <a:rPr lang="es-CR" sz="2000" i="1">
                            <a:latin typeface="Cambria Math"/>
                          </a:rPr>
                          <m:t>𝑦</m:t>
                        </m:r>
                      </m:e>
                      <m:sub>
                        <m:r>
                          <a:rPr lang="es-CR" sz="2000" b="0" i="1" smtClean="0">
                            <a:latin typeface="Cambria Math"/>
                          </a:rPr>
                          <m:t>𝑡</m:t>
                        </m:r>
                      </m:sub>
                    </m:sSub>
                  </m:oMath>
                </a14:m>
                <a:r>
                  <a:rPr lang="es-CR" sz="2000" dirty="0"/>
                  <a:t> utilizando lo encontrado en el punto anterior. ¿Se puede decir que el proceso es Estacionario?  Si no es así, brinde las condiciones adicionales que aseguran la </a:t>
                </a:r>
                <a:r>
                  <a:rPr lang="es-CR" sz="2000" dirty="0" err="1"/>
                  <a:t>estacionaridad</a:t>
                </a:r>
                <a:r>
                  <a:rPr lang="es-CR" sz="2000" dirty="0"/>
                  <a:t> de </a:t>
                </a:r>
                <a14:m>
                  <m:oMath xmlns:m="http://schemas.openxmlformats.org/officeDocument/2006/math">
                    <m:sSub>
                      <m:sSubPr>
                        <m:ctrlPr>
                          <a:rPr lang="es-CR" sz="2000" i="1">
                            <a:latin typeface="Cambria Math" panose="02040503050406030204" pitchFamily="18" charset="0"/>
                          </a:rPr>
                        </m:ctrlPr>
                      </m:sSubPr>
                      <m:e>
                        <m:r>
                          <a:rPr lang="es-CR" sz="2000" i="1">
                            <a:latin typeface="Cambria Math"/>
                          </a:rPr>
                          <m:t>𝑦</m:t>
                        </m:r>
                      </m:e>
                      <m:sub>
                        <m:r>
                          <a:rPr lang="es-CR" sz="2000" i="1">
                            <a:latin typeface="Cambria Math"/>
                          </a:rPr>
                          <m:t>𝑡</m:t>
                        </m:r>
                      </m:sub>
                    </m:sSub>
                  </m:oMath>
                </a14:m>
                <a:r>
                  <a:rPr lang="es-CR" sz="2000" dirty="0"/>
                  <a:t>. </a:t>
                </a:r>
              </a:p>
              <a:p>
                <a:pPr marL="457200" indent="-457200" algn="just">
                  <a:buFont typeface="+mj-lt"/>
                  <a:buAutoNum type="arabicPeriod"/>
                </a:pPr>
                <a:r>
                  <a:rPr lang="es-CR" sz="2000" dirty="0"/>
                  <a:t>Suponiendo las condiciones verificadas, calcule la variancia del proceso. </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107504" y="908720"/>
                <a:ext cx="8784976" cy="5832648"/>
              </a:xfrm>
              <a:blipFill rotWithShape="1">
                <a:blip r:embed="rId2" cstate="print"/>
                <a:stretch>
                  <a:fillRect l="-763" t="-627" r="-694" b="-627"/>
                </a:stretch>
              </a:blipFill>
            </p:spPr>
            <p:txBody>
              <a:bodyPr/>
              <a:lstStyle/>
              <a:p>
                <a:r>
                  <a:rPr lang="es-CR">
                    <a:noFill/>
                  </a:rPr>
                  <a:t> </a:t>
                </a:r>
              </a:p>
            </p:txBody>
          </p:sp>
        </mc:Fallback>
      </mc:AlternateContent>
      <p:sp>
        <p:nvSpPr>
          <p:cNvPr id="5" name="Título 1">
            <a:extLst>
              <a:ext uri="{FF2B5EF4-FFF2-40B4-BE49-F238E27FC236}">
                <a16:creationId xmlns:a16="http://schemas.microsoft.com/office/drawing/2014/main" id="{986557CA-AFE9-4ED6-BD34-4F8DEA7BF07D}"/>
              </a:ext>
            </a:extLst>
          </p:cNvPr>
          <p:cNvSpPr>
            <a:spLocks noGrp="1"/>
          </p:cNvSpPr>
          <p:nvPr>
            <p:ph type="title"/>
          </p:nvPr>
        </p:nvSpPr>
        <p:spPr>
          <a:xfrm>
            <a:off x="457200" y="116632"/>
            <a:ext cx="8229600" cy="710952"/>
          </a:xfrm>
        </p:spPr>
        <p:txBody>
          <a:bodyPr>
            <a:normAutofit fontScale="90000"/>
          </a:bodyPr>
          <a:lstStyle/>
          <a:p>
            <a:r>
              <a:rPr lang="es-CR" dirty="0"/>
              <a:t>Ejercicios</a:t>
            </a:r>
          </a:p>
        </p:txBody>
      </p:sp>
    </p:spTree>
    <p:extLst>
      <p:ext uri="{BB962C8B-B14F-4D97-AF65-F5344CB8AC3E}">
        <p14:creationId xmlns:p14="http://schemas.microsoft.com/office/powerpoint/2010/main" val="3991993462"/>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1B6C2B34-5D16-44D3-B873-AD3D765DD951}"/>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El proceso AR</a:t>
            </a:r>
            <a:endParaRPr lang="es-CR" dirty="0"/>
          </a:p>
        </p:txBody>
      </p:sp>
      <mc:AlternateContent xmlns:mc="http://schemas.openxmlformats.org/markup-compatibility/2006" xmlns:a14="http://schemas.microsoft.com/office/drawing/2010/main">
        <mc:Choice Requires="a14">
          <p:sp>
            <p:nvSpPr>
              <p:cNvPr id="4" name="Marcador de contenido 2">
                <a:extLst>
                  <a:ext uri="{FF2B5EF4-FFF2-40B4-BE49-F238E27FC236}">
                    <a16:creationId xmlns:a16="http://schemas.microsoft.com/office/drawing/2014/main" id="{B7B3EC52-BD49-4D8B-AA47-178DAF4545FD}"/>
                  </a:ext>
                </a:extLst>
              </p:cNvPr>
              <p:cNvSpPr>
                <a:spLocks noGrp="1"/>
              </p:cNvSpPr>
              <p:nvPr>
                <p:ph idx="1"/>
              </p:nvPr>
            </p:nvSpPr>
            <p:spPr>
              <a:xfrm>
                <a:off x="107504" y="836712"/>
                <a:ext cx="8928992" cy="5832648"/>
              </a:xfrm>
            </p:spPr>
            <p:txBody>
              <a:bodyPr>
                <a:normAutofit lnSpcReduction="10000"/>
              </a:bodyPr>
              <a:lstStyle/>
              <a:p>
                <a:pPr marL="0" indent="0">
                  <a:buNone/>
                </a:pPr>
                <a:r>
                  <a:rPr lang="es-CR" sz="2400" dirty="0"/>
                  <a:t>El proceso AR(2)</a:t>
                </a:r>
              </a:p>
              <a:p>
                <a:pPr marL="0" indent="0">
                  <a:buNone/>
                </a:pPr>
                <a:endParaRPr lang="es-CR" sz="2400" dirty="0"/>
              </a:p>
              <a:p>
                <a:pPr marL="0" indent="0">
                  <a:buNone/>
                </a:pPr>
                <a:r>
                  <a:rPr lang="es-CR" sz="2400" dirty="0"/>
                  <a:t>Su escritura está dada por la siguiente ecuación:</a:t>
                </a:r>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r>
                        <a:rPr lang="es-CR" sz="2400" i="1">
                          <a:latin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1</m:t>
                          </m:r>
                        </m:sub>
                      </m:sSub>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𝑥</m:t>
                          </m:r>
                        </m:e>
                        <m:sub>
                          <m:r>
                            <a:rPr lang="es-CR" sz="2400" b="0" i="1" smtClean="0">
                              <a:latin typeface="Cambria Math" panose="02040503050406030204" pitchFamily="18" charset="0"/>
                              <a:ea typeface="Cambria Math" panose="02040503050406030204" pitchFamily="18" charset="0"/>
                            </a:rPr>
                            <m:t>𝑡</m:t>
                          </m:r>
                          <m:r>
                            <a:rPr lang="es-CR" sz="2400" b="0" i="1" smtClean="0">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2</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−2</m:t>
                          </m:r>
                        </m:sub>
                      </m:sSub>
                      <m:r>
                        <a:rPr lang="es-CR" sz="2400" b="0" i="1" smtClean="0">
                          <a:latin typeface="Cambria Math" panose="02040503050406030204" pitchFamily="18" charset="0"/>
                          <a:ea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𝑢</m:t>
                          </m:r>
                        </m:e>
                        <m:sub>
                          <m:r>
                            <a:rPr lang="es-CR" sz="2400" b="0" i="1" smtClean="0">
                              <a:latin typeface="Cambria Math" panose="02040503050406030204" pitchFamily="18" charset="0"/>
                              <a:ea typeface="Cambria Math" panose="02040503050406030204" pitchFamily="18" charset="0"/>
                            </a:rPr>
                            <m:t>𝑡</m:t>
                          </m:r>
                        </m:sub>
                      </m:sSub>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𝑜</m:t>
                      </m:r>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𝑡𝑎𝑚𝑏𝑖</m:t>
                      </m:r>
                      <m:r>
                        <a:rPr lang="es-CR" sz="2400" b="0" i="1" smtClean="0">
                          <a:latin typeface="Cambria Math" panose="02040503050406030204" pitchFamily="18" charset="0"/>
                          <a:ea typeface="Cambria Math" panose="02040503050406030204" pitchFamily="18" charset="0"/>
                        </a:rPr>
                        <m:t>é</m:t>
                      </m:r>
                      <m:r>
                        <a:rPr lang="es-CR" sz="2400" b="0" i="1" smtClean="0">
                          <a:latin typeface="Cambria Math" panose="02040503050406030204" pitchFamily="18" charset="0"/>
                          <a:ea typeface="Cambria Math" panose="02040503050406030204" pitchFamily="18" charset="0"/>
                        </a:rPr>
                        <m:t>𝑛</m:t>
                      </m:r>
                      <m:r>
                        <a:rPr lang="es-CR" sz="2400" b="0" i="1" smtClean="0">
                          <a:latin typeface="Cambria Math" panose="02040503050406030204" pitchFamily="18" charset="0"/>
                          <a:ea typeface="Cambria Math" panose="02040503050406030204" pitchFamily="18" charset="0"/>
                        </a:rPr>
                        <m:t>:   </m:t>
                      </m:r>
                      <m:d>
                        <m:dPr>
                          <m:ctrlPr>
                            <a:rPr lang="es-CR" sz="2400" b="0" i="1" smtClean="0">
                              <a:latin typeface="Cambria Math" panose="02040503050406030204" pitchFamily="18" charset="0"/>
                              <a:ea typeface="Cambria Math" panose="02040503050406030204" pitchFamily="18" charset="0"/>
                            </a:rPr>
                          </m:ctrlPr>
                        </m:dPr>
                        <m:e>
                          <m:r>
                            <a:rPr lang="es-CR" sz="2400" b="0" i="1" smtClean="0">
                              <a:latin typeface="Cambria Math" panose="02040503050406030204" pitchFamily="18" charset="0"/>
                              <a:ea typeface="Cambria Math" panose="02040503050406030204" pitchFamily="18" charset="0"/>
                            </a:rPr>
                            <m:t>1−</m:t>
                          </m:r>
                          <m:sSub>
                            <m:sSubPr>
                              <m:ctrlPr>
                                <a:rPr lang="es-CR" sz="2400" i="1">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𝐵</m:t>
                          </m:r>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2</m:t>
                              </m:r>
                            </m:sub>
                          </m:sSub>
                          <m:sSup>
                            <m:sSupPr>
                              <m:ctrlPr>
                                <a:rPr lang="es-CR" sz="2400" b="0" i="1" smtClean="0">
                                  <a:latin typeface="Cambria Math" panose="02040503050406030204" pitchFamily="18" charset="0"/>
                                  <a:ea typeface="Cambria Math" panose="02040503050406030204" pitchFamily="18" charset="0"/>
                                </a:rPr>
                              </m:ctrlPr>
                            </m:sSupPr>
                            <m:e>
                              <m:r>
                                <a:rPr lang="es-CR" sz="2400" i="1">
                                  <a:latin typeface="Cambria Math" panose="02040503050406030204" pitchFamily="18" charset="0"/>
                                  <a:ea typeface="Cambria Math" panose="02040503050406030204" pitchFamily="18" charset="0"/>
                                </a:rPr>
                                <m:t>𝐵</m:t>
                              </m:r>
                            </m:e>
                            <m:sup>
                              <m:r>
                                <a:rPr lang="es-CR" sz="2400" b="0" i="1" smtClean="0">
                                  <a:latin typeface="Cambria Math" panose="02040503050406030204" pitchFamily="18" charset="0"/>
                                  <a:ea typeface="Cambria Math" panose="02040503050406030204" pitchFamily="18" charset="0"/>
                                </a:rPr>
                                <m:t>2</m:t>
                              </m:r>
                            </m:sup>
                          </m:sSup>
                        </m:e>
                      </m:d>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𝑥</m:t>
                          </m:r>
                        </m:e>
                        <m:sub>
                          <m:r>
                            <a:rPr lang="es-CR" sz="2400" b="0" i="1" smtClean="0">
                              <a:latin typeface="Cambria Math" panose="02040503050406030204" pitchFamily="18" charset="0"/>
                              <a:ea typeface="Cambria Math" panose="02040503050406030204" pitchFamily="18" charset="0"/>
                            </a:rPr>
                            <m:t>𝑡</m:t>
                          </m:r>
                        </m:sub>
                      </m:sSub>
                      <m:r>
                        <a:rPr lang="es-CR" sz="2400" b="0" i="1" smtClean="0">
                          <a:latin typeface="Cambria Math" panose="02040503050406030204" pitchFamily="18" charset="0"/>
                          <a:ea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𝑢</m:t>
                          </m:r>
                        </m:e>
                        <m:sub>
                          <m:r>
                            <a:rPr lang="es-CR" sz="2400" b="0" i="1" smtClean="0">
                              <a:latin typeface="Cambria Math" panose="02040503050406030204" pitchFamily="18" charset="0"/>
                              <a:ea typeface="Cambria Math" panose="02040503050406030204" pitchFamily="18" charset="0"/>
                            </a:rPr>
                            <m:t>𝑡</m:t>
                          </m:r>
                        </m:sub>
                      </m:sSub>
                    </m:oMath>
                  </m:oMathPara>
                </a14:m>
                <a:endParaRPr lang="es-CR" sz="2400" dirty="0"/>
              </a:p>
              <a:p>
                <a:pPr marL="0" indent="0">
                  <a:buNone/>
                </a:pPr>
                <a:endParaRPr lang="es-CR" sz="2400" dirty="0"/>
              </a:p>
              <a:p>
                <a:pPr marL="0" indent="0">
                  <a:buNone/>
                </a:pPr>
                <a:r>
                  <a:rPr lang="es-CR" sz="2400" dirty="0"/>
                  <a:t>Mediante la condición de estacionaridad se puede obtener el pasaje a una escritura MA: </a:t>
                </a:r>
              </a:p>
              <a:p>
                <a:pPr marL="0" indent="0">
                  <a:buNone/>
                </a:pPr>
                <a:endParaRPr lang="es-CR" sz="24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sSup>
                            <m:sSupPr>
                              <m:ctrlPr>
                                <a:rPr lang="es-CR" sz="2400" b="0" i="1" smtClean="0">
                                  <a:latin typeface="Cambria Math" panose="02040503050406030204" pitchFamily="18" charset="0"/>
                                  <a:ea typeface="Cambria Math" panose="02040503050406030204" pitchFamily="18" charset="0"/>
                                </a:rPr>
                              </m:ctrlPr>
                            </m:sSupPr>
                            <m:e>
                              <m:d>
                                <m:dPr>
                                  <m:ctrlPr>
                                    <a:rPr lang="es-CR" sz="2400" i="1">
                                      <a:latin typeface="Cambria Math" panose="02040503050406030204" pitchFamily="18" charset="0"/>
                                      <a:ea typeface="Cambria Math" panose="02040503050406030204" pitchFamily="18" charset="0"/>
                                    </a:rPr>
                                  </m:ctrlPr>
                                </m:dPr>
                                <m:e>
                                  <m:r>
                                    <a:rPr lang="es-CR" sz="2400" i="1">
                                      <a:latin typeface="Cambria Math" panose="02040503050406030204" pitchFamily="18" charset="0"/>
                                      <a:ea typeface="Cambria Math" panose="02040503050406030204" pitchFamily="18" charset="0"/>
                                    </a:rPr>
                                    <m:t>1−</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Sub>
                                  <m:r>
                                    <a:rPr lang="es-CR" sz="2400" i="1">
                                      <a:latin typeface="Cambria Math" panose="02040503050406030204" pitchFamily="18" charset="0"/>
                                      <a:ea typeface="Cambria Math" panose="02040503050406030204" pitchFamily="18" charset="0"/>
                                    </a:rPr>
                                    <m:t>𝐵</m:t>
                                  </m:r>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2</m:t>
                                      </m:r>
                                    </m:sub>
                                  </m:sSub>
                                  <m:sSup>
                                    <m:sSupPr>
                                      <m:ctrlPr>
                                        <a:rPr lang="es-CR" sz="2400" b="0" i="1" smtClean="0">
                                          <a:latin typeface="Cambria Math" panose="02040503050406030204" pitchFamily="18" charset="0"/>
                                          <a:ea typeface="Cambria Math" panose="02040503050406030204" pitchFamily="18" charset="0"/>
                                        </a:rPr>
                                      </m:ctrlPr>
                                    </m:sSupPr>
                                    <m:e>
                                      <m:r>
                                        <a:rPr lang="es-CR" sz="2400" i="1">
                                          <a:latin typeface="Cambria Math" panose="02040503050406030204" pitchFamily="18" charset="0"/>
                                          <a:ea typeface="Cambria Math" panose="02040503050406030204" pitchFamily="18" charset="0"/>
                                        </a:rPr>
                                        <m:t>𝐵</m:t>
                                      </m:r>
                                    </m:e>
                                    <m:sup>
                                      <m:r>
                                        <a:rPr lang="es-CR" sz="2400" b="0" i="1" smtClean="0">
                                          <a:latin typeface="Cambria Math" panose="02040503050406030204" pitchFamily="18" charset="0"/>
                                          <a:ea typeface="Cambria Math" panose="02040503050406030204" pitchFamily="18" charset="0"/>
                                        </a:rPr>
                                        <m:t>2</m:t>
                                      </m:r>
                                    </m:sup>
                                  </m:sSup>
                                </m:e>
                              </m:d>
                            </m:e>
                            <m:sup>
                              <m:r>
                                <a:rPr lang="es-CR" sz="2400" b="0" i="1" smtClean="0">
                                  <a:latin typeface="Cambria Math" panose="02040503050406030204" pitchFamily="18" charset="0"/>
                                  <a:ea typeface="Cambria Math" panose="02040503050406030204" pitchFamily="18" charset="0"/>
                                </a:rPr>
                                <m:t>−1</m:t>
                              </m:r>
                            </m:sup>
                          </m:sSup>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sub>
                      </m:sSub>
                      <m:r>
                        <a:rPr lang="es-CR" sz="2400" b="0" i="1" smtClean="0">
                          <a:latin typeface="Cambria Math" panose="02040503050406030204" pitchFamily="18" charset="0"/>
                          <a:ea typeface="Cambria Math" panose="02040503050406030204" pitchFamily="18" charset="0"/>
                        </a:rPr>
                        <m:t>,</m:t>
                      </m:r>
                    </m:oMath>
                  </m:oMathPara>
                </a14:m>
                <a:endParaRPr lang="es-CR" sz="2400" b="0" dirty="0">
                  <a:latin typeface="Cambria Math" panose="02040503050406030204" pitchFamily="18" charset="0"/>
                </a:endParaRPr>
              </a:p>
              <a:p>
                <a:pPr marL="0" indent="0">
                  <a:buNone/>
                </a:pPr>
                <a:endParaRPr lang="es-CR" sz="2400" b="0" dirty="0">
                  <a:latin typeface="Cambria Math" panose="02040503050406030204" pitchFamily="18" charset="0"/>
                </a:endParaRPr>
              </a:p>
              <a:p>
                <a:pPr marL="0" indent="0">
                  <a:buNone/>
                </a:pPr>
                <a:r>
                  <a:rPr lang="es-CR" sz="2400" b="0" dirty="0">
                    <a:latin typeface="Cambria Math" panose="02040503050406030204" pitchFamily="18" charset="0"/>
                  </a:rPr>
                  <a:t>Como condición de restricciones se tiene que </a:t>
                </a:r>
                <a14:m>
                  <m:oMath xmlns:m="http://schemas.openxmlformats.org/officeDocument/2006/math">
                    <m:d>
                      <m:dPr>
                        <m:begChr m:val="{"/>
                        <m:endChr m:val=""/>
                        <m:ctrlPr>
                          <a:rPr lang="es-CR" sz="2400" b="0" i="1" smtClean="0">
                            <a:latin typeface="Cambria Math" panose="02040503050406030204" pitchFamily="18" charset="0"/>
                          </a:rPr>
                        </m:ctrlPr>
                      </m:dPr>
                      <m:e>
                        <m:eqArr>
                          <m:eqArrPr>
                            <m:ctrlPr>
                              <a:rPr lang="es-CR" sz="2400" b="0" i="1" smtClean="0">
                                <a:latin typeface="Cambria Math" panose="02040503050406030204" pitchFamily="18" charset="0"/>
                              </a:rPr>
                            </m:ctrlPr>
                          </m:eqArrPr>
                          <m:e>
                            <m:r>
                              <a:rPr lang="es-CR" sz="2400" b="0" i="1" smtClean="0">
                                <a:latin typeface="Cambria Math" panose="02040503050406030204" pitchFamily="18" charset="0"/>
                              </a:rPr>
                              <m:t>   </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2</m:t>
                                </m:r>
                              </m:sub>
                            </m:sSub>
                            <m:r>
                              <a:rPr lang="es-CR" sz="2400" b="0" i="1" smtClean="0">
                                <a:latin typeface="Cambria Math" panose="02040503050406030204" pitchFamily="18" charset="0"/>
                                <a:ea typeface="Cambria Math" panose="02040503050406030204" pitchFamily="18" charset="0"/>
                              </a:rPr>
                              <m:t>&lt;1</m:t>
                            </m:r>
                          </m:e>
                          <m:e>
                            <m:sSub>
                              <m:sSubPr>
                                <m:ctrlPr>
                                  <a:rPr lang="es-CR" sz="2400" i="1">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2</m:t>
                                </m:r>
                              </m:sub>
                            </m:sSub>
                            <m:r>
                              <a:rPr lang="es-CR" sz="2400" b="0" i="1" smtClean="0">
                                <a:latin typeface="Cambria Math" panose="02040503050406030204" pitchFamily="18" charset="0"/>
                                <a:ea typeface="Cambria Math" panose="02040503050406030204" pitchFamily="18" charset="0"/>
                              </a:rPr>
                              <m:t>&lt;1</m:t>
                            </m:r>
                          </m:e>
                          <m:e>
                            <m:r>
                              <a:rPr lang="es-CR" sz="2400" b="0" i="1" smtClean="0">
                                <a:latin typeface="Cambria Math" panose="02040503050406030204" pitchFamily="18" charset="0"/>
                              </a:rPr>
                              <m:t>−1&lt;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2</m:t>
                                </m:r>
                              </m:sub>
                            </m:sSub>
                            <m:r>
                              <a:rPr lang="es-CR" sz="2400" b="0" i="1" smtClean="0">
                                <a:latin typeface="Cambria Math" panose="02040503050406030204" pitchFamily="18" charset="0"/>
                                <a:ea typeface="Cambria Math" panose="02040503050406030204" pitchFamily="18" charset="0"/>
                              </a:rPr>
                              <m:t>&lt;1</m:t>
                            </m:r>
                          </m:e>
                        </m:eqArr>
                      </m:e>
                    </m:d>
                  </m:oMath>
                </a14:m>
                <a:endParaRPr lang="es-CR" sz="2400" dirty="0"/>
              </a:p>
              <a:p>
                <a:pPr marL="0" indent="0">
                  <a:buNone/>
                </a:pPr>
                <a:endParaRPr lang="es-CR" sz="2400" dirty="0"/>
              </a:p>
              <a:p>
                <a:pPr marL="0" indent="0">
                  <a:buNone/>
                </a:pPr>
                <a:endParaRPr lang="es-CR" sz="2400" b="0" i="1" dirty="0">
                  <a:latin typeface="Cambria Math" panose="02040503050406030204" pitchFamily="18" charset="0"/>
                </a:endParaRPr>
              </a:p>
              <a:p>
                <a:pPr marL="0" indent="0">
                  <a:buNone/>
                </a:pPr>
                <a:endParaRPr lang="es-CR" sz="2400" dirty="0"/>
              </a:p>
              <a:p>
                <a:pPr marL="0" indent="0">
                  <a:buNone/>
                </a:pPr>
                <a:endParaRPr lang="es-CR" sz="2400" dirty="0"/>
              </a:p>
            </p:txBody>
          </p:sp>
        </mc:Choice>
        <mc:Fallback xmlns="">
          <p:sp>
            <p:nvSpPr>
              <p:cNvPr id="4" name="Marcador de contenido 2">
                <a:extLst>
                  <a:ext uri="{FF2B5EF4-FFF2-40B4-BE49-F238E27FC236}">
                    <a16:creationId xmlns:a16="http://schemas.microsoft.com/office/drawing/2014/main" xmlns="" xmlns:a14="http://schemas.microsoft.com/office/drawing/2010/main" id="{B7B3EC52-BD49-4D8B-AA47-178DAF4545FD}"/>
                  </a:ext>
                </a:extLst>
              </p:cNvPr>
              <p:cNvSpPr>
                <a:spLocks noGrp="1" noRot="1" noChangeAspect="1" noMove="1" noResize="1" noEditPoints="1" noAdjustHandles="1" noChangeArrowheads="1" noChangeShapeType="1" noTextEdit="1"/>
              </p:cNvSpPr>
              <p:nvPr>
                <p:ph idx="1"/>
              </p:nvPr>
            </p:nvSpPr>
            <p:spPr>
              <a:xfrm>
                <a:off x="107504" y="836712"/>
                <a:ext cx="8928992" cy="5832648"/>
              </a:xfrm>
              <a:blipFill>
                <a:blip r:embed="rId2" cstate="print"/>
                <a:stretch>
                  <a:fillRect l="-1093" t="-1463"/>
                </a:stretch>
              </a:blipFill>
            </p:spPr>
            <p:txBody>
              <a:bodyPr/>
              <a:lstStyle/>
              <a:p>
                <a:r>
                  <a:rPr lang="es-CR">
                    <a:noFill/>
                  </a:rPr>
                  <a:t> </a:t>
                </a:r>
              </a:p>
            </p:txBody>
          </p:sp>
        </mc:Fallback>
      </mc:AlternateContent>
    </p:spTree>
    <p:extLst>
      <p:ext uri="{BB962C8B-B14F-4D97-AF65-F5344CB8AC3E}">
        <p14:creationId xmlns:p14="http://schemas.microsoft.com/office/powerpoint/2010/main" val="3768311895"/>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79512" y="908720"/>
            <a:ext cx="8784976" cy="4525963"/>
          </a:xfrm>
        </p:spPr>
        <p:txBody>
          <a:bodyPr>
            <a:normAutofit/>
          </a:bodyPr>
          <a:lstStyle/>
          <a:p>
            <a:r>
              <a:rPr lang="es-CR" sz="2400" dirty="0"/>
              <a:t>La función de auto-covariancia se calcula fácilmente. De hecho</a:t>
            </a:r>
          </a:p>
          <a:p>
            <a:endParaRPr lang="es-CR" sz="2400" dirty="0"/>
          </a:p>
          <a:p>
            <a:endParaRPr lang="es-CR" sz="2400" dirty="0"/>
          </a:p>
          <a:p>
            <a:r>
              <a:rPr lang="es-CR" sz="2400" dirty="0"/>
              <a:t>Y entonces:</a:t>
            </a:r>
          </a:p>
          <a:p>
            <a:pPr marL="0" indent="0">
              <a:buNone/>
            </a:pPr>
            <a:endParaRPr lang="es-CR" sz="2400" dirty="0"/>
          </a:p>
          <a:p>
            <a:endParaRPr lang="es-CR" sz="2400" dirty="0"/>
          </a:p>
          <a:p>
            <a:endParaRPr lang="es-CR" sz="2400" dirty="0"/>
          </a:p>
          <a:p>
            <a:r>
              <a:rPr lang="es-CR" sz="2400" dirty="0"/>
              <a:t>Tenemos finalmente:</a:t>
            </a:r>
          </a:p>
          <a:p>
            <a:endParaRPr lang="es-CR" sz="2400" dirty="0"/>
          </a:p>
        </p:txBody>
      </p:sp>
      <p:sp>
        <p:nvSpPr>
          <p:cNvPr id="7" name="1 Título">
            <a:extLst>
              <a:ext uri="{FF2B5EF4-FFF2-40B4-BE49-F238E27FC236}">
                <a16:creationId xmlns:a16="http://schemas.microsoft.com/office/drawing/2014/main" id="{1B6C2B34-5D16-44D3-B873-AD3D765DD951}"/>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a:t>
            </a:r>
          </a:p>
        </p:txBody>
      </p:sp>
      <p:pic>
        <p:nvPicPr>
          <p:cNvPr id="2" name="Imagen 1">
            <a:extLst>
              <a:ext uri="{FF2B5EF4-FFF2-40B4-BE49-F238E27FC236}">
                <a16:creationId xmlns:a16="http://schemas.microsoft.com/office/drawing/2014/main" id="{E2466D53-3676-43ED-A4B8-B3ADC04FDC01}"/>
              </a:ext>
            </a:extLst>
          </p:cNvPr>
          <p:cNvPicPr>
            <a:picLocks noChangeAspect="1"/>
          </p:cNvPicPr>
          <p:nvPr/>
        </p:nvPicPr>
        <p:blipFill>
          <a:blip r:embed="rId2" cstate="print"/>
          <a:stretch>
            <a:fillRect/>
          </a:stretch>
        </p:blipFill>
        <p:spPr>
          <a:xfrm>
            <a:off x="219474" y="1628800"/>
            <a:ext cx="8705052" cy="409866"/>
          </a:xfrm>
          <a:prstGeom prst="rect">
            <a:avLst/>
          </a:prstGeom>
        </p:spPr>
      </p:pic>
      <p:pic>
        <p:nvPicPr>
          <p:cNvPr id="4" name="Imagen 3">
            <a:extLst>
              <a:ext uri="{FF2B5EF4-FFF2-40B4-BE49-F238E27FC236}">
                <a16:creationId xmlns:a16="http://schemas.microsoft.com/office/drawing/2014/main" id="{394664E6-3313-4DDA-9326-9D5F18AF4045}"/>
              </a:ext>
            </a:extLst>
          </p:cNvPr>
          <p:cNvPicPr>
            <a:picLocks noChangeAspect="1"/>
          </p:cNvPicPr>
          <p:nvPr/>
        </p:nvPicPr>
        <p:blipFill>
          <a:blip r:embed="rId3" cstate="print"/>
          <a:stretch>
            <a:fillRect/>
          </a:stretch>
        </p:blipFill>
        <p:spPr>
          <a:xfrm>
            <a:off x="473493" y="2852936"/>
            <a:ext cx="7955347" cy="628419"/>
          </a:xfrm>
          <a:prstGeom prst="rect">
            <a:avLst/>
          </a:prstGeom>
        </p:spPr>
      </p:pic>
      <p:pic>
        <p:nvPicPr>
          <p:cNvPr id="5" name="Imagen 4">
            <a:extLst>
              <a:ext uri="{FF2B5EF4-FFF2-40B4-BE49-F238E27FC236}">
                <a16:creationId xmlns:a16="http://schemas.microsoft.com/office/drawing/2014/main" id="{E6EB51B2-CCA3-4909-BB00-393D9ECBBB75}"/>
              </a:ext>
            </a:extLst>
          </p:cNvPr>
          <p:cNvPicPr>
            <a:picLocks noChangeAspect="1"/>
          </p:cNvPicPr>
          <p:nvPr/>
        </p:nvPicPr>
        <p:blipFill>
          <a:blip r:embed="rId4" cstate="print"/>
          <a:stretch>
            <a:fillRect/>
          </a:stretch>
        </p:blipFill>
        <p:spPr>
          <a:xfrm>
            <a:off x="425152" y="4869160"/>
            <a:ext cx="3049764" cy="445016"/>
          </a:xfrm>
          <a:prstGeom prst="rect">
            <a:avLst/>
          </a:prstGeom>
        </p:spPr>
      </p:pic>
      <p:pic>
        <p:nvPicPr>
          <p:cNvPr id="6" name="Imagen 5">
            <a:extLst>
              <a:ext uri="{FF2B5EF4-FFF2-40B4-BE49-F238E27FC236}">
                <a16:creationId xmlns:a16="http://schemas.microsoft.com/office/drawing/2014/main" id="{9831F621-F392-4F6D-85F9-9F20DDCF0DDF}"/>
              </a:ext>
            </a:extLst>
          </p:cNvPr>
          <p:cNvPicPr>
            <a:picLocks noChangeAspect="1"/>
          </p:cNvPicPr>
          <p:nvPr/>
        </p:nvPicPr>
        <p:blipFill>
          <a:blip r:embed="rId5" cstate="print"/>
          <a:stretch>
            <a:fillRect/>
          </a:stretch>
        </p:blipFill>
        <p:spPr>
          <a:xfrm>
            <a:off x="482377" y="5806396"/>
            <a:ext cx="7767372" cy="442557"/>
          </a:xfrm>
          <a:prstGeom prst="rect">
            <a:avLst/>
          </a:prstGeom>
        </p:spPr>
      </p:pic>
    </p:spTree>
    <p:extLst>
      <p:ext uri="{BB962C8B-B14F-4D97-AF65-F5344CB8AC3E}">
        <p14:creationId xmlns:p14="http://schemas.microsoft.com/office/powerpoint/2010/main" val="311161500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395536" y="1340768"/>
                <a:ext cx="8229600" cy="4853136"/>
              </a:xfrm>
            </p:spPr>
            <p:txBody>
              <a:bodyPr>
                <a:normAutofit/>
              </a:bodyPr>
              <a:lstStyle/>
              <a:p>
                <a:pPr algn="just"/>
                <a:r>
                  <a:rPr lang="es-CR" sz="2400" dirty="0"/>
                  <a:t>Se trata de apreciar las dependencias existentes entre las observaciones que constituyen una trayectoria del proceso. </a:t>
                </a:r>
              </a:p>
              <a:p>
                <a:pPr algn="just"/>
                <a:endParaRPr lang="es-CR" sz="2400" dirty="0"/>
              </a:p>
              <a:p>
                <a:pPr algn="just"/>
                <a:r>
                  <a:rPr lang="es-CR" sz="2400" dirty="0"/>
                  <a:t>El uso de un coeficiente de correlación aparece entonces naturalmente indicado, de ahí el valor de la función de </a:t>
                </a:r>
                <a:r>
                  <a:rPr lang="es-CR" sz="2400" dirty="0" err="1"/>
                  <a:t>autocorrelación</a:t>
                </a:r>
                <a:r>
                  <a:rPr lang="es-CR" sz="2400" dirty="0"/>
                  <a:t>.</a:t>
                </a:r>
              </a:p>
              <a:p>
                <a:pPr algn="just"/>
                <a:endParaRPr lang="es-CR" sz="2400" dirty="0"/>
              </a:p>
              <a:p>
                <a:pPr algn="just"/>
                <a:r>
                  <a:rPr lang="es-CR" sz="2400" dirty="0"/>
                  <a:t> Sin embargo, la correlación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a:rPr>
                          <m:t>𝑥</m:t>
                        </m:r>
                      </m:e>
                      <m:sub>
                        <m:r>
                          <a:rPr lang="es-CR" sz="2400" b="0" i="1" smtClean="0">
                            <a:latin typeface="Cambria Math"/>
                          </a:rPr>
                          <m:t>𝑡</m:t>
                        </m:r>
                      </m:sub>
                    </m:sSub>
                  </m:oMath>
                </a14:m>
                <a:r>
                  <a:rPr lang="es-CR" sz="2400" dirty="0"/>
                  <a:t> y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a:rPr>
                          <m:t>𝑥</m:t>
                        </m:r>
                      </m:e>
                      <m:sub>
                        <m:r>
                          <a:rPr lang="es-CR" sz="2400" b="0" i="1" smtClean="0">
                            <a:latin typeface="Cambria Math"/>
                          </a:rPr>
                          <m:t>𝑡</m:t>
                        </m:r>
                        <m:r>
                          <a:rPr lang="es-CR" sz="2400" b="0" i="1" smtClean="0">
                            <a:latin typeface="Cambria Math"/>
                          </a:rPr>
                          <m:t>+</m:t>
                        </m:r>
                        <m:r>
                          <a:rPr lang="es-CR" sz="2400" b="0" i="1" smtClean="0">
                            <a:latin typeface="Cambria Math"/>
                          </a:rPr>
                          <m:t>𝑘</m:t>
                        </m:r>
                      </m:sub>
                    </m:sSub>
                  </m:oMath>
                </a14:m>
                <a:r>
                  <a:rPr lang="es-CR" sz="2400" dirty="0"/>
                  <a:t> proviene en parte de los que pueden existir entre </a:t>
                </a:r>
                <a14:m>
                  <m:oMath xmlns:m="http://schemas.openxmlformats.org/officeDocument/2006/math">
                    <m:sSub>
                      <m:sSubPr>
                        <m:ctrlPr>
                          <a:rPr lang="es-CR" sz="2400" i="1">
                            <a:latin typeface="Cambria Math" panose="02040503050406030204" pitchFamily="18" charset="0"/>
                          </a:rPr>
                        </m:ctrlPr>
                      </m:sSubPr>
                      <m:e>
                        <m:r>
                          <a:rPr lang="es-CR" sz="2400" i="1">
                            <a:latin typeface="Cambria Math"/>
                          </a:rPr>
                          <m:t>𝑥</m:t>
                        </m:r>
                      </m:e>
                      <m:sub>
                        <m:r>
                          <a:rPr lang="es-CR" sz="2400" i="1">
                            <a:latin typeface="Cambria Math"/>
                          </a:rPr>
                          <m:t>𝑡</m:t>
                        </m:r>
                      </m:sub>
                    </m:sSub>
                    <m:r>
                      <a:rPr lang="es-CR" sz="2400" b="0" i="1" smtClean="0">
                        <a:latin typeface="Cambria Math"/>
                      </a:rPr>
                      <m:t> </m:t>
                    </m:r>
                    <m:r>
                      <a:rPr lang="es-CR" sz="2400" b="0" i="1" smtClean="0">
                        <a:latin typeface="Cambria Math"/>
                      </a:rPr>
                      <m:t>𝑦</m:t>
                    </m:r>
                    <m:sSub>
                      <m:sSubPr>
                        <m:ctrlPr>
                          <a:rPr lang="es-CR" sz="2400" i="1">
                            <a:latin typeface="Cambria Math" panose="02040503050406030204" pitchFamily="18" charset="0"/>
                          </a:rPr>
                        </m:ctrlPr>
                      </m:sSubPr>
                      <m:e>
                        <m:r>
                          <a:rPr lang="es-CR" sz="2400" b="0" i="1" smtClean="0">
                            <a:latin typeface="Cambria Math"/>
                          </a:rPr>
                          <m:t> </m:t>
                        </m:r>
                        <m:r>
                          <a:rPr lang="es-CR" sz="2400" i="1">
                            <a:latin typeface="Cambria Math"/>
                          </a:rPr>
                          <m:t>𝑥</m:t>
                        </m:r>
                      </m:e>
                      <m:sub>
                        <m:r>
                          <a:rPr lang="es-CR" sz="2400" i="1">
                            <a:latin typeface="Cambria Math"/>
                          </a:rPr>
                          <m:t>𝑡</m:t>
                        </m:r>
                        <m:r>
                          <a:rPr lang="es-CR" sz="2400" b="0" i="1" smtClean="0">
                            <a:latin typeface="Cambria Math"/>
                          </a:rPr>
                          <m:t>+1 </m:t>
                        </m:r>
                      </m:sub>
                    </m:sSub>
                    <m:r>
                      <a:rPr lang="es-CR" sz="2400" b="0" i="1" smtClean="0">
                        <a:latin typeface="Cambria Math"/>
                      </a:rPr>
                      <m:t>,  </m:t>
                    </m:r>
                    <m:sSub>
                      <m:sSubPr>
                        <m:ctrlPr>
                          <a:rPr lang="es-CR" sz="2400" i="1">
                            <a:latin typeface="Cambria Math" panose="02040503050406030204" pitchFamily="18" charset="0"/>
                          </a:rPr>
                        </m:ctrlPr>
                      </m:sSubPr>
                      <m:e>
                        <m:r>
                          <a:rPr lang="es-CR" sz="2400" i="1">
                            <a:latin typeface="Cambria Math"/>
                          </a:rPr>
                          <m:t>𝑥</m:t>
                        </m:r>
                      </m:e>
                      <m:sub>
                        <m:r>
                          <a:rPr lang="es-CR" sz="2400" i="1">
                            <a:latin typeface="Cambria Math"/>
                          </a:rPr>
                          <m:t>𝑡</m:t>
                        </m:r>
                      </m:sub>
                    </m:sSub>
                    <m:r>
                      <a:rPr lang="es-CR" sz="2400" b="0" i="1" smtClean="0">
                        <a:latin typeface="Cambria Math"/>
                      </a:rPr>
                      <m:t> </m:t>
                    </m:r>
                    <m:r>
                      <a:rPr lang="es-CR" sz="2400" b="0" i="1" smtClean="0">
                        <a:latin typeface="Cambria Math"/>
                      </a:rPr>
                      <m:t>𝑦</m:t>
                    </m:r>
                    <m:sSub>
                      <m:sSubPr>
                        <m:ctrlPr>
                          <a:rPr lang="es-CR" sz="2400" i="1">
                            <a:latin typeface="Cambria Math" panose="02040503050406030204" pitchFamily="18" charset="0"/>
                          </a:rPr>
                        </m:ctrlPr>
                      </m:sSubPr>
                      <m:e>
                        <m:r>
                          <a:rPr lang="es-CR" sz="2400" i="1">
                            <a:latin typeface="Cambria Math"/>
                          </a:rPr>
                          <m:t> </m:t>
                        </m:r>
                        <m:r>
                          <a:rPr lang="es-CR" sz="2400" i="1">
                            <a:latin typeface="Cambria Math"/>
                          </a:rPr>
                          <m:t>𝑥</m:t>
                        </m:r>
                      </m:e>
                      <m:sub>
                        <m:r>
                          <a:rPr lang="es-CR" sz="2400" i="1">
                            <a:latin typeface="Cambria Math"/>
                          </a:rPr>
                          <m:t>𝑡</m:t>
                        </m:r>
                        <m:r>
                          <a:rPr lang="es-CR" sz="2400" i="1">
                            <a:latin typeface="Cambria Math"/>
                          </a:rPr>
                          <m:t>+2 </m:t>
                        </m:r>
                      </m:sub>
                    </m:sSub>
                    <m:r>
                      <a:rPr lang="es-CR" sz="2400" b="0" i="1" smtClean="0">
                        <a:latin typeface="Cambria Math"/>
                      </a:rPr>
                      <m:t>,…,</m:t>
                    </m:r>
                    <m:sSub>
                      <m:sSubPr>
                        <m:ctrlPr>
                          <a:rPr lang="es-CR" sz="2400" i="1">
                            <a:latin typeface="Cambria Math" panose="02040503050406030204" pitchFamily="18" charset="0"/>
                          </a:rPr>
                        </m:ctrlPr>
                      </m:sSubPr>
                      <m:e>
                        <m:r>
                          <a:rPr lang="es-CR" sz="2400" i="1">
                            <a:latin typeface="Cambria Math"/>
                          </a:rPr>
                          <m:t>𝑥</m:t>
                        </m:r>
                      </m:e>
                      <m:sub>
                        <m:r>
                          <a:rPr lang="es-CR" sz="2400" i="1">
                            <a:latin typeface="Cambria Math"/>
                          </a:rPr>
                          <m:t>𝑡</m:t>
                        </m:r>
                      </m:sub>
                    </m:sSub>
                    <m:r>
                      <a:rPr lang="es-CR" sz="2400" b="0" i="1" smtClean="0">
                        <a:latin typeface="Cambria Math"/>
                      </a:rPr>
                      <m:t>+</m:t>
                    </m:r>
                    <m:sSub>
                      <m:sSubPr>
                        <m:ctrlPr>
                          <a:rPr lang="es-CR" sz="2400" i="1">
                            <a:latin typeface="Cambria Math" panose="02040503050406030204" pitchFamily="18" charset="0"/>
                          </a:rPr>
                        </m:ctrlPr>
                      </m:sSubPr>
                      <m:e>
                        <m:r>
                          <a:rPr lang="es-CR" sz="2400" i="1">
                            <a:latin typeface="Cambria Math"/>
                          </a:rPr>
                          <m:t> </m:t>
                        </m:r>
                        <m:r>
                          <a:rPr lang="es-CR" sz="2400" i="1">
                            <a:latin typeface="Cambria Math"/>
                          </a:rPr>
                          <m:t>𝑥</m:t>
                        </m:r>
                      </m:e>
                      <m:sub>
                        <m:r>
                          <a:rPr lang="es-CR" sz="2400" i="1">
                            <a:latin typeface="Cambria Math"/>
                          </a:rPr>
                          <m:t>𝑡</m:t>
                        </m:r>
                        <m:r>
                          <a:rPr lang="es-CR" sz="2400" i="1">
                            <a:latin typeface="Cambria Math"/>
                          </a:rPr>
                          <m:t>+</m:t>
                        </m:r>
                        <m:r>
                          <a:rPr lang="es-CR" sz="2400" b="0" i="1" smtClean="0">
                            <a:latin typeface="Cambria Math"/>
                          </a:rPr>
                          <m:t>𝑘</m:t>
                        </m:r>
                        <m:r>
                          <a:rPr lang="es-CR" sz="2400" b="0" i="1" smtClean="0">
                            <a:latin typeface="Cambria Math"/>
                          </a:rPr>
                          <m:t>−1 </m:t>
                        </m:r>
                      </m:sub>
                    </m:sSub>
                  </m:oMath>
                </a14:m>
                <a:r>
                  <a:rPr lang="es-CR" sz="2400" dirty="0"/>
                  <a:t>por lo tanto, el valor de la función de </a:t>
                </a:r>
                <a:r>
                  <a:rPr lang="es-CR" sz="2400" dirty="0" err="1"/>
                  <a:t>autocorrelación</a:t>
                </a:r>
                <a:r>
                  <a:rPr lang="es-CR" sz="2400" dirty="0"/>
                  <a:t> tanto total como parcial son necesarias.</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395536" y="1340768"/>
                <a:ext cx="8229600" cy="4853136"/>
              </a:xfrm>
              <a:blipFill rotWithShape="1">
                <a:blip r:embed="rId2" cstate="print"/>
                <a:stretch>
                  <a:fillRect l="-1037" t="-1005" r="-1111"/>
                </a:stretch>
              </a:blipFill>
            </p:spPr>
            <p:txBody>
              <a:bodyPr/>
              <a:lstStyle/>
              <a:p>
                <a:r>
                  <a:rPr lang="es-CR">
                    <a:noFill/>
                  </a:rPr>
                  <a:t> </a:t>
                </a:r>
              </a:p>
            </p:txBody>
          </p:sp>
        </mc:Fallback>
      </mc:AlternateContent>
      <p:sp>
        <p:nvSpPr>
          <p:cNvPr id="4" name="1 Título"/>
          <p:cNvSpPr>
            <a:spLocks noGrp="1"/>
          </p:cNvSpPr>
          <p:nvPr>
            <p:ph type="title"/>
          </p:nvPr>
        </p:nvSpPr>
        <p:spPr>
          <a:xfrm>
            <a:off x="107504" y="44624"/>
            <a:ext cx="8928992" cy="1143000"/>
          </a:xfrm>
        </p:spPr>
        <p:txBody>
          <a:bodyPr>
            <a:normAutofit/>
          </a:bodyPr>
          <a:lstStyle/>
          <a:p>
            <a:r>
              <a:rPr lang="es-CR" dirty="0"/>
              <a:t>La función de auto correlación total</a:t>
            </a:r>
          </a:p>
        </p:txBody>
      </p:sp>
    </p:spTree>
    <p:extLst>
      <p:ext uri="{BB962C8B-B14F-4D97-AF65-F5344CB8AC3E}">
        <p14:creationId xmlns:p14="http://schemas.microsoft.com/office/powerpoint/2010/main" val="1853701703"/>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0B0F50DB-CC2E-4DAC-BEB0-5E6F84790386}"/>
                  </a:ext>
                </a:extLst>
              </p:cNvPr>
              <p:cNvSpPr>
                <a:spLocks noGrp="1"/>
              </p:cNvSpPr>
              <p:nvPr>
                <p:ph idx="1"/>
              </p:nvPr>
            </p:nvSpPr>
            <p:spPr>
              <a:xfrm>
                <a:off x="107504" y="836712"/>
                <a:ext cx="9001000" cy="5904656"/>
              </a:xfrm>
            </p:spPr>
            <p:txBody>
              <a:bodyPr>
                <a:normAutofit/>
              </a:bodyPr>
              <a:lstStyle/>
              <a:p>
                <a:pPr marL="0" indent="0">
                  <a:buNone/>
                </a:pPr>
                <a:r>
                  <a:rPr lang="es-CR" sz="2400" b="1" dirty="0"/>
                  <a:t>La función de auto correlación de un </a:t>
                </a:r>
                <a14:m>
                  <m:oMath xmlns:m="http://schemas.openxmlformats.org/officeDocument/2006/math">
                    <m:r>
                      <a:rPr lang="es-CR" sz="2400" b="1" i="1" dirty="0" smtClean="0">
                        <a:latin typeface="Cambria Math" panose="02040503050406030204" pitchFamily="18" charset="0"/>
                      </a:rPr>
                      <m:t>𝑨𝑹</m:t>
                    </m:r>
                    <m:r>
                      <a:rPr lang="es-CR" sz="2400" b="1" i="1" dirty="0" smtClean="0">
                        <a:latin typeface="Cambria Math" panose="02040503050406030204" pitchFamily="18" charset="0"/>
                      </a:rPr>
                      <m:t>(</m:t>
                    </m:r>
                    <m:r>
                      <a:rPr lang="es-CR" sz="2400" b="1" i="1" dirty="0" smtClean="0">
                        <a:latin typeface="Cambria Math" panose="02040503050406030204" pitchFamily="18" charset="0"/>
                      </a:rPr>
                      <m:t>𝟐</m:t>
                    </m:r>
                    <m:r>
                      <a:rPr lang="es-CR" sz="2400" b="1" i="1" dirty="0" smtClean="0">
                        <a:latin typeface="Cambria Math" panose="02040503050406030204" pitchFamily="18" charset="0"/>
                      </a:rPr>
                      <m:t>)</m:t>
                    </m:r>
                  </m:oMath>
                </a14:m>
                <a:endParaRPr lang="es-CR" sz="2400" b="1" dirty="0"/>
              </a:p>
              <a:p>
                <a:endParaRPr lang="es-CR" sz="2400" dirty="0"/>
              </a:p>
              <a:p>
                <a:pPr marL="0" indent="0">
                  <a:buNone/>
                </a:pPr>
                <a:r>
                  <a:rPr lang="es-CR" sz="2400" dirty="0"/>
                  <a:t>Dividiendo las </a:t>
                </a:r>
                <a:r>
                  <a:rPr lang="es-CR" sz="2400" dirty="0" err="1"/>
                  <a:t>autocovariancias</a:t>
                </a:r>
                <a:r>
                  <a:rPr lang="es-CR" sz="2400" dirty="0"/>
                  <a:t> por </a:t>
                </a:r>
                <a14:m>
                  <m:oMath xmlns:m="http://schemas.openxmlformats.org/officeDocument/2006/math">
                    <m:sSub>
                      <m:sSubPr>
                        <m:ctrlPr>
                          <a:rPr lang="es-CR" sz="2400" b="0" i="1" smtClean="0">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𝛾</m:t>
                        </m:r>
                      </m:e>
                      <m:sub>
                        <m:r>
                          <a:rPr lang="es-CR" sz="2400" b="0" i="1" smtClean="0">
                            <a:latin typeface="Cambria Math" panose="02040503050406030204" pitchFamily="18" charset="0"/>
                            <a:ea typeface="Cambria Math" panose="02040503050406030204" pitchFamily="18" charset="0"/>
                          </a:rPr>
                          <m:t>0</m:t>
                        </m:r>
                      </m:sub>
                    </m:sSub>
                  </m:oMath>
                </a14:m>
                <a:r>
                  <a:rPr lang="es-CR" sz="2400" dirty="0"/>
                  <a:t>, obtener como funciones:</a:t>
                </a:r>
              </a:p>
              <a:p>
                <a:pPr marL="0" indent="0">
                  <a:buNone/>
                </a:pPr>
                <a:endParaRPr lang="es-CR" sz="2400" dirty="0"/>
              </a:p>
              <a:p>
                <a:pPr marL="0" indent="0">
                  <a:buNone/>
                </a:pPr>
                <a:endParaRPr lang="es-CR" sz="2400" dirty="0"/>
              </a:p>
              <a:p>
                <a:pPr marL="0" indent="0">
                  <a:buNone/>
                </a:pPr>
                <a:endParaRPr lang="es-CR" sz="2400" dirty="0"/>
              </a:p>
              <a:p>
                <a:pPr marL="0" indent="0">
                  <a:buNone/>
                </a:pPr>
                <a:endParaRPr lang="es-CR" sz="2400" dirty="0"/>
              </a:p>
              <a:p>
                <a:pPr marL="0" indent="0">
                  <a:buNone/>
                </a:pPr>
                <a:r>
                  <a:rPr lang="es-CR" sz="2400" dirty="0"/>
                  <a:t>Como para el caso de AR(1), la función de </a:t>
                </a:r>
                <a:r>
                  <a:rPr lang="es-CR" sz="2400" dirty="0" err="1"/>
                  <a:t>autocovariacian</a:t>
                </a:r>
                <a:r>
                  <a:rPr lang="es-CR" sz="2400" dirty="0"/>
                  <a:t> y la función de autocorrelación obedecen, según el ruido blanco, a la misma ecuación del proceso. En estas condiciones, la hipótesis de estacionaridad implica la convergencia hacia cero de la serie de correlaciones, esta convergencia son exponenciales si las raíces del polinomio (</a:t>
                </a:r>
                <a14:m>
                  <m:oMath xmlns:m="http://schemas.openxmlformats.org/officeDocument/2006/math">
                    <m:r>
                      <a:rPr lang="es-CR" sz="2400" b="0" i="1" smtClean="0">
                        <a:latin typeface="Cambria Math" panose="02040503050406030204" pitchFamily="18" charset="0"/>
                      </a:rPr>
                      <m:t>1−</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𝑍</m:t>
                    </m:r>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2</m:t>
                        </m:r>
                      </m:sub>
                    </m:sSub>
                    <m:sSup>
                      <m:sSupPr>
                        <m:ctrlPr>
                          <a:rPr lang="es-CR" sz="2400" b="0" i="1" smtClean="0">
                            <a:latin typeface="Cambria Math" panose="02040503050406030204" pitchFamily="18" charset="0"/>
                            <a:ea typeface="Cambria Math" panose="02040503050406030204" pitchFamily="18" charset="0"/>
                          </a:rPr>
                        </m:ctrlPr>
                      </m:sSupPr>
                      <m:e>
                        <m:r>
                          <a:rPr lang="es-CR" sz="2400" i="1">
                            <a:latin typeface="Cambria Math" panose="02040503050406030204" pitchFamily="18" charset="0"/>
                            <a:ea typeface="Cambria Math" panose="02040503050406030204" pitchFamily="18" charset="0"/>
                          </a:rPr>
                          <m:t>𝑍</m:t>
                        </m:r>
                      </m:e>
                      <m:sup>
                        <m:r>
                          <a:rPr lang="es-CR" sz="2400" b="0" i="1" smtClean="0">
                            <a:latin typeface="Cambria Math" panose="02040503050406030204" pitchFamily="18" charset="0"/>
                            <a:ea typeface="Cambria Math" panose="02040503050406030204" pitchFamily="18" charset="0"/>
                          </a:rPr>
                          <m:t>2</m:t>
                        </m:r>
                      </m:sup>
                    </m:sSup>
                  </m:oMath>
                </a14:m>
                <a:r>
                  <a:rPr lang="es-CR" sz="2400" dirty="0"/>
                  <a:t>) son reales, y de tipo </a:t>
                </a:r>
                <a:r>
                  <a:rPr lang="es-CR" sz="2400" dirty="0" err="1"/>
                  <a:t>sinoidales</a:t>
                </a:r>
                <a:r>
                  <a:rPr lang="es-CR" sz="2400" dirty="0"/>
                  <a:t> si las raíces son complejas. </a:t>
                </a:r>
              </a:p>
              <a:p>
                <a:endParaRPr lang="es-CR" sz="2400" dirty="0"/>
              </a:p>
            </p:txBody>
          </p:sp>
        </mc:Choice>
        <mc:Fallback xmlns="">
          <p:sp>
            <p:nvSpPr>
              <p:cNvPr id="3" name="Marcador de contenido 2">
                <a:extLst>
                  <a:ext uri="{FF2B5EF4-FFF2-40B4-BE49-F238E27FC236}">
                    <a16:creationId xmlns:a16="http://schemas.microsoft.com/office/drawing/2014/main" xmlns="" xmlns:a14="http://schemas.microsoft.com/office/drawing/2010/main" id="{0B0F50DB-CC2E-4DAC-BEB0-5E6F84790386}"/>
                  </a:ext>
                </a:extLst>
              </p:cNvPr>
              <p:cNvSpPr>
                <a:spLocks noGrp="1" noRot="1" noChangeAspect="1" noMove="1" noResize="1" noEditPoints="1" noAdjustHandles="1" noChangeArrowheads="1" noChangeShapeType="1" noTextEdit="1"/>
              </p:cNvSpPr>
              <p:nvPr>
                <p:ph idx="1"/>
              </p:nvPr>
            </p:nvSpPr>
            <p:spPr>
              <a:xfrm>
                <a:off x="107504" y="836712"/>
                <a:ext cx="9001000" cy="5904656"/>
              </a:xfrm>
              <a:blipFill>
                <a:blip r:embed="rId2" cstate="print"/>
                <a:stretch>
                  <a:fillRect l="-1084" t="-826"/>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A043246F-764E-4A51-927F-41D5384BED6B}"/>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a:t>
            </a:r>
          </a:p>
        </p:txBody>
      </p:sp>
      <p:pic>
        <p:nvPicPr>
          <p:cNvPr id="6" name="Imagen 5">
            <a:extLst>
              <a:ext uri="{FF2B5EF4-FFF2-40B4-BE49-F238E27FC236}">
                <a16:creationId xmlns:a16="http://schemas.microsoft.com/office/drawing/2014/main" id="{E92B59B7-2E1C-4313-9BCD-4454C4381DB1}"/>
              </a:ext>
            </a:extLst>
          </p:cNvPr>
          <p:cNvPicPr>
            <a:picLocks noChangeAspect="1"/>
          </p:cNvPicPr>
          <p:nvPr/>
        </p:nvPicPr>
        <p:blipFill>
          <a:blip r:embed="rId3" cstate="print"/>
          <a:stretch>
            <a:fillRect/>
          </a:stretch>
        </p:blipFill>
        <p:spPr>
          <a:xfrm>
            <a:off x="1187624" y="2276872"/>
            <a:ext cx="6046780" cy="867081"/>
          </a:xfrm>
          <a:prstGeom prst="rect">
            <a:avLst/>
          </a:prstGeom>
        </p:spPr>
      </p:pic>
      <p:pic>
        <p:nvPicPr>
          <p:cNvPr id="7" name="Imagen 6">
            <a:extLst>
              <a:ext uri="{FF2B5EF4-FFF2-40B4-BE49-F238E27FC236}">
                <a16:creationId xmlns:a16="http://schemas.microsoft.com/office/drawing/2014/main" id="{C47D2C18-8D32-4FE9-AF21-2BED62ED24F4}"/>
              </a:ext>
            </a:extLst>
          </p:cNvPr>
          <p:cNvPicPr>
            <a:picLocks noChangeAspect="1"/>
          </p:cNvPicPr>
          <p:nvPr/>
        </p:nvPicPr>
        <p:blipFill>
          <a:blip r:embed="rId4" cstate="print"/>
          <a:stretch>
            <a:fillRect/>
          </a:stretch>
        </p:blipFill>
        <p:spPr>
          <a:xfrm>
            <a:off x="971600" y="3212976"/>
            <a:ext cx="3812846" cy="466516"/>
          </a:xfrm>
          <a:prstGeom prst="rect">
            <a:avLst/>
          </a:prstGeom>
        </p:spPr>
      </p:pic>
    </p:spTree>
    <p:extLst>
      <p:ext uri="{BB962C8B-B14F-4D97-AF65-F5344CB8AC3E}">
        <p14:creationId xmlns:p14="http://schemas.microsoft.com/office/powerpoint/2010/main" val="82556681"/>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8CE0D99-9C89-4925-87B0-5E316E6A9447}"/>
                  </a:ext>
                </a:extLst>
              </p:cNvPr>
              <p:cNvSpPr>
                <a:spLocks noGrp="1"/>
              </p:cNvSpPr>
              <p:nvPr>
                <p:ph idx="1"/>
              </p:nvPr>
            </p:nvSpPr>
            <p:spPr>
              <a:xfrm>
                <a:off x="179512" y="1124744"/>
                <a:ext cx="8856984" cy="4525963"/>
              </a:xfrm>
            </p:spPr>
            <p:txBody>
              <a:bodyPr>
                <a:normAutofit/>
              </a:bodyPr>
              <a:lstStyle/>
              <a:p>
                <a:r>
                  <a:rPr lang="es-CR" sz="2400" dirty="0"/>
                  <a:t>Finalmente, vemos que la ecuación anterior permite calcular todos los valores de </a:t>
                </a:r>
                <a14:m>
                  <m:oMath xmlns:m="http://schemas.openxmlformats.org/officeDocument/2006/math">
                    <m:sSub>
                      <m:sSubPr>
                        <m:ctrlPr>
                          <a:rPr lang="es-CR" sz="2400" b="0" i="1" smtClean="0">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𝜌</m:t>
                        </m:r>
                      </m:e>
                      <m:sub>
                        <m:r>
                          <a:rPr lang="es-CR" sz="2400" b="0" i="1" smtClean="0">
                            <a:latin typeface="Cambria Math" panose="02040503050406030204" pitchFamily="18" charset="0"/>
                            <a:ea typeface="Cambria Math" panose="02040503050406030204" pitchFamily="18" charset="0"/>
                          </a:rPr>
                          <m:t>𝑘</m:t>
                        </m:r>
                      </m:sub>
                    </m:sSub>
                  </m:oMath>
                </a14:m>
                <a:r>
                  <a:rPr lang="es-CR" sz="2400" dirty="0"/>
                  <a:t>, si </a:t>
                </a:r>
                <a14:m>
                  <m:oMath xmlns:m="http://schemas.openxmlformats.org/officeDocument/2006/math">
                    <m:r>
                      <a:rPr lang="es-CR" sz="2400" b="0" i="1" smtClean="0">
                        <a:latin typeface="Cambria Math" panose="02040503050406030204" pitchFamily="18" charset="0"/>
                      </a:rPr>
                      <m:t>𝑘</m:t>
                    </m:r>
                    <m:r>
                      <a:rPr lang="es-CR" sz="2400" b="0" i="1" smtClean="0">
                        <a:latin typeface="Cambria Math" panose="02040503050406030204" pitchFamily="18" charset="0"/>
                        <a:ea typeface="Cambria Math" panose="02040503050406030204" pitchFamily="18" charset="0"/>
                      </a:rPr>
                      <m:t>≥3</m:t>
                    </m:r>
                  </m:oMath>
                </a14:m>
                <a:r>
                  <a:rPr lang="es-CR" sz="2400" dirty="0"/>
                  <a:t>, en función de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𝜌</m:t>
                        </m:r>
                      </m:e>
                      <m:sub>
                        <m:r>
                          <a:rPr lang="es-CR" sz="2400" b="0" i="1" smtClean="0">
                            <a:latin typeface="Cambria Math" panose="02040503050406030204" pitchFamily="18" charset="0"/>
                            <a:ea typeface="Cambria Math" panose="02040503050406030204" pitchFamily="18" charset="0"/>
                          </a:rPr>
                          <m:t>1</m:t>
                        </m:r>
                      </m:sub>
                    </m:sSub>
                  </m:oMath>
                </a14:m>
                <a:r>
                  <a:rPr lang="es-CR" sz="2400" dirty="0"/>
                  <a:t> y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𝜌</m:t>
                        </m:r>
                      </m:e>
                      <m:sub>
                        <m:r>
                          <a:rPr lang="es-CR" sz="2400" b="0" i="1" smtClean="0">
                            <a:latin typeface="Cambria Math" panose="02040503050406030204" pitchFamily="18" charset="0"/>
                            <a:ea typeface="Cambria Math" panose="02040503050406030204" pitchFamily="18" charset="0"/>
                          </a:rPr>
                          <m:t>2</m:t>
                        </m:r>
                      </m:sub>
                    </m:sSub>
                  </m:oMath>
                </a14:m>
                <a:r>
                  <a:rPr lang="es-CR" sz="2400" dirty="0"/>
                  <a:t>, y entonces los </a:t>
                </a:r>
                <a:r>
                  <a:rPr lang="es-CR" sz="2400" dirty="0" err="1"/>
                  <a:t>paramétros</a:t>
                </a:r>
                <a:r>
                  <a:rPr lang="es-CR" sz="2400" dirty="0"/>
                  <a:t> auto regresivos, sabiendo que:</a:t>
                </a:r>
              </a:p>
              <a:p>
                <a:endParaRPr lang="es-CR" sz="2400" dirty="0"/>
              </a:p>
              <a:p>
                <a:r>
                  <a:rPr lang="es-CR" sz="2400" dirty="0"/>
                  <a:t>Si </a:t>
                </a:r>
                <a14:m>
                  <m:oMath xmlns:m="http://schemas.openxmlformats.org/officeDocument/2006/math">
                    <m:r>
                      <a:rPr lang="es-CR" sz="2400" i="1" dirty="0" smtClean="0">
                        <a:latin typeface="Cambria Math" panose="02040503050406030204" pitchFamily="18" charset="0"/>
                      </a:rPr>
                      <m:t>𝑘</m:t>
                    </m:r>
                    <m:r>
                      <a:rPr lang="es-CR" sz="2400" i="1" dirty="0" smtClean="0">
                        <a:latin typeface="Cambria Math" panose="02040503050406030204" pitchFamily="18" charset="0"/>
                      </a:rPr>
                      <m:t>=1:</m:t>
                    </m:r>
                  </m:oMath>
                </a14:m>
                <a:r>
                  <a:rPr lang="es-CR" sz="2400" dirty="0"/>
                  <a:t> </a:t>
                </a:r>
              </a:p>
              <a:p>
                <a:endParaRPr lang="es-CR" sz="2400" dirty="0"/>
              </a:p>
              <a:p>
                <a:endParaRPr lang="es-CR" sz="2400" dirty="0"/>
              </a:p>
              <a:p>
                <a:r>
                  <a:rPr lang="es-CR" sz="2400" dirty="0"/>
                  <a:t>Si </a:t>
                </a:r>
                <a14:m>
                  <m:oMath xmlns:m="http://schemas.openxmlformats.org/officeDocument/2006/math">
                    <m:r>
                      <a:rPr lang="es-CR" sz="2400" i="1" dirty="0" smtClean="0">
                        <a:latin typeface="Cambria Math" panose="02040503050406030204" pitchFamily="18" charset="0"/>
                      </a:rPr>
                      <m:t>𝑘</m:t>
                    </m:r>
                    <m:r>
                      <a:rPr lang="es-CR" sz="2400" i="1" dirty="0" smtClean="0">
                        <a:latin typeface="Cambria Math" panose="02040503050406030204" pitchFamily="18" charset="0"/>
                      </a:rPr>
                      <m:t>=2:</m:t>
                    </m:r>
                  </m:oMath>
                </a14:m>
                <a:endParaRPr lang="es-CR" sz="2400" dirty="0"/>
              </a:p>
            </p:txBody>
          </p:sp>
        </mc:Choice>
        <mc:Fallback xmlns="">
          <p:sp>
            <p:nvSpPr>
              <p:cNvPr id="3" name="Marcador de contenido 2">
                <a:extLst>
                  <a:ext uri="{FF2B5EF4-FFF2-40B4-BE49-F238E27FC236}">
                    <a16:creationId xmlns:a16="http://schemas.microsoft.com/office/drawing/2014/main" xmlns="" xmlns:a14="http://schemas.microsoft.com/office/drawing/2010/main" id="{68CE0D99-9C89-4925-87B0-5E316E6A9447}"/>
                  </a:ext>
                </a:extLst>
              </p:cNvPr>
              <p:cNvSpPr>
                <a:spLocks noGrp="1" noRot="1" noChangeAspect="1" noMove="1" noResize="1" noEditPoints="1" noAdjustHandles="1" noChangeArrowheads="1" noChangeShapeType="1" noTextEdit="1"/>
              </p:cNvSpPr>
              <p:nvPr>
                <p:ph idx="1"/>
              </p:nvPr>
            </p:nvSpPr>
            <p:spPr>
              <a:xfrm>
                <a:off x="179512" y="1124744"/>
                <a:ext cx="8856984" cy="4525963"/>
              </a:xfrm>
              <a:blipFill>
                <a:blip r:embed="rId2" cstate="print"/>
                <a:stretch>
                  <a:fillRect l="-895" t="-1078" r="-895"/>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D9E1952E-25E8-4EAB-A6A4-BDB30D69E284}"/>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a:t>
            </a:r>
          </a:p>
        </p:txBody>
      </p:sp>
      <p:pic>
        <p:nvPicPr>
          <p:cNvPr id="5" name="Imagen 4">
            <a:extLst>
              <a:ext uri="{FF2B5EF4-FFF2-40B4-BE49-F238E27FC236}">
                <a16:creationId xmlns:a16="http://schemas.microsoft.com/office/drawing/2014/main" id="{FDBE6195-125A-48F4-A723-0409ABAF378B}"/>
              </a:ext>
            </a:extLst>
          </p:cNvPr>
          <p:cNvPicPr>
            <a:picLocks noChangeAspect="1"/>
          </p:cNvPicPr>
          <p:nvPr/>
        </p:nvPicPr>
        <p:blipFill>
          <a:blip r:embed="rId3" cstate="print"/>
          <a:stretch>
            <a:fillRect/>
          </a:stretch>
        </p:blipFill>
        <p:spPr>
          <a:xfrm>
            <a:off x="2051720" y="2629495"/>
            <a:ext cx="3528392" cy="758230"/>
          </a:xfrm>
          <a:prstGeom prst="rect">
            <a:avLst/>
          </a:prstGeom>
        </p:spPr>
      </p:pic>
      <p:pic>
        <p:nvPicPr>
          <p:cNvPr id="6" name="Imagen 5">
            <a:extLst>
              <a:ext uri="{FF2B5EF4-FFF2-40B4-BE49-F238E27FC236}">
                <a16:creationId xmlns:a16="http://schemas.microsoft.com/office/drawing/2014/main" id="{DFC4E047-A3D1-4BEE-B196-6C78F5CC59BB}"/>
              </a:ext>
            </a:extLst>
          </p:cNvPr>
          <p:cNvPicPr>
            <a:picLocks noChangeAspect="1"/>
          </p:cNvPicPr>
          <p:nvPr/>
        </p:nvPicPr>
        <p:blipFill>
          <a:blip r:embed="rId4" cstate="print"/>
          <a:stretch>
            <a:fillRect/>
          </a:stretch>
        </p:blipFill>
        <p:spPr>
          <a:xfrm>
            <a:off x="2010374" y="3789040"/>
            <a:ext cx="4073794" cy="864096"/>
          </a:xfrm>
          <a:prstGeom prst="rect">
            <a:avLst/>
          </a:prstGeom>
        </p:spPr>
      </p:pic>
    </p:spTree>
    <p:extLst>
      <p:ext uri="{BB962C8B-B14F-4D97-AF65-F5344CB8AC3E}">
        <p14:creationId xmlns:p14="http://schemas.microsoft.com/office/powerpoint/2010/main" val="2392087719"/>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0F3389F2-275C-442D-9473-618F8CA73F35}"/>
                  </a:ext>
                </a:extLst>
              </p:cNvPr>
              <p:cNvSpPr>
                <a:spLocks noGrp="1"/>
              </p:cNvSpPr>
              <p:nvPr>
                <p:ph idx="1"/>
              </p:nvPr>
            </p:nvSpPr>
            <p:spPr>
              <a:xfrm>
                <a:off x="107504" y="980728"/>
                <a:ext cx="8928992" cy="5760640"/>
              </a:xfrm>
            </p:spPr>
            <p:txBody>
              <a:bodyPr>
                <a:normAutofit/>
              </a:bodyPr>
              <a:lstStyle/>
              <a:p>
                <a:pPr marL="0" indent="0">
                  <a:buNone/>
                </a:pPr>
                <a:r>
                  <a:rPr lang="es-CR" sz="2400" b="1" dirty="0"/>
                  <a:t>La función de auto correlación parcial de un AR(2)</a:t>
                </a:r>
              </a:p>
              <a:p>
                <a:pPr marL="0" indent="0">
                  <a:buNone/>
                </a:pPr>
                <a:endParaRPr lang="es-CR" sz="2400" b="1" dirty="0"/>
              </a:p>
              <a:p>
                <a:pPr marL="0" indent="0">
                  <a:buNone/>
                </a:pPr>
                <a:r>
                  <a:rPr lang="es-CR" sz="2400" dirty="0"/>
                  <a:t>Estos se obtienen fácilmente si nos acordamos que el coeficiente de autocorrelación parcial de orden </a:t>
                </a:r>
                <a:r>
                  <a:rPr lang="es-CR" sz="2400" i="1" dirty="0"/>
                  <a:t>k </a:t>
                </a:r>
                <a:r>
                  <a:rPr lang="es-CR" sz="2400" dirty="0"/>
                  <a:t>es el coeficiente de </a:t>
                </a:r>
                <a14:m>
                  <m:oMath xmlns:m="http://schemas.openxmlformats.org/officeDocument/2006/math">
                    <m:sSub>
                      <m:sSubPr>
                        <m:ctrlPr>
                          <a:rPr lang="es-CR" sz="2400" i="1" dirty="0">
                            <a:latin typeface="Cambria Math" panose="02040503050406030204" pitchFamily="18" charset="0"/>
                          </a:rPr>
                        </m:ctrlPr>
                      </m:sSubPr>
                      <m:e>
                        <m:r>
                          <a:rPr lang="es-CR" sz="2400" i="1" dirty="0">
                            <a:latin typeface="Cambria Math" panose="02040503050406030204" pitchFamily="18" charset="0"/>
                          </a:rPr>
                          <m:t>𝑥</m:t>
                        </m:r>
                      </m:e>
                      <m:sub>
                        <m:r>
                          <a:rPr lang="es-CR" sz="2400" i="1" dirty="0">
                            <a:latin typeface="Cambria Math" panose="02040503050406030204" pitchFamily="18" charset="0"/>
                          </a:rPr>
                          <m:t>𝑡</m:t>
                        </m:r>
                        <m:r>
                          <a:rPr lang="es-CR" sz="2400" i="1" dirty="0">
                            <a:latin typeface="Cambria Math" panose="02040503050406030204" pitchFamily="18" charset="0"/>
                          </a:rPr>
                          <m:t>−</m:t>
                        </m:r>
                        <m:r>
                          <a:rPr lang="es-CR" sz="2400" i="1" dirty="0">
                            <a:latin typeface="Cambria Math" panose="02040503050406030204" pitchFamily="18" charset="0"/>
                          </a:rPr>
                          <m:t>𝑘</m:t>
                        </m:r>
                      </m:sub>
                    </m:sSub>
                  </m:oMath>
                </a14:m>
                <a:r>
                  <a:rPr lang="es-CR" sz="2400" dirty="0"/>
                  <a:t> para </a:t>
                </a:r>
                <a14:m>
                  <m:oMath xmlns:m="http://schemas.openxmlformats.org/officeDocument/2006/math">
                    <m:sSub>
                      <m:sSubPr>
                        <m:ctrlPr>
                          <a:rPr lang="es-CR" sz="2400" i="1" dirty="0">
                            <a:latin typeface="Cambria Math" panose="02040503050406030204" pitchFamily="18" charset="0"/>
                          </a:rPr>
                        </m:ctrlPr>
                      </m:sSubPr>
                      <m:e>
                        <m:r>
                          <a:rPr lang="es-CR" sz="2400" i="1" dirty="0">
                            <a:latin typeface="Cambria Math" panose="02040503050406030204" pitchFamily="18" charset="0"/>
                          </a:rPr>
                          <m:t>𝑥</m:t>
                        </m:r>
                      </m:e>
                      <m:sub>
                        <m:r>
                          <a:rPr lang="es-CR" sz="2400" i="1" dirty="0">
                            <a:latin typeface="Cambria Math" panose="02040503050406030204" pitchFamily="18" charset="0"/>
                          </a:rPr>
                          <m:t>𝑡</m:t>
                        </m:r>
                        <m:r>
                          <a:rPr lang="es-CR" sz="2400" i="1" dirty="0">
                            <a:latin typeface="Cambria Math" panose="02040503050406030204" pitchFamily="18" charset="0"/>
                          </a:rPr>
                          <m:t>−1</m:t>
                        </m:r>
                      </m:sub>
                    </m:sSub>
                  </m:oMath>
                </a14:m>
                <a:r>
                  <a:rPr lang="es-CR" sz="2400" dirty="0"/>
                  <a:t>, </a:t>
                </a:r>
                <a14:m>
                  <m:oMath xmlns:m="http://schemas.openxmlformats.org/officeDocument/2006/math">
                    <m:sSub>
                      <m:sSubPr>
                        <m:ctrlPr>
                          <a:rPr lang="es-CR" sz="2400" i="1" dirty="0">
                            <a:latin typeface="Cambria Math" panose="02040503050406030204" pitchFamily="18" charset="0"/>
                          </a:rPr>
                        </m:ctrlPr>
                      </m:sSubPr>
                      <m:e>
                        <m:r>
                          <a:rPr lang="es-CR" sz="2400" i="1" dirty="0">
                            <a:latin typeface="Cambria Math" panose="02040503050406030204" pitchFamily="18" charset="0"/>
                          </a:rPr>
                          <m:t>𝑥</m:t>
                        </m:r>
                      </m:e>
                      <m:sub>
                        <m:r>
                          <a:rPr lang="es-CR" sz="2400" i="1" dirty="0">
                            <a:latin typeface="Cambria Math" panose="02040503050406030204" pitchFamily="18" charset="0"/>
                          </a:rPr>
                          <m:t>𝑡</m:t>
                        </m:r>
                        <m:r>
                          <a:rPr lang="es-CR" sz="2400" i="1" dirty="0">
                            <a:latin typeface="Cambria Math" panose="02040503050406030204" pitchFamily="18" charset="0"/>
                          </a:rPr>
                          <m:t>−2</m:t>
                        </m:r>
                      </m:sub>
                    </m:sSub>
                  </m:oMath>
                </a14:m>
                <a:r>
                  <a:rPr lang="es-CR" sz="2400" dirty="0"/>
                  <a:t>,…, </a:t>
                </a:r>
                <a14:m>
                  <m:oMath xmlns:m="http://schemas.openxmlformats.org/officeDocument/2006/math">
                    <m:sSub>
                      <m:sSubPr>
                        <m:ctrlPr>
                          <a:rPr lang="es-CR" sz="2400" i="1" dirty="0">
                            <a:latin typeface="Cambria Math" panose="02040503050406030204" pitchFamily="18" charset="0"/>
                          </a:rPr>
                        </m:ctrlPr>
                      </m:sSubPr>
                      <m:e>
                        <m:r>
                          <a:rPr lang="es-CR" sz="2400" i="1" dirty="0">
                            <a:latin typeface="Cambria Math" panose="02040503050406030204" pitchFamily="18" charset="0"/>
                          </a:rPr>
                          <m:t>𝑥</m:t>
                        </m:r>
                      </m:e>
                      <m:sub>
                        <m:r>
                          <a:rPr lang="es-CR" sz="2400" i="1" dirty="0">
                            <a:latin typeface="Cambria Math" panose="02040503050406030204" pitchFamily="18" charset="0"/>
                          </a:rPr>
                          <m:t>𝑡</m:t>
                        </m:r>
                        <m:r>
                          <a:rPr lang="es-CR" sz="2400" i="1" dirty="0">
                            <a:latin typeface="Cambria Math" panose="02040503050406030204" pitchFamily="18" charset="0"/>
                          </a:rPr>
                          <m:t>−</m:t>
                        </m:r>
                        <m:r>
                          <a:rPr lang="es-CR" sz="2400" i="1" dirty="0">
                            <a:latin typeface="Cambria Math" panose="02040503050406030204" pitchFamily="18" charset="0"/>
                          </a:rPr>
                          <m:t>𝑘</m:t>
                        </m:r>
                      </m:sub>
                    </m:sSub>
                  </m:oMath>
                </a14:m>
                <a:r>
                  <a:rPr lang="es-CR" sz="2400" dirty="0"/>
                  <a:t>. Consideramos lo siguiente como una regresión lineal:</a:t>
                </a:r>
              </a:p>
              <a:p>
                <a:pPr marL="0" indent="0">
                  <a:buNone/>
                </a:pPr>
                <a:endParaRPr lang="es-CR" sz="2400" b="1" dirty="0"/>
              </a:p>
              <a:p>
                <a:pPr marL="0" indent="0">
                  <a:buNone/>
                </a:pPr>
                <a:endParaRPr lang="es-CR" sz="2400" b="1" dirty="0"/>
              </a:p>
              <a:p>
                <a:pPr marL="0" indent="0">
                  <a:buNone/>
                </a:pPr>
                <a:endParaRPr lang="es-CR" sz="2400" b="1" dirty="0"/>
              </a:p>
              <a:p>
                <a:pPr marL="0" indent="0">
                  <a:buNone/>
                </a:pPr>
                <a:endParaRPr lang="es-CR" sz="2400" b="1" dirty="0"/>
              </a:p>
              <a:p>
                <a:pPr marL="0" indent="0">
                  <a:buNone/>
                </a:pPr>
                <a:endParaRPr lang="es-CR" sz="2400" b="1" dirty="0"/>
              </a:p>
              <a:p>
                <a:pPr marL="0" indent="0">
                  <a:buNone/>
                </a:pPr>
                <a:r>
                  <a:rPr lang="es-CR" sz="2400" dirty="0"/>
                  <a:t>Si el verdadero proceso es un modelo AR(2), entonces</a:t>
                </a:r>
              </a:p>
              <a:p>
                <a:pPr marL="0" indent="0">
                  <a:buNone/>
                </a:pPr>
                <a:r>
                  <a:rPr lang="es-CR" sz="2400" dirty="0"/>
                  <a:t>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r>
                      <a:rPr lang="es-CR" sz="2400" i="1">
                        <a:latin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2</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−2</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sub>
                    </m:sSub>
                  </m:oMath>
                </a14:m>
                <a:r>
                  <a:rPr lang="es-CR" sz="2400" dirty="0"/>
                  <a:t>, y entonces tenemos que: </a:t>
                </a:r>
              </a:p>
              <a:p>
                <a:pPr marL="0" indent="0">
                  <a:buNone/>
                </a:pPr>
                <a14:m>
                  <m:oMathPara xmlns:m="http://schemas.openxmlformats.org/officeDocument/2006/math">
                    <m:oMathParaPr>
                      <m:jc m:val="centerGroup"/>
                    </m:oMathParaPr>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11</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22</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33</m:t>
                          </m:r>
                        </m:sub>
                      </m:sSub>
                      <m:r>
                        <a:rPr lang="es-CR" sz="2400" i="1">
                          <a:latin typeface="Cambria Math" panose="02040503050406030204" pitchFamily="18" charset="0"/>
                          <a:ea typeface="Cambria Math" panose="02040503050406030204" pitchFamily="18" charset="0"/>
                        </a:rPr>
                        <m:t>=…=0</m:t>
                      </m:r>
                    </m:oMath>
                  </m:oMathPara>
                </a14:m>
                <a:endParaRPr lang="es-CR" sz="2400" b="1" dirty="0"/>
              </a:p>
            </p:txBody>
          </p:sp>
        </mc:Choice>
        <mc:Fallback xmlns="">
          <p:sp>
            <p:nvSpPr>
              <p:cNvPr id="3" name="Marcador de contenido 2">
                <a:extLst>
                  <a:ext uri="{FF2B5EF4-FFF2-40B4-BE49-F238E27FC236}">
                    <a16:creationId xmlns:a16="http://schemas.microsoft.com/office/drawing/2014/main" xmlns="" xmlns:a14="http://schemas.microsoft.com/office/drawing/2010/main" id="{0F3389F2-275C-442D-9473-618F8CA73F35}"/>
                  </a:ext>
                </a:extLst>
              </p:cNvPr>
              <p:cNvSpPr>
                <a:spLocks noGrp="1" noRot="1" noChangeAspect="1" noMove="1" noResize="1" noEditPoints="1" noAdjustHandles="1" noChangeArrowheads="1" noChangeShapeType="1" noTextEdit="1"/>
              </p:cNvSpPr>
              <p:nvPr>
                <p:ph idx="1"/>
              </p:nvPr>
            </p:nvSpPr>
            <p:spPr>
              <a:xfrm>
                <a:off x="107504" y="980728"/>
                <a:ext cx="8928992" cy="5760640"/>
              </a:xfrm>
              <a:blipFill>
                <a:blip r:embed="rId2" cstate="print"/>
                <a:stretch>
                  <a:fillRect l="-1093" t="-847" r="-751"/>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41881023-1DCA-4F74-8503-CC0072A59DEB}"/>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a:t>
            </a:r>
          </a:p>
        </p:txBody>
      </p:sp>
      <p:pic>
        <p:nvPicPr>
          <p:cNvPr id="5" name="Imagen 4">
            <a:extLst>
              <a:ext uri="{FF2B5EF4-FFF2-40B4-BE49-F238E27FC236}">
                <a16:creationId xmlns:a16="http://schemas.microsoft.com/office/drawing/2014/main" id="{FD8FB478-ACD0-43C2-A170-D399D3FFB93F}"/>
              </a:ext>
            </a:extLst>
          </p:cNvPr>
          <p:cNvPicPr>
            <a:picLocks noChangeAspect="1"/>
          </p:cNvPicPr>
          <p:nvPr/>
        </p:nvPicPr>
        <p:blipFill>
          <a:blip r:embed="rId3" cstate="print"/>
          <a:stretch>
            <a:fillRect/>
          </a:stretch>
        </p:blipFill>
        <p:spPr>
          <a:xfrm>
            <a:off x="446856" y="3429000"/>
            <a:ext cx="4608512" cy="1610257"/>
          </a:xfrm>
          <a:prstGeom prst="rect">
            <a:avLst/>
          </a:prstGeom>
        </p:spPr>
      </p:pic>
    </p:spTree>
    <p:extLst>
      <p:ext uri="{BB962C8B-B14F-4D97-AF65-F5344CB8AC3E}">
        <p14:creationId xmlns:p14="http://schemas.microsoft.com/office/powerpoint/2010/main" val="1439074822"/>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884C1E44-ADB0-4CAD-AA43-A464CD7F5BB1}"/>
                  </a:ext>
                </a:extLst>
              </p:cNvPr>
              <p:cNvSpPr>
                <a:spLocks noGrp="1"/>
              </p:cNvSpPr>
              <p:nvPr>
                <p:ph idx="1"/>
              </p:nvPr>
            </p:nvSpPr>
            <p:spPr>
              <a:xfrm>
                <a:off x="107504" y="836712"/>
                <a:ext cx="8928992" cy="5904656"/>
              </a:xfrm>
            </p:spPr>
            <p:txBody>
              <a:bodyPr>
                <a:normAutofit/>
              </a:bodyPr>
              <a:lstStyle/>
              <a:p>
                <a:r>
                  <a:rPr lang="es-CR" sz="2400" dirty="0"/>
                  <a:t>La expresión de los coeficientes parciales se </a:t>
                </a:r>
                <a:r>
                  <a:rPr lang="es-CR" sz="2400" dirty="0" err="1"/>
                  <a:t>pieden</a:t>
                </a:r>
                <a:r>
                  <a:rPr lang="es-CR" sz="2400" dirty="0"/>
                  <a:t> obtener a partir de la ecuación de </a:t>
                </a:r>
                <a:r>
                  <a:rPr lang="es-CR" sz="2400" dirty="0" err="1"/>
                  <a:t>Yule</a:t>
                </a:r>
                <a:r>
                  <a:rPr lang="es-CR" sz="2400" dirty="0"/>
                  <a:t>-Walker:</a:t>
                </a:r>
              </a:p>
              <a:p>
                <a:endParaRPr lang="es-CR" sz="2400" dirty="0"/>
              </a:p>
              <a:p>
                <a:endParaRPr lang="es-CR" sz="2400" dirty="0"/>
              </a:p>
              <a:p>
                <a:endParaRPr lang="es-CR" sz="2400" dirty="0"/>
              </a:p>
              <a:p>
                <a:endParaRPr lang="es-CR" sz="2400" dirty="0"/>
              </a:p>
              <a:p>
                <a:endParaRPr lang="es-CR" sz="2400" dirty="0"/>
              </a:p>
              <a:p>
                <a:endParaRPr lang="es-CR" sz="2400" dirty="0"/>
              </a:p>
              <a:p>
                <a:endParaRPr lang="es-CR" sz="2400" dirty="0"/>
              </a:p>
              <a:p>
                <a:endParaRPr lang="es-CR" sz="2400" dirty="0"/>
              </a:p>
              <a:p>
                <a:endParaRPr lang="es-CR" sz="2400" dirty="0"/>
              </a:p>
              <a:p>
                <a:r>
                  <a:rPr lang="es-CR" sz="2400" dirty="0"/>
                  <a:t>Se representan las funciones de autocorrelación total y parcial para un proceso </a:t>
                </a:r>
                <a14:m>
                  <m:oMath xmlns:m="http://schemas.openxmlformats.org/officeDocument/2006/math">
                    <m:r>
                      <a:rPr lang="es-CR" sz="2400" i="1" dirty="0" smtClean="0">
                        <a:latin typeface="Cambria Math" panose="02040503050406030204" pitchFamily="18" charset="0"/>
                      </a:rPr>
                      <m:t>𝐴𝑅</m:t>
                    </m:r>
                    <m:r>
                      <a:rPr lang="es-CR" sz="2400" i="1" dirty="0" smtClean="0">
                        <a:latin typeface="Cambria Math" panose="02040503050406030204" pitchFamily="18" charset="0"/>
                      </a:rPr>
                      <m:t>(2)</m:t>
                    </m:r>
                  </m:oMath>
                </a14:m>
                <a:r>
                  <a:rPr lang="es-CR" sz="2400" dirty="0"/>
                  <a:t>.</a:t>
                </a:r>
              </a:p>
              <a:p>
                <a:endParaRPr lang="es-CR" sz="2400" dirty="0"/>
              </a:p>
            </p:txBody>
          </p:sp>
        </mc:Choice>
        <mc:Fallback xmlns="">
          <p:sp>
            <p:nvSpPr>
              <p:cNvPr id="3" name="Marcador de contenido 2">
                <a:extLst>
                  <a:ext uri="{FF2B5EF4-FFF2-40B4-BE49-F238E27FC236}">
                    <a16:creationId xmlns:a16="http://schemas.microsoft.com/office/drawing/2014/main" xmlns="" xmlns:a14="http://schemas.microsoft.com/office/drawing/2010/main" id="{884C1E44-ADB0-4CAD-AA43-A464CD7F5BB1}"/>
                  </a:ext>
                </a:extLst>
              </p:cNvPr>
              <p:cNvSpPr>
                <a:spLocks noGrp="1" noRot="1" noChangeAspect="1" noMove="1" noResize="1" noEditPoints="1" noAdjustHandles="1" noChangeArrowheads="1" noChangeShapeType="1" noTextEdit="1"/>
              </p:cNvSpPr>
              <p:nvPr>
                <p:ph idx="1"/>
              </p:nvPr>
            </p:nvSpPr>
            <p:spPr>
              <a:xfrm>
                <a:off x="107504" y="836712"/>
                <a:ext cx="8928992" cy="5904656"/>
              </a:xfrm>
              <a:blipFill>
                <a:blip r:embed="rId2" cstate="print"/>
                <a:stretch>
                  <a:fillRect l="-956" t="-826" r="-1230"/>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4CEC2DB2-373C-47AD-81FB-ABCDA3621925}"/>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a:t>
            </a:r>
          </a:p>
        </p:txBody>
      </p:sp>
      <p:pic>
        <p:nvPicPr>
          <p:cNvPr id="5" name="Imagen 4">
            <a:extLst>
              <a:ext uri="{FF2B5EF4-FFF2-40B4-BE49-F238E27FC236}">
                <a16:creationId xmlns:a16="http://schemas.microsoft.com/office/drawing/2014/main" id="{6C3799E7-147C-4C5E-8A03-26268ECD1CB2}"/>
              </a:ext>
            </a:extLst>
          </p:cNvPr>
          <p:cNvPicPr>
            <a:picLocks noChangeAspect="1"/>
          </p:cNvPicPr>
          <p:nvPr/>
        </p:nvPicPr>
        <p:blipFill>
          <a:blip r:embed="rId3" cstate="print"/>
          <a:stretch>
            <a:fillRect/>
          </a:stretch>
        </p:blipFill>
        <p:spPr>
          <a:xfrm>
            <a:off x="444883" y="1772816"/>
            <a:ext cx="8136904" cy="3384376"/>
          </a:xfrm>
          <a:prstGeom prst="rect">
            <a:avLst/>
          </a:prstGeom>
        </p:spPr>
      </p:pic>
    </p:spTree>
    <p:extLst>
      <p:ext uri="{BB962C8B-B14F-4D97-AF65-F5344CB8AC3E}">
        <p14:creationId xmlns:p14="http://schemas.microsoft.com/office/powerpoint/2010/main" val="1500382720"/>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99E1040-7FD5-4DCD-B661-8D9368C93158}"/>
              </a:ext>
            </a:extLst>
          </p:cNvPr>
          <p:cNvSpPr>
            <a:spLocks noGrp="1"/>
          </p:cNvSpPr>
          <p:nvPr>
            <p:ph idx="1"/>
          </p:nvPr>
        </p:nvSpPr>
        <p:spPr/>
        <p:txBody>
          <a:bodyPr/>
          <a:lstStyle/>
          <a:p>
            <a:endParaRPr lang="es-CR"/>
          </a:p>
        </p:txBody>
      </p:sp>
      <p:sp>
        <p:nvSpPr>
          <p:cNvPr id="4" name="1 Título">
            <a:extLst>
              <a:ext uri="{FF2B5EF4-FFF2-40B4-BE49-F238E27FC236}">
                <a16:creationId xmlns:a16="http://schemas.microsoft.com/office/drawing/2014/main" id="{654C3923-0BF5-47A8-A2D4-798302F03997}"/>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a:t>
            </a:r>
          </a:p>
        </p:txBody>
      </p:sp>
      <p:pic>
        <p:nvPicPr>
          <p:cNvPr id="5" name="Imagen 4">
            <a:extLst>
              <a:ext uri="{FF2B5EF4-FFF2-40B4-BE49-F238E27FC236}">
                <a16:creationId xmlns:a16="http://schemas.microsoft.com/office/drawing/2014/main" id="{AA862596-93C4-4C2E-AD57-B8902FECF51A}"/>
              </a:ext>
            </a:extLst>
          </p:cNvPr>
          <p:cNvPicPr>
            <a:picLocks noChangeAspect="1"/>
          </p:cNvPicPr>
          <p:nvPr/>
        </p:nvPicPr>
        <p:blipFill>
          <a:blip r:embed="rId2" cstate="print"/>
          <a:stretch>
            <a:fillRect/>
          </a:stretch>
        </p:blipFill>
        <p:spPr>
          <a:xfrm>
            <a:off x="539552" y="1311847"/>
            <a:ext cx="7477651" cy="5102667"/>
          </a:xfrm>
          <a:prstGeom prst="rect">
            <a:avLst/>
          </a:prstGeom>
        </p:spPr>
      </p:pic>
    </p:spTree>
    <p:extLst>
      <p:ext uri="{BB962C8B-B14F-4D97-AF65-F5344CB8AC3E}">
        <p14:creationId xmlns:p14="http://schemas.microsoft.com/office/powerpoint/2010/main" val="4274603200"/>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1B6C2B34-5D16-44D3-B873-AD3D765DD951}"/>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a:t>
            </a:r>
          </a:p>
        </p:txBody>
      </p:sp>
      <mc:AlternateContent xmlns:mc="http://schemas.openxmlformats.org/markup-compatibility/2006" xmlns:a14="http://schemas.microsoft.com/office/drawing/2010/main">
        <mc:Choice Requires="a14">
          <p:sp>
            <p:nvSpPr>
              <p:cNvPr id="4" name="Marcador de contenido 2">
                <a:extLst>
                  <a:ext uri="{FF2B5EF4-FFF2-40B4-BE49-F238E27FC236}">
                    <a16:creationId xmlns:a16="http://schemas.microsoft.com/office/drawing/2014/main" id="{B7B3EC52-BD49-4D8B-AA47-178DAF4545FD}"/>
                  </a:ext>
                </a:extLst>
              </p:cNvPr>
              <p:cNvSpPr>
                <a:spLocks noGrp="1"/>
              </p:cNvSpPr>
              <p:nvPr>
                <p:ph idx="1"/>
              </p:nvPr>
            </p:nvSpPr>
            <p:spPr>
              <a:xfrm>
                <a:off x="107504" y="836712"/>
                <a:ext cx="8928992" cy="5832648"/>
              </a:xfrm>
            </p:spPr>
            <p:txBody>
              <a:bodyPr>
                <a:normAutofit/>
              </a:bodyPr>
              <a:lstStyle/>
              <a:p>
                <a:pPr marL="0" indent="0">
                  <a:buNone/>
                </a:pPr>
                <a:r>
                  <a:rPr lang="es-CR" sz="2400" dirty="0"/>
                  <a:t>El proceso </a:t>
                </a:r>
                <a14:m>
                  <m:oMath xmlns:m="http://schemas.openxmlformats.org/officeDocument/2006/math">
                    <m:r>
                      <a:rPr lang="es-CR" sz="2400" i="1" dirty="0" smtClean="0">
                        <a:latin typeface="Cambria Math" panose="02040503050406030204" pitchFamily="18" charset="0"/>
                      </a:rPr>
                      <m:t>𝐴</m:t>
                    </m:r>
                    <m:r>
                      <a:rPr lang="es-CR" sz="2400" i="1" dirty="0">
                        <a:latin typeface="Cambria Math" panose="02040503050406030204" pitchFamily="18" charset="0"/>
                      </a:rPr>
                      <m:t>𝑅</m:t>
                    </m:r>
                    <m:r>
                      <a:rPr lang="es-CR" sz="2400" i="1" dirty="0" smtClean="0">
                        <a:latin typeface="Cambria Math" panose="02040503050406030204" pitchFamily="18" charset="0"/>
                      </a:rPr>
                      <m:t>(</m:t>
                    </m:r>
                    <m:r>
                      <a:rPr lang="es-CR" sz="2400" i="1" dirty="0">
                        <a:latin typeface="Cambria Math" panose="02040503050406030204" pitchFamily="18" charset="0"/>
                      </a:rPr>
                      <m:t>𝑝</m:t>
                    </m:r>
                    <m:r>
                      <a:rPr lang="es-CR" sz="2400" i="1" dirty="0" smtClean="0">
                        <a:latin typeface="Cambria Math" panose="02040503050406030204" pitchFamily="18" charset="0"/>
                      </a:rPr>
                      <m:t>)</m:t>
                    </m:r>
                  </m:oMath>
                </a14:m>
                <a:endParaRPr lang="es-CR" sz="2400" dirty="0"/>
              </a:p>
              <a:p>
                <a:pPr marL="0" indent="0">
                  <a:buNone/>
                </a:pPr>
                <a:endParaRPr lang="es-CR" sz="2400" dirty="0"/>
              </a:p>
              <a:p>
                <a:pPr marL="0" indent="0">
                  <a:buNone/>
                </a:pPr>
                <a:r>
                  <a:rPr lang="es-CR" sz="2400" dirty="0"/>
                  <a:t>Su escritura está dada por la siguiente ecuación:</a:t>
                </a:r>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r>
                        <a:rPr lang="es-CR" sz="2400" i="1">
                          <a:latin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1</m:t>
                          </m:r>
                        </m:sub>
                      </m:sSub>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𝑥</m:t>
                          </m:r>
                        </m:e>
                        <m:sub>
                          <m:r>
                            <a:rPr lang="es-CR" sz="2400" b="0" i="1" smtClean="0">
                              <a:latin typeface="Cambria Math" panose="02040503050406030204" pitchFamily="18" charset="0"/>
                              <a:ea typeface="Cambria Math" panose="02040503050406030204" pitchFamily="18" charset="0"/>
                            </a:rPr>
                            <m:t>𝑡</m:t>
                          </m:r>
                          <m:r>
                            <a:rPr lang="es-CR" sz="2400" b="0" i="1" smtClean="0">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2</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−2</m:t>
                          </m:r>
                        </m:sub>
                      </m:sSub>
                      <m:r>
                        <a:rPr lang="es-CR" sz="2400" b="0" i="1" smtClean="0">
                          <a:latin typeface="Cambria Math" panose="02040503050406030204" pitchFamily="18" charset="0"/>
                          <a:ea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𝑝</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𝑝</m:t>
                          </m:r>
                        </m:sub>
                      </m:sSub>
                      <m:r>
                        <a:rPr lang="es-CR" sz="2400" b="0" i="1" smtClean="0">
                          <a:latin typeface="Cambria Math" panose="02040503050406030204" pitchFamily="18" charset="0"/>
                          <a:ea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𝑢</m:t>
                          </m:r>
                        </m:e>
                        <m:sub>
                          <m:r>
                            <a:rPr lang="es-CR" sz="2400" b="0" i="1" smtClean="0">
                              <a:latin typeface="Cambria Math" panose="02040503050406030204" pitchFamily="18" charset="0"/>
                              <a:ea typeface="Cambria Math" panose="02040503050406030204" pitchFamily="18" charset="0"/>
                            </a:rPr>
                            <m:t>𝑡</m:t>
                          </m:r>
                        </m:sub>
                      </m:sSub>
                      <m:r>
                        <a:rPr lang="es-CR" sz="2400" b="0" i="1" smtClean="0">
                          <a:latin typeface="Cambria Math" panose="02040503050406030204" pitchFamily="18" charset="0"/>
                          <a:ea typeface="Cambria Math" panose="02040503050406030204" pitchFamily="18" charset="0"/>
                        </a:rPr>
                        <m:t>, </m:t>
                      </m:r>
                    </m:oMath>
                  </m:oMathPara>
                </a14:m>
                <a:endParaRPr lang="es-CR" sz="2400" b="0" i="1" dirty="0">
                  <a:latin typeface="Cambria Math" panose="02040503050406030204" pitchFamily="18" charset="0"/>
                  <a:ea typeface="Cambria Math" panose="02040503050406030204" pitchFamily="18" charset="0"/>
                </a:endParaRPr>
              </a:p>
              <a:p>
                <a:pPr marL="0" indent="0">
                  <a:buNone/>
                </a:pPr>
                <a:endParaRPr lang="es-CR" sz="24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CR" sz="2400" b="0" i="1" smtClean="0">
                          <a:latin typeface="Cambria Math" panose="02040503050406030204" pitchFamily="18" charset="0"/>
                          <a:ea typeface="Cambria Math" panose="02040503050406030204" pitchFamily="18" charset="0"/>
                        </a:rPr>
                        <m:t>𝑜</m:t>
                      </m:r>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𝑡𝑎𝑚𝑏𝑖</m:t>
                      </m:r>
                      <m:r>
                        <a:rPr lang="es-CR" sz="2400" b="0" i="1" smtClean="0">
                          <a:latin typeface="Cambria Math" panose="02040503050406030204" pitchFamily="18" charset="0"/>
                          <a:ea typeface="Cambria Math" panose="02040503050406030204" pitchFamily="18" charset="0"/>
                        </a:rPr>
                        <m:t>é</m:t>
                      </m:r>
                      <m:r>
                        <a:rPr lang="es-CR" sz="2400" b="0" i="1" smtClean="0">
                          <a:latin typeface="Cambria Math" panose="02040503050406030204" pitchFamily="18" charset="0"/>
                          <a:ea typeface="Cambria Math" panose="02040503050406030204" pitchFamily="18" charset="0"/>
                        </a:rPr>
                        <m:t>𝑛</m:t>
                      </m:r>
                      <m:r>
                        <a:rPr lang="es-CR" sz="2400" b="0" i="1" smtClean="0">
                          <a:latin typeface="Cambria Math" panose="02040503050406030204" pitchFamily="18" charset="0"/>
                          <a:ea typeface="Cambria Math" panose="02040503050406030204" pitchFamily="18" charset="0"/>
                        </a:rPr>
                        <m:t>:   </m:t>
                      </m:r>
                      <m:d>
                        <m:dPr>
                          <m:ctrlPr>
                            <a:rPr lang="es-CR" sz="2400" b="0" i="1" smtClean="0">
                              <a:latin typeface="Cambria Math" panose="02040503050406030204" pitchFamily="18" charset="0"/>
                              <a:ea typeface="Cambria Math" panose="02040503050406030204" pitchFamily="18" charset="0"/>
                            </a:rPr>
                          </m:ctrlPr>
                        </m:dPr>
                        <m:e>
                          <m:r>
                            <a:rPr lang="es-CR" sz="2400" b="0" i="1" smtClean="0">
                              <a:latin typeface="Cambria Math" panose="02040503050406030204" pitchFamily="18" charset="0"/>
                              <a:ea typeface="Cambria Math" panose="02040503050406030204" pitchFamily="18" charset="0"/>
                            </a:rPr>
                            <m:t>1−</m:t>
                          </m:r>
                          <m:sSub>
                            <m:sSubPr>
                              <m:ctrlPr>
                                <a:rPr lang="es-CR" sz="2400" i="1">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𝐵</m:t>
                          </m:r>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2</m:t>
                              </m:r>
                            </m:sub>
                          </m:sSub>
                          <m:sSup>
                            <m:sSupPr>
                              <m:ctrlPr>
                                <a:rPr lang="es-CR" sz="2400" b="0" i="1" smtClean="0">
                                  <a:latin typeface="Cambria Math" panose="02040503050406030204" pitchFamily="18" charset="0"/>
                                  <a:ea typeface="Cambria Math" panose="02040503050406030204" pitchFamily="18" charset="0"/>
                                </a:rPr>
                              </m:ctrlPr>
                            </m:sSupPr>
                            <m:e>
                              <m:r>
                                <a:rPr lang="es-CR" sz="2400" i="1">
                                  <a:latin typeface="Cambria Math" panose="02040503050406030204" pitchFamily="18" charset="0"/>
                                  <a:ea typeface="Cambria Math" panose="02040503050406030204" pitchFamily="18" charset="0"/>
                                </a:rPr>
                                <m:t>𝐵</m:t>
                              </m:r>
                            </m:e>
                            <m:sup>
                              <m:r>
                                <a:rPr lang="es-CR" sz="2400" b="0" i="1" smtClean="0">
                                  <a:latin typeface="Cambria Math" panose="02040503050406030204" pitchFamily="18" charset="0"/>
                                  <a:ea typeface="Cambria Math" panose="02040503050406030204" pitchFamily="18" charset="0"/>
                                </a:rPr>
                                <m:t>2</m:t>
                              </m:r>
                            </m:sup>
                          </m:sSup>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𝑝</m:t>
                              </m:r>
                            </m:sub>
                          </m:sSub>
                          <m:sSup>
                            <m:sSupPr>
                              <m:ctrlPr>
                                <a:rPr lang="es-CR" sz="2400" b="0" i="1" smtClean="0">
                                  <a:latin typeface="Cambria Math" panose="02040503050406030204" pitchFamily="18" charset="0"/>
                                  <a:ea typeface="Cambria Math" panose="02040503050406030204" pitchFamily="18" charset="0"/>
                                </a:rPr>
                              </m:ctrlPr>
                            </m:sSupPr>
                            <m:e>
                              <m:r>
                                <a:rPr lang="es-CR" sz="2400" i="1">
                                  <a:latin typeface="Cambria Math" panose="02040503050406030204" pitchFamily="18" charset="0"/>
                                  <a:ea typeface="Cambria Math" panose="02040503050406030204" pitchFamily="18" charset="0"/>
                                </a:rPr>
                                <m:t>𝐵</m:t>
                              </m:r>
                            </m:e>
                            <m:sup>
                              <m:r>
                                <a:rPr lang="es-CR" sz="2400" b="0" i="1" smtClean="0">
                                  <a:latin typeface="Cambria Math" panose="02040503050406030204" pitchFamily="18" charset="0"/>
                                  <a:ea typeface="Cambria Math" panose="02040503050406030204" pitchFamily="18" charset="0"/>
                                </a:rPr>
                                <m:t>𝑝</m:t>
                              </m:r>
                            </m:sup>
                          </m:sSup>
                        </m:e>
                      </m:d>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𝑥</m:t>
                          </m:r>
                        </m:e>
                        <m:sub>
                          <m:r>
                            <a:rPr lang="es-CR" sz="2400" b="0" i="1" smtClean="0">
                              <a:latin typeface="Cambria Math" panose="02040503050406030204" pitchFamily="18" charset="0"/>
                              <a:ea typeface="Cambria Math" panose="02040503050406030204" pitchFamily="18" charset="0"/>
                            </a:rPr>
                            <m:t>𝑡</m:t>
                          </m:r>
                        </m:sub>
                      </m:sSub>
                      <m:r>
                        <a:rPr lang="es-CR" sz="2400" b="0" i="1" smtClean="0">
                          <a:latin typeface="Cambria Math" panose="02040503050406030204" pitchFamily="18" charset="0"/>
                          <a:ea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𝑢</m:t>
                          </m:r>
                        </m:e>
                        <m:sub>
                          <m:r>
                            <a:rPr lang="es-CR" sz="2400" b="0" i="1" smtClean="0">
                              <a:latin typeface="Cambria Math" panose="02040503050406030204" pitchFamily="18" charset="0"/>
                              <a:ea typeface="Cambria Math" panose="02040503050406030204" pitchFamily="18" charset="0"/>
                            </a:rPr>
                            <m:t>𝑡</m:t>
                          </m:r>
                        </m:sub>
                      </m:sSub>
                    </m:oMath>
                  </m:oMathPara>
                </a14:m>
                <a:endParaRPr lang="es-CR" sz="2400" dirty="0"/>
              </a:p>
              <a:p>
                <a:pPr marL="0" indent="0">
                  <a:buNone/>
                </a:pPr>
                <a:endParaRPr lang="es-CR" sz="2400" dirty="0"/>
              </a:p>
              <a:p>
                <a:pPr marL="0" indent="0">
                  <a:buNone/>
                </a:pPr>
                <a:r>
                  <a:rPr lang="es-CR" sz="2400" dirty="0"/>
                  <a:t>Mediante la condición de estacionaridad se puede obtener el pasaje a una escritura MA: </a:t>
                </a:r>
              </a:p>
              <a:p>
                <a:pPr marL="0" indent="0">
                  <a:buNone/>
                </a:pPr>
                <a:endParaRPr lang="es-CR" sz="24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sSup>
                            <m:sSupPr>
                              <m:ctrlPr>
                                <a:rPr lang="es-CR" sz="2400" b="0" i="1" smtClean="0">
                                  <a:latin typeface="Cambria Math" panose="02040503050406030204" pitchFamily="18" charset="0"/>
                                  <a:ea typeface="Cambria Math" panose="02040503050406030204" pitchFamily="18" charset="0"/>
                                </a:rPr>
                              </m:ctrlPr>
                            </m:sSupPr>
                            <m:e>
                              <m:d>
                                <m:dPr>
                                  <m:ctrlPr>
                                    <a:rPr lang="es-CR" sz="2400" i="1">
                                      <a:latin typeface="Cambria Math" panose="02040503050406030204" pitchFamily="18" charset="0"/>
                                      <a:ea typeface="Cambria Math" panose="02040503050406030204" pitchFamily="18" charset="0"/>
                                    </a:rPr>
                                  </m:ctrlPr>
                                </m:dPr>
                                <m:e>
                                  <m:r>
                                    <a:rPr lang="es-CR" sz="2400" i="1">
                                      <a:latin typeface="Cambria Math" panose="02040503050406030204" pitchFamily="18" charset="0"/>
                                      <a:ea typeface="Cambria Math" panose="02040503050406030204" pitchFamily="18" charset="0"/>
                                    </a:rPr>
                                    <m:t>1−</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Sub>
                                  <m:r>
                                    <a:rPr lang="es-CR" sz="2400" i="1">
                                      <a:latin typeface="Cambria Math" panose="02040503050406030204" pitchFamily="18" charset="0"/>
                                      <a:ea typeface="Cambria Math" panose="02040503050406030204" pitchFamily="18" charset="0"/>
                                    </a:rPr>
                                    <m:t>𝐵</m:t>
                                  </m:r>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2</m:t>
                                      </m:r>
                                    </m:sub>
                                  </m:sSub>
                                  <m:sSup>
                                    <m:sSupPr>
                                      <m:ctrlPr>
                                        <a:rPr lang="es-CR" sz="2400" b="0" i="1" smtClean="0">
                                          <a:latin typeface="Cambria Math" panose="02040503050406030204" pitchFamily="18" charset="0"/>
                                          <a:ea typeface="Cambria Math" panose="02040503050406030204" pitchFamily="18" charset="0"/>
                                        </a:rPr>
                                      </m:ctrlPr>
                                    </m:sSupPr>
                                    <m:e>
                                      <m:r>
                                        <a:rPr lang="es-CR" sz="2400" i="1">
                                          <a:latin typeface="Cambria Math" panose="02040503050406030204" pitchFamily="18" charset="0"/>
                                          <a:ea typeface="Cambria Math" panose="02040503050406030204" pitchFamily="18" charset="0"/>
                                        </a:rPr>
                                        <m:t>𝐵</m:t>
                                      </m:r>
                                    </m:e>
                                    <m:sup>
                                      <m:r>
                                        <a:rPr lang="es-CR" sz="2400" b="0" i="1" smtClean="0">
                                          <a:latin typeface="Cambria Math" panose="02040503050406030204" pitchFamily="18" charset="0"/>
                                          <a:ea typeface="Cambria Math" panose="02040503050406030204" pitchFamily="18" charset="0"/>
                                        </a:rPr>
                                        <m:t>2</m:t>
                                      </m:r>
                                    </m:sup>
                                  </m:sSup>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𝑝</m:t>
                                      </m:r>
                                    </m:sub>
                                  </m:sSub>
                                  <m:sSup>
                                    <m:sSupPr>
                                      <m:ctrlPr>
                                        <a:rPr lang="es-CR" sz="2400" i="1">
                                          <a:latin typeface="Cambria Math" panose="02040503050406030204" pitchFamily="18" charset="0"/>
                                          <a:ea typeface="Cambria Math" panose="02040503050406030204" pitchFamily="18" charset="0"/>
                                        </a:rPr>
                                      </m:ctrlPr>
                                    </m:sSupPr>
                                    <m:e>
                                      <m:r>
                                        <a:rPr lang="es-CR" sz="2400" i="1">
                                          <a:latin typeface="Cambria Math" panose="02040503050406030204" pitchFamily="18" charset="0"/>
                                          <a:ea typeface="Cambria Math" panose="02040503050406030204" pitchFamily="18" charset="0"/>
                                        </a:rPr>
                                        <m:t>𝐵</m:t>
                                      </m:r>
                                    </m:e>
                                    <m:sup>
                                      <m:r>
                                        <a:rPr lang="es-CR" sz="2400" i="1">
                                          <a:latin typeface="Cambria Math" panose="02040503050406030204" pitchFamily="18" charset="0"/>
                                          <a:ea typeface="Cambria Math" panose="02040503050406030204" pitchFamily="18" charset="0"/>
                                        </a:rPr>
                                        <m:t>𝑝</m:t>
                                      </m:r>
                                    </m:sup>
                                  </m:sSup>
                                </m:e>
                              </m:d>
                            </m:e>
                            <m:sup>
                              <m:r>
                                <a:rPr lang="es-CR" sz="2400" b="0" i="1" smtClean="0">
                                  <a:latin typeface="Cambria Math" panose="02040503050406030204" pitchFamily="18" charset="0"/>
                                  <a:ea typeface="Cambria Math" panose="02040503050406030204" pitchFamily="18" charset="0"/>
                                </a:rPr>
                                <m:t>−1</m:t>
                              </m:r>
                            </m:sup>
                          </m:sSup>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sub>
                      </m:sSub>
                      <m:r>
                        <a:rPr lang="es-CR" sz="2400" b="0" i="1" smtClean="0">
                          <a:latin typeface="Cambria Math" panose="02040503050406030204" pitchFamily="18" charset="0"/>
                          <a:ea typeface="Cambria Math" panose="02040503050406030204" pitchFamily="18" charset="0"/>
                        </a:rPr>
                        <m:t>,</m:t>
                      </m:r>
                    </m:oMath>
                  </m:oMathPara>
                </a14:m>
                <a:endParaRPr lang="es-CR" sz="2400" dirty="0"/>
              </a:p>
              <a:p>
                <a:pPr marL="0" indent="0">
                  <a:buNone/>
                </a:pPr>
                <a:endParaRPr lang="es-CR" sz="2400" dirty="0"/>
              </a:p>
              <a:p>
                <a:pPr marL="0" indent="0">
                  <a:buNone/>
                </a:pPr>
                <a:endParaRPr lang="es-CR" sz="2400" b="0" i="1" dirty="0">
                  <a:latin typeface="Cambria Math" panose="02040503050406030204" pitchFamily="18" charset="0"/>
                </a:endParaRPr>
              </a:p>
              <a:p>
                <a:pPr marL="0" indent="0">
                  <a:buNone/>
                </a:pPr>
                <a:endParaRPr lang="es-CR" sz="2400" dirty="0"/>
              </a:p>
              <a:p>
                <a:pPr marL="0" indent="0">
                  <a:buNone/>
                </a:pPr>
                <a:endParaRPr lang="es-CR" sz="2400" dirty="0"/>
              </a:p>
            </p:txBody>
          </p:sp>
        </mc:Choice>
        <mc:Fallback xmlns="">
          <p:sp>
            <p:nvSpPr>
              <p:cNvPr id="4" name="Marcador de contenido 2">
                <a:extLst>
                  <a:ext uri="{FF2B5EF4-FFF2-40B4-BE49-F238E27FC236}">
                    <a16:creationId xmlns:a16="http://schemas.microsoft.com/office/drawing/2014/main" xmlns="" xmlns:a14="http://schemas.microsoft.com/office/drawing/2010/main" id="{B7B3EC52-BD49-4D8B-AA47-178DAF4545FD}"/>
                  </a:ext>
                </a:extLst>
              </p:cNvPr>
              <p:cNvSpPr>
                <a:spLocks noGrp="1" noRot="1" noChangeAspect="1" noMove="1" noResize="1" noEditPoints="1" noAdjustHandles="1" noChangeArrowheads="1" noChangeShapeType="1" noTextEdit="1"/>
              </p:cNvSpPr>
              <p:nvPr>
                <p:ph idx="1"/>
              </p:nvPr>
            </p:nvSpPr>
            <p:spPr>
              <a:xfrm>
                <a:off x="107504" y="836712"/>
                <a:ext cx="8928992" cy="5832648"/>
              </a:xfrm>
              <a:blipFill>
                <a:blip r:embed="rId2" cstate="print"/>
                <a:stretch>
                  <a:fillRect l="-1093" t="-836"/>
                </a:stretch>
              </a:blipFill>
            </p:spPr>
            <p:txBody>
              <a:bodyPr/>
              <a:lstStyle/>
              <a:p>
                <a:r>
                  <a:rPr lang="es-CR">
                    <a:noFill/>
                  </a:rPr>
                  <a:t> </a:t>
                </a:r>
              </a:p>
            </p:txBody>
          </p:sp>
        </mc:Fallback>
      </mc:AlternateContent>
    </p:spTree>
    <p:extLst>
      <p:ext uri="{BB962C8B-B14F-4D97-AF65-F5344CB8AC3E}">
        <p14:creationId xmlns:p14="http://schemas.microsoft.com/office/powerpoint/2010/main" val="1425875892"/>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BC640B4-E825-4450-8B7F-ECF9C64FDB57}"/>
              </a:ext>
            </a:extLst>
          </p:cNvPr>
          <p:cNvSpPr>
            <a:spLocks noGrp="1"/>
          </p:cNvSpPr>
          <p:nvPr>
            <p:ph idx="1"/>
          </p:nvPr>
        </p:nvSpPr>
        <p:spPr>
          <a:xfrm>
            <a:off x="107504" y="980728"/>
            <a:ext cx="8928992" cy="4525963"/>
          </a:xfrm>
        </p:spPr>
        <p:txBody>
          <a:bodyPr>
            <a:normAutofit/>
          </a:bodyPr>
          <a:lstStyle/>
          <a:p>
            <a:r>
              <a:rPr lang="es-CR" sz="2400" dirty="0"/>
              <a:t>Tenemos que la obtención de una autocorrelación total se rige por la ecuación:</a:t>
            </a:r>
          </a:p>
          <a:p>
            <a:endParaRPr lang="es-CR" sz="2400" dirty="0"/>
          </a:p>
          <a:p>
            <a:endParaRPr lang="es-CR" sz="2400" dirty="0"/>
          </a:p>
        </p:txBody>
      </p:sp>
      <p:sp>
        <p:nvSpPr>
          <p:cNvPr id="4" name="1 Título">
            <a:extLst>
              <a:ext uri="{FF2B5EF4-FFF2-40B4-BE49-F238E27FC236}">
                <a16:creationId xmlns:a16="http://schemas.microsoft.com/office/drawing/2014/main" id="{37047D33-27C3-4F5F-9044-DC8C157E64C1}"/>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a:t>
            </a:r>
          </a:p>
        </p:txBody>
      </p:sp>
      <p:pic>
        <p:nvPicPr>
          <p:cNvPr id="5" name="Imagen 4">
            <a:extLst>
              <a:ext uri="{FF2B5EF4-FFF2-40B4-BE49-F238E27FC236}">
                <a16:creationId xmlns:a16="http://schemas.microsoft.com/office/drawing/2014/main" id="{7931F86B-A620-4E88-8B29-DA142F1AA438}"/>
              </a:ext>
            </a:extLst>
          </p:cNvPr>
          <p:cNvPicPr>
            <a:picLocks noChangeAspect="1"/>
          </p:cNvPicPr>
          <p:nvPr/>
        </p:nvPicPr>
        <p:blipFill>
          <a:blip r:embed="rId2" cstate="print"/>
          <a:stretch>
            <a:fillRect/>
          </a:stretch>
        </p:blipFill>
        <p:spPr>
          <a:xfrm>
            <a:off x="1043608" y="2060848"/>
            <a:ext cx="4968552" cy="568165"/>
          </a:xfrm>
          <a:prstGeom prst="rect">
            <a:avLst/>
          </a:prstGeom>
        </p:spPr>
      </p:pic>
    </p:spTree>
    <p:extLst>
      <p:ext uri="{BB962C8B-B14F-4D97-AF65-F5344CB8AC3E}">
        <p14:creationId xmlns:p14="http://schemas.microsoft.com/office/powerpoint/2010/main" val="2154303903"/>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72D46DD7-E3D5-4D60-81D4-C17E07C6EFB5}"/>
                  </a:ext>
                </a:extLst>
              </p:cNvPr>
              <p:cNvSpPr>
                <a:spLocks noGrp="1"/>
              </p:cNvSpPr>
              <p:nvPr>
                <p:ph idx="1"/>
              </p:nvPr>
            </p:nvSpPr>
            <p:spPr>
              <a:xfrm>
                <a:off x="86816" y="764704"/>
                <a:ext cx="8949680" cy="6093296"/>
              </a:xfrm>
            </p:spPr>
            <p:txBody>
              <a:bodyPr>
                <a:normAutofit/>
              </a:bodyPr>
              <a:lstStyle/>
              <a:p>
                <a:pPr marL="0" indent="0">
                  <a:buNone/>
                </a:pPr>
                <a:r>
                  <a:rPr lang="es-CR" sz="2400" b="1" dirty="0"/>
                  <a:t>La función de auto correlación parcial de un </a:t>
                </a:r>
                <a14:m>
                  <m:oMath xmlns:m="http://schemas.openxmlformats.org/officeDocument/2006/math">
                    <m:r>
                      <a:rPr lang="es-CR" sz="2400" b="1" i="1" dirty="0" smtClean="0">
                        <a:latin typeface="Cambria Math" panose="02040503050406030204" pitchFamily="18" charset="0"/>
                      </a:rPr>
                      <m:t>𝑨𝑹</m:t>
                    </m:r>
                    <m:r>
                      <a:rPr lang="es-CR" sz="2400" b="1" i="1" dirty="0" smtClean="0">
                        <a:latin typeface="Cambria Math" panose="02040503050406030204" pitchFamily="18" charset="0"/>
                      </a:rPr>
                      <m:t>(</m:t>
                    </m:r>
                    <m:r>
                      <a:rPr lang="es-CR" sz="2400" b="1" i="1" dirty="0" smtClean="0">
                        <a:latin typeface="Cambria Math" panose="02040503050406030204" pitchFamily="18" charset="0"/>
                      </a:rPr>
                      <m:t>𝒑</m:t>
                    </m:r>
                    <m:r>
                      <a:rPr lang="es-CR" sz="2400" b="1" i="1" dirty="0" smtClean="0">
                        <a:latin typeface="Cambria Math" panose="02040503050406030204" pitchFamily="18" charset="0"/>
                      </a:rPr>
                      <m:t>)</m:t>
                    </m:r>
                  </m:oMath>
                </a14:m>
                <a:endParaRPr lang="es-CR" sz="2400" b="1" dirty="0"/>
              </a:p>
              <a:p>
                <a:pPr marL="0" indent="0">
                  <a:buNone/>
                </a:pPr>
                <a:endParaRPr lang="es-CR" sz="2400" b="1" dirty="0"/>
              </a:p>
              <a:p>
                <a:pPr marL="0" indent="0">
                  <a:buNone/>
                </a:pPr>
                <a:r>
                  <a:rPr lang="es-CR" sz="2400" dirty="0"/>
                  <a:t>Estos se obtienen fácilmente si nos acordamos que el coeficiente de autocorrelación parcial de orden </a:t>
                </a:r>
                <a:r>
                  <a:rPr lang="es-CR" sz="2400" i="1" dirty="0"/>
                  <a:t>k </a:t>
                </a:r>
                <a:r>
                  <a:rPr lang="es-CR" sz="2400" dirty="0"/>
                  <a:t>es el coeficiente de </a:t>
                </a:r>
                <a14:m>
                  <m:oMath xmlns:m="http://schemas.openxmlformats.org/officeDocument/2006/math">
                    <m:sSub>
                      <m:sSubPr>
                        <m:ctrlPr>
                          <a:rPr lang="es-CR" sz="2400" i="1" dirty="0">
                            <a:latin typeface="Cambria Math" panose="02040503050406030204" pitchFamily="18" charset="0"/>
                          </a:rPr>
                        </m:ctrlPr>
                      </m:sSubPr>
                      <m:e>
                        <m:r>
                          <a:rPr lang="es-CR" sz="2400" i="1" dirty="0">
                            <a:latin typeface="Cambria Math" panose="02040503050406030204" pitchFamily="18" charset="0"/>
                          </a:rPr>
                          <m:t>𝑥</m:t>
                        </m:r>
                      </m:e>
                      <m:sub>
                        <m:r>
                          <a:rPr lang="es-CR" sz="2400" i="1" dirty="0">
                            <a:latin typeface="Cambria Math" panose="02040503050406030204" pitchFamily="18" charset="0"/>
                          </a:rPr>
                          <m:t>𝑡</m:t>
                        </m:r>
                        <m:r>
                          <a:rPr lang="es-CR" sz="2400" i="1" dirty="0">
                            <a:latin typeface="Cambria Math" panose="02040503050406030204" pitchFamily="18" charset="0"/>
                          </a:rPr>
                          <m:t>−</m:t>
                        </m:r>
                        <m:r>
                          <a:rPr lang="es-CR" sz="2400" i="1" dirty="0">
                            <a:latin typeface="Cambria Math" panose="02040503050406030204" pitchFamily="18" charset="0"/>
                          </a:rPr>
                          <m:t>𝑘</m:t>
                        </m:r>
                      </m:sub>
                    </m:sSub>
                  </m:oMath>
                </a14:m>
                <a:r>
                  <a:rPr lang="es-CR" sz="2400" dirty="0"/>
                  <a:t> para </a:t>
                </a:r>
                <a14:m>
                  <m:oMath xmlns:m="http://schemas.openxmlformats.org/officeDocument/2006/math">
                    <m:sSub>
                      <m:sSubPr>
                        <m:ctrlPr>
                          <a:rPr lang="es-CR" sz="2400" i="1" dirty="0">
                            <a:latin typeface="Cambria Math" panose="02040503050406030204" pitchFamily="18" charset="0"/>
                          </a:rPr>
                        </m:ctrlPr>
                      </m:sSubPr>
                      <m:e>
                        <m:r>
                          <a:rPr lang="es-CR" sz="2400" i="1" dirty="0">
                            <a:latin typeface="Cambria Math" panose="02040503050406030204" pitchFamily="18" charset="0"/>
                          </a:rPr>
                          <m:t>𝑥</m:t>
                        </m:r>
                      </m:e>
                      <m:sub>
                        <m:r>
                          <a:rPr lang="es-CR" sz="2400" i="1" dirty="0">
                            <a:latin typeface="Cambria Math" panose="02040503050406030204" pitchFamily="18" charset="0"/>
                          </a:rPr>
                          <m:t>𝑡</m:t>
                        </m:r>
                        <m:r>
                          <a:rPr lang="es-CR" sz="2400" i="1" dirty="0">
                            <a:latin typeface="Cambria Math" panose="02040503050406030204" pitchFamily="18" charset="0"/>
                          </a:rPr>
                          <m:t>−1</m:t>
                        </m:r>
                      </m:sub>
                    </m:sSub>
                  </m:oMath>
                </a14:m>
                <a:r>
                  <a:rPr lang="es-CR" sz="2400" dirty="0"/>
                  <a:t>, </a:t>
                </a:r>
                <a14:m>
                  <m:oMath xmlns:m="http://schemas.openxmlformats.org/officeDocument/2006/math">
                    <m:sSub>
                      <m:sSubPr>
                        <m:ctrlPr>
                          <a:rPr lang="es-CR" sz="2400" i="1" dirty="0">
                            <a:latin typeface="Cambria Math" panose="02040503050406030204" pitchFamily="18" charset="0"/>
                          </a:rPr>
                        </m:ctrlPr>
                      </m:sSubPr>
                      <m:e>
                        <m:r>
                          <a:rPr lang="es-CR" sz="2400" i="1" dirty="0">
                            <a:latin typeface="Cambria Math" panose="02040503050406030204" pitchFamily="18" charset="0"/>
                          </a:rPr>
                          <m:t>𝑥</m:t>
                        </m:r>
                      </m:e>
                      <m:sub>
                        <m:r>
                          <a:rPr lang="es-CR" sz="2400" i="1" dirty="0">
                            <a:latin typeface="Cambria Math" panose="02040503050406030204" pitchFamily="18" charset="0"/>
                          </a:rPr>
                          <m:t>𝑡</m:t>
                        </m:r>
                        <m:r>
                          <a:rPr lang="es-CR" sz="2400" i="1" dirty="0">
                            <a:latin typeface="Cambria Math" panose="02040503050406030204" pitchFamily="18" charset="0"/>
                          </a:rPr>
                          <m:t>−2</m:t>
                        </m:r>
                      </m:sub>
                    </m:sSub>
                  </m:oMath>
                </a14:m>
                <a:r>
                  <a:rPr lang="es-CR" sz="2400" dirty="0"/>
                  <a:t>,…, </a:t>
                </a:r>
                <a14:m>
                  <m:oMath xmlns:m="http://schemas.openxmlformats.org/officeDocument/2006/math">
                    <m:sSub>
                      <m:sSubPr>
                        <m:ctrlPr>
                          <a:rPr lang="es-CR" sz="2400" i="1" dirty="0">
                            <a:latin typeface="Cambria Math" panose="02040503050406030204" pitchFamily="18" charset="0"/>
                          </a:rPr>
                        </m:ctrlPr>
                      </m:sSubPr>
                      <m:e>
                        <m:r>
                          <a:rPr lang="es-CR" sz="2400" i="1" dirty="0">
                            <a:latin typeface="Cambria Math" panose="02040503050406030204" pitchFamily="18" charset="0"/>
                          </a:rPr>
                          <m:t>𝑥</m:t>
                        </m:r>
                      </m:e>
                      <m:sub>
                        <m:r>
                          <a:rPr lang="es-CR" sz="2400" i="1" dirty="0">
                            <a:latin typeface="Cambria Math" panose="02040503050406030204" pitchFamily="18" charset="0"/>
                          </a:rPr>
                          <m:t>𝑡</m:t>
                        </m:r>
                        <m:r>
                          <a:rPr lang="es-CR" sz="2400" i="1" dirty="0">
                            <a:latin typeface="Cambria Math" panose="02040503050406030204" pitchFamily="18" charset="0"/>
                          </a:rPr>
                          <m:t>−</m:t>
                        </m:r>
                        <m:r>
                          <a:rPr lang="es-CR" sz="2400" i="1" dirty="0">
                            <a:latin typeface="Cambria Math" panose="02040503050406030204" pitchFamily="18" charset="0"/>
                          </a:rPr>
                          <m:t>𝑘</m:t>
                        </m:r>
                      </m:sub>
                    </m:sSub>
                  </m:oMath>
                </a14:m>
                <a:r>
                  <a:rPr lang="es-CR" sz="2400" dirty="0"/>
                  <a:t>. Consideramos lo siguiente como una regresión lineal:</a:t>
                </a:r>
              </a:p>
              <a:p>
                <a:pPr marL="0" indent="0">
                  <a:buNone/>
                </a:pPr>
                <a:endParaRPr lang="es-CR" sz="2400" b="1" dirty="0"/>
              </a:p>
              <a:p>
                <a:endParaRPr lang="es-CR" sz="2400" dirty="0"/>
              </a:p>
              <a:p>
                <a:endParaRPr lang="es-CR" sz="2400" dirty="0"/>
              </a:p>
              <a:p>
                <a:endParaRPr lang="es-CR" sz="2400" dirty="0"/>
              </a:p>
              <a:p>
                <a:endParaRPr lang="es-CR" sz="2400" dirty="0"/>
              </a:p>
              <a:p>
                <a:endParaRPr lang="es-CR" sz="2400" dirty="0"/>
              </a:p>
              <a:p>
                <a:endParaRPr lang="es-CR" sz="2400" dirty="0"/>
              </a:p>
            </p:txBody>
          </p:sp>
        </mc:Choice>
        <mc:Fallback xmlns="">
          <p:sp>
            <p:nvSpPr>
              <p:cNvPr id="3" name="Marcador de contenido 2">
                <a:extLst>
                  <a:ext uri="{FF2B5EF4-FFF2-40B4-BE49-F238E27FC236}">
                    <a16:creationId xmlns:a16="http://schemas.microsoft.com/office/drawing/2014/main" xmlns="" xmlns:a14="http://schemas.microsoft.com/office/drawing/2010/main" id="{72D46DD7-E3D5-4D60-81D4-C17E07C6EFB5}"/>
                  </a:ext>
                </a:extLst>
              </p:cNvPr>
              <p:cNvSpPr>
                <a:spLocks noGrp="1" noRot="1" noChangeAspect="1" noMove="1" noResize="1" noEditPoints="1" noAdjustHandles="1" noChangeArrowheads="1" noChangeShapeType="1" noTextEdit="1"/>
              </p:cNvSpPr>
              <p:nvPr>
                <p:ph idx="1"/>
              </p:nvPr>
            </p:nvSpPr>
            <p:spPr>
              <a:xfrm>
                <a:off x="86816" y="764704"/>
                <a:ext cx="8949680" cy="6093296"/>
              </a:xfrm>
              <a:blipFill>
                <a:blip r:embed="rId2" cstate="print"/>
                <a:stretch>
                  <a:fillRect l="-1022" t="-800" r="-545"/>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1771CD55-C37A-4BEE-8443-99DF23902C26}"/>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a:t>
            </a:r>
          </a:p>
        </p:txBody>
      </p:sp>
      <p:pic>
        <p:nvPicPr>
          <p:cNvPr id="5" name="Imagen 4">
            <a:extLst>
              <a:ext uri="{FF2B5EF4-FFF2-40B4-BE49-F238E27FC236}">
                <a16:creationId xmlns:a16="http://schemas.microsoft.com/office/drawing/2014/main" id="{4D339D7B-B9A8-465D-BB77-62C6775FC955}"/>
              </a:ext>
            </a:extLst>
          </p:cNvPr>
          <p:cNvPicPr>
            <a:picLocks noChangeAspect="1"/>
          </p:cNvPicPr>
          <p:nvPr/>
        </p:nvPicPr>
        <p:blipFill>
          <a:blip r:embed="rId3" cstate="print"/>
          <a:stretch>
            <a:fillRect/>
          </a:stretch>
        </p:blipFill>
        <p:spPr>
          <a:xfrm>
            <a:off x="450803" y="3212976"/>
            <a:ext cx="5214300" cy="2537000"/>
          </a:xfrm>
          <a:prstGeom prst="rect">
            <a:avLst/>
          </a:prstGeom>
        </p:spPr>
      </p:pic>
    </p:spTree>
    <p:extLst>
      <p:ext uri="{BB962C8B-B14F-4D97-AF65-F5344CB8AC3E}">
        <p14:creationId xmlns:p14="http://schemas.microsoft.com/office/powerpoint/2010/main" val="1797145522"/>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4204402-CB9E-4D16-BCD8-68D1C5370EC9}"/>
                  </a:ext>
                </a:extLst>
              </p:cNvPr>
              <p:cNvSpPr>
                <a:spLocks noGrp="1"/>
              </p:cNvSpPr>
              <p:nvPr>
                <p:ph idx="1"/>
              </p:nvPr>
            </p:nvSpPr>
            <p:spPr>
              <a:xfrm>
                <a:off x="251520" y="1052736"/>
                <a:ext cx="8568952" cy="5616624"/>
              </a:xfrm>
            </p:spPr>
            <p:txBody>
              <a:bodyPr>
                <a:normAutofit/>
              </a:bodyPr>
              <a:lstStyle/>
              <a:p>
                <a:r>
                  <a:rPr lang="es-CR" sz="2400" dirty="0"/>
                  <a:t>Cuando el orden </a:t>
                </a:r>
                <a14:m>
                  <m:oMath xmlns:m="http://schemas.openxmlformats.org/officeDocument/2006/math">
                    <m:r>
                      <a:rPr lang="es-CR" sz="2400" i="1" dirty="0">
                        <a:latin typeface="Cambria Math" panose="02040503050406030204" pitchFamily="18" charset="0"/>
                      </a:rPr>
                      <m:t>𝑝</m:t>
                    </m:r>
                  </m:oMath>
                </a14:m>
                <a:r>
                  <a:rPr lang="es-CR" sz="2400" dirty="0"/>
                  <a:t> se supera, sucede que: </a:t>
                </a:r>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sSub>
                        <m:sSubPr>
                          <m:ctrlPr>
                            <a:rPr lang="es-CR" sz="2400" b="0" i="1" smtClean="0">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𝐾</m:t>
                          </m:r>
                          <m:r>
                            <a:rPr lang="es-CR" sz="2400" b="0" i="1" smtClean="0">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𝑝</m:t>
                          </m:r>
                          <m:r>
                            <a:rPr lang="es-CR" sz="2400" b="0" i="1" smtClean="0">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𝐾</m:t>
                          </m:r>
                          <m:r>
                            <a:rPr lang="es-CR" sz="2400" i="1">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𝑝</m:t>
                          </m:r>
                          <m:r>
                            <a:rPr lang="es-CR" sz="2400" i="1">
                              <a:latin typeface="Cambria Math" panose="02040503050406030204" pitchFamily="18" charset="0"/>
                              <a:ea typeface="Cambria Math" panose="02040503050406030204" pitchFamily="18" charset="0"/>
                            </a:rPr>
                            <m:t>+2</m:t>
                          </m:r>
                        </m:sub>
                      </m:sSub>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𝐾</m:t>
                          </m:r>
                          <m:r>
                            <a:rPr lang="es-CR" sz="2400" i="1">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𝐾</m:t>
                          </m:r>
                        </m:sub>
                      </m:sSub>
                      <m:r>
                        <a:rPr lang="es-CR" sz="2400" b="0" i="1" smtClean="0">
                          <a:latin typeface="Cambria Math" panose="02040503050406030204" pitchFamily="18" charset="0"/>
                          <a:ea typeface="Cambria Math" panose="02040503050406030204" pitchFamily="18" charset="0"/>
                        </a:rPr>
                        <m:t>=0</m:t>
                      </m:r>
                    </m:oMath>
                  </m:oMathPara>
                </a14:m>
                <a:endParaRPr lang="es-CR" sz="2400" dirty="0"/>
              </a:p>
              <a:p>
                <a:pPr marL="0" indent="0">
                  <a:buNone/>
                </a:pPr>
                <a:r>
                  <a:rPr lang="es-CR" sz="2400" dirty="0"/>
                  <a:t> </a:t>
                </a:r>
              </a:p>
              <a:p>
                <a:r>
                  <a:rPr lang="es-CR" sz="2400" dirty="0"/>
                  <a:t>Cuando </a:t>
                </a:r>
                <a14:m>
                  <m:oMath xmlns:m="http://schemas.openxmlformats.org/officeDocument/2006/math">
                    <m:r>
                      <a:rPr lang="es-CR" sz="2400" i="1" dirty="0" smtClean="0">
                        <a:latin typeface="Cambria Math" panose="02040503050406030204" pitchFamily="18" charset="0"/>
                      </a:rPr>
                      <m:t>𝐾</m:t>
                    </m:r>
                    <m:r>
                      <a:rPr lang="es-CR" sz="2400" i="1" dirty="0" smtClean="0">
                        <a:latin typeface="Cambria Math" panose="02040503050406030204" pitchFamily="18" charset="0"/>
                      </a:rPr>
                      <m:t> &lt;</m:t>
                    </m:r>
                    <m:r>
                      <a:rPr lang="es-CR" sz="2400" i="1" dirty="0" smtClean="0">
                        <a:latin typeface="Cambria Math" panose="02040503050406030204" pitchFamily="18" charset="0"/>
                      </a:rPr>
                      <m:t>𝑝</m:t>
                    </m:r>
                  </m:oMath>
                </a14:m>
                <a:r>
                  <a:rPr lang="es-CR" sz="2400" dirty="0"/>
                  <a:t>, uno está en el caso de </a:t>
                </a:r>
                <a:r>
                  <a:rPr lang="es-CR" sz="2400" dirty="0" err="1"/>
                  <a:t>laomisión</a:t>
                </a:r>
                <a:r>
                  <a:rPr lang="es-CR" sz="2400" dirty="0"/>
                  <a:t> clásica de variables relevantes con correlación no nula entre variables y variables omitidas. Los coeficientes estarán sesgados, pero, lo que es más importante, generalmente no serán cero. En otras palabras, La función no es cero hasta llegar después del cero. También es posible expresar los diferentes coeficientes </a:t>
                </a:r>
                <a14:m>
                  <m:oMath xmlns:m="http://schemas.openxmlformats.org/officeDocument/2006/math">
                    <m:sSub>
                      <m:sSubPr>
                        <m:ctrlPr>
                          <a:rPr lang="es-CR" sz="2400" b="0" i="1" dirty="0" smtClean="0">
                            <a:latin typeface="Cambria Math" panose="02040503050406030204" pitchFamily="18" charset="0"/>
                            <a:ea typeface="Cambria Math" panose="02040503050406030204" pitchFamily="18" charset="0"/>
                          </a:rPr>
                        </m:ctrlPr>
                      </m:sSubPr>
                      <m:e>
                        <m:r>
                          <a:rPr lang="es-CR" sz="2400" i="1" dirty="0" smtClean="0">
                            <a:latin typeface="Cambria Math" panose="02040503050406030204" pitchFamily="18" charset="0"/>
                            <a:ea typeface="Cambria Math" panose="02040503050406030204" pitchFamily="18" charset="0"/>
                          </a:rPr>
                          <m:t>∅</m:t>
                        </m:r>
                      </m:e>
                      <m:sub>
                        <m:r>
                          <a:rPr lang="es-CR" sz="2400" i="1" dirty="0" err="1">
                            <a:latin typeface="Cambria Math" panose="02040503050406030204" pitchFamily="18" charset="0"/>
                          </a:rPr>
                          <m:t>𝑘𝑘</m:t>
                        </m:r>
                      </m:sub>
                    </m:sSub>
                    <m:r>
                      <a:rPr lang="es-CR" sz="2400" i="1" dirty="0">
                        <a:latin typeface="Cambria Math" panose="02040503050406030204" pitchFamily="18" charset="0"/>
                      </a:rPr>
                      <m:t> </m:t>
                    </m:r>
                  </m:oMath>
                </a14:m>
                <a:r>
                  <a:rPr lang="es-CR" sz="2400" dirty="0"/>
                  <a:t>en función de la autocorrelaciones </a:t>
                </a:r>
                <a14:m>
                  <m:oMath xmlns:m="http://schemas.openxmlformats.org/officeDocument/2006/math">
                    <m:sSub>
                      <m:sSubPr>
                        <m:ctrlPr>
                          <a:rPr lang="es-CR" sz="2400" b="0" i="1" dirty="0" smtClean="0">
                            <a:latin typeface="Cambria Math" panose="02040503050406030204" pitchFamily="18" charset="0"/>
                          </a:rPr>
                        </m:ctrlPr>
                      </m:sSubPr>
                      <m:e>
                        <m:r>
                          <a:rPr lang="es-CR" sz="2400" i="1" dirty="0" smtClean="0">
                            <a:latin typeface="Cambria Math" panose="02040503050406030204" pitchFamily="18" charset="0"/>
                          </a:rPr>
                          <m:t>𝜌</m:t>
                        </m:r>
                      </m:e>
                      <m:sub>
                        <m:r>
                          <a:rPr lang="es-CR" sz="2400" b="0" i="1" dirty="0" smtClean="0">
                            <a:latin typeface="Cambria Math" panose="02040503050406030204" pitchFamily="18" charset="0"/>
                          </a:rPr>
                          <m:t>1</m:t>
                        </m:r>
                      </m:sub>
                    </m:sSub>
                    <m:r>
                      <a:rPr lang="es-CR" sz="2400" b="0" i="1" dirty="0" smtClean="0">
                        <a:latin typeface="Cambria Math" panose="02040503050406030204" pitchFamily="18" charset="0"/>
                      </a:rPr>
                      <m:t>,</m:t>
                    </m:r>
                    <m:r>
                      <a:rPr lang="es-CR" sz="2400" i="1" dirty="0" smtClean="0">
                        <a:latin typeface="Cambria Math" panose="02040503050406030204" pitchFamily="18" charset="0"/>
                      </a:rPr>
                      <m:t> </m:t>
                    </m:r>
                    <m:sSub>
                      <m:sSubPr>
                        <m:ctrlPr>
                          <a:rPr lang="es-CR" sz="2400" b="0" i="1" dirty="0" smtClean="0">
                            <a:latin typeface="Cambria Math" panose="02040503050406030204" pitchFamily="18" charset="0"/>
                          </a:rPr>
                        </m:ctrlPr>
                      </m:sSubPr>
                      <m:e>
                        <m:r>
                          <a:rPr lang="es-CR" sz="2400" i="1" dirty="0" err="1">
                            <a:latin typeface="Cambria Math" panose="02040503050406030204" pitchFamily="18" charset="0"/>
                          </a:rPr>
                          <m:t>𝜌</m:t>
                        </m:r>
                      </m:e>
                      <m:sub>
                        <m:r>
                          <a:rPr lang="es-CR" sz="2400" b="0" i="1" dirty="0" smtClean="0">
                            <a:latin typeface="Cambria Math" panose="02040503050406030204" pitchFamily="18" charset="0"/>
                          </a:rPr>
                          <m:t>2</m:t>
                        </m:r>
                      </m:sub>
                    </m:sSub>
                    <m:r>
                      <a:rPr lang="es-CR" sz="2400" b="0" i="1" dirty="0" smtClean="0">
                        <a:latin typeface="Cambria Math" panose="02040503050406030204" pitchFamily="18" charset="0"/>
                      </a:rPr>
                      <m:t>,</m:t>
                    </m:r>
                    <m:r>
                      <a:rPr lang="es-CR" sz="2400" i="1" dirty="0">
                        <a:latin typeface="Cambria Math" panose="02040503050406030204" pitchFamily="18" charset="0"/>
                      </a:rPr>
                      <m:t> </m:t>
                    </m:r>
                    <m:sSub>
                      <m:sSubPr>
                        <m:ctrlPr>
                          <a:rPr lang="es-CR" sz="2400" b="0" i="1" dirty="0" smtClean="0">
                            <a:latin typeface="Cambria Math" panose="02040503050406030204" pitchFamily="18" charset="0"/>
                          </a:rPr>
                        </m:ctrlPr>
                      </m:sSubPr>
                      <m:e>
                        <m:r>
                          <a:rPr lang="es-CR" sz="2400" i="1" dirty="0" err="1">
                            <a:latin typeface="Cambria Math" panose="02040503050406030204" pitchFamily="18" charset="0"/>
                          </a:rPr>
                          <m:t>𝜌</m:t>
                        </m:r>
                      </m:e>
                      <m:sub>
                        <m:r>
                          <a:rPr lang="es-CR" sz="2400" b="0" i="1" dirty="0" smtClean="0">
                            <a:latin typeface="Cambria Math" panose="02040503050406030204" pitchFamily="18" charset="0"/>
                          </a:rPr>
                          <m:t>𝑝</m:t>
                        </m:r>
                      </m:sub>
                    </m:sSub>
                  </m:oMath>
                </a14:m>
                <a:r>
                  <a:rPr lang="es-CR" sz="2400" dirty="0"/>
                  <a:t>, resolviendo el sistema de ecuaciones de </a:t>
                </a:r>
                <a:r>
                  <a:rPr lang="es-CR" sz="2400" dirty="0" err="1"/>
                  <a:t>Yule</a:t>
                </a:r>
                <a:r>
                  <a:rPr lang="es-CR" sz="2400" dirty="0"/>
                  <a:t>-Walker para valores sucesivos de </a:t>
                </a:r>
                <a14:m>
                  <m:oMath xmlns:m="http://schemas.openxmlformats.org/officeDocument/2006/math">
                    <m:r>
                      <a:rPr lang="es-CR" sz="2400" i="1" dirty="0" smtClean="0">
                        <a:latin typeface="Cambria Math" panose="02040503050406030204" pitchFamily="18" charset="0"/>
                      </a:rPr>
                      <m:t>𝑘</m:t>
                    </m:r>
                  </m:oMath>
                </a14:m>
                <a:r>
                  <a:rPr lang="es-CR" sz="2400" dirty="0"/>
                  <a:t>. </a:t>
                </a:r>
              </a:p>
            </p:txBody>
          </p:sp>
        </mc:Choice>
        <mc:Fallback xmlns="">
          <p:sp>
            <p:nvSpPr>
              <p:cNvPr id="3" name="Marcador de contenido 2">
                <a:extLst>
                  <a:ext uri="{FF2B5EF4-FFF2-40B4-BE49-F238E27FC236}">
                    <a16:creationId xmlns:a16="http://schemas.microsoft.com/office/drawing/2014/main" xmlns="" xmlns:a14="http://schemas.microsoft.com/office/drawing/2010/main" id="{34204402-CB9E-4D16-BCD8-68D1C5370EC9}"/>
                  </a:ext>
                </a:extLst>
              </p:cNvPr>
              <p:cNvSpPr>
                <a:spLocks noGrp="1" noRot="1" noChangeAspect="1" noMove="1" noResize="1" noEditPoints="1" noAdjustHandles="1" noChangeArrowheads="1" noChangeShapeType="1" noTextEdit="1"/>
              </p:cNvSpPr>
              <p:nvPr>
                <p:ph idx="1"/>
              </p:nvPr>
            </p:nvSpPr>
            <p:spPr>
              <a:xfrm>
                <a:off x="251520" y="1052736"/>
                <a:ext cx="8568952" cy="5616624"/>
              </a:xfrm>
              <a:blipFill>
                <a:blip r:embed="rId2" cstate="print"/>
                <a:stretch>
                  <a:fillRect l="-925" t="-869" r="-1209"/>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A7D1C185-1394-4A56-826E-7614306671FA}"/>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a:t>
            </a:r>
          </a:p>
        </p:txBody>
      </p:sp>
    </p:spTree>
    <p:extLst>
      <p:ext uri="{BB962C8B-B14F-4D97-AF65-F5344CB8AC3E}">
        <p14:creationId xmlns:p14="http://schemas.microsoft.com/office/powerpoint/2010/main" val="3372566707"/>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50AB4B1-D6DD-431D-B748-EC96230D380D}"/>
              </a:ext>
            </a:extLst>
          </p:cNvPr>
          <p:cNvSpPr>
            <a:spLocks noGrp="1"/>
          </p:cNvSpPr>
          <p:nvPr>
            <p:ph idx="1"/>
          </p:nvPr>
        </p:nvSpPr>
        <p:spPr>
          <a:xfrm>
            <a:off x="179512" y="836712"/>
            <a:ext cx="8784976" cy="4525963"/>
          </a:xfrm>
        </p:spPr>
        <p:txBody>
          <a:bodyPr>
            <a:normAutofit/>
          </a:bodyPr>
          <a:lstStyle/>
          <a:p>
            <a:r>
              <a:rPr lang="es-CR" sz="2400" dirty="0"/>
              <a:t>De lo anterior tenemos que:</a:t>
            </a:r>
          </a:p>
        </p:txBody>
      </p:sp>
      <p:sp>
        <p:nvSpPr>
          <p:cNvPr id="4" name="1 Título">
            <a:extLst>
              <a:ext uri="{FF2B5EF4-FFF2-40B4-BE49-F238E27FC236}">
                <a16:creationId xmlns:a16="http://schemas.microsoft.com/office/drawing/2014/main" id="{41ECA711-E9CF-476E-9315-1A56939C3F97}"/>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a:t>
            </a:r>
          </a:p>
        </p:txBody>
      </p:sp>
      <p:pic>
        <p:nvPicPr>
          <p:cNvPr id="5" name="Imagen 4">
            <a:extLst>
              <a:ext uri="{FF2B5EF4-FFF2-40B4-BE49-F238E27FC236}">
                <a16:creationId xmlns:a16="http://schemas.microsoft.com/office/drawing/2014/main" id="{B131971E-CCDD-4F79-9228-9A5393E9D83E}"/>
              </a:ext>
            </a:extLst>
          </p:cNvPr>
          <p:cNvPicPr>
            <a:picLocks noChangeAspect="1"/>
          </p:cNvPicPr>
          <p:nvPr/>
        </p:nvPicPr>
        <p:blipFill>
          <a:blip r:embed="rId2" cstate="print"/>
          <a:stretch>
            <a:fillRect/>
          </a:stretch>
        </p:blipFill>
        <p:spPr>
          <a:xfrm>
            <a:off x="1105272" y="1628800"/>
            <a:ext cx="6912768" cy="4629667"/>
          </a:xfrm>
          <a:prstGeom prst="rect">
            <a:avLst/>
          </a:prstGeom>
        </p:spPr>
      </p:pic>
    </p:spTree>
    <p:extLst>
      <p:ext uri="{BB962C8B-B14F-4D97-AF65-F5344CB8AC3E}">
        <p14:creationId xmlns:p14="http://schemas.microsoft.com/office/powerpoint/2010/main" val="401292996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7504" y="44624"/>
            <a:ext cx="8928992" cy="936104"/>
          </a:xfrm>
        </p:spPr>
        <p:txBody>
          <a:bodyPr>
            <a:normAutofit/>
          </a:bodyPr>
          <a:lstStyle/>
          <a:p>
            <a:r>
              <a:rPr lang="es-CR" dirty="0"/>
              <a:t>La función de auto correlación total</a:t>
            </a:r>
          </a:p>
        </p:txBody>
      </p:sp>
      <mc:AlternateContent xmlns:mc="http://schemas.openxmlformats.org/markup-compatibility/2006" xmlns:a14="http://schemas.microsoft.com/office/drawing/2010/main">
        <mc:Choice Requires="a14">
          <p:sp>
            <p:nvSpPr>
              <p:cNvPr id="4" name="2 Marcador de contenido"/>
              <p:cNvSpPr>
                <a:spLocks noGrp="1"/>
              </p:cNvSpPr>
              <p:nvPr>
                <p:ph idx="1"/>
              </p:nvPr>
            </p:nvSpPr>
            <p:spPr>
              <a:xfrm>
                <a:off x="107504" y="1052736"/>
                <a:ext cx="8856984" cy="5688632"/>
              </a:xfrm>
            </p:spPr>
            <p:txBody>
              <a:bodyPr>
                <a:normAutofit/>
              </a:bodyPr>
              <a:lstStyle/>
              <a:p>
                <a:pPr algn="just"/>
                <a:r>
                  <a:rPr lang="es-CR" sz="2400" dirty="0"/>
                  <a:t>La función de </a:t>
                </a:r>
                <a:r>
                  <a:rPr lang="es-CR" sz="2400" dirty="0" err="1"/>
                  <a:t>autocorrelación</a:t>
                </a:r>
                <a:r>
                  <a:rPr lang="es-CR" sz="2400" dirty="0"/>
                  <a:t> total  está en función de </a:t>
                </a:r>
                <a14:m>
                  <m:oMath xmlns:m="http://schemas.openxmlformats.org/officeDocument/2006/math">
                    <m:r>
                      <a:rPr lang="es-CR" sz="2400" i="1" dirty="0" smtClean="0">
                        <a:latin typeface="Cambria Math"/>
                      </a:rPr>
                      <m:t>𝑘</m:t>
                    </m:r>
                  </m:oMath>
                </a14:m>
                <a:r>
                  <a:rPr lang="es-CR" sz="2400" dirty="0"/>
                  <a:t>, el valor de la </a:t>
                </a:r>
                <a:r>
                  <a:rPr lang="es-CR" sz="2400" dirty="0" err="1"/>
                  <a:t>correlción</a:t>
                </a:r>
                <a:r>
                  <a:rPr lang="es-CR" sz="2400" dirty="0"/>
                  <a:t> entre </a:t>
                </a:r>
                <a14:m>
                  <m:oMath xmlns:m="http://schemas.openxmlformats.org/officeDocument/2006/math">
                    <m:sSub>
                      <m:sSubPr>
                        <m:ctrlPr>
                          <a:rPr lang="es-CR" sz="2400" i="1">
                            <a:latin typeface="Cambria Math" panose="02040503050406030204" pitchFamily="18" charset="0"/>
                          </a:rPr>
                        </m:ctrlPr>
                      </m:sSubPr>
                      <m:e>
                        <m:r>
                          <a:rPr lang="es-CR" sz="2400" i="1">
                            <a:latin typeface="Cambria Math"/>
                          </a:rPr>
                          <m:t>𝑥</m:t>
                        </m:r>
                      </m:e>
                      <m:sub>
                        <m:r>
                          <a:rPr lang="es-CR" sz="2400" i="1">
                            <a:latin typeface="Cambria Math"/>
                          </a:rPr>
                          <m:t>𝑡</m:t>
                        </m:r>
                      </m:sub>
                    </m:sSub>
                    <m:r>
                      <a:rPr lang="es-CR" sz="2400" i="1">
                        <a:latin typeface="Cambria Math"/>
                      </a:rPr>
                      <m:t> </m:t>
                    </m:r>
                    <m:r>
                      <a:rPr lang="es-CR" sz="2400" i="1">
                        <a:latin typeface="Cambria Math"/>
                      </a:rPr>
                      <m:t>𝑦</m:t>
                    </m:r>
                    <m:sSub>
                      <m:sSubPr>
                        <m:ctrlPr>
                          <a:rPr lang="es-CR" sz="2400" i="1">
                            <a:latin typeface="Cambria Math" panose="02040503050406030204" pitchFamily="18" charset="0"/>
                          </a:rPr>
                        </m:ctrlPr>
                      </m:sSubPr>
                      <m:e>
                        <m:r>
                          <a:rPr lang="es-CR" sz="2400" i="1">
                            <a:latin typeface="Cambria Math"/>
                          </a:rPr>
                          <m:t> </m:t>
                        </m:r>
                        <m:r>
                          <a:rPr lang="es-CR" sz="2400" i="1">
                            <a:latin typeface="Cambria Math"/>
                          </a:rPr>
                          <m:t>𝑥</m:t>
                        </m:r>
                      </m:e>
                      <m:sub>
                        <m:r>
                          <a:rPr lang="es-CR" sz="2400" i="1">
                            <a:latin typeface="Cambria Math"/>
                          </a:rPr>
                          <m:t>𝑡</m:t>
                        </m:r>
                        <m:r>
                          <a:rPr lang="es-CR" sz="2400" i="1">
                            <a:latin typeface="Cambria Math"/>
                          </a:rPr>
                          <m:t>+</m:t>
                        </m:r>
                        <m:r>
                          <a:rPr lang="es-CR" sz="2400" b="0" i="1" smtClean="0">
                            <a:latin typeface="Cambria Math"/>
                          </a:rPr>
                          <m:t>𝑘</m:t>
                        </m:r>
                      </m:sub>
                    </m:sSub>
                  </m:oMath>
                </a14:m>
                <a:r>
                  <a:rPr lang="es-CR" sz="2400" dirty="0"/>
                  <a:t> se rige por la siguiente fórmula:</a:t>
                </a:r>
              </a:p>
              <a:p>
                <a:pPr algn="just"/>
                <a:endParaRPr lang="es-CR" sz="2400" dirty="0"/>
              </a:p>
              <a:p>
                <a:pPr algn="just"/>
                <a:endParaRPr lang="es-CR" sz="2400" dirty="0"/>
              </a:p>
              <a:p>
                <a:pPr algn="just"/>
                <a:endParaRPr lang="es-CR" sz="2400" dirty="0"/>
              </a:p>
              <a:p>
                <a:pPr algn="just"/>
                <a:endParaRPr lang="es-CR" sz="2400" dirty="0"/>
              </a:p>
              <a:p>
                <a:pPr algn="just"/>
                <a:r>
                  <a:rPr lang="es-CR" sz="2400" dirty="0"/>
                  <a:t>Observamos que la simetría de la función de </a:t>
                </a:r>
                <a:r>
                  <a:rPr lang="es-CR" sz="2400" dirty="0" err="1"/>
                  <a:t>autocovariancia</a:t>
                </a:r>
                <a:r>
                  <a:rPr lang="es-CR" sz="2400" dirty="0"/>
                  <a:t> conduce a la simetría de la función de </a:t>
                </a:r>
                <a:r>
                  <a:rPr lang="es-CR" sz="2400" dirty="0" err="1"/>
                  <a:t>autocorrelación</a:t>
                </a:r>
                <a:r>
                  <a:rPr lang="es-CR" sz="2400" dirty="0"/>
                  <a:t>:  </a:t>
                </a:r>
                <a14:m>
                  <m:oMath xmlns:m="http://schemas.openxmlformats.org/officeDocument/2006/math">
                    <m:sSub>
                      <m:sSubPr>
                        <m:ctrlPr>
                          <a:rPr lang="es-CR" sz="2400" b="0" i="1" smtClean="0">
                            <a:latin typeface="Cambria Math" panose="02040503050406030204" pitchFamily="18" charset="0"/>
                            <a:ea typeface="Cambria Math"/>
                          </a:rPr>
                        </m:ctrlPr>
                      </m:sSubPr>
                      <m:e>
                        <m:r>
                          <a:rPr lang="es-CR" sz="2400" i="1" smtClean="0">
                            <a:latin typeface="Cambria Math"/>
                            <a:ea typeface="Cambria Math"/>
                          </a:rPr>
                          <m:t>𝜌</m:t>
                        </m:r>
                      </m:e>
                      <m:sub>
                        <m:r>
                          <a:rPr lang="es-CR" sz="2400" b="0" i="1" smtClean="0">
                            <a:latin typeface="Cambria Math"/>
                            <a:ea typeface="Cambria Math"/>
                          </a:rPr>
                          <m:t>𝑘</m:t>
                        </m:r>
                      </m:sub>
                    </m:sSub>
                    <m:r>
                      <a:rPr lang="es-CR" sz="2400" b="0" i="1" smtClean="0">
                        <a:latin typeface="Cambria Math"/>
                        <a:ea typeface="Cambria Math"/>
                      </a:rPr>
                      <m:t>=</m:t>
                    </m:r>
                    <m:sSub>
                      <m:sSubPr>
                        <m:ctrlPr>
                          <a:rPr lang="es-CR" sz="2400" i="1">
                            <a:latin typeface="Cambria Math" panose="02040503050406030204" pitchFamily="18" charset="0"/>
                            <a:ea typeface="Cambria Math"/>
                          </a:rPr>
                        </m:ctrlPr>
                      </m:sSubPr>
                      <m:e>
                        <m:r>
                          <a:rPr lang="es-CR" sz="2400" i="1">
                            <a:latin typeface="Cambria Math"/>
                            <a:ea typeface="Cambria Math"/>
                          </a:rPr>
                          <m:t>𝜌</m:t>
                        </m:r>
                      </m:e>
                      <m:sub>
                        <m:r>
                          <a:rPr lang="es-CR" sz="2400" b="0" i="1" smtClean="0">
                            <a:latin typeface="Cambria Math"/>
                            <a:ea typeface="Cambria Math"/>
                          </a:rPr>
                          <m:t>−</m:t>
                        </m:r>
                        <m:r>
                          <a:rPr lang="es-CR" sz="2400" i="1">
                            <a:latin typeface="Cambria Math"/>
                            <a:ea typeface="Cambria Math"/>
                          </a:rPr>
                          <m:t>𝑘</m:t>
                        </m:r>
                      </m:sub>
                    </m:sSub>
                  </m:oMath>
                </a14:m>
                <a:endParaRPr lang="es-CR" sz="2400" dirty="0"/>
              </a:p>
              <a:p>
                <a:pPr marL="0" indent="0" algn="just">
                  <a:buNone/>
                </a:pPr>
                <a:endParaRPr lang="es-CR" sz="2400" dirty="0"/>
              </a:p>
              <a:p>
                <a:pPr algn="just"/>
                <a:endParaRPr lang="es-CR" sz="2400" dirty="0"/>
              </a:p>
            </p:txBody>
          </p:sp>
        </mc:Choice>
        <mc:Fallback xmlns="">
          <p:sp>
            <p:nvSpPr>
              <p:cNvPr id="4" name="2 Marcador de contenido"/>
              <p:cNvSpPr>
                <a:spLocks noGrp="1" noRot="1" noChangeAspect="1" noMove="1" noResize="1" noEditPoints="1" noAdjustHandles="1" noChangeArrowheads="1" noChangeShapeType="1" noTextEdit="1"/>
              </p:cNvSpPr>
              <p:nvPr>
                <p:ph idx="1"/>
              </p:nvPr>
            </p:nvSpPr>
            <p:spPr>
              <a:xfrm>
                <a:off x="107504" y="1052736"/>
                <a:ext cx="8856984" cy="5688632"/>
              </a:xfrm>
              <a:blipFill rotWithShape="1">
                <a:blip r:embed="rId2" cstate="print"/>
                <a:stretch>
                  <a:fillRect l="-964" t="-857" r="-1032"/>
                </a:stretch>
              </a:blipFill>
            </p:spPr>
            <p:txBody>
              <a:bodyPr/>
              <a:lstStyle/>
              <a:p>
                <a:r>
                  <a:rPr lang="es-CR">
                    <a:noFill/>
                  </a:rPr>
                  <a:t> </a:t>
                </a:r>
              </a:p>
            </p:txBody>
          </p:sp>
        </mc:Fallback>
      </mc:AlternateContent>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0552" y="2343677"/>
            <a:ext cx="5029719" cy="1287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404695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6557CA-AFE9-4ED6-BD34-4F8DEA7BF07D}"/>
              </a:ext>
            </a:extLst>
          </p:cNvPr>
          <p:cNvSpPr>
            <a:spLocks noGrp="1"/>
          </p:cNvSpPr>
          <p:nvPr>
            <p:ph type="title"/>
          </p:nvPr>
        </p:nvSpPr>
        <p:spPr>
          <a:xfrm>
            <a:off x="457200" y="53752"/>
            <a:ext cx="8229600" cy="710952"/>
          </a:xfrm>
        </p:spPr>
        <p:txBody>
          <a:bodyPr>
            <a:normAutofit fontScale="90000"/>
          </a:bodyPr>
          <a:lstStyle/>
          <a:p>
            <a:r>
              <a:rPr lang="es-CR" dirty="0"/>
              <a:t>Ejercicios</a:t>
            </a:r>
          </a:p>
        </p:txBody>
      </p:sp>
      <p:sp>
        <p:nvSpPr>
          <p:cNvPr id="3" name="Marcador de contenido 2">
            <a:extLst>
              <a:ext uri="{FF2B5EF4-FFF2-40B4-BE49-F238E27FC236}">
                <a16:creationId xmlns:a16="http://schemas.microsoft.com/office/drawing/2014/main" id="{55B24044-4FF6-41E9-B533-9A465E0BBEAF}"/>
              </a:ext>
            </a:extLst>
          </p:cNvPr>
          <p:cNvSpPr>
            <a:spLocks noGrp="1"/>
          </p:cNvSpPr>
          <p:nvPr>
            <p:ph idx="1"/>
          </p:nvPr>
        </p:nvSpPr>
        <p:spPr>
          <a:xfrm>
            <a:off x="251520" y="1124744"/>
            <a:ext cx="8229600" cy="4525963"/>
          </a:xfrm>
        </p:spPr>
        <p:txBody>
          <a:bodyPr/>
          <a:lstStyle/>
          <a:p>
            <a:endParaRPr lang="es-CR" dirty="0"/>
          </a:p>
        </p:txBody>
      </p:sp>
      <p:pic>
        <p:nvPicPr>
          <p:cNvPr id="2050" name="Picture 2" descr="Resultado de imagen para do math">
            <a:extLst>
              <a:ext uri="{FF2B5EF4-FFF2-40B4-BE49-F238E27FC236}">
                <a16:creationId xmlns:a16="http://schemas.microsoft.com/office/drawing/2014/main" id="{D7005AE8-84F3-4415-9C7F-EB4FB1E6DDA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998" y="980728"/>
            <a:ext cx="8987498" cy="5328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543638"/>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107504" y="836712"/>
                <a:ext cx="8928992" cy="5832648"/>
              </a:xfrm>
            </p:spPr>
            <p:txBody>
              <a:bodyPr>
                <a:normAutofit lnSpcReduction="10000"/>
              </a:bodyPr>
              <a:lstStyle/>
              <a:p>
                <a:pPr marL="0" indent="0">
                  <a:buNone/>
                </a:pPr>
                <a:r>
                  <a:rPr lang="es-CR" sz="2400" dirty="0"/>
                  <a:t>Se el proceso AR(p) siguiente, supuesto estacionario, con </a:t>
                </a:r>
                <a14:m>
                  <m:oMath xmlns:m="http://schemas.openxmlformats.org/officeDocument/2006/math">
                    <m:sSub>
                      <m:sSubPr>
                        <m:ctrlPr>
                          <a:rPr lang="es-CR" sz="2400" b="0" i="1" smtClean="0">
                            <a:latin typeface="Cambria Math" panose="02040503050406030204" pitchFamily="18" charset="0"/>
                            <a:ea typeface="Cambria Math"/>
                          </a:rPr>
                        </m:ctrlPr>
                      </m:sSubPr>
                      <m:e>
                        <m:r>
                          <a:rPr lang="es-CR" sz="2400" i="1" smtClean="0">
                            <a:latin typeface="Cambria Math"/>
                            <a:ea typeface="Cambria Math"/>
                          </a:rPr>
                          <m:t>𝜀</m:t>
                        </m:r>
                      </m:e>
                      <m:sub>
                        <m:r>
                          <a:rPr lang="es-CR" sz="2400" b="0" i="1" smtClean="0">
                            <a:latin typeface="Cambria Math"/>
                            <a:ea typeface="Cambria Math"/>
                          </a:rPr>
                          <m:t>𝑡</m:t>
                        </m:r>
                      </m:sub>
                    </m:sSub>
                  </m:oMath>
                </a14:m>
                <a:r>
                  <a:rPr lang="es-CR" sz="2400" dirty="0"/>
                  <a:t> un ruido blanco y de variancia </a:t>
                </a:r>
                <a14:m>
                  <m:oMath xmlns:m="http://schemas.openxmlformats.org/officeDocument/2006/math">
                    <m:sSup>
                      <m:sSupPr>
                        <m:ctrlPr>
                          <a:rPr lang="es-CR" sz="2400" b="0" i="1" smtClean="0">
                            <a:latin typeface="Cambria Math" panose="02040503050406030204" pitchFamily="18" charset="0"/>
                            <a:ea typeface="Cambria Math"/>
                          </a:rPr>
                        </m:ctrlPr>
                      </m:sSupPr>
                      <m:e>
                        <m:r>
                          <a:rPr lang="es-CR" sz="2400" i="1" smtClean="0">
                            <a:latin typeface="Cambria Math"/>
                            <a:ea typeface="Cambria Math"/>
                          </a:rPr>
                          <m:t>𝜎</m:t>
                        </m:r>
                      </m:e>
                      <m:sup>
                        <m:r>
                          <a:rPr lang="es-CR" sz="2400" b="0" i="1" smtClean="0">
                            <a:latin typeface="Cambria Math"/>
                            <a:ea typeface="Cambria Math"/>
                          </a:rPr>
                          <m:t>2</m:t>
                        </m:r>
                      </m:sup>
                    </m:sSup>
                  </m:oMath>
                </a14:m>
                <a:r>
                  <a:rPr lang="es-CR" sz="2400" dirty="0"/>
                  <a:t>:</a:t>
                </a:r>
              </a:p>
              <a:p>
                <a:pPr marL="0" indent="0">
                  <a:buNone/>
                </a:pPr>
                <a14:m>
                  <m:oMathPara xmlns:m="http://schemas.openxmlformats.org/officeDocument/2006/math">
                    <m:oMathParaPr>
                      <m:jc m:val="centerGroup"/>
                    </m:oMathParaPr>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a:rPr>
                            <m:t>𝑦</m:t>
                          </m:r>
                        </m:e>
                        <m:sub>
                          <m:r>
                            <a:rPr lang="es-CR" sz="2400" b="0" i="1" smtClean="0">
                              <a:latin typeface="Cambria Math"/>
                            </a:rPr>
                            <m:t>𝑡</m:t>
                          </m:r>
                        </m:sub>
                      </m:sSub>
                      <m:r>
                        <a:rPr lang="es-CR" sz="2400" b="0" i="1" smtClean="0">
                          <a:latin typeface="Cambria Math"/>
                        </a:rPr>
                        <m:t>=</m:t>
                      </m:r>
                      <m:nary>
                        <m:naryPr>
                          <m:chr m:val="∑"/>
                          <m:ctrlPr>
                            <a:rPr lang="es-CR" sz="2400" b="0" i="1" smtClean="0">
                              <a:latin typeface="Cambria Math" panose="02040503050406030204" pitchFamily="18" charset="0"/>
                            </a:rPr>
                          </m:ctrlPr>
                        </m:naryPr>
                        <m:sub>
                          <m:r>
                            <m:rPr>
                              <m:brk m:alnAt="23"/>
                            </m:rPr>
                            <a:rPr lang="es-CR" sz="2400" b="0" i="1" smtClean="0">
                              <a:latin typeface="Cambria Math"/>
                            </a:rPr>
                            <m:t>𝑖</m:t>
                          </m:r>
                          <m:r>
                            <a:rPr lang="es-CR" sz="2400" b="0" i="1" smtClean="0">
                              <a:latin typeface="Cambria Math"/>
                            </a:rPr>
                            <m:t>=1</m:t>
                          </m:r>
                        </m:sub>
                        <m:sup>
                          <m:r>
                            <a:rPr lang="es-CR" sz="2400" b="0" i="1" smtClean="0">
                              <a:latin typeface="Cambria Math"/>
                            </a:rPr>
                            <m:t>𝑝</m:t>
                          </m:r>
                        </m:sup>
                        <m:e>
                          <m:sSub>
                            <m:sSubPr>
                              <m:ctrlPr>
                                <a:rPr lang="es-CR" sz="2400" b="0" i="1" smtClean="0">
                                  <a:latin typeface="Cambria Math" panose="02040503050406030204" pitchFamily="18" charset="0"/>
                                </a:rPr>
                              </m:ctrlPr>
                            </m:sSubPr>
                            <m:e>
                              <m:r>
                                <a:rPr lang="es-CR" sz="2400" b="0" i="1" smtClean="0">
                                  <a:latin typeface="Cambria Math"/>
                                </a:rPr>
                                <m:t>𝑎</m:t>
                              </m:r>
                            </m:e>
                            <m:sub>
                              <m:r>
                                <a:rPr lang="es-CR" sz="2400" b="0" i="1" smtClean="0">
                                  <a:latin typeface="Cambria Math"/>
                                </a:rPr>
                                <m:t>𝑖</m:t>
                              </m:r>
                            </m:sub>
                          </m:sSub>
                          <m:sSub>
                            <m:sSubPr>
                              <m:ctrlPr>
                                <a:rPr lang="es-CR" sz="2400" b="0" i="1" smtClean="0">
                                  <a:latin typeface="Cambria Math" panose="02040503050406030204" pitchFamily="18" charset="0"/>
                                </a:rPr>
                              </m:ctrlPr>
                            </m:sSubPr>
                            <m:e>
                              <m:r>
                                <a:rPr lang="es-CR" sz="2400" b="0" i="1" smtClean="0">
                                  <a:latin typeface="Cambria Math"/>
                                </a:rPr>
                                <m:t>𝑦</m:t>
                              </m:r>
                            </m:e>
                            <m:sub>
                              <m:r>
                                <a:rPr lang="es-CR" sz="2400" b="0" i="1" smtClean="0">
                                  <a:latin typeface="Cambria Math"/>
                                </a:rPr>
                                <m:t>𝑡</m:t>
                              </m:r>
                              <m:r>
                                <a:rPr lang="es-CR" sz="2400" b="0" i="1" smtClean="0">
                                  <a:latin typeface="Cambria Math"/>
                                </a:rPr>
                                <m:t>−</m:t>
                              </m:r>
                              <m:r>
                                <a:rPr lang="es-CR" sz="2400" b="0" i="1" smtClean="0">
                                  <a:latin typeface="Cambria Math"/>
                                </a:rPr>
                                <m:t>𝑖</m:t>
                              </m:r>
                            </m:sub>
                          </m:sSub>
                          <m:r>
                            <a:rPr lang="es-CR" sz="2400" b="0" i="1" smtClean="0">
                              <a:latin typeface="Cambria Math"/>
                            </a:rPr>
                            <m:t>+</m:t>
                          </m:r>
                          <m:sSub>
                            <m:sSubPr>
                              <m:ctrlPr>
                                <a:rPr lang="es-CR" sz="2400" b="0" i="1" smtClean="0">
                                  <a:latin typeface="Cambria Math" panose="02040503050406030204" pitchFamily="18" charset="0"/>
                                  <a:ea typeface="Cambria Math"/>
                                </a:rPr>
                              </m:ctrlPr>
                            </m:sSubPr>
                            <m:e>
                              <m:r>
                                <a:rPr lang="es-CR" sz="2400" b="0" i="1" smtClean="0">
                                  <a:latin typeface="Cambria Math"/>
                                  <a:ea typeface="Cambria Math"/>
                                </a:rPr>
                                <m:t>𝜀</m:t>
                              </m:r>
                            </m:e>
                            <m:sub>
                              <m:r>
                                <a:rPr lang="es-CR" sz="2400" b="0" i="1" smtClean="0">
                                  <a:latin typeface="Cambria Math"/>
                                  <a:ea typeface="Cambria Math"/>
                                </a:rPr>
                                <m:t>𝑡</m:t>
                              </m:r>
                            </m:sub>
                          </m:sSub>
                        </m:e>
                      </m:nary>
                    </m:oMath>
                  </m:oMathPara>
                </a14:m>
                <a:endParaRPr lang="es-CR" sz="2400" dirty="0"/>
              </a:p>
              <a:p>
                <a:pPr marL="0" indent="0">
                  <a:buNone/>
                </a:pPr>
                <a:endParaRPr lang="es-CR" sz="2400" dirty="0"/>
              </a:p>
              <a:p>
                <a:pPr marL="0" indent="0">
                  <a:buNone/>
                </a:pPr>
                <a:r>
                  <a:rPr lang="es-CR" sz="2400" dirty="0"/>
                  <a:t>1. Brinde la fórmula de </a:t>
                </a:r>
                <a14:m>
                  <m:oMath xmlns:m="http://schemas.openxmlformats.org/officeDocument/2006/math">
                    <m:sSub>
                      <m:sSubPr>
                        <m:ctrlPr>
                          <a:rPr lang="es-CR" sz="2400" b="0" i="1" smtClean="0">
                            <a:latin typeface="Cambria Math" panose="02040503050406030204" pitchFamily="18" charset="0"/>
                            <a:ea typeface="Cambria Math"/>
                          </a:rPr>
                        </m:ctrlPr>
                      </m:sSubPr>
                      <m:e>
                        <m:r>
                          <a:rPr lang="es-CR" sz="2400" i="1" smtClean="0">
                            <a:latin typeface="Cambria Math"/>
                            <a:ea typeface="Cambria Math"/>
                          </a:rPr>
                          <m:t>𝛾</m:t>
                        </m:r>
                      </m:e>
                      <m:sub>
                        <m:r>
                          <a:rPr lang="es-CR" sz="2400" b="0" i="1" smtClean="0">
                            <a:latin typeface="Cambria Math"/>
                            <a:ea typeface="Cambria Math"/>
                          </a:rPr>
                          <m:t>𝑘</m:t>
                        </m:r>
                      </m:sub>
                    </m:sSub>
                  </m:oMath>
                </a14:m>
                <a:r>
                  <a:rPr lang="es-CR" sz="2400" dirty="0"/>
                  <a:t>, la </a:t>
                </a:r>
                <a:r>
                  <a:rPr lang="es-CR" sz="2400" dirty="0" err="1"/>
                  <a:t>autocovariancia</a:t>
                </a:r>
                <a:r>
                  <a:rPr lang="es-CR" sz="2400" dirty="0"/>
                  <a:t> de orden k. Deduzca la </a:t>
                </a:r>
                <a:r>
                  <a:rPr lang="es-CR" sz="2400" dirty="0" err="1"/>
                  <a:t>autocorrelación</a:t>
                </a:r>
                <a:r>
                  <a:rPr lang="es-CR" sz="2400" dirty="0"/>
                  <a:t> total de </a:t>
                </a:r>
                <a14:m>
                  <m:oMath xmlns:m="http://schemas.openxmlformats.org/officeDocument/2006/math">
                    <m:sSub>
                      <m:sSubPr>
                        <m:ctrlPr>
                          <a:rPr lang="es-CR" sz="2400" b="0" i="1" smtClean="0">
                            <a:latin typeface="Cambria Math" panose="02040503050406030204" pitchFamily="18" charset="0"/>
                            <a:ea typeface="Cambria Math"/>
                          </a:rPr>
                        </m:ctrlPr>
                      </m:sSubPr>
                      <m:e>
                        <m:r>
                          <a:rPr lang="es-CR" sz="2400" i="1" smtClean="0">
                            <a:latin typeface="Cambria Math"/>
                            <a:ea typeface="Cambria Math"/>
                          </a:rPr>
                          <m:t>𝜌</m:t>
                        </m:r>
                      </m:e>
                      <m:sub>
                        <m:r>
                          <a:rPr lang="es-CR" sz="2400" b="0" i="1" smtClean="0">
                            <a:latin typeface="Cambria Math"/>
                            <a:ea typeface="Cambria Math"/>
                          </a:rPr>
                          <m:t>𝑘</m:t>
                        </m:r>
                      </m:sub>
                    </m:sSub>
                  </m:oMath>
                </a14:m>
                <a:r>
                  <a:rPr lang="es-CR" sz="2400" dirty="0"/>
                  <a:t>.</a:t>
                </a:r>
              </a:p>
              <a:p>
                <a:pPr marL="0" indent="0">
                  <a:buNone/>
                </a:pPr>
                <a:r>
                  <a:rPr lang="es-CR" sz="2400" dirty="0"/>
                  <a:t>2. Verifique si los dos procesos siguientes son estacionarios. Utilice los resultados de la pregunta 1 y calcule las </a:t>
                </a:r>
                <a:r>
                  <a:rPr lang="es-CR" sz="2400" dirty="0" err="1"/>
                  <a:t>autocorrelaciones</a:t>
                </a:r>
                <a:r>
                  <a:rPr lang="es-CR" sz="2400" dirty="0"/>
                  <a:t> totales de orden 1, 2, 3 para los procesos:</a:t>
                </a:r>
              </a:p>
              <a:p>
                <a:pPr marL="514350" indent="-514350">
                  <a:buAutoNum type="romanLcPeriod"/>
                </a:pPr>
                <a14:m>
                  <m:oMath xmlns:m="http://schemas.openxmlformats.org/officeDocument/2006/math">
                    <m:sSub>
                      <m:sSubPr>
                        <m:ctrlPr>
                          <a:rPr lang="es-CR" sz="2400" i="1">
                            <a:latin typeface="Cambria Math" panose="02040503050406030204" pitchFamily="18" charset="0"/>
                          </a:rPr>
                        </m:ctrlPr>
                      </m:sSubPr>
                      <m:e>
                        <m:r>
                          <a:rPr lang="es-CR" sz="2400" i="1">
                            <a:latin typeface="Cambria Math"/>
                          </a:rPr>
                          <m:t>𝑦</m:t>
                        </m:r>
                      </m:e>
                      <m:sub>
                        <m:r>
                          <a:rPr lang="es-CR" sz="2400" i="1">
                            <a:latin typeface="Cambria Math"/>
                          </a:rPr>
                          <m:t>𝑡</m:t>
                        </m:r>
                      </m:sub>
                    </m:sSub>
                    <m:r>
                      <a:rPr lang="es-CR" sz="2400" b="0" i="1" smtClean="0">
                        <a:latin typeface="Cambria Math"/>
                      </a:rPr>
                      <m:t>=0.7</m:t>
                    </m:r>
                    <m:sSub>
                      <m:sSubPr>
                        <m:ctrlPr>
                          <a:rPr lang="es-CR" sz="2400" i="1">
                            <a:latin typeface="Cambria Math" panose="02040503050406030204" pitchFamily="18" charset="0"/>
                          </a:rPr>
                        </m:ctrlPr>
                      </m:sSubPr>
                      <m:e>
                        <m:r>
                          <a:rPr lang="es-CR" sz="2400" i="1">
                            <a:latin typeface="Cambria Math"/>
                          </a:rPr>
                          <m:t>𝑦</m:t>
                        </m:r>
                      </m:e>
                      <m:sub>
                        <m:r>
                          <a:rPr lang="es-CR" sz="2400" i="1">
                            <a:latin typeface="Cambria Math"/>
                          </a:rPr>
                          <m:t>𝑡</m:t>
                        </m:r>
                        <m:r>
                          <a:rPr lang="es-CR" sz="2400" b="0" i="1" smtClean="0">
                            <a:latin typeface="Cambria Math"/>
                          </a:rPr>
                          <m:t>−1</m:t>
                        </m:r>
                      </m:sub>
                    </m:sSub>
                    <m:r>
                      <a:rPr lang="es-CR" sz="2400" b="0" i="1" smtClean="0">
                        <a:latin typeface="Cambria Math"/>
                      </a:rPr>
                      <m:t> −0.49</m:t>
                    </m:r>
                    <m:sSub>
                      <m:sSubPr>
                        <m:ctrlPr>
                          <a:rPr lang="es-CR" sz="2400" i="1">
                            <a:latin typeface="Cambria Math" panose="02040503050406030204" pitchFamily="18" charset="0"/>
                          </a:rPr>
                        </m:ctrlPr>
                      </m:sSubPr>
                      <m:e>
                        <m:r>
                          <a:rPr lang="es-CR" sz="2400" i="1">
                            <a:latin typeface="Cambria Math"/>
                          </a:rPr>
                          <m:t>𝑦</m:t>
                        </m:r>
                      </m:e>
                      <m:sub>
                        <m:r>
                          <a:rPr lang="es-CR" sz="2400" i="1">
                            <a:latin typeface="Cambria Math"/>
                          </a:rPr>
                          <m:t>𝑡</m:t>
                        </m:r>
                        <m:r>
                          <a:rPr lang="es-CR" sz="2400" i="1">
                            <a:latin typeface="Cambria Math"/>
                          </a:rPr>
                          <m:t>−2</m:t>
                        </m:r>
                      </m:sub>
                    </m:sSub>
                    <m:r>
                      <a:rPr lang="es-CR" sz="2400" b="0" i="1" smtClean="0">
                        <a:latin typeface="Cambria Math"/>
                      </a:rPr>
                      <m:t>+</m:t>
                    </m:r>
                    <m:sSub>
                      <m:sSubPr>
                        <m:ctrlPr>
                          <a:rPr lang="es-CR" sz="2400" b="0" i="1" smtClean="0">
                            <a:latin typeface="Cambria Math" panose="02040503050406030204" pitchFamily="18" charset="0"/>
                            <a:ea typeface="Cambria Math"/>
                          </a:rPr>
                        </m:ctrlPr>
                      </m:sSubPr>
                      <m:e>
                        <m:r>
                          <a:rPr lang="es-CR" sz="2400" b="0" i="1" smtClean="0">
                            <a:latin typeface="Cambria Math"/>
                            <a:ea typeface="Cambria Math"/>
                          </a:rPr>
                          <m:t>𝜀</m:t>
                        </m:r>
                      </m:e>
                      <m:sub>
                        <m:r>
                          <a:rPr lang="es-CR" sz="2400" b="0" i="1" smtClean="0">
                            <a:latin typeface="Cambria Math"/>
                            <a:ea typeface="Cambria Math"/>
                          </a:rPr>
                          <m:t>𝑡</m:t>
                        </m:r>
                      </m:sub>
                    </m:sSub>
                  </m:oMath>
                </a14:m>
                <a:endParaRPr lang="es-CR" sz="2400" dirty="0"/>
              </a:p>
              <a:p>
                <a:pPr marL="514350" indent="-514350">
                  <a:buAutoNum type="romanLcPeriod"/>
                </a:pPr>
                <a14:m>
                  <m:oMath xmlns:m="http://schemas.openxmlformats.org/officeDocument/2006/math">
                    <m:sSub>
                      <m:sSubPr>
                        <m:ctrlPr>
                          <a:rPr lang="es-CR" sz="2400" i="1">
                            <a:latin typeface="Cambria Math" panose="02040503050406030204" pitchFamily="18" charset="0"/>
                          </a:rPr>
                        </m:ctrlPr>
                      </m:sSubPr>
                      <m:e>
                        <m:r>
                          <a:rPr lang="es-CR" sz="2400" i="1">
                            <a:latin typeface="Cambria Math"/>
                          </a:rPr>
                          <m:t>𝑦</m:t>
                        </m:r>
                      </m:e>
                      <m:sub>
                        <m:r>
                          <a:rPr lang="es-CR" sz="2400" i="1">
                            <a:latin typeface="Cambria Math"/>
                          </a:rPr>
                          <m:t>𝑡</m:t>
                        </m:r>
                      </m:sub>
                    </m:sSub>
                    <m:r>
                      <a:rPr lang="es-CR" sz="2400" i="1">
                        <a:latin typeface="Cambria Math"/>
                      </a:rPr>
                      <m:t>=0.</m:t>
                    </m:r>
                    <m:r>
                      <a:rPr lang="es-CR" sz="2400" b="0" i="1" smtClean="0">
                        <a:latin typeface="Cambria Math"/>
                      </a:rPr>
                      <m:t>8</m:t>
                    </m:r>
                    <m:sSub>
                      <m:sSubPr>
                        <m:ctrlPr>
                          <a:rPr lang="es-CR" sz="2400" i="1">
                            <a:latin typeface="Cambria Math" panose="02040503050406030204" pitchFamily="18" charset="0"/>
                          </a:rPr>
                        </m:ctrlPr>
                      </m:sSubPr>
                      <m:e>
                        <m:r>
                          <a:rPr lang="es-CR" sz="2400" i="1">
                            <a:latin typeface="Cambria Math"/>
                          </a:rPr>
                          <m:t>𝑦</m:t>
                        </m:r>
                      </m:e>
                      <m:sub>
                        <m:r>
                          <a:rPr lang="es-CR" sz="2400" i="1">
                            <a:latin typeface="Cambria Math"/>
                          </a:rPr>
                          <m:t>𝑡</m:t>
                        </m:r>
                        <m:r>
                          <a:rPr lang="es-CR" sz="2400" i="1">
                            <a:latin typeface="Cambria Math"/>
                          </a:rPr>
                          <m:t>−1</m:t>
                        </m:r>
                      </m:sub>
                    </m:sSub>
                    <m:r>
                      <a:rPr lang="es-CR" sz="2400" b="0" i="1" smtClean="0">
                        <a:latin typeface="Cambria Math"/>
                      </a:rPr>
                      <m:t>+</m:t>
                    </m:r>
                    <m:sSub>
                      <m:sSubPr>
                        <m:ctrlPr>
                          <a:rPr lang="es-CR" sz="2400" i="1">
                            <a:latin typeface="Cambria Math" panose="02040503050406030204" pitchFamily="18" charset="0"/>
                            <a:ea typeface="Cambria Math"/>
                          </a:rPr>
                        </m:ctrlPr>
                      </m:sSubPr>
                      <m:e>
                        <m:r>
                          <a:rPr lang="es-CR" sz="2400" i="1">
                            <a:latin typeface="Cambria Math"/>
                            <a:ea typeface="Cambria Math"/>
                          </a:rPr>
                          <m:t>𝜀</m:t>
                        </m:r>
                      </m:e>
                      <m:sub>
                        <m:r>
                          <a:rPr lang="es-CR" sz="2400" i="1">
                            <a:latin typeface="Cambria Math"/>
                            <a:ea typeface="Cambria Math"/>
                          </a:rPr>
                          <m:t>𝑡</m:t>
                        </m:r>
                      </m:sub>
                    </m:sSub>
                  </m:oMath>
                </a14:m>
                <a:endParaRPr lang="es-CR" sz="2400" dirty="0"/>
              </a:p>
              <a:p>
                <a:pPr marL="0" indent="0">
                  <a:buNone/>
                </a:pPr>
                <a:r>
                  <a:rPr lang="es-CR" sz="2400" dirty="0"/>
                  <a:t>3. Calcule para esos dos procesos, la función de auto-correlación </a:t>
                </a:r>
                <a:br>
                  <a:rPr lang="es-CR" sz="2400" dirty="0"/>
                </a:br>
                <a:r>
                  <a:rPr lang="es-CR" sz="2400" dirty="0"/>
                  <a:t>    parcial.</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107504" y="836712"/>
                <a:ext cx="8928992" cy="5832648"/>
              </a:xfrm>
              <a:blipFill rotWithShape="1">
                <a:blip r:embed="rId2" cstate="print"/>
                <a:stretch>
                  <a:fillRect l="-1093" t="-1463" r="-683"/>
                </a:stretch>
              </a:blipFill>
            </p:spPr>
            <p:txBody>
              <a:bodyPr/>
              <a:lstStyle/>
              <a:p>
                <a:r>
                  <a:rPr lang="es-CR">
                    <a:noFill/>
                  </a:rPr>
                  <a:t> </a:t>
                </a:r>
              </a:p>
            </p:txBody>
          </p:sp>
        </mc:Fallback>
      </mc:AlternateContent>
      <p:sp>
        <p:nvSpPr>
          <p:cNvPr id="4" name="Título 1">
            <a:extLst>
              <a:ext uri="{FF2B5EF4-FFF2-40B4-BE49-F238E27FC236}">
                <a16:creationId xmlns:a16="http://schemas.microsoft.com/office/drawing/2014/main" id="{986557CA-AFE9-4ED6-BD34-4F8DEA7BF07D}"/>
              </a:ext>
            </a:extLst>
          </p:cNvPr>
          <p:cNvSpPr>
            <a:spLocks noGrp="1"/>
          </p:cNvSpPr>
          <p:nvPr>
            <p:ph type="title"/>
          </p:nvPr>
        </p:nvSpPr>
        <p:spPr>
          <a:xfrm>
            <a:off x="457200" y="53752"/>
            <a:ext cx="8229600" cy="710952"/>
          </a:xfrm>
        </p:spPr>
        <p:txBody>
          <a:bodyPr>
            <a:normAutofit fontScale="90000"/>
          </a:bodyPr>
          <a:lstStyle/>
          <a:p>
            <a:r>
              <a:rPr lang="es-CR" dirty="0"/>
              <a:t>Ejercicios</a:t>
            </a:r>
          </a:p>
        </p:txBody>
      </p:sp>
    </p:spTree>
    <p:extLst>
      <p:ext uri="{BB962C8B-B14F-4D97-AF65-F5344CB8AC3E}">
        <p14:creationId xmlns:p14="http://schemas.microsoft.com/office/powerpoint/2010/main" val="487027931"/>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F3E5F748-54A6-48B9-982C-35338F2918B7}"/>
              </a:ext>
            </a:extLst>
          </p:cNvPr>
          <p:cNvSpPr txBox="1">
            <a:spLocks/>
          </p:cNvSpPr>
          <p:nvPr/>
        </p:nvSpPr>
        <p:spPr>
          <a:xfrm>
            <a:off x="457200" y="58614"/>
            <a:ext cx="82296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Índice</a:t>
            </a:r>
            <a:endParaRPr lang="es-CR" dirty="0"/>
          </a:p>
        </p:txBody>
      </p:sp>
      <p:sp>
        <p:nvSpPr>
          <p:cNvPr id="5" name="3 Elipse">
            <a:extLst>
              <a:ext uri="{FF2B5EF4-FFF2-40B4-BE49-F238E27FC236}">
                <a16:creationId xmlns:a16="http://schemas.microsoft.com/office/drawing/2014/main" id="{15E93677-2C0F-40E9-A292-EA90C7EE6090}"/>
              </a:ext>
            </a:extLst>
          </p:cNvPr>
          <p:cNvSpPr/>
          <p:nvPr/>
        </p:nvSpPr>
        <p:spPr>
          <a:xfrm>
            <a:off x="539552" y="1401122"/>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6" name="4 Elipse">
            <a:extLst>
              <a:ext uri="{FF2B5EF4-FFF2-40B4-BE49-F238E27FC236}">
                <a16:creationId xmlns:a16="http://schemas.microsoft.com/office/drawing/2014/main" id="{DC984136-0EA0-4431-B28D-62E701BC6E7D}"/>
              </a:ext>
            </a:extLst>
          </p:cNvPr>
          <p:cNvSpPr/>
          <p:nvPr/>
        </p:nvSpPr>
        <p:spPr>
          <a:xfrm>
            <a:off x="539552" y="3393116"/>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7" name="5 Elipse">
            <a:extLst>
              <a:ext uri="{FF2B5EF4-FFF2-40B4-BE49-F238E27FC236}">
                <a16:creationId xmlns:a16="http://schemas.microsoft.com/office/drawing/2014/main" id="{D8F8DC89-5271-4371-A0E3-29A433D033A5}"/>
              </a:ext>
            </a:extLst>
          </p:cNvPr>
          <p:cNvSpPr/>
          <p:nvPr/>
        </p:nvSpPr>
        <p:spPr>
          <a:xfrm>
            <a:off x="539552" y="5409340"/>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3</a:t>
            </a:r>
          </a:p>
        </p:txBody>
      </p:sp>
      <p:sp>
        <p:nvSpPr>
          <p:cNvPr id="8" name="6 Elipse">
            <a:extLst>
              <a:ext uri="{FF2B5EF4-FFF2-40B4-BE49-F238E27FC236}">
                <a16:creationId xmlns:a16="http://schemas.microsoft.com/office/drawing/2014/main" id="{560688F9-D0A3-42CA-B12F-60658E947C04}"/>
              </a:ext>
            </a:extLst>
          </p:cNvPr>
          <p:cNvSpPr/>
          <p:nvPr/>
        </p:nvSpPr>
        <p:spPr>
          <a:xfrm>
            <a:off x="4932040" y="1401122"/>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4</a:t>
            </a:r>
          </a:p>
        </p:txBody>
      </p:sp>
      <p:sp>
        <p:nvSpPr>
          <p:cNvPr id="9" name="7 Elipse">
            <a:extLst>
              <a:ext uri="{FF2B5EF4-FFF2-40B4-BE49-F238E27FC236}">
                <a16:creationId xmlns:a16="http://schemas.microsoft.com/office/drawing/2014/main" id="{1490A747-3EDA-4003-9ACC-645674C9558A}"/>
              </a:ext>
            </a:extLst>
          </p:cNvPr>
          <p:cNvSpPr/>
          <p:nvPr/>
        </p:nvSpPr>
        <p:spPr>
          <a:xfrm>
            <a:off x="4932040" y="3393116"/>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5</a:t>
            </a:r>
          </a:p>
        </p:txBody>
      </p:sp>
      <p:sp>
        <p:nvSpPr>
          <p:cNvPr id="10" name="9 Rectángulo redondeado">
            <a:extLst>
              <a:ext uri="{FF2B5EF4-FFF2-40B4-BE49-F238E27FC236}">
                <a16:creationId xmlns:a16="http://schemas.microsoft.com/office/drawing/2014/main" id="{290C1C2F-38AF-4E91-B24A-06E437CD0F0E}"/>
              </a:ext>
            </a:extLst>
          </p:cNvPr>
          <p:cNvSpPr/>
          <p:nvPr/>
        </p:nvSpPr>
        <p:spPr>
          <a:xfrm>
            <a:off x="1979712" y="1401122"/>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Auto correlación</a:t>
            </a:r>
          </a:p>
        </p:txBody>
      </p:sp>
      <p:sp>
        <p:nvSpPr>
          <p:cNvPr id="11" name="10 Rectángulo redondeado">
            <a:extLst>
              <a:ext uri="{FF2B5EF4-FFF2-40B4-BE49-F238E27FC236}">
                <a16:creationId xmlns:a16="http://schemas.microsoft.com/office/drawing/2014/main" id="{F5751BD8-8FC5-44D8-940A-52DA5C79C80A}"/>
              </a:ext>
            </a:extLst>
          </p:cNvPr>
          <p:cNvSpPr/>
          <p:nvPr/>
        </p:nvSpPr>
        <p:spPr>
          <a:xfrm>
            <a:off x="2055257" y="3393116"/>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Auto correlación parcial</a:t>
            </a:r>
          </a:p>
        </p:txBody>
      </p:sp>
      <p:sp>
        <p:nvSpPr>
          <p:cNvPr id="12" name="11 Rectángulo redondeado">
            <a:extLst>
              <a:ext uri="{FF2B5EF4-FFF2-40B4-BE49-F238E27FC236}">
                <a16:creationId xmlns:a16="http://schemas.microsoft.com/office/drawing/2014/main" id="{283EEA12-23FD-458A-BFDF-3F583992CA1A}"/>
              </a:ext>
            </a:extLst>
          </p:cNvPr>
          <p:cNvSpPr/>
          <p:nvPr/>
        </p:nvSpPr>
        <p:spPr>
          <a:xfrm>
            <a:off x="2055257" y="5409340"/>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El proceso MA</a:t>
            </a:r>
          </a:p>
        </p:txBody>
      </p:sp>
      <p:sp>
        <p:nvSpPr>
          <p:cNvPr id="13" name="12 Rectángulo redondeado">
            <a:extLst>
              <a:ext uri="{FF2B5EF4-FFF2-40B4-BE49-F238E27FC236}">
                <a16:creationId xmlns:a16="http://schemas.microsoft.com/office/drawing/2014/main" id="{A0FC8252-27A7-4CA1-8450-6DAE7992941C}"/>
              </a:ext>
            </a:extLst>
          </p:cNvPr>
          <p:cNvSpPr/>
          <p:nvPr/>
        </p:nvSpPr>
        <p:spPr>
          <a:xfrm>
            <a:off x="6588224" y="1401122"/>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El proceso AR</a:t>
            </a:r>
          </a:p>
        </p:txBody>
      </p:sp>
      <p:sp>
        <p:nvSpPr>
          <p:cNvPr id="14" name="13 Rectángulo redondeado">
            <a:extLst>
              <a:ext uri="{FF2B5EF4-FFF2-40B4-BE49-F238E27FC236}">
                <a16:creationId xmlns:a16="http://schemas.microsoft.com/office/drawing/2014/main" id="{C44DD829-8C6C-473E-BA1D-797C44934897}"/>
              </a:ext>
            </a:extLst>
          </p:cNvPr>
          <p:cNvSpPr/>
          <p:nvPr/>
        </p:nvSpPr>
        <p:spPr>
          <a:xfrm>
            <a:off x="6588224" y="3393116"/>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El proceso ARMA</a:t>
            </a:r>
          </a:p>
        </p:txBody>
      </p:sp>
    </p:spTree>
    <p:extLst>
      <p:ext uri="{BB962C8B-B14F-4D97-AF65-F5344CB8AC3E}">
        <p14:creationId xmlns:p14="http://schemas.microsoft.com/office/powerpoint/2010/main" val="3423437504"/>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F79612F5-4BB8-43E7-92B7-884DE6CEE6CD}"/>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ARMA</a:t>
            </a:r>
          </a:p>
        </p:txBody>
      </p:sp>
      <mc:AlternateContent xmlns:mc="http://schemas.openxmlformats.org/markup-compatibility/2006" xmlns:a14="http://schemas.microsoft.com/office/drawing/2010/main">
        <mc:Choice Requires="a14">
          <p:sp>
            <p:nvSpPr>
              <p:cNvPr id="5" name="2 Marcador de contenido">
                <a:extLst>
                  <a:ext uri="{FF2B5EF4-FFF2-40B4-BE49-F238E27FC236}">
                    <a16:creationId xmlns:a16="http://schemas.microsoft.com/office/drawing/2014/main" id="{A1A85D6B-80F6-4E09-83B4-06885C25455D}"/>
                  </a:ext>
                </a:extLst>
              </p:cNvPr>
              <p:cNvSpPr>
                <a:spLocks noGrp="1"/>
              </p:cNvSpPr>
              <p:nvPr>
                <p:ph idx="1"/>
              </p:nvPr>
            </p:nvSpPr>
            <p:spPr>
              <a:xfrm>
                <a:off x="35496" y="980728"/>
                <a:ext cx="9001000" cy="5877272"/>
              </a:xfrm>
            </p:spPr>
            <p:txBody>
              <a:bodyPr>
                <a:normAutofit/>
              </a:bodyPr>
              <a:lstStyle/>
              <a:p>
                <a:r>
                  <a:rPr lang="es-CR" sz="2400" dirty="0"/>
                  <a:t>El proceso </a:t>
                </a:r>
                <a14:m>
                  <m:oMath xmlns:m="http://schemas.openxmlformats.org/officeDocument/2006/math">
                    <m:r>
                      <a:rPr lang="es-CR" sz="2400" i="1" dirty="0" smtClean="0">
                        <a:latin typeface="Cambria Math" panose="02040503050406030204" pitchFamily="18" charset="0"/>
                      </a:rPr>
                      <m:t>𝐴𝑅</m:t>
                    </m:r>
                    <m:r>
                      <a:rPr lang="es-CR" sz="2400" b="0" i="1" dirty="0" smtClean="0">
                        <a:latin typeface="Cambria Math" panose="02040503050406030204" pitchFamily="18" charset="0"/>
                      </a:rPr>
                      <m:t>𝑀𝐴</m:t>
                    </m:r>
                    <m:r>
                      <a:rPr lang="es-CR" sz="2400" i="1" dirty="0" smtClean="0">
                        <a:latin typeface="Cambria Math" panose="02040503050406030204" pitchFamily="18" charset="0"/>
                      </a:rPr>
                      <m:t>(</m:t>
                    </m:r>
                    <m:r>
                      <a:rPr lang="es-CR" sz="2400" i="1" dirty="0" smtClean="0">
                        <a:latin typeface="Cambria Math" panose="02040503050406030204" pitchFamily="18" charset="0"/>
                      </a:rPr>
                      <m:t>𝑝</m:t>
                    </m:r>
                    <m:r>
                      <a:rPr lang="es-CR" sz="2400" b="0" i="1" dirty="0" smtClean="0">
                        <a:latin typeface="Cambria Math" panose="02040503050406030204" pitchFamily="18" charset="0"/>
                      </a:rPr>
                      <m:t>,</m:t>
                    </m:r>
                    <m:r>
                      <a:rPr lang="es-CR" sz="2400" b="0" i="1" dirty="0" smtClean="0">
                        <a:latin typeface="Cambria Math" panose="02040503050406030204" pitchFamily="18" charset="0"/>
                      </a:rPr>
                      <m:t>𝑞</m:t>
                    </m:r>
                    <m:r>
                      <a:rPr lang="es-CR" sz="2400" i="1" dirty="0" smtClean="0">
                        <a:latin typeface="Cambria Math" panose="02040503050406030204" pitchFamily="18" charset="0"/>
                      </a:rPr>
                      <m:t>)</m:t>
                    </m:r>
                  </m:oMath>
                </a14:m>
                <a:r>
                  <a:rPr lang="es-CR" sz="2400" dirty="0"/>
                  <a:t> admite dos condiciones:</a:t>
                </a:r>
              </a:p>
              <a:p>
                <a:endParaRPr lang="es-CR" sz="2400" dirty="0"/>
              </a:p>
              <a:p>
                <a:pPr marL="457200" indent="-457200">
                  <a:buAutoNum type="arabicPeriod"/>
                </a:pPr>
                <a:r>
                  <a:rPr lang="es-CR" sz="2400" dirty="0"/>
                  <a:t>El componente determinístico del proceso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oMath>
                </a14:m>
                <a:r>
                  <a:rPr lang="es-CR" sz="2400" dirty="0"/>
                  <a:t> es un una constante </a:t>
                </a:r>
                <a14:m>
                  <m:oMath xmlns:m="http://schemas.openxmlformats.org/officeDocument/2006/math">
                    <m:sSub>
                      <m:sSubPr>
                        <m:ctrlPr>
                          <a:rPr lang="es-CR" sz="2400" b="0" i="1" smtClean="0">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𝜇</m:t>
                        </m:r>
                      </m:e>
                      <m:sub>
                        <m:r>
                          <a:rPr lang="es-CR" sz="2400" b="0" i="1" smtClean="0">
                            <a:latin typeface="Cambria Math" panose="02040503050406030204" pitchFamily="18" charset="0"/>
                            <a:ea typeface="Cambria Math" panose="02040503050406030204" pitchFamily="18" charset="0"/>
                          </a:rPr>
                          <m:t>𝑥</m:t>
                        </m:r>
                      </m:sub>
                    </m:sSub>
                  </m:oMath>
                </a14:m>
                <a:r>
                  <a:rPr lang="es-CR" sz="2400" dirty="0"/>
                  <a:t>.</a:t>
                </a:r>
              </a:p>
              <a:p>
                <a:pPr marL="457200" indent="-457200">
                  <a:buAutoNum type="arabicPeriod"/>
                </a:pPr>
                <a:r>
                  <a:rPr lang="es-CR" sz="2400" dirty="0"/>
                  <a:t>La realización en el tiempo t del proceso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es la suma ponderada de </a:t>
                </a:r>
                <a14:m>
                  <m:oMath xmlns:m="http://schemas.openxmlformats.org/officeDocument/2006/math">
                    <m:r>
                      <a:rPr lang="es-CR" sz="2400" b="0" i="1" smtClean="0">
                        <a:latin typeface="Cambria Math" panose="02040503050406030204" pitchFamily="18" charset="0"/>
                      </a:rPr>
                      <m:t>𝑝</m:t>
                    </m:r>
                  </m:oMath>
                </a14:m>
                <a:r>
                  <a:rPr lang="es-CR" sz="2400" dirty="0"/>
                  <a:t> y  </a:t>
                </a:r>
                <a14:m>
                  <m:oMath xmlns:m="http://schemas.openxmlformats.org/officeDocument/2006/math">
                    <m:r>
                      <a:rPr lang="es-CR" sz="2400" i="1" dirty="0" smtClean="0">
                        <a:latin typeface="Cambria Math" panose="02040503050406030204" pitchFamily="18" charset="0"/>
                      </a:rPr>
                      <m:t>𝑞</m:t>
                    </m:r>
                  </m:oMath>
                </a14:m>
                <a:r>
                  <a:rPr lang="es-CR" sz="2400" dirty="0"/>
                  <a:t> valores presentes y pasados de un ruido blanco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𝑢</m:t>
                        </m:r>
                      </m:e>
                      <m:sub>
                        <m:r>
                          <a:rPr lang="es-CR" sz="2400" b="0" i="1" smtClean="0">
                            <a:latin typeface="Cambria Math" panose="02040503050406030204" pitchFamily="18" charset="0"/>
                          </a:rPr>
                          <m:t>𝑡</m:t>
                        </m:r>
                      </m:sub>
                    </m:sSub>
                  </m:oMath>
                </a14:m>
                <a:r>
                  <a:rPr lang="es-CR" sz="2400" dirty="0"/>
                  <a:t>.</a:t>
                </a:r>
              </a:p>
              <a:p>
                <a:pPr marL="457200" indent="-457200">
                  <a:buAutoNum type="arabicPeriod"/>
                </a:pPr>
                <a:endParaRPr lang="es-CR" sz="2400" dirty="0"/>
              </a:p>
              <a:p>
                <a:pPr marL="0" indent="0">
                  <a:buNone/>
                </a:pPr>
                <a:r>
                  <a:rPr lang="es-CR" sz="2400" dirty="0"/>
                  <a:t>De esta forma se tiene que un proceso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está gobernado por un </a:t>
                </a:r>
                <a14:m>
                  <m:oMath xmlns:m="http://schemas.openxmlformats.org/officeDocument/2006/math">
                    <m:r>
                      <a:rPr lang="es-CR" sz="2400" i="1" dirty="0" smtClean="0">
                        <a:latin typeface="Cambria Math" panose="02040503050406030204" pitchFamily="18" charset="0"/>
                      </a:rPr>
                      <m:t>𝐴𝑅</m:t>
                    </m:r>
                    <m:r>
                      <a:rPr lang="es-CR" sz="2400" b="0" i="1" dirty="0" smtClean="0">
                        <a:latin typeface="Cambria Math" panose="02040503050406030204" pitchFamily="18" charset="0"/>
                      </a:rPr>
                      <m:t>𝑀𝐴</m:t>
                    </m:r>
                    <m:r>
                      <a:rPr lang="es-CR" sz="2400" i="1" dirty="0" smtClean="0">
                        <a:latin typeface="Cambria Math" panose="02040503050406030204" pitchFamily="18" charset="0"/>
                      </a:rPr>
                      <m:t>(</m:t>
                    </m:r>
                    <m:r>
                      <a:rPr lang="es-CR" sz="2400" i="1" dirty="0">
                        <a:latin typeface="Cambria Math" panose="02040503050406030204" pitchFamily="18" charset="0"/>
                      </a:rPr>
                      <m:t>𝑝</m:t>
                    </m:r>
                    <m:r>
                      <a:rPr lang="es-CR" sz="2400" b="0" i="1" dirty="0" smtClean="0">
                        <a:latin typeface="Cambria Math" panose="02040503050406030204" pitchFamily="18" charset="0"/>
                      </a:rPr>
                      <m:t>,</m:t>
                    </m:r>
                    <m:r>
                      <a:rPr lang="es-CR" sz="2400" b="0" i="1" dirty="0" smtClean="0">
                        <a:latin typeface="Cambria Math" panose="02040503050406030204" pitchFamily="18" charset="0"/>
                      </a:rPr>
                      <m:t>𝑞</m:t>
                    </m:r>
                    <m:r>
                      <a:rPr lang="es-CR" sz="2400" i="1" dirty="0" smtClean="0">
                        <a:latin typeface="Cambria Math" panose="02040503050406030204" pitchFamily="18" charset="0"/>
                      </a:rPr>
                      <m:t>)</m:t>
                    </m:r>
                  </m:oMath>
                </a14:m>
                <a:r>
                  <a:rPr lang="es-CR" sz="2400" dirty="0"/>
                  <a:t> y este se expresa como </a:t>
                </a:r>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r>
                        <a:rPr lang="es-CR" sz="2400" b="0" i="1" smtClean="0">
                          <a:latin typeface="Cambria Math" panose="02040503050406030204" pitchFamily="18" charset="0"/>
                        </a:rPr>
                        <m: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𝑋</m:t>
                          </m:r>
                        </m:e>
                        <m:sub>
                          <m:r>
                            <a:rPr lang="es-CR" sz="2400" b="0" i="1" smtClean="0">
                              <a:latin typeface="Cambria Math" panose="02040503050406030204" pitchFamily="18" charset="0"/>
                            </a:rPr>
                            <m:t>𝑡</m:t>
                          </m:r>
                        </m:sub>
                      </m:sSub>
                      <m:r>
                        <a:rPr lang="es-CR" sz="2400" b="0" i="1" smtClean="0">
                          <a:latin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𝜇</m:t>
                          </m:r>
                        </m:e>
                        <m:sub>
                          <m:r>
                            <a:rPr lang="es-CR" sz="2400" b="0" i="1" smtClean="0">
                              <a:latin typeface="Cambria Math" panose="02040503050406030204" pitchFamily="18" charset="0"/>
                              <a:ea typeface="Cambria Math" panose="02040503050406030204" pitchFamily="18" charset="0"/>
                            </a:rPr>
                            <m:t>𝑥</m:t>
                          </m:r>
                        </m:sub>
                      </m:sSub>
                      <m:r>
                        <a:rPr lang="es-CR" sz="2400" b="0" i="1" smtClean="0">
                          <a:latin typeface="Cambria Math" panose="02040503050406030204" pitchFamily="18" charset="0"/>
                          <a:ea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1</m:t>
                          </m:r>
                        </m:sub>
                      </m:sSub>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𝑥</m:t>
                          </m:r>
                        </m:e>
                        <m:sub>
                          <m:r>
                            <a:rPr lang="es-CR" sz="2400" b="0" i="1" smtClean="0">
                              <a:latin typeface="Cambria Math" panose="02040503050406030204" pitchFamily="18" charset="0"/>
                              <a:ea typeface="Cambria Math" panose="02040503050406030204" pitchFamily="18" charset="0"/>
                            </a:rPr>
                            <m:t>𝑡</m:t>
                          </m:r>
                          <m:r>
                            <a:rPr lang="es-CR" sz="2400" b="0" i="1" smtClean="0">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2</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−2</m:t>
                          </m:r>
                        </m:sub>
                      </m:sSub>
                      <m:r>
                        <a:rPr lang="es-CR" sz="2400" b="0" i="1" smtClean="0">
                          <a:latin typeface="Cambria Math" panose="02040503050406030204" pitchFamily="18" charset="0"/>
                          <a:ea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𝑣</m:t>
                          </m:r>
                        </m:e>
                        <m:sub>
                          <m:r>
                            <a:rPr lang="es-CR" sz="2400" b="0" i="1" smtClean="0">
                              <a:latin typeface="Cambria Math" panose="02040503050406030204" pitchFamily="18" charset="0"/>
                              <a:ea typeface="Cambria Math" panose="02040503050406030204" pitchFamily="18" charset="0"/>
                            </a:rPr>
                            <m:t>𝑡</m:t>
                          </m:r>
                        </m:sub>
                      </m:sSub>
                    </m:oMath>
                  </m:oMathPara>
                </a14:m>
                <a:endParaRPr lang="es-CR" sz="2400" dirty="0"/>
              </a:p>
              <a:p>
                <a:pPr marL="0" indent="0">
                  <a:buNone/>
                </a:pPr>
                <a:r>
                  <a:rPr lang="es-CR" sz="2400" dirty="0"/>
                  <a:t>y                       </a:t>
                </a:r>
                <a14:m>
                  <m:oMath xmlns:m="http://schemas.openxmlformats.org/officeDocument/2006/math">
                    <m:sSub>
                      <m:sSubPr>
                        <m:ctrlPr>
                          <a:rPr lang="es-CR" sz="2400" i="1">
                            <a:latin typeface="Cambria Math" panose="02040503050406030204" pitchFamily="18" charset="0"/>
                          </a:rPr>
                        </m:ctrlPr>
                      </m:sSubPr>
                      <m:e>
                        <m:r>
                          <a:rPr lang="es-CR" sz="2400" b="0" i="1" smtClean="0">
                            <a:latin typeface="Cambria Math" panose="02040503050406030204" pitchFamily="18" charset="0"/>
                          </a:rPr>
                          <m:t>𝑣</m:t>
                        </m:r>
                      </m:e>
                      <m:sub>
                        <m:r>
                          <a:rPr lang="es-CR" sz="2400" i="1">
                            <a:latin typeface="Cambria Math" panose="02040503050406030204" pitchFamily="18" charset="0"/>
                          </a:rPr>
                          <m:t>𝑡</m:t>
                        </m:r>
                      </m:sub>
                    </m:sSub>
                    <m:r>
                      <a:rPr lang="es-CR" sz="2400" i="1">
                        <a:latin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1</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−1</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2</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−2</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𝑞</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𝑞</m:t>
                        </m:r>
                      </m:sub>
                    </m:sSub>
                  </m:oMath>
                </a14:m>
                <a:endParaRPr lang="es-CR" sz="2400" dirty="0"/>
              </a:p>
              <a:p>
                <a:pPr marL="0" indent="0">
                  <a:buNone/>
                </a:pPr>
                <a:endParaRPr lang="es-CR" sz="2400" dirty="0"/>
              </a:p>
              <a:p>
                <a:pPr marL="0" indent="0">
                  <a:buNone/>
                </a:pPr>
                <a:endParaRPr lang="es-CR" sz="2400" dirty="0"/>
              </a:p>
              <a:p>
                <a:pPr marL="0" indent="0">
                  <a:buNone/>
                </a:pPr>
                <a:endParaRPr lang="es-CR" sz="2400" dirty="0"/>
              </a:p>
            </p:txBody>
          </p:sp>
        </mc:Choice>
        <mc:Fallback xmlns="">
          <p:sp>
            <p:nvSpPr>
              <p:cNvPr id="5" name="2 Marcador de contenido">
                <a:extLst>
                  <a:ext uri="{FF2B5EF4-FFF2-40B4-BE49-F238E27FC236}">
                    <a16:creationId xmlns:a16="http://schemas.microsoft.com/office/drawing/2014/main" xmlns="" xmlns:a14="http://schemas.microsoft.com/office/drawing/2010/main" id="{A1A85D6B-80F6-4E09-83B4-06885C25455D}"/>
                  </a:ext>
                </a:extLst>
              </p:cNvPr>
              <p:cNvSpPr>
                <a:spLocks noGrp="1" noRot="1" noChangeAspect="1" noMove="1" noResize="1" noEditPoints="1" noAdjustHandles="1" noChangeArrowheads="1" noChangeShapeType="1" noTextEdit="1"/>
              </p:cNvSpPr>
              <p:nvPr>
                <p:ph idx="1"/>
              </p:nvPr>
            </p:nvSpPr>
            <p:spPr>
              <a:xfrm>
                <a:off x="35496" y="980728"/>
                <a:ext cx="9001000" cy="5877272"/>
              </a:xfrm>
              <a:blipFill>
                <a:blip r:embed="rId2" cstate="print"/>
                <a:stretch>
                  <a:fillRect l="-1084" t="-830"/>
                </a:stretch>
              </a:blipFill>
            </p:spPr>
            <p:txBody>
              <a:bodyPr/>
              <a:lstStyle/>
              <a:p>
                <a:r>
                  <a:rPr lang="es-CR">
                    <a:noFill/>
                  </a:rPr>
                  <a:t> </a:t>
                </a:r>
              </a:p>
            </p:txBody>
          </p:sp>
        </mc:Fallback>
      </mc:AlternateContent>
    </p:spTree>
    <p:extLst>
      <p:ext uri="{BB962C8B-B14F-4D97-AF65-F5344CB8AC3E}">
        <p14:creationId xmlns:p14="http://schemas.microsoft.com/office/powerpoint/2010/main" val="3857166010"/>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179512" y="858654"/>
                <a:ext cx="8856984" cy="5882714"/>
              </a:xfrm>
            </p:spPr>
            <p:txBody>
              <a:bodyPr>
                <a:normAutofit/>
              </a:bodyPr>
              <a:lstStyle/>
              <a:p>
                <a:pPr marL="0" indent="0">
                  <a:buNone/>
                </a:pPr>
                <a:r>
                  <a:rPr lang="es-CR" sz="2400" dirty="0"/>
                  <a:t>O también de la forma:</a:t>
                </a:r>
              </a:p>
              <a:p>
                <a:pPr marL="0" indent="0">
                  <a:buNone/>
                </a:pPr>
                <a:endParaRPr lang="es-CR" sz="2400" dirty="0"/>
              </a:p>
              <a:p>
                <a:pPr marL="0" indent="0">
                  <a:buNone/>
                </a:pPr>
                <a14:m>
                  <m:oMath xmlns:m="http://schemas.openxmlformats.org/officeDocument/2006/math">
                    <m:r>
                      <a:rPr lang="es-CR" sz="2400" i="1">
                        <a:latin typeface="Cambria Math" panose="02040503050406030204" pitchFamily="18" charset="0"/>
                        <a:ea typeface="Cambria Math" panose="02040503050406030204" pitchFamily="18" charset="0"/>
                      </a:rPr>
                      <m:t>∅</m:t>
                    </m:r>
                    <m:d>
                      <m:dPr>
                        <m:ctrlPr>
                          <a:rPr lang="es-CR" sz="2400" i="1">
                            <a:latin typeface="Cambria Math" panose="02040503050406030204" pitchFamily="18" charset="0"/>
                            <a:ea typeface="Cambria Math" panose="02040503050406030204" pitchFamily="18" charset="0"/>
                          </a:rPr>
                        </m:ctrlPr>
                      </m:dPr>
                      <m:e>
                        <m:r>
                          <a:rPr lang="es-CR" sz="2400" i="1">
                            <a:latin typeface="Cambria Math" panose="02040503050406030204" pitchFamily="18" charset="0"/>
                            <a:ea typeface="Cambria Math" panose="02040503050406030204" pitchFamily="18" charset="0"/>
                          </a:rPr>
                          <m:t>𝐵</m:t>
                        </m:r>
                      </m:e>
                    </m:d>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sub>
                    </m:sSub>
                    <m:r>
                      <a:rPr lang="es-CR" sz="2400" b="0" i="1" smtClean="0">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𝜗</m:t>
                    </m:r>
                    <m:d>
                      <m:dPr>
                        <m:ctrlPr>
                          <a:rPr lang="es-CR" sz="2400" b="0" i="1" smtClean="0">
                            <a:latin typeface="Cambria Math" panose="02040503050406030204" pitchFamily="18" charset="0"/>
                            <a:ea typeface="Cambria Math" panose="02040503050406030204" pitchFamily="18" charset="0"/>
                          </a:rPr>
                        </m:ctrlPr>
                      </m:dPr>
                      <m:e>
                        <m:r>
                          <a:rPr lang="es-CR" sz="2400" b="0" i="1" smtClean="0">
                            <a:latin typeface="Cambria Math" panose="02040503050406030204" pitchFamily="18" charset="0"/>
                            <a:ea typeface="Cambria Math" panose="02040503050406030204" pitchFamily="18" charset="0"/>
                          </a:rPr>
                          <m:t>𝐵</m:t>
                        </m:r>
                      </m:e>
                    </m:d>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𝑢</m:t>
                        </m:r>
                      </m:e>
                      <m:sub>
                        <m:r>
                          <a:rPr lang="es-CR" sz="2400" b="0" i="1" smtClean="0">
                            <a:latin typeface="Cambria Math" panose="02040503050406030204" pitchFamily="18" charset="0"/>
                            <a:ea typeface="Cambria Math" panose="02040503050406030204" pitchFamily="18" charset="0"/>
                          </a:rPr>
                          <m:t>𝑡</m:t>
                        </m:r>
                      </m:sub>
                    </m:sSub>
                  </m:oMath>
                </a14:m>
                <a:r>
                  <a:rPr lang="es-CR" sz="2400" dirty="0"/>
                  <a:t>, con       </a:t>
                </a:r>
                <a14:m>
                  <m:oMath xmlns:m="http://schemas.openxmlformats.org/officeDocument/2006/math">
                    <m:r>
                      <a:rPr lang="es-CR" sz="2400" i="1">
                        <a:latin typeface="Cambria Math" panose="02040503050406030204" pitchFamily="18" charset="0"/>
                        <a:ea typeface="Cambria Math" panose="02040503050406030204" pitchFamily="18" charset="0"/>
                      </a:rPr>
                      <m:t>∅</m:t>
                    </m:r>
                    <m:d>
                      <m:dPr>
                        <m:ctrlPr>
                          <a:rPr lang="es-CR" sz="2400" i="1">
                            <a:latin typeface="Cambria Math" panose="02040503050406030204" pitchFamily="18" charset="0"/>
                            <a:ea typeface="Cambria Math" panose="02040503050406030204" pitchFamily="18" charset="0"/>
                          </a:rPr>
                        </m:ctrlPr>
                      </m:dPr>
                      <m:e>
                        <m:r>
                          <a:rPr lang="es-CR" sz="2400" i="1">
                            <a:latin typeface="Cambria Math" panose="02040503050406030204" pitchFamily="18" charset="0"/>
                            <a:ea typeface="Cambria Math" panose="02040503050406030204" pitchFamily="18" charset="0"/>
                          </a:rPr>
                          <m:t>𝐵</m:t>
                        </m:r>
                      </m:e>
                    </m:d>
                    <m:r>
                      <a:rPr lang="es-CR" sz="2400" b="0" i="1" smtClean="0">
                        <a:latin typeface="Cambria Math" panose="02040503050406030204" pitchFamily="18" charset="0"/>
                        <a:ea typeface="Cambria Math" panose="02040503050406030204" pitchFamily="18" charset="0"/>
                      </a:rPr>
                      <m:t>=(1−</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𝐵</m:t>
                    </m:r>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Sub>
                    <m:sSup>
                      <m:sSupPr>
                        <m:ctrlPr>
                          <a:rPr lang="es-CR" sz="2400" b="0" i="1" smtClean="0">
                            <a:latin typeface="Cambria Math" panose="02040503050406030204" pitchFamily="18" charset="0"/>
                            <a:ea typeface="Cambria Math" panose="02040503050406030204" pitchFamily="18" charset="0"/>
                          </a:rPr>
                        </m:ctrlPr>
                      </m:sSupPr>
                      <m:e>
                        <m:r>
                          <a:rPr lang="es-CR" sz="2400" i="1">
                            <a:latin typeface="Cambria Math" panose="02040503050406030204" pitchFamily="18" charset="0"/>
                            <a:ea typeface="Cambria Math" panose="02040503050406030204" pitchFamily="18" charset="0"/>
                          </a:rPr>
                          <m:t>𝐵</m:t>
                        </m:r>
                      </m:e>
                      <m:sup>
                        <m:r>
                          <a:rPr lang="es-CR" sz="2400" b="0" i="1" smtClean="0">
                            <a:latin typeface="Cambria Math" panose="02040503050406030204" pitchFamily="18" charset="0"/>
                            <a:ea typeface="Cambria Math" panose="02040503050406030204" pitchFamily="18" charset="0"/>
                          </a:rPr>
                          <m:t>2</m:t>
                        </m:r>
                      </m:sup>
                    </m:sSup>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𝑝</m:t>
                        </m:r>
                      </m:sub>
                    </m:sSub>
                    <m:sSup>
                      <m:sSupPr>
                        <m:ctrlPr>
                          <a:rPr lang="es-CR" sz="2400" i="1">
                            <a:latin typeface="Cambria Math" panose="02040503050406030204" pitchFamily="18" charset="0"/>
                            <a:ea typeface="Cambria Math" panose="02040503050406030204" pitchFamily="18" charset="0"/>
                          </a:rPr>
                        </m:ctrlPr>
                      </m:sSupPr>
                      <m:e>
                        <m:r>
                          <a:rPr lang="es-CR" sz="2400" i="1">
                            <a:latin typeface="Cambria Math" panose="02040503050406030204" pitchFamily="18" charset="0"/>
                            <a:ea typeface="Cambria Math" panose="02040503050406030204" pitchFamily="18" charset="0"/>
                          </a:rPr>
                          <m:t>𝐵</m:t>
                        </m:r>
                      </m:e>
                      <m:sup>
                        <m:r>
                          <a:rPr lang="es-CR" sz="2400" b="0" i="1" smtClean="0">
                            <a:latin typeface="Cambria Math" panose="02040503050406030204" pitchFamily="18" charset="0"/>
                            <a:ea typeface="Cambria Math" panose="02040503050406030204" pitchFamily="18" charset="0"/>
                          </a:rPr>
                          <m:t>𝑝</m:t>
                        </m:r>
                      </m:sup>
                    </m:sSup>
                    <m:r>
                      <a:rPr lang="es-CR" sz="2400" b="0" i="1" smtClean="0">
                        <a:latin typeface="Cambria Math" panose="02040503050406030204" pitchFamily="18" charset="0"/>
                        <a:ea typeface="Cambria Math" panose="02040503050406030204" pitchFamily="18" charset="0"/>
                      </a:rPr>
                      <m:t>)</m:t>
                    </m:r>
                  </m:oMath>
                </a14:m>
                <a:r>
                  <a:rPr lang="es-CR" sz="2400" dirty="0"/>
                  <a:t> </a:t>
                </a:r>
              </a:p>
              <a:p>
                <a:pPr marL="0" indent="0">
                  <a:buNone/>
                </a:pPr>
                <a:r>
                  <a:rPr lang="es-CR" sz="2400" dirty="0"/>
                  <a:t>Y                                               </a:t>
                </a:r>
                <a14:m>
                  <m:oMath xmlns:m="http://schemas.openxmlformats.org/officeDocument/2006/math">
                    <m:r>
                      <a:rPr lang="es-CR" sz="2400" i="1">
                        <a:latin typeface="Cambria Math" panose="02040503050406030204" pitchFamily="18" charset="0"/>
                        <a:ea typeface="Cambria Math" panose="02040503050406030204" pitchFamily="18" charset="0"/>
                      </a:rPr>
                      <m:t>𝜗</m:t>
                    </m:r>
                    <m:d>
                      <m:dPr>
                        <m:ctrlPr>
                          <a:rPr lang="es-CR" sz="2400" i="1">
                            <a:latin typeface="Cambria Math" panose="02040503050406030204" pitchFamily="18" charset="0"/>
                            <a:ea typeface="Cambria Math" panose="02040503050406030204" pitchFamily="18" charset="0"/>
                          </a:rPr>
                        </m:ctrlPr>
                      </m:dPr>
                      <m:e>
                        <m:r>
                          <a:rPr lang="es-CR" sz="2400" i="1">
                            <a:latin typeface="Cambria Math" panose="02040503050406030204" pitchFamily="18" charset="0"/>
                            <a:ea typeface="Cambria Math" panose="02040503050406030204" pitchFamily="18" charset="0"/>
                          </a:rPr>
                          <m:t>𝐵</m:t>
                        </m:r>
                      </m:e>
                    </m:d>
                    <m:r>
                      <a:rPr lang="es-CR" sz="2400" b="0" i="1" smtClean="0">
                        <a:latin typeface="Cambria Math" panose="02040503050406030204" pitchFamily="18" charset="0"/>
                        <a:ea typeface="Cambria Math" panose="02040503050406030204" pitchFamily="18" charset="0"/>
                      </a:rPr>
                      <m:t>=(1−</m:t>
                    </m:r>
                    <m:sSub>
                      <m:sSubPr>
                        <m:ctrlPr>
                          <a:rPr lang="es-CR" sz="2400" b="0" i="1" smtClean="0">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b="0" i="1" smtClean="0">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𝐵</m:t>
                    </m:r>
                    <m:r>
                      <a:rPr lang="es-CR" sz="2400" b="0" i="1" smtClean="0">
                        <a:latin typeface="Cambria Math" panose="02040503050406030204" pitchFamily="18" charset="0"/>
                        <a:ea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b="0" i="1" smtClean="0">
                            <a:latin typeface="Cambria Math" panose="02040503050406030204" pitchFamily="18" charset="0"/>
                            <a:ea typeface="Cambria Math" panose="02040503050406030204" pitchFamily="18" charset="0"/>
                          </a:rPr>
                          <m:t>2</m:t>
                        </m:r>
                      </m:sub>
                    </m:sSub>
                    <m:sSup>
                      <m:sSupPr>
                        <m:ctrlPr>
                          <a:rPr lang="es-CR" sz="2400" i="1">
                            <a:latin typeface="Cambria Math" panose="02040503050406030204" pitchFamily="18" charset="0"/>
                            <a:ea typeface="Cambria Math" panose="02040503050406030204" pitchFamily="18" charset="0"/>
                          </a:rPr>
                        </m:ctrlPr>
                      </m:sSupPr>
                      <m:e>
                        <m:r>
                          <a:rPr lang="es-CR" sz="2400" i="1">
                            <a:latin typeface="Cambria Math" panose="02040503050406030204" pitchFamily="18" charset="0"/>
                            <a:ea typeface="Cambria Math" panose="02040503050406030204" pitchFamily="18" charset="0"/>
                          </a:rPr>
                          <m:t>𝐵</m:t>
                        </m:r>
                      </m:e>
                      <m:sup>
                        <m:r>
                          <a:rPr lang="es-CR" sz="2400" i="1">
                            <a:latin typeface="Cambria Math" panose="02040503050406030204" pitchFamily="18" charset="0"/>
                            <a:ea typeface="Cambria Math" panose="02040503050406030204" pitchFamily="18" charset="0"/>
                          </a:rPr>
                          <m:t>2</m:t>
                        </m:r>
                      </m:sup>
                    </m:sSup>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b="0" i="1" smtClean="0">
                            <a:latin typeface="Cambria Math" panose="02040503050406030204" pitchFamily="18" charset="0"/>
                            <a:ea typeface="Cambria Math" panose="02040503050406030204" pitchFamily="18" charset="0"/>
                          </a:rPr>
                          <m:t>𝑞</m:t>
                        </m:r>
                      </m:sub>
                    </m:sSub>
                    <m:sSup>
                      <m:sSupPr>
                        <m:ctrlPr>
                          <a:rPr lang="es-CR" sz="2400" i="1">
                            <a:latin typeface="Cambria Math" panose="02040503050406030204" pitchFamily="18" charset="0"/>
                            <a:ea typeface="Cambria Math" panose="02040503050406030204" pitchFamily="18" charset="0"/>
                          </a:rPr>
                        </m:ctrlPr>
                      </m:sSupPr>
                      <m:e>
                        <m:r>
                          <a:rPr lang="es-CR" sz="2400" i="1">
                            <a:latin typeface="Cambria Math" panose="02040503050406030204" pitchFamily="18" charset="0"/>
                            <a:ea typeface="Cambria Math" panose="02040503050406030204" pitchFamily="18" charset="0"/>
                          </a:rPr>
                          <m:t>𝐵</m:t>
                        </m:r>
                      </m:e>
                      <m:sup>
                        <m:r>
                          <a:rPr lang="es-CR" sz="2400" i="1">
                            <a:latin typeface="Cambria Math" panose="02040503050406030204" pitchFamily="18" charset="0"/>
                            <a:ea typeface="Cambria Math" panose="02040503050406030204" pitchFamily="18" charset="0"/>
                          </a:rPr>
                          <m:t>𝑝</m:t>
                        </m:r>
                      </m:sup>
                    </m:sSup>
                    <m:r>
                      <a:rPr lang="es-CR" sz="2400" b="0" i="1" smtClean="0">
                        <a:latin typeface="Cambria Math" panose="02040503050406030204" pitchFamily="18" charset="0"/>
                        <a:ea typeface="Cambria Math" panose="02040503050406030204" pitchFamily="18" charset="0"/>
                      </a:rPr>
                      <m:t>)</m:t>
                    </m:r>
                  </m:oMath>
                </a14:m>
                <a:endParaRPr lang="es-CR" sz="2400" dirty="0"/>
              </a:p>
              <a:p>
                <a:pPr marL="0" indent="0">
                  <a:buNone/>
                </a:pPr>
                <a:endParaRPr lang="es-CR" sz="2400" dirty="0"/>
              </a:p>
              <a:p>
                <a:pPr marL="0" indent="0">
                  <a:buNone/>
                </a:pPr>
                <a:endParaRPr lang="es-CR" sz="2400" dirty="0"/>
              </a:p>
              <a:p>
                <a:pPr marL="0" indent="0">
                  <a:buNone/>
                </a:pPr>
                <a:r>
                  <a:rPr lang="es-CR" sz="2400" dirty="0"/>
                  <a:t>Con memoria </a:t>
                </a:r>
                <a14:m>
                  <m:oMath xmlns:m="http://schemas.openxmlformats.org/officeDocument/2006/math">
                    <m:r>
                      <a:rPr lang="es-CR" sz="2400" i="1">
                        <a:latin typeface="Cambria Math" panose="02040503050406030204" pitchFamily="18" charset="0"/>
                      </a:rPr>
                      <m:t>𝐸</m:t>
                    </m:r>
                    <m:d>
                      <m:dPr>
                        <m:begChr m:val="["/>
                        <m:endChr m:val="]"/>
                        <m:ctrlPr>
                          <a:rPr lang="es-CR" sz="2400" i="1">
                            <a:latin typeface="Cambria Math" panose="02040503050406030204" pitchFamily="18" charset="0"/>
                          </a:rPr>
                        </m:ctrlPr>
                      </m:dPr>
                      <m:e>
                        <m:sSub>
                          <m:sSubPr>
                            <m:ctrlPr>
                              <a:rPr lang="es-CR" sz="2400" i="1">
                                <a:latin typeface="Cambria Math" panose="02040503050406030204" pitchFamily="18" charset="0"/>
                              </a:rPr>
                            </m:ctrlPr>
                          </m:sSubPr>
                          <m:e>
                            <m:r>
                              <a:rPr lang="es-CR" sz="2400" i="1">
                                <a:latin typeface="Cambria Math" panose="02040503050406030204" pitchFamily="18" charset="0"/>
                              </a:rPr>
                              <m:t>𝑢</m:t>
                            </m:r>
                          </m:e>
                          <m:sub>
                            <m:r>
                              <a:rPr lang="es-CR" sz="2400" i="1">
                                <a:latin typeface="Cambria Math" panose="02040503050406030204" pitchFamily="18" charset="0"/>
                              </a:rPr>
                              <m:t>𝑡</m:t>
                            </m:r>
                          </m:sub>
                        </m:sSub>
                      </m:e>
                    </m:d>
                    <m:r>
                      <a:rPr lang="es-CR" sz="2400" i="1">
                        <a:latin typeface="Cambria Math" panose="02040503050406030204" pitchFamily="18" charset="0"/>
                      </a:rPr>
                      <m:t>=0</m:t>
                    </m:r>
                  </m:oMath>
                </a14:m>
                <a:endParaRPr lang="es-CR" sz="2400" dirty="0"/>
              </a:p>
              <a:p>
                <a:pPr marL="0" indent="0">
                  <a:buNone/>
                </a:pPr>
                <a:r>
                  <a:rPr lang="es-CR" sz="2400" dirty="0"/>
                  <a:t>                         </a:t>
                </a:r>
                <a14:m>
                  <m:oMath xmlns:m="http://schemas.openxmlformats.org/officeDocument/2006/math">
                    <m:r>
                      <a:rPr lang="es-CR" sz="2400" i="1">
                        <a:latin typeface="Cambria Math" panose="02040503050406030204" pitchFamily="18" charset="0"/>
                      </a:rPr>
                      <m:t>𝐸</m:t>
                    </m:r>
                    <m:d>
                      <m:dPr>
                        <m:begChr m:val="["/>
                        <m:endChr m:val="]"/>
                        <m:ctrlPr>
                          <a:rPr lang="es-CR" sz="2400" i="1">
                            <a:latin typeface="Cambria Math" panose="02040503050406030204" pitchFamily="18" charset="0"/>
                          </a:rPr>
                        </m:ctrlPr>
                      </m:dPr>
                      <m:e>
                        <m:sSub>
                          <m:sSubPr>
                            <m:ctrlPr>
                              <a:rPr lang="es-CR" sz="2400" i="1">
                                <a:latin typeface="Cambria Math" panose="02040503050406030204" pitchFamily="18" charset="0"/>
                              </a:rPr>
                            </m:ctrlPr>
                          </m:sSubPr>
                          <m:e>
                            <m:r>
                              <a:rPr lang="es-CR" sz="2400" i="1">
                                <a:latin typeface="Cambria Math" panose="02040503050406030204" pitchFamily="18" charset="0"/>
                              </a:rPr>
                              <m:t>𝑢</m:t>
                            </m:r>
                          </m:e>
                          <m:sub>
                            <m:r>
                              <a:rPr lang="es-CR" sz="2400" i="1">
                                <a:latin typeface="Cambria Math" panose="02040503050406030204" pitchFamily="18" charset="0"/>
                              </a:rPr>
                              <m:t>𝑡</m:t>
                            </m:r>
                          </m:sub>
                        </m:sSub>
                        <m:sSub>
                          <m:sSubPr>
                            <m:ctrlPr>
                              <a:rPr lang="es-CR" sz="2400" i="1">
                                <a:latin typeface="Cambria Math" panose="02040503050406030204" pitchFamily="18" charset="0"/>
                              </a:rPr>
                            </m:ctrlPr>
                          </m:sSubPr>
                          <m:e>
                            <m:r>
                              <a:rPr lang="es-CR" sz="2400" i="1">
                                <a:latin typeface="Cambria Math" panose="02040503050406030204" pitchFamily="18" charset="0"/>
                              </a:rPr>
                              <m:t>𝑢</m:t>
                            </m:r>
                          </m:e>
                          <m:sub>
                            <m:r>
                              <a:rPr lang="es-CR" sz="2400" i="1">
                                <a:latin typeface="Cambria Math" panose="02040503050406030204" pitchFamily="18" charset="0"/>
                              </a:rPr>
                              <m:t>𝑡</m:t>
                            </m:r>
                            <m:r>
                              <a:rPr lang="es-CR" sz="2400" i="1">
                                <a:latin typeface="Cambria Math" panose="02040503050406030204" pitchFamily="18" charset="0"/>
                              </a:rPr>
                              <m:t>+</m:t>
                            </m:r>
                            <m:r>
                              <a:rPr lang="es-CR" sz="2400" i="1">
                                <a:latin typeface="Cambria Math" panose="02040503050406030204" pitchFamily="18" charset="0"/>
                              </a:rPr>
                              <m:t>𝑠</m:t>
                            </m:r>
                          </m:sub>
                        </m:sSub>
                      </m:e>
                    </m:d>
                    <m:r>
                      <a:rPr lang="es-CR" sz="2400" i="1">
                        <a:latin typeface="Cambria Math" panose="02040503050406030204" pitchFamily="18" charset="0"/>
                      </a:rPr>
                      <m:t>=</m:t>
                    </m:r>
                    <m:d>
                      <m:dPr>
                        <m:begChr m:val="{"/>
                        <m:endChr m:val=""/>
                        <m:ctrlPr>
                          <a:rPr lang="es-CR" sz="2400" i="1">
                            <a:latin typeface="Cambria Math" panose="02040503050406030204" pitchFamily="18" charset="0"/>
                          </a:rPr>
                        </m:ctrlPr>
                      </m:dPr>
                      <m:e>
                        <m:eqArr>
                          <m:eqArrPr>
                            <m:ctrlPr>
                              <a:rPr lang="es-CR" sz="2400" i="1">
                                <a:latin typeface="Cambria Math" panose="02040503050406030204" pitchFamily="18" charset="0"/>
                              </a:rPr>
                            </m:ctrlPr>
                          </m:eqArrPr>
                          <m:e>
                            <m:sSubSup>
                              <m:sSubSupPr>
                                <m:ctrlPr>
                                  <a:rPr lang="es-CR" sz="2400" i="1">
                                    <a:latin typeface="Cambria Math" panose="02040503050406030204" pitchFamily="18" charset="0"/>
                                  </a:rPr>
                                </m:ctrlPr>
                              </m:sSubSupPr>
                              <m:e>
                                <m:r>
                                  <a:rPr lang="es-CR" sz="2400" i="1">
                                    <a:latin typeface="Cambria Math" panose="02040503050406030204" pitchFamily="18" charset="0"/>
                                    <a:ea typeface="Cambria Math" panose="02040503050406030204" pitchFamily="18" charset="0"/>
                                  </a:rPr>
                                  <m:t>𝜎</m:t>
                                </m:r>
                              </m:e>
                              <m:sub>
                                <m:r>
                                  <a:rPr lang="es-CR" sz="2400" i="1">
                                    <a:latin typeface="Cambria Math" panose="02040503050406030204" pitchFamily="18" charset="0"/>
                                  </a:rPr>
                                  <m:t>𝑢</m:t>
                                </m:r>
                              </m:sub>
                              <m:sup>
                                <m:r>
                                  <a:rPr lang="es-CR" sz="2400" i="1">
                                    <a:latin typeface="Cambria Math" panose="02040503050406030204" pitchFamily="18" charset="0"/>
                                  </a:rPr>
                                  <m:t>2</m:t>
                                </m:r>
                              </m:sup>
                            </m:sSubSup>
                            <m:r>
                              <a:rPr lang="es-CR" sz="2400" i="1">
                                <a:latin typeface="Cambria Math" panose="02040503050406030204" pitchFamily="18" charset="0"/>
                              </a:rPr>
                              <m:t> </m:t>
                            </m:r>
                            <m:r>
                              <a:rPr lang="es-CR" sz="2400" i="1">
                                <a:latin typeface="Cambria Math" panose="02040503050406030204" pitchFamily="18" charset="0"/>
                              </a:rPr>
                              <m:t>𝑠𝑖</m:t>
                            </m:r>
                            <m:r>
                              <a:rPr lang="es-CR" sz="2400" i="1">
                                <a:latin typeface="Cambria Math" panose="02040503050406030204" pitchFamily="18" charset="0"/>
                              </a:rPr>
                              <m:t> </m:t>
                            </m:r>
                            <m:r>
                              <a:rPr lang="es-CR" sz="2400" i="1">
                                <a:latin typeface="Cambria Math" panose="02040503050406030204" pitchFamily="18" charset="0"/>
                              </a:rPr>
                              <m:t>𝑠</m:t>
                            </m:r>
                            <m:r>
                              <a:rPr lang="es-CR" sz="2400" i="1">
                                <a:latin typeface="Cambria Math" panose="02040503050406030204" pitchFamily="18" charset="0"/>
                              </a:rPr>
                              <m:t>=0</m:t>
                            </m:r>
                          </m:e>
                          <m:e>
                            <m:r>
                              <a:rPr lang="es-CR" sz="2400" i="1">
                                <a:latin typeface="Cambria Math" panose="02040503050406030204" pitchFamily="18" charset="0"/>
                              </a:rPr>
                              <m:t>0  </m:t>
                            </m:r>
                            <m:r>
                              <a:rPr lang="es-CR" sz="2400" i="1">
                                <a:latin typeface="Cambria Math" panose="02040503050406030204" pitchFamily="18" charset="0"/>
                              </a:rPr>
                              <m:t>𝑜𝑡𝑟𝑜𝑠</m:t>
                            </m:r>
                            <m:r>
                              <a:rPr lang="es-CR" sz="2400" i="1">
                                <a:latin typeface="Cambria Math" panose="02040503050406030204" pitchFamily="18" charset="0"/>
                              </a:rPr>
                              <m:t> </m:t>
                            </m:r>
                            <m:r>
                              <a:rPr lang="es-CR" sz="2400" i="1">
                                <a:latin typeface="Cambria Math" panose="02040503050406030204" pitchFamily="18" charset="0"/>
                              </a:rPr>
                              <m:t>𝑐𝑎𝑠𝑜𝑠</m:t>
                            </m:r>
                          </m:e>
                        </m:eqArr>
                      </m:e>
                    </m:d>
                  </m:oMath>
                </a14:m>
                <a:endParaRPr lang="es-CR" sz="24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179512" y="858654"/>
                <a:ext cx="8856984" cy="5882714"/>
              </a:xfrm>
              <a:blipFill>
                <a:blip r:embed="rId2" cstate="print"/>
                <a:stretch>
                  <a:fillRect l="-1032" t="-829"/>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D554B5CC-12CA-4A62-BA3A-6CC8E7D60776}"/>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ARMA</a:t>
            </a:r>
          </a:p>
        </p:txBody>
      </p:sp>
    </p:spTree>
    <p:extLst>
      <p:ext uri="{BB962C8B-B14F-4D97-AF65-F5344CB8AC3E}">
        <p14:creationId xmlns:p14="http://schemas.microsoft.com/office/powerpoint/2010/main" val="1906323786"/>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ADABC8AA-29E4-42B7-B42E-775A46B1482F}"/>
                  </a:ext>
                </a:extLst>
              </p:cNvPr>
              <p:cNvSpPr>
                <a:spLocks noGrp="1"/>
              </p:cNvSpPr>
              <p:nvPr>
                <p:ph idx="1"/>
              </p:nvPr>
            </p:nvSpPr>
            <p:spPr>
              <a:xfrm>
                <a:off x="107504" y="764704"/>
                <a:ext cx="8856984" cy="6048672"/>
              </a:xfrm>
            </p:spPr>
            <p:txBody>
              <a:bodyPr>
                <a:normAutofit fontScale="92500" lnSpcReduction="10000"/>
              </a:bodyPr>
              <a:lstStyle/>
              <a:p>
                <a:pPr algn="just"/>
                <a:r>
                  <a:rPr lang="es-CR" sz="2400" dirty="0"/>
                  <a:t>También podemos trabajar con datos no centrados. En este caso, un cálculo simple muestra que es necesario introducir una constante </a:t>
                </a:r>
                <a14:m>
                  <m:oMath xmlns:m="http://schemas.openxmlformats.org/officeDocument/2006/math">
                    <m:r>
                      <a:rPr lang="es-CR" sz="2400" b="0" i="1" dirty="0" smtClean="0">
                        <a:latin typeface="Cambria Math" panose="02040503050406030204" pitchFamily="18" charset="0"/>
                      </a:rPr>
                      <m:t>𝐶</m:t>
                    </m:r>
                  </m:oMath>
                </a14:m>
                <a:r>
                  <a:rPr lang="es-CR" sz="2400" dirty="0"/>
                  <a:t> en la ecuación del filtro de manera que:</a:t>
                </a:r>
              </a:p>
              <a:p>
                <a:pPr algn="just"/>
                <a:endParaRPr lang="es-CR" sz="2400" dirty="0"/>
              </a:p>
              <a:p>
                <a:pPr algn="just"/>
                <a:endParaRPr lang="es-CR" sz="2400" dirty="0"/>
              </a:p>
              <a:p>
                <a:pPr marL="0" indent="0" algn="just">
                  <a:buNone/>
                </a:pPr>
                <a:r>
                  <a:rPr lang="es-CR" sz="2400" dirty="0"/>
                  <a:t>Con</a:t>
                </a:r>
              </a:p>
              <a:p>
                <a:pPr algn="just"/>
                <a:endParaRPr lang="es-CR" sz="2400" dirty="0"/>
              </a:p>
              <a:p>
                <a:pPr algn="just"/>
                <a:endParaRPr lang="es-CR" sz="2400" dirty="0"/>
              </a:p>
              <a:p>
                <a:pPr algn="just"/>
                <a:r>
                  <a:rPr lang="es-CR" sz="2400" dirty="0"/>
                  <a:t>Acá deberemos de ser atentos a las condiciones de estacionaridad y de invisibilidad. El proceso </a:t>
                </a:r>
                <a14:m>
                  <m:oMath xmlns:m="http://schemas.openxmlformats.org/officeDocument/2006/math">
                    <m:r>
                      <a:rPr lang="es-CR" sz="2400" i="1" dirty="0" smtClean="0">
                        <a:latin typeface="Cambria Math" panose="02040503050406030204" pitchFamily="18" charset="0"/>
                      </a:rPr>
                      <m:t>𝐴𝑅𝑀𝐴</m:t>
                    </m:r>
                    <m:r>
                      <a:rPr lang="es-CR" sz="2400" i="1" dirty="0" smtClean="0">
                        <a:latin typeface="Cambria Math" panose="02040503050406030204" pitchFamily="18" charset="0"/>
                      </a:rPr>
                      <m:t>(</m:t>
                    </m:r>
                    <m:r>
                      <a:rPr lang="es-CR" sz="2400" i="1" dirty="0" err="1" smtClean="0">
                        <a:latin typeface="Cambria Math" panose="02040503050406030204" pitchFamily="18" charset="0"/>
                      </a:rPr>
                      <m:t>𝑝</m:t>
                    </m:r>
                    <m:r>
                      <a:rPr lang="es-CR" sz="2400" b="0" i="1" dirty="0" smtClean="0">
                        <a:latin typeface="Cambria Math" panose="02040503050406030204" pitchFamily="18" charset="0"/>
                      </a:rPr>
                      <m:t>,</m:t>
                    </m:r>
                    <m:r>
                      <a:rPr lang="es-CR" sz="2400" i="1" dirty="0" err="1" smtClean="0">
                        <a:latin typeface="Cambria Math" panose="02040503050406030204" pitchFamily="18" charset="0"/>
                      </a:rPr>
                      <m:t>𝑞</m:t>
                    </m:r>
                    <m:r>
                      <a:rPr lang="es-CR" sz="2400" i="1" dirty="0" smtClean="0">
                        <a:latin typeface="Cambria Math" panose="02040503050406030204" pitchFamily="18" charset="0"/>
                      </a:rPr>
                      <m:t>)</m:t>
                    </m:r>
                  </m:oMath>
                </a14:m>
                <a:r>
                  <a:rPr lang="es-CR" sz="2400" dirty="0"/>
                  <a:t> debe poder considerar:</a:t>
                </a:r>
              </a:p>
              <a:p>
                <a:pPr algn="just"/>
                <a:endParaRPr lang="es-CR" sz="2400" dirty="0"/>
              </a:p>
              <a:p>
                <a:pPr marL="457200" indent="-457200" algn="just">
                  <a:buAutoNum type="arabicPeriod"/>
                </a:pPr>
                <a:r>
                  <a:rPr lang="es-CR" sz="2400" dirty="0"/>
                  <a:t>Sea como una media móvil infinita: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sub>
                    </m:sSub>
                    <m:r>
                      <a:rPr lang="es-CR" sz="2400" i="1">
                        <a:latin typeface="Cambria Math" panose="02040503050406030204" pitchFamily="18" charset="0"/>
                        <a:ea typeface="Cambria Math" panose="02040503050406030204" pitchFamily="18" charset="0"/>
                      </a:rPr>
                      <m:t>=∅</m:t>
                    </m:r>
                    <m:sSup>
                      <m:sSupPr>
                        <m:ctrlPr>
                          <a:rPr lang="es-CR" sz="2400" b="0" i="1" smtClean="0">
                            <a:latin typeface="Cambria Math" panose="02040503050406030204" pitchFamily="18" charset="0"/>
                            <a:ea typeface="Cambria Math" panose="02040503050406030204" pitchFamily="18" charset="0"/>
                          </a:rPr>
                        </m:ctrlPr>
                      </m:sSupPr>
                      <m:e>
                        <m:d>
                          <m:dPr>
                            <m:ctrlPr>
                              <a:rPr lang="es-CR" sz="2400" i="1">
                                <a:latin typeface="Cambria Math" panose="02040503050406030204" pitchFamily="18" charset="0"/>
                                <a:ea typeface="Cambria Math" panose="02040503050406030204" pitchFamily="18" charset="0"/>
                              </a:rPr>
                            </m:ctrlPr>
                          </m:dPr>
                          <m:e>
                            <m:r>
                              <a:rPr lang="es-CR" sz="2400" i="1">
                                <a:latin typeface="Cambria Math" panose="02040503050406030204" pitchFamily="18" charset="0"/>
                                <a:ea typeface="Cambria Math" panose="02040503050406030204" pitchFamily="18" charset="0"/>
                              </a:rPr>
                              <m:t>𝐵</m:t>
                            </m:r>
                          </m:e>
                        </m:d>
                      </m:e>
                      <m:sup>
                        <m:r>
                          <a:rPr lang="es-CR" sz="2400" b="0" i="1" smtClean="0">
                            <a:latin typeface="Cambria Math" panose="02040503050406030204" pitchFamily="18" charset="0"/>
                            <a:ea typeface="Cambria Math" panose="02040503050406030204" pitchFamily="18" charset="0"/>
                          </a:rPr>
                          <m:t>−1</m:t>
                        </m:r>
                      </m:sup>
                    </m:sSup>
                    <m:r>
                      <a:rPr lang="es-CR" sz="2400" i="1">
                        <a:latin typeface="Cambria Math" panose="02040503050406030204" pitchFamily="18" charset="0"/>
                        <a:ea typeface="Cambria Math" panose="02040503050406030204" pitchFamily="18" charset="0"/>
                      </a:rPr>
                      <m:t>𝜗</m:t>
                    </m:r>
                    <m:d>
                      <m:dPr>
                        <m:ctrlPr>
                          <a:rPr lang="es-CR" sz="2400" i="1">
                            <a:latin typeface="Cambria Math" panose="02040503050406030204" pitchFamily="18" charset="0"/>
                            <a:ea typeface="Cambria Math" panose="02040503050406030204" pitchFamily="18" charset="0"/>
                          </a:rPr>
                        </m:ctrlPr>
                      </m:dPr>
                      <m:e>
                        <m:r>
                          <a:rPr lang="es-CR" sz="2400" i="1">
                            <a:latin typeface="Cambria Math" panose="02040503050406030204" pitchFamily="18" charset="0"/>
                            <a:ea typeface="Cambria Math" panose="02040503050406030204" pitchFamily="18" charset="0"/>
                          </a:rPr>
                          <m:t>𝐵</m:t>
                        </m:r>
                      </m:e>
                    </m:d>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sub>
                    </m:sSub>
                  </m:oMath>
                </a14:m>
                <a:endParaRPr lang="es-CR" sz="2400" dirty="0"/>
              </a:p>
              <a:p>
                <a:pPr marL="457200" indent="-457200" algn="just">
                  <a:buAutoNum type="arabicPeriod"/>
                </a:pPr>
                <a:r>
                  <a:rPr lang="es-CR" sz="2400" dirty="0"/>
                  <a:t>Tener la autorización de ser escrita de forma auto regresiva infinita a partir de: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sub>
                    </m:sSub>
                  </m:oMath>
                </a14:m>
                <a:r>
                  <a:rPr lang="es-CR" sz="2400" dirty="0">
                    <a:ea typeface="Cambria Math" panose="02040503050406030204" pitchFamily="18" charset="0"/>
                  </a:rPr>
                  <a:t> </a:t>
                </a:r>
                <a14:m>
                  <m:oMath xmlns:m="http://schemas.openxmlformats.org/officeDocument/2006/math">
                    <m:r>
                      <a:rPr lang="es-CR" sz="2400" i="1">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𝜗</m:t>
                    </m:r>
                    <m:sSup>
                      <m:sSupPr>
                        <m:ctrlPr>
                          <a:rPr lang="es-CR" sz="2400" b="0" i="1" smtClean="0">
                            <a:latin typeface="Cambria Math" panose="02040503050406030204" pitchFamily="18" charset="0"/>
                            <a:ea typeface="Cambria Math" panose="02040503050406030204" pitchFamily="18" charset="0"/>
                          </a:rPr>
                        </m:ctrlPr>
                      </m:sSupPr>
                      <m:e>
                        <m:d>
                          <m:dPr>
                            <m:ctrlPr>
                              <a:rPr lang="es-CR" sz="2400" i="1">
                                <a:latin typeface="Cambria Math" panose="02040503050406030204" pitchFamily="18" charset="0"/>
                                <a:ea typeface="Cambria Math" panose="02040503050406030204" pitchFamily="18" charset="0"/>
                              </a:rPr>
                            </m:ctrlPr>
                          </m:dPr>
                          <m:e>
                            <m:r>
                              <a:rPr lang="es-CR" sz="2400" i="1">
                                <a:latin typeface="Cambria Math" panose="02040503050406030204" pitchFamily="18" charset="0"/>
                                <a:ea typeface="Cambria Math" panose="02040503050406030204" pitchFamily="18" charset="0"/>
                              </a:rPr>
                              <m:t>𝐵</m:t>
                            </m:r>
                          </m:e>
                        </m:d>
                      </m:e>
                      <m:sup>
                        <m:r>
                          <a:rPr lang="es-CR" sz="2400" b="0" i="1" smtClean="0">
                            <a:latin typeface="Cambria Math" panose="02040503050406030204" pitchFamily="18" charset="0"/>
                            <a:ea typeface="Cambria Math" panose="02040503050406030204" pitchFamily="18" charset="0"/>
                          </a:rPr>
                          <m:t>−1</m:t>
                        </m:r>
                      </m:sup>
                    </m:sSup>
                    <m:r>
                      <a:rPr lang="es-CR" sz="2400" i="1">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𝐵</m:t>
                    </m:r>
                    <m:r>
                      <a:rPr lang="es-CR" sz="2400" b="0" i="1" smtClean="0">
                        <a:latin typeface="Cambria Math" panose="02040503050406030204" pitchFamily="18" charset="0"/>
                        <a:ea typeface="Cambria Math" panose="02040503050406030204" pitchFamily="18" charset="0"/>
                      </a:rPr>
                      <m:t>) </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sub>
                    </m:sSub>
                  </m:oMath>
                </a14:m>
                <a:endParaRPr lang="es-CR" sz="2400" dirty="0"/>
              </a:p>
              <a:p>
                <a:pPr marL="0" indent="0" algn="just">
                  <a:buNone/>
                </a:pPr>
                <a:r>
                  <a:rPr lang="es-CR" sz="2400" dirty="0"/>
                  <a:t>Las raíces de los polinomios </a:t>
                </a:r>
                <a14:m>
                  <m:oMath xmlns:m="http://schemas.openxmlformats.org/officeDocument/2006/math">
                    <m:r>
                      <a:rPr lang="es-CR" sz="2400" i="1">
                        <a:latin typeface="Cambria Math" panose="02040503050406030204" pitchFamily="18" charset="0"/>
                        <a:ea typeface="Cambria Math" panose="02040503050406030204" pitchFamily="18" charset="0"/>
                      </a:rPr>
                      <m:t>𝜗</m:t>
                    </m:r>
                    <m:d>
                      <m:dPr>
                        <m:ctrlPr>
                          <a:rPr lang="es-CR" sz="2400" i="1">
                            <a:latin typeface="Cambria Math" panose="02040503050406030204" pitchFamily="18" charset="0"/>
                            <a:ea typeface="Cambria Math" panose="02040503050406030204" pitchFamily="18" charset="0"/>
                          </a:rPr>
                        </m:ctrlPr>
                      </m:dPr>
                      <m:e>
                        <m:r>
                          <a:rPr lang="es-CR" sz="2400" i="1">
                            <a:latin typeface="Cambria Math" panose="02040503050406030204" pitchFamily="18" charset="0"/>
                            <a:ea typeface="Cambria Math" panose="02040503050406030204" pitchFamily="18" charset="0"/>
                          </a:rPr>
                          <m:t>𝐵</m:t>
                        </m:r>
                      </m:e>
                    </m:d>
                  </m:oMath>
                </a14:m>
                <a:r>
                  <a:rPr lang="es-CR" sz="2400" dirty="0"/>
                  <a:t> y </a:t>
                </a:r>
                <a14:m>
                  <m:oMath xmlns:m="http://schemas.openxmlformats.org/officeDocument/2006/math">
                    <m:r>
                      <a:rPr lang="es-CR" sz="2400" i="1">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𝐵</m:t>
                    </m:r>
                    <m:r>
                      <a:rPr lang="es-CR" sz="2400" i="1">
                        <a:latin typeface="Cambria Math" panose="02040503050406030204" pitchFamily="18" charset="0"/>
                        <a:ea typeface="Cambria Math" panose="02040503050406030204" pitchFamily="18" charset="0"/>
                      </a:rPr>
                      <m:t>)</m:t>
                    </m:r>
                  </m:oMath>
                </a14:m>
                <a:r>
                  <a:rPr lang="es-CR" sz="2400" dirty="0"/>
                  <a:t> deben ser en modulo superior a la unidad.</a:t>
                </a:r>
              </a:p>
            </p:txBody>
          </p:sp>
        </mc:Choice>
        <mc:Fallback xmlns="">
          <p:sp>
            <p:nvSpPr>
              <p:cNvPr id="3" name="Marcador de contenido 2">
                <a:extLst>
                  <a:ext uri="{FF2B5EF4-FFF2-40B4-BE49-F238E27FC236}">
                    <a16:creationId xmlns:a16="http://schemas.microsoft.com/office/drawing/2014/main" xmlns="" xmlns:a14="http://schemas.microsoft.com/office/drawing/2010/main" id="{ADABC8AA-29E4-42B7-B42E-775A46B1482F}"/>
                  </a:ext>
                </a:extLst>
              </p:cNvPr>
              <p:cNvSpPr>
                <a:spLocks noGrp="1" noRot="1" noChangeAspect="1" noMove="1" noResize="1" noEditPoints="1" noAdjustHandles="1" noChangeArrowheads="1" noChangeShapeType="1" noTextEdit="1"/>
              </p:cNvSpPr>
              <p:nvPr>
                <p:ph idx="1"/>
              </p:nvPr>
            </p:nvSpPr>
            <p:spPr>
              <a:xfrm>
                <a:off x="107504" y="764704"/>
                <a:ext cx="8856984" cy="6048672"/>
              </a:xfrm>
              <a:blipFill>
                <a:blip r:embed="rId2" cstate="print"/>
                <a:stretch>
                  <a:fillRect l="-964" t="-1208" r="-895"/>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BFCD33A2-19EC-48D5-9C93-6531F2EB3C79}"/>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ARMA</a:t>
            </a:r>
          </a:p>
        </p:txBody>
      </p:sp>
      <p:pic>
        <p:nvPicPr>
          <p:cNvPr id="5" name="Imagen 4">
            <a:extLst>
              <a:ext uri="{FF2B5EF4-FFF2-40B4-BE49-F238E27FC236}">
                <a16:creationId xmlns:a16="http://schemas.microsoft.com/office/drawing/2014/main" id="{EE983A70-9D12-4C07-8C8C-7658C022E564}"/>
              </a:ext>
            </a:extLst>
          </p:cNvPr>
          <p:cNvPicPr>
            <a:picLocks noChangeAspect="1"/>
          </p:cNvPicPr>
          <p:nvPr/>
        </p:nvPicPr>
        <p:blipFill>
          <a:blip r:embed="rId3" cstate="print"/>
          <a:stretch>
            <a:fillRect/>
          </a:stretch>
        </p:blipFill>
        <p:spPr>
          <a:xfrm>
            <a:off x="1043608" y="2354000"/>
            <a:ext cx="7678201" cy="1075000"/>
          </a:xfrm>
          <a:prstGeom prst="rect">
            <a:avLst/>
          </a:prstGeom>
        </p:spPr>
      </p:pic>
    </p:spTree>
    <p:extLst>
      <p:ext uri="{BB962C8B-B14F-4D97-AF65-F5344CB8AC3E}">
        <p14:creationId xmlns:p14="http://schemas.microsoft.com/office/powerpoint/2010/main" val="3349049668"/>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A75E4404-B8EB-4E3D-8BDE-A448FEBD5DE4}"/>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ARMA</a:t>
            </a:r>
          </a:p>
        </p:txBody>
      </p:sp>
      <mc:AlternateContent xmlns:mc="http://schemas.openxmlformats.org/markup-compatibility/2006" xmlns:a14="http://schemas.microsoft.com/office/drawing/2010/main">
        <mc:Choice Requires="a14">
          <p:sp>
            <p:nvSpPr>
              <p:cNvPr id="5" name="Marcador de contenido 2">
                <a:extLst>
                  <a:ext uri="{FF2B5EF4-FFF2-40B4-BE49-F238E27FC236}">
                    <a16:creationId xmlns:a16="http://schemas.microsoft.com/office/drawing/2014/main" id="{A851B30F-BF08-4159-92F7-AF73BB01636D}"/>
                  </a:ext>
                </a:extLst>
              </p:cNvPr>
              <p:cNvSpPr>
                <a:spLocks noGrp="1"/>
              </p:cNvSpPr>
              <p:nvPr>
                <p:ph idx="1"/>
              </p:nvPr>
            </p:nvSpPr>
            <p:spPr>
              <a:xfrm>
                <a:off x="0" y="908720"/>
                <a:ext cx="9036496" cy="5949280"/>
              </a:xfrm>
            </p:spPr>
            <p:txBody>
              <a:bodyPr>
                <a:normAutofit/>
              </a:bodyPr>
              <a:lstStyle/>
              <a:p>
                <a:pPr algn="just"/>
                <a:r>
                  <a:rPr lang="es-CR" sz="2400" dirty="0"/>
                  <a:t>Debemos precisar que la escritura </a:t>
                </a:r>
                <a14:m>
                  <m:oMath xmlns:m="http://schemas.openxmlformats.org/officeDocument/2006/math">
                    <m:r>
                      <a:rPr lang="es-CR" sz="2400" i="1" dirty="0" smtClean="0">
                        <a:latin typeface="Cambria Math" panose="02040503050406030204" pitchFamily="18" charset="0"/>
                      </a:rPr>
                      <m:t>𝐴𝑅𝑀𝐴</m:t>
                    </m:r>
                    <m:r>
                      <a:rPr lang="es-CR" sz="2400" i="1" dirty="0" smtClean="0">
                        <a:latin typeface="Cambria Math" panose="02040503050406030204" pitchFamily="18" charset="0"/>
                      </a:rPr>
                      <m:t>(</m:t>
                    </m:r>
                    <m:r>
                      <a:rPr lang="es-CR" sz="2400" i="1" dirty="0" err="1" smtClean="0">
                        <a:latin typeface="Cambria Math" panose="02040503050406030204" pitchFamily="18" charset="0"/>
                      </a:rPr>
                      <m:t>𝑝</m:t>
                    </m:r>
                    <m:r>
                      <a:rPr lang="es-CR" sz="2400" i="1" dirty="0" err="1" smtClean="0">
                        <a:latin typeface="Cambria Math" panose="02040503050406030204" pitchFamily="18" charset="0"/>
                      </a:rPr>
                      <m:t>,</m:t>
                    </m:r>
                    <m:r>
                      <a:rPr lang="es-CR" sz="2400" i="1" dirty="0" err="1" smtClean="0">
                        <a:latin typeface="Cambria Math" panose="02040503050406030204" pitchFamily="18" charset="0"/>
                      </a:rPr>
                      <m:t>𝑞</m:t>
                    </m:r>
                    <m:r>
                      <a:rPr lang="es-CR" sz="2400" i="1" dirty="0" smtClean="0">
                        <a:latin typeface="Cambria Math" panose="02040503050406030204" pitchFamily="18" charset="0"/>
                      </a:rPr>
                      <m:t>)</m:t>
                    </m:r>
                  </m:oMath>
                </a14:m>
                <a:r>
                  <a:rPr lang="es-CR" sz="2400" dirty="0"/>
                  <a:t> es la mínima del proceso considerado. Eso quiere decir que no existe raíces comunes para los dos polinomios </a:t>
                </a:r>
                <a14:m>
                  <m:oMath xmlns:m="http://schemas.openxmlformats.org/officeDocument/2006/math">
                    <m:r>
                      <a:rPr lang="es-CR" sz="2400" i="1">
                        <a:latin typeface="Cambria Math" panose="02040503050406030204" pitchFamily="18" charset="0"/>
                        <a:ea typeface="Cambria Math" panose="02040503050406030204" pitchFamily="18" charset="0"/>
                      </a:rPr>
                      <m:t>𝜗</m:t>
                    </m:r>
                    <m:d>
                      <m:dPr>
                        <m:ctrlPr>
                          <a:rPr lang="es-CR" sz="2400" i="1">
                            <a:latin typeface="Cambria Math" panose="02040503050406030204" pitchFamily="18" charset="0"/>
                            <a:ea typeface="Cambria Math" panose="02040503050406030204" pitchFamily="18" charset="0"/>
                          </a:rPr>
                        </m:ctrlPr>
                      </m:dPr>
                      <m:e>
                        <m:r>
                          <a:rPr lang="es-CR" sz="2400" i="1">
                            <a:latin typeface="Cambria Math" panose="02040503050406030204" pitchFamily="18" charset="0"/>
                            <a:ea typeface="Cambria Math" panose="02040503050406030204" pitchFamily="18" charset="0"/>
                          </a:rPr>
                          <m:t>𝐵</m:t>
                        </m:r>
                      </m:e>
                    </m:d>
                  </m:oMath>
                </a14:m>
                <a:r>
                  <a:rPr lang="es-CR" sz="2400" dirty="0"/>
                  <a:t> y </a:t>
                </a:r>
                <a14:m>
                  <m:oMath xmlns:m="http://schemas.openxmlformats.org/officeDocument/2006/math">
                    <m:r>
                      <a:rPr lang="es-CR" sz="2400" i="1">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𝐵</m:t>
                    </m:r>
                    <m:r>
                      <a:rPr lang="es-CR" sz="2400" i="1">
                        <a:latin typeface="Cambria Math" panose="02040503050406030204" pitchFamily="18" charset="0"/>
                        <a:ea typeface="Cambria Math" panose="02040503050406030204" pitchFamily="18" charset="0"/>
                      </a:rPr>
                      <m:t>)</m:t>
                    </m:r>
                  </m:oMath>
                </a14:m>
                <a:r>
                  <a:rPr lang="es-CR" sz="2400" dirty="0"/>
                  <a:t>. Admitamos, para ilustrar este punto, que los polinomios constituyentes de un filtro ARMA,</a:t>
                </a:r>
                <a14:m>
                  <m:oMath xmlns:m="http://schemas.openxmlformats.org/officeDocument/2006/math">
                    <m:r>
                      <m:rPr>
                        <m:sty m:val="p"/>
                      </m:rPr>
                      <a:rPr lang="el-GR" sz="2400" i="1">
                        <a:latin typeface="Cambria Math" panose="02040503050406030204" pitchFamily="18" charset="0"/>
                        <a:ea typeface="Cambria Math" panose="02040503050406030204" pitchFamily="18" charset="0"/>
                      </a:rPr>
                      <m:t>Φ</m:t>
                    </m:r>
                    <m:d>
                      <m:dPr>
                        <m:ctrlPr>
                          <a:rPr lang="es-CR" sz="2400" b="0" i="1" smtClean="0">
                            <a:latin typeface="Cambria Math" panose="02040503050406030204" pitchFamily="18" charset="0"/>
                            <a:ea typeface="Cambria Math" panose="02040503050406030204" pitchFamily="18" charset="0"/>
                          </a:rPr>
                        </m:ctrlPr>
                      </m:dPr>
                      <m:e>
                        <m:r>
                          <a:rPr lang="es-CR" sz="2400" b="0" i="1" smtClean="0">
                            <a:latin typeface="Cambria Math" panose="02040503050406030204" pitchFamily="18" charset="0"/>
                            <a:ea typeface="Cambria Math" panose="02040503050406030204" pitchFamily="18" charset="0"/>
                          </a:rPr>
                          <m:t>𝐵</m:t>
                        </m:r>
                      </m:e>
                    </m:d>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𝑦</m:t>
                    </m:r>
                    <m:r>
                      <a:rPr lang="es-CR" sz="2400" b="0" i="1" smtClean="0">
                        <a:latin typeface="Cambria Math" panose="02040503050406030204" pitchFamily="18" charset="0"/>
                        <a:ea typeface="Cambria Math" panose="02040503050406030204" pitchFamily="18" charset="0"/>
                      </a:rPr>
                      <m:t> </m:t>
                    </m:r>
                    <m:r>
                      <m:rPr>
                        <m:sty m:val="p"/>
                      </m:rPr>
                      <a:rPr lang="el-GR" sz="2400" i="1" smtClean="0">
                        <a:latin typeface="Cambria Math" panose="02040503050406030204" pitchFamily="18" charset="0"/>
                        <a:ea typeface="Cambria Math" panose="02040503050406030204" pitchFamily="18" charset="0"/>
                      </a:rPr>
                      <m:t>Θ</m:t>
                    </m:r>
                    <m:d>
                      <m:dPr>
                        <m:ctrlPr>
                          <a:rPr lang="es-CR" sz="2400" b="0" i="1" smtClean="0">
                            <a:latin typeface="Cambria Math" panose="02040503050406030204" pitchFamily="18" charset="0"/>
                            <a:ea typeface="Cambria Math" panose="02040503050406030204" pitchFamily="18" charset="0"/>
                          </a:rPr>
                        </m:ctrlPr>
                      </m:dPr>
                      <m:e>
                        <m:r>
                          <a:rPr lang="es-CR" sz="2400" b="0" i="1" smtClean="0">
                            <a:latin typeface="Cambria Math" panose="02040503050406030204" pitchFamily="18" charset="0"/>
                            <a:ea typeface="Cambria Math" panose="02040503050406030204" pitchFamily="18" charset="0"/>
                          </a:rPr>
                          <m:t>𝐵</m:t>
                        </m:r>
                      </m:e>
                    </m:d>
                  </m:oMath>
                </a14:m>
                <a:r>
                  <a:rPr lang="es-CR" sz="2400" dirty="0"/>
                  <a:t>, tengan una raíz común </a:t>
                </a:r>
                <a14:m>
                  <m:oMath xmlns:m="http://schemas.openxmlformats.org/officeDocument/2006/math">
                    <m:sSup>
                      <m:sSupPr>
                        <m:ctrlPr>
                          <a:rPr lang="es-CR" sz="2400" b="0" i="1" smtClean="0">
                            <a:latin typeface="Cambria Math" panose="02040503050406030204" pitchFamily="18" charset="0"/>
                            <a:ea typeface="Cambria Math" panose="02040503050406030204" pitchFamily="18" charset="0"/>
                          </a:rPr>
                        </m:ctrlPr>
                      </m:sSupPr>
                      <m:e>
                        <m:r>
                          <a:rPr lang="es-CR" sz="2400" i="1" smtClean="0">
                            <a:latin typeface="Cambria Math" panose="02040503050406030204" pitchFamily="18" charset="0"/>
                            <a:ea typeface="Cambria Math" panose="02040503050406030204" pitchFamily="18" charset="0"/>
                          </a:rPr>
                          <m:t>𝜆</m:t>
                        </m:r>
                      </m:e>
                      <m:sup>
                        <m:r>
                          <a:rPr lang="es-CR" sz="2400" b="0" i="1" smtClean="0">
                            <a:latin typeface="Cambria Math" panose="02040503050406030204" pitchFamily="18" charset="0"/>
                            <a:ea typeface="Cambria Math" panose="02040503050406030204" pitchFamily="18" charset="0"/>
                          </a:rPr>
                          <m:t>−1</m:t>
                        </m:r>
                      </m:sup>
                    </m:sSup>
                  </m:oMath>
                </a14:m>
                <a:r>
                  <a:rPr lang="es-CR" sz="2400" dirty="0"/>
                  <a:t>. En estas condiciones, se tendrá:</a:t>
                </a:r>
              </a:p>
              <a:p>
                <a:pPr algn="just"/>
                <a:endParaRPr lang="es-CR" sz="2400" dirty="0"/>
              </a:p>
              <a:p>
                <a:pPr algn="just"/>
                <a:endParaRPr lang="es-CR" sz="2400" dirty="0"/>
              </a:p>
              <a:p>
                <a:pPr algn="just"/>
                <a:endParaRPr lang="es-CR" sz="2400" dirty="0"/>
              </a:p>
              <a:p>
                <a:pPr algn="just"/>
                <a:endParaRPr lang="es-CR" sz="2400" dirty="0"/>
              </a:p>
              <a:p>
                <a:pPr algn="just"/>
                <a:r>
                  <a:rPr lang="es-CR" sz="2400" dirty="0"/>
                  <a:t>De esta forma, todo proceso </a:t>
                </a:r>
                <a14:m>
                  <m:oMath xmlns:m="http://schemas.openxmlformats.org/officeDocument/2006/math">
                    <m:r>
                      <a:rPr lang="es-CR" sz="2400" i="1" dirty="0">
                        <a:latin typeface="Cambria Math" panose="02040503050406030204" pitchFamily="18" charset="0"/>
                      </a:rPr>
                      <m:t>𝐴𝑅𝑀𝐴</m:t>
                    </m:r>
                    <m:d>
                      <m:dPr>
                        <m:ctrlPr>
                          <a:rPr lang="es-CR" sz="2400" i="1" dirty="0">
                            <a:latin typeface="Cambria Math" panose="02040503050406030204" pitchFamily="18" charset="0"/>
                          </a:rPr>
                        </m:ctrlPr>
                      </m:dPr>
                      <m:e>
                        <m:r>
                          <a:rPr lang="es-CR" sz="2400" i="1" dirty="0" err="1">
                            <a:latin typeface="Cambria Math" panose="02040503050406030204" pitchFamily="18" charset="0"/>
                          </a:rPr>
                          <m:t>𝑝</m:t>
                        </m:r>
                        <m:r>
                          <a:rPr lang="es-CR" sz="2400" i="1" dirty="0" err="1">
                            <a:latin typeface="Cambria Math" panose="02040503050406030204" pitchFamily="18" charset="0"/>
                          </a:rPr>
                          <m:t>,</m:t>
                        </m:r>
                        <m:r>
                          <a:rPr lang="es-CR" sz="2400" i="1" dirty="0" err="1">
                            <a:latin typeface="Cambria Math" panose="02040503050406030204" pitchFamily="18" charset="0"/>
                          </a:rPr>
                          <m:t>𝑞</m:t>
                        </m:r>
                      </m:e>
                    </m:d>
                  </m:oMath>
                </a14:m>
                <a:r>
                  <a:rPr lang="es-CR" sz="2400" dirty="0"/>
                  <a:t> posee una infinidad de representaciones ARMA(</a:t>
                </a:r>
                <a:r>
                  <a:rPr lang="es-CR" sz="2400" dirty="0" err="1"/>
                  <a:t>p+m,q+m</a:t>
                </a:r>
                <a:r>
                  <a:rPr lang="es-CR" sz="2400" dirty="0"/>
                  <a:t>) equivalentes si multiplicáramos la representación mínima par un mismo polinomio de grado m a la derecha y la izquierda. </a:t>
                </a:r>
              </a:p>
              <a:p>
                <a:endParaRPr lang="es-CR" sz="2400" dirty="0"/>
              </a:p>
              <a:p>
                <a:endParaRPr lang="es-CR" sz="2400" dirty="0"/>
              </a:p>
            </p:txBody>
          </p:sp>
        </mc:Choice>
        <mc:Fallback xmlns="">
          <p:sp>
            <p:nvSpPr>
              <p:cNvPr id="5" name="Marcador de contenido 2">
                <a:extLst>
                  <a:ext uri="{FF2B5EF4-FFF2-40B4-BE49-F238E27FC236}">
                    <a16:creationId xmlns:a16="http://schemas.microsoft.com/office/drawing/2014/main" xmlns="" xmlns:a14="http://schemas.microsoft.com/office/drawing/2010/main" id="{A851B30F-BF08-4159-92F7-AF73BB01636D}"/>
                  </a:ext>
                </a:extLst>
              </p:cNvPr>
              <p:cNvSpPr>
                <a:spLocks noGrp="1" noRot="1" noChangeAspect="1" noMove="1" noResize="1" noEditPoints="1" noAdjustHandles="1" noChangeArrowheads="1" noChangeShapeType="1" noTextEdit="1"/>
              </p:cNvSpPr>
              <p:nvPr>
                <p:ph idx="1"/>
              </p:nvPr>
            </p:nvSpPr>
            <p:spPr>
              <a:xfrm>
                <a:off x="0" y="908720"/>
                <a:ext cx="9036496" cy="5949280"/>
              </a:xfrm>
              <a:blipFill>
                <a:blip r:embed="rId2" cstate="print"/>
                <a:stretch>
                  <a:fillRect l="-877" t="-820" r="-1012"/>
                </a:stretch>
              </a:blipFill>
            </p:spPr>
            <p:txBody>
              <a:bodyPr/>
              <a:lstStyle/>
              <a:p>
                <a:r>
                  <a:rPr lang="es-CR">
                    <a:noFill/>
                  </a:rPr>
                  <a:t> </a:t>
                </a:r>
              </a:p>
            </p:txBody>
          </p:sp>
        </mc:Fallback>
      </mc:AlternateContent>
      <p:pic>
        <p:nvPicPr>
          <p:cNvPr id="6" name="Imagen 5">
            <a:extLst>
              <a:ext uri="{FF2B5EF4-FFF2-40B4-BE49-F238E27FC236}">
                <a16:creationId xmlns:a16="http://schemas.microsoft.com/office/drawing/2014/main" id="{A825897E-28B6-43E6-904F-1E80892ACD62}"/>
              </a:ext>
            </a:extLst>
          </p:cNvPr>
          <p:cNvPicPr>
            <a:picLocks noChangeAspect="1"/>
          </p:cNvPicPr>
          <p:nvPr/>
        </p:nvPicPr>
        <p:blipFill>
          <a:blip r:embed="rId3" cstate="print"/>
          <a:stretch>
            <a:fillRect/>
          </a:stretch>
        </p:blipFill>
        <p:spPr>
          <a:xfrm>
            <a:off x="4000378" y="3005826"/>
            <a:ext cx="3523950" cy="1863334"/>
          </a:xfrm>
          <a:prstGeom prst="rect">
            <a:avLst/>
          </a:prstGeom>
        </p:spPr>
      </p:pic>
    </p:spTree>
    <p:extLst>
      <p:ext uri="{BB962C8B-B14F-4D97-AF65-F5344CB8AC3E}">
        <p14:creationId xmlns:p14="http://schemas.microsoft.com/office/powerpoint/2010/main" val="2919015426"/>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9FD1F90E-8D83-4B4E-8CFD-9063A4097ED0}"/>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ARMA</a:t>
            </a:r>
          </a:p>
        </p:txBody>
      </p:sp>
      <mc:AlternateContent xmlns:mc="http://schemas.openxmlformats.org/markup-compatibility/2006" xmlns:a14="http://schemas.microsoft.com/office/drawing/2010/main">
        <mc:Choice Requires="a14">
          <p:sp>
            <p:nvSpPr>
              <p:cNvPr id="5" name="Marcador de contenido 2">
                <a:extLst>
                  <a:ext uri="{FF2B5EF4-FFF2-40B4-BE49-F238E27FC236}">
                    <a16:creationId xmlns:a16="http://schemas.microsoft.com/office/drawing/2014/main" id="{D1061021-AA14-4024-BB42-67FE62188948}"/>
                  </a:ext>
                </a:extLst>
              </p:cNvPr>
              <p:cNvSpPr>
                <a:spLocks noGrp="1"/>
              </p:cNvSpPr>
              <p:nvPr>
                <p:ph idx="1"/>
              </p:nvPr>
            </p:nvSpPr>
            <p:spPr>
              <a:xfrm>
                <a:off x="107504" y="908720"/>
                <a:ext cx="8856984" cy="5832648"/>
              </a:xfrm>
            </p:spPr>
            <p:txBody>
              <a:bodyPr>
                <a:normAutofit/>
              </a:bodyPr>
              <a:lstStyle/>
              <a:p>
                <a:pPr marL="0" indent="0">
                  <a:buNone/>
                </a:pPr>
                <a:r>
                  <a:rPr lang="es-CR" sz="2400" dirty="0"/>
                  <a:t>El ARMA(1,1)</a:t>
                </a:r>
              </a:p>
              <a:p>
                <a:pPr marL="0" indent="0">
                  <a:buNone/>
                </a:pPr>
                <a:endParaRPr lang="es-CR" sz="2400" dirty="0"/>
              </a:p>
              <a:p>
                <a:pPr marL="0" indent="0">
                  <a:buNone/>
                </a:pPr>
                <a:r>
                  <a:rPr lang="es-CR" sz="2400" dirty="0"/>
                  <a:t>Su escritura está dada por la siguiente ecuación:</a:t>
                </a:r>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r>
                        <a:rPr lang="es-CR" sz="2400" i="1">
                          <a:latin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−1</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sub>
                      </m:sSub>
                      <m:r>
                        <a:rPr lang="es-CR" sz="2400" b="0" i="1" smtClean="0">
                          <a:latin typeface="Cambria Math" panose="02040503050406030204" pitchFamily="18" charset="0"/>
                          <a:ea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𝜗</m:t>
                          </m:r>
                        </m:e>
                        <m:sub>
                          <m:r>
                            <a:rPr lang="es-CR" sz="2400" b="0" i="1" smtClean="0">
                              <a:latin typeface="Cambria Math" panose="02040503050406030204" pitchFamily="18" charset="0"/>
                              <a:ea typeface="Cambria Math" panose="02040503050406030204" pitchFamily="18" charset="0"/>
                            </a:rPr>
                            <m:t>1</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r>
                            <a:rPr lang="es-CR" sz="2400" b="0" i="1" smtClean="0">
                              <a:latin typeface="Cambria Math" panose="02040503050406030204" pitchFamily="18" charset="0"/>
                              <a:ea typeface="Cambria Math" panose="02040503050406030204" pitchFamily="18" charset="0"/>
                            </a:rPr>
                            <m:t>−1</m:t>
                          </m:r>
                        </m:sub>
                      </m:sSub>
                      <m:r>
                        <a:rPr lang="es-CR" sz="2400" i="1">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 </m:t>
                      </m:r>
                    </m:oMath>
                  </m:oMathPara>
                </a14:m>
                <a:endParaRPr lang="es-CR" sz="2400" b="0" i="1" dirty="0">
                  <a:latin typeface="Cambria Math" panose="02040503050406030204" pitchFamily="18" charset="0"/>
                  <a:ea typeface="Cambria Math" panose="02040503050406030204" pitchFamily="18" charset="0"/>
                </a:endParaRPr>
              </a:p>
              <a:p>
                <a:pPr marL="0" indent="0">
                  <a:buNone/>
                </a:pPr>
                <a:r>
                  <a:rPr lang="es-CR" sz="2400" dirty="0">
                    <a:ea typeface="Cambria Math" panose="02040503050406030204" pitchFamily="18" charset="0"/>
                  </a:rPr>
                  <a:t>O también                 </a:t>
                </a:r>
                <a14:m>
                  <m:oMath xmlns:m="http://schemas.openxmlformats.org/officeDocument/2006/math">
                    <m:d>
                      <m:dPr>
                        <m:ctrlPr>
                          <a:rPr lang="es-CR" sz="2400" i="1">
                            <a:latin typeface="Cambria Math" panose="02040503050406030204" pitchFamily="18" charset="0"/>
                            <a:ea typeface="Cambria Math" panose="02040503050406030204" pitchFamily="18" charset="0"/>
                          </a:rPr>
                        </m:ctrlPr>
                      </m:dPr>
                      <m:e>
                        <m:r>
                          <a:rPr lang="es-CR" sz="2400" i="1">
                            <a:latin typeface="Cambria Math" panose="02040503050406030204" pitchFamily="18" charset="0"/>
                            <a:ea typeface="Cambria Math" panose="02040503050406030204" pitchFamily="18" charset="0"/>
                          </a:rPr>
                          <m:t>1−</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Sub>
                        <m:r>
                          <a:rPr lang="es-CR" sz="2400" i="1">
                            <a:latin typeface="Cambria Math" panose="02040503050406030204" pitchFamily="18" charset="0"/>
                            <a:ea typeface="Cambria Math" panose="02040503050406030204" pitchFamily="18" charset="0"/>
                          </a:rPr>
                          <m:t>𝐵</m:t>
                        </m:r>
                      </m:e>
                    </m:d>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sub>
                    </m:sSub>
                    <m:r>
                      <a:rPr lang="es-CR" sz="2400" i="1">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(1−</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𝐵</m:t>
                    </m:r>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sub>
                    </m:sSub>
                  </m:oMath>
                </a14:m>
                <a:endParaRPr lang="es-CR" sz="2400" dirty="0"/>
              </a:p>
              <a:p>
                <a:pPr marL="0" indent="0">
                  <a:buNone/>
                </a:pPr>
                <a:endParaRPr lang="es-CR" sz="2400" dirty="0"/>
              </a:p>
              <a:p>
                <a:pPr marL="0" indent="0">
                  <a:buNone/>
                </a:pPr>
                <a:r>
                  <a:rPr lang="es-CR" sz="2400" dirty="0"/>
                  <a:t>Las condiciones de estacionaridad permiten el pasar a una escritura </a:t>
                </a:r>
                <a14:m>
                  <m:oMath xmlns:m="http://schemas.openxmlformats.org/officeDocument/2006/math">
                    <m:r>
                      <a:rPr lang="es-CR" sz="2400" i="1" dirty="0" smtClean="0">
                        <a:latin typeface="Cambria Math" panose="02040503050406030204" pitchFamily="18" charset="0"/>
                      </a:rPr>
                      <m:t>𝑀𝐴</m:t>
                    </m:r>
                  </m:oMath>
                </a14:m>
                <a:r>
                  <a:rPr lang="es-CR" sz="2400" dirty="0"/>
                  <a:t>: </a:t>
                </a:r>
              </a:p>
              <a:p>
                <a:pPr marL="0" indent="0">
                  <a:buNone/>
                </a:pPr>
                <a14:m>
                  <m:oMathPara xmlns:m="http://schemas.openxmlformats.org/officeDocument/2006/math">
                    <m:oMathParaPr>
                      <m:jc m:val="left"/>
                    </m:oMathParaPr>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sSup>
                            <m:sSupPr>
                              <m:ctrlPr>
                                <a:rPr lang="es-CR" sz="2400" i="1">
                                  <a:latin typeface="Cambria Math" panose="02040503050406030204" pitchFamily="18" charset="0"/>
                                  <a:ea typeface="Cambria Math" panose="02040503050406030204" pitchFamily="18" charset="0"/>
                                </a:rPr>
                              </m:ctrlPr>
                            </m:sSupPr>
                            <m:e>
                              <m:d>
                                <m:dPr>
                                  <m:ctrlPr>
                                    <a:rPr lang="es-CR" sz="2400" i="1">
                                      <a:latin typeface="Cambria Math" panose="02040503050406030204" pitchFamily="18" charset="0"/>
                                      <a:ea typeface="Cambria Math" panose="02040503050406030204" pitchFamily="18" charset="0"/>
                                    </a:rPr>
                                  </m:ctrlPr>
                                </m:dPr>
                                <m:e>
                                  <m:r>
                                    <a:rPr lang="es-CR" sz="2400" i="1">
                                      <a:latin typeface="Cambria Math" panose="02040503050406030204" pitchFamily="18" charset="0"/>
                                      <a:ea typeface="Cambria Math" panose="02040503050406030204" pitchFamily="18" charset="0"/>
                                    </a:rPr>
                                    <m:t>1−</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Sub>
                                  <m:r>
                                    <a:rPr lang="es-CR" sz="2400" i="1">
                                      <a:latin typeface="Cambria Math" panose="02040503050406030204" pitchFamily="18" charset="0"/>
                                      <a:ea typeface="Cambria Math" panose="02040503050406030204" pitchFamily="18" charset="0"/>
                                    </a:rPr>
                                    <m:t>𝐵</m:t>
                                  </m:r>
                                </m:e>
                              </m:d>
                            </m:e>
                            <m:sup>
                              <m:r>
                                <a:rPr lang="es-CR" sz="2400" i="1">
                                  <a:latin typeface="Cambria Math" panose="02040503050406030204" pitchFamily="18" charset="0"/>
                                  <a:ea typeface="Cambria Math" panose="02040503050406030204" pitchFamily="18" charset="0"/>
                                </a:rPr>
                                <m:t>−1</m:t>
                              </m:r>
                            </m:sup>
                          </m:sSup>
                          <m:r>
                            <a:rPr lang="es-CR" sz="2400" b="0" i="1" smtClean="0">
                              <a:latin typeface="Cambria Math" panose="02040503050406030204" pitchFamily="18" charset="0"/>
                              <a:ea typeface="Cambria Math" panose="02040503050406030204" pitchFamily="18" charset="0"/>
                            </a:rPr>
                            <m:t>𝑣</m:t>
                          </m:r>
                        </m:e>
                        <m:sub>
                          <m:r>
                            <a:rPr lang="es-CR" sz="2400" i="1">
                              <a:latin typeface="Cambria Math" panose="02040503050406030204" pitchFamily="18" charset="0"/>
                              <a:ea typeface="Cambria Math" panose="02040503050406030204" pitchFamily="18" charset="0"/>
                            </a:rPr>
                            <m:t>𝑡</m:t>
                          </m:r>
                        </m:sub>
                      </m:sSub>
                      <m:r>
                        <a:rPr lang="es-CR" sz="2400" i="1">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𝑜</m:t>
                      </m:r>
                      <m:r>
                        <a:rPr lang="es-CR" sz="2400" b="0" i="1" smtClean="0">
                          <a:latin typeface="Cambria Math" panose="02040503050406030204" pitchFamily="18" charset="0"/>
                          <a:ea typeface="Cambria Math" panose="02040503050406030204" pitchFamily="18" charset="0"/>
                        </a:rPr>
                        <m:t>  :</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sub>
                      </m:sSub>
                      <m:r>
                        <a:rPr lang="es-CR" sz="2400" i="1">
                          <a:latin typeface="Cambria Math" panose="02040503050406030204" pitchFamily="18" charset="0"/>
                          <a:ea typeface="Cambria Math" panose="02040503050406030204" pitchFamily="18" charset="0"/>
                        </a:rPr>
                        <m:t>=</m:t>
                      </m:r>
                      <m:nary>
                        <m:naryPr>
                          <m:chr m:val="∑"/>
                          <m:ctrlPr>
                            <a:rPr lang="es-CR" sz="2400" i="1">
                              <a:latin typeface="Cambria Math" panose="02040503050406030204" pitchFamily="18" charset="0"/>
                              <a:ea typeface="Cambria Math" panose="02040503050406030204" pitchFamily="18" charset="0"/>
                            </a:rPr>
                          </m:ctrlPr>
                        </m:naryPr>
                        <m:sub>
                          <m:r>
                            <m:rPr>
                              <m:brk m:alnAt="23"/>
                            </m:rPr>
                            <a:rPr lang="es-CR" sz="2400" i="1">
                              <a:latin typeface="Cambria Math" panose="02040503050406030204" pitchFamily="18" charset="0"/>
                              <a:ea typeface="Cambria Math" panose="02040503050406030204" pitchFamily="18" charset="0"/>
                            </a:rPr>
                            <m:t>𝑖</m:t>
                          </m:r>
                          <m:r>
                            <a:rPr lang="es-CR" sz="2400" i="1">
                              <a:latin typeface="Cambria Math" panose="02040503050406030204" pitchFamily="18" charset="0"/>
                              <a:ea typeface="Cambria Math" panose="02040503050406030204" pitchFamily="18" charset="0"/>
                            </a:rPr>
                            <m:t>=0</m:t>
                          </m:r>
                        </m:sub>
                        <m:sup>
                          <m:r>
                            <a:rPr lang="es-CR" sz="2400" i="1">
                              <a:latin typeface="Cambria Math" panose="02040503050406030204" pitchFamily="18" charset="0"/>
                              <a:ea typeface="Cambria Math" panose="02040503050406030204" pitchFamily="18" charset="0"/>
                            </a:rPr>
                            <m:t>∞</m:t>
                          </m:r>
                        </m:sup>
                        <m:e>
                          <m:sSubSup>
                            <m:sSubSupPr>
                              <m:ctrlPr>
                                <a:rPr lang="es-CR" sz="2400" i="1">
                                  <a:latin typeface="Cambria Math" panose="02040503050406030204" pitchFamily="18" charset="0"/>
                                  <a:ea typeface="Cambria Math" panose="02040503050406030204" pitchFamily="18" charset="0"/>
                                </a:rPr>
                              </m:ctrlPr>
                            </m:sSubSup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up>
                              <m:r>
                                <a:rPr lang="es-CR" sz="2400" i="1">
                                  <a:latin typeface="Cambria Math" panose="02040503050406030204" pitchFamily="18" charset="0"/>
                                  <a:ea typeface="Cambria Math" panose="02040503050406030204" pitchFamily="18" charset="0"/>
                                </a:rPr>
                                <m:t>𝑖</m:t>
                              </m:r>
                            </m:sup>
                          </m:sSubSup>
                          <m:sSub>
                            <m:sSubPr>
                              <m:ctrlPr>
                                <a:rPr lang="es-CR" sz="2400" i="1">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𝑣</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𝑖</m:t>
                              </m:r>
                            </m:sub>
                          </m:sSub>
                        </m:e>
                      </m:nary>
                      <m:r>
                        <a:rPr lang="es-CR" sz="2400" b="0" i="1" smtClean="0">
                          <a:latin typeface="Cambria Math" panose="02040503050406030204" pitchFamily="18" charset="0"/>
                          <a:ea typeface="Cambria Math" panose="02040503050406030204" pitchFamily="18" charset="0"/>
                        </a:rPr>
                        <m:t>=(1−</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1</m:t>
                          </m:r>
                        </m:sub>
                      </m:sSub>
                      <m:r>
                        <a:rPr lang="es-CR" sz="2400" i="1">
                          <a:latin typeface="Cambria Math" panose="02040503050406030204" pitchFamily="18" charset="0"/>
                          <a:ea typeface="Cambria Math" panose="02040503050406030204" pitchFamily="18" charset="0"/>
                        </a:rPr>
                        <m:t>𝐵</m:t>
                      </m:r>
                      <m:r>
                        <a:rPr lang="es-CR" sz="2400" b="0" i="1" smtClean="0">
                          <a:latin typeface="Cambria Math" panose="02040503050406030204" pitchFamily="18" charset="0"/>
                          <a:ea typeface="Cambria Math" panose="02040503050406030204" pitchFamily="18" charset="0"/>
                        </a:rPr>
                        <m:t>)</m:t>
                      </m:r>
                      <m:nary>
                        <m:naryPr>
                          <m:chr m:val="∑"/>
                          <m:ctrlPr>
                            <a:rPr lang="es-CR" sz="2400" i="1">
                              <a:latin typeface="Cambria Math" panose="02040503050406030204" pitchFamily="18" charset="0"/>
                              <a:ea typeface="Cambria Math" panose="02040503050406030204" pitchFamily="18" charset="0"/>
                            </a:rPr>
                          </m:ctrlPr>
                        </m:naryPr>
                        <m:sub>
                          <m:r>
                            <m:rPr>
                              <m:brk m:alnAt="23"/>
                            </m:rPr>
                            <a:rPr lang="es-CR" sz="2400" i="1">
                              <a:latin typeface="Cambria Math" panose="02040503050406030204" pitchFamily="18" charset="0"/>
                              <a:ea typeface="Cambria Math" panose="02040503050406030204" pitchFamily="18" charset="0"/>
                            </a:rPr>
                            <m:t>𝑖</m:t>
                          </m:r>
                          <m:r>
                            <a:rPr lang="es-CR" sz="2400" i="1">
                              <a:latin typeface="Cambria Math" panose="02040503050406030204" pitchFamily="18" charset="0"/>
                              <a:ea typeface="Cambria Math" panose="02040503050406030204" pitchFamily="18" charset="0"/>
                            </a:rPr>
                            <m:t>=0</m:t>
                          </m:r>
                        </m:sub>
                        <m:sup>
                          <m:r>
                            <a:rPr lang="es-CR" sz="2400" i="1">
                              <a:latin typeface="Cambria Math" panose="02040503050406030204" pitchFamily="18" charset="0"/>
                              <a:ea typeface="Cambria Math" panose="02040503050406030204" pitchFamily="18" charset="0"/>
                            </a:rPr>
                            <m:t>∞</m:t>
                          </m:r>
                        </m:sup>
                        <m:e>
                          <m:sSubSup>
                            <m:sSubSupPr>
                              <m:ctrlPr>
                                <a:rPr lang="es-CR" sz="2400" i="1">
                                  <a:latin typeface="Cambria Math" panose="02040503050406030204" pitchFamily="18" charset="0"/>
                                  <a:ea typeface="Cambria Math" panose="02040503050406030204" pitchFamily="18" charset="0"/>
                                </a:rPr>
                              </m:ctrlPr>
                            </m:sSubSup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up>
                              <m:r>
                                <a:rPr lang="es-CR" sz="2400" i="1">
                                  <a:latin typeface="Cambria Math" panose="02040503050406030204" pitchFamily="18" charset="0"/>
                                  <a:ea typeface="Cambria Math" panose="02040503050406030204" pitchFamily="18" charset="0"/>
                                </a:rPr>
                                <m:t>𝑖</m:t>
                              </m:r>
                            </m:sup>
                          </m:sSubSup>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𝑖</m:t>
                              </m:r>
                            </m:sub>
                          </m:sSub>
                        </m:e>
                      </m:nary>
                    </m:oMath>
                  </m:oMathPara>
                </a14:m>
                <a:endParaRPr lang="es-CR" sz="2400" dirty="0">
                  <a:latin typeface="Cambria Math" panose="02040503050406030204" pitchFamily="18" charset="0"/>
                </a:endParaRPr>
              </a:p>
              <a:p>
                <a:pPr marL="0" indent="0">
                  <a:buNone/>
                </a:pPr>
                <a:r>
                  <a:rPr lang="es-CR" sz="2400" dirty="0">
                    <a:latin typeface="Cambria Math" panose="02040503050406030204" pitchFamily="18" charset="0"/>
                  </a:rPr>
                  <a:t>Lo cual exige que </a:t>
                </a:r>
                <a14:m>
                  <m:oMath xmlns:m="http://schemas.openxmlformats.org/officeDocument/2006/math">
                    <m:d>
                      <m:dPr>
                        <m:begChr m:val="|"/>
                        <m:endChr m:val="|"/>
                        <m:ctrlPr>
                          <a:rPr lang="es-CR" sz="2400" i="1">
                            <a:latin typeface="Cambria Math" panose="02040503050406030204" pitchFamily="18" charset="0"/>
                          </a:rPr>
                        </m:ctrlPr>
                      </m:dPr>
                      <m:e>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Sub>
                      </m:e>
                    </m:d>
                    <m:r>
                      <a:rPr lang="es-CR" sz="2400" i="1">
                        <a:latin typeface="Cambria Math" panose="02040503050406030204" pitchFamily="18" charset="0"/>
                      </a:rPr>
                      <m:t>&lt;1</m:t>
                    </m:r>
                  </m:oMath>
                </a14:m>
                <a:endParaRPr lang="es-CR" sz="2400" dirty="0">
                  <a:latin typeface="Cambria Math" panose="02040503050406030204" pitchFamily="18" charset="0"/>
                </a:endParaRPr>
              </a:p>
              <a:p>
                <a:pPr marL="0" indent="0">
                  <a:buNone/>
                </a:pPr>
                <a:endParaRPr lang="es-CR" sz="2400" dirty="0"/>
              </a:p>
            </p:txBody>
          </p:sp>
        </mc:Choice>
        <mc:Fallback xmlns="">
          <p:sp>
            <p:nvSpPr>
              <p:cNvPr id="5" name="Marcador de contenido 2">
                <a:extLst>
                  <a:ext uri="{FF2B5EF4-FFF2-40B4-BE49-F238E27FC236}">
                    <a16:creationId xmlns:a16="http://schemas.microsoft.com/office/drawing/2014/main" xmlns="" xmlns:a14="http://schemas.microsoft.com/office/drawing/2010/main" id="{D1061021-AA14-4024-BB42-67FE62188948}"/>
                  </a:ext>
                </a:extLst>
              </p:cNvPr>
              <p:cNvSpPr>
                <a:spLocks noGrp="1" noRot="1" noChangeAspect="1" noMove="1" noResize="1" noEditPoints="1" noAdjustHandles="1" noChangeArrowheads="1" noChangeShapeType="1" noTextEdit="1"/>
              </p:cNvSpPr>
              <p:nvPr>
                <p:ph idx="1"/>
              </p:nvPr>
            </p:nvSpPr>
            <p:spPr>
              <a:xfrm>
                <a:off x="107504" y="908720"/>
                <a:ext cx="8856984" cy="5832648"/>
              </a:xfrm>
              <a:blipFill>
                <a:blip r:embed="rId2" cstate="print"/>
                <a:stretch>
                  <a:fillRect l="-1101" t="-836"/>
                </a:stretch>
              </a:blipFill>
            </p:spPr>
            <p:txBody>
              <a:bodyPr/>
              <a:lstStyle/>
              <a:p>
                <a:r>
                  <a:rPr lang="es-CR">
                    <a:noFill/>
                  </a:rPr>
                  <a:t> </a:t>
                </a:r>
              </a:p>
            </p:txBody>
          </p:sp>
        </mc:Fallback>
      </mc:AlternateContent>
    </p:spTree>
    <p:extLst>
      <p:ext uri="{BB962C8B-B14F-4D97-AF65-F5344CB8AC3E}">
        <p14:creationId xmlns:p14="http://schemas.microsoft.com/office/powerpoint/2010/main" val="365622027"/>
      </p:ext>
    </p:extLst>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6739A99E-8894-4C9B-8DD9-B47B3E84E813}"/>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ARMA</a:t>
            </a:r>
          </a:p>
        </p:txBody>
      </p:sp>
      <mc:AlternateContent xmlns:mc="http://schemas.openxmlformats.org/markup-compatibility/2006" xmlns:a14="http://schemas.microsoft.com/office/drawing/2010/main">
        <mc:Choice Requires="a14">
          <p:sp>
            <p:nvSpPr>
              <p:cNvPr id="5" name="Marcador de contenido 2">
                <a:extLst>
                  <a:ext uri="{FF2B5EF4-FFF2-40B4-BE49-F238E27FC236}">
                    <a16:creationId xmlns:a16="http://schemas.microsoft.com/office/drawing/2014/main" id="{BCF3DF32-262D-434F-8369-72AE92B4CB0F}"/>
                  </a:ext>
                </a:extLst>
              </p:cNvPr>
              <p:cNvSpPr>
                <a:spLocks noGrp="1"/>
              </p:cNvSpPr>
              <p:nvPr>
                <p:ph idx="1"/>
              </p:nvPr>
            </p:nvSpPr>
            <p:spPr>
              <a:xfrm>
                <a:off x="107504" y="908720"/>
                <a:ext cx="8856984" cy="5832648"/>
              </a:xfrm>
            </p:spPr>
            <p:txBody>
              <a:bodyPr>
                <a:normAutofit/>
              </a:bodyPr>
              <a:lstStyle/>
              <a:p>
                <a:pPr marL="0" indent="0">
                  <a:buNone/>
                </a:pPr>
                <a:r>
                  <a:rPr lang="es-CR" sz="2400" dirty="0"/>
                  <a:t>La condiciones de inversibilidad permiten el pasar a una escritura </a:t>
                </a:r>
                <a14:m>
                  <m:oMath xmlns:m="http://schemas.openxmlformats.org/officeDocument/2006/math">
                    <m:r>
                      <a:rPr lang="es-CR" sz="2400" i="1" dirty="0">
                        <a:latin typeface="Cambria Math" panose="02040503050406030204" pitchFamily="18" charset="0"/>
                      </a:rPr>
                      <m:t>𝐴</m:t>
                    </m:r>
                    <m:r>
                      <a:rPr lang="es-CR" sz="2400" b="0" i="1" dirty="0" smtClean="0">
                        <a:latin typeface="Cambria Math" panose="02040503050406030204" pitchFamily="18" charset="0"/>
                      </a:rPr>
                      <m:t>𝑅</m:t>
                    </m:r>
                  </m:oMath>
                </a14:m>
                <a:r>
                  <a:rPr lang="es-CR" sz="2400" dirty="0"/>
                  <a:t>: </a:t>
                </a:r>
              </a:p>
              <a:p>
                <a:pPr marL="0" indent="0">
                  <a:buNone/>
                </a:pPr>
                <a:endParaRPr lang="es-CR" sz="2400" dirty="0"/>
              </a:p>
              <a:p>
                <a:pPr marL="0" indent="0">
                  <a:buNone/>
                </a:pPr>
                <a14:m>
                  <m:oMathPara xmlns:m="http://schemas.openxmlformats.org/officeDocument/2006/math">
                    <m:oMathParaPr>
                      <m:jc m:val="left"/>
                    </m:oMathParaPr>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sSup>
                            <m:sSupPr>
                              <m:ctrlPr>
                                <a:rPr lang="es-CR" sz="2400" i="1">
                                  <a:latin typeface="Cambria Math" panose="02040503050406030204" pitchFamily="18" charset="0"/>
                                  <a:ea typeface="Cambria Math" panose="02040503050406030204" pitchFamily="18" charset="0"/>
                                </a:rPr>
                              </m:ctrlPr>
                            </m:sSupPr>
                            <m:e>
                              <m:d>
                                <m:dPr>
                                  <m:ctrlPr>
                                    <a:rPr lang="es-CR" sz="2400" i="1">
                                      <a:latin typeface="Cambria Math" panose="02040503050406030204" pitchFamily="18" charset="0"/>
                                      <a:ea typeface="Cambria Math" panose="02040503050406030204" pitchFamily="18" charset="0"/>
                                    </a:rPr>
                                  </m:ctrlPr>
                                </m:dPr>
                                <m:e>
                                  <m:r>
                                    <a:rPr lang="es-CR" sz="2400" i="1">
                                      <a:latin typeface="Cambria Math" panose="02040503050406030204" pitchFamily="18" charset="0"/>
                                      <a:ea typeface="Cambria Math" panose="02040503050406030204" pitchFamily="18" charset="0"/>
                                    </a:rPr>
                                    <m:t>1−</m:t>
                                  </m:r>
                                  <m:sSub>
                                    <m:sSubPr>
                                      <m:ctrlPr>
                                        <a:rPr lang="es-CR" sz="2400" i="1">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1</m:t>
                                      </m:r>
                                    </m:sub>
                                  </m:sSub>
                                  <m:r>
                                    <a:rPr lang="es-CR" sz="2400" i="1">
                                      <a:latin typeface="Cambria Math" panose="02040503050406030204" pitchFamily="18" charset="0"/>
                                      <a:ea typeface="Cambria Math" panose="02040503050406030204" pitchFamily="18" charset="0"/>
                                    </a:rPr>
                                    <m:t>𝐵</m:t>
                                  </m:r>
                                </m:e>
                              </m:d>
                            </m:e>
                            <m:sup>
                              <m:r>
                                <a:rPr lang="es-CR" sz="2400" i="1">
                                  <a:latin typeface="Cambria Math" panose="02040503050406030204" pitchFamily="18" charset="0"/>
                                  <a:ea typeface="Cambria Math" panose="02040503050406030204" pitchFamily="18" charset="0"/>
                                </a:rPr>
                                <m:t>−1</m:t>
                              </m:r>
                            </m:sup>
                          </m:sSup>
                          <m:d>
                            <m:dPr>
                              <m:ctrlPr>
                                <a:rPr lang="es-CR" sz="2400" b="0" i="1" smtClean="0">
                                  <a:latin typeface="Cambria Math" panose="02040503050406030204" pitchFamily="18" charset="0"/>
                                  <a:ea typeface="Cambria Math" panose="02040503050406030204" pitchFamily="18" charset="0"/>
                                </a:rPr>
                              </m:ctrlPr>
                            </m:dPr>
                            <m:e>
                              <m:r>
                                <a:rPr lang="es-CR" sz="2400" b="0" i="1" smtClean="0">
                                  <a:latin typeface="Cambria Math" panose="02040503050406030204" pitchFamily="18" charset="0"/>
                                  <a:ea typeface="Cambria Math" panose="02040503050406030204" pitchFamily="18" charset="0"/>
                                </a:rPr>
                                <m:t>1−</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𝜙</m:t>
                                  </m:r>
                                </m:e>
                                <m:sub>
                                  <m:r>
                                    <a:rPr lang="es-CR" sz="2400" b="0" i="1" smtClean="0">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𝐵</m:t>
                              </m:r>
                            </m:e>
                          </m:d>
                          <m:r>
                            <a:rPr lang="es-CR" sz="2400" b="0" i="1" smtClean="0">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sub>
                      </m:sSub>
                      <m:r>
                        <a:rPr lang="es-CR" sz="2400" i="1">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𝑜</m:t>
                      </m:r>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𝑡𝑎𝑚𝑏𝑖</m:t>
                      </m:r>
                      <m:r>
                        <a:rPr lang="es-CR" sz="2400" b="0" i="1" smtClean="0">
                          <a:latin typeface="Cambria Math" panose="02040503050406030204" pitchFamily="18" charset="0"/>
                          <a:ea typeface="Cambria Math" panose="02040503050406030204" pitchFamily="18" charset="0"/>
                        </a:rPr>
                        <m:t>é</m:t>
                      </m:r>
                      <m:r>
                        <a:rPr lang="es-CR" sz="2400" b="0" i="1" smtClean="0">
                          <a:latin typeface="Cambria Math" panose="02040503050406030204" pitchFamily="18" charset="0"/>
                          <a:ea typeface="Cambria Math" panose="02040503050406030204" pitchFamily="18" charset="0"/>
                        </a:rPr>
                        <m:t>𝑛</m:t>
                      </m:r>
                      <m:r>
                        <a:rPr lang="es-CR" sz="2400" i="1">
                          <a:latin typeface="Cambria Math" panose="02040503050406030204" pitchFamily="18" charset="0"/>
                          <a:ea typeface="Cambria Math" panose="02040503050406030204" pitchFamily="18" charset="0"/>
                        </a:rPr>
                        <m:t>   :</m:t>
                      </m:r>
                    </m:oMath>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sub>
                      </m:sSub>
                      <m:r>
                        <a:rPr lang="es-CR" sz="2400" i="1">
                          <a:latin typeface="Cambria Math" panose="02040503050406030204" pitchFamily="18" charset="0"/>
                          <a:ea typeface="Cambria Math" panose="02040503050406030204" pitchFamily="18" charset="0"/>
                        </a:rPr>
                        <m:t>=</m:t>
                      </m:r>
                      <m:r>
                        <a:rPr lang="es-CR" sz="2400" i="1" smtClean="0">
                          <a:latin typeface="Cambria Math" panose="02040503050406030204" pitchFamily="18" charset="0"/>
                          <a:ea typeface="Cambria Math" panose="02040503050406030204" pitchFamily="18" charset="0"/>
                        </a:rPr>
                        <m:t> </m:t>
                      </m:r>
                      <m:r>
                        <a:rPr lang="es-CR" sz="2400" i="1">
                          <a:latin typeface="Cambria Math" panose="02040503050406030204" pitchFamily="18" charset="0"/>
                          <a:ea typeface="Cambria Math" panose="02040503050406030204" pitchFamily="18" charset="0"/>
                        </a:rPr>
                        <m:t>(1−</m:t>
                      </m:r>
                      <m:sSub>
                        <m:sSubPr>
                          <m:ctrlPr>
                            <a:rPr lang="es-CR" sz="2400" i="1">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𝜙</m:t>
                          </m:r>
                        </m:e>
                        <m:sub>
                          <m:r>
                            <a:rPr lang="es-CR" sz="2400" i="1">
                              <a:latin typeface="Cambria Math" panose="02040503050406030204" pitchFamily="18" charset="0"/>
                              <a:ea typeface="Cambria Math" panose="02040503050406030204" pitchFamily="18" charset="0"/>
                            </a:rPr>
                            <m:t>1</m:t>
                          </m:r>
                        </m:sub>
                      </m:sSub>
                      <m:r>
                        <a:rPr lang="es-CR" sz="2400" i="1">
                          <a:latin typeface="Cambria Math" panose="02040503050406030204" pitchFamily="18" charset="0"/>
                          <a:ea typeface="Cambria Math" panose="02040503050406030204" pitchFamily="18" charset="0"/>
                        </a:rPr>
                        <m:t>𝐵</m:t>
                      </m:r>
                      <m:r>
                        <a:rPr lang="es-CR" sz="2400" i="1">
                          <a:latin typeface="Cambria Math" panose="02040503050406030204" pitchFamily="18" charset="0"/>
                          <a:ea typeface="Cambria Math" panose="02040503050406030204" pitchFamily="18" charset="0"/>
                        </a:rPr>
                        <m:t>)</m:t>
                      </m:r>
                      <m:nary>
                        <m:naryPr>
                          <m:chr m:val="∑"/>
                          <m:ctrlPr>
                            <a:rPr lang="es-CR" sz="2400" i="1">
                              <a:latin typeface="Cambria Math" panose="02040503050406030204" pitchFamily="18" charset="0"/>
                              <a:ea typeface="Cambria Math" panose="02040503050406030204" pitchFamily="18" charset="0"/>
                            </a:rPr>
                          </m:ctrlPr>
                        </m:naryPr>
                        <m:sub>
                          <m:r>
                            <m:rPr>
                              <m:brk m:alnAt="23"/>
                            </m:rPr>
                            <a:rPr lang="es-CR" sz="2400" i="1">
                              <a:latin typeface="Cambria Math" panose="02040503050406030204" pitchFamily="18" charset="0"/>
                              <a:ea typeface="Cambria Math" panose="02040503050406030204" pitchFamily="18" charset="0"/>
                            </a:rPr>
                            <m:t>𝑖</m:t>
                          </m:r>
                          <m:r>
                            <a:rPr lang="es-CR" sz="2400" i="1">
                              <a:latin typeface="Cambria Math" panose="02040503050406030204" pitchFamily="18" charset="0"/>
                              <a:ea typeface="Cambria Math" panose="02040503050406030204" pitchFamily="18" charset="0"/>
                            </a:rPr>
                            <m:t>=0</m:t>
                          </m:r>
                        </m:sub>
                        <m:sup>
                          <m:r>
                            <a:rPr lang="es-CR" sz="2400" i="1">
                              <a:latin typeface="Cambria Math" panose="02040503050406030204" pitchFamily="18" charset="0"/>
                              <a:ea typeface="Cambria Math" panose="02040503050406030204" pitchFamily="18" charset="0"/>
                            </a:rPr>
                            <m:t>∞</m:t>
                          </m:r>
                        </m:sup>
                        <m:e>
                          <m:sSubSup>
                            <m:sSubSupPr>
                              <m:ctrlPr>
                                <a:rPr lang="es-CR" sz="2400" i="1">
                                  <a:latin typeface="Cambria Math" panose="02040503050406030204" pitchFamily="18" charset="0"/>
                                  <a:ea typeface="Cambria Math" panose="02040503050406030204" pitchFamily="18" charset="0"/>
                                </a:rPr>
                              </m:ctrlPr>
                            </m:sSubSup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1</m:t>
                              </m:r>
                            </m:sub>
                            <m:sup>
                              <m:r>
                                <a:rPr lang="es-CR" sz="2400" i="1">
                                  <a:latin typeface="Cambria Math" panose="02040503050406030204" pitchFamily="18" charset="0"/>
                                  <a:ea typeface="Cambria Math" panose="02040503050406030204" pitchFamily="18" charset="0"/>
                                </a:rPr>
                                <m:t>𝑖</m:t>
                              </m:r>
                            </m:sup>
                          </m:sSubSup>
                          <m:sSub>
                            <m:sSubPr>
                              <m:ctrlPr>
                                <a:rPr lang="es-CR" sz="2400" i="1">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𝑖</m:t>
                              </m:r>
                            </m:sub>
                          </m:sSub>
                        </m:e>
                      </m:nary>
                    </m:oMath>
                  </m:oMathPara>
                </a14:m>
                <a:endParaRPr lang="es-CR" sz="2400" dirty="0">
                  <a:latin typeface="Cambria Math" panose="02040503050406030204" pitchFamily="18" charset="0"/>
                </a:endParaRPr>
              </a:p>
              <a:p>
                <a:pPr marL="0" indent="0">
                  <a:buNone/>
                </a:pPr>
                <a:endParaRPr lang="es-CR" sz="2400" dirty="0">
                  <a:latin typeface="Cambria Math" panose="02040503050406030204" pitchFamily="18" charset="0"/>
                </a:endParaRPr>
              </a:p>
              <a:p>
                <a:pPr marL="0" indent="0">
                  <a:buNone/>
                </a:pPr>
                <a:r>
                  <a:rPr lang="es-CR" sz="2400" dirty="0">
                    <a:latin typeface="Cambria Math" panose="02040503050406030204" pitchFamily="18" charset="0"/>
                  </a:rPr>
                  <a:t>Lo cual exige que </a:t>
                </a:r>
                <a14:m>
                  <m:oMath xmlns:m="http://schemas.openxmlformats.org/officeDocument/2006/math">
                    <m:d>
                      <m:dPr>
                        <m:begChr m:val="|"/>
                        <m:endChr m:val="|"/>
                        <m:ctrlPr>
                          <a:rPr lang="es-CR" sz="2400" i="1">
                            <a:latin typeface="Cambria Math" panose="02040503050406030204" pitchFamily="18" charset="0"/>
                          </a:rPr>
                        </m:ctrlPr>
                      </m:dPr>
                      <m:e>
                        <m:sSub>
                          <m:sSubPr>
                            <m:ctrlPr>
                              <a:rPr lang="es-CR" sz="2400" i="1">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1</m:t>
                            </m:r>
                          </m:sub>
                        </m:sSub>
                      </m:e>
                    </m:d>
                    <m:r>
                      <a:rPr lang="es-CR" sz="2400" i="1">
                        <a:latin typeface="Cambria Math" panose="02040503050406030204" pitchFamily="18" charset="0"/>
                      </a:rPr>
                      <m:t>&lt;1</m:t>
                    </m:r>
                  </m:oMath>
                </a14:m>
                <a:endParaRPr lang="es-CR" sz="2400" dirty="0">
                  <a:latin typeface="Cambria Math" panose="02040503050406030204" pitchFamily="18" charset="0"/>
                </a:endParaRPr>
              </a:p>
              <a:p>
                <a:endParaRPr lang="es-CR" sz="2400" dirty="0"/>
              </a:p>
            </p:txBody>
          </p:sp>
        </mc:Choice>
        <mc:Fallback xmlns="">
          <p:sp>
            <p:nvSpPr>
              <p:cNvPr id="5" name="Marcador de contenido 2">
                <a:extLst>
                  <a:ext uri="{FF2B5EF4-FFF2-40B4-BE49-F238E27FC236}">
                    <a16:creationId xmlns:a16="http://schemas.microsoft.com/office/drawing/2014/main" xmlns="" xmlns:a14="http://schemas.microsoft.com/office/drawing/2010/main" id="{BCF3DF32-262D-434F-8369-72AE92B4CB0F}"/>
                  </a:ext>
                </a:extLst>
              </p:cNvPr>
              <p:cNvSpPr>
                <a:spLocks noGrp="1" noRot="1" noChangeAspect="1" noMove="1" noResize="1" noEditPoints="1" noAdjustHandles="1" noChangeArrowheads="1" noChangeShapeType="1" noTextEdit="1"/>
              </p:cNvSpPr>
              <p:nvPr>
                <p:ph idx="1"/>
              </p:nvPr>
            </p:nvSpPr>
            <p:spPr>
              <a:xfrm>
                <a:off x="107504" y="908720"/>
                <a:ext cx="8856984" cy="5832648"/>
              </a:xfrm>
              <a:blipFill>
                <a:blip r:embed="rId2" cstate="print"/>
                <a:stretch>
                  <a:fillRect l="-1101" t="-836" r="-895"/>
                </a:stretch>
              </a:blipFill>
            </p:spPr>
            <p:txBody>
              <a:bodyPr/>
              <a:lstStyle/>
              <a:p>
                <a:r>
                  <a:rPr lang="es-CR">
                    <a:noFill/>
                  </a:rPr>
                  <a:t> </a:t>
                </a:r>
              </a:p>
            </p:txBody>
          </p:sp>
        </mc:Fallback>
      </mc:AlternateContent>
    </p:spTree>
    <p:extLst>
      <p:ext uri="{BB962C8B-B14F-4D97-AF65-F5344CB8AC3E}">
        <p14:creationId xmlns:p14="http://schemas.microsoft.com/office/powerpoint/2010/main" val="683900048"/>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7F2E95A6-F5A7-4E39-8FEA-6E20A8CD7D74}"/>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ARMA</a:t>
            </a:r>
          </a:p>
        </p:txBody>
      </p:sp>
      <p:sp>
        <p:nvSpPr>
          <p:cNvPr id="5" name="Marcador de contenido 2">
            <a:extLst>
              <a:ext uri="{FF2B5EF4-FFF2-40B4-BE49-F238E27FC236}">
                <a16:creationId xmlns:a16="http://schemas.microsoft.com/office/drawing/2014/main" id="{A411B5F6-EC7C-4BA2-930F-9F336F003133}"/>
              </a:ext>
            </a:extLst>
          </p:cNvPr>
          <p:cNvSpPr>
            <a:spLocks noGrp="1"/>
          </p:cNvSpPr>
          <p:nvPr>
            <p:ph idx="1"/>
          </p:nvPr>
        </p:nvSpPr>
        <p:spPr>
          <a:xfrm>
            <a:off x="107504" y="908720"/>
            <a:ext cx="8856984" cy="5832648"/>
          </a:xfrm>
        </p:spPr>
        <p:txBody>
          <a:bodyPr>
            <a:normAutofit/>
          </a:bodyPr>
          <a:lstStyle/>
          <a:p>
            <a:r>
              <a:rPr lang="es-CR" sz="2400" dirty="0"/>
              <a:t>La función de auto-covariancia del proceso se calcula como sigue:</a:t>
            </a:r>
          </a:p>
          <a:p>
            <a:pPr marL="0" indent="0">
              <a:buNone/>
            </a:pPr>
            <a:endParaRPr lang="es-CR" sz="2400" dirty="0"/>
          </a:p>
          <a:p>
            <a:pPr marL="0" indent="0">
              <a:buNone/>
            </a:pPr>
            <a:endParaRPr lang="es-CR" sz="2400" dirty="0"/>
          </a:p>
        </p:txBody>
      </p:sp>
      <p:pic>
        <p:nvPicPr>
          <p:cNvPr id="6" name="Imagen 5">
            <a:extLst>
              <a:ext uri="{FF2B5EF4-FFF2-40B4-BE49-F238E27FC236}">
                <a16:creationId xmlns:a16="http://schemas.microsoft.com/office/drawing/2014/main" id="{24B5BD21-F4A9-4877-AAAE-ADD1AC15894C}"/>
              </a:ext>
            </a:extLst>
          </p:cNvPr>
          <p:cNvPicPr>
            <a:picLocks noChangeAspect="1"/>
          </p:cNvPicPr>
          <p:nvPr/>
        </p:nvPicPr>
        <p:blipFill>
          <a:blip r:embed="rId2" cstate="print"/>
          <a:stretch>
            <a:fillRect/>
          </a:stretch>
        </p:blipFill>
        <p:spPr>
          <a:xfrm>
            <a:off x="827584" y="1772816"/>
            <a:ext cx="7277101" cy="3397000"/>
          </a:xfrm>
          <a:prstGeom prst="rect">
            <a:avLst/>
          </a:prstGeom>
        </p:spPr>
      </p:pic>
    </p:spTree>
    <p:extLst>
      <p:ext uri="{BB962C8B-B14F-4D97-AF65-F5344CB8AC3E}">
        <p14:creationId xmlns:p14="http://schemas.microsoft.com/office/powerpoint/2010/main" val="18492322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35496" y="1135285"/>
                <a:ext cx="8856984" cy="5534075"/>
              </a:xfrm>
            </p:spPr>
            <p:txBody>
              <a:bodyPr>
                <a:normAutofit/>
              </a:bodyPr>
              <a:lstStyle/>
              <a:p>
                <a:pPr algn="just"/>
                <a:r>
                  <a:rPr lang="es-CR" sz="2400" dirty="0"/>
                  <a:t>Los coeficientes </a:t>
                </a:r>
                <a14:m>
                  <m:oMath xmlns:m="http://schemas.openxmlformats.org/officeDocument/2006/math">
                    <m:sSub>
                      <m:sSubPr>
                        <m:ctrlPr>
                          <a:rPr lang="es-CR" sz="2400" i="1">
                            <a:latin typeface="Cambria Math" panose="02040503050406030204" pitchFamily="18" charset="0"/>
                            <a:ea typeface="Cambria Math"/>
                          </a:rPr>
                        </m:ctrlPr>
                      </m:sSubPr>
                      <m:e>
                        <m:r>
                          <a:rPr lang="es-CR" sz="2400" i="1">
                            <a:latin typeface="Cambria Math"/>
                            <a:ea typeface="Cambria Math"/>
                          </a:rPr>
                          <m:t>𝜌</m:t>
                        </m:r>
                      </m:e>
                      <m:sub>
                        <m:r>
                          <a:rPr lang="es-CR" sz="2400" i="1">
                            <a:latin typeface="Cambria Math"/>
                            <a:ea typeface="Cambria Math"/>
                          </a:rPr>
                          <m:t>𝑘</m:t>
                        </m:r>
                      </m:sub>
                    </m:sSub>
                  </m:oMath>
                </a14:m>
                <a:r>
                  <a:rPr lang="es-CR" sz="2400" dirty="0"/>
                  <a:t> son generalmente no observables.  Las estimaciones utilizadas son los coeficientes de correlación empíricos usuales, </a:t>
                </a:r>
                <a14:m>
                  <m:oMath xmlns:m="http://schemas.openxmlformats.org/officeDocument/2006/math">
                    <m:sSub>
                      <m:sSubPr>
                        <m:ctrlPr>
                          <a:rPr lang="es-CR" sz="2400" i="1">
                            <a:latin typeface="Cambria Math" panose="02040503050406030204" pitchFamily="18" charset="0"/>
                          </a:rPr>
                        </m:ctrlPr>
                      </m:sSubPr>
                      <m:e>
                        <m:r>
                          <a:rPr lang="es-CR" sz="2400" i="1">
                            <a:latin typeface="Cambria Math"/>
                          </a:rPr>
                          <m:t>𝑟</m:t>
                        </m:r>
                      </m:e>
                      <m:sub>
                        <m:r>
                          <a:rPr lang="es-CR" sz="2400" i="1">
                            <a:latin typeface="Cambria Math"/>
                          </a:rPr>
                          <m:t>𝑘</m:t>
                        </m:r>
                      </m:sub>
                    </m:sSub>
                  </m:oMath>
                </a14:m>
                <a:r>
                  <a:rPr lang="es-CR" sz="2400" dirty="0"/>
                  <a:t>, que poseen por ecuación:</a:t>
                </a:r>
              </a:p>
              <a:p>
                <a:pPr algn="just"/>
                <a:endParaRPr lang="es-CR" sz="2400" dirty="0"/>
              </a:p>
              <a:p>
                <a:pPr algn="just"/>
                <a:endParaRPr lang="es-CR" sz="2400" dirty="0"/>
              </a:p>
              <a:p>
                <a:pPr algn="just"/>
                <a:endParaRPr lang="es-CR" sz="2400" dirty="0"/>
              </a:p>
              <a:p>
                <a:pPr algn="just"/>
                <a:endParaRPr lang="es-CR" sz="2400" dirty="0"/>
              </a:p>
              <a:p>
                <a:pPr algn="just"/>
                <a:r>
                  <a:rPr lang="es-CR" sz="2400" dirty="0"/>
                  <a:t>Para procesos gaussianos, Bartlett [1946] derivó los valores asintóticos de las variancias y covariancias de los estimadores. Estos dependen de forma compleja de los términos </a:t>
                </a:r>
                <a14:m>
                  <m:oMath xmlns:m="http://schemas.openxmlformats.org/officeDocument/2006/math">
                    <m:sSub>
                      <m:sSubPr>
                        <m:ctrlPr>
                          <a:rPr lang="es-CR" sz="2400" i="1">
                            <a:latin typeface="Cambria Math" panose="02040503050406030204" pitchFamily="18" charset="0"/>
                            <a:ea typeface="Cambria Math"/>
                          </a:rPr>
                        </m:ctrlPr>
                      </m:sSubPr>
                      <m:e>
                        <m:r>
                          <a:rPr lang="es-CR" sz="2400" i="1">
                            <a:latin typeface="Cambria Math"/>
                            <a:ea typeface="Cambria Math"/>
                          </a:rPr>
                          <m:t>𝜌</m:t>
                        </m:r>
                      </m:e>
                      <m:sub>
                        <m:r>
                          <a:rPr lang="es-CR" sz="2400" i="1">
                            <a:latin typeface="Cambria Math"/>
                            <a:ea typeface="Cambria Math"/>
                          </a:rPr>
                          <m:t>𝑘</m:t>
                        </m:r>
                      </m:sub>
                    </m:sSub>
                  </m:oMath>
                </a14:m>
                <a:r>
                  <a:rPr lang="es-CR" sz="2400" dirty="0"/>
                  <a:t>, </a:t>
                </a:r>
                <a14:m>
                  <m:oMath xmlns:m="http://schemas.openxmlformats.org/officeDocument/2006/math">
                    <m:r>
                      <a:rPr lang="es-CR" sz="2400" i="1" dirty="0" smtClean="0">
                        <a:latin typeface="Cambria Math"/>
                      </a:rPr>
                      <m:t>𝑘</m:t>
                    </m:r>
                    <m:r>
                      <a:rPr lang="es-CR" sz="2400" i="1" dirty="0" smtClean="0">
                        <a:latin typeface="Cambria Math"/>
                      </a:rPr>
                      <m:t>=−∞,…,∞</m:t>
                    </m:r>
                  </m:oMath>
                </a14:m>
                <a:r>
                  <a:rPr lang="es-CR" sz="2400" dirty="0"/>
                  <a:t>:</a:t>
                </a:r>
              </a:p>
              <a:p>
                <a:endParaRPr lang="es-CR" sz="2400" dirty="0"/>
              </a:p>
              <a:p>
                <a:pPr marL="0" indent="0">
                  <a:buNone/>
                </a:pPr>
                <a:r>
                  <a:rPr lang="es-CR" sz="2400" dirty="0"/>
                  <a:t>                                                                                   y </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35496" y="1135285"/>
                <a:ext cx="8856984" cy="5534075"/>
              </a:xfrm>
              <a:blipFill rotWithShape="1">
                <a:blip r:embed="rId2" cstate="print"/>
                <a:stretch>
                  <a:fillRect l="-964" t="-881" r="-1032"/>
                </a:stretch>
              </a:blipFill>
            </p:spPr>
            <p:txBody>
              <a:bodyPr/>
              <a:lstStyle/>
              <a:p>
                <a:r>
                  <a:rPr lang="es-CR">
                    <a:noFill/>
                  </a:rPr>
                  <a:t> </a:t>
                </a:r>
              </a:p>
            </p:txBody>
          </p:sp>
        </mc:Fallback>
      </mc:AlternateContent>
      <p:sp>
        <p:nvSpPr>
          <p:cNvPr id="4" name="1 Título"/>
          <p:cNvSpPr>
            <a:spLocks noGrp="1"/>
          </p:cNvSpPr>
          <p:nvPr>
            <p:ph type="title"/>
          </p:nvPr>
        </p:nvSpPr>
        <p:spPr>
          <a:xfrm>
            <a:off x="107504" y="44624"/>
            <a:ext cx="8928992" cy="1143000"/>
          </a:xfrm>
        </p:spPr>
        <p:txBody>
          <a:bodyPr>
            <a:normAutofit/>
          </a:bodyPr>
          <a:lstStyle/>
          <a:p>
            <a:r>
              <a:rPr lang="es-CR" dirty="0"/>
              <a:t>La función de auto correlación total</a:t>
            </a:r>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5856" y="2420888"/>
            <a:ext cx="2808312" cy="1535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504" y="5661248"/>
            <a:ext cx="5544616" cy="966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70934" y="5846784"/>
            <a:ext cx="2865562" cy="822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7017406"/>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96CAFCA9-73F0-45FA-B852-357B10DBF0EC}"/>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ARMA</a:t>
            </a:r>
          </a:p>
        </p:txBody>
      </p:sp>
      <mc:AlternateContent xmlns:mc="http://schemas.openxmlformats.org/markup-compatibility/2006" xmlns:a14="http://schemas.microsoft.com/office/drawing/2010/main">
        <mc:Choice Requires="a14">
          <p:sp>
            <p:nvSpPr>
              <p:cNvPr id="5" name="Marcador de contenido 2">
                <a:extLst>
                  <a:ext uri="{FF2B5EF4-FFF2-40B4-BE49-F238E27FC236}">
                    <a16:creationId xmlns:a16="http://schemas.microsoft.com/office/drawing/2014/main" id="{4B50C5AC-7BC2-4049-9336-0B9E6E6D3B11}"/>
                  </a:ext>
                </a:extLst>
              </p:cNvPr>
              <p:cNvSpPr>
                <a:spLocks noGrp="1"/>
              </p:cNvSpPr>
              <p:nvPr>
                <p:ph idx="1"/>
              </p:nvPr>
            </p:nvSpPr>
            <p:spPr>
              <a:xfrm>
                <a:off x="107504" y="908720"/>
                <a:ext cx="8856984" cy="5832648"/>
              </a:xfrm>
            </p:spPr>
            <p:txBody>
              <a:bodyPr>
                <a:normAutofit/>
              </a:bodyPr>
              <a:lstStyle/>
              <a:p>
                <a:r>
                  <a:rPr lang="es-CR" sz="2400" dirty="0"/>
                  <a:t>Para un periodo detenemos: </a:t>
                </a:r>
              </a:p>
              <a:p>
                <a:pPr marL="0" indent="0">
                  <a:buNone/>
                </a:pPr>
                <a:endParaRPr lang="es-CR" sz="2400" dirty="0"/>
              </a:p>
              <a:p>
                <a:pPr marL="0" indent="0">
                  <a:buNone/>
                </a:pPr>
                <a:endParaRPr lang="es-CR" sz="2400" dirty="0"/>
              </a:p>
              <a:p>
                <a:pPr marL="0" indent="0">
                  <a:buNone/>
                </a:pPr>
                <a:endParaRPr lang="es-CR" sz="2400" dirty="0"/>
              </a:p>
              <a:p>
                <a:pPr marL="0" indent="0">
                  <a:buNone/>
                </a:pPr>
                <a:endParaRPr lang="es-CR" sz="2400" dirty="0"/>
              </a:p>
              <a:p>
                <a:pPr marL="0" indent="0">
                  <a:buNone/>
                </a:pPr>
                <a:endParaRPr lang="es-CR" sz="2400" dirty="0"/>
              </a:p>
              <a:p>
                <a:pPr marL="0" indent="0">
                  <a:buNone/>
                </a:pPr>
                <a:endParaRPr lang="es-CR" sz="2400" dirty="0"/>
              </a:p>
              <a:p>
                <a:pPr marL="0" indent="0">
                  <a:buNone/>
                </a:pPr>
                <a:endParaRPr lang="es-CR" sz="2400" dirty="0"/>
              </a:p>
              <a:p>
                <a:r>
                  <a:rPr lang="es-CR" sz="2400" dirty="0"/>
                  <a:t>Finalmente, para </a:t>
                </a:r>
                <a14:m>
                  <m:oMath xmlns:m="http://schemas.openxmlformats.org/officeDocument/2006/math">
                    <m:r>
                      <a:rPr lang="es-CR" sz="2400" b="0" i="1" smtClean="0">
                        <a:latin typeface="Cambria Math" panose="02040503050406030204" pitchFamily="18" charset="0"/>
                      </a:rPr>
                      <m:t>𝑘</m:t>
                    </m:r>
                    <m:r>
                      <a:rPr lang="es-CR" sz="2400" b="0" i="1" smtClean="0">
                        <a:latin typeface="Cambria Math" panose="02040503050406030204" pitchFamily="18" charset="0"/>
                        <a:ea typeface="Cambria Math" panose="02040503050406030204" pitchFamily="18" charset="0"/>
                      </a:rPr>
                      <m:t>≥2:</m:t>
                    </m:r>
                  </m:oMath>
                </a14:m>
                <a:endParaRPr lang="es-CR" sz="2400" dirty="0"/>
              </a:p>
              <a:p>
                <a:pPr marL="0" indent="0">
                  <a:buNone/>
                </a:pPr>
                <a:endParaRPr lang="es-CR" sz="2400" dirty="0"/>
              </a:p>
            </p:txBody>
          </p:sp>
        </mc:Choice>
        <mc:Fallback xmlns="">
          <p:sp>
            <p:nvSpPr>
              <p:cNvPr id="5" name="Marcador de contenido 2">
                <a:extLst>
                  <a:ext uri="{FF2B5EF4-FFF2-40B4-BE49-F238E27FC236}">
                    <a16:creationId xmlns:a16="http://schemas.microsoft.com/office/drawing/2014/main" xmlns="" xmlns:a14="http://schemas.microsoft.com/office/drawing/2010/main" id="{4B50C5AC-7BC2-4049-9336-0B9E6E6D3B11}"/>
                  </a:ext>
                </a:extLst>
              </p:cNvPr>
              <p:cNvSpPr>
                <a:spLocks noGrp="1" noRot="1" noChangeAspect="1" noMove="1" noResize="1" noEditPoints="1" noAdjustHandles="1" noChangeArrowheads="1" noChangeShapeType="1" noTextEdit="1"/>
              </p:cNvSpPr>
              <p:nvPr>
                <p:ph idx="1"/>
              </p:nvPr>
            </p:nvSpPr>
            <p:spPr>
              <a:xfrm>
                <a:off x="107504" y="908720"/>
                <a:ext cx="8856984" cy="5832648"/>
              </a:xfrm>
              <a:blipFill>
                <a:blip r:embed="rId2" cstate="print"/>
                <a:stretch>
                  <a:fillRect l="-964" t="-836"/>
                </a:stretch>
              </a:blipFill>
            </p:spPr>
            <p:txBody>
              <a:bodyPr/>
              <a:lstStyle/>
              <a:p>
                <a:r>
                  <a:rPr lang="es-CR">
                    <a:noFill/>
                  </a:rPr>
                  <a:t> </a:t>
                </a:r>
              </a:p>
            </p:txBody>
          </p:sp>
        </mc:Fallback>
      </mc:AlternateContent>
      <p:pic>
        <p:nvPicPr>
          <p:cNvPr id="6" name="Imagen 5">
            <a:extLst>
              <a:ext uri="{FF2B5EF4-FFF2-40B4-BE49-F238E27FC236}">
                <a16:creationId xmlns:a16="http://schemas.microsoft.com/office/drawing/2014/main" id="{FE8EBF6F-FA0F-4BDA-AA09-13335547AD96}"/>
              </a:ext>
            </a:extLst>
          </p:cNvPr>
          <p:cNvPicPr>
            <a:picLocks noChangeAspect="1"/>
          </p:cNvPicPr>
          <p:nvPr/>
        </p:nvPicPr>
        <p:blipFill>
          <a:blip r:embed="rId3" cstate="print"/>
          <a:stretch>
            <a:fillRect/>
          </a:stretch>
        </p:blipFill>
        <p:spPr>
          <a:xfrm>
            <a:off x="1691680" y="1700808"/>
            <a:ext cx="5472608" cy="2399686"/>
          </a:xfrm>
          <a:prstGeom prst="rect">
            <a:avLst/>
          </a:prstGeom>
        </p:spPr>
      </p:pic>
      <p:pic>
        <p:nvPicPr>
          <p:cNvPr id="7" name="Imagen 6">
            <a:extLst>
              <a:ext uri="{FF2B5EF4-FFF2-40B4-BE49-F238E27FC236}">
                <a16:creationId xmlns:a16="http://schemas.microsoft.com/office/drawing/2014/main" id="{91B306A7-B206-4A3E-9BC7-9BFE723EDFD3}"/>
              </a:ext>
            </a:extLst>
          </p:cNvPr>
          <p:cNvPicPr>
            <a:picLocks noChangeAspect="1"/>
          </p:cNvPicPr>
          <p:nvPr/>
        </p:nvPicPr>
        <p:blipFill>
          <a:blip r:embed="rId4" cstate="print"/>
          <a:stretch>
            <a:fillRect/>
          </a:stretch>
        </p:blipFill>
        <p:spPr>
          <a:xfrm>
            <a:off x="1763688" y="5050034"/>
            <a:ext cx="5400600" cy="1691334"/>
          </a:xfrm>
          <a:prstGeom prst="rect">
            <a:avLst/>
          </a:prstGeom>
        </p:spPr>
      </p:pic>
    </p:spTree>
    <p:extLst>
      <p:ext uri="{BB962C8B-B14F-4D97-AF65-F5344CB8AC3E}">
        <p14:creationId xmlns:p14="http://schemas.microsoft.com/office/powerpoint/2010/main" val="1115264681"/>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DFCDE88E-DB0F-4E85-90A6-B44068B72342}"/>
                  </a:ext>
                </a:extLst>
              </p:cNvPr>
              <p:cNvSpPr>
                <a:spLocks noGrp="1"/>
              </p:cNvSpPr>
              <p:nvPr>
                <p:ph idx="1"/>
              </p:nvPr>
            </p:nvSpPr>
            <p:spPr>
              <a:xfrm>
                <a:off x="179512" y="1052736"/>
                <a:ext cx="8712968" cy="5112568"/>
              </a:xfrm>
            </p:spPr>
            <p:txBody>
              <a:bodyPr>
                <a:normAutofit/>
              </a:bodyPr>
              <a:lstStyle/>
              <a:p>
                <a:r>
                  <a:rPr lang="es-CR" sz="2400" dirty="0"/>
                  <a:t>La función de auto-correlación de un ARMA (1,1), recordando que </a:t>
                </a:r>
                <a14:m>
                  <m:oMath xmlns:m="http://schemas.openxmlformats.org/officeDocument/2006/math">
                    <m:sSub>
                      <m:sSubPr>
                        <m:ctrlPr>
                          <a:rPr lang="es-CR" sz="2400" b="0" i="1" smtClean="0">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𝜌</m:t>
                        </m:r>
                      </m:e>
                      <m:sub>
                        <m:r>
                          <a:rPr lang="es-CR" sz="2400" b="0" i="1" smtClean="0">
                            <a:latin typeface="Cambria Math" panose="02040503050406030204" pitchFamily="18" charset="0"/>
                            <a:ea typeface="Cambria Math" panose="02040503050406030204" pitchFamily="18" charset="0"/>
                          </a:rPr>
                          <m:t>𝑘</m:t>
                        </m:r>
                      </m:sub>
                    </m:sSub>
                    <m:r>
                      <a:rPr lang="es-CR" sz="2400" b="0" i="1" smtClean="0">
                        <a:latin typeface="Cambria Math" panose="02040503050406030204" pitchFamily="18" charset="0"/>
                        <a:ea typeface="Cambria Math" panose="02040503050406030204" pitchFamily="18" charset="0"/>
                      </a:rPr>
                      <m:t>=</m:t>
                    </m:r>
                    <m:f>
                      <m:fPr>
                        <m:ctrlPr>
                          <a:rPr lang="es-CR" sz="2400" b="0" i="1" smtClean="0">
                            <a:latin typeface="Cambria Math" panose="02040503050406030204" pitchFamily="18" charset="0"/>
                            <a:ea typeface="Cambria Math" panose="02040503050406030204" pitchFamily="18" charset="0"/>
                          </a:rPr>
                        </m:ctrlPr>
                      </m:fPr>
                      <m:num>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𝛾</m:t>
                            </m:r>
                          </m:e>
                          <m:sub>
                            <m:r>
                              <a:rPr lang="es-CR" sz="2400" b="0" i="1" smtClean="0">
                                <a:latin typeface="Cambria Math" panose="02040503050406030204" pitchFamily="18" charset="0"/>
                                <a:ea typeface="Cambria Math" panose="02040503050406030204" pitchFamily="18" charset="0"/>
                              </a:rPr>
                              <m:t>𝑘</m:t>
                            </m:r>
                          </m:sub>
                        </m:sSub>
                      </m:num>
                      <m:den>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𝛾</m:t>
                            </m:r>
                          </m:e>
                          <m:sub>
                            <m:r>
                              <a:rPr lang="es-CR" sz="2400" b="0" i="1" smtClean="0">
                                <a:latin typeface="Cambria Math" panose="02040503050406030204" pitchFamily="18" charset="0"/>
                                <a:ea typeface="Cambria Math" panose="02040503050406030204" pitchFamily="18" charset="0"/>
                              </a:rPr>
                              <m:t>0</m:t>
                            </m:r>
                          </m:sub>
                        </m:sSub>
                      </m:den>
                    </m:f>
                  </m:oMath>
                </a14:m>
                <a:r>
                  <a:rPr lang="es-CR" sz="2400" dirty="0"/>
                  <a:t>, se establece como: </a:t>
                </a:r>
              </a:p>
              <a:p>
                <a:endParaRPr lang="es-CR" sz="2400" dirty="0"/>
              </a:p>
              <a:p>
                <a:endParaRPr lang="es-CR" sz="2400" dirty="0"/>
              </a:p>
              <a:p>
                <a:endParaRPr lang="es-CR" sz="2400" dirty="0"/>
              </a:p>
              <a:p>
                <a:r>
                  <a:rPr lang="es-CR" sz="2400" dirty="0"/>
                  <a:t>Y se generaliza como: </a:t>
                </a:r>
              </a:p>
              <a:p>
                <a:endParaRPr lang="es-CR" sz="2400" dirty="0"/>
              </a:p>
              <a:p>
                <a:r>
                  <a:rPr lang="es-CR" sz="2400" dirty="0"/>
                  <a:t>Se observa un decrecimiento geométrico de los coeficientes de auto-correlación a partir del primero, característica vista ya en el </a:t>
                </a:r>
                <a14:m>
                  <m:oMath xmlns:m="http://schemas.openxmlformats.org/officeDocument/2006/math">
                    <m:r>
                      <a:rPr lang="es-CR" sz="2400" i="1" dirty="0" smtClean="0">
                        <a:latin typeface="Cambria Math" panose="02040503050406030204" pitchFamily="18" charset="0"/>
                      </a:rPr>
                      <m:t>𝐴𝑅</m:t>
                    </m:r>
                    <m:r>
                      <a:rPr lang="es-CR" sz="2400" i="1" dirty="0" smtClean="0">
                        <a:latin typeface="Cambria Math" panose="02040503050406030204" pitchFamily="18" charset="0"/>
                      </a:rPr>
                      <m:t>(1)</m:t>
                    </m:r>
                  </m:oMath>
                </a14:m>
                <a:r>
                  <a:rPr lang="es-CR" sz="2400" dirty="0"/>
                  <a:t>: el valor de </a:t>
                </a:r>
                <a14:m>
                  <m:oMath xmlns:m="http://schemas.openxmlformats.org/officeDocument/2006/math">
                    <m:sSub>
                      <m:sSubPr>
                        <m:ctrlPr>
                          <a:rPr lang="es-CR" sz="2400" b="0" i="1" smtClean="0">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𝜌</m:t>
                        </m:r>
                      </m:e>
                      <m:sub>
                        <m:r>
                          <a:rPr lang="es-CR" sz="2400" b="0" i="1" smtClean="0">
                            <a:latin typeface="Cambria Math" panose="02040503050406030204" pitchFamily="18" charset="0"/>
                            <a:ea typeface="Cambria Math" panose="02040503050406030204" pitchFamily="18" charset="0"/>
                          </a:rPr>
                          <m:t>1</m:t>
                        </m:r>
                      </m:sub>
                    </m:sSub>
                  </m:oMath>
                </a14:m>
                <a:r>
                  <a:rPr lang="es-CR" sz="2400" dirty="0"/>
                  <a:t> es el mismo que el de </a:t>
                </a:r>
                <a14:m>
                  <m:oMath xmlns:m="http://schemas.openxmlformats.org/officeDocument/2006/math">
                    <m:r>
                      <a:rPr lang="es-CR" sz="2400" b="0" i="0" smtClean="0">
                        <a:latin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𝜗</m:t>
                        </m:r>
                      </m:e>
                      <m:sub>
                        <m:r>
                          <a:rPr lang="es-CR" sz="2400" b="0" i="1" smtClean="0">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rPr>
                      <m:t>)</m:t>
                    </m:r>
                  </m:oMath>
                </a14:m>
                <a:endParaRPr lang="es-CR" sz="2400" dirty="0"/>
              </a:p>
            </p:txBody>
          </p:sp>
        </mc:Choice>
        <mc:Fallback xmlns="">
          <p:sp>
            <p:nvSpPr>
              <p:cNvPr id="3" name="Marcador de contenido 2">
                <a:extLst>
                  <a:ext uri="{FF2B5EF4-FFF2-40B4-BE49-F238E27FC236}">
                    <a16:creationId xmlns:a16="http://schemas.microsoft.com/office/drawing/2014/main" xmlns="" xmlns:a14="http://schemas.microsoft.com/office/drawing/2010/main" id="{DFCDE88E-DB0F-4E85-90A6-B44068B72342}"/>
                  </a:ext>
                </a:extLst>
              </p:cNvPr>
              <p:cNvSpPr>
                <a:spLocks noGrp="1" noRot="1" noChangeAspect="1" noMove="1" noResize="1" noEditPoints="1" noAdjustHandles="1" noChangeArrowheads="1" noChangeShapeType="1" noTextEdit="1"/>
              </p:cNvSpPr>
              <p:nvPr>
                <p:ph idx="1"/>
              </p:nvPr>
            </p:nvSpPr>
            <p:spPr>
              <a:xfrm>
                <a:off x="179512" y="1052736"/>
                <a:ext cx="8712968" cy="5112568"/>
              </a:xfrm>
              <a:blipFill>
                <a:blip r:embed="rId2" cstate="print"/>
                <a:stretch>
                  <a:fillRect l="-909" t="-955" r="-1259"/>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AB1B615C-D8A6-4D59-B10D-E5B41A50E943}"/>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ARMA</a:t>
            </a:r>
          </a:p>
        </p:txBody>
      </p:sp>
      <p:pic>
        <p:nvPicPr>
          <p:cNvPr id="5" name="Imagen 4">
            <a:extLst>
              <a:ext uri="{FF2B5EF4-FFF2-40B4-BE49-F238E27FC236}">
                <a16:creationId xmlns:a16="http://schemas.microsoft.com/office/drawing/2014/main" id="{B8C62FAC-D61E-4185-B6DE-6BA19D8F5213}"/>
              </a:ext>
            </a:extLst>
          </p:cNvPr>
          <p:cNvPicPr>
            <a:picLocks noChangeAspect="1"/>
          </p:cNvPicPr>
          <p:nvPr/>
        </p:nvPicPr>
        <p:blipFill>
          <a:blip r:embed="rId3" cstate="print"/>
          <a:stretch>
            <a:fillRect/>
          </a:stretch>
        </p:blipFill>
        <p:spPr>
          <a:xfrm>
            <a:off x="3275856" y="2060848"/>
            <a:ext cx="2779050" cy="774000"/>
          </a:xfrm>
          <a:prstGeom prst="rect">
            <a:avLst/>
          </a:prstGeom>
        </p:spPr>
      </p:pic>
      <p:pic>
        <p:nvPicPr>
          <p:cNvPr id="6" name="Imagen 5">
            <a:extLst>
              <a:ext uri="{FF2B5EF4-FFF2-40B4-BE49-F238E27FC236}">
                <a16:creationId xmlns:a16="http://schemas.microsoft.com/office/drawing/2014/main" id="{15BAC37A-2AB7-40F3-9799-7318F1C8B1B4}"/>
              </a:ext>
            </a:extLst>
          </p:cNvPr>
          <p:cNvPicPr>
            <a:picLocks noChangeAspect="1"/>
          </p:cNvPicPr>
          <p:nvPr/>
        </p:nvPicPr>
        <p:blipFill>
          <a:blip r:embed="rId4" cstate="print"/>
          <a:stretch>
            <a:fillRect/>
          </a:stretch>
        </p:blipFill>
        <p:spPr>
          <a:xfrm>
            <a:off x="3475486" y="3356992"/>
            <a:ext cx="2320650" cy="408500"/>
          </a:xfrm>
          <a:prstGeom prst="rect">
            <a:avLst/>
          </a:prstGeom>
        </p:spPr>
      </p:pic>
    </p:spTree>
    <p:extLst>
      <p:ext uri="{BB962C8B-B14F-4D97-AF65-F5344CB8AC3E}">
        <p14:creationId xmlns:p14="http://schemas.microsoft.com/office/powerpoint/2010/main" val="1691989087"/>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BEC43DE-756C-4F7B-9838-160455474A72}"/>
                  </a:ext>
                </a:extLst>
              </p:cNvPr>
              <p:cNvSpPr>
                <a:spLocks noGrp="1"/>
              </p:cNvSpPr>
              <p:nvPr>
                <p:ph idx="1"/>
              </p:nvPr>
            </p:nvSpPr>
            <p:spPr>
              <a:xfrm>
                <a:off x="107504" y="1124744"/>
                <a:ext cx="8856984" cy="5616624"/>
              </a:xfrm>
            </p:spPr>
            <p:txBody>
              <a:bodyPr>
                <a:normAutofit/>
              </a:bodyPr>
              <a:lstStyle/>
              <a:p>
                <a:pPr algn="just"/>
                <a:r>
                  <a:rPr lang="es-CR" sz="2400" dirty="0"/>
                  <a:t>Dado que el proceso tiene una representación equivalente AR de orden infinito, sabemos ahora que la función de autocorrelación parcial también será infinita.</a:t>
                </a:r>
              </a:p>
              <a:p>
                <a:pPr algn="just"/>
                <a:endParaRPr lang="es-CR" sz="2400" dirty="0"/>
              </a:p>
              <a:p>
                <a:pPr algn="just"/>
                <a:r>
                  <a:rPr lang="es-CR" sz="2400" dirty="0"/>
                  <a:t>Dada la condición de inversibilidad, la secuencia de coeficientes de la autocorrelación parcial tiende a cero, siguiendo una tendencia cercana a la de un MA(1).  Las expresiones están en función de </a:t>
                </a:r>
                <a14:m>
                  <m:oMath xmlns:m="http://schemas.openxmlformats.org/officeDocument/2006/math">
                    <m:sSub>
                      <m:sSubPr>
                        <m:ctrlPr>
                          <a:rPr lang="es-CR" sz="2400" b="0" i="1" smtClean="0">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𝜌</m:t>
                        </m:r>
                      </m:e>
                      <m:sub>
                        <m:r>
                          <a:rPr lang="es-CR" sz="2400" b="0" i="1" smtClean="0">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 </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𝜌</m:t>
                        </m:r>
                      </m:e>
                      <m:sub>
                        <m:r>
                          <a:rPr lang="es-CR" sz="2400" b="0" i="1" smtClean="0">
                            <a:latin typeface="Cambria Math" panose="02040503050406030204" pitchFamily="18" charset="0"/>
                            <a:ea typeface="Cambria Math" panose="02040503050406030204" pitchFamily="18" charset="0"/>
                          </a:rPr>
                          <m:t>2</m:t>
                        </m:r>
                      </m:sub>
                    </m:sSub>
                    <m:r>
                      <a:rPr lang="es-CR" sz="2400" b="0" i="1" smtClean="0">
                        <a:latin typeface="Cambria Math" panose="02040503050406030204" pitchFamily="18" charset="0"/>
                        <a:ea typeface="Cambria Math" panose="02040503050406030204" pitchFamily="18" charset="0"/>
                      </a:rPr>
                      <m:t>,…</m:t>
                    </m:r>
                  </m:oMath>
                </a14:m>
                <a:r>
                  <a:rPr lang="es-CR" sz="2400" dirty="0"/>
                  <a:t> y entonces, según los resultados anteriores, de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Sub>
                  </m:oMath>
                </a14:m>
                <a:r>
                  <a:rPr lang="es-CR" sz="2400" dirty="0"/>
                  <a:t> y de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1</m:t>
                        </m:r>
                      </m:sub>
                    </m:sSub>
                  </m:oMath>
                </a14:m>
                <a:r>
                  <a:rPr lang="es-CR" sz="2400" dirty="0"/>
                  <a:t> se obtiene de la forma habitual mediante la resolución de las </a:t>
                </a:r>
                <a14:m>
                  <m:oMath xmlns:m="http://schemas.openxmlformats.org/officeDocument/2006/math">
                    <m:r>
                      <a:rPr lang="es-CR" sz="2400" i="1" dirty="0" smtClean="0">
                        <a:latin typeface="Cambria Math" panose="02040503050406030204" pitchFamily="18" charset="0"/>
                      </a:rPr>
                      <m:t>𝑘</m:t>
                    </m:r>
                  </m:oMath>
                </a14:m>
                <a:r>
                  <a:rPr lang="es-CR" sz="2400" dirty="0"/>
                  <a:t> ecuaciones de </a:t>
                </a:r>
                <a:r>
                  <a:rPr lang="es-CR" sz="2400" dirty="0" err="1"/>
                  <a:t>Yule</a:t>
                </a:r>
                <a:r>
                  <a:rPr lang="es-CR" sz="2400" dirty="0"/>
                  <a:t>-Walker.</a:t>
                </a:r>
              </a:p>
              <a:p>
                <a:pPr algn="just"/>
                <a:endParaRPr lang="es-CR" sz="2400" dirty="0"/>
              </a:p>
              <a:p>
                <a:pPr algn="just"/>
                <a:r>
                  <a:rPr lang="es-CR" sz="2400" dirty="0"/>
                  <a:t>En los gráficos siguientes presentamos diversos </a:t>
                </a:r>
                <a:r>
                  <a:rPr lang="es-CR" sz="2400" dirty="0" err="1"/>
                  <a:t>dendogramas</a:t>
                </a:r>
                <a:r>
                  <a:rPr lang="es-CR" sz="2400" dirty="0"/>
                  <a:t> para un ARMA(1,1). Los dos primeros son típicos, un ARMA, el tercero es un ARMA, pero uno podría inclinarse a un AR o MA.</a:t>
                </a:r>
              </a:p>
            </p:txBody>
          </p:sp>
        </mc:Choice>
        <mc:Fallback xmlns="">
          <p:sp>
            <p:nvSpPr>
              <p:cNvPr id="3" name="Marcador de contenido 2">
                <a:extLst>
                  <a:ext uri="{FF2B5EF4-FFF2-40B4-BE49-F238E27FC236}">
                    <a16:creationId xmlns:a16="http://schemas.microsoft.com/office/drawing/2014/main" xmlns="" xmlns:a14="http://schemas.microsoft.com/office/drawing/2010/main" id="{3BEC43DE-756C-4F7B-9838-160455474A72}"/>
                  </a:ext>
                </a:extLst>
              </p:cNvPr>
              <p:cNvSpPr>
                <a:spLocks noGrp="1" noRot="1" noChangeAspect="1" noMove="1" noResize="1" noEditPoints="1" noAdjustHandles="1" noChangeArrowheads="1" noChangeShapeType="1" noTextEdit="1"/>
              </p:cNvSpPr>
              <p:nvPr>
                <p:ph idx="1"/>
              </p:nvPr>
            </p:nvSpPr>
            <p:spPr>
              <a:xfrm>
                <a:off x="107504" y="1124744"/>
                <a:ext cx="8856984" cy="5616624"/>
              </a:xfrm>
              <a:blipFill>
                <a:blip r:embed="rId2" cstate="print"/>
                <a:stretch>
                  <a:fillRect l="-964" t="-869" r="-1032" b="-543"/>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3C462DE6-9A55-4490-8F48-03720BB7E290}"/>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ARMA</a:t>
            </a:r>
          </a:p>
        </p:txBody>
      </p:sp>
    </p:spTree>
    <p:extLst>
      <p:ext uri="{BB962C8B-B14F-4D97-AF65-F5344CB8AC3E}">
        <p14:creationId xmlns:p14="http://schemas.microsoft.com/office/powerpoint/2010/main" val="2417952101"/>
      </p:ext>
    </p:extLst>
  </p:cSld>
  <p:clrMapOvr>
    <a:masterClrMapping/>
  </p:clrMapOvr>
  <p:transition spd="slow">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D4CCD3E5-6D0C-4481-9886-4CEACA9ACD5D}"/>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ARMA</a:t>
            </a:r>
          </a:p>
        </p:txBody>
      </p:sp>
      <p:pic>
        <p:nvPicPr>
          <p:cNvPr id="5" name="Imagen 4">
            <a:extLst>
              <a:ext uri="{FF2B5EF4-FFF2-40B4-BE49-F238E27FC236}">
                <a16:creationId xmlns:a16="http://schemas.microsoft.com/office/drawing/2014/main" id="{C61D2B30-7A3C-4F53-9BE0-DB8D8804BDE2}"/>
              </a:ext>
            </a:extLst>
          </p:cNvPr>
          <p:cNvPicPr>
            <a:picLocks noChangeAspect="1"/>
          </p:cNvPicPr>
          <p:nvPr/>
        </p:nvPicPr>
        <p:blipFill>
          <a:blip r:embed="rId2" cstate="print"/>
          <a:stretch>
            <a:fillRect/>
          </a:stretch>
        </p:blipFill>
        <p:spPr>
          <a:xfrm>
            <a:off x="271265" y="1196752"/>
            <a:ext cx="8580782" cy="5530961"/>
          </a:xfrm>
          <a:prstGeom prst="rect">
            <a:avLst/>
          </a:prstGeom>
        </p:spPr>
      </p:pic>
    </p:spTree>
    <p:extLst>
      <p:ext uri="{BB962C8B-B14F-4D97-AF65-F5344CB8AC3E}">
        <p14:creationId xmlns:p14="http://schemas.microsoft.com/office/powerpoint/2010/main" val="2321525930"/>
      </p:ext>
    </p:extLst>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1786A796-648D-4832-8654-C20240A17DF7}"/>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ARMA</a:t>
            </a:r>
          </a:p>
        </p:txBody>
      </p:sp>
      <p:pic>
        <p:nvPicPr>
          <p:cNvPr id="5" name="Imagen 4">
            <a:extLst>
              <a:ext uri="{FF2B5EF4-FFF2-40B4-BE49-F238E27FC236}">
                <a16:creationId xmlns:a16="http://schemas.microsoft.com/office/drawing/2014/main" id="{4EB12D0B-E3B3-4900-A783-3502E9341DDF}"/>
              </a:ext>
            </a:extLst>
          </p:cNvPr>
          <p:cNvPicPr>
            <a:picLocks noChangeAspect="1"/>
          </p:cNvPicPr>
          <p:nvPr/>
        </p:nvPicPr>
        <p:blipFill>
          <a:blip r:embed="rId2" cstate="print"/>
          <a:stretch>
            <a:fillRect/>
          </a:stretch>
        </p:blipFill>
        <p:spPr>
          <a:xfrm>
            <a:off x="2555776" y="1340768"/>
            <a:ext cx="3819895" cy="5373216"/>
          </a:xfrm>
          <a:prstGeom prst="rect">
            <a:avLst/>
          </a:prstGeom>
        </p:spPr>
      </p:pic>
    </p:spTree>
    <p:extLst>
      <p:ext uri="{BB962C8B-B14F-4D97-AF65-F5344CB8AC3E}">
        <p14:creationId xmlns:p14="http://schemas.microsoft.com/office/powerpoint/2010/main" val="3155940613"/>
      </p:ext>
    </p:extLst>
  </p:cSld>
  <p:clrMapOvr>
    <a:masterClrMapping/>
  </p:clrMapOvr>
  <p:transition spd="slow">
    <p:wip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860AF884-6874-4278-BE7D-BEE4F15434DC}"/>
                  </a:ext>
                </a:extLst>
              </p:cNvPr>
              <p:cNvSpPr>
                <a:spLocks noGrp="1"/>
              </p:cNvSpPr>
              <p:nvPr>
                <p:ph idx="1"/>
              </p:nvPr>
            </p:nvSpPr>
            <p:spPr>
              <a:xfrm>
                <a:off x="107504" y="836712"/>
                <a:ext cx="8784976" cy="5976664"/>
              </a:xfrm>
            </p:spPr>
            <p:txBody>
              <a:bodyPr>
                <a:normAutofit/>
              </a:bodyPr>
              <a:lstStyle/>
              <a:p>
                <a:pPr marL="0" indent="0">
                  <a:buNone/>
                </a:pPr>
                <a:r>
                  <a:rPr lang="es-CR" sz="2400" b="1" dirty="0"/>
                  <a:t>El ARMA(</a:t>
                </a:r>
                <a:r>
                  <a:rPr lang="es-CR" sz="2400" b="1" dirty="0" err="1"/>
                  <a:t>p,q</a:t>
                </a:r>
                <a:r>
                  <a:rPr lang="es-CR" sz="2400" b="1" dirty="0"/>
                  <a:t>)</a:t>
                </a:r>
              </a:p>
              <a:p>
                <a:pPr marL="0" indent="0">
                  <a:buNone/>
                </a:pPr>
                <a:endParaRPr lang="es-CR" sz="2400" dirty="0"/>
              </a:p>
              <a:p>
                <a:pPr marL="0" indent="0">
                  <a:buNone/>
                </a:pPr>
                <a:r>
                  <a:rPr lang="es-CR" sz="2400" dirty="0"/>
                  <a:t>Su escritura está dada por la siguiente ecuación:</a:t>
                </a:r>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sSub>
                        <m:sSubPr>
                          <m:ctrlPr>
                            <a:rPr lang="es-CR" sz="2000" i="1">
                              <a:latin typeface="Cambria Math" panose="02040503050406030204" pitchFamily="18" charset="0"/>
                            </a:rPr>
                          </m:ctrlPr>
                        </m:sSubPr>
                        <m:e>
                          <m:r>
                            <a:rPr lang="es-CR" sz="2000" i="1">
                              <a:latin typeface="Cambria Math" panose="02040503050406030204" pitchFamily="18" charset="0"/>
                            </a:rPr>
                            <m:t>𝑥</m:t>
                          </m:r>
                        </m:e>
                        <m:sub>
                          <m:r>
                            <a:rPr lang="es-CR" sz="2000" i="1">
                              <a:latin typeface="Cambria Math" panose="02040503050406030204" pitchFamily="18" charset="0"/>
                            </a:rPr>
                            <m:t>𝑡</m:t>
                          </m:r>
                        </m:sub>
                      </m:sSub>
                      <m:r>
                        <a:rPr lang="es-CR" sz="2000" i="1">
                          <a:latin typeface="Cambria Math" panose="02040503050406030204" pitchFamily="18" charset="0"/>
                        </a:rPr>
                        <m:t>=</m:t>
                      </m:r>
                      <m:sSub>
                        <m:sSubPr>
                          <m:ctrlPr>
                            <a:rPr lang="es-CR" sz="2000" i="1">
                              <a:latin typeface="Cambria Math" panose="02040503050406030204" pitchFamily="18" charset="0"/>
                              <a:ea typeface="Cambria Math" panose="02040503050406030204" pitchFamily="18" charset="0"/>
                            </a:rPr>
                          </m:ctrlPr>
                        </m:sSubPr>
                        <m:e>
                          <m:r>
                            <a:rPr lang="es-CR" sz="2000" i="1">
                              <a:latin typeface="Cambria Math" panose="02040503050406030204" pitchFamily="18" charset="0"/>
                              <a:ea typeface="Cambria Math" panose="02040503050406030204" pitchFamily="18" charset="0"/>
                            </a:rPr>
                            <m:t>∅</m:t>
                          </m:r>
                        </m:e>
                        <m:sub>
                          <m:r>
                            <a:rPr lang="es-CR" sz="2000" i="1">
                              <a:latin typeface="Cambria Math" panose="02040503050406030204" pitchFamily="18" charset="0"/>
                              <a:ea typeface="Cambria Math" panose="02040503050406030204" pitchFamily="18" charset="0"/>
                            </a:rPr>
                            <m:t>1</m:t>
                          </m:r>
                        </m:sub>
                      </m:sSub>
                      <m:sSub>
                        <m:sSubPr>
                          <m:ctrlPr>
                            <a:rPr lang="es-CR" sz="2000" i="1">
                              <a:latin typeface="Cambria Math" panose="02040503050406030204" pitchFamily="18" charset="0"/>
                              <a:ea typeface="Cambria Math" panose="02040503050406030204" pitchFamily="18" charset="0"/>
                            </a:rPr>
                          </m:ctrlPr>
                        </m:sSubPr>
                        <m:e>
                          <m:r>
                            <a:rPr lang="es-CR" sz="2000" i="1">
                              <a:latin typeface="Cambria Math" panose="02040503050406030204" pitchFamily="18" charset="0"/>
                              <a:ea typeface="Cambria Math" panose="02040503050406030204" pitchFamily="18" charset="0"/>
                            </a:rPr>
                            <m:t>𝑥</m:t>
                          </m:r>
                        </m:e>
                        <m:sub>
                          <m:r>
                            <a:rPr lang="es-CR" sz="2000" i="1">
                              <a:latin typeface="Cambria Math" panose="02040503050406030204" pitchFamily="18" charset="0"/>
                              <a:ea typeface="Cambria Math" panose="02040503050406030204" pitchFamily="18" charset="0"/>
                            </a:rPr>
                            <m:t>𝑡</m:t>
                          </m:r>
                          <m:r>
                            <a:rPr lang="es-CR" sz="2000" i="1">
                              <a:latin typeface="Cambria Math" panose="02040503050406030204" pitchFamily="18" charset="0"/>
                              <a:ea typeface="Cambria Math" panose="02040503050406030204" pitchFamily="18" charset="0"/>
                            </a:rPr>
                            <m:t>−1</m:t>
                          </m:r>
                        </m:sub>
                      </m:sSub>
                      <m:r>
                        <a:rPr lang="es-CR" sz="2000" i="1">
                          <a:latin typeface="Cambria Math" panose="02040503050406030204" pitchFamily="18" charset="0"/>
                          <a:ea typeface="Cambria Math" panose="02040503050406030204" pitchFamily="18" charset="0"/>
                        </a:rPr>
                        <m:t>+</m:t>
                      </m:r>
                      <m:sSub>
                        <m:sSubPr>
                          <m:ctrlPr>
                            <a:rPr lang="es-CR" sz="2000" i="1">
                              <a:latin typeface="Cambria Math" panose="02040503050406030204" pitchFamily="18" charset="0"/>
                              <a:ea typeface="Cambria Math" panose="02040503050406030204" pitchFamily="18" charset="0"/>
                            </a:rPr>
                          </m:ctrlPr>
                        </m:sSubPr>
                        <m:e>
                          <m:r>
                            <a:rPr lang="es-CR" sz="2000" i="1">
                              <a:latin typeface="Cambria Math" panose="02040503050406030204" pitchFamily="18" charset="0"/>
                              <a:ea typeface="Cambria Math" panose="02040503050406030204" pitchFamily="18" charset="0"/>
                            </a:rPr>
                            <m:t>∅</m:t>
                          </m:r>
                        </m:e>
                        <m:sub>
                          <m:r>
                            <a:rPr lang="es-CR" sz="2000" b="0" i="1" smtClean="0">
                              <a:latin typeface="Cambria Math" panose="02040503050406030204" pitchFamily="18" charset="0"/>
                              <a:ea typeface="Cambria Math" panose="02040503050406030204" pitchFamily="18" charset="0"/>
                            </a:rPr>
                            <m:t>2</m:t>
                          </m:r>
                        </m:sub>
                      </m:sSub>
                      <m:sSub>
                        <m:sSubPr>
                          <m:ctrlPr>
                            <a:rPr lang="es-CR" sz="2000" i="1">
                              <a:latin typeface="Cambria Math" panose="02040503050406030204" pitchFamily="18" charset="0"/>
                              <a:ea typeface="Cambria Math" panose="02040503050406030204" pitchFamily="18" charset="0"/>
                            </a:rPr>
                          </m:ctrlPr>
                        </m:sSubPr>
                        <m:e>
                          <m:r>
                            <a:rPr lang="es-CR" sz="2000" i="1">
                              <a:latin typeface="Cambria Math" panose="02040503050406030204" pitchFamily="18" charset="0"/>
                              <a:ea typeface="Cambria Math" panose="02040503050406030204" pitchFamily="18" charset="0"/>
                            </a:rPr>
                            <m:t>𝑥</m:t>
                          </m:r>
                        </m:e>
                        <m:sub>
                          <m:r>
                            <a:rPr lang="es-CR" sz="2000" i="1">
                              <a:latin typeface="Cambria Math" panose="02040503050406030204" pitchFamily="18" charset="0"/>
                              <a:ea typeface="Cambria Math" panose="02040503050406030204" pitchFamily="18" charset="0"/>
                            </a:rPr>
                            <m:t>𝑡</m:t>
                          </m:r>
                          <m:r>
                            <a:rPr lang="es-CR" sz="2000" i="1">
                              <a:latin typeface="Cambria Math" panose="02040503050406030204" pitchFamily="18" charset="0"/>
                              <a:ea typeface="Cambria Math" panose="02040503050406030204" pitchFamily="18" charset="0"/>
                            </a:rPr>
                            <m:t>−2</m:t>
                          </m:r>
                        </m:sub>
                      </m:sSub>
                      <m:r>
                        <a:rPr lang="es-CR" sz="2000" b="0" i="1" smtClean="0">
                          <a:latin typeface="Cambria Math" panose="02040503050406030204" pitchFamily="18" charset="0"/>
                          <a:ea typeface="Cambria Math" panose="02040503050406030204" pitchFamily="18" charset="0"/>
                        </a:rPr>
                        <m:t>+…+</m:t>
                      </m:r>
                      <m:sSub>
                        <m:sSubPr>
                          <m:ctrlPr>
                            <a:rPr lang="es-CR" sz="2000" i="1">
                              <a:latin typeface="Cambria Math" panose="02040503050406030204" pitchFamily="18" charset="0"/>
                              <a:ea typeface="Cambria Math" panose="02040503050406030204" pitchFamily="18" charset="0"/>
                            </a:rPr>
                          </m:ctrlPr>
                        </m:sSubPr>
                        <m:e>
                          <m:r>
                            <a:rPr lang="es-CR" sz="2000" i="1">
                              <a:latin typeface="Cambria Math" panose="02040503050406030204" pitchFamily="18" charset="0"/>
                              <a:ea typeface="Cambria Math" panose="02040503050406030204" pitchFamily="18" charset="0"/>
                            </a:rPr>
                            <m:t>∅</m:t>
                          </m:r>
                        </m:e>
                        <m:sub>
                          <m:r>
                            <a:rPr lang="es-CR" sz="2000" b="0" i="1" smtClean="0">
                              <a:latin typeface="Cambria Math" panose="02040503050406030204" pitchFamily="18" charset="0"/>
                              <a:ea typeface="Cambria Math" panose="02040503050406030204" pitchFamily="18" charset="0"/>
                            </a:rPr>
                            <m:t>𝑝</m:t>
                          </m:r>
                        </m:sub>
                      </m:sSub>
                      <m:sSub>
                        <m:sSubPr>
                          <m:ctrlPr>
                            <a:rPr lang="es-CR" sz="2000" i="1">
                              <a:latin typeface="Cambria Math" panose="02040503050406030204" pitchFamily="18" charset="0"/>
                              <a:ea typeface="Cambria Math" panose="02040503050406030204" pitchFamily="18" charset="0"/>
                            </a:rPr>
                          </m:ctrlPr>
                        </m:sSubPr>
                        <m:e>
                          <m:r>
                            <a:rPr lang="es-CR" sz="2000" i="1">
                              <a:latin typeface="Cambria Math" panose="02040503050406030204" pitchFamily="18" charset="0"/>
                              <a:ea typeface="Cambria Math" panose="02040503050406030204" pitchFamily="18" charset="0"/>
                            </a:rPr>
                            <m:t>𝑥</m:t>
                          </m:r>
                        </m:e>
                        <m:sub>
                          <m:r>
                            <a:rPr lang="es-CR" sz="2000" i="1">
                              <a:latin typeface="Cambria Math" panose="02040503050406030204" pitchFamily="18" charset="0"/>
                              <a:ea typeface="Cambria Math" panose="02040503050406030204" pitchFamily="18" charset="0"/>
                            </a:rPr>
                            <m:t>𝑡</m:t>
                          </m:r>
                          <m:r>
                            <a:rPr lang="es-CR" sz="2000" i="1">
                              <a:latin typeface="Cambria Math" panose="02040503050406030204" pitchFamily="18" charset="0"/>
                              <a:ea typeface="Cambria Math" panose="02040503050406030204" pitchFamily="18" charset="0"/>
                            </a:rPr>
                            <m:t>−</m:t>
                          </m:r>
                          <m:r>
                            <a:rPr lang="es-CR" sz="2000" b="0" i="1" smtClean="0">
                              <a:latin typeface="Cambria Math" panose="02040503050406030204" pitchFamily="18" charset="0"/>
                              <a:ea typeface="Cambria Math" panose="02040503050406030204" pitchFamily="18" charset="0"/>
                            </a:rPr>
                            <m:t>𝑝</m:t>
                          </m:r>
                        </m:sub>
                      </m:sSub>
                      <m:r>
                        <a:rPr lang="es-CR" sz="2000" b="0" i="1" smtClean="0">
                          <a:latin typeface="Cambria Math" panose="02040503050406030204" pitchFamily="18" charset="0"/>
                          <a:ea typeface="Cambria Math" panose="02040503050406030204" pitchFamily="18" charset="0"/>
                        </a:rPr>
                        <m:t>+</m:t>
                      </m:r>
                      <m:sSub>
                        <m:sSubPr>
                          <m:ctrlPr>
                            <a:rPr lang="es-CR" sz="2000" i="1">
                              <a:latin typeface="Cambria Math" panose="02040503050406030204" pitchFamily="18" charset="0"/>
                              <a:ea typeface="Cambria Math" panose="02040503050406030204" pitchFamily="18" charset="0"/>
                            </a:rPr>
                          </m:ctrlPr>
                        </m:sSubPr>
                        <m:e>
                          <m:r>
                            <a:rPr lang="es-CR" sz="2000" i="1">
                              <a:latin typeface="Cambria Math" panose="02040503050406030204" pitchFamily="18" charset="0"/>
                              <a:ea typeface="Cambria Math" panose="02040503050406030204" pitchFamily="18" charset="0"/>
                            </a:rPr>
                            <m:t>𝑢</m:t>
                          </m:r>
                        </m:e>
                        <m:sub>
                          <m:r>
                            <a:rPr lang="es-CR" sz="2000" i="1">
                              <a:latin typeface="Cambria Math" panose="02040503050406030204" pitchFamily="18" charset="0"/>
                              <a:ea typeface="Cambria Math" panose="02040503050406030204" pitchFamily="18" charset="0"/>
                            </a:rPr>
                            <m:t>𝑡</m:t>
                          </m:r>
                        </m:sub>
                      </m:sSub>
                      <m:r>
                        <a:rPr lang="es-CR" sz="2000" i="1">
                          <a:latin typeface="Cambria Math" panose="02040503050406030204" pitchFamily="18" charset="0"/>
                          <a:ea typeface="Cambria Math" panose="02040503050406030204" pitchFamily="18" charset="0"/>
                        </a:rPr>
                        <m:t>−</m:t>
                      </m:r>
                      <m:sSub>
                        <m:sSubPr>
                          <m:ctrlPr>
                            <a:rPr lang="es-CR" sz="2000" i="1">
                              <a:latin typeface="Cambria Math" panose="02040503050406030204" pitchFamily="18" charset="0"/>
                              <a:ea typeface="Cambria Math" panose="02040503050406030204" pitchFamily="18" charset="0"/>
                            </a:rPr>
                          </m:ctrlPr>
                        </m:sSubPr>
                        <m:e>
                          <m:r>
                            <a:rPr lang="es-CR" sz="2000" i="1">
                              <a:latin typeface="Cambria Math" panose="02040503050406030204" pitchFamily="18" charset="0"/>
                              <a:ea typeface="Cambria Math" panose="02040503050406030204" pitchFamily="18" charset="0"/>
                            </a:rPr>
                            <m:t>𝜗</m:t>
                          </m:r>
                        </m:e>
                        <m:sub>
                          <m:r>
                            <a:rPr lang="es-CR" sz="2000" i="1">
                              <a:latin typeface="Cambria Math" panose="02040503050406030204" pitchFamily="18" charset="0"/>
                              <a:ea typeface="Cambria Math" panose="02040503050406030204" pitchFamily="18" charset="0"/>
                            </a:rPr>
                            <m:t>1</m:t>
                          </m:r>
                        </m:sub>
                      </m:sSub>
                      <m:sSub>
                        <m:sSubPr>
                          <m:ctrlPr>
                            <a:rPr lang="es-CR" sz="2000" i="1">
                              <a:latin typeface="Cambria Math" panose="02040503050406030204" pitchFamily="18" charset="0"/>
                              <a:ea typeface="Cambria Math" panose="02040503050406030204" pitchFamily="18" charset="0"/>
                            </a:rPr>
                          </m:ctrlPr>
                        </m:sSubPr>
                        <m:e>
                          <m:r>
                            <a:rPr lang="es-CR" sz="2000" i="1">
                              <a:latin typeface="Cambria Math" panose="02040503050406030204" pitchFamily="18" charset="0"/>
                              <a:ea typeface="Cambria Math" panose="02040503050406030204" pitchFamily="18" charset="0"/>
                            </a:rPr>
                            <m:t>𝑢</m:t>
                          </m:r>
                        </m:e>
                        <m:sub>
                          <m:r>
                            <a:rPr lang="es-CR" sz="2000" i="1">
                              <a:latin typeface="Cambria Math" panose="02040503050406030204" pitchFamily="18" charset="0"/>
                              <a:ea typeface="Cambria Math" panose="02040503050406030204" pitchFamily="18" charset="0"/>
                            </a:rPr>
                            <m:t>𝑡</m:t>
                          </m:r>
                          <m:r>
                            <a:rPr lang="es-CR" sz="2000" i="1">
                              <a:latin typeface="Cambria Math" panose="02040503050406030204" pitchFamily="18" charset="0"/>
                              <a:ea typeface="Cambria Math" panose="02040503050406030204" pitchFamily="18" charset="0"/>
                            </a:rPr>
                            <m:t>−1</m:t>
                          </m:r>
                        </m:sub>
                      </m:sSub>
                      <m:r>
                        <a:rPr lang="es-CR" sz="2000" b="0" i="1" smtClean="0">
                          <a:latin typeface="Cambria Math" panose="02040503050406030204" pitchFamily="18" charset="0"/>
                          <a:ea typeface="Cambria Math" panose="02040503050406030204" pitchFamily="18" charset="0"/>
                        </a:rPr>
                        <m:t>−</m:t>
                      </m:r>
                      <m:sSub>
                        <m:sSubPr>
                          <m:ctrlPr>
                            <a:rPr lang="es-CR" sz="2000" i="1">
                              <a:latin typeface="Cambria Math" panose="02040503050406030204" pitchFamily="18" charset="0"/>
                              <a:ea typeface="Cambria Math" panose="02040503050406030204" pitchFamily="18" charset="0"/>
                            </a:rPr>
                          </m:ctrlPr>
                        </m:sSubPr>
                        <m:e>
                          <m:r>
                            <a:rPr lang="es-CR" sz="2000" i="1">
                              <a:latin typeface="Cambria Math" panose="02040503050406030204" pitchFamily="18" charset="0"/>
                              <a:ea typeface="Cambria Math" panose="02040503050406030204" pitchFamily="18" charset="0"/>
                            </a:rPr>
                            <m:t>𝜗</m:t>
                          </m:r>
                        </m:e>
                        <m:sub>
                          <m:r>
                            <a:rPr lang="es-CR" sz="2000" b="0" i="1" smtClean="0">
                              <a:latin typeface="Cambria Math" panose="02040503050406030204" pitchFamily="18" charset="0"/>
                              <a:ea typeface="Cambria Math" panose="02040503050406030204" pitchFamily="18" charset="0"/>
                            </a:rPr>
                            <m:t>2</m:t>
                          </m:r>
                        </m:sub>
                      </m:sSub>
                      <m:sSub>
                        <m:sSubPr>
                          <m:ctrlPr>
                            <a:rPr lang="es-CR" sz="2000" i="1">
                              <a:latin typeface="Cambria Math" panose="02040503050406030204" pitchFamily="18" charset="0"/>
                              <a:ea typeface="Cambria Math" panose="02040503050406030204" pitchFamily="18" charset="0"/>
                            </a:rPr>
                          </m:ctrlPr>
                        </m:sSubPr>
                        <m:e>
                          <m:r>
                            <a:rPr lang="es-CR" sz="2000" i="1">
                              <a:latin typeface="Cambria Math" panose="02040503050406030204" pitchFamily="18" charset="0"/>
                              <a:ea typeface="Cambria Math" panose="02040503050406030204" pitchFamily="18" charset="0"/>
                            </a:rPr>
                            <m:t>𝑢</m:t>
                          </m:r>
                        </m:e>
                        <m:sub>
                          <m:r>
                            <a:rPr lang="es-CR" sz="2000" i="1">
                              <a:latin typeface="Cambria Math" panose="02040503050406030204" pitchFamily="18" charset="0"/>
                              <a:ea typeface="Cambria Math" panose="02040503050406030204" pitchFamily="18" charset="0"/>
                            </a:rPr>
                            <m:t>𝑡</m:t>
                          </m:r>
                          <m:r>
                            <a:rPr lang="es-CR" sz="2000" i="1">
                              <a:latin typeface="Cambria Math" panose="02040503050406030204" pitchFamily="18" charset="0"/>
                              <a:ea typeface="Cambria Math" panose="02040503050406030204" pitchFamily="18" charset="0"/>
                            </a:rPr>
                            <m:t>−2</m:t>
                          </m:r>
                        </m:sub>
                      </m:sSub>
                      <m:r>
                        <a:rPr lang="es-CR" sz="2000" b="0" i="1" smtClean="0">
                          <a:latin typeface="Cambria Math" panose="02040503050406030204" pitchFamily="18" charset="0"/>
                          <a:ea typeface="Cambria Math" panose="02040503050406030204" pitchFamily="18" charset="0"/>
                        </a:rPr>
                        <m:t>−…−</m:t>
                      </m:r>
                      <m:sSub>
                        <m:sSubPr>
                          <m:ctrlPr>
                            <a:rPr lang="es-CR" sz="2000" i="1">
                              <a:latin typeface="Cambria Math" panose="02040503050406030204" pitchFamily="18" charset="0"/>
                              <a:ea typeface="Cambria Math" panose="02040503050406030204" pitchFamily="18" charset="0"/>
                            </a:rPr>
                          </m:ctrlPr>
                        </m:sSubPr>
                        <m:e>
                          <m:r>
                            <a:rPr lang="es-CR" sz="2000" i="1">
                              <a:latin typeface="Cambria Math" panose="02040503050406030204" pitchFamily="18" charset="0"/>
                              <a:ea typeface="Cambria Math" panose="02040503050406030204" pitchFamily="18" charset="0"/>
                            </a:rPr>
                            <m:t>𝜗</m:t>
                          </m:r>
                        </m:e>
                        <m:sub>
                          <m:r>
                            <a:rPr lang="es-CR" sz="2000" b="0" i="1" smtClean="0">
                              <a:latin typeface="Cambria Math" panose="02040503050406030204" pitchFamily="18" charset="0"/>
                              <a:ea typeface="Cambria Math" panose="02040503050406030204" pitchFamily="18" charset="0"/>
                            </a:rPr>
                            <m:t>𝑞</m:t>
                          </m:r>
                        </m:sub>
                      </m:sSub>
                      <m:sSub>
                        <m:sSubPr>
                          <m:ctrlPr>
                            <a:rPr lang="es-CR" sz="2000" i="1">
                              <a:latin typeface="Cambria Math" panose="02040503050406030204" pitchFamily="18" charset="0"/>
                              <a:ea typeface="Cambria Math" panose="02040503050406030204" pitchFamily="18" charset="0"/>
                            </a:rPr>
                          </m:ctrlPr>
                        </m:sSubPr>
                        <m:e>
                          <m:r>
                            <a:rPr lang="es-CR" sz="2000" i="1">
                              <a:latin typeface="Cambria Math" panose="02040503050406030204" pitchFamily="18" charset="0"/>
                              <a:ea typeface="Cambria Math" panose="02040503050406030204" pitchFamily="18" charset="0"/>
                            </a:rPr>
                            <m:t>𝑢</m:t>
                          </m:r>
                        </m:e>
                        <m:sub>
                          <m:r>
                            <a:rPr lang="es-CR" sz="2000" i="1">
                              <a:latin typeface="Cambria Math" panose="02040503050406030204" pitchFamily="18" charset="0"/>
                              <a:ea typeface="Cambria Math" panose="02040503050406030204" pitchFamily="18" charset="0"/>
                            </a:rPr>
                            <m:t>𝑡</m:t>
                          </m:r>
                          <m:r>
                            <a:rPr lang="es-CR" sz="2000" i="1">
                              <a:latin typeface="Cambria Math" panose="02040503050406030204" pitchFamily="18" charset="0"/>
                              <a:ea typeface="Cambria Math" panose="02040503050406030204" pitchFamily="18" charset="0"/>
                            </a:rPr>
                            <m:t>−</m:t>
                          </m:r>
                          <m:r>
                            <a:rPr lang="es-CR" sz="2000" b="0" i="1" smtClean="0">
                              <a:latin typeface="Cambria Math" panose="02040503050406030204" pitchFamily="18" charset="0"/>
                              <a:ea typeface="Cambria Math" panose="02040503050406030204" pitchFamily="18" charset="0"/>
                            </a:rPr>
                            <m:t>𝑞</m:t>
                          </m:r>
                        </m:sub>
                      </m:sSub>
                      <m:r>
                        <a:rPr lang="es-CR" sz="2000" i="1">
                          <a:latin typeface="Cambria Math" panose="02040503050406030204" pitchFamily="18" charset="0"/>
                          <a:ea typeface="Cambria Math" panose="02040503050406030204" pitchFamily="18" charset="0"/>
                        </a:rPr>
                        <m:t>,  </m:t>
                      </m:r>
                    </m:oMath>
                  </m:oMathPara>
                </a14:m>
                <a:endParaRPr lang="es-CR" sz="2400" i="1" dirty="0">
                  <a:latin typeface="Cambria Math" panose="02040503050406030204" pitchFamily="18" charset="0"/>
                  <a:ea typeface="Cambria Math" panose="02040503050406030204" pitchFamily="18" charset="0"/>
                </a:endParaRPr>
              </a:p>
              <a:p>
                <a:pPr marL="0" indent="0">
                  <a:buNone/>
                </a:pPr>
                <a:endParaRPr lang="es-CR" sz="2400" dirty="0">
                  <a:ea typeface="Cambria Math" panose="02040503050406030204" pitchFamily="18" charset="0"/>
                </a:endParaRPr>
              </a:p>
              <a:p>
                <a:pPr marL="0" indent="0">
                  <a:buNone/>
                </a:pPr>
                <a:r>
                  <a:rPr lang="es-CR" sz="2400" dirty="0">
                    <a:ea typeface="Cambria Math" panose="02040503050406030204" pitchFamily="18" charset="0"/>
                  </a:rPr>
                  <a:t>O también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𝐵</m:t>
                        </m:r>
                        <m:r>
                          <a:rPr lang="es-CR" sz="2400" b="0" i="1" smtClean="0">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sub>
                    </m:sSub>
                    <m:r>
                      <a:rPr lang="es-CR" sz="2400" i="1">
                        <a:latin typeface="Cambria Math" panose="02040503050406030204" pitchFamily="18" charset="0"/>
                        <a:ea typeface="Cambria Math" panose="02040503050406030204" pitchFamily="18" charset="0"/>
                      </a:rPr>
                      <m:t>=</m:t>
                    </m:r>
                    <m:r>
                      <a:rPr lang="es-CR" sz="2400" i="1" smtClean="0">
                        <a:latin typeface="Cambria Math" panose="02040503050406030204" pitchFamily="18" charset="0"/>
                        <a:ea typeface="Cambria Math" panose="02040503050406030204" pitchFamily="18" charset="0"/>
                      </a:rPr>
                      <m:t>𝜗</m:t>
                    </m:r>
                    <m:r>
                      <a:rPr lang="es-CR" sz="2400" b="0" i="1" smtClean="0">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𝐵</m:t>
                    </m:r>
                    <m:r>
                      <a:rPr lang="es-CR" sz="2400" b="0" i="1" smtClean="0">
                        <a:latin typeface="Cambria Math" panose="02040503050406030204" pitchFamily="18" charset="0"/>
                        <a:ea typeface="Cambria Math" panose="02040503050406030204" pitchFamily="18" charset="0"/>
                      </a:rPr>
                      <m:t>) </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sub>
                    </m:sSub>
                  </m:oMath>
                </a14:m>
                <a:endParaRPr lang="es-CR" sz="2400" dirty="0"/>
              </a:p>
              <a:p>
                <a:pPr marL="0" indent="0">
                  <a:buNone/>
                </a:pPr>
                <a:endParaRPr lang="es-CR" sz="2400" dirty="0"/>
              </a:p>
              <a:p>
                <a:pPr marL="0" indent="0">
                  <a:buNone/>
                </a:pPr>
                <a14:m>
                  <m:oMathPara xmlns:m="http://schemas.openxmlformats.org/officeDocument/2006/math">
                    <m:oMathParaPr>
                      <m:jc m:val="left"/>
                    </m:oMathParaPr>
                    <m:oMath xmlns:m="http://schemas.openxmlformats.org/officeDocument/2006/math">
                      <m:r>
                        <a:rPr lang="es-CR" sz="2400" i="1">
                          <a:latin typeface="Cambria Math" panose="02040503050406030204" pitchFamily="18" charset="0"/>
                          <a:ea typeface="Cambria Math" panose="02040503050406030204" pitchFamily="18" charset="0"/>
                        </a:rPr>
                        <m:t>∅</m:t>
                      </m:r>
                      <m:d>
                        <m:dPr>
                          <m:ctrlPr>
                            <a:rPr lang="es-CR" sz="2400" b="0" i="1" smtClean="0">
                              <a:latin typeface="Cambria Math" panose="02040503050406030204" pitchFamily="18" charset="0"/>
                              <a:ea typeface="Cambria Math" panose="02040503050406030204" pitchFamily="18" charset="0"/>
                            </a:rPr>
                          </m:ctrlPr>
                        </m:dPr>
                        <m:e>
                          <m:r>
                            <a:rPr lang="es-CR" sz="2400" i="1">
                              <a:latin typeface="Cambria Math" panose="02040503050406030204" pitchFamily="18" charset="0"/>
                              <a:ea typeface="Cambria Math" panose="02040503050406030204" pitchFamily="18" charset="0"/>
                            </a:rPr>
                            <m:t>𝐵</m:t>
                          </m:r>
                        </m:e>
                      </m:d>
                      <m:r>
                        <a:rPr lang="es-CR" sz="2400" b="0" i="1" smtClean="0">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(1−</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Sub>
                      <m:r>
                        <a:rPr lang="es-CR" sz="2400" i="1">
                          <a:latin typeface="Cambria Math" panose="02040503050406030204" pitchFamily="18" charset="0"/>
                          <a:ea typeface="Cambria Math" panose="02040503050406030204" pitchFamily="18" charset="0"/>
                        </a:rPr>
                        <m:t>𝐵</m:t>
                      </m:r>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Sub>
                      <m:sSup>
                        <m:sSupPr>
                          <m:ctrlPr>
                            <a:rPr lang="es-CR" sz="2400" i="1">
                              <a:latin typeface="Cambria Math" panose="02040503050406030204" pitchFamily="18" charset="0"/>
                              <a:ea typeface="Cambria Math" panose="02040503050406030204" pitchFamily="18" charset="0"/>
                            </a:rPr>
                          </m:ctrlPr>
                        </m:sSupPr>
                        <m:e>
                          <m:r>
                            <a:rPr lang="es-CR" sz="2400" i="1">
                              <a:latin typeface="Cambria Math" panose="02040503050406030204" pitchFamily="18" charset="0"/>
                              <a:ea typeface="Cambria Math" panose="02040503050406030204" pitchFamily="18" charset="0"/>
                            </a:rPr>
                            <m:t>𝐵</m:t>
                          </m:r>
                        </m:e>
                        <m:sup>
                          <m:r>
                            <a:rPr lang="es-CR" sz="2400" i="1">
                              <a:latin typeface="Cambria Math" panose="02040503050406030204" pitchFamily="18" charset="0"/>
                              <a:ea typeface="Cambria Math" panose="02040503050406030204" pitchFamily="18" charset="0"/>
                            </a:rPr>
                            <m:t>2</m:t>
                          </m:r>
                        </m:sup>
                      </m:sSup>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𝑝</m:t>
                          </m:r>
                        </m:sub>
                      </m:sSub>
                      <m:sSup>
                        <m:sSupPr>
                          <m:ctrlPr>
                            <a:rPr lang="es-CR" sz="2400" i="1">
                              <a:latin typeface="Cambria Math" panose="02040503050406030204" pitchFamily="18" charset="0"/>
                              <a:ea typeface="Cambria Math" panose="02040503050406030204" pitchFamily="18" charset="0"/>
                            </a:rPr>
                          </m:ctrlPr>
                        </m:sSupPr>
                        <m:e>
                          <m:r>
                            <a:rPr lang="es-CR" sz="2400" i="1">
                              <a:latin typeface="Cambria Math" panose="02040503050406030204" pitchFamily="18" charset="0"/>
                              <a:ea typeface="Cambria Math" panose="02040503050406030204" pitchFamily="18" charset="0"/>
                            </a:rPr>
                            <m:t>𝐵</m:t>
                          </m:r>
                        </m:e>
                        <m:sup>
                          <m:r>
                            <a:rPr lang="es-CR" sz="2400" i="1">
                              <a:latin typeface="Cambria Math" panose="02040503050406030204" pitchFamily="18" charset="0"/>
                              <a:ea typeface="Cambria Math" panose="02040503050406030204" pitchFamily="18" charset="0"/>
                            </a:rPr>
                            <m:t>𝑝</m:t>
                          </m:r>
                        </m:sup>
                      </m:sSup>
                      <m:r>
                        <a:rPr lang="es-CR" sz="2400" i="1">
                          <a:latin typeface="Cambria Math" panose="02040503050406030204" pitchFamily="18" charset="0"/>
                          <a:ea typeface="Cambria Math" panose="02040503050406030204" pitchFamily="18" charset="0"/>
                        </a:rPr>
                        <m:t>)</m:t>
                      </m:r>
                    </m:oMath>
                  </m:oMathPara>
                </a14:m>
                <a:endParaRPr lang="es-CR" sz="2400" b="0" dirty="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s-CR" sz="2400" i="1">
                          <a:latin typeface="Cambria Math" panose="02040503050406030204" pitchFamily="18" charset="0"/>
                          <a:ea typeface="Cambria Math" panose="02040503050406030204" pitchFamily="18" charset="0"/>
                        </a:rPr>
                        <m:t>𝜗</m:t>
                      </m:r>
                      <m:d>
                        <m:dPr>
                          <m:ctrlPr>
                            <a:rPr lang="es-CR" sz="2400" b="0" i="1" smtClean="0">
                              <a:latin typeface="Cambria Math" panose="02040503050406030204" pitchFamily="18" charset="0"/>
                              <a:ea typeface="Cambria Math" panose="02040503050406030204" pitchFamily="18" charset="0"/>
                            </a:rPr>
                          </m:ctrlPr>
                        </m:dPr>
                        <m:e>
                          <m:r>
                            <a:rPr lang="es-CR" sz="2400" i="1">
                              <a:latin typeface="Cambria Math" panose="02040503050406030204" pitchFamily="18" charset="0"/>
                              <a:ea typeface="Cambria Math" panose="02040503050406030204" pitchFamily="18" charset="0"/>
                            </a:rPr>
                            <m:t>𝐵</m:t>
                          </m:r>
                        </m:e>
                      </m:d>
                      <m:r>
                        <a:rPr lang="es-CR" sz="2400" b="0" i="1" smtClean="0">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(1−</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1</m:t>
                          </m:r>
                        </m:sub>
                      </m:sSub>
                      <m:r>
                        <a:rPr lang="es-CR" sz="2400" i="1">
                          <a:latin typeface="Cambria Math" panose="02040503050406030204" pitchFamily="18" charset="0"/>
                          <a:ea typeface="Cambria Math" panose="02040503050406030204" pitchFamily="18" charset="0"/>
                        </a:rPr>
                        <m:t>𝐵</m:t>
                      </m:r>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2</m:t>
                          </m:r>
                        </m:sub>
                      </m:sSub>
                      <m:sSup>
                        <m:sSupPr>
                          <m:ctrlPr>
                            <a:rPr lang="es-CR" sz="2400" i="1">
                              <a:latin typeface="Cambria Math" panose="02040503050406030204" pitchFamily="18" charset="0"/>
                              <a:ea typeface="Cambria Math" panose="02040503050406030204" pitchFamily="18" charset="0"/>
                            </a:rPr>
                          </m:ctrlPr>
                        </m:sSupPr>
                        <m:e>
                          <m:r>
                            <a:rPr lang="es-CR" sz="2400" i="1">
                              <a:latin typeface="Cambria Math" panose="02040503050406030204" pitchFamily="18" charset="0"/>
                              <a:ea typeface="Cambria Math" panose="02040503050406030204" pitchFamily="18" charset="0"/>
                            </a:rPr>
                            <m:t>𝐵</m:t>
                          </m:r>
                        </m:e>
                        <m:sup>
                          <m:r>
                            <a:rPr lang="es-CR" sz="2400" i="1">
                              <a:latin typeface="Cambria Math" panose="02040503050406030204" pitchFamily="18" charset="0"/>
                              <a:ea typeface="Cambria Math" panose="02040503050406030204" pitchFamily="18" charset="0"/>
                            </a:rPr>
                            <m:t>2</m:t>
                          </m:r>
                        </m:sup>
                      </m:sSup>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𝑞</m:t>
                          </m:r>
                        </m:sub>
                      </m:sSub>
                      <m:sSup>
                        <m:sSupPr>
                          <m:ctrlPr>
                            <a:rPr lang="es-CR" sz="2400" i="1">
                              <a:latin typeface="Cambria Math" panose="02040503050406030204" pitchFamily="18" charset="0"/>
                              <a:ea typeface="Cambria Math" panose="02040503050406030204" pitchFamily="18" charset="0"/>
                            </a:rPr>
                          </m:ctrlPr>
                        </m:sSupPr>
                        <m:e>
                          <m:r>
                            <a:rPr lang="es-CR" sz="2400" i="1">
                              <a:latin typeface="Cambria Math" panose="02040503050406030204" pitchFamily="18" charset="0"/>
                              <a:ea typeface="Cambria Math" panose="02040503050406030204" pitchFamily="18" charset="0"/>
                            </a:rPr>
                            <m:t>𝐵</m:t>
                          </m:r>
                        </m:e>
                        <m:sup>
                          <m:r>
                            <a:rPr lang="es-CR" sz="2400" b="0" i="1" smtClean="0">
                              <a:latin typeface="Cambria Math" panose="02040503050406030204" pitchFamily="18" charset="0"/>
                              <a:ea typeface="Cambria Math" panose="02040503050406030204" pitchFamily="18" charset="0"/>
                            </a:rPr>
                            <m:t>𝑞</m:t>
                          </m:r>
                        </m:sup>
                      </m:sSup>
                      <m:r>
                        <a:rPr lang="es-CR" sz="2400" i="1">
                          <a:latin typeface="Cambria Math" panose="02040503050406030204" pitchFamily="18" charset="0"/>
                          <a:ea typeface="Cambria Math" panose="02040503050406030204" pitchFamily="18" charset="0"/>
                        </a:rPr>
                        <m:t>)</m:t>
                      </m:r>
                    </m:oMath>
                  </m:oMathPara>
                </a14:m>
                <a:endParaRPr lang="es-CR" sz="2400" dirty="0"/>
              </a:p>
              <a:p>
                <a:pPr marL="0" indent="0">
                  <a:buNone/>
                </a:pPr>
                <a:endParaRPr lang="es-CR" sz="2400" dirty="0"/>
              </a:p>
              <a:p>
                <a:pPr marL="0" indent="0">
                  <a:buNone/>
                </a:pPr>
                <a:endParaRPr lang="es-CR" sz="2400" dirty="0"/>
              </a:p>
            </p:txBody>
          </p:sp>
        </mc:Choice>
        <mc:Fallback xmlns="">
          <p:sp>
            <p:nvSpPr>
              <p:cNvPr id="3" name="Marcador de contenido 2">
                <a:extLst>
                  <a:ext uri="{FF2B5EF4-FFF2-40B4-BE49-F238E27FC236}">
                    <a16:creationId xmlns:a16="http://schemas.microsoft.com/office/drawing/2014/main" xmlns="" xmlns:a14="http://schemas.microsoft.com/office/drawing/2010/main" id="{860AF884-6874-4278-BE7D-BEE4F15434DC}"/>
                  </a:ext>
                </a:extLst>
              </p:cNvPr>
              <p:cNvSpPr>
                <a:spLocks noGrp="1" noRot="1" noChangeAspect="1" noMove="1" noResize="1" noEditPoints="1" noAdjustHandles="1" noChangeArrowheads="1" noChangeShapeType="1" noTextEdit="1"/>
              </p:cNvSpPr>
              <p:nvPr>
                <p:ph idx="1"/>
              </p:nvPr>
            </p:nvSpPr>
            <p:spPr>
              <a:xfrm>
                <a:off x="107504" y="836712"/>
                <a:ext cx="8784976" cy="5976664"/>
              </a:xfrm>
              <a:blipFill>
                <a:blip r:embed="rId2" cstate="print"/>
                <a:stretch>
                  <a:fillRect l="-1110" t="-815"/>
                </a:stretch>
              </a:blipFill>
            </p:spPr>
            <p:txBody>
              <a:bodyPr/>
              <a:lstStyle/>
              <a:p>
                <a:r>
                  <a:rPr lang="es-CR">
                    <a:noFill/>
                  </a:rPr>
                  <a:t> </a:t>
                </a:r>
              </a:p>
            </p:txBody>
          </p:sp>
        </mc:Fallback>
      </mc:AlternateContent>
      <p:sp>
        <p:nvSpPr>
          <p:cNvPr id="7" name="1 Título">
            <a:extLst>
              <a:ext uri="{FF2B5EF4-FFF2-40B4-BE49-F238E27FC236}">
                <a16:creationId xmlns:a16="http://schemas.microsoft.com/office/drawing/2014/main" id="{B0D39A77-D0B4-4C05-AC22-7B45359FD022}"/>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ARMA</a:t>
            </a:r>
          </a:p>
        </p:txBody>
      </p:sp>
    </p:spTree>
    <p:extLst>
      <p:ext uri="{BB962C8B-B14F-4D97-AF65-F5344CB8AC3E}">
        <p14:creationId xmlns:p14="http://schemas.microsoft.com/office/powerpoint/2010/main" val="2627035764"/>
      </p:ext>
    </p:extLst>
  </p:cSld>
  <p:clrMapOvr>
    <a:masterClrMapping/>
  </p:clrMapOvr>
  <p:transition spd="slow">
    <p:wip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B74D978E-03F1-4F9C-91BB-30236B173744}"/>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ARMA</a:t>
            </a:r>
          </a:p>
        </p:txBody>
      </p:sp>
      <mc:AlternateContent xmlns:mc="http://schemas.openxmlformats.org/markup-compatibility/2006" xmlns:a14="http://schemas.microsoft.com/office/drawing/2010/main">
        <mc:Choice Requires="a14">
          <p:sp>
            <p:nvSpPr>
              <p:cNvPr id="5" name="Marcador de contenido 2">
                <a:extLst>
                  <a:ext uri="{FF2B5EF4-FFF2-40B4-BE49-F238E27FC236}">
                    <a16:creationId xmlns:a16="http://schemas.microsoft.com/office/drawing/2014/main" id="{3DE9B00C-BE0D-4DDC-A93B-64F547DA517D}"/>
                  </a:ext>
                </a:extLst>
              </p:cNvPr>
              <p:cNvSpPr>
                <a:spLocks noGrp="1"/>
              </p:cNvSpPr>
              <p:nvPr>
                <p:ph idx="1"/>
              </p:nvPr>
            </p:nvSpPr>
            <p:spPr>
              <a:xfrm>
                <a:off x="107504" y="836712"/>
                <a:ext cx="8784976" cy="5976664"/>
              </a:xfrm>
            </p:spPr>
            <p:txBody>
              <a:bodyPr>
                <a:normAutofit/>
              </a:bodyPr>
              <a:lstStyle/>
              <a:p>
                <a:pPr marL="0" indent="0">
                  <a:buNone/>
                </a:pPr>
                <a:r>
                  <a:rPr lang="es-CR" sz="2400" dirty="0">
                    <a:latin typeface="Cambria Math" panose="02040503050406030204" pitchFamily="18" charset="0"/>
                    <a:ea typeface="Cambria Math" panose="02040503050406030204" pitchFamily="18" charset="0"/>
                  </a:rPr>
                  <a:t>Se imponen las condiciones habituales:</a:t>
                </a:r>
              </a:p>
              <a:p>
                <a:pPr marL="0" indent="0">
                  <a:buNone/>
                </a:pPr>
                <a:endParaRPr lang="es-CR" sz="2400" dirty="0">
                  <a:latin typeface="Cambria Math" panose="02040503050406030204" pitchFamily="18" charset="0"/>
                  <a:ea typeface="Cambria Math" panose="02040503050406030204" pitchFamily="18" charset="0"/>
                </a:endParaRPr>
              </a:p>
              <a:p>
                <a:r>
                  <a:rPr lang="es-CR" sz="2400" dirty="0">
                    <a:latin typeface="Cambria Math" panose="02040503050406030204" pitchFamily="18" charset="0"/>
                    <a:ea typeface="Cambria Math" panose="02040503050406030204" pitchFamily="18" charset="0"/>
                  </a:rPr>
                  <a:t>La estacionaridad: las raíces de </a:t>
                </a:r>
                <a14:m>
                  <m:oMath xmlns:m="http://schemas.openxmlformats.org/officeDocument/2006/math">
                    <m:r>
                      <a:rPr lang="es-CR" sz="2400" i="1">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𝐵</m:t>
                    </m:r>
                    <m:r>
                      <a:rPr lang="es-CR" sz="2400" i="1">
                        <a:latin typeface="Cambria Math" panose="02040503050406030204" pitchFamily="18" charset="0"/>
                        <a:ea typeface="Cambria Math" panose="02040503050406030204" pitchFamily="18" charset="0"/>
                      </a:rPr>
                      <m:t>)</m:t>
                    </m:r>
                  </m:oMath>
                </a14:m>
                <a:r>
                  <a:rPr lang="es-CR" sz="2400" dirty="0">
                    <a:latin typeface="Cambria Math" panose="02040503050406030204" pitchFamily="18" charset="0"/>
                    <a:ea typeface="Cambria Math" panose="02040503050406030204" pitchFamily="18" charset="0"/>
                  </a:rPr>
                  <a:t> son exteriores al circulo unitario, de manera que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sub>
                    </m:sSub>
                  </m:oMath>
                </a14:m>
                <a:r>
                  <a:rPr lang="es-CR" sz="2400" dirty="0">
                    <a:latin typeface="Cambria Math" panose="02040503050406030204" pitchFamily="18" charset="0"/>
                    <a:ea typeface="Cambria Math" panose="02040503050406030204" pitchFamily="18" charset="0"/>
                  </a:rPr>
                  <a:t> es una innovación.</a:t>
                </a:r>
              </a:p>
              <a:p>
                <a:r>
                  <a:rPr lang="es-CR" sz="2400" dirty="0">
                    <a:latin typeface="Cambria Math" panose="02040503050406030204" pitchFamily="18" charset="0"/>
                    <a:ea typeface="Cambria Math" panose="02040503050406030204" pitchFamily="18" charset="0"/>
                  </a:rPr>
                  <a:t>La inversibilidad: las raíces de </a:t>
                </a:r>
                <a14:m>
                  <m:oMath xmlns:m="http://schemas.openxmlformats.org/officeDocument/2006/math">
                    <m:r>
                      <a:rPr lang="es-CR" sz="2400" i="1">
                        <a:latin typeface="Cambria Math" panose="02040503050406030204" pitchFamily="18" charset="0"/>
                        <a:ea typeface="Cambria Math" panose="02040503050406030204" pitchFamily="18" charset="0"/>
                      </a:rPr>
                      <m:t>𝜗</m:t>
                    </m:r>
                    <m:r>
                      <a:rPr lang="es-CR" sz="2400" i="1">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𝐵</m:t>
                    </m:r>
                    <m:r>
                      <a:rPr lang="es-CR" sz="2400" i="1">
                        <a:latin typeface="Cambria Math" panose="02040503050406030204" pitchFamily="18" charset="0"/>
                        <a:ea typeface="Cambria Math" panose="02040503050406030204" pitchFamily="18" charset="0"/>
                      </a:rPr>
                      <m:t>) </m:t>
                    </m:r>
                  </m:oMath>
                </a14:m>
                <a:r>
                  <a:rPr lang="es-CR" sz="2400" dirty="0">
                    <a:latin typeface="Cambria Math" panose="02040503050406030204" pitchFamily="18" charset="0"/>
                    <a:ea typeface="Cambria Math" panose="02040503050406030204" pitchFamily="18" charset="0"/>
                  </a:rPr>
                  <a:t>son exteriores al circulo unitario.</a:t>
                </a:r>
              </a:p>
              <a:p>
                <a:pPr marL="0" indent="0">
                  <a:buNone/>
                </a:pPr>
                <a:endParaRPr lang="es-CR" sz="2400" dirty="0">
                  <a:ea typeface="Cambria Math" panose="02040503050406030204" pitchFamily="18" charset="0"/>
                </a:endParaRPr>
              </a:p>
              <a:p>
                <a:pPr marL="0" indent="0">
                  <a:buNone/>
                </a:pPr>
                <a:r>
                  <a:rPr lang="es-CR" sz="2400" dirty="0">
                    <a:ea typeface="Cambria Math" panose="02040503050406030204" pitchFamily="18" charset="0"/>
                  </a:rPr>
                  <a:t>La función de auto-covariancia se obtiene de la siguiente forma:</a:t>
                </a:r>
              </a:p>
            </p:txBody>
          </p:sp>
        </mc:Choice>
        <mc:Fallback xmlns="">
          <p:sp>
            <p:nvSpPr>
              <p:cNvPr id="5" name="Marcador de contenido 2">
                <a:extLst>
                  <a:ext uri="{FF2B5EF4-FFF2-40B4-BE49-F238E27FC236}">
                    <a16:creationId xmlns:a16="http://schemas.microsoft.com/office/drawing/2014/main" xmlns="" xmlns:a14="http://schemas.microsoft.com/office/drawing/2010/main" id="{3DE9B00C-BE0D-4DDC-A93B-64F547DA517D}"/>
                  </a:ext>
                </a:extLst>
              </p:cNvPr>
              <p:cNvSpPr>
                <a:spLocks noGrp="1" noRot="1" noChangeAspect="1" noMove="1" noResize="1" noEditPoints="1" noAdjustHandles="1" noChangeArrowheads="1" noChangeShapeType="1" noTextEdit="1"/>
              </p:cNvSpPr>
              <p:nvPr>
                <p:ph idx="1"/>
              </p:nvPr>
            </p:nvSpPr>
            <p:spPr>
              <a:xfrm>
                <a:off x="107504" y="836712"/>
                <a:ext cx="8784976" cy="5976664"/>
              </a:xfrm>
              <a:blipFill>
                <a:blip r:embed="rId2" cstate="print"/>
                <a:stretch>
                  <a:fillRect l="-1110" t="-815"/>
                </a:stretch>
              </a:blipFill>
            </p:spPr>
            <p:txBody>
              <a:bodyPr/>
              <a:lstStyle/>
              <a:p>
                <a:r>
                  <a:rPr lang="es-CR">
                    <a:noFill/>
                  </a:rPr>
                  <a:t> </a:t>
                </a:r>
              </a:p>
            </p:txBody>
          </p:sp>
        </mc:Fallback>
      </mc:AlternateContent>
      <p:pic>
        <p:nvPicPr>
          <p:cNvPr id="6" name="Imagen 5">
            <a:extLst>
              <a:ext uri="{FF2B5EF4-FFF2-40B4-BE49-F238E27FC236}">
                <a16:creationId xmlns:a16="http://schemas.microsoft.com/office/drawing/2014/main" id="{A60298D0-C5EE-4C75-9BB4-1C0C2520614A}"/>
              </a:ext>
            </a:extLst>
          </p:cNvPr>
          <p:cNvPicPr>
            <a:picLocks noChangeAspect="1"/>
          </p:cNvPicPr>
          <p:nvPr/>
        </p:nvPicPr>
        <p:blipFill>
          <a:blip r:embed="rId3" cstate="print"/>
          <a:stretch>
            <a:fillRect/>
          </a:stretch>
        </p:blipFill>
        <p:spPr>
          <a:xfrm>
            <a:off x="363801" y="4725144"/>
            <a:ext cx="8272382" cy="1674329"/>
          </a:xfrm>
          <a:prstGeom prst="rect">
            <a:avLst/>
          </a:prstGeom>
        </p:spPr>
      </p:pic>
    </p:spTree>
    <p:extLst>
      <p:ext uri="{BB962C8B-B14F-4D97-AF65-F5344CB8AC3E}">
        <p14:creationId xmlns:p14="http://schemas.microsoft.com/office/powerpoint/2010/main" val="810236640"/>
      </p:ext>
    </p:extLst>
  </p:cSld>
  <p:clrMapOvr>
    <a:masterClrMapping/>
  </p:clrMapOvr>
  <p:transition spd="slow">
    <p:wip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07A5C82-54BB-477A-AEBD-8D9EA6C18461}"/>
              </a:ext>
            </a:extLst>
          </p:cNvPr>
          <p:cNvSpPr>
            <a:spLocks noGrp="1"/>
          </p:cNvSpPr>
          <p:nvPr>
            <p:ph idx="1"/>
          </p:nvPr>
        </p:nvSpPr>
        <p:spPr>
          <a:xfrm>
            <a:off x="121446" y="1052736"/>
            <a:ext cx="8712968" cy="5616624"/>
          </a:xfrm>
        </p:spPr>
        <p:txBody>
          <a:bodyPr>
            <a:normAutofit/>
          </a:bodyPr>
          <a:lstStyle/>
          <a:p>
            <a:pPr marL="0" indent="0">
              <a:buNone/>
            </a:pPr>
            <a:endParaRPr lang="es-CR" sz="2400" dirty="0"/>
          </a:p>
          <a:p>
            <a:pPr marL="0" indent="0">
              <a:buNone/>
            </a:pPr>
            <a:endParaRPr lang="es-CR" sz="2400" dirty="0"/>
          </a:p>
          <a:p>
            <a:pPr marL="0" indent="0">
              <a:buNone/>
            </a:pPr>
            <a:endParaRPr lang="es-CR" sz="2400" dirty="0"/>
          </a:p>
          <a:p>
            <a:pPr marL="0" indent="0">
              <a:buNone/>
            </a:pPr>
            <a:endParaRPr lang="es-CR" sz="2400" dirty="0"/>
          </a:p>
          <a:p>
            <a:pPr marL="0" indent="0">
              <a:buNone/>
            </a:pPr>
            <a:endParaRPr lang="es-CR" sz="2400" dirty="0"/>
          </a:p>
          <a:p>
            <a:pPr marL="0" indent="0">
              <a:buNone/>
            </a:pPr>
            <a:endParaRPr lang="es-CR" sz="2400" dirty="0"/>
          </a:p>
          <a:p>
            <a:pPr marL="0" indent="0">
              <a:buNone/>
            </a:pPr>
            <a:endParaRPr lang="es-CR" sz="2400" dirty="0"/>
          </a:p>
          <a:p>
            <a:pPr marL="0" indent="0">
              <a:buNone/>
            </a:pPr>
            <a:endParaRPr lang="es-CR" sz="2400" dirty="0"/>
          </a:p>
          <a:p>
            <a:pPr marL="0" indent="0">
              <a:buNone/>
            </a:pPr>
            <a:endParaRPr lang="es-CR" sz="2400" dirty="0"/>
          </a:p>
          <a:p>
            <a:pPr marL="0" indent="0">
              <a:buNone/>
            </a:pPr>
            <a:endParaRPr lang="es-CR" sz="2400" dirty="0"/>
          </a:p>
          <a:p>
            <a:pPr marL="0" indent="0">
              <a:buNone/>
            </a:pPr>
            <a:r>
              <a:rPr lang="es-CR" sz="2400" dirty="0"/>
              <a:t>Dado que, k&gt;q, las auto-covariancias siguen la siguiente ecuación recurrente:</a:t>
            </a:r>
          </a:p>
        </p:txBody>
      </p:sp>
      <p:sp>
        <p:nvSpPr>
          <p:cNvPr id="4" name="1 Título">
            <a:extLst>
              <a:ext uri="{FF2B5EF4-FFF2-40B4-BE49-F238E27FC236}">
                <a16:creationId xmlns:a16="http://schemas.microsoft.com/office/drawing/2014/main" id="{27588F10-D7F7-4D1C-8D26-CFBDC1920A6F}"/>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ARMA</a:t>
            </a:r>
          </a:p>
        </p:txBody>
      </p:sp>
      <p:pic>
        <p:nvPicPr>
          <p:cNvPr id="6" name="Imagen 5">
            <a:extLst>
              <a:ext uri="{FF2B5EF4-FFF2-40B4-BE49-F238E27FC236}">
                <a16:creationId xmlns:a16="http://schemas.microsoft.com/office/drawing/2014/main" id="{BAB8B009-C82D-4BFE-9A91-8E8AF93F9767}"/>
              </a:ext>
            </a:extLst>
          </p:cNvPr>
          <p:cNvPicPr>
            <a:picLocks noChangeAspect="1"/>
          </p:cNvPicPr>
          <p:nvPr/>
        </p:nvPicPr>
        <p:blipFill>
          <a:blip r:embed="rId2" cstate="print"/>
          <a:stretch>
            <a:fillRect/>
          </a:stretch>
        </p:blipFill>
        <p:spPr>
          <a:xfrm>
            <a:off x="539552" y="941826"/>
            <a:ext cx="7449001" cy="3927334"/>
          </a:xfrm>
          <a:prstGeom prst="rect">
            <a:avLst/>
          </a:prstGeom>
        </p:spPr>
      </p:pic>
      <p:pic>
        <p:nvPicPr>
          <p:cNvPr id="7" name="Imagen 6">
            <a:extLst>
              <a:ext uri="{FF2B5EF4-FFF2-40B4-BE49-F238E27FC236}">
                <a16:creationId xmlns:a16="http://schemas.microsoft.com/office/drawing/2014/main" id="{F9EEE3BE-CF78-44F1-B27A-15E3A7C9C74E}"/>
              </a:ext>
            </a:extLst>
          </p:cNvPr>
          <p:cNvPicPr>
            <a:picLocks noChangeAspect="1"/>
          </p:cNvPicPr>
          <p:nvPr/>
        </p:nvPicPr>
        <p:blipFill>
          <a:blip r:embed="rId3" cstate="print"/>
          <a:stretch>
            <a:fillRect/>
          </a:stretch>
        </p:blipFill>
        <p:spPr>
          <a:xfrm>
            <a:off x="2591412" y="6237312"/>
            <a:ext cx="3492756" cy="432048"/>
          </a:xfrm>
          <a:prstGeom prst="rect">
            <a:avLst/>
          </a:prstGeom>
        </p:spPr>
      </p:pic>
    </p:spTree>
    <p:extLst>
      <p:ext uri="{BB962C8B-B14F-4D97-AF65-F5344CB8AC3E}">
        <p14:creationId xmlns:p14="http://schemas.microsoft.com/office/powerpoint/2010/main" val="4258975405"/>
      </p:ext>
    </p:extLst>
  </p:cSld>
  <p:clrMapOvr>
    <a:masterClrMapping/>
  </p:clrMapOvr>
  <p:transition spd="slow">
    <p:wip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27917EF8-300E-45AF-9E94-404C64790734}"/>
                  </a:ext>
                </a:extLst>
              </p:cNvPr>
              <p:cNvSpPr>
                <a:spLocks noGrp="1"/>
              </p:cNvSpPr>
              <p:nvPr>
                <p:ph idx="1"/>
              </p:nvPr>
            </p:nvSpPr>
            <p:spPr>
              <a:xfrm>
                <a:off x="97160" y="863588"/>
                <a:ext cx="8928992" cy="5877779"/>
              </a:xfrm>
            </p:spPr>
            <p:txBody>
              <a:bodyPr>
                <a:normAutofit/>
              </a:bodyPr>
              <a:lstStyle/>
              <a:p>
                <a:pPr marL="0" indent="0">
                  <a:buNone/>
                </a:pPr>
                <a:r>
                  <a:rPr lang="es-CR" sz="2400" b="1" dirty="0"/>
                  <a:t>La función de auto-correlación total de un ARMA(</a:t>
                </a:r>
                <a:r>
                  <a:rPr lang="es-CR" sz="2400" b="1" dirty="0" err="1"/>
                  <a:t>p,q</a:t>
                </a:r>
                <a:r>
                  <a:rPr lang="es-CR" sz="2400" b="1" dirty="0"/>
                  <a:t>)</a:t>
                </a:r>
              </a:p>
              <a:p>
                <a:pPr marL="0" indent="0">
                  <a:buNone/>
                </a:pPr>
                <a:endParaRPr lang="es-CR" sz="2400" dirty="0"/>
              </a:p>
              <a:p>
                <a:pPr marL="0" indent="0" algn="just">
                  <a:buNone/>
                </a:pPr>
                <a:r>
                  <a:rPr lang="es-CR" sz="2400" dirty="0"/>
                  <a:t>Según lo anterior, es fácil ver que los primeros </a:t>
                </a:r>
                <a14:m>
                  <m:oMath xmlns:m="http://schemas.openxmlformats.org/officeDocument/2006/math">
                    <m:r>
                      <a:rPr lang="es-CR" sz="2400" i="1" dirty="0" smtClean="0">
                        <a:latin typeface="Cambria Math" panose="02040503050406030204" pitchFamily="18" charset="0"/>
                      </a:rPr>
                      <m:t>𝑞</m:t>
                    </m:r>
                  </m:oMath>
                </a14:m>
                <a:r>
                  <a:rPr lang="es-CR" sz="2400" dirty="0"/>
                  <a:t> coeficientes de la auto-correlación dependerá complejamente de los coeficientes phi y theta. Posteriormente, los elementos de esta función obedecen a la ecuación de recurrencia típica de un proceso </a:t>
                </a:r>
                <a14:m>
                  <m:oMath xmlns:m="http://schemas.openxmlformats.org/officeDocument/2006/math">
                    <m:r>
                      <a:rPr lang="es-CR" sz="2400" i="1" dirty="0" smtClean="0">
                        <a:latin typeface="Cambria Math" panose="02040503050406030204" pitchFamily="18" charset="0"/>
                      </a:rPr>
                      <m:t>𝐴𝑅</m:t>
                    </m:r>
                    <m:r>
                      <a:rPr lang="es-CR" sz="2400" i="1" dirty="0" smtClean="0">
                        <a:latin typeface="Cambria Math" panose="02040503050406030204" pitchFamily="18" charset="0"/>
                      </a:rPr>
                      <m:t>(</m:t>
                    </m:r>
                    <m:r>
                      <a:rPr lang="es-CR" sz="2400" i="1" dirty="0">
                        <a:latin typeface="Cambria Math" panose="02040503050406030204" pitchFamily="18" charset="0"/>
                      </a:rPr>
                      <m:t>𝑝</m:t>
                    </m:r>
                    <m:r>
                      <a:rPr lang="es-CR" sz="2400" i="1" dirty="0">
                        <a:latin typeface="Cambria Math" panose="02040503050406030204" pitchFamily="18" charset="0"/>
                      </a:rPr>
                      <m:t>)</m:t>
                    </m:r>
                  </m:oMath>
                </a14:m>
                <a:r>
                  <a:rPr lang="es-CR" sz="2400" dirty="0"/>
                  <a:t>:</a:t>
                </a:r>
              </a:p>
              <a:p>
                <a:pPr marL="0" indent="0" algn="just">
                  <a:buNone/>
                </a:pPr>
                <a:endParaRPr lang="es-CR" sz="2400" dirty="0"/>
              </a:p>
              <a:p>
                <a:pPr marL="0" indent="0" algn="just">
                  <a:buNone/>
                </a:pPr>
                <a:endParaRPr lang="es-CR" sz="2400" dirty="0"/>
              </a:p>
              <a:p>
                <a:pPr marL="0" indent="0" algn="just">
                  <a:buNone/>
                </a:pPr>
                <a:endParaRPr lang="es-CR" sz="2400" dirty="0"/>
              </a:p>
              <a:p>
                <a:pPr marL="0" indent="0" algn="just">
                  <a:buNone/>
                </a:pPr>
                <a:r>
                  <a:rPr lang="es-CR" sz="2400" dirty="0"/>
                  <a:t>Así pues, encontramos resultados ya vistos: una convergencia hacia cero, ligada a la condición de estacionariedad, dominada por exponenciales o sinusoides dependiendo de si las raíces del polinomio característico del componente AR son complejas.</a:t>
                </a:r>
              </a:p>
            </p:txBody>
          </p:sp>
        </mc:Choice>
        <mc:Fallback xmlns="">
          <p:sp>
            <p:nvSpPr>
              <p:cNvPr id="3" name="Marcador de contenido 2">
                <a:extLst>
                  <a:ext uri="{FF2B5EF4-FFF2-40B4-BE49-F238E27FC236}">
                    <a16:creationId xmlns:a16="http://schemas.microsoft.com/office/drawing/2014/main" xmlns="" xmlns:a14="http://schemas.microsoft.com/office/drawing/2010/main" id="{27917EF8-300E-45AF-9E94-404C64790734}"/>
                  </a:ext>
                </a:extLst>
              </p:cNvPr>
              <p:cNvSpPr>
                <a:spLocks noGrp="1" noRot="1" noChangeAspect="1" noMove="1" noResize="1" noEditPoints="1" noAdjustHandles="1" noChangeArrowheads="1" noChangeShapeType="1" noTextEdit="1"/>
              </p:cNvSpPr>
              <p:nvPr>
                <p:ph idx="1"/>
              </p:nvPr>
            </p:nvSpPr>
            <p:spPr>
              <a:xfrm>
                <a:off x="97160" y="863588"/>
                <a:ext cx="8928992" cy="5877779"/>
              </a:xfrm>
              <a:blipFill>
                <a:blip r:embed="rId2" cstate="print"/>
                <a:stretch>
                  <a:fillRect l="-1092" t="-830" r="-1024"/>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FC5AA685-D864-45EC-AF37-2B2A481D4E0B}"/>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ARMA</a:t>
            </a:r>
          </a:p>
        </p:txBody>
      </p:sp>
      <p:pic>
        <p:nvPicPr>
          <p:cNvPr id="5" name="Imagen 4">
            <a:extLst>
              <a:ext uri="{FF2B5EF4-FFF2-40B4-BE49-F238E27FC236}">
                <a16:creationId xmlns:a16="http://schemas.microsoft.com/office/drawing/2014/main" id="{C7C65D1C-0670-435E-B8E2-7C257CEB665E}"/>
              </a:ext>
            </a:extLst>
          </p:cNvPr>
          <p:cNvPicPr>
            <a:picLocks noChangeAspect="1"/>
          </p:cNvPicPr>
          <p:nvPr/>
        </p:nvPicPr>
        <p:blipFill>
          <a:blip r:embed="rId3" cstate="print"/>
          <a:stretch>
            <a:fillRect/>
          </a:stretch>
        </p:blipFill>
        <p:spPr>
          <a:xfrm>
            <a:off x="1835696" y="3645024"/>
            <a:ext cx="5023302" cy="538524"/>
          </a:xfrm>
          <a:prstGeom prst="rect">
            <a:avLst/>
          </a:prstGeom>
        </p:spPr>
      </p:pic>
      <p:pic>
        <p:nvPicPr>
          <p:cNvPr id="6" name="Imagen 5">
            <a:extLst>
              <a:ext uri="{FF2B5EF4-FFF2-40B4-BE49-F238E27FC236}">
                <a16:creationId xmlns:a16="http://schemas.microsoft.com/office/drawing/2014/main" id="{81312EA0-0D0D-49AC-A8C1-12FCE9C27495}"/>
              </a:ext>
            </a:extLst>
          </p:cNvPr>
          <p:cNvPicPr>
            <a:picLocks noChangeAspect="1"/>
          </p:cNvPicPr>
          <p:nvPr/>
        </p:nvPicPr>
        <p:blipFill>
          <a:blip r:embed="rId4" cstate="print"/>
          <a:stretch>
            <a:fillRect/>
          </a:stretch>
        </p:blipFill>
        <p:spPr>
          <a:xfrm>
            <a:off x="7721935" y="3694299"/>
            <a:ext cx="738497" cy="439974"/>
          </a:xfrm>
          <a:prstGeom prst="rect">
            <a:avLst/>
          </a:prstGeom>
        </p:spPr>
      </p:pic>
    </p:spTree>
    <p:extLst>
      <p:ext uri="{BB962C8B-B14F-4D97-AF65-F5344CB8AC3E}">
        <p14:creationId xmlns:p14="http://schemas.microsoft.com/office/powerpoint/2010/main" val="3809420519"/>
      </p:ext>
    </p:extLst>
  </p:cSld>
  <p:clrMapOvr>
    <a:masterClrMapping/>
  </p:clrMapOvr>
  <p:transition spd="slow">
    <p:wip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9AE27A3-06BD-481A-BE71-62D69F674392}"/>
              </a:ext>
            </a:extLst>
          </p:cNvPr>
          <p:cNvSpPr>
            <a:spLocks noGrp="1"/>
          </p:cNvSpPr>
          <p:nvPr>
            <p:ph idx="1"/>
          </p:nvPr>
        </p:nvSpPr>
        <p:spPr>
          <a:xfrm>
            <a:off x="107504" y="980728"/>
            <a:ext cx="8712968" cy="5616624"/>
          </a:xfrm>
        </p:spPr>
        <p:txBody>
          <a:bodyPr>
            <a:normAutofit/>
          </a:bodyPr>
          <a:lstStyle/>
          <a:p>
            <a:pPr marL="0" indent="0">
              <a:buNone/>
            </a:pPr>
            <a:r>
              <a:rPr lang="es-CR" sz="2400" b="1" dirty="0"/>
              <a:t>La función de auto-correlación parcial de un ARMA(</a:t>
            </a:r>
            <a:r>
              <a:rPr lang="es-CR" sz="2400" b="1" dirty="0" err="1"/>
              <a:t>p,q</a:t>
            </a:r>
            <a:r>
              <a:rPr lang="es-CR" sz="2400" b="1" dirty="0"/>
              <a:t>)</a:t>
            </a:r>
          </a:p>
          <a:p>
            <a:pPr marL="0" indent="0">
              <a:buNone/>
            </a:pPr>
            <a:endParaRPr lang="es-CR" sz="2400" dirty="0"/>
          </a:p>
          <a:p>
            <a:pPr marL="0" indent="0" algn="just">
              <a:buNone/>
            </a:pPr>
            <a:r>
              <a:rPr lang="es-CR" sz="2400" dirty="0"/>
              <a:t>Debido a la infinita representación </a:t>
            </a:r>
            <a:r>
              <a:rPr lang="es-CR" sz="2400" dirty="0" err="1"/>
              <a:t>autorregresiva</a:t>
            </a:r>
            <a:r>
              <a:rPr lang="es-CR" sz="2400" dirty="0"/>
              <a:t> cuya existencia está asegurada por las condiciones de inversibilidad, esta función también converge a cero. Ella se aproxima las evoluciones que caracterizan la función de autocorrelación parcial de un proceso MA puro. Sin embargo, sus elementos serán funciones complejas de los dos conjuntos de coeficientes phi y theta.</a:t>
            </a:r>
          </a:p>
          <a:p>
            <a:pPr marL="0" indent="0" algn="just">
              <a:buNone/>
            </a:pPr>
            <a:endParaRPr lang="es-CR" sz="2400" dirty="0"/>
          </a:p>
          <a:p>
            <a:pPr marL="0" indent="0" algn="just">
              <a:buNone/>
            </a:pPr>
            <a:r>
              <a:rPr lang="es-CR" sz="2400" dirty="0"/>
              <a:t>En la práctica, es fácil ver que la discriminación entre las funciones de autocorrelación parcial de una MA(q) y una ARMA(</a:t>
            </a:r>
            <a:r>
              <a:rPr lang="es-CR" sz="2400" dirty="0" err="1"/>
              <a:t>p,q</a:t>
            </a:r>
            <a:r>
              <a:rPr lang="es-CR" sz="2400" dirty="0"/>
              <a:t>) no es algo simple como hemos comprobado previamente en el caso del ARMA(1,1).</a:t>
            </a:r>
          </a:p>
        </p:txBody>
      </p:sp>
      <p:sp>
        <p:nvSpPr>
          <p:cNvPr id="4" name="1 Título">
            <a:extLst>
              <a:ext uri="{FF2B5EF4-FFF2-40B4-BE49-F238E27FC236}">
                <a16:creationId xmlns:a16="http://schemas.microsoft.com/office/drawing/2014/main" id="{5B8F67F9-0135-4B26-9B99-9272E341AA82}"/>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ARMA</a:t>
            </a:r>
          </a:p>
        </p:txBody>
      </p:sp>
    </p:spTree>
    <p:extLst>
      <p:ext uri="{BB962C8B-B14F-4D97-AF65-F5344CB8AC3E}">
        <p14:creationId xmlns:p14="http://schemas.microsoft.com/office/powerpoint/2010/main" val="57766173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F3E5F748-54A6-48B9-982C-35338F2918B7}"/>
              </a:ext>
            </a:extLst>
          </p:cNvPr>
          <p:cNvSpPr txBox="1">
            <a:spLocks/>
          </p:cNvSpPr>
          <p:nvPr/>
        </p:nvSpPr>
        <p:spPr>
          <a:xfrm>
            <a:off x="457200" y="58614"/>
            <a:ext cx="82296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Índice</a:t>
            </a:r>
            <a:endParaRPr lang="es-CR" dirty="0"/>
          </a:p>
        </p:txBody>
      </p:sp>
      <p:sp>
        <p:nvSpPr>
          <p:cNvPr id="5" name="3 Elipse">
            <a:extLst>
              <a:ext uri="{FF2B5EF4-FFF2-40B4-BE49-F238E27FC236}">
                <a16:creationId xmlns:a16="http://schemas.microsoft.com/office/drawing/2014/main" id="{15E93677-2C0F-40E9-A292-EA90C7EE6090}"/>
              </a:ext>
            </a:extLst>
          </p:cNvPr>
          <p:cNvSpPr/>
          <p:nvPr/>
        </p:nvSpPr>
        <p:spPr>
          <a:xfrm>
            <a:off x="539552" y="1401122"/>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6" name="4 Elipse">
            <a:extLst>
              <a:ext uri="{FF2B5EF4-FFF2-40B4-BE49-F238E27FC236}">
                <a16:creationId xmlns:a16="http://schemas.microsoft.com/office/drawing/2014/main" id="{DC984136-0EA0-4431-B28D-62E701BC6E7D}"/>
              </a:ext>
            </a:extLst>
          </p:cNvPr>
          <p:cNvSpPr/>
          <p:nvPr/>
        </p:nvSpPr>
        <p:spPr>
          <a:xfrm>
            <a:off x="539552" y="3393116"/>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10" name="9 Rectángulo redondeado">
            <a:extLst>
              <a:ext uri="{FF2B5EF4-FFF2-40B4-BE49-F238E27FC236}">
                <a16:creationId xmlns:a16="http://schemas.microsoft.com/office/drawing/2014/main" id="{290C1C2F-38AF-4E91-B24A-06E437CD0F0E}"/>
              </a:ext>
            </a:extLst>
          </p:cNvPr>
          <p:cNvSpPr/>
          <p:nvPr/>
        </p:nvSpPr>
        <p:spPr>
          <a:xfrm>
            <a:off x="1979712" y="1401122"/>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Auto correlación</a:t>
            </a:r>
          </a:p>
        </p:txBody>
      </p:sp>
      <p:sp>
        <p:nvSpPr>
          <p:cNvPr id="11" name="10 Rectángulo redondeado">
            <a:extLst>
              <a:ext uri="{FF2B5EF4-FFF2-40B4-BE49-F238E27FC236}">
                <a16:creationId xmlns:a16="http://schemas.microsoft.com/office/drawing/2014/main" id="{F5751BD8-8FC5-44D8-940A-52DA5C79C80A}"/>
              </a:ext>
            </a:extLst>
          </p:cNvPr>
          <p:cNvSpPr/>
          <p:nvPr/>
        </p:nvSpPr>
        <p:spPr>
          <a:xfrm>
            <a:off x="2055257" y="3393116"/>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Auto correlación parcial</a:t>
            </a:r>
          </a:p>
        </p:txBody>
      </p:sp>
    </p:spTree>
    <p:extLst>
      <p:ext uri="{BB962C8B-B14F-4D97-AF65-F5344CB8AC3E}">
        <p14:creationId xmlns:p14="http://schemas.microsoft.com/office/powerpoint/2010/main" val="378168162"/>
      </p:ext>
    </p:extLst>
  </p:cSld>
  <p:clrMapOvr>
    <a:masterClrMapping/>
  </p:clrMapOvr>
  <p:transition spd="slow">
    <p:wip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F3E5F748-54A6-48B9-982C-35338F2918B7}"/>
              </a:ext>
            </a:extLst>
          </p:cNvPr>
          <p:cNvSpPr txBox="1">
            <a:spLocks/>
          </p:cNvSpPr>
          <p:nvPr/>
        </p:nvSpPr>
        <p:spPr>
          <a:xfrm>
            <a:off x="457200" y="58614"/>
            <a:ext cx="82296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Índice</a:t>
            </a:r>
            <a:endParaRPr lang="es-CR" dirty="0"/>
          </a:p>
        </p:txBody>
      </p:sp>
      <p:sp>
        <p:nvSpPr>
          <p:cNvPr id="5" name="3 Elipse">
            <a:extLst>
              <a:ext uri="{FF2B5EF4-FFF2-40B4-BE49-F238E27FC236}">
                <a16:creationId xmlns:a16="http://schemas.microsoft.com/office/drawing/2014/main" id="{15E93677-2C0F-40E9-A292-EA90C7EE6090}"/>
              </a:ext>
            </a:extLst>
          </p:cNvPr>
          <p:cNvSpPr/>
          <p:nvPr/>
        </p:nvSpPr>
        <p:spPr>
          <a:xfrm>
            <a:off x="539552" y="1401122"/>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6" name="4 Elipse">
            <a:extLst>
              <a:ext uri="{FF2B5EF4-FFF2-40B4-BE49-F238E27FC236}">
                <a16:creationId xmlns:a16="http://schemas.microsoft.com/office/drawing/2014/main" id="{DC984136-0EA0-4431-B28D-62E701BC6E7D}"/>
              </a:ext>
            </a:extLst>
          </p:cNvPr>
          <p:cNvSpPr/>
          <p:nvPr/>
        </p:nvSpPr>
        <p:spPr>
          <a:xfrm>
            <a:off x="539552" y="3393116"/>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7" name="5 Elipse">
            <a:extLst>
              <a:ext uri="{FF2B5EF4-FFF2-40B4-BE49-F238E27FC236}">
                <a16:creationId xmlns:a16="http://schemas.microsoft.com/office/drawing/2014/main" id="{D8F8DC89-5271-4371-A0E3-29A433D033A5}"/>
              </a:ext>
            </a:extLst>
          </p:cNvPr>
          <p:cNvSpPr/>
          <p:nvPr/>
        </p:nvSpPr>
        <p:spPr>
          <a:xfrm>
            <a:off x="539552" y="5409340"/>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3</a:t>
            </a:r>
          </a:p>
        </p:txBody>
      </p:sp>
      <p:sp>
        <p:nvSpPr>
          <p:cNvPr id="8" name="6 Elipse">
            <a:extLst>
              <a:ext uri="{FF2B5EF4-FFF2-40B4-BE49-F238E27FC236}">
                <a16:creationId xmlns:a16="http://schemas.microsoft.com/office/drawing/2014/main" id="{560688F9-D0A3-42CA-B12F-60658E947C04}"/>
              </a:ext>
            </a:extLst>
          </p:cNvPr>
          <p:cNvSpPr/>
          <p:nvPr/>
        </p:nvSpPr>
        <p:spPr>
          <a:xfrm>
            <a:off x="4932040" y="1401122"/>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4</a:t>
            </a:r>
          </a:p>
        </p:txBody>
      </p:sp>
      <p:sp>
        <p:nvSpPr>
          <p:cNvPr id="9" name="7 Elipse">
            <a:extLst>
              <a:ext uri="{FF2B5EF4-FFF2-40B4-BE49-F238E27FC236}">
                <a16:creationId xmlns:a16="http://schemas.microsoft.com/office/drawing/2014/main" id="{1490A747-3EDA-4003-9ACC-645674C9558A}"/>
              </a:ext>
            </a:extLst>
          </p:cNvPr>
          <p:cNvSpPr/>
          <p:nvPr/>
        </p:nvSpPr>
        <p:spPr>
          <a:xfrm>
            <a:off x="4932040" y="3393116"/>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5</a:t>
            </a:r>
          </a:p>
        </p:txBody>
      </p:sp>
      <p:sp>
        <p:nvSpPr>
          <p:cNvPr id="10" name="9 Rectángulo redondeado">
            <a:extLst>
              <a:ext uri="{FF2B5EF4-FFF2-40B4-BE49-F238E27FC236}">
                <a16:creationId xmlns:a16="http://schemas.microsoft.com/office/drawing/2014/main" id="{290C1C2F-38AF-4E91-B24A-06E437CD0F0E}"/>
              </a:ext>
            </a:extLst>
          </p:cNvPr>
          <p:cNvSpPr/>
          <p:nvPr/>
        </p:nvSpPr>
        <p:spPr>
          <a:xfrm>
            <a:off x="1979712" y="1401122"/>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Auto correlación</a:t>
            </a:r>
          </a:p>
        </p:txBody>
      </p:sp>
      <p:sp>
        <p:nvSpPr>
          <p:cNvPr id="11" name="10 Rectángulo redondeado">
            <a:extLst>
              <a:ext uri="{FF2B5EF4-FFF2-40B4-BE49-F238E27FC236}">
                <a16:creationId xmlns:a16="http://schemas.microsoft.com/office/drawing/2014/main" id="{F5751BD8-8FC5-44D8-940A-52DA5C79C80A}"/>
              </a:ext>
            </a:extLst>
          </p:cNvPr>
          <p:cNvSpPr/>
          <p:nvPr/>
        </p:nvSpPr>
        <p:spPr>
          <a:xfrm>
            <a:off x="2055257" y="3393116"/>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Auto correlación parcial</a:t>
            </a:r>
          </a:p>
        </p:txBody>
      </p:sp>
      <p:sp>
        <p:nvSpPr>
          <p:cNvPr id="12" name="11 Rectángulo redondeado">
            <a:extLst>
              <a:ext uri="{FF2B5EF4-FFF2-40B4-BE49-F238E27FC236}">
                <a16:creationId xmlns:a16="http://schemas.microsoft.com/office/drawing/2014/main" id="{283EEA12-23FD-458A-BFDF-3F583992CA1A}"/>
              </a:ext>
            </a:extLst>
          </p:cNvPr>
          <p:cNvSpPr/>
          <p:nvPr/>
        </p:nvSpPr>
        <p:spPr>
          <a:xfrm>
            <a:off x="2055257" y="5409340"/>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El proceso MA</a:t>
            </a:r>
          </a:p>
        </p:txBody>
      </p:sp>
      <p:sp>
        <p:nvSpPr>
          <p:cNvPr id="13" name="12 Rectángulo redondeado">
            <a:extLst>
              <a:ext uri="{FF2B5EF4-FFF2-40B4-BE49-F238E27FC236}">
                <a16:creationId xmlns:a16="http://schemas.microsoft.com/office/drawing/2014/main" id="{A0FC8252-27A7-4CA1-8450-6DAE7992941C}"/>
              </a:ext>
            </a:extLst>
          </p:cNvPr>
          <p:cNvSpPr/>
          <p:nvPr/>
        </p:nvSpPr>
        <p:spPr>
          <a:xfrm>
            <a:off x="6588224" y="1401122"/>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El proceso AR</a:t>
            </a:r>
          </a:p>
        </p:txBody>
      </p:sp>
      <p:sp>
        <p:nvSpPr>
          <p:cNvPr id="14" name="13 Rectángulo redondeado">
            <a:extLst>
              <a:ext uri="{FF2B5EF4-FFF2-40B4-BE49-F238E27FC236}">
                <a16:creationId xmlns:a16="http://schemas.microsoft.com/office/drawing/2014/main" id="{C44DD829-8C6C-473E-BA1D-797C44934897}"/>
              </a:ext>
            </a:extLst>
          </p:cNvPr>
          <p:cNvSpPr/>
          <p:nvPr/>
        </p:nvSpPr>
        <p:spPr>
          <a:xfrm>
            <a:off x="6588224" y="3393116"/>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El proceso ARMA</a:t>
            </a:r>
          </a:p>
        </p:txBody>
      </p:sp>
      <p:sp>
        <p:nvSpPr>
          <p:cNvPr id="15" name="7 Elipse">
            <a:extLst>
              <a:ext uri="{FF2B5EF4-FFF2-40B4-BE49-F238E27FC236}">
                <a16:creationId xmlns:a16="http://schemas.microsoft.com/office/drawing/2014/main" id="{5C3D931F-C33D-41DD-A739-13E2E91CDD90}"/>
              </a:ext>
            </a:extLst>
          </p:cNvPr>
          <p:cNvSpPr/>
          <p:nvPr/>
        </p:nvSpPr>
        <p:spPr>
          <a:xfrm>
            <a:off x="4932040" y="5409340"/>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6</a:t>
            </a:r>
          </a:p>
        </p:txBody>
      </p:sp>
      <p:sp>
        <p:nvSpPr>
          <p:cNvPr id="16" name="13 Rectángulo redondeado">
            <a:extLst>
              <a:ext uri="{FF2B5EF4-FFF2-40B4-BE49-F238E27FC236}">
                <a16:creationId xmlns:a16="http://schemas.microsoft.com/office/drawing/2014/main" id="{9A451514-4DA0-4403-BB59-B3609B45719B}"/>
              </a:ext>
            </a:extLst>
          </p:cNvPr>
          <p:cNvSpPr/>
          <p:nvPr/>
        </p:nvSpPr>
        <p:spPr>
          <a:xfrm>
            <a:off x="6588224" y="5409340"/>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Resumen de los procesos AR-MA-ARMA</a:t>
            </a:r>
          </a:p>
        </p:txBody>
      </p:sp>
    </p:spTree>
    <p:extLst>
      <p:ext uri="{BB962C8B-B14F-4D97-AF65-F5344CB8AC3E}">
        <p14:creationId xmlns:p14="http://schemas.microsoft.com/office/powerpoint/2010/main" val="2316978308"/>
      </p:ext>
    </p:extLst>
  </p:cSld>
  <p:clrMapOvr>
    <a:masterClrMapping/>
  </p:clrMapOvr>
  <p:transition spd="slow">
    <p:wip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E78ADEF-09AC-438A-8D59-3B068FD21A77}"/>
              </a:ext>
            </a:extLst>
          </p:cNvPr>
          <p:cNvSpPr>
            <a:spLocks noGrp="1"/>
          </p:cNvSpPr>
          <p:nvPr>
            <p:ph idx="1"/>
          </p:nvPr>
        </p:nvSpPr>
        <p:spPr>
          <a:xfrm>
            <a:off x="35496" y="980728"/>
            <a:ext cx="9001000" cy="4525963"/>
          </a:xfrm>
        </p:spPr>
        <p:txBody>
          <a:bodyPr>
            <a:normAutofit/>
          </a:bodyPr>
          <a:lstStyle/>
          <a:p>
            <a:r>
              <a:rPr lang="es-CR" sz="2400" dirty="0"/>
              <a:t>En resumen, es posible presentar las principales características de las dos funciones autocorrelación, total y parcial, de los diversos procesos estacionarios hasta ahora considerado. Véase el siguiente cuadro resumen: </a:t>
            </a:r>
          </a:p>
        </p:txBody>
      </p:sp>
      <p:sp>
        <p:nvSpPr>
          <p:cNvPr id="4" name="1 Título">
            <a:extLst>
              <a:ext uri="{FF2B5EF4-FFF2-40B4-BE49-F238E27FC236}">
                <a16:creationId xmlns:a16="http://schemas.microsoft.com/office/drawing/2014/main" id="{8C8A1F5B-D094-4E9B-A114-12BAEA861B75}"/>
              </a:ext>
            </a:extLst>
          </p:cNvPr>
          <p:cNvSpPr txBox="1">
            <a:spLocks/>
          </p:cNvSpPr>
          <p:nvPr/>
        </p:nvSpPr>
        <p:spPr>
          <a:xfrm>
            <a:off x="107504" y="44624"/>
            <a:ext cx="892899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Recapitulando los MA-AR-ARMA</a:t>
            </a:r>
          </a:p>
        </p:txBody>
      </p:sp>
      <p:graphicFrame>
        <p:nvGraphicFramePr>
          <p:cNvPr id="6" name="Tabla 5">
            <a:extLst>
              <a:ext uri="{FF2B5EF4-FFF2-40B4-BE49-F238E27FC236}">
                <a16:creationId xmlns:a16="http://schemas.microsoft.com/office/drawing/2014/main" id="{9941F70E-C012-4487-9276-421BEEFC742C}"/>
              </a:ext>
            </a:extLst>
          </p:cNvPr>
          <p:cNvGraphicFramePr>
            <a:graphicFrameLocks noGrp="1"/>
          </p:cNvGraphicFramePr>
          <p:nvPr>
            <p:extLst>
              <p:ext uri="{D42A27DB-BD31-4B8C-83A1-F6EECF244321}">
                <p14:modId xmlns:p14="http://schemas.microsoft.com/office/powerpoint/2010/main" val="3781581453"/>
              </p:ext>
            </p:extLst>
          </p:nvPr>
        </p:nvGraphicFramePr>
        <p:xfrm>
          <a:off x="323528" y="2708920"/>
          <a:ext cx="8568951" cy="3816428"/>
        </p:xfrm>
        <a:graphic>
          <a:graphicData uri="http://schemas.openxmlformats.org/drawingml/2006/table">
            <a:tbl>
              <a:tblPr firstRow="1" bandRow="1">
                <a:tableStyleId>{5C22544A-7EE6-4342-B048-85BDC9FD1C3A}</a:tableStyleId>
              </a:tblPr>
              <a:tblGrid>
                <a:gridCol w="2856317">
                  <a:extLst>
                    <a:ext uri="{9D8B030D-6E8A-4147-A177-3AD203B41FA5}">
                      <a16:colId xmlns:a16="http://schemas.microsoft.com/office/drawing/2014/main" val="4197568423"/>
                    </a:ext>
                  </a:extLst>
                </a:gridCol>
                <a:gridCol w="2856317">
                  <a:extLst>
                    <a:ext uri="{9D8B030D-6E8A-4147-A177-3AD203B41FA5}">
                      <a16:colId xmlns:a16="http://schemas.microsoft.com/office/drawing/2014/main" val="2188488286"/>
                    </a:ext>
                  </a:extLst>
                </a:gridCol>
                <a:gridCol w="2856317">
                  <a:extLst>
                    <a:ext uri="{9D8B030D-6E8A-4147-A177-3AD203B41FA5}">
                      <a16:colId xmlns:a16="http://schemas.microsoft.com/office/drawing/2014/main" val="1517300474"/>
                    </a:ext>
                  </a:extLst>
                </a:gridCol>
              </a:tblGrid>
              <a:tr h="954107">
                <a:tc>
                  <a:txBody>
                    <a:bodyPr/>
                    <a:lstStyle/>
                    <a:p>
                      <a:pPr algn="l"/>
                      <a:r>
                        <a:rPr lang="es-CR" dirty="0"/>
                        <a:t>Proceso</a:t>
                      </a:r>
                    </a:p>
                  </a:txBody>
                  <a:tcPr/>
                </a:tc>
                <a:tc>
                  <a:txBody>
                    <a:bodyPr/>
                    <a:lstStyle/>
                    <a:p>
                      <a:pPr algn="ctr"/>
                      <a:r>
                        <a:rPr lang="es-CR" dirty="0"/>
                        <a:t>Auto-correlación total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t>Auto-correlación parcial</a:t>
                      </a:r>
                    </a:p>
                    <a:p>
                      <a:pPr algn="ctr"/>
                      <a:endParaRPr lang="es-CR" dirty="0"/>
                    </a:p>
                  </a:txBody>
                  <a:tcPr/>
                </a:tc>
                <a:extLst>
                  <a:ext uri="{0D108BD9-81ED-4DB2-BD59-A6C34878D82A}">
                    <a16:rowId xmlns:a16="http://schemas.microsoft.com/office/drawing/2014/main" val="709114247"/>
                  </a:ext>
                </a:extLst>
              </a:tr>
              <a:tr h="954107">
                <a:tc>
                  <a:txBody>
                    <a:bodyPr/>
                    <a:lstStyle/>
                    <a:p>
                      <a:pPr algn="l"/>
                      <a:r>
                        <a:rPr lang="es-CR" dirty="0"/>
                        <a:t>MA(q)</a:t>
                      </a:r>
                    </a:p>
                  </a:txBody>
                  <a:tcPr anchor="ctr"/>
                </a:tc>
                <a:tc>
                  <a:txBody>
                    <a:bodyPr/>
                    <a:lstStyle/>
                    <a:p>
                      <a:pPr algn="ctr"/>
                      <a:r>
                        <a:rPr lang="es-CR" dirty="0"/>
                        <a:t>Anulación después de los q primeros coeficientes</a:t>
                      </a:r>
                    </a:p>
                  </a:txBody>
                  <a:tcPr anchor="ctr"/>
                </a:tc>
                <a:tc>
                  <a:txBody>
                    <a:bodyPr/>
                    <a:lstStyle/>
                    <a:p>
                      <a:pPr algn="ctr"/>
                      <a:r>
                        <a:rPr lang="es-CR" dirty="0"/>
                        <a:t>Decrecimiento</a:t>
                      </a:r>
                    </a:p>
                  </a:txBody>
                  <a:tcPr anchor="ctr"/>
                </a:tc>
                <a:extLst>
                  <a:ext uri="{0D108BD9-81ED-4DB2-BD59-A6C34878D82A}">
                    <a16:rowId xmlns:a16="http://schemas.microsoft.com/office/drawing/2014/main" val="3143419546"/>
                  </a:ext>
                </a:extLst>
              </a:tr>
              <a:tr h="954107">
                <a:tc>
                  <a:txBody>
                    <a:bodyPr/>
                    <a:lstStyle/>
                    <a:p>
                      <a:pPr algn="l"/>
                      <a:r>
                        <a:rPr lang="es-CR" dirty="0"/>
                        <a:t>AR(p)</a:t>
                      </a:r>
                    </a:p>
                  </a:txBody>
                  <a:tcPr anchor="ctr"/>
                </a:tc>
                <a:tc>
                  <a:txBody>
                    <a:bodyPr/>
                    <a:lstStyle/>
                    <a:p>
                      <a:pPr algn="ctr"/>
                      <a:r>
                        <a:rPr lang="es-CR" dirty="0"/>
                        <a:t>Decrecimiento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t>Anulación después de los p primeros coeficientes</a:t>
                      </a:r>
                    </a:p>
                    <a:p>
                      <a:pPr algn="ctr"/>
                      <a:endParaRPr lang="es-CR" dirty="0"/>
                    </a:p>
                  </a:txBody>
                  <a:tcPr anchor="ctr"/>
                </a:tc>
                <a:extLst>
                  <a:ext uri="{0D108BD9-81ED-4DB2-BD59-A6C34878D82A}">
                    <a16:rowId xmlns:a16="http://schemas.microsoft.com/office/drawing/2014/main" val="3752916770"/>
                  </a:ext>
                </a:extLst>
              </a:tr>
              <a:tr h="954107">
                <a:tc>
                  <a:txBody>
                    <a:bodyPr/>
                    <a:lstStyle/>
                    <a:p>
                      <a:pPr algn="l"/>
                      <a:r>
                        <a:rPr lang="es-CR" dirty="0"/>
                        <a:t>ARMA(</a:t>
                      </a:r>
                      <a:r>
                        <a:rPr lang="es-CR" dirty="0" err="1"/>
                        <a:t>p,q</a:t>
                      </a:r>
                      <a:r>
                        <a:rPr lang="es-CR" dirty="0"/>
                        <a:t>)</a:t>
                      </a:r>
                    </a:p>
                  </a:txBody>
                  <a:tcPr anchor="ctr"/>
                </a:tc>
                <a:tc>
                  <a:txBody>
                    <a:bodyPr/>
                    <a:lstStyle/>
                    <a:p>
                      <a:pPr algn="ctr"/>
                      <a:r>
                        <a:rPr lang="es-CR" dirty="0"/>
                        <a:t>Decrecimiento </a:t>
                      </a:r>
                    </a:p>
                  </a:txBody>
                  <a:tcPr anchor="ctr"/>
                </a:tc>
                <a:tc>
                  <a:txBody>
                    <a:bodyPr/>
                    <a:lstStyle/>
                    <a:p>
                      <a:pPr algn="ctr"/>
                      <a:r>
                        <a:rPr lang="es-CR" dirty="0"/>
                        <a:t>Decrecimiento</a:t>
                      </a:r>
                    </a:p>
                  </a:txBody>
                  <a:tcPr anchor="ctr"/>
                </a:tc>
                <a:extLst>
                  <a:ext uri="{0D108BD9-81ED-4DB2-BD59-A6C34878D82A}">
                    <a16:rowId xmlns:a16="http://schemas.microsoft.com/office/drawing/2014/main" val="3343921286"/>
                  </a:ext>
                </a:extLst>
              </a:tr>
            </a:tbl>
          </a:graphicData>
        </a:graphic>
      </p:graphicFrame>
    </p:spTree>
    <p:extLst>
      <p:ext uri="{BB962C8B-B14F-4D97-AF65-F5344CB8AC3E}">
        <p14:creationId xmlns:p14="http://schemas.microsoft.com/office/powerpoint/2010/main" val="3670062258"/>
      </p:ext>
    </p:extLst>
  </p:cSld>
  <p:clrMapOvr>
    <a:masterClrMapping/>
  </p:clrMapOvr>
  <p:transition spd="slow">
    <p:wip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9DC6DDB-8D11-4C4F-8446-4D838E2B35E7}"/>
              </a:ext>
            </a:extLst>
          </p:cNvPr>
          <p:cNvSpPr>
            <a:spLocks noGrp="1"/>
          </p:cNvSpPr>
          <p:nvPr>
            <p:ph idx="1"/>
          </p:nvPr>
        </p:nvSpPr>
        <p:spPr>
          <a:xfrm>
            <a:off x="107504" y="1052736"/>
            <a:ext cx="8856984" cy="5616624"/>
          </a:xfrm>
        </p:spPr>
        <p:txBody>
          <a:bodyPr>
            <a:normAutofit/>
          </a:bodyPr>
          <a:lstStyle/>
          <a:p>
            <a:pPr algn="just"/>
            <a:r>
              <a:rPr lang="es-CR" sz="2400" dirty="0"/>
              <a:t>Se resalta en particular la dualidad perfecta de los procesos MA y AR, dejando por una parte, la posibilidad de elegir entre una u otra representaciones y, por otro lado, seleccionar un orden </a:t>
            </a:r>
            <a:r>
              <a:rPr lang="es-CR" sz="2400" i="1" dirty="0"/>
              <a:t>p</a:t>
            </a:r>
            <a:r>
              <a:rPr lang="es-CR" sz="2400" dirty="0"/>
              <a:t> o </a:t>
            </a:r>
            <a:r>
              <a:rPr lang="es-CR" sz="2400" i="1" dirty="0"/>
              <a:t>q</a:t>
            </a:r>
            <a:r>
              <a:rPr lang="es-CR" sz="2400" dirty="0"/>
              <a:t> según sea el caso. Como ya se ha señalado, la selección de un proceso ARMA y, además, su </a:t>
            </a:r>
            <a:r>
              <a:rPr lang="es-CR" sz="2400" i="1" dirty="0"/>
              <a:t>p</a:t>
            </a:r>
            <a:r>
              <a:rPr lang="es-CR" sz="2400" dirty="0"/>
              <a:t> y </a:t>
            </a:r>
            <a:r>
              <a:rPr lang="es-CR" sz="2400" i="1" dirty="0"/>
              <a:t>q</a:t>
            </a:r>
            <a:r>
              <a:rPr lang="es-CR" sz="2400" dirty="0"/>
              <a:t> el examen visual de las dos funciones parece mucho más problemático.</a:t>
            </a:r>
          </a:p>
          <a:p>
            <a:pPr algn="just"/>
            <a:endParaRPr lang="es-CR" sz="2400" dirty="0"/>
          </a:p>
          <a:p>
            <a:pPr algn="just"/>
            <a:r>
              <a:rPr lang="es-CR" sz="2400" dirty="0"/>
              <a:t>Es necesario continuar con la descripción de este último, que sin embargo sigue siendo útil, cuando se trata de identificar con medios de autocorrelaciones teóricas totales y parciales, pero de sus respectivas estimaciones, para continuar con los pasos de estimar los parámetros de por una parte, y la validación por otro lado.</a:t>
            </a:r>
          </a:p>
        </p:txBody>
      </p:sp>
      <p:sp>
        <p:nvSpPr>
          <p:cNvPr id="4" name="1 Título">
            <a:extLst>
              <a:ext uri="{FF2B5EF4-FFF2-40B4-BE49-F238E27FC236}">
                <a16:creationId xmlns:a16="http://schemas.microsoft.com/office/drawing/2014/main" id="{8CED743F-7C9E-45D6-A918-71954BD3A53D}"/>
              </a:ext>
            </a:extLst>
          </p:cNvPr>
          <p:cNvSpPr txBox="1">
            <a:spLocks/>
          </p:cNvSpPr>
          <p:nvPr/>
        </p:nvSpPr>
        <p:spPr>
          <a:xfrm>
            <a:off x="107504" y="44624"/>
            <a:ext cx="892899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Recapitulando los MA-AR-ARMA</a:t>
            </a:r>
          </a:p>
        </p:txBody>
      </p:sp>
    </p:spTree>
    <p:extLst>
      <p:ext uri="{BB962C8B-B14F-4D97-AF65-F5344CB8AC3E}">
        <p14:creationId xmlns:p14="http://schemas.microsoft.com/office/powerpoint/2010/main" val="2592667792"/>
      </p:ext>
    </p:extLst>
  </p:cSld>
  <p:clrMapOvr>
    <a:masterClrMapping/>
  </p:clrMapOvr>
  <p:transition spd="slow">
    <p:wip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F49D61A-4655-4E82-B9B6-4E94E79FB954}"/>
              </a:ext>
            </a:extLst>
          </p:cNvPr>
          <p:cNvSpPr>
            <a:spLocks noGrp="1"/>
          </p:cNvSpPr>
          <p:nvPr>
            <p:ph idx="1"/>
          </p:nvPr>
        </p:nvSpPr>
        <p:spPr>
          <a:xfrm>
            <a:off x="251520" y="980728"/>
            <a:ext cx="8640960" cy="5688632"/>
          </a:xfrm>
        </p:spPr>
        <p:txBody>
          <a:bodyPr>
            <a:normAutofit/>
          </a:bodyPr>
          <a:lstStyle/>
          <a:p>
            <a:pPr algn="just"/>
            <a:r>
              <a:rPr lang="es-CR" sz="2400" dirty="0"/>
              <a:t>El presente capítulo se enfoqué en presentar los procesos MA, AR y ARMA.</a:t>
            </a:r>
          </a:p>
          <a:p>
            <a:pPr algn="just"/>
            <a:endParaRPr lang="es-CR" sz="2400" dirty="0"/>
          </a:p>
          <a:p>
            <a:pPr algn="just"/>
            <a:r>
              <a:rPr lang="es-CR" sz="2400" dirty="0"/>
              <a:t>Para cada uno de los anteriores, se desarrollaron las funciones de auto-covariancia, auto-correlación total y auto-correlación parcial.</a:t>
            </a:r>
          </a:p>
          <a:p>
            <a:pPr algn="just"/>
            <a:endParaRPr lang="es-CR" sz="2400" dirty="0"/>
          </a:p>
          <a:p>
            <a:pPr algn="just"/>
            <a:r>
              <a:rPr lang="es-CR" sz="2400" dirty="0"/>
              <a:t>El objetivo de los procesos era poder observar los </a:t>
            </a:r>
            <a:r>
              <a:rPr lang="es-CR" sz="2400" dirty="0" err="1"/>
              <a:t>dendogramas</a:t>
            </a:r>
            <a:r>
              <a:rPr lang="es-CR" sz="2400" dirty="0"/>
              <a:t> y los tipos de autocorrelación de cada proceso.</a:t>
            </a:r>
          </a:p>
          <a:p>
            <a:pPr algn="just"/>
            <a:endParaRPr lang="es-CR" sz="2400" dirty="0"/>
          </a:p>
          <a:p>
            <a:pPr algn="just"/>
            <a:r>
              <a:rPr lang="es-CR" sz="2400" dirty="0"/>
              <a:t>Los próximos capítulos tratan los temas de la identificación,  estimación de los parámetros, y la validación de los modelos. </a:t>
            </a:r>
          </a:p>
          <a:p>
            <a:pPr marL="0" indent="0">
              <a:buNone/>
            </a:pPr>
            <a:endParaRPr lang="es-CR" sz="2400" dirty="0"/>
          </a:p>
        </p:txBody>
      </p:sp>
      <p:sp>
        <p:nvSpPr>
          <p:cNvPr id="4" name="1 Título">
            <a:extLst>
              <a:ext uri="{FF2B5EF4-FFF2-40B4-BE49-F238E27FC236}">
                <a16:creationId xmlns:a16="http://schemas.microsoft.com/office/drawing/2014/main" id="{E92DD47B-B825-409F-8C10-0993675040D9}"/>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Conclusión</a:t>
            </a:r>
          </a:p>
        </p:txBody>
      </p:sp>
    </p:spTree>
    <p:extLst>
      <p:ext uri="{BB962C8B-B14F-4D97-AF65-F5344CB8AC3E}">
        <p14:creationId xmlns:p14="http://schemas.microsoft.com/office/powerpoint/2010/main" val="3542930712"/>
      </p:ext>
    </p:extLst>
  </p:cSld>
  <p:clrMapOvr>
    <a:masterClrMapping/>
  </p:clrMapOvr>
  <p:transition spd="slow">
    <p:wip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the end">
            <a:extLst>
              <a:ext uri="{FF2B5EF4-FFF2-40B4-BE49-F238E27FC236}">
                <a16:creationId xmlns:a16="http://schemas.microsoft.com/office/drawing/2014/main" id="{FB31865F-F529-4C1A-9A70-EEF498648F2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916834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69052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107504" y="980728"/>
                <a:ext cx="8856984" cy="5760640"/>
              </a:xfrm>
            </p:spPr>
            <p:txBody>
              <a:bodyPr>
                <a:normAutofit lnSpcReduction="10000"/>
              </a:bodyPr>
              <a:lstStyle/>
              <a:p>
                <a:pPr algn="just"/>
                <a:r>
                  <a:rPr lang="es-CR" sz="2400" dirty="0"/>
                  <a:t>Se trata de medir la relación entre distintas observaciones de </a:t>
                </a:r>
                <a14:m>
                  <m:oMath xmlns:m="http://schemas.openxmlformats.org/officeDocument/2006/math">
                    <m:r>
                      <a:rPr lang="es-CR" sz="2400" i="1" dirty="0" smtClean="0">
                        <a:latin typeface="Cambria Math"/>
                      </a:rPr>
                      <m:t>𝑘</m:t>
                    </m:r>
                  </m:oMath>
                </a14:m>
                <a:r>
                  <a:rPr lang="es-CR" sz="2400" dirty="0"/>
                  <a:t> periodos una vez tomadas en cuenta las </a:t>
                </a:r>
                <a:r>
                  <a:rPr lang="es-CR" sz="2400" dirty="0" err="1"/>
                  <a:t>consideraaciones</a:t>
                </a:r>
                <a:r>
                  <a:rPr lang="es-CR" sz="2400" dirty="0"/>
                  <a:t> de las relaciones entre las observaciones de 1,2,…, k-1 periodos.  </a:t>
                </a:r>
              </a:p>
              <a:p>
                <a:pPr algn="just"/>
                <a:endParaRPr lang="es-CR" sz="2400" dirty="0"/>
              </a:p>
              <a:p>
                <a:pPr algn="just"/>
                <a:r>
                  <a:rPr lang="es-CR" sz="2400" dirty="0"/>
                  <a:t>Siendo la correlación una medida de asociación linear, para natural evaluar esta correlación parcial por el coeficiente de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a:rPr>
                          <m:t>𝑥</m:t>
                        </m:r>
                      </m:e>
                      <m:sub>
                        <m:r>
                          <a:rPr lang="es-CR" sz="2400" b="0" i="1" smtClean="0">
                            <a:latin typeface="Cambria Math"/>
                          </a:rPr>
                          <m:t>𝑡</m:t>
                        </m:r>
                        <m:r>
                          <a:rPr lang="es-CR" sz="2400" b="0" i="1" smtClean="0">
                            <a:latin typeface="Cambria Math"/>
                          </a:rPr>
                          <m:t>−</m:t>
                        </m:r>
                        <m:r>
                          <a:rPr lang="es-CR" sz="2400" b="0" i="1" smtClean="0">
                            <a:latin typeface="Cambria Math"/>
                          </a:rPr>
                          <m:t>𝑘</m:t>
                        </m:r>
                      </m:sub>
                    </m:sSub>
                  </m:oMath>
                </a14:m>
                <a:r>
                  <a:rPr lang="es-CR" sz="2400" dirty="0"/>
                  <a:t> en la regresión de </a:t>
                </a:r>
                <a14:m>
                  <m:oMath xmlns:m="http://schemas.openxmlformats.org/officeDocument/2006/math">
                    <m:sSub>
                      <m:sSubPr>
                        <m:ctrlPr>
                          <a:rPr lang="es-CR" sz="2400" i="1">
                            <a:latin typeface="Cambria Math" panose="02040503050406030204" pitchFamily="18" charset="0"/>
                          </a:rPr>
                        </m:ctrlPr>
                      </m:sSubPr>
                      <m:e>
                        <m:r>
                          <a:rPr lang="es-CR" sz="2400" i="1">
                            <a:latin typeface="Cambria Math"/>
                          </a:rPr>
                          <m:t>𝑥</m:t>
                        </m:r>
                      </m:e>
                      <m:sub>
                        <m:r>
                          <a:rPr lang="es-CR" sz="2400" i="1">
                            <a:latin typeface="Cambria Math"/>
                          </a:rPr>
                          <m:t>𝑡</m:t>
                        </m:r>
                      </m:sub>
                    </m:sSub>
                  </m:oMath>
                </a14:m>
                <a:r>
                  <a:rPr lang="es-CR" sz="2400" dirty="0"/>
                  <a:t> para </a:t>
                </a:r>
                <a14:m>
                  <m:oMath xmlns:m="http://schemas.openxmlformats.org/officeDocument/2006/math">
                    <m:sSub>
                      <m:sSubPr>
                        <m:ctrlPr>
                          <a:rPr lang="es-CR" sz="2400" i="1">
                            <a:latin typeface="Cambria Math" panose="02040503050406030204" pitchFamily="18" charset="0"/>
                          </a:rPr>
                        </m:ctrlPr>
                      </m:sSubPr>
                      <m:e>
                        <m:r>
                          <a:rPr lang="es-CR" sz="2400" i="1">
                            <a:latin typeface="Cambria Math"/>
                          </a:rPr>
                          <m:t>𝑥</m:t>
                        </m:r>
                      </m:e>
                      <m:sub>
                        <m:r>
                          <a:rPr lang="es-CR" sz="2400" i="1">
                            <a:latin typeface="Cambria Math"/>
                          </a:rPr>
                          <m:t>𝑡</m:t>
                        </m:r>
                        <m:r>
                          <a:rPr lang="es-CR" sz="2400" b="0" i="1" smtClean="0">
                            <a:latin typeface="Cambria Math"/>
                          </a:rPr>
                          <m:t>−1</m:t>
                        </m:r>
                      </m:sub>
                    </m:sSub>
                    <m:r>
                      <a:rPr lang="es-CR" sz="2400" b="0" i="1" smtClean="0">
                        <a:latin typeface="Cambria Math"/>
                      </a:rPr>
                      <m:t>,</m:t>
                    </m:r>
                    <m:sSub>
                      <m:sSubPr>
                        <m:ctrlPr>
                          <a:rPr lang="es-CR" sz="2400" i="1">
                            <a:latin typeface="Cambria Math" panose="02040503050406030204" pitchFamily="18" charset="0"/>
                          </a:rPr>
                        </m:ctrlPr>
                      </m:sSubPr>
                      <m:e>
                        <m:r>
                          <a:rPr lang="es-CR" sz="2400" i="1">
                            <a:latin typeface="Cambria Math"/>
                          </a:rPr>
                          <m:t>𝑥</m:t>
                        </m:r>
                      </m:e>
                      <m:sub>
                        <m:r>
                          <a:rPr lang="es-CR" sz="2400" i="1">
                            <a:latin typeface="Cambria Math"/>
                          </a:rPr>
                          <m:t>𝑡</m:t>
                        </m:r>
                        <m:r>
                          <a:rPr lang="es-CR" sz="2400" i="1">
                            <a:latin typeface="Cambria Math"/>
                          </a:rPr>
                          <m:t>−2</m:t>
                        </m:r>
                      </m:sub>
                    </m:sSub>
                    <m:r>
                      <a:rPr lang="es-CR" sz="2400" b="0" i="1" smtClean="0">
                        <a:latin typeface="Cambria Math"/>
                      </a:rPr>
                      <m:t>,…,</m:t>
                    </m:r>
                    <m:sSub>
                      <m:sSubPr>
                        <m:ctrlPr>
                          <a:rPr lang="es-CR" sz="2400" i="1">
                            <a:latin typeface="Cambria Math" panose="02040503050406030204" pitchFamily="18" charset="0"/>
                          </a:rPr>
                        </m:ctrlPr>
                      </m:sSubPr>
                      <m:e>
                        <m:r>
                          <a:rPr lang="es-CR" sz="2400" i="1">
                            <a:latin typeface="Cambria Math"/>
                          </a:rPr>
                          <m:t>𝑥</m:t>
                        </m:r>
                      </m:e>
                      <m:sub>
                        <m:r>
                          <a:rPr lang="es-CR" sz="2400" i="1">
                            <a:latin typeface="Cambria Math"/>
                          </a:rPr>
                          <m:t>𝑡</m:t>
                        </m:r>
                        <m:r>
                          <a:rPr lang="es-CR" sz="2400" i="1">
                            <a:latin typeface="Cambria Math"/>
                          </a:rPr>
                          <m:t>−</m:t>
                        </m:r>
                        <m:r>
                          <a:rPr lang="es-CR" sz="2400" b="0" i="1" smtClean="0">
                            <a:latin typeface="Cambria Math"/>
                          </a:rPr>
                          <m:t>𝑘</m:t>
                        </m:r>
                      </m:sub>
                    </m:sSub>
                  </m:oMath>
                </a14:m>
                <a:r>
                  <a:rPr lang="es-CR" sz="2400" dirty="0"/>
                  <a:t>.</a:t>
                </a:r>
              </a:p>
              <a:p>
                <a:pPr algn="just"/>
                <a:endParaRPr lang="es-CR" sz="2400" dirty="0"/>
              </a:p>
              <a:p>
                <a:pPr algn="just"/>
                <a:r>
                  <a:rPr lang="es-CR" sz="2400" dirty="0"/>
                  <a:t>Esta función asocia entonces a los valores  de </a:t>
                </a:r>
                <a14:m>
                  <m:oMath xmlns:m="http://schemas.openxmlformats.org/officeDocument/2006/math">
                    <m:r>
                      <a:rPr lang="es-CR" sz="2400" i="1" dirty="0" smtClean="0">
                        <a:latin typeface="Cambria Math"/>
                      </a:rPr>
                      <m:t>𝑘</m:t>
                    </m:r>
                  </m:oMath>
                </a14:m>
                <a:r>
                  <a:rPr lang="es-CR" sz="2400" dirty="0"/>
                  <a:t>, los coeficientes </a:t>
                </a:r>
                <a14:m>
                  <m:oMath xmlns:m="http://schemas.openxmlformats.org/officeDocument/2006/math">
                    <m:sSub>
                      <m:sSubPr>
                        <m:ctrlPr>
                          <a:rPr lang="es-CR" sz="2400" b="0" i="1" smtClean="0">
                            <a:latin typeface="Cambria Math" panose="02040503050406030204" pitchFamily="18" charset="0"/>
                            <a:ea typeface="Cambria Math"/>
                          </a:rPr>
                        </m:ctrlPr>
                      </m:sSubPr>
                      <m:e>
                        <m:r>
                          <a:rPr lang="es-CR" sz="2400" i="1" smtClean="0">
                            <a:latin typeface="Cambria Math"/>
                            <a:ea typeface="Cambria Math"/>
                          </a:rPr>
                          <m:t>∅</m:t>
                        </m:r>
                      </m:e>
                      <m:sub>
                        <m:r>
                          <a:rPr lang="es-CR" sz="2400" b="0" i="1" smtClean="0">
                            <a:latin typeface="Cambria Math"/>
                            <a:ea typeface="Cambria Math"/>
                          </a:rPr>
                          <m:t>𝑘𝑘</m:t>
                        </m:r>
                      </m:sub>
                    </m:sSub>
                  </m:oMath>
                </a14:m>
                <a:r>
                  <a:rPr lang="es-CR" sz="2400" dirty="0"/>
                  <a:t> que tienen por escritura: </a:t>
                </a:r>
              </a:p>
              <a:p>
                <a:pPr algn="just"/>
                <a:endParaRPr lang="es-CR" sz="2400" dirty="0"/>
              </a:p>
              <a:p>
                <a:pPr marL="0" indent="0" algn="just">
                  <a:buNone/>
                </a:pP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a:rPr>
                          <m:t>𝑥</m:t>
                        </m:r>
                      </m:e>
                      <m:sub>
                        <m:r>
                          <a:rPr lang="es-CR" sz="2400" b="0" i="1" smtClean="0">
                            <a:latin typeface="Cambria Math"/>
                          </a:rPr>
                          <m:t>𝑡</m:t>
                        </m:r>
                      </m:sub>
                    </m:sSub>
                    <m:r>
                      <a:rPr lang="es-CR" sz="2400" b="0" i="1" smtClean="0">
                        <a:latin typeface="Cambria Math"/>
                      </a:rPr>
                      <m:t>=</m:t>
                    </m:r>
                    <m:sSub>
                      <m:sSubPr>
                        <m:ctrlPr>
                          <a:rPr lang="es-CR" sz="2400" i="1">
                            <a:latin typeface="Cambria Math" panose="02040503050406030204" pitchFamily="18" charset="0"/>
                            <a:ea typeface="Cambria Math"/>
                          </a:rPr>
                        </m:ctrlPr>
                      </m:sSubPr>
                      <m:e>
                        <m:r>
                          <a:rPr lang="es-CR" sz="2400" i="1">
                            <a:latin typeface="Cambria Math"/>
                            <a:ea typeface="Cambria Math"/>
                          </a:rPr>
                          <m:t>∅</m:t>
                        </m:r>
                      </m:e>
                      <m:sub>
                        <m:r>
                          <a:rPr lang="es-CR" sz="2400" i="1">
                            <a:latin typeface="Cambria Math"/>
                            <a:ea typeface="Cambria Math"/>
                          </a:rPr>
                          <m:t>𝑘</m:t>
                        </m:r>
                        <m:r>
                          <a:rPr lang="es-CR" sz="2400" b="0" i="1" smtClean="0">
                            <a:latin typeface="Cambria Math"/>
                            <a:ea typeface="Cambria Math"/>
                          </a:rPr>
                          <m:t>1</m:t>
                        </m:r>
                      </m:sub>
                    </m:sSub>
                    <m:sSub>
                      <m:sSubPr>
                        <m:ctrlPr>
                          <a:rPr lang="es-CR" sz="2400" b="0" i="1" smtClean="0">
                            <a:latin typeface="Cambria Math" panose="02040503050406030204" pitchFamily="18" charset="0"/>
                            <a:ea typeface="Cambria Math"/>
                          </a:rPr>
                        </m:ctrlPr>
                      </m:sSubPr>
                      <m:e>
                        <m:r>
                          <a:rPr lang="es-CR" sz="2400" b="0" i="1" smtClean="0">
                            <a:latin typeface="Cambria Math"/>
                            <a:ea typeface="Cambria Math"/>
                          </a:rPr>
                          <m:t>𝑥</m:t>
                        </m:r>
                      </m:e>
                      <m:sub>
                        <m:r>
                          <a:rPr lang="es-CR" sz="2400" b="0" i="1" smtClean="0">
                            <a:latin typeface="Cambria Math"/>
                            <a:ea typeface="Cambria Math"/>
                          </a:rPr>
                          <m:t>𝑡</m:t>
                        </m:r>
                        <m:r>
                          <a:rPr lang="es-CR" sz="2400" b="0" i="1" smtClean="0">
                            <a:latin typeface="Cambria Math"/>
                            <a:ea typeface="Cambria Math"/>
                          </a:rPr>
                          <m:t>−1</m:t>
                        </m:r>
                      </m:sub>
                    </m:sSub>
                    <m:r>
                      <a:rPr lang="es-CR" sz="2400" b="0" i="1" smtClean="0">
                        <a:latin typeface="Cambria Math"/>
                        <a:ea typeface="Cambria Math"/>
                      </a:rPr>
                      <m:t>+</m:t>
                    </m:r>
                    <m:sSub>
                      <m:sSubPr>
                        <m:ctrlPr>
                          <a:rPr lang="es-CR" sz="2400" i="1">
                            <a:latin typeface="Cambria Math" panose="02040503050406030204" pitchFamily="18" charset="0"/>
                            <a:ea typeface="Cambria Math"/>
                          </a:rPr>
                        </m:ctrlPr>
                      </m:sSubPr>
                      <m:e>
                        <m:r>
                          <a:rPr lang="es-CR" sz="2400" i="1">
                            <a:latin typeface="Cambria Math"/>
                            <a:ea typeface="Cambria Math"/>
                          </a:rPr>
                          <m:t>∅</m:t>
                        </m:r>
                      </m:e>
                      <m:sub>
                        <m:r>
                          <a:rPr lang="es-CR" sz="2400" i="1">
                            <a:latin typeface="Cambria Math"/>
                            <a:ea typeface="Cambria Math"/>
                          </a:rPr>
                          <m:t>𝑘</m:t>
                        </m:r>
                        <m:r>
                          <a:rPr lang="es-CR" sz="2400" b="0" i="1" smtClean="0">
                            <a:latin typeface="Cambria Math"/>
                            <a:ea typeface="Cambria Math"/>
                          </a:rPr>
                          <m:t>2</m:t>
                        </m:r>
                      </m:sub>
                    </m:sSub>
                    <m:sSub>
                      <m:sSubPr>
                        <m:ctrlPr>
                          <a:rPr lang="es-CR" sz="2400" i="1">
                            <a:latin typeface="Cambria Math" panose="02040503050406030204" pitchFamily="18" charset="0"/>
                            <a:ea typeface="Cambria Math"/>
                          </a:rPr>
                        </m:ctrlPr>
                      </m:sSubPr>
                      <m:e>
                        <m:r>
                          <a:rPr lang="es-CR" sz="2400" i="1">
                            <a:latin typeface="Cambria Math"/>
                            <a:ea typeface="Cambria Math"/>
                          </a:rPr>
                          <m:t>𝑥</m:t>
                        </m:r>
                      </m:e>
                      <m:sub>
                        <m:r>
                          <a:rPr lang="es-CR" sz="2400" i="1">
                            <a:latin typeface="Cambria Math"/>
                            <a:ea typeface="Cambria Math"/>
                          </a:rPr>
                          <m:t>𝑡</m:t>
                        </m:r>
                        <m:r>
                          <a:rPr lang="es-CR" sz="2400" i="1">
                            <a:latin typeface="Cambria Math"/>
                            <a:ea typeface="Cambria Math"/>
                          </a:rPr>
                          <m:t>−2</m:t>
                        </m:r>
                      </m:sub>
                    </m:sSub>
                    <m:r>
                      <a:rPr lang="es-CR" sz="2400" b="0" i="1" smtClean="0">
                        <a:latin typeface="Cambria Math"/>
                        <a:ea typeface="Cambria Math"/>
                      </a:rPr>
                      <m:t>+…+</m:t>
                    </m:r>
                    <m:sSub>
                      <m:sSubPr>
                        <m:ctrlPr>
                          <a:rPr lang="es-CR" sz="2400" i="1">
                            <a:latin typeface="Cambria Math" panose="02040503050406030204" pitchFamily="18" charset="0"/>
                            <a:ea typeface="Cambria Math"/>
                          </a:rPr>
                        </m:ctrlPr>
                      </m:sSubPr>
                      <m:e>
                        <m:r>
                          <a:rPr lang="es-CR" sz="2400" i="1">
                            <a:latin typeface="Cambria Math"/>
                            <a:ea typeface="Cambria Math"/>
                          </a:rPr>
                          <m:t>∅</m:t>
                        </m:r>
                      </m:e>
                      <m:sub>
                        <m:r>
                          <a:rPr lang="es-CR" sz="2400" i="1">
                            <a:latin typeface="Cambria Math"/>
                            <a:ea typeface="Cambria Math"/>
                          </a:rPr>
                          <m:t>𝑘</m:t>
                        </m:r>
                        <m:r>
                          <a:rPr lang="es-CR" sz="2400" b="0" i="1" smtClean="0">
                            <a:latin typeface="Cambria Math"/>
                            <a:ea typeface="Cambria Math"/>
                          </a:rPr>
                          <m:t>𝑘</m:t>
                        </m:r>
                      </m:sub>
                    </m:sSub>
                    <m:sSub>
                      <m:sSubPr>
                        <m:ctrlPr>
                          <a:rPr lang="es-CR" sz="2400" i="1">
                            <a:latin typeface="Cambria Math" panose="02040503050406030204" pitchFamily="18" charset="0"/>
                            <a:ea typeface="Cambria Math"/>
                          </a:rPr>
                        </m:ctrlPr>
                      </m:sSubPr>
                      <m:e>
                        <m:r>
                          <a:rPr lang="es-CR" sz="2400" i="1">
                            <a:latin typeface="Cambria Math"/>
                            <a:ea typeface="Cambria Math"/>
                          </a:rPr>
                          <m:t>𝑥</m:t>
                        </m:r>
                      </m:e>
                      <m:sub>
                        <m:r>
                          <a:rPr lang="es-CR" sz="2400" i="1">
                            <a:latin typeface="Cambria Math"/>
                            <a:ea typeface="Cambria Math"/>
                          </a:rPr>
                          <m:t>𝑡</m:t>
                        </m:r>
                        <m:r>
                          <a:rPr lang="es-CR" sz="2400" i="1">
                            <a:latin typeface="Cambria Math"/>
                            <a:ea typeface="Cambria Math"/>
                          </a:rPr>
                          <m:t>−</m:t>
                        </m:r>
                        <m:r>
                          <a:rPr lang="es-CR" sz="2400" b="0" i="1" smtClean="0">
                            <a:latin typeface="Cambria Math"/>
                            <a:ea typeface="Cambria Math"/>
                          </a:rPr>
                          <m:t>𝑘</m:t>
                        </m:r>
                      </m:sub>
                    </m:sSub>
                    <m:r>
                      <a:rPr lang="es-CR" sz="2400" b="0" i="1" smtClean="0">
                        <a:latin typeface="Cambria Math"/>
                        <a:ea typeface="Cambria Math"/>
                      </a:rPr>
                      <m:t>+</m:t>
                    </m:r>
                    <m:sSub>
                      <m:sSubPr>
                        <m:ctrlPr>
                          <a:rPr lang="es-CR" sz="2400" b="0" i="1" smtClean="0">
                            <a:latin typeface="Cambria Math" panose="02040503050406030204" pitchFamily="18" charset="0"/>
                            <a:ea typeface="Cambria Math"/>
                          </a:rPr>
                        </m:ctrlPr>
                      </m:sSubPr>
                      <m:e>
                        <m:r>
                          <a:rPr lang="es-CR" sz="2400" b="0" i="1" smtClean="0">
                            <a:latin typeface="Cambria Math"/>
                            <a:ea typeface="Cambria Math"/>
                          </a:rPr>
                          <m:t>𝑢</m:t>
                        </m:r>
                      </m:e>
                      <m:sub>
                        <m:r>
                          <a:rPr lang="es-CR" sz="2400" b="0" i="1" smtClean="0">
                            <a:latin typeface="Cambria Math"/>
                            <a:ea typeface="Cambria Math"/>
                          </a:rPr>
                          <m:t>𝑡</m:t>
                        </m:r>
                      </m:sub>
                    </m:sSub>
                  </m:oMath>
                </a14:m>
                <a:r>
                  <a:rPr lang="es-CR" sz="2400" dirty="0"/>
                  <a:t>   para    </a:t>
                </a:r>
                <a14:m>
                  <m:oMath xmlns:m="http://schemas.openxmlformats.org/officeDocument/2006/math">
                    <m:r>
                      <a:rPr lang="es-CR" sz="2400" i="1" dirty="0" smtClean="0">
                        <a:latin typeface="Cambria Math"/>
                      </a:rPr>
                      <m:t>𝑘</m:t>
                    </m:r>
                    <m:r>
                      <a:rPr lang="es-CR" sz="2400" i="1" dirty="0" smtClean="0">
                        <a:latin typeface="Cambria Math"/>
                      </a:rPr>
                      <m:t>=1,2,…</m:t>
                    </m:r>
                    <m:r>
                      <a:rPr lang="es-CR" sz="2400" i="1" dirty="0" smtClean="0">
                        <a:latin typeface="Cambria Math"/>
                      </a:rPr>
                      <m:t>𝐾</m:t>
                    </m:r>
                    <m:r>
                      <a:rPr lang="es-CR" sz="2400" i="1" dirty="0" smtClean="0">
                        <a:latin typeface="Cambria Math"/>
                      </a:rPr>
                      <m:t>.</m:t>
                    </m:r>
                  </m:oMath>
                </a14:m>
                <a:r>
                  <a:rPr lang="es-CR" sz="2400" dirty="0"/>
                  <a:t> </a:t>
                </a:r>
              </a:p>
              <a:p>
                <a:pPr marL="0" indent="0" algn="just">
                  <a:buNone/>
                </a:pPr>
                <a:endParaRPr lang="es-CR" sz="2400" dirty="0"/>
              </a:p>
              <a:p>
                <a:pPr marL="0" indent="0" algn="just">
                  <a:buNone/>
                </a:pPr>
                <a:r>
                  <a:rPr lang="es-CR" sz="2400" dirty="0"/>
                  <a:t>Los valores </a:t>
                </a:r>
                <a14:m>
                  <m:oMath xmlns:m="http://schemas.openxmlformats.org/officeDocument/2006/math">
                    <m:sSub>
                      <m:sSubPr>
                        <m:ctrlPr>
                          <a:rPr lang="es-CR" sz="2400" i="1">
                            <a:latin typeface="Cambria Math" panose="02040503050406030204" pitchFamily="18" charset="0"/>
                            <a:ea typeface="Cambria Math"/>
                          </a:rPr>
                        </m:ctrlPr>
                      </m:sSubPr>
                      <m:e>
                        <m:r>
                          <a:rPr lang="es-CR" sz="2400" i="1">
                            <a:latin typeface="Cambria Math"/>
                            <a:ea typeface="Cambria Math"/>
                          </a:rPr>
                          <m:t>∅</m:t>
                        </m:r>
                      </m:e>
                      <m:sub>
                        <m:r>
                          <a:rPr lang="es-CR" sz="2400" i="1">
                            <a:latin typeface="Cambria Math"/>
                            <a:ea typeface="Cambria Math"/>
                          </a:rPr>
                          <m:t>𝑘𝑘</m:t>
                        </m:r>
                      </m:sub>
                    </m:sSub>
                  </m:oMath>
                </a14:m>
                <a:r>
                  <a:rPr lang="es-CR" sz="2400" dirty="0"/>
                  <a:t> se pueden obtener mediante los coeficiente los el método de estimación de MCO. </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107504" y="980728"/>
                <a:ext cx="8856984" cy="5760640"/>
              </a:xfrm>
              <a:blipFill rotWithShape="1">
                <a:blip r:embed="rId2" cstate="print"/>
                <a:stretch>
                  <a:fillRect l="-1101" t="-1481" r="-1032"/>
                </a:stretch>
              </a:blipFill>
            </p:spPr>
            <p:txBody>
              <a:bodyPr/>
              <a:lstStyle/>
              <a:p>
                <a:r>
                  <a:rPr lang="es-CR">
                    <a:noFill/>
                  </a:rPr>
                  <a:t> </a:t>
                </a:r>
              </a:p>
            </p:txBody>
          </p:sp>
        </mc:Fallback>
      </mc:AlternateContent>
      <p:sp>
        <p:nvSpPr>
          <p:cNvPr id="4" name="1 Título"/>
          <p:cNvSpPr>
            <a:spLocks noGrp="1"/>
          </p:cNvSpPr>
          <p:nvPr>
            <p:ph type="title"/>
          </p:nvPr>
        </p:nvSpPr>
        <p:spPr>
          <a:xfrm>
            <a:off x="35496" y="44624"/>
            <a:ext cx="9036496" cy="936104"/>
          </a:xfrm>
        </p:spPr>
        <p:txBody>
          <a:bodyPr>
            <a:normAutofit/>
          </a:bodyPr>
          <a:lstStyle/>
          <a:p>
            <a:r>
              <a:rPr lang="es-CR" dirty="0"/>
              <a:t>La función de auto correlación parcial</a:t>
            </a:r>
          </a:p>
        </p:txBody>
      </p:sp>
    </p:spTree>
    <p:extLst>
      <p:ext uri="{BB962C8B-B14F-4D97-AF65-F5344CB8AC3E}">
        <p14:creationId xmlns:p14="http://schemas.microsoft.com/office/powerpoint/2010/main" val="2781731483"/>
      </p:ext>
    </p:extLst>
  </p:cSld>
  <p:clrMapOvr>
    <a:masterClrMapping/>
  </p:clrMapOvr>
  <p:transition spd="slow">
    <p:wipe/>
  </p:transition>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2817</TotalTime>
  <Words>2380</Words>
  <Application>Microsoft Office PowerPoint</Application>
  <PresentationFormat>Presentación en pantalla (4:3)</PresentationFormat>
  <Paragraphs>634</Paragraphs>
  <Slides>84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84</vt:i4>
      </vt:variant>
    </vt:vector>
  </HeadingPairs>
  <TitlesOfParts>
    <vt:vector size="88" baseType="lpstr">
      <vt:lpstr>Arial</vt:lpstr>
      <vt:lpstr>Calibri</vt:lpstr>
      <vt:lpstr>Cambria Math</vt:lpstr>
      <vt:lpstr>Tema de Office</vt:lpstr>
      <vt:lpstr>El método ARIMA</vt:lpstr>
      <vt:lpstr>Introducción</vt:lpstr>
      <vt:lpstr>Presentación de PowerPoint</vt:lpstr>
      <vt:lpstr>Presentación de PowerPoint</vt:lpstr>
      <vt:lpstr>La función de auto correlación total</vt:lpstr>
      <vt:lpstr>La función de auto correlación total</vt:lpstr>
      <vt:lpstr>La función de auto correlación total</vt:lpstr>
      <vt:lpstr>Presentación de PowerPoint</vt:lpstr>
      <vt:lpstr>La función de auto correlación parcial</vt:lpstr>
      <vt:lpstr>La función de auto correlación parcial</vt:lpstr>
      <vt:lpstr>La función de auto correlación parcial</vt:lpstr>
      <vt:lpstr>La función de auto correlación parcial</vt:lpstr>
      <vt:lpstr>Presentación de PowerPoint</vt:lpstr>
      <vt:lpstr>El proceso MA</vt:lpstr>
      <vt:lpstr>El proceso MA</vt:lpstr>
      <vt:lpstr>El proceso MA</vt:lpstr>
      <vt:lpstr>El proceso MA</vt:lpstr>
      <vt:lpstr>El proceso MA</vt:lpstr>
      <vt:lpstr>El proceso MA</vt:lpstr>
      <vt:lpstr>El proceso MA</vt:lpstr>
      <vt:lpstr>El proceso MA</vt:lpstr>
      <vt:lpstr>El proceso MA</vt:lpstr>
      <vt:lpstr>Ejercicios</vt:lpstr>
      <vt:lpstr>El proceso MA</vt:lpstr>
      <vt:lpstr>El proceso MA</vt:lpstr>
      <vt:lpstr>El proceso MA</vt:lpstr>
      <vt:lpstr>El proceso MA</vt:lpstr>
      <vt:lpstr>El proceso MA</vt:lpstr>
      <vt:lpstr>El proceso MA</vt:lpstr>
      <vt:lpstr>Ejercicios</vt:lpstr>
      <vt:lpstr>Ejercicios</vt:lpstr>
      <vt:lpstr>El proceso MA</vt:lpstr>
      <vt:lpstr>El proceso MA</vt:lpstr>
      <vt:lpstr>El proceso MA</vt:lpstr>
      <vt:lpstr>Presentación de PowerPoint</vt:lpstr>
      <vt:lpstr>El proceso MA</vt:lpstr>
      <vt:lpstr>El proceso AR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Ejercicios</vt:lpstr>
      <vt:lpstr>Ejercicios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Ejercicios</vt:lpstr>
      <vt:lpstr>Ejercicios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método ARIMA</dc:title>
  <dc:creator>Oscar Centeno Mora</dc:creator>
  <cp:lastModifiedBy>Oscar Centeno Mora</cp:lastModifiedBy>
  <cp:revision>100</cp:revision>
  <dcterms:created xsi:type="dcterms:W3CDTF">2017-09-10T00:49:35Z</dcterms:created>
  <dcterms:modified xsi:type="dcterms:W3CDTF">2018-09-22T04:25:01Z</dcterms:modified>
</cp:coreProperties>
</file>