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64" r:id="rId6"/>
    <p:sldId id="258" r:id="rId7"/>
    <p:sldId id="259" r:id="rId8"/>
    <p:sldId id="260" r:id="rId9"/>
    <p:sldId id="261" r:id="rId10"/>
    <p:sldId id="262" r:id="rId11"/>
    <p:sldId id="263" r:id="rId12"/>
    <p:sldId id="265" r:id="rId13"/>
    <p:sldId id="266" r:id="rId14"/>
    <p:sldId id="284" r:id="rId15"/>
    <p:sldId id="267" r:id="rId16"/>
    <p:sldId id="268" r:id="rId17"/>
    <p:sldId id="269" r:id="rId18"/>
    <p:sldId id="270" r:id="rId19"/>
    <p:sldId id="271" r:id="rId20"/>
    <p:sldId id="285" r:id="rId21"/>
    <p:sldId id="272" r:id="rId22"/>
    <p:sldId id="273" r:id="rId23"/>
    <p:sldId id="274" r:id="rId24"/>
    <p:sldId id="275" r:id="rId25"/>
    <p:sldId id="276" r:id="rId26"/>
    <p:sldId id="286" r:id="rId27"/>
    <p:sldId id="277" r:id="rId28"/>
    <p:sldId id="278" r:id="rId29"/>
    <p:sldId id="279" r:id="rId30"/>
    <p:sldId id="280" r:id="rId31"/>
    <p:sldId id="281" r:id="rId32"/>
    <p:sldId id="287" r:id="rId33"/>
    <p:sldId id="288" r:id="rId34"/>
    <p:sldId id="289" r:id="rId35"/>
    <p:sldId id="290" r:id="rId36"/>
    <p:sldId id="291" r:id="rId37"/>
    <p:sldId id="292" r:id="rId38"/>
    <p:sldId id="293" r:id="rId39"/>
    <p:sldId id="294" r:id="rId40"/>
    <p:sldId id="295" r:id="rId41"/>
    <p:sldId id="296" r:id="rId42"/>
    <p:sldId id="297" r:id="rId43"/>
    <p:sldId id="309" r:id="rId44"/>
    <p:sldId id="311" r:id="rId45"/>
    <p:sldId id="310" r:id="rId46"/>
    <p:sldId id="308" r:id="rId47"/>
    <p:sldId id="298" r:id="rId48"/>
    <p:sldId id="299" r:id="rId49"/>
    <p:sldId id="300" r:id="rId50"/>
    <p:sldId id="302" r:id="rId51"/>
    <p:sldId id="304" r:id="rId52"/>
    <p:sldId id="306" r:id="rId53"/>
    <p:sldId id="307" r:id="rId5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p:cViewPr varScale="1">
        <p:scale>
          <a:sx n="109" d="100"/>
          <a:sy n="109"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01/09/2018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01/09/2018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4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496" y="44624"/>
            <a:ext cx="9073008" cy="1584176"/>
          </a:xfrm>
        </p:spPr>
        <p:txBody>
          <a:bodyPr>
            <a:normAutofit/>
          </a:bodyPr>
          <a:lstStyle/>
          <a:p>
            <a:r>
              <a:rPr lang="es-CR" dirty="0"/>
              <a:t>El método Box – Jenkins: introducción a los modelos ARIMA</a:t>
            </a:r>
          </a:p>
        </p:txBody>
      </p:sp>
      <p:sp>
        <p:nvSpPr>
          <p:cNvPr id="3" name="2 Subtítulo"/>
          <p:cNvSpPr>
            <a:spLocks noGrp="1"/>
          </p:cNvSpPr>
          <p:nvPr>
            <p:ph type="subTitle" idx="1"/>
          </p:nvPr>
        </p:nvSpPr>
        <p:spPr>
          <a:xfrm>
            <a:off x="2707704" y="6237312"/>
            <a:ext cx="6400800" cy="576064"/>
          </a:xfrm>
        </p:spPr>
        <p:txBody>
          <a:bodyPr>
            <a:normAutofit lnSpcReduction="10000"/>
          </a:bodyPr>
          <a:lstStyle/>
          <a:p>
            <a:pPr algn="r"/>
            <a:r>
              <a:rPr lang="es-CR" dirty="0"/>
              <a:t>Oscar Centeno Mora</a:t>
            </a:r>
          </a:p>
        </p:txBody>
      </p:sp>
      <p:pic>
        <p:nvPicPr>
          <p:cNvPr id="1026" name="Picture 2" descr="Resultado de imagen para box-jenkins">
            <a:extLst>
              <a:ext uri="{FF2B5EF4-FFF2-40B4-BE49-F238E27FC236}">
                <a16:creationId xmlns:a16="http://schemas.microsoft.com/office/drawing/2014/main" id="{5B1A3CD3-3944-4E4E-90F8-CE3DA73DBA7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875"/>
          <a:stretch/>
        </p:blipFill>
        <p:spPr bwMode="auto">
          <a:xfrm>
            <a:off x="971600" y="1772816"/>
            <a:ext cx="7200800" cy="416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17948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196752"/>
            <a:ext cx="8229600" cy="4525963"/>
          </a:xfrm>
        </p:spPr>
        <p:txBody>
          <a:bodyPr>
            <a:normAutofit/>
          </a:bodyPr>
          <a:lstStyle/>
          <a:p>
            <a:pPr algn="just"/>
            <a:r>
              <a:rPr lang="es-CR" sz="2400" dirty="0"/>
              <a:t>En nuestro ejemplo, bajo la hipótesis de normalidad se sabe que E (</a:t>
            </a:r>
            <a:r>
              <a:rPr lang="es-CR" sz="2400" dirty="0" err="1"/>
              <a:t>Yt</a:t>
            </a:r>
            <a:r>
              <a:rPr lang="es-CR" sz="2400" dirty="0"/>
              <a:t>) = μ, pero más generalmente cuando se levanta la hipótesis </a:t>
            </a:r>
            <a:r>
              <a:rPr lang="es-CR" sz="2400" dirty="0" err="1"/>
              <a:t>i.i.d</a:t>
            </a:r>
            <a:r>
              <a:rPr lang="es-CR" sz="2400" dirty="0"/>
              <a:t>., la expectativa puede depender de la tiempo. Entonces  la forma correcta es la siguiente tenemos:</a:t>
            </a:r>
          </a:p>
          <a:p>
            <a:endParaRPr lang="es-CR" sz="2400" dirty="0"/>
          </a:p>
          <a:p>
            <a:endParaRPr lang="es-CR" sz="2400" dirty="0"/>
          </a:p>
          <a:p>
            <a:endParaRPr lang="es-CR" sz="2400" dirty="0"/>
          </a:p>
          <a:p>
            <a:r>
              <a:rPr lang="es-CR" sz="2400" dirty="0"/>
              <a:t>Veremos en este capítulo que el hecho de que el momento del orden es uno tiempo (indizado en t) caracteriza en parte la noción de estacionaridad que es esencial en el análisis de series de tiempo.</a:t>
            </a:r>
          </a:p>
        </p:txBody>
      </p:sp>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3068960"/>
            <a:ext cx="3748650" cy="590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85187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268760"/>
            <a:ext cx="8640960" cy="4525963"/>
          </a:xfrm>
        </p:spPr>
        <p:txBody>
          <a:bodyPr>
            <a:normAutofit/>
          </a:bodyPr>
          <a:lstStyle/>
          <a:p>
            <a:r>
              <a:rPr lang="es-CR" sz="2400" dirty="0"/>
              <a:t>En cuanto a los momentos de orden 2de la variable </a:t>
            </a:r>
            <a:r>
              <a:rPr lang="es-CR" sz="2400" dirty="0" err="1"/>
              <a:t>Yt</a:t>
            </a:r>
            <a:r>
              <a:rPr lang="es-CR" sz="2400" dirty="0"/>
              <a:t>, estos no se limitan a la varianza simple del proceso. De hecho, es necesario estudiar las posibles correlaciones (o covariancia) entre la variable </a:t>
            </a:r>
            <a:r>
              <a:rPr lang="es-CR" sz="2400" dirty="0" err="1"/>
              <a:t>Yt</a:t>
            </a:r>
            <a:r>
              <a:rPr lang="es-CR" sz="2400" dirty="0"/>
              <a:t> y las variables Yt-1, Yt-2, Yt-3, ..., entre los valores actuales y pasados de la serie temporal estudiada. </a:t>
            </a:r>
          </a:p>
          <a:p>
            <a:endParaRPr lang="es-CR" sz="2400" dirty="0"/>
          </a:p>
          <a:p>
            <a:r>
              <a:rPr lang="es-CR" sz="2400" dirty="0"/>
              <a:t>Esta información (variación y la covarianza con valores pasados y futuros) se resume en la función de </a:t>
            </a:r>
            <a:r>
              <a:rPr lang="es-CR" sz="2400" dirty="0" err="1"/>
              <a:t>autocovariancia</a:t>
            </a:r>
            <a:r>
              <a:rPr lang="es-CR" sz="2400" dirty="0"/>
              <a:t>, denotado generalmente </a:t>
            </a:r>
            <a:r>
              <a:rPr lang="es-CR" sz="2400" dirty="0" err="1"/>
              <a:t>γt</a:t>
            </a:r>
            <a:r>
              <a:rPr lang="es-CR" sz="2400" dirty="0"/>
              <a:t> (h). Tomemos de nuevo nuestras colecciones de realizaciones. La covariancia se escribe como </a:t>
            </a:r>
          </a:p>
        </p:txBody>
      </p:sp>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5733256"/>
            <a:ext cx="6686833" cy="606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24939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980728"/>
            <a:ext cx="8568952" cy="5472608"/>
          </a:xfrm>
        </p:spPr>
        <p:txBody>
          <a:bodyPr>
            <a:normAutofit/>
          </a:bodyPr>
          <a:lstStyle/>
          <a:p>
            <a:pPr algn="just"/>
            <a:r>
              <a:rPr lang="es-CR" sz="2400" dirty="0"/>
              <a:t>Esto se puede reescribir de la siguiente forma:</a:t>
            </a:r>
          </a:p>
          <a:p>
            <a:pPr algn="just"/>
            <a:endParaRPr lang="es-CR" sz="2400" dirty="0"/>
          </a:p>
          <a:p>
            <a:pPr marL="0" indent="0" algn="just">
              <a:buNone/>
            </a:pPr>
            <a:endParaRPr lang="es-CR" sz="2400" dirty="0"/>
          </a:p>
          <a:p>
            <a:pPr marL="0" indent="0" algn="just">
              <a:buNone/>
            </a:pPr>
            <a:endParaRPr lang="es-CR" sz="2400" dirty="0"/>
          </a:p>
          <a:p>
            <a:pPr algn="just"/>
            <a:r>
              <a:rPr lang="es-CR" sz="2400" dirty="0"/>
              <a:t>A partir de la función </a:t>
            </a:r>
            <a:r>
              <a:rPr lang="el-GR" sz="2400" dirty="0"/>
              <a:t>γ</a:t>
            </a:r>
            <a:r>
              <a:rPr lang="es-CR" sz="2400" dirty="0"/>
              <a:t>t (h) podemos obtener la variancia. Esta se puede definir de la siguiente forma:</a:t>
            </a:r>
          </a:p>
          <a:p>
            <a:pPr algn="just"/>
            <a:endParaRPr lang="es-CR" sz="2400" dirty="0"/>
          </a:p>
          <a:p>
            <a:pPr algn="just"/>
            <a:endParaRPr lang="es-CR" sz="2400" dirty="0"/>
          </a:p>
          <a:p>
            <a:pPr algn="just"/>
            <a:r>
              <a:rPr lang="es-CR" sz="2400" dirty="0"/>
              <a:t>Como para el momento de orden 1, se puede brindar una función en términos del límite en probabilidad:</a:t>
            </a:r>
          </a:p>
        </p:txBody>
      </p:sp>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9778" y="1621929"/>
            <a:ext cx="59245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3633023"/>
            <a:ext cx="5244362" cy="732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203" y="5517232"/>
            <a:ext cx="5797299"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14599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980728"/>
                <a:ext cx="8640960" cy="5472608"/>
              </a:xfrm>
            </p:spPr>
            <p:txBody>
              <a:bodyPr>
                <a:normAutofit/>
              </a:bodyPr>
              <a:lstStyle/>
              <a:p>
                <a:pPr algn="just"/>
                <a:r>
                  <a:rPr lang="es-CR" sz="2400" dirty="0"/>
                  <a:t>Cuando las variables </a:t>
                </a:r>
                <a:r>
                  <a:rPr lang="es-CR" sz="2400" dirty="0" err="1"/>
                  <a:t>Yt</a:t>
                </a:r>
                <a:r>
                  <a:rPr lang="es-CR" sz="2400" dirty="0"/>
                  <a:t>, ∀t ∈ Z son </a:t>
                </a:r>
                <a:r>
                  <a:rPr lang="es-CR" sz="2400" dirty="0" err="1"/>
                  <a:t>i.i.d</a:t>
                </a:r>
                <a:r>
                  <a:rPr lang="es-CR" sz="2400" dirty="0"/>
                  <a:t>., podemos suponer que el conjunto de los momentos de orden dos son idénticos para todas las variables </a:t>
                </a:r>
                <a:r>
                  <a:rPr lang="es-CR" sz="2400" dirty="0" err="1"/>
                  <a:t>Yt</a:t>
                </a:r>
                <a:r>
                  <a:rPr lang="es-CR" sz="2400" dirty="0"/>
                  <a:t>, la función de auto covariancia puede definirse por:</a:t>
                </a:r>
              </a:p>
              <a:p>
                <a:pPr algn="just"/>
                <a:endParaRPr lang="es-CR" sz="2400" dirty="0"/>
              </a:p>
              <a:p>
                <a:pPr algn="just"/>
                <a:endParaRPr lang="es-CR" sz="2400" dirty="0"/>
              </a:p>
              <a:p>
                <a:pPr algn="just"/>
                <a:endParaRPr lang="es-CR" sz="2400" dirty="0"/>
              </a:p>
              <a:p>
                <a:pPr algn="just"/>
                <a:endParaRPr lang="es-CR" sz="2400" dirty="0"/>
              </a:p>
              <a:p>
                <a:pPr algn="just"/>
                <a:r>
                  <a:rPr lang="es-CR" sz="2400" dirty="0"/>
                  <a:t>De forma general, la función de auto correlación puede depender del índice temporal t, esto es la variable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sub>
                    </m:sSub>
                  </m:oMath>
                </a14:m>
                <a:r>
                  <a:rPr lang="es-CR" sz="2400" dirty="0"/>
                  <a:t>. Es por eso que se </a:t>
                </a:r>
                <a:r>
                  <a:rPr lang="es-CR" sz="2400" dirty="0" err="1"/>
                  <a:t>converva</a:t>
                </a:r>
                <a:r>
                  <a:rPr lang="es-CR" sz="2400" dirty="0"/>
                  <a:t> la notación </a:t>
                </a:r>
                <a:r>
                  <a:rPr lang="el-GR" sz="2400" dirty="0"/>
                  <a:t>γ</a:t>
                </a:r>
                <a:r>
                  <a:rPr lang="es-CR" sz="2400" dirty="0"/>
                  <a:t>t (h).</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980728"/>
                <a:ext cx="8640960" cy="5472608"/>
              </a:xfrm>
              <a:blipFill rotWithShape="1">
                <a:blip r:embed="rId2" cstate="print"/>
                <a:stretch>
                  <a:fillRect l="-917" t="-1114" r="-1058"/>
                </a:stretch>
              </a:blipFill>
            </p:spPr>
            <p:txBody>
              <a:bodyPr/>
              <a:lstStyle/>
              <a:p>
                <a:r>
                  <a:rPr lang="es-CR">
                    <a:noFill/>
                  </a:rPr>
                  <a:t> </a:t>
                </a:r>
              </a:p>
            </p:txBody>
          </p:sp>
        </mc:Fallback>
      </mc:AlternateContent>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852936"/>
            <a:ext cx="7672984"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76954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Tree>
    <p:extLst>
      <p:ext uri="{BB962C8B-B14F-4D97-AF65-F5344CB8AC3E}">
        <p14:creationId xmlns:p14="http://schemas.microsoft.com/office/powerpoint/2010/main" val="76730247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268760"/>
            <a:ext cx="8229600" cy="4525963"/>
          </a:xfrm>
        </p:spPr>
        <p:txBody>
          <a:bodyPr>
            <a:normAutofit/>
          </a:bodyPr>
          <a:lstStyle/>
          <a:p>
            <a:pPr algn="just"/>
            <a:r>
              <a:rPr lang="es-CR" sz="2400" dirty="0"/>
              <a:t>Comenzamos por plantear la definición de un proceso estacionario en sentido estricto (o estacionariedad fuerte) para estudiar las propiedades de la estacionariedad de segundo orden o estacionariedad débil. </a:t>
            </a:r>
          </a:p>
          <a:p>
            <a:pPr algn="just"/>
            <a:endParaRPr lang="es-CR" sz="2400" dirty="0"/>
          </a:p>
          <a:p>
            <a:pPr algn="just"/>
            <a:r>
              <a:rPr lang="es-CR" sz="2400" dirty="0"/>
              <a:t>A partir de esto estudiaremos los procesos estacionarios particulares que son los ruidos blancos.</a:t>
            </a:r>
          </a:p>
        </p:txBody>
      </p:sp>
      <p:sp>
        <p:nvSpPr>
          <p:cNvPr id="4" name="1 Título"/>
          <p:cNvSpPr>
            <a:spLocks noGrp="1"/>
          </p:cNvSpPr>
          <p:nvPr>
            <p:ph type="title"/>
          </p:nvPr>
        </p:nvSpPr>
        <p:spPr>
          <a:xfrm>
            <a:off x="251520" y="44624"/>
            <a:ext cx="8712968" cy="792088"/>
          </a:xfrm>
        </p:spPr>
        <p:txBody>
          <a:bodyPr/>
          <a:lstStyle/>
          <a:p>
            <a:r>
              <a:rPr lang="es-CR" dirty="0"/>
              <a:t>Los procesos estacionarios</a:t>
            </a:r>
          </a:p>
        </p:txBody>
      </p:sp>
    </p:spTree>
    <p:extLst>
      <p:ext uri="{BB962C8B-B14F-4D97-AF65-F5344CB8AC3E}">
        <p14:creationId xmlns:p14="http://schemas.microsoft.com/office/powerpoint/2010/main" val="345466257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052736"/>
                <a:ext cx="8640960" cy="5760640"/>
              </a:xfrm>
            </p:spPr>
            <p:txBody>
              <a:bodyPr>
                <a:normAutofit/>
              </a:bodyPr>
              <a:lstStyle/>
              <a:p>
                <a:pPr marL="0" indent="0">
                  <a:buNone/>
                </a:pPr>
                <a:r>
                  <a:rPr lang="es-CR" b="1" dirty="0"/>
                  <a:t>La estacionaridad fuerte</a:t>
                </a:r>
              </a:p>
              <a:p>
                <a:endParaRPr lang="es-CR" sz="2400" dirty="0"/>
              </a:p>
              <a:p>
                <a:r>
                  <a:rPr lang="es-CR" sz="2400" dirty="0"/>
                  <a:t>De dice que el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es estrictamente o fuertemente estacionario si para las n-duplas de tiempo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1</m:t>
                        </m:r>
                      </m:sub>
                    </m:sSub>
                    <m:r>
                      <a:rPr lang="es-CR" sz="2400" b="0" i="1" smtClean="0">
                        <a:latin typeface="Cambria Math" panose="02040503050406030204" pitchFamily="18" charset="0"/>
                      </a:rPr>
                      <m:t>&lt;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2</m:t>
                        </m:r>
                      </m:sub>
                    </m:sSub>
                    <m:r>
                      <a:rPr lang="es-CR" sz="2400" b="0" i="1" smtClean="0">
                        <a:latin typeface="Cambria Math" panose="02040503050406030204" pitchFamily="18" charset="0"/>
                      </a:rPr>
                      <m:t>&lt;…&lt;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𝑛</m:t>
                        </m:r>
                      </m:sub>
                    </m:sSub>
                  </m:oMath>
                </a14:m>
                <a:r>
                  <a:rPr lang="es-CR" sz="2400" dirty="0"/>
                  <a:t>, la serie </a:t>
                </a:r>
                <a14:m>
                  <m:oMath xmlns:m="http://schemas.openxmlformats.org/officeDocument/2006/math">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1</m:t>
                                </m:r>
                              </m:sub>
                            </m:sSub>
                            <m:r>
                              <a:rPr lang="es-CR" sz="2400" b="0" i="1" smtClean="0">
                                <a:latin typeface="Cambria Math" panose="02040503050406030204" pitchFamily="18" charset="0"/>
                              </a:rPr>
                              <m:t>+</m:t>
                            </m:r>
                            <m:r>
                              <a:rPr lang="es-CR" sz="2400" b="0" i="1" smtClean="0">
                                <a:latin typeface="Cambria Math" panose="02040503050406030204" pitchFamily="18" charset="0"/>
                              </a:rPr>
                              <m:t>h</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𝑛</m:t>
                                </m:r>
                              </m:sub>
                            </m:sSub>
                            <m:r>
                              <a:rPr lang="es-CR" sz="2400" b="0" i="1" smtClean="0">
                                <a:latin typeface="Cambria Math" panose="02040503050406030204" pitchFamily="18" charset="0"/>
                              </a:rPr>
                              <m:t>+</m:t>
                            </m:r>
                            <m:r>
                              <a:rPr lang="es-CR" sz="2400" b="0" i="1" smtClean="0">
                                <a:latin typeface="Cambria Math" panose="02040503050406030204" pitchFamily="18" charset="0"/>
                              </a:rPr>
                              <m:t>h</m:t>
                            </m:r>
                          </m:sub>
                        </m:sSub>
                      </m:e>
                    </m:d>
                  </m:oMath>
                </a14:m>
                <a:r>
                  <a:rPr lang="es-CR" sz="2400" dirty="0"/>
                  <a:t> posee la misma ley de probabilidad que la serie </a:t>
                </a:r>
                <a14:m>
                  <m:oMath xmlns:m="http://schemas.openxmlformats.org/officeDocument/2006/math">
                    <m:d>
                      <m:dPr>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sSub>
                              <m:sSubPr>
                                <m:ctrlPr>
                                  <a:rPr lang="es-CR" sz="2400" i="1">
                                    <a:latin typeface="Cambria Math" panose="02040503050406030204" pitchFamily="18" charset="0"/>
                                  </a:rPr>
                                </m:ctrlPr>
                              </m:sSubPr>
                              <m:e>
                                <m:r>
                                  <a:rPr lang="es-CR" sz="2400" i="1">
                                    <a:latin typeface="Cambria Math" panose="02040503050406030204" pitchFamily="18" charset="0"/>
                                  </a:rPr>
                                  <m:t>𝑡</m:t>
                                </m:r>
                              </m:e>
                              <m:sub>
                                <m:r>
                                  <a:rPr lang="es-CR" sz="2400" i="1">
                                    <a:latin typeface="Cambria Math" panose="02040503050406030204" pitchFamily="18" charset="0"/>
                                  </a:rPr>
                                  <m:t>1</m:t>
                                </m:r>
                              </m:sub>
                            </m:sSub>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sSub>
                              <m:sSubPr>
                                <m:ctrlPr>
                                  <a:rPr lang="es-CR" sz="2400" i="1">
                                    <a:latin typeface="Cambria Math" panose="02040503050406030204" pitchFamily="18" charset="0"/>
                                  </a:rPr>
                                </m:ctrlPr>
                              </m:sSubPr>
                              <m:e>
                                <m:r>
                                  <a:rPr lang="es-CR" sz="2400" i="1">
                                    <a:latin typeface="Cambria Math" panose="02040503050406030204" pitchFamily="18" charset="0"/>
                                  </a:rPr>
                                  <m:t>𝑡</m:t>
                                </m:r>
                              </m:e>
                              <m:sub>
                                <m:r>
                                  <a:rPr lang="es-CR" sz="2400" i="1">
                                    <a:latin typeface="Cambria Math" panose="02040503050406030204" pitchFamily="18" charset="0"/>
                                  </a:rPr>
                                  <m:t>𝑛</m:t>
                                </m:r>
                              </m:sub>
                            </m:sSub>
                          </m:sub>
                        </m:sSub>
                      </m:e>
                    </m:d>
                  </m:oMath>
                </a14:m>
                <a:r>
                  <a:rPr lang="es-CR" sz="2400" dirty="0"/>
                  <a:t>.</a:t>
                </a:r>
              </a:p>
              <a:p>
                <a:pPr marL="0" indent="0">
                  <a:buNone/>
                </a:pPr>
                <a:endParaRPr lang="es-CR" sz="2400" dirty="0"/>
              </a:p>
              <a:p>
                <a:pPr marL="0" indent="0">
                  <a:buNone/>
                </a:pPr>
                <a:r>
                  <a:rPr lang="es-CR" sz="2400" dirty="0"/>
                  <a:t>O también se puede definir como</a:t>
                </a:r>
              </a:p>
              <a:p>
                <a:endParaRPr lang="es-CR" sz="2400" dirty="0"/>
              </a:p>
              <a:p>
                <a:r>
                  <a:rPr lang="es-CR" sz="2400" dirty="0"/>
                  <a:t>Un proceso es dicho estacionario en el sentido estricto si, para todos los </a:t>
                </a:r>
                <a:r>
                  <a:rPr lang="es-CR" sz="2400" dirty="0" err="1"/>
                  <a:t>valos</a:t>
                </a:r>
                <a:r>
                  <a:rPr lang="es-CR" sz="2400" dirty="0"/>
                  <a:t>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1</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2</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𝑛</m:t>
                        </m:r>
                      </m:sub>
                    </m:sSub>
                  </m:oMath>
                </a14:m>
                <a:r>
                  <a:rPr lang="es-CR" sz="2400" dirty="0"/>
                  <a:t> la distribución conjunta de la serie </a:t>
                </a:r>
                <a14:m>
                  <m:oMath xmlns:m="http://schemas.openxmlformats.org/officeDocument/2006/math">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1</m:t>
                            </m:r>
                          </m:sub>
                        </m:sSub>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𝑛</m:t>
                            </m:r>
                          </m:sub>
                        </m:sSub>
                      </m:sub>
                    </m:sSub>
                    <m:r>
                      <a:rPr lang="es-CR" sz="2400" b="0" i="1" smtClean="0">
                        <a:latin typeface="Cambria Math" panose="02040503050406030204" pitchFamily="18" charset="0"/>
                      </a:rPr>
                      <m:t>)</m:t>
                    </m:r>
                  </m:oMath>
                </a14:m>
                <a:r>
                  <a:rPr lang="es-CR" sz="2400" dirty="0"/>
                  <a:t> depende únicamente des los intervalos de tiempo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𝑗</m:t>
                        </m:r>
                      </m:e>
                      <m:sub>
                        <m:r>
                          <a:rPr lang="es-CR" sz="2400" i="1">
                            <a:latin typeface="Cambria Math" panose="02040503050406030204" pitchFamily="18" charset="0"/>
                          </a:rPr>
                          <m:t>1</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𝑗</m:t>
                        </m:r>
                      </m:e>
                      <m:sub>
                        <m:r>
                          <a:rPr lang="es-CR" sz="2400" i="1">
                            <a:latin typeface="Cambria Math" panose="02040503050406030204" pitchFamily="18" charset="0"/>
                          </a:rPr>
                          <m:t>2</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𝑗</m:t>
                        </m:r>
                      </m:e>
                      <m:sub>
                        <m:r>
                          <a:rPr lang="es-CR" sz="2400" i="1">
                            <a:latin typeface="Cambria Math" panose="02040503050406030204" pitchFamily="18" charset="0"/>
                          </a:rPr>
                          <m:t>𝑛</m:t>
                        </m:r>
                      </m:sub>
                    </m:sSub>
                  </m:oMath>
                </a14:m>
                <a:r>
                  <a:rPr lang="es-CR" sz="2400" dirty="0"/>
                  <a:t> y es independiente del periodo </a:t>
                </a:r>
                <a14:m>
                  <m:oMath xmlns:m="http://schemas.openxmlformats.org/officeDocument/2006/math">
                    <m:r>
                      <a:rPr lang="es-CR" sz="2400" b="0" i="1" smtClean="0">
                        <a:latin typeface="Cambria Math" panose="02040503050406030204" pitchFamily="18" charset="0"/>
                      </a:rPr>
                      <m:t>𝑡</m:t>
                    </m:r>
                  </m:oMath>
                </a14:m>
                <a:r>
                  <a:rPr lang="es-CR" sz="2400" dirty="0"/>
                  <a: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052736"/>
                <a:ext cx="8640960" cy="5760640"/>
              </a:xfrm>
              <a:blipFill>
                <a:blip r:embed="rId2" cstate="print"/>
                <a:stretch>
                  <a:fillRect l="-1763" t="-1376" r="-1763"/>
                </a:stretch>
              </a:blipFill>
            </p:spPr>
            <p:txBody>
              <a:bodyPr/>
              <a:lstStyle/>
              <a:p>
                <a:r>
                  <a:rPr lang="es-CR">
                    <a:noFill/>
                  </a:rPr>
                  <a:t> </a:t>
                </a:r>
              </a:p>
            </p:txBody>
          </p:sp>
        </mc:Fallback>
      </mc:AlternateContent>
      <p:sp>
        <p:nvSpPr>
          <p:cNvPr id="6" name="1 Título">
            <a:extLst>
              <a:ext uri="{FF2B5EF4-FFF2-40B4-BE49-F238E27FC236}">
                <a16:creationId xmlns:a16="http://schemas.microsoft.com/office/drawing/2014/main" id="{05558D2B-F765-4F16-9F1C-14F2D06564DF}"/>
              </a:ext>
            </a:extLst>
          </p:cNvPr>
          <p:cNvSpPr txBox="1">
            <a:spLocks/>
          </p:cNvSpPr>
          <p:nvPr/>
        </p:nvSpPr>
        <p:spPr>
          <a:xfrm>
            <a:off x="251520" y="44624"/>
            <a:ext cx="8712968"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Los procesos estacionarios</a:t>
            </a:r>
            <a:endParaRPr lang="es-CR" dirty="0"/>
          </a:p>
        </p:txBody>
      </p:sp>
    </p:spTree>
    <p:extLst>
      <p:ext uri="{BB962C8B-B14F-4D97-AF65-F5344CB8AC3E}">
        <p14:creationId xmlns:p14="http://schemas.microsoft.com/office/powerpoint/2010/main" val="724715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C2519B44-63C8-4693-9251-23A7A22A71E3}"/>
              </a:ext>
            </a:extLst>
          </p:cNvPr>
          <p:cNvSpPr>
            <a:spLocks noGrp="1"/>
          </p:cNvSpPr>
          <p:nvPr>
            <p:ph type="title"/>
          </p:nvPr>
        </p:nvSpPr>
        <p:spPr>
          <a:xfrm>
            <a:off x="251520" y="44624"/>
            <a:ext cx="8712968" cy="792088"/>
          </a:xfrm>
        </p:spPr>
        <p:txBody>
          <a:bodyPr/>
          <a:lstStyle/>
          <a:p>
            <a:r>
              <a:rPr lang="es-CR" dirty="0"/>
              <a:t>Los procesos estacionarios</a:t>
            </a:r>
          </a:p>
        </p:txBody>
      </p:sp>
      <mc:AlternateContent xmlns:mc="http://schemas.openxmlformats.org/markup-compatibility/2006" xmlns:a14="http://schemas.microsoft.com/office/drawing/2010/main">
        <mc:Choice Requires="a14">
          <p:sp>
            <p:nvSpPr>
              <p:cNvPr id="7" name="2 Marcador de contenido">
                <a:extLst>
                  <a:ext uri="{FF2B5EF4-FFF2-40B4-BE49-F238E27FC236}">
                    <a16:creationId xmlns:a16="http://schemas.microsoft.com/office/drawing/2014/main" id="{4E0CF1A8-350D-4CB5-980E-31345E306320}"/>
                  </a:ext>
                </a:extLst>
              </p:cNvPr>
              <p:cNvSpPr>
                <a:spLocks noGrp="1"/>
              </p:cNvSpPr>
              <p:nvPr>
                <p:ph idx="1"/>
              </p:nvPr>
            </p:nvSpPr>
            <p:spPr>
              <a:xfrm>
                <a:off x="251520" y="908720"/>
                <a:ext cx="8712968" cy="5832648"/>
              </a:xfrm>
            </p:spPr>
            <p:txBody>
              <a:bodyPr>
                <a:normAutofit/>
              </a:bodyPr>
              <a:lstStyle/>
              <a:p>
                <a:pPr marL="0" indent="0">
                  <a:buNone/>
                </a:pPr>
                <a:r>
                  <a:rPr lang="es-CR" b="1" dirty="0"/>
                  <a:t>La estacionaridad de orden dos o suave</a:t>
                </a:r>
              </a:p>
              <a:p>
                <a:endParaRPr lang="es-CR" sz="2400" dirty="0"/>
              </a:p>
              <a:p>
                <a:r>
                  <a:rPr lang="es-CR" sz="2400" dirty="0"/>
                  <a:t>En la practica, nos limitamos generalmente a utilizar la estacionaridad de segundo orden o estacionaridad suave del proceso en estudio.</a:t>
                </a:r>
              </a:p>
              <a:p>
                <a:endParaRPr lang="es-CR" sz="2400" dirty="0"/>
              </a:p>
              <a:p>
                <a:pPr marL="0" indent="0">
                  <a:buNone/>
                </a:pPr>
                <a:r>
                  <a:rPr lang="es-CR" sz="2400" b="1" dirty="0"/>
                  <a:t>Definición: </a:t>
                </a:r>
                <a:r>
                  <a:rPr lang="es-CR" sz="2400" dirty="0"/>
                  <a:t>un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a:t>
                </a:r>
                <a:r>
                  <a:rPr lang="es-CR" sz="2400" dirty="0" err="1"/>
                  <a:t>est</a:t>
                </a:r>
                <a:r>
                  <a:rPr lang="es-CR" sz="2400" dirty="0"/>
                  <a:t> dicho estacionario de segundo orden o suave si las tres condiciones siguientes son satisfechas:</a:t>
                </a:r>
              </a:p>
              <a:p>
                <a:pPr marL="0" indent="0">
                  <a:buNone/>
                </a:pPr>
                <a:endParaRPr lang="es-CR" sz="2400" dirty="0"/>
              </a:p>
              <a:p>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Sup>
                          <m:sSubSupPr>
                            <m:ctrlPr>
                              <a:rPr lang="es-CR" sz="2400" b="0" i="1" smtClean="0">
                                <a:latin typeface="Cambria Math" panose="02040503050406030204" pitchFamily="18" charset="0"/>
                              </a:rPr>
                            </m:ctrlPr>
                          </m:sSubSup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up>
                            <m:r>
                              <a:rPr lang="es-CR" sz="2400" b="0" i="1" smtClean="0">
                                <a:latin typeface="Cambria Math" panose="02040503050406030204" pitchFamily="18" charset="0"/>
                              </a:rPr>
                              <m:t>2</m:t>
                            </m:r>
                          </m:sup>
                        </m:sSubSup>
                      </m:e>
                    </m:d>
                    <m:r>
                      <a:rPr lang="es-CR" sz="2400" b="0" i="1" smtClean="0">
                        <a:latin typeface="Cambria Math" panose="02040503050406030204" pitchFamily="18" charset="0"/>
                      </a:rPr>
                      <m:t>&lt;</m:t>
                    </m:r>
                    <m:r>
                      <a:rPr lang="es-CR" sz="2400" b="0" i="1" smtClean="0">
                        <a:latin typeface="Cambria Math" panose="02040503050406030204" pitchFamily="18" charset="0"/>
                        <a:ea typeface="Cambria Math" panose="02040503050406030204" pitchFamily="18" charset="0"/>
                      </a:rPr>
                      <m:t>∞</m:t>
                    </m:r>
                  </m:oMath>
                </a14:m>
                <a:endParaRPr lang="es-CR" sz="2400" dirty="0"/>
              </a:p>
              <a:p>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rPr>
                      <m:t>, </m:t>
                    </m:r>
                    <m:r>
                      <a:rPr lang="es-CR" sz="2400" b="0" i="1" smtClean="0">
                        <a:latin typeface="Cambria Math" panose="02040503050406030204" pitchFamily="18" charset="0"/>
                      </a:rPr>
                      <m:t>𝑖𝑛𝑑𝑒𝑝𝑒𝑛𝑑𝑖𝑒𝑛𝑡𝑒</m:t>
                    </m:r>
                    <m:r>
                      <a:rPr lang="es-CR" sz="2400" b="0" i="1" smtClean="0">
                        <a:latin typeface="Cambria Math" panose="02040503050406030204" pitchFamily="18" charset="0"/>
                      </a:rPr>
                      <m:t> </m:t>
                    </m:r>
                    <m:r>
                      <a:rPr lang="es-CR" sz="2400" b="0" i="1" smtClean="0">
                        <a:latin typeface="Cambria Math" panose="02040503050406030204" pitchFamily="18" charset="0"/>
                      </a:rPr>
                      <m:t>𝑑𝑒</m:t>
                    </m:r>
                    <m:r>
                      <a:rPr lang="es-CR" sz="2400" b="0" i="1" smtClean="0">
                        <a:latin typeface="Cambria Math" panose="02040503050406030204" pitchFamily="18" charset="0"/>
                      </a:rPr>
                      <m:t> </m:t>
                    </m:r>
                    <m:r>
                      <a:rPr lang="es-CR" sz="2400" b="0" i="1" smtClean="0">
                        <a:latin typeface="Cambria Math" panose="02040503050406030204" pitchFamily="18" charset="0"/>
                      </a:rPr>
                      <m:t>𝑡</m:t>
                    </m:r>
                  </m:oMath>
                </a14:m>
                <a:endParaRPr lang="es-CR" sz="2400" dirty="0"/>
              </a:p>
              <a:p>
                <a14:m>
                  <m:oMath xmlns:m="http://schemas.openxmlformats.org/officeDocument/2006/math">
                    <m:r>
                      <a:rPr lang="es-CR" sz="2400" b="0" i="1" smtClean="0">
                        <a:latin typeface="Cambria Math" panose="02040503050406030204" pitchFamily="18" charset="0"/>
                      </a:rPr>
                      <m:t>𝑐𝑜𝑣</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h</m:t>
                            </m:r>
                          </m:sub>
                        </m:sSub>
                      </m:e>
                    </m:d>
                    <m:r>
                      <a:rPr lang="es-CR" sz="2400" b="0" i="1" smtClean="0">
                        <a:latin typeface="Cambria Math" panose="02040503050406030204" pitchFamily="18" charset="0"/>
                      </a:rPr>
                      <m:t>=</m:t>
                    </m:r>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h</m:t>
                            </m:r>
                          </m:sub>
                        </m:sSub>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rPr>
                          <m:t>)</m:t>
                        </m:r>
                      </m:e>
                    </m:d>
                    <m:r>
                      <a:rPr lang="es-CR" sz="2400" b="0" i="1" smtClean="0">
                        <a:latin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𝛾</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h</m:t>
                        </m:r>
                      </m:e>
                    </m:d>
                    <m:r>
                      <a:rPr lang="es-CR" sz="2400" b="0" i="1" smtClean="0">
                        <a:latin typeface="Cambria Math" panose="02040503050406030204" pitchFamily="18" charset="0"/>
                        <a:ea typeface="Cambria Math" panose="02040503050406030204" pitchFamily="18" charset="0"/>
                      </a:rPr>
                      <m:t>, </m:t>
                    </m:r>
                  </m:oMath>
                </a14:m>
                <a:r>
                  <a:rPr lang="es-CR" sz="2400" b="0" i="1" dirty="0">
                    <a:latin typeface="Cambria Math" panose="02040503050406030204" pitchFamily="18" charset="0"/>
                    <a:ea typeface="Cambria Math" panose="02040503050406030204" pitchFamily="18" charset="0"/>
                  </a:rPr>
                  <a:t/>
                </a:r>
                <a:br>
                  <a:rPr lang="es-CR" sz="2400" b="0" i="1" dirty="0">
                    <a:latin typeface="Cambria Math" panose="02040503050406030204" pitchFamily="18" charset="0"/>
                    <a:ea typeface="Cambria Math" panose="02040503050406030204" pitchFamily="18" charset="0"/>
                  </a:rPr>
                </a:br>
                <a14:m>
                  <m:oMath xmlns:m="http://schemas.openxmlformats.org/officeDocument/2006/math">
                    <m:r>
                      <a:rPr lang="es-CR" sz="2400" b="0" i="1" smtClean="0">
                        <a:latin typeface="Cambria Math" panose="02040503050406030204" pitchFamily="18" charset="0"/>
                        <a:ea typeface="Cambria Math" panose="02040503050406030204" pitchFamily="18" charset="0"/>
                      </a:rPr>
                      <m:t>𝑖𝑛𝑑𝑒𝑝𝑒𝑛𝑑𝑖𝑒𝑛𝑡𝑒</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𝑑𝑒</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m:t>
                    </m:r>
                  </m:oMath>
                </a14:m>
                <a:endParaRPr lang="es-CR" sz="2400" dirty="0"/>
              </a:p>
            </p:txBody>
          </p:sp>
        </mc:Choice>
        <mc:Fallback xmlns="">
          <p:sp>
            <p:nvSpPr>
              <p:cNvPr id="7" name="2 Marcador de contenido">
                <a:extLst>
                  <a:ext uri="{FF2B5EF4-FFF2-40B4-BE49-F238E27FC236}">
                    <a16:creationId xmlns:a16="http://schemas.microsoft.com/office/drawing/2014/main" xmlns="" xmlns:a14="http://schemas.microsoft.com/office/drawing/2010/main" id="{4E0CF1A8-350D-4CB5-980E-31345E306320}"/>
                  </a:ext>
                </a:extLst>
              </p:cNvPr>
              <p:cNvSpPr>
                <a:spLocks noGrp="1" noRot="1" noChangeAspect="1" noMove="1" noResize="1" noEditPoints="1" noAdjustHandles="1" noChangeArrowheads="1" noChangeShapeType="1" noTextEdit="1"/>
              </p:cNvSpPr>
              <p:nvPr>
                <p:ph idx="1"/>
              </p:nvPr>
            </p:nvSpPr>
            <p:spPr>
              <a:xfrm>
                <a:off x="251520" y="908720"/>
                <a:ext cx="8712968" cy="5832648"/>
              </a:xfrm>
              <a:blipFill>
                <a:blip r:embed="rId2" cstate="print"/>
                <a:stretch>
                  <a:fillRect l="-1748" t="-1358" r="-490"/>
                </a:stretch>
              </a:blipFill>
            </p:spPr>
            <p:txBody>
              <a:bodyPr/>
              <a:lstStyle/>
              <a:p>
                <a:r>
                  <a:rPr lang="es-CR">
                    <a:noFill/>
                  </a:rPr>
                  <a:t> </a:t>
                </a:r>
              </a:p>
            </p:txBody>
          </p:sp>
        </mc:Fallback>
      </mc:AlternateContent>
    </p:spTree>
    <p:extLst>
      <p:ext uri="{BB962C8B-B14F-4D97-AF65-F5344CB8AC3E}">
        <p14:creationId xmlns:p14="http://schemas.microsoft.com/office/powerpoint/2010/main" val="135305189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052736"/>
                <a:ext cx="8568952" cy="5688632"/>
              </a:xfrm>
            </p:spPr>
            <p:txBody>
              <a:bodyPr>
                <a:normAutofit/>
              </a:bodyPr>
              <a:lstStyle/>
              <a:p>
                <a:r>
                  <a:rPr lang="es-CR" sz="2400" dirty="0"/>
                  <a:t>La primera condición </a:t>
                </a:r>
                <a14:m>
                  <m:oMath xmlns:m="http://schemas.openxmlformats.org/officeDocument/2006/math">
                    <m:r>
                      <a:rPr lang="es-CR" sz="2400" i="1">
                        <a:latin typeface="Cambria Math" panose="02040503050406030204" pitchFamily="18" charset="0"/>
                      </a:rPr>
                      <m:t>𝐸</m:t>
                    </m:r>
                    <m:d>
                      <m:dPr>
                        <m:ctrlPr>
                          <a:rPr lang="es-CR" sz="2400" i="1">
                            <a:latin typeface="Cambria Math" panose="02040503050406030204" pitchFamily="18" charset="0"/>
                          </a:rPr>
                        </m:ctrlPr>
                      </m:dPr>
                      <m:e>
                        <m:sSubSup>
                          <m:sSubSupPr>
                            <m:ctrlPr>
                              <a:rPr lang="es-CR" sz="2400" i="1">
                                <a:latin typeface="Cambria Math" panose="02040503050406030204" pitchFamily="18" charset="0"/>
                              </a:rPr>
                            </m:ctrlPr>
                          </m:sSubSupPr>
                          <m:e>
                            <m:r>
                              <a:rPr lang="es-CR" sz="2400" i="1">
                                <a:latin typeface="Cambria Math" panose="02040503050406030204" pitchFamily="18" charset="0"/>
                              </a:rPr>
                              <m:t>𝑥</m:t>
                            </m:r>
                          </m:e>
                          <m:sub>
                            <m:r>
                              <a:rPr lang="es-CR" sz="2400" i="1">
                                <a:latin typeface="Cambria Math" panose="02040503050406030204" pitchFamily="18" charset="0"/>
                              </a:rPr>
                              <m:t>𝑡</m:t>
                            </m:r>
                          </m:sub>
                          <m:sup>
                            <m:r>
                              <a:rPr lang="es-CR" sz="2400" i="1">
                                <a:latin typeface="Cambria Math" panose="02040503050406030204" pitchFamily="18" charset="0"/>
                              </a:rPr>
                              <m:t>2</m:t>
                            </m:r>
                          </m:sup>
                        </m:sSubSup>
                      </m:e>
                    </m:d>
                    <m:r>
                      <a:rPr lang="es-CR" sz="2400" i="1">
                        <a:latin typeface="Cambria Math" panose="02040503050406030204" pitchFamily="18" charset="0"/>
                      </a:rPr>
                      <m:t>&lt;</m:t>
                    </m:r>
                    <m:r>
                      <a:rPr lang="es-CR" sz="2400" i="1">
                        <a:latin typeface="Cambria Math" panose="02040503050406030204" pitchFamily="18" charset="0"/>
                        <a:ea typeface="Cambria Math" panose="02040503050406030204" pitchFamily="18" charset="0"/>
                      </a:rPr>
                      <m:t>∞</m:t>
                    </m:r>
                  </m:oMath>
                </a14:m>
                <a:r>
                  <a:rPr lang="es-CR" sz="2400" dirty="0"/>
                  <a:t> garantiza simplemente la existencia (o convergencia) de los momentos de orden dos.</a:t>
                </a:r>
              </a:p>
              <a:p>
                <a:endParaRPr lang="es-CR" sz="2400" dirty="0"/>
              </a:p>
              <a:p>
                <a:r>
                  <a:rPr lang="es-CR" sz="2400" dirty="0"/>
                  <a:t>La segunda condición </a:t>
                </a:r>
                <a14:m>
                  <m:oMath xmlns:m="http://schemas.openxmlformats.org/officeDocument/2006/math">
                    <m:r>
                      <a:rPr lang="es-CR" sz="2400" i="1">
                        <a:latin typeface="Cambria Math" panose="02040503050406030204" pitchFamily="18" charset="0"/>
                      </a:rPr>
                      <m:t>𝐸</m:t>
                    </m:r>
                    <m:d>
                      <m:dPr>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d>
                    <m:r>
                      <a:rPr lang="es-CR" sz="2400" i="1">
                        <a:latin typeface="Cambria Math" panose="02040503050406030204" pitchFamily="18" charset="0"/>
                      </a:rPr>
                      <m:t>=</m:t>
                    </m:r>
                    <m:r>
                      <a:rPr lang="es-CR" sz="2400" i="1">
                        <a:latin typeface="Cambria Math" panose="02040503050406030204" pitchFamily="18" charset="0"/>
                      </a:rPr>
                      <m:t>𝑚</m:t>
                    </m:r>
                  </m:oMath>
                </a14:m>
                <a:r>
                  <a:rPr lang="es-CR" sz="2400" dirty="0"/>
                  <a:t> testifica sobre los momentos de orden uno y significa que las variables aleatorias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deben poseer la misma esperanza sin importar el tiempo </a:t>
                </a:r>
                <a14:m>
                  <m:oMath xmlns:m="http://schemas.openxmlformats.org/officeDocument/2006/math">
                    <m:r>
                      <a:rPr lang="es-CR" sz="2400" b="0" i="1" smtClean="0">
                        <a:latin typeface="Cambria Math" panose="02040503050406030204" pitchFamily="18" charset="0"/>
                      </a:rPr>
                      <m:t>𝑡</m:t>
                    </m:r>
                  </m:oMath>
                </a14:m>
                <a:r>
                  <a:rPr lang="es-CR" sz="2400" dirty="0"/>
                  <a:t>. En otra palabras, la esperanza matemática del proceso </a:t>
                </a:r>
                <a14:m>
                  <m:oMath xmlns:m="http://schemas.openxmlformats.org/officeDocument/2006/math">
                    <m:sSub>
                      <m:sSubPr>
                        <m:ctrlPr>
                          <a:rPr lang="es-CR" sz="2400" i="1">
                            <a:latin typeface="Cambria Math" panose="02040503050406030204" pitchFamily="18" charset="0"/>
                          </a:rPr>
                        </m:ctrlPr>
                      </m:sSubPr>
                      <m:e>
                        <m:r>
                          <m:rPr>
                            <m:sty m:val="p"/>
                          </m:rPr>
                          <a:rPr lang="es-CR" sz="2400" i="0">
                            <a:latin typeface="Cambria Math" panose="02040503050406030204" pitchFamily="18" charset="0"/>
                          </a:rPr>
                          <m:t>x</m:t>
                        </m:r>
                      </m:e>
                      <m:sub>
                        <m:r>
                          <m:rPr>
                            <m:sty m:val="p"/>
                          </m:rPr>
                          <a:rPr lang="es-CR" sz="2400" i="0">
                            <a:latin typeface="Cambria Math" panose="02040503050406030204" pitchFamily="18" charset="0"/>
                          </a:rPr>
                          <m:t>t</m:t>
                        </m:r>
                      </m:sub>
                    </m:sSub>
                  </m:oMath>
                </a14:m>
                <a:r>
                  <a:rPr lang="es-CR" sz="2400" dirty="0"/>
                  <a:t> debe ser independiente del tiempo </a:t>
                </a:r>
                <a14:m>
                  <m:oMath xmlns:m="http://schemas.openxmlformats.org/officeDocument/2006/math">
                    <m:r>
                      <m:rPr>
                        <m:sty m:val="p"/>
                      </m:rPr>
                      <a:rPr lang="es-CR" sz="2400" i="0">
                        <a:latin typeface="Cambria Math" panose="02040503050406030204" pitchFamily="18" charset="0"/>
                      </a:rPr>
                      <m:t>t</m:t>
                    </m:r>
                  </m:oMath>
                </a14:m>
                <a:r>
                  <a:rPr lang="es-CR" sz="2400" dirty="0"/>
                  <a:t>.</a:t>
                </a:r>
              </a:p>
              <a:p>
                <a:endParaRPr lang="es-CR" sz="2400" dirty="0"/>
              </a:p>
              <a:p>
                <a:r>
                  <a:rPr lang="es-CR" sz="2400" dirty="0"/>
                  <a:t>Finalmente, la tercera condición </a:t>
                </a:r>
                <a14:m>
                  <m:oMath xmlns:m="http://schemas.openxmlformats.org/officeDocument/2006/math">
                    <m:r>
                      <a:rPr lang="es-CR" sz="2400" i="1">
                        <a:latin typeface="Cambria Math" panose="02040503050406030204" pitchFamily="18" charset="0"/>
                        <a:ea typeface="Cambria Math" panose="02040503050406030204" pitchFamily="18" charset="0"/>
                      </a:rPr>
                      <m:t>𝛾</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h</m:t>
                        </m:r>
                      </m:e>
                    </m:d>
                  </m:oMath>
                </a14:m>
                <a:r>
                  <a:rPr lang="es-CR" sz="2400" dirty="0"/>
                  <a:t>, independiente del tiempo </a:t>
                </a:r>
                <a14:m>
                  <m:oMath xmlns:m="http://schemas.openxmlformats.org/officeDocument/2006/math">
                    <m:r>
                      <a:rPr lang="es-CR" sz="2400" i="1">
                        <a:latin typeface="Cambria Math" panose="02040503050406030204" pitchFamily="18" charset="0"/>
                      </a:rPr>
                      <m:t>𝑡</m:t>
                    </m:r>
                  </m:oMath>
                </a14:m>
                <a:r>
                  <a:rPr lang="es-CR" sz="2400" dirty="0"/>
                  <a:t>, argumenta sobre los momentos de orden 2 resumidos por la función de auto-covariancia. Esto quiere decir que la función de auto covariancia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debe ser independiente del tiempo </a:t>
                </a:r>
                <a14:m>
                  <m:oMath xmlns:m="http://schemas.openxmlformats.org/officeDocument/2006/math">
                    <m:r>
                      <a:rPr lang="es-CR" sz="2400" i="1">
                        <a:latin typeface="Cambria Math" panose="02040503050406030204" pitchFamily="18" charset="0"/>
                      </a:rPr>
                      <m:t>𝑡</m:t>
                    </m:r>
                  </m:oMath>
                </a14:m>
                <a:r>
                  <a:rPr lang="es-CR" sz="2400" dirty="0"/>
                  <a: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052736"/>
                <a:ext cx="8568952" cy="5688632"/>
              </a:xfrm>
              <a:blipFill>
                <a:blip r:embed="rId2" cstate="print"/>
                <a:stretch>
                  <a:fillRect l="-925" t="-750" r="-120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C42711BC-EC71-4C22-9657-D19C8EBBD9F3}"/>
              </a:ext>
            </a:extLst>
          </p:cNvPr>
          <p:cNvSpPr>
            <a:spLocks noGrp="1"/>
          </p:cNvSpPr>
          <p:nvPr>
            <p:ph type="title"/>
          </p:nvPr>
        </p:nvSpPr>
        <p:spPr>
          <a:xfrm>
            <a:off x="251520" y="44624"/>
            <a:ext cx="8712968" cy="792088"/>
          </a:xfrm>
        </p:spPr>
        <p:txBody>
          <a:bodyPr/>
          <a:lstStyle/>
          <a:p>
            <a:r>
              <a:rPr lang="es-CR" dirty="0"/>
              <a:t>Los procesos estacionarios</a:t>
            </a:r>
          </a:p>
        </p:txBody>
      </p:sp>
    </p:spTree>
    <p:extLst>
      <p:ext uri="{BB962C8B-B14F-4D97-AF65-F5344CB8AC3E}">
        <p14:creationId xmlns:p14="http://schemas.microsoft.com/office/powerpoint/2010/main" val="408352920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196752"/>
                <a:ext cx="8229600" cy="5472608"/>
              </a:xfrm>
            </p:spPr>
            <p:txBody>
              <a:bodyPr>
                <a:normAutofit/>
              </a:bodyPr>
              <a:lstStyle/>
              <a:p>
                <a:pPr algn="just"/>
                <a:r>
                  <a:rPr lang="es-CR" sz="2400" dirty="0"/>
                  <a:t>Bajo estas tres condiciones, hay entonces una o más representaciones posibles de la serie temporal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 estas representaciones o procesos tienen la misma distribución en el tiempo (mismos momentos). </a:t>
                </a:r>
              </a:p>
              <a:p>
                <a:pPr algn="just"/>
                <a:endParaRPr lang="es-CR" sz="2400" dirty="0"/>
              </a:p>
              <a:p>
                <a:pPr algn="just"/>
                <a:r>
                  <a:rPr lang="es-CR" sz="2400" dirty="0"/>
                  <a:t>Esta suposición de invariancia de la distribución a través del tiempo permite por lo tanto acotarse a una cierta clase de procesos.</a:t>
                </a:r>
              </a:p>
              <a:p>
                <a:pPr algn="just"/>
                <a:endParaRPr lang="es-CR" sz="2400" dirty="0"/>
              </a:p>
              <a:p>
                <a:pPr algn="just"/>
                <a:r>
                  <a:rPr lang="es-CR" sz="2400" dirty="0"/>
                  <a:t>En resumen, un proceso es estacionario en el segundo orden si todos sus momentos son independiente del tiempo. Posteriormente, el término de estacionaridad lo utilizaremos  para la estacionaridad débil.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196752"/>
                <a:ext cx="8229600" cy="5472608"/>
              </a:xfrm>
              <a:blipFill>
                <a:blip r:embed="rId2" cstate="print"/>
                <a:stretch>
                  <a:fillRect l="-963" t="-891" r="-118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43EC8AF2-C377-4166-8822-CA41746D1BB0}"/>
              </a:ext>
            </a:extLst>
          </p:cNvPr>
          <p:cNvSpPr>
            <a:spLocks noGrp="1"/>
          </p:cNvSpPr>
          <p:nvPr>
            <p:ph type="title"/>
          </p:nvPr>
        </p:nvSpPr>
        <p:spPr>
          <a:xfrm>
            <a:off x="251520" y="44624"/>
            <a:ext cx="8712968" cy="792088"/>
          </a:xfrm>
        </p:spPr>
        <p:txBody>
          <a:bodyPr/>
          <a:lstStyle/>
          <a:p>
            <a:r>
              <a:rPr lang="es-CR" dirty="0"/>
              <a:t>Los procesos estacionarios</a:t>
            </a:r>
          </a:p>
        </p:txBody>
      </p:sp>
    </p:spTree>
    <p:extLst>
      <p:ext uri="{BB962C8B-B14F-4D97-AF65-F5344CB8AC3E}">
        <p14:creationId xmlns:p14="http://schemas.microsoft.com/office/powerpoint/2010/main" val="189307660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3752"/>
            <a:ext cx="8229600" cy="854968"/>
          </a:xfrm>
        </p:spPr>
        <p:txBody>
          <a:bodyPr/>
          <a:lstStyle/>
          <a:p>
            <a:r>
              <a:rPr lang="es-CR" dirty="0"/>
              <a:t>Introducción</a:t>
            </a:r>
          </a:p>
        </p:txBody>
      </p:sp>
      <p:sp>
        <p:nvSpPr>
          <p:cNvPr id="3" name="2 Marcador de contenido"/>
          <p:cNvSpPr>
            <a:spLocks noGrp="1"/>
          </p:cNvSpPr>
          <p:nvPr>
            <p:ph idx="1"/>
          </p:nvPr>
        </p:nvSpPr>
        <p:spPr>
          <a:xfrm>
            <a:off x="107504" y="908720"/>
            <a:ext cx="8928992" cy="5832648"/>
          </a:xfrm>
        </p:spPr>
        <p:txBody>
          <a:bodyPr>
            <a:normAutofit/>
          </a:bodyPr>
          <a:lstStyle/>
          <a:p>
            <a:pPr algn="just"/>
            <a:r>
              <a:rPr lang="es-CR" sz="2400" dirty="0"/>
              <a:t>El objetivo de este capítulo es introducir la noción de proceso temporal y más particularmente la clase de procesos ARMA que son particularmente útiles para describir el comportamiento de series temporales </a:t>
            </a:r>
            <a:r>
              <a:rPr lang="es-CR" sz="2400" dirty="0" err="1"/>
              <a:t>univariadas</a:t>
            </a:r>
            <a:r>
              <a:rPr lang="es-CR" sz="2400" dirty="0"/>
              <a:t>. </a:t>
            </a:r>
          </a:p>
          <a:p>
            <a:pPr algn="just"/>
            <a:endParaRPr lang="es-CR" sz="2400" dirty="0"/>
          </a:p>
          <a:p>
            <a:pPr algn="just"/>
            <a:r>
              <a:rPr lang="es-CR" sz="2400" dirty="0"/>
              <a:t>Esta presentación supone que se define por adelantado una serie de nociones esenciales para el análisis de series cronológicas y, ante todo la noción de estacionariedad y ecuación de </a:t>
            </a:r>
            <a:r>
              <a:rPr lang="es-CR" sz="2400" dirty="0" err="1"/>
              <a:t>Wold</a:t>
            </a:r>
            <a:r>
              <a:rPr lang="es-CR" sz="2400" dirty="0"/>
              <a:t>. </a:t>
            </a:r>
          </a:p>
          <a:p>
            <a:pPr algn="just"/>
            <a:endParaRPr lang="es-CR" sz="2400" dirty="0"/>
          </a:p>
          <a:p>
            <a:pPr algn="just"/>
            <a:r>
              <a:rPr lang="es-CR" sz="2400" dirty="0"/>
              <a:t>El estudio de las series cronológicas se fundamenta en un cierto número de propiedades  probabilísticas de las técnicas, como momentos teóricos, convergencia, distribuciones </a:t>
            </a:r>
            <a:r>
              <a:rPr lang="es-CR" sz="2400" dirty="0" err="1"/>
              <a:t>conjutas</a:t>
            </a:r>
            <a:r>
              <a:rPr lang="es-CR" sz="2400" dirty="0"/>
              <a:t> y marginales, etc., que se desarrollaran más adelante. </a:t>
            </a:r>
          </a:p>
          <a:p>
            <a:pPr algn="just"/>
            <a:endParaRPr lang="es-CR" sz="2400" dirty="0"/>
          </a:p>
        </p:txBody>
      </p:sp>
    </p:spTree>
    <p:extLst>
      <p:ext uri="{BB962C8B-B14F-4D97-AF65-F5344CB8AC3E}">
        <p14:creationId xmlns:p14="http://schemas.microsoft.com/office/powerpoint/2010/main" val="381033468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5 Elipse"/>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
        <p:nvSpPr>
          <p:cNvPr id="12" name="11 Rectángulo redondeado"/>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ruido blanco</a:t>
            </a:r>
          </a:p>
        </p:txBody>
      </p:sp>
    </p:spTree>
    <p:extLst>
      <p:ext uri="{BB962C8B-B14F-4D97-AF65-F5344CB8AC3E}">
        <p14:creationId xmlns:p14="http://schemas.microsoft.com/office/powerpoint/2010/main" val="97458585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6481" y="188640"/>
            <a:ext cx="8229600" cy="792088"/>
          </a:xfrm>
        </p:spPr>
        <p:txBody>
          <a:bodyPr/>
          <a:lstStyle/>
          <a:p>
            <a:r>
              <a:rPr lang="es-CR" dirty="0"/>
              <a:t>El proceso de ruido blanco</a:t>
            </a:r>
          </a:p>
        </p:txBody>
      </p:sp>
      <p:sp>
        <p:nvSpPr>
          <p:cNvPr id="3" name="2 Marcador de contenido"/>
          <p:cNvSpPr>
            <a:spLocks noGrp="1"/>
          </p:cNvSpPr>
          <p:nvPr>
            <p:ph idx="1"/>
          </p:nvPr>
        </p:nvSpPr>
        <p:spPr>
          <a:xfrm>
            <a:off x="434504" y="1268760"/>
            <a:ext cx="8229600" cy="4925144"/>
          </a:xfrm>
        </p:spPr>
        <p:txBody>
          <a:bodyPr>
            <a:normAutofit fontScale="70000" lnSpcReduction="20000"/>
          </a:bodyPr>
          <a:lstStyle/>
          <a:p>
            <a:pPr algn="just"/>
            <a:r>
              <a:rPr lang="es-CR" dirty="0"/>
              <a:t>Entre la clase de procesos estacionarios, hay procesos particulares que son los procesos de ruido blanco (o </a:t>
            </a:r>
            <a:r>
              <a:rPr lang="es-CR" dirty="0" err="1"/>
              <a:t>white</a:t>
            </a:r>
            <a:r>
              <a:rPr lang="es-CR" dirty="0"/>
              <a:t> </a:t>
            </a:r>
            <a:r>
              <a:rPr lang="es-CR" dirty="0" err="1"/>
              <a:t>noise</a:t>
            </a:r>
            <a:r>
              <a:rPr lang="es-CR" dirty="0"/>
              <a:t>).</a:t>
            </a:r>
          </a:p>
          <a:p>
            <a:pPr algn="just"/>
            <a:endParaRPr lang="es-CR" dirty="0"/>
          </a:p>
          <a:p>
            <a:pPr algn="just"/>
            <a:r>
              <a:rPr lang="es-CR" dirty="0"/>
              <a:t>Estos procesos se usan muy a menudo en el análisis en serie temporales porque constituyen en cierto modo la “base" de todo el proceso tiempo. De hecho, veremos más adelante que cualquier proceso estacionario puede escribirse como una suma ponderada de ruidos blancos (teorema de </a:t>
            </a:r>
            <a:r>
              <a:rPr lang="es-CR" dirty="0" err="1"/>
              <a:t>Wold</a:t>
            </a:r>
            <a:r>
              <a:rPr lang="es-CR" dirty="0"/>
              <a:t>).</a:t>
            </a:r>
          </a:p>
          <a:p>
            <a:pPr algn="just"/>
            <a:endParaRPr lang="es-CR" dirty="0"/>
          </a:p>
          <a:p>
            <a:pPr algn="just"/>
            <a:r>
              <a:rPr lang="es-CR" dirty="0"/>
              <a:t>Un ruido blanco es un proceso estacionario con incrementos independientes. También hablamos de </a:t>
            </a:r>
            <a:r>
              <a:rPr lang="es-CR" dirty="0" err="1"/>
              <a:t>i.i.d</a:t>
            </a:r>
            <a:r>
              <a:rPr lang="es-CR" dirty="0"/>
              <a:t>. (variables independientes e idénticamente distribuidas). Así que vamos a empezar definiendo lo que es un proceso con incrementos independientes.</a:t>
            </a:r>
          </a:p>
        </p:txBody>
      </p:sp>
    </p:spTree>
    <p:extLst>
      <p:ext uri="{BB962C8B-B14F-4D97-AF65-F5344CB8AC3E}">
        <p14:creationId xmlns:p14="http://schemas.microsoft.com/office/powerpoint/2010/main" val="95940367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268760"/>
                <a:ext cx="8568952" cy="5400600"/>
              </a:xfrm>
            </p:spPr>
            <p:txBody>
              <a:bodyPr>
                <a:normAutofit/>
              </a:bodyPr>
              <a:lstStyle/>
              <a:p>
                <a:pPr algn="just"/>
                <a:r>
                  <a:rPr lang="es-CR" sz="2400" dirty="0"/>
                  <a:t>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un proceso de incrementos independientes si para cualquier n-tupla de tiempo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1</m:t>
                        </m:r>
                      </m:sub>
                    </m:sSub>
                    <m:r>
                      <a:rPr lang="es-CR" sz="2400" b="0" i="1" smtClean="0">
                        <a:latin typeface="Cambria Math" panose="02040503050406030204" pitchFamily="18" charset="0"/>
                      </a:rPr>
                      <m:t>&lt;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2</m:t>
                        </m:r>
                      </m:sub>
                    </m:sSub>
                    <m:r>
                      <a:rPr lang="es-CR" sz="2400" b="0" i="1" smtClean="0">
                        <a:latin typeface="Cambria Math" panose="02040503050406030204" pitchFamily="18" charset="0"/>
                      </a:rPr>
                      <m:t>&lt;…</m:t>
                    </m:r>
                    <m:r>
                      <a:rPr lang="es-CR" sz="2400" b="0" i="1" smtClean="0">
                        <a:latin typeface="Cambria Math" panose="02040503050406030204" pitchFamily="18" charset="0"/>
                        <a:ea typeface="Cambria Math" panose="02040503050406030204" pitchFamily="18" charset="0"/>
                      </a:rPr>
                      <m:t>&lt;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𝑡</m:t>
                        </m:r>
                      </m:e>
                      <m:sub>
                        <m:r>
                          <a:rPr lang="es-CR" sz="2400" b="0" i="1" smtClean="0">
                            <a:latin typeface="Cambria Math" panose="02040503050406030204" pitchFamily="18" charset="0"/>
                            <a:ea typeface="Cambria Math" panose="02040503050406030204" pitchFamily="18" charset="0"/>
                          </a:rPr>
                          <m:t>𝑛</m:t>
                        </m:r>
                      </m:sub>
                    </m:sSub>
                  </m:oMath>
                </a14:m>
                <a:r>
                  <a:rPr lang="es-CR" sz="2400" dirty="0"/>
                  <a:t>, las variables aleatorias reales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2</m:t>
                            </m:r>
                          </m:sub>
                        </m:sSub>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1</m:t>
                            </m:r>
                          </m:sub>
                        </m:sSub>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𝑡𝑛</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𝑡𝑛</m:t>
                        </m:r>
                        <m:r>
                          <a:rPr lang="es-CR" sz="2400" b="0" i="1" smtClean="0">
                            <a:latin typeface="Cambria Math" panose="02040503050406030204" pitchFamily="18" charset="0"/>
                          </a:rPr>
                          <m:t>−1</m:t>
                        </m:r>
                      </m:sub>
                    </m:sSub>
                  </m:oMath>
                </a14:m>
                <a:r>
                  <a:rPr lang="es-CR" sz="2400" dirty="0"/>
                  <a:t> son independientes.</a:t>
                </a:r>
              </a:p>
              <a:p>
                <a:pPr algn="just"/>
                <a:endParaRPr lang="es-CR" sz="2400" dirty="0"/>
              </a:p>
              <a:p>
                <a:pPr algn="just"/>
                <a:r>
                  <a:rPr lang="es-CR" sz="2400" dirty="0"/>
                  <a:t>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un proceso estacionario con incrementos independientes si la ley de probabilidad de incrementos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h</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es independiente de </a:t>
                </a:r>
                <a14:m>
                  <m:oMath xmlns:m="http://schemas.openxmlformats.org/officeDocument/2006/math">
                    <m:r>
                      <a:rPr lang="es-CR" sz="2400" b="0" i="1" smtClean="0">
                        <a:latin typeface="Cambria Math" panose="02040503050406030204" pitchFamily="18" charset="0"/>
                      </a:rPr>
                      <m:t>𝑡</m:t>
                    </m:r>
                  </m:oMath>
                </a14:m>
                <a:r>
                  <a:rPr lang="es-CR" sz="2400" dirty="0"/>
                  <a:t>. Por lo tanto, es una clase particular de procesos estacionarios.</a:t>
                </a:r>
              </a:p>
              <a:p>
                <a:pPr algn="just"/>
                <a:endParaRPr lang="es-CR" sz="2400" dirty="0"/>
              </a:p>
              <a:p>
                <a:pPr algn="just"/>
                <a:r>
                  <a:rPr lang="es-CR" sz="2400" dirty="0"/>
                  <a:t>Sin embargo, en la práctica la siguiente definición de ruido blanco es generalmente más adoptada que la recién vista.</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268760"/>
                <a:ext cx="8568952" cy="5400600"/>
              </a:xfrm>
              <a:blipFill>
                <a:blip r:embed="rId2" cstate="print"/>
                <a:stretch>
                  <a:fillRect l="-925" t="-903" r="-113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E4B79EFA-A694-4CA7-844B-86D4E9ABD2EF}"/>
              </a:ext>
            </a:extLst>
          </p:cNvPr>
          <p:cNvSpPr>
            <a:spLocks noGrp="1"/>
          </p:cNvSpPr>
          <p:nvPr>
            <p:ph type="title"/>
          </p:nvPr>
        </p:nvSpPr>
        <p:spPr>
          <a:xfrm>
            <a:off x="436481" y="188640"/>
            <a:ext cx="8229600" cy="792088"/>
          </a:xfrm>
        </p:spPr>
        <p:txBody>
          <a:bodyPr/>
          <a:lstStyle/>
          <a:p>
            <a:r>
              <a:rPr lang="es-CR" dirty="0"/>
              <a:t>El proceso de ruido blanco</a:t>
            </a:r>
          </a:p>
        </p:txBody>
      </p:sp>
    </p:spTree>
    <p:extLst>
      <p:ext uri="{BB962C8B-B14F-4D97-AF65-F5344CB8AC3E}">
        <p14:creationId xmlns:p14="http://schemas.microsoft.com/office/powerpoint/2010/main" val="304935664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1124744"/>
                <a:ext cx="8712968" cy="5472608"/>
              </a:xfrm>
            </p:spPr>
            <p:txBody>
              <a:bodyPr>
                <a:normAutofit/>
              </a:bodyPr>
              <a:lstStyle/>
              <a:p>
                <a:pPr marL="0" indent="0">
                  <a:buNone/>
                </a:pPr>
                <a:r>
                  <a:rPr lang="es-CR" sz="2400" dirty="0"/>
                  <a:t>Definición </a:t>
                </a:r>
              </a:p>
              <a:p>
                <a:pPr marL="0" indent="0">
                  <a:buNone/>
                </a:pPr>
                <a:endParaRPr lang="es-CR" sz="2400" dirty="0"/>
              </a:p>
              <a:p>
                <a:pPr marL="0" indent="0">
                  <a:buNone/>
                </a:pPr>
                <a:r>
                  <a:rPr lang="es-CR" sz="2400" dirty="0"/>
                  <a:t>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un ruido blanco si satisface las siguientes dos condiciones:</a:t>
                </a:r>
              </a:p>
              <a:p>
                <a:pPr marL="0" indent="0">
                  <a:buNone/>
                </a:pPr>
                <a:endParaRPr lang="es-CR" sz="2400" dirty="0"/>
              </a:p>
              <a:p>
                <a:pPr marL="0" indent="0">
                  <a:buNone/>
                </a:pPr>
                <a:endParaRPr lang="es-CR" sz="2400" dirty="0"/>
              </a:p>
              <a:p>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=0</m:t>
                    </m:r>
                  </m:oMath>
                </a14:m>
                <a:endParaRPr lang="es-CR" sz="2400" b="0" dirty="0"/>
              </a:p>
              <a:p>
                <a14:m>
                  <m:oMath xmlns:m="http://schemas.openxmlformats.org/officeDocument/2006/math">
                    <m:r>
                      <a:rPr lang="es-CR" sz="2400" i="1" smtClean="0">
                        <a:latin typeface="Cambria Math" panose="02040503050406030204" pitchFamily="18" charset="0"/>
                        <a:ea typeface="Cambria Math" panose="02040503050406030204" pitchFamily="18" charset="0"/>
                      </a:rPr>
                      <m:t>𝛾</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h</m:t>
                        </m:r>
                      </m:e>
                    </m:d>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𝐸</m:t>
                    </m:r>
                    <m:d>
                      <m:dPr>
                        <m:ctrlPr>
                          <a:rPr lang="es-CR" sz="2400" b="0" i="1" smtClean="0">
                            <a:latin typeface="Cambria Math" panose="02040503050406030204" pitchFamily="18" charset="0"/>
                            <a:ea typeface="Cambria Math" panose="02040503050406030204" pitchFamily="18" charset="0"/>
                          </a:rPr>
                        </m:ctrlPr>
                      </m:dPr>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h</m:t>
                            </m:r>
                          </m:sub>
                        </m:sSub>
                      </m:e>
                    </m:d>
                    <m:r>
                      <a:rPr lang="es-CR" sz="2400" b="0" i="1" smtClean="0">
                        <a:latin typeface="Cambria Math" panose="02040503050406030204" pitchFamily="18" charset="0"/>
                        <a:ea typeface="Cambria Math" panose="02040503050406030204" pitchFamily="18" charset="0"/>
                      </a:rPr>
                      <m:t>=</m:t>
                    </m:r>
                    <m:d>
                      <m:dPr>
                        <m:begChr m:val="{"/>
                        <m:endChr m:val=""/>
                        <m:ctrlPr>
                          <a:rPr lang="es-CR" sz="2400" b="0" i="1" smtClean="0">
                            <a:latin typeface="Cambria Math" panose="02040503050406030204" pitchFamily="18" charset="0"/>
                            <a:ea typeface="Cambria Math" panose="02040503050406030204" pitchFamily="18" charset="0"/>
                          </a:rPr>
                        </m:ctrlPr>
                      </m:dPr>
                      <m:e>
                        <m:eqArr>
                          <m:eqArrPr>
                            <m:ctrlPr>
                              <a:rPr lang="es-CR" sz="2400" b="0" i="1" smtClean="0">
                                <a:latin typeface="Cambria Math" panose="02040503050406030204" pitchFamily="18" charset="0"/>
                                <a:ea typeface="Cambria Math" panose="02040503050406030204" pitchFamily="18" charset="0"/>
                              </a:rPr>
                            </m:ctrlPr>
                          </m:eqArrPr>
                          <m:e>
                            <m:sSup>
                              <m:sSupPr>
                                <m:ctrlPr>
                                  <a:rPr lang="es-CR" sz="2400" b="0" i="1" smtClean="0">
                                    <a:latin typeface="Cambria Math" panose="02040503050406030204" pitchFamily="18" charset="0"/>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𝜎</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𝑠𝑖</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h</m:t>
                            </m:r>
                            <m:r>
                              <a:rPr lang="es-CR" sz="2400" b="0" i="1" smtClean="0">
                                <a:latin typeface="Cambria Math" panose="02040503050406030204" pitchFamily="18" charset="0"/>
                                <a:ea typeface="Cambria Math" panose="02040503050406030204" pitchFamily="18" charset="0"/>
                              </a:rPr>
                              <m:t>=0</m:t>
                            </m:r>
                          </m:e>
                          <m:e>
                            <m:r>
                              <a:rPr lang="es-CR" sz="2400" b="0" i="1" smtClean="0">
                                <a:latin typeface="Cambria Math" panose="02040503050406030204" pitchFamily="18" charset="0"/>
                                <a:ea typeface="Cambria Math" panose="02040503050406030204" pitchFamily="18" charset="0"/>
                              </a:rPr>
                              <m:t>0              ∀ </m:t>
                            </m:r>
                            <m:r>
                              <a:rPr lang="es-CR" sz="2400" b="0" i="1" smtClean="0">
                                <a:latin typeface="Cambria Math" panose="02040503050406030204" pitchFamily="18" charset="0"/>
                                <a:ea typeface="Cambria Math" panose="02040503050406030204" pitchFamily="18" charset="0"/>
                              </a:rPr>
                              <m:t>h</m:t>
                            </m:r>
                            <m:r>
                              <a:rPr lang="es-CR" sz="2400" b="0" i="1" smtClean="0">
                                <a:latin typeface="Cambria Math" panose="02040503050406030204" pitchFamily="18" charset="0"/>
                                <a:ea typeface="Cambria Math" panose="02040503050406030204" pitchFamily="18" charset="0"/>
                              </a:rPr>
                              <m:t>≠0 </m:t>
                            </m:r>
                          </m:e>
                        </m:eqArr>
                      </m:e>
                    </m:d>
                  </m:oMath>
                </a14:m>
                <a:endParaRPr lang="es-CR" sz="2400" dirty="0"/>
              </a:p>
              <a:p>
                <a:pPr marL="0" indent="0">
                  <a:buNone/>
                </a:pPr>
                <a:endParaRPr lang="es-CR" sz="2400" dirty="0"/>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1124744"/>
                <a:ext cx="8712968" cy="5472608"/>
              </a:xfrm>
              <a:blipFill>
                <a:blip r:embed="rId2" cstate="print"/>
                <a:stretch>
                  <a:fillRect l="-1049" t="-892"/>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56DD9E6-B7D8-4FA1-8BF3-996E7BB85122}"/>
              </a:ext>
            </a:extLst>
          </p:cNvPr>
          <p:cNvSpPr>
            <a:spLocks noGrp="1"/>
          </p:cNvSpPr>
          <p:nvPr>
            <p:ph type="title"/>
          </p:nvPr>
        </p:nvSpPr>
        <p:spPr>
          <a:xfrm>
            <a:off x="179512" y="44624"/>
            <a:ext cx="8712968" cy="792088"/>
          </a:xfrm>
        </p:spPr>
        <p:txBody>
          <a:bodyPr/>
          <a:lstStyle/>
          <a:p>
            <a:r>
              <a:rPr lang="es-CR" dirty="0"/>
              <a:t>El proceso de ruido blanco</a:t>
            </a:r>
          </a:p>
        </p:txBody>
      </p:sp>
    </p:spTree>
    <p:extLst>
      <p:ext uri="{BB962C8B-B14F-4D97-AF65-F5344CB8AC3E}">
        <p14:creationId xmlns:p14="http://schemas.microsoft.com/office/powerpoint/2010/main" val="2932815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980728"/>
                <a:ext cx="8928992" cy="5832648"/>
              </a:xfrm>
            </p:spPr>
            <p:txBody>
              <a:bodyPr>
                <a:normAutofit fontScale="92500" lnSpcReduction="10000"/>
              </a:bodyPr>
              <a:lstStyle/>
              <a:p>
                <a:pPr algn="just"/>
                <a:r>
                  <a:rPr lang="es-CR" sz="2400" dirty="0"/>
                  <a:t>La primera condición significa que la expectativa del proceso es independiente del tiempo, y además que es nulo. </a:t>
                </a:r>
              </a:p>
              <a:p>
                <a:pPr algn="just"/>
                <a:endParaRPr lang="es-CR" sz="2400" dirty="0"/>
              </a:p>
              <a:p>
                <a:pPr algn="just"/>
                <a:r>
                  <a:rPr lang="es-CR" sz="2400" dirty="0"/>
                  <a:t>La segunda condición implica independencia de la función de auto-covariancia con respecto al tiempo (estacionariedad). Pero también implica que los términos de las auto-covariancias (para </a:t>
                </a:r>
                <a14:m>
                  <m:oMath xmlns:m="http://schemas.openxmlformats.org/officeDocument/2006/math">
                    <m:r>
                      <a:rPr lang="es-CR" sz="2400" b="0" i="1" smtClean="0">
                        <a:latin typeface="Cambria Math" panose="02040503050406030204" pitchFamily="18" charset="0"/>
                      </a:rPr>
                      <m:t>h</m:t>
                    </m:r>
                    <m:r>
                      <a:rPr lang="es-CR" sz="2400" b="0" i="1" smtClean="0">
                        <a:latin typeface="Cambria Math" panose="02040503050406030204" pitchFamily="18" charset="0"/>
                      </a:rPr>
                      <m:t> ≠0</m:t>
                    </m:r>
                  </m:oMath>
                </a14:m>
                <a:r>
                  <a:rPr lang="es-CR" sz="2400" dirty="0"/>
                  <a:t>) son nulos. Sólo la varianza es distinta de cero.</a:t>
                </a:r>
              </a:p>
              <a:p>
                <a:pPr algn="just"/>
                <a:endParaRPr lang="es-CR" sz="2400" dirty="0"/>
              </a:p>
              <a:p>
                <a:pPr algn="just"/>
                <a:r>
                  <a:rPr lang="es-CR" sz="2400" dirty="0"/>
                  <a:t>En otras palabras, esto significa que los ruidos blancos son estacionarios "Memoria". El nivel de la serie que se considera hoy no tiene ningún impacto en su nivel de mañana, al igual que el nivel de ayer no tiene ningún impacto en el nivel de hoy.</a:t>
                </a:r>
              </a:p>
              <a:p>
                <a:pPr algn="just"/>
                <a:endParaRPr lang="es-CR" sz="2400" dirty="0"/>
              </a:p>
              <a:p>
                <a:pPr algn="just"/>
                <a:r>
                  <a:rPr lang="es-CR" sz="2400" dirty="0"/>
                  <a:t>Esta es la razón por la que el término "ruido blanco" deriva de la analogía en el dominio de la frecuencia entre la densidad espectral de una variable </a:t>
                </a:r>
                <a:r>
                  <a:rPr lang="es-CR" sz="2400" dirty="0" err="1"/>
                  <a:t>i.i.d</a:t>
                </a:r>
                <a:r>
                  <a:rPr lang="es-CR" sz="2400" dirty="0"/>
                  <a:t>. (constante) y el espectro de la luz blanca en el espectro de color.</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980728"/>
                <a:ext cx="8928992" cy="5832648"/>
              </a:xfrm>
              <a:blipFill>
                <a:blip r:embed="rId2" cstate="print"/>
                <a:stretch>
                  <a:fillRect l="-820" t="-1358" r="-95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8B925233-DF89-4B95-8FCF-C45363910452}"/>
              </a:ext>
            </a:extLst>
          </p:cNvPr>
          <p:cNvSpPr>
            <a:spLocks noGrp="1"/>
          </p:cNvSpPr>
          <p:nvPr>
            <p:ph type="title"/>
          </p:nvPr>
        </p:nvSpPr>
        <p:spPr>
          <a:xfrm>
            <a:off x="436481" y="44624"/>
            <a:ext cx="8229600" cy="792088"/>
          </a:xfrm>
        </p:spPr>
        <p:txBody>
          <a:bodyPr/>
          <a:lstStyle/>
          <a:p>
            <a:r>
              <a:rPr lang="es-CR" dirty="0"/>
              <a:t>El proceso de ruido blanco</a:t>
            </a:r>
          </a:p>
        </p:txBody>
      </p:sp>
    </p:spTree>
    <p:extLst>
      <p:ext uri="{BB962C8B-B14F-4D97-AF65-F5344CB8AC3E}">
        <p14:creationId xmlns:p14="http://schemas.microsoft.com/office/powerpoint/2010/main" val="311566043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95536" y="1052736"/>
                <a:ext cx="8496943" cy="4525963"/>
              </a:xfrm>
            </p:spPr>
            <p:txBody>
              <a:bodyPr>
                <a:normAutofit/>
              </a:bodyPr>
              <a:lstStyle/>
              <a:p>
                <a:r>
                  <a:rPr lang="es-CR" sz="2400" dirty="0"/>
                  <a:t>Además, hablamos de ruido blanco gaussiano cuando la ley de probabilidad del proceso es Gaussiana.</a:t>
                </a:r>
              </a:p>
              <a:p>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𝑖</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𝑖</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𝑑</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𝑁</m:t>
                      </m:r>
                      <m:r>
                        <a:rPr lang="es-CR" sz="2400" b="0" i="1" smtClean="0">
                          <a:latin typeface="Cambria Math" panose="02040503050406030204" pitchFamily="18" charset="0"/>
                          <a:ea typeface="Cambria Math" panose="02040503050406030204" pitchFamily="18" charset="0"/>
                        </a:rPr>
                        <m:t> (0,</m:t>
                      </m:r>
                      <m:sSup>
                        <m:sSupPr>
                          <m:ctrlPr>
                            <a:rPr lang="es-CR" sz="2400" b="0" i="1" smtClean="0">
                              <a:latin typeface="Cambria Math" panose="02040503050406030204" pitchFamily="18" charset="0"/>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𝜎</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oMath>
                  </m:oMathPara>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95536" y="1052736"/>
                <a:ext cx="8496943" cy="4525963"/>
              </a:xfrm>
              <a:blipFill>
                <a:blip r:embed="rId2" cstate="print"/>
                <a:stretch>
                  <a:fillRect l="-1004" t="-107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21C5C9AF-A59F-4795-BC74-8B33F4638789}"/>
              </a:ext>
            </a:extLst>
          </p:cNvPr>
          <p:cNvSpPr>
            <a:spLocks noGrp="1"/>
          </p:cNvSpPr>
          <p:nvPr>
            <p:ph type="title"/>
          </p:nvPr>
        </p:nvSpPr>
        <p:spPr>
          <a:xfrm>
            <a:off x="436481" y="44624"/>
            <a:ext cx="8229600" cy="792088"/>
          </a:xfrm>
        </p:spPr>
        <p:txBody>
          <a:bodyPr/>
          <a:lstStyle/>
          <a:p>
            <a:r>
              <a:rPr lang="es-CR" dirty="0"/>
              <a:t>El proceso de ruido blanco</a:t>
            </a:r>
          </a:p>
        </p:txBody>
      </p:sp>
    </p:spTree>
    <p:extLst>
      <p:ext uri="{BB962C8B-B14F-4D97-AF65-F5344CB8AC3E}">
        <p14:creationId xmlns:p14="http://schemas.microsoft.com/office/powerpoint/2010/main" val="379270167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5 Elipse"/>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7" name="6 Elipse"/>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
        <p:nvSpPr>
          <p:cNvPr id="12" name="11 Rectángulo redondeado"/>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ruido blanco</a:t>
            </a:r>
          </a:p>
        </p:txBody>
      </p:sp>
      <p:sp>
        <p:nvSpPr>
          <p:cNvPr id="13" name="12 Rectángulo redondeado"/>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teorema de </a:t>
            </a:r>
            <a:r>
              <a:rPr lang="es-CR" dirty="0" err="1"/>
              <a:t>Wold</a:t>
            </a:r>
            <a:endParaRPr lang="es-CR" dirty="0"/>
          </a:p>
        </p:txBody>
      </p:sp>
    </p:spTree>
    <p:extLst>
      <p:ext uri="{BB962C8B-B14F-4D97-AF65-F5344CB8AC3E}">
        <p14:creationId xmlns:p14="http://schemas.microsoft.com/office/powerpoint/2010/main" val="12892922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16632"/>
            <a:ext cx="8856984" cy="850106"/>
          </a:xfrm>
        </p:spPr>
        <p:txBody>
          <a:bodyPr/>
          <a:lstStyle/>
          <a:p>
            <a:r>
              <a:rPr lang="es-CR" dirty="0"/>
              <a:t>El teorema de </a:t>
            </a:r>
            <a:r>
              <a:rPr lang="es-CR" dirty="0" err="1"/>
              <a:t>Wold</a:t>
            </a:r>
            <a:endParaRPr lang="es-CR"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23528" y="1124744"/>
                <a:ext cx="8229600" cy="5616624"/>
              </a:xfrm>
            </p:spPr>
            <p:txBody>
              <a:bodyPr>
                <a:normAutofit/>
              </a:bodyPr>
              <a:lstStyle/>
              <a:p>
                <a:pPr algn="just"/>
                <a:r>
                  <a:rPr lang="es-CR" sz="2400" dirty="0"/>
                  <a:t>El teorema de </a:t>
                </a:r>
                <a:r>
                  <a:rPr lang="es-CR" sz="2400" dirty="0" err="1"/>
                  <a:t>Wold</a:t>
                </a:r>
                <a:r>
                  <a:rPr lang="es-CR" sz="2400" dirty="0"/>
                  <a:t> (1938) es el teorema fundamental del análisis de las series temporales estacionarias. Comenzamos por enunciar este teorema, entonces veremos diferentes aplicaciones, y luego definiremos el operador de retraso.</a:t>
                </a:r>
              </a:p>
              <a:p>
                <a:pPr algn="just"/>
                <a:endParaRPr lang="es-CR" sz="2400" dirty="0"/>
              </a:p>
              <a:p>
                <a:r>
                  <a:rPr lang="es-CR" sz="2400" dirty="0"/>
                  <a:t>El teorema de </a:t>
                </a:r>
                <a:r>
                  <a:rPr lang="es-CR" sz="2400" dirty="0" err="1"/>
                  <a:t>Wold</a:t>
                </a:r>
                <a:r>
                  <a:rPr lang="es-CR" sz="2400" dirty="0"/>
                  <a:t> se presenta como sigue: </a:t>
                </a:r>
              </a:p>
              <a:p>
                <a:endParaRPr lang="es-CR" sz="2400" dirty="0"/>
              </a:p>
              <a:p>
                <a:pPr marL="0" indent="0">
                  <a:buNone/>
                </a:pPr>
                <a:r>
                  <a:rPr lang="es-CR" sz="2400" dirty="0"/>
                  <a:t>Todo proceso estacionario de orden dos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puede ser representado según la forma: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nary>
                        <m:naryPr>
                          <m:chr m:val="∑"/>
                          <m:ctrlPr>
                            <a:rPr lang="es-CR" sz="2400" b="0" i="1" smtClean="0">
                              <a:latin typeface="Cambria Math" panose="02040503050406030204" pitchFamily="18" charset="0"/>
                            </a:rPr>
                          </m:ctrlPr>
                        </m:naryPr>
                        <m:sub>
                          <m:r>
                            <m:rPr>
                              <m:brk m:alnAt="23"/>
                            </m:rPr>
                            <a:rPr lang="es-CR" sz="2400" b="0" i="1" smtClean="0">
                              <a:latin typeface="Cambria Math" panose="02040503050406030204" pitchFamily="18" charset="0"/>
                            </a:rPr>
                            <m:t>𝑗</m:t>
                          </m:r>
                          <m:r>
                            <a:rPr lang="es-CR" sz="2400" b="0" i="1" smtClean="0">
                              <a:latin typeface="Cambria Math" panose="02040503050406030204" pitchFamily="18" charset="0"/>
                            </a:rPr>
                            <m:t>=0</m:t>
                          </m:r>
                        </m:sub>
                        <m:sup>
                          <m:r>
                            <a:rPr lang="es-CR" sz="2400" b="0" i="1" smtClean="0">
                              <a:latin typeface="Cambria Math" panose="02040503050406030204" pitchFamily="18" charset="0"/>
                              <a:ea typeface="Cambria Math" panose="02040503050406030204" pitchFamily="18" charset="0"/>
                            </a:rPr>
                            <m:t>∞</m:t>
                          </m:r>
                        </m:sup>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𝑗</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𝑗</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𝜅</m:t>
                              </m:r>
                            </m:e>
                            <m:sub>
                              <m:r>
                                <a:rPr lang="es-CR" sz="2400" b="0" i="1" smtClean="0">
                                  <a:latin typeface="Cambria Math" panose="02040503050406030204" pitchFamily="18" charset="0"/>
                                  <a:ea typeface="Cambria Math" panose="02040503050406030204" pitchFamily="18" charset="0"/>
                                </a:rPr>
                                <m:t>𝑡</m:t>
                              </m:r>
                            </m:sub>
                          </m:sSub>
                        </m:e>
                      </m:nary>
                    </m:oMath>
                  </m:oMathPara>
                </a14:m>
                <a:endParaRPr lang="es-CR" sz="2400" dirty="0"/>
              </a:p>
              <a:p>
                <a:pPr marL="0" indent="0">
                  <a:buNone/>
                </a:pPr>
                <a:endParaRPr lang="es-CR" sz="2400" dirty="0"/>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23528" y="1124744"/>
                <a:ext cx="8229600" cy="5616624"/>
              </a:xfrm>
              <a:blipFill>
                <a:blip r:embed="rId2" cstate="print"/>
                <a:stretch>
                  <a:fillRect l="-1111" t="-869" r="-1185"/>
                </a:stretch>
              </a:blipFill>
            </p:spPr>
            <p:txBody>
              <a:bodyPr/>
              <a:lstStyle/>
              <a:p>
                <a:r>
                  <a:rPr lang="es-CR">
                    <a:noFill/>
                  </a:rPr>
                  <a:t> </a:t>
                </a:r>
              </a:p>
            </p:txBody>
          </p:sp>
        </mc:Fallback>
      </mc:AlternateContent>
    </p:spTree>
    <p:extLst>
      <p:ext uri="{BB962C8B-B14F-4D97-AF65-F5344CB8AC3E}">
        <p14:creationId xmlns:p14="http://schemas.microsoft.com/office/powerpoint/2010/main" val="219325512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908720"/>
                <a:ext cx="8856984" cy="5832648"/>
              </a:xfrm>
            </p:spPr>
            <p:txBody>
              <a:bodyPr>
                <a:normAutofit/>
              </a:bodyPr>
              <a:lstStyle/>
              <a:p>
                <a:r>
                  <a:rPr lang="es-CR" sz="2400" dirty="0"/>
                  <a:t>Entonces, según el teorema de </a:t>
                </a:r>
                <a:r>
                  <a:rPr lang="es-CR" sz="2400" dirty="0" err="1"/>
                  <a:t>Wold</a:t>
                </a:r>
                <a:r>
                  <a:rPr lang="es-CR" sz="2400" dirty="0"/>
                  <a:t>,</a:t>
                </a:r>
              </a:p>
              <a:p>
                <a:endParaRPr lang="es-CR" sz="2400" dirty="0"/>
              </a:p>
              <a:p>
                <a:endParaRPr lang="es-CR" sz="2400" dirty="0"/>
              </a:p>
              <a:p>
                <a:endParaRPr lang="es-CR" sz="2400" dirty="0"/>
              </a:p>
              <a:p>
                <a:pPr marL="0" indent="0">
                  <a:buNone/>
                </a:pP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oMath>
                </a14:m>
                <a:r>
                  <a:rPr lang="es-CR" sz="2400" dirty="0"/>
                  <a:t> satisface que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0</m:t>
                        </m:r>
                      </m:sub>
                    </m:sSub>
                    <m:r>
                      <a:rPr lang="es-CR" sz="2400" b="0" i="1" smtClean="0">
                        <a:latin typeface="Cambria Math" panose="02040503050406030204" pitchFamily="18" charset="0"/>
                        <a:ea typeface="Cambria Math" panose="02040503050406030204" pitchFamily="18" charset="0"/>
                      </a:rPr>
                      <m:t>=1</m:t>
                    </m:r>
                  </m:oMath>
                </a14:m>
                <a:endParaRPr lang="es-CR" sz="2400" b="0" dirty="0">
                  <a:ea typeface="Cambria Math" panose="02040503050406030204" pitchFamily="18" charset="0"/>
                </a:endParaRPr>
              </a:p>
              <a:p>
                <a:pPr marL="0" indent="0">
                  <a:buNone/>
                </a:pPr>
                <a:r>
                  <a:rPr lang="es-CR" sz="2400" dirty="0"/>
                  <a:t>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𝜖</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ℝ</m:t>
                    </m:r>
                    <m:r>
                      <a:rPr lang="es-CR" sz="2400" b="0" i="1" smtClean="0">
                        <a:latin typeface="Cambria Math" panose="02040503050406030204" pitchFamily="18" charset="0"/>
                        <a:ea typeface="Cambria Math" panose="02040503050406030204" pitchFamily="18" charset="0"/>
                      </a:rPr>
                      <m:t>,</m:t>
                    </m:r>
                  </m:oMath>
                </a14:m>
                <a:endParaRPr lang="es-CR" sz="2400" dirty="0"/>
              </a:p>
              <a:p>
                <a:pPr marL="0" indent="0">
                  <a:buNone/>
                </a:pPr>
                <a14:m>
                  <m:oMath xmlns:m="http://schemas.openxmlformats.org/officeDocument/2006/math">
                    <m:nary>
                      <m:naryPr>
                        <m:chr m:val="∑"/>
                        <m:limLoc m:val="subSup"/>
                        <m:ctrlPr>
                          <a:rPr lang="es-CR" sz="2400" i="1" smtClean="0">
                            <a:latin typeface="Cambria Math" panose="02040503050406030204" pitchFamily="18" charset="0"/>
                          </a:rPr>
                        </m:ctrlPr>
                      </m:naryPr>
                      <m:sub>
                        <m:r>
                          <m:rPr>
                            <m:brk m:alnAt="25"/>
                          </m:rPr>
                          <a:rPr lang="es-CR" sz="2400" b="0" i="1" smtClean="0">
                            <a:latin typeface="Cambria Math" panose="02040503050406030204" pitchFamily="18" charset="0"/>
                          </a:rPr>
                          <m:t>𝑗</m:t>
                        </m:r>
                        <m:r>
                          <a:rPr lang="es-CR" sz="2400" b="0" i="1" smtClean="0">
                            <a:latin typeface="Cambria Math" panose="02040503050406030204" pitchFamily="18" charset="0"/>
                          </a:rPr>
                          <m:t>=0</m:t>
                        </m:r>
                      </m:sub>
                      <m:sup>
                        <m:r>
                          <a:rPr lang="es-CR" sz="2400" i="1" smtClean="0">
                            <a:latin typeface="Cambria Math" panose="02040503050406030204" pitchFamily="18" charset="0"/>
                            <a:ea typeface="Cambria Math" panose="02040503050406030204" pitchFamily="18" charset="0"/>
                          </a:rPr>
                          <m:t>∞</m:t>
                        </m:r>
                      </m:sup>
                      <m:e>
                        <m:sSubSup>
                          <m:sSubSupPr>
                            <m:ctrlPr>
                              <a:rPr lang="es-CR" sz="2400" i="1" smtClean="0">
                                <a:latin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rPr>
                              <m:t>𝑗</m:t>
                            </m:r>
                          </m:sub>
                          <m:sup>
                            <m:r>
                              <a:rPr lang="es-CR" sz="2400" b="0" i="1" smtClean="0">
                                <a:latin typeface="Cambria Math" panose="02040503050406030204" pitchFamily="18" charset="0"/>
                              </a:rPr>
                              <m:t>2</m:t>
                            </m:r>
                          </m:sup>
                        </m:sSubSup>
                      </m:e>
                    </m:nary>
                    <m:r>
                      <a:rPr lang="es-CR" sz="2400" b="0" i="1" smtClean="0">
                        <a:latin typeface="Cambria Math" panose="02040503050406030204" pitchFamily="18" charset="0"/>
                      </a:rPr>
                      <m:t>&lt;</m:t>
                    </m:r>
                    <m:r>
                      <a:rPr lang="es-CR" sz="2400" b="0" i="1" smtClean="0">
                        <a:latin typeface="Cambria Math" panose="02040503050406030204" pitchFamily="18" charset="0"/>
                        <a:ea typeface="Cambria Math" panose="02040503050406030204" pitchFamily="18" charset="0"/>
                      </a:rPr>
                      <m:t>∞</m:t>
                    </m:r>
                  </m:oMath>
                </a14:m>
                <a:r>
                  <a:rPr lang="es-CR" sz="2400" dirty="0"/>
                  <a:t> </a:t>
                </a:r>
              </a:p>
              <a:p>
                <a:pPr marL="0" indent="0">
                  <a:buNone/>
                </a:pPr>
                <a:r>
                  <a:rPr lang="es-CR" sz="2400" dirty="0"/>
                  <a:t>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sub>
                    </m:sSub>
                  </m:oMath>
                </a14:m>
                <a:r>
                  <a:rPr lang="es-CR" sz="2400" dirty="0"/>
                  <a:t> es un ruido blanco </a:t>
                </a:r>
                <a:r>
                  <a:rPr lang="es-CR" sz="2400" dirty="0" err="1"/>
                  <a:t>i.i.d</a:t>
                </a:r>
                <a:r>
                  <a:rPr lang="es-CR" sz="2400" dirty="0"/>
                  <a:t>. </a:t>
                </a:r>
                <a14:m>
                  <m:oMath xmlns:m="http://schemas.openxmlformats.org/officeDocument/2006/math">
                    <m:r>
                      <a:rPr lang="es-CR" sz="2400" i="1">
                        <a:latin typeface="Cambria Math" panose="02040503050406030204" pitchFamily="18" charset="0"/>
                        <a:ea typeface="Cambria Math" panose="02040503050406030204" pitchFamily="18" charset="0"/>
                      </a:rPr>
                      <m:t>(0,</m:t>
                    </m:r>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𝜎</m:t>
                        </m:r>
                      </m:e>
                      <m:sup>
                        <m:r>
                          <a:rPr lang="es-CR" sz="2400" i="1">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oMath>
                </a14:m>
                <a:endParaRPr lang="es-CR" sz="2400" dirty="0"/>
              </a:p>
              <a:p>
                <a:endParaRPr lang="es-CR" sz="2400" dirty="0"/>
              </a:p>
              <a:p>
                <a:r>
                  <a:rPr lang="es-CR" sz="2400" dirty="0"/>
                  <a:t>Se dice que la suma de los choques pasados corresponden al componente estocástico lineal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El término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oMath>
                </a14:m>
                <a:r>
                  <a:rPr lang="es-CR" sz="2400" dirty="0"/>
                  <a:t> denota el componente lineal determinístico tal que </a:t>
                </a:r>
                <a14:m>
                  <m:oMath xmlns:m="http://schemas.openxmlformats.org/officeDocument/2006/math">
                    <m:r>
                      <a:rPr lang="es-CR" sz="2400" b="0" i="1" smtClean="0">
                        <a:latin typeface="Cambria Math" panose="02040503050406030204" pitchFamily="18" charset="0"/>
                      </a:rPr>
                      <m:t>𝑐𝑜𝑣</m:t>
                    </m:r>
                    <m:d>
                      <m:dPr>
                        <m:ctrlPr>
                          <a:rPr lang="es-CR" sz="2400" b="0" i="1" smtClean="0">
                            <a:latin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e>
                    </m:d>
                    <m:r>
                      <a:rPr lang="es-CR" sz="2400" b="0" i="1" smtClean="0">
                        <a:latin typeface="Cambria Math" panose="02040503050406030204" pitchFamily="18" charset="0"/>
                        <a:ea typeface="Cambria Math" panose="02040503050406030204" pitchFamily="18" charset="0"/>
                      </a:rPr>
                      <m:t>=0</m:t>
                    </m:r>
                  </m:oMath>
                </a14:m>
                <a:r>
                  <a:rPr lang="es-CR" sz="2400" dirty="0"/>
                  <a: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908720"/>
                <a:ext cx="8856984" cy="5832648"/>
              </a:xfrm>
              <a:blipFill>
                <a:blip r:embed="rId2" cstate="print"/>
                <a:stretch>
                  <a:fillRect l="-895" t="-83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4B3BFE7-1A4C-4A5F-BB97-EF864A83C675}"/>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F7B3B03F-3F16-4468-B4AB-E77F9A50DC3E}"/>
                  </a:ext>
                </a:extLst>
              </p:cNvPr>
              <p:cNvSpPr/>
              <p:nvPr/>
            </p:nvSpPr>
            <p:spPr>
              <a:xfrm>
                <a:off x="3347864" y="1556792"/>
                <a:ext cx="2664296" cy="8789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R" i="1">
                              <a:latin typeface="Cambria Math" panose="02040503050406030204" pitchFamily="18" charset="0"/>
                            </a:rPr>
                          </m:ctrlPr>
                        </m:sSubPr>
                        <m:e>
                          <m:r>
                            <a:rPr lang="es-CR" i="1">
                              <a:latin typeface="Cambria Math" panose="02040503050406030204" pitchFamily="18" charset="0"/>
                            </a:rPr>
                            <m:t>𝑥</m:t>
                          </m:r>
                        </m:e>
                        <m:sub>
                          <m:r>
                            <a:rPr lang="es-CR" i="1">
                              <a:latin typeface="Cambria Math" panose="02040503050406030204" pitchFamily="18" charset="0"/>
                            </a:rPr>
                            <m:t>𝑡</m:t>
                          </m:r>
                        </m:sub>
                      </m:sSub>
                      <m:r>
                        <a:rPr lang="es-CR" i="1">
                          <a:latin typeface="Cambria Math" panose="02040503050406030204" pitchFamily="18" charset="0"/>
                        </a:rPr>
                        <m:t>=</m:t>
                      </m:r>
                      <m:nary>
                        <m:naryPr>
                          <m:chr m:val="∑"/>
                          <m:ctrlPr>
                            <a:rPr lang="es-CR" i="1">
                              <a:latin typeface="Cambria Math" panose="02040503050406030204" pitchFamily="18" charset="0"/>
                            </a:rPr>
                          </m:ctrlPr>
                        </m:naryPr>
                        <m:sub>
                          <m:r>
                            <m:rPr>
                              <m:brk m:alnAt="23"/>
                            </m:rPr>
                            <a:rPr lang="es-CR" i="1">
                              <a:latin typeface="Cambria Math" panose="02040503050406030204" pitchFamily="18" charset="0"/>
                            </a:rPr>
                            <m:t>𝑗</m:t>
                          </m:r>
                          <m:r>
                            <a:rPr lang="es-CR" i="1">
                              <a:latin typeface="Cambria Math" panose="02040503050406030204" pitchFamily="18" charset="0"/>
                            </a:rPr>
                            <m:t>=0</m:t>
                          </m:r>
                        </m:sub>
                        <m:sup>
                          <m:r>
                            <a:rPr lang="es-CR" i="1">
                              <a:latin typeface="Cambria Math" panose="02040503050406030204" pitchFamily="18" charset="0"/>
                              <a:ea typeface="Cambria Math" panose="02040503050406030204" pitchFamily="18" charset="0"/>
                            </a:rPr>
                            <m:t>∞</m:t>
                          </m:r>
                        </m:sup>
                        <m:e>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𝜓</m:t>
                              </m:r>
                            </m:e>
                            <m:sub>
                              <m:r>
                                <a:rPr lang="es-CR" i="1">
                                  <a:latin typeface="Cambria Math" panose="02040503050406030204" pitchFamily="18" charset="0"/>
                                  <a:ea typeface="Cambria Math" panose="02040503050406030204" pitchFamily="18" charset="0"/>
                                </a:rPr>
                                <m:t>𝑗</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𝜀</m:t>
                              </m:r>
                            </m:e>
                            <m:sub>
                              <m:r>
                                <a:rPr lang="es-CR" i="1">
                                  <a:latin typeface="Cambria Math" panose="02040503050406030204" pitchFamily="18" charset="0"/>
                                  <a:ea typeface="Cambria Math" panose="02040503050406030204" pitchFamily="18" charset="0"/>
                                </a:rPr>
                                <m:t>𝑡</m:t>
                              </m:r>
                              <m:r>
                                <a:rPr lang="es-CR" i="1">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𝑗</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𝜅</m:t>
                              </m:r>
                            </m:e>
                            <m:sub>
                              <m:r>
                                <a:rPr lang="es-CR" i="1">
                                  <a:latin typeface="Cambria Math" panose="02040503050406030204" pitchFamily="18" charset="0"/>
                                  <a:ea typeface="Cambria Math" panose="02040503050406030204" pitchFamily="18" charset="0"/>
                                </a:rPr>
                                <m:t>𝑡</m:t>
                              </m:r>
                            </m:sub>
                          </m:sSub>
                        </m:e>
                      </m:nary>
                    </m:oMath>
                  </m:oMathPara>
                </a14:m>
                <a:endParaRPr lang="es-CR" dirty="0"/>
              </a:p>
            </p:txBody>
          </p:sp>
        </mc:Choice>
        <mc:Fallback xmlns="">
          <p:sp>
            <p:nvSpPr>
              <p:cNvPr id="5" name="Rectángulo 4">
                <a:extLst>
                  <a:ext uri="{FF2B5EF4-FFF2-40B4-BE49-F238E27FC236}">
                    <a16:creationId xmlns:a16="http://schemas.microsoft.com/office/drawing/2014/main" xmlns="" xmlns:a14="http://schemas.microsoft.com/office/drawing/2010/main" id="{F7B3B03F-3F16-4468-B4AB-E77F9A50DC3E}"/>
                  </a:ext>
                </a:extLst>
              </p:cNvPr>
              <p:cNvSpPr>
                <a:spLocks noRot="1" noChangeAspect="1" noMove="1" noResize="1" noEditPoints="1" noAdjustHandles="1" noChangeArrowheads="1" noChangeShapeType="1" noTextEdit="1"/>
              </p:cNvSpPr>
              <p:nvPr/>
            </p:nvSpPr>
            <p:spPr>
              <a:xfrm>
                <a:off x="3347864" y="1556792"/>
                <a:ext cx="2664296" cy="878959"/>
              </a:xfrm>
              <a:prstGeom prst="rect">
                <a:avLst/>
              </a:prstGeom>
              <a:blipFill>
                <a:blip r:embed="rId3" cstate="print"/>
                <a:stretch>
                  <a:fillRect/>
                </a:stretch>
              </a:blipFill>
            </p:spPr>
            <p:txBody>
              <a:bodyPr/>
              <a:lstStyle/>
              <a:p>
                <a:r>
                  <a:rPr lang="es-CR">
                    <a:noFill/>
                  </a:rPr>
                  <a:t> </a:t>
                </a:r>
              </a:p>
            </p:txBody>
          </p:sp>
        </mc:Fallback>
      </mc:AlternateContent>
    </p:spTree>
    <p:extLst>
      <p:ext uri="{BB962C8B-B14F-4D97-AF65-F5344CB8AC3E}">
        <p14:creationId xmlns:p14="http://schemas.microsoft.com/office/powerpoint/2010/main" val="186933729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966738"/>
                <a:ext cx="8568952" cy="5702622"/>
              </a:xfrm>
            </p:spPr>
            <p:txBody>
              <a:bodyPr>
                <a:normAutofit/>
              </a:bodyPr>
              <a:lstStyle/>
              <a:p>
                <a:pPr algn="just"/>
                <a:r>
                  <a:rPr lang="es-CR" sz="2400" dirty="0"/>
                  <a:t>La prueba de este teorema se da en </a:t>
                </a:r>
                <a:r>
                  <a:rPr lang="es-CR" sz="2400" dirty="0" err="1"/>
                  <a:t>Wold</a:t>
                </a:r>
                <a:r>
                  <a:rPr lang="es-CR" sz="2400" dirty="0"/>
                  <a:t> (1938), véase Sargent, Teoría macroeconómica, Boston </a:t>
                </a:r>
                <a:r>
                  <a:rPr lang="es-CR" sz="2400" dirty="0" err="1"/>
                  <a:t>Academic</a:t>
                </a:r>
                <a:r>
                  <a:rPr lang="es-CR" sz="2400" dirty="0"/>
                  <a:t> </a:t>
                </a:r>
                <a:r>
                  <a:rPr lang="es-CR" sz="2400" dirty="0" err="1"/>
                  <a:t>Press</a:t>
                </a:r>
                <a:r>
                  <a:rPr lang="es-CR" sz="2400" dirty="0"/>
                  <a:t>, </a:t>
                </a:r>
                <a:r>
                  <a:rPr lang="es-CR" sz="2400" dirty="0" err="1"/>
                  <a:t>pp</a:t>
                </a:r>
                <a:r>
                  <a:rPr lang="es-CR" sz="2400" dirty="0"/>
                  <a:t> 286-290 para la intuición de la demostración.</a:t>
                </a:r>
              </a:p>
              <a:p>
                <a:pPr algn="just"/>
                <a:endParaRPr lang="es-CR" sz="2400" dirty="0"/>
              </a:p>
              <a:p>
                <a:pPr algn="just"/>
                <a:r>
                  <a:rPr lang="es-CR" sz="2400" dirty="0"/>
                  <a:t> Así, según el teorema de </a:t>
                </a:r>
                <a:r>
                  <a:rPr lang="es-CR" sz="2400" dirty="0" err="1"/>
                  <a:t>Wold</a:t>
                </a:r>
                <a:r>
                  <a:rPr lang="es-CR" sz="2400" dirty="0"/>
                  <a:t>, si omitimos el componente determinista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oMath>
                </a14:m>
                <a:r>
                  <a:rPr lang="es-CR" sz="2400" dirty="0"/>
                  <a:t> , cualquier proceso estacionario puede ser escrito como una suma ponderada infinita de choques pasados, representados por un ruido blanco de varianza finita.</a:t>
                </a:r>
              </a:p>
              <a:p>
                <a:pPr algn="just"/>
                <a:endParaRPr lang="es-CR" sz="2400" dirty="0"/>
              </a:p>
              <a:p>
                <a:pPr algn="just"/>
                <a:r>
                  <a:rPr lang="es-CR" sz="2400" dirty="0"/>
                  <a:t> La fuerte implicación de este teorema es que si se conocen los pesos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oMath>
                </a14:m>
                <a:r>
                  <a:rPr lang="es-CR" sz="2400" dirty="0"/>
                  <a:t>, y si la varianza </a:t>
                </a:r>
                <a14:m>
                  <m:oMath xmlns:m="http://schemas.openxmlformats.org/officeDocument/2006/math">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rPr>
                          <m:t>2</m:t>
                        </m:r>
                      </m:sup>
                    </m:sSubSup>
                  </m:oMath>
                </a14:m>
                <a:r>
                  <a:rPr lang="es-CR" sz="2400" dirty="0"/>
                  <a:t> del ruido blanco es conocida, es posible proponer una representación de cualquier proceso estacionaria. Esta representación también se denomina representación de </a:t>
                </a:r>
                <a:r>
                  <a:rPr lang="es-CR" sz="2400" i="1" dirty="0"/>
                  <a:t>media móvil infinita</a:t>
                </a:r>
                <a:r>
                  <a:rPr lang="es-CR" sz="2400" dirty="0"/>
                  <a: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966738"/>
                <a:ext cx="8568952" cy="5702622"/>
              </a:xfrm>
              <a:blipFill>
                <a:blip r:embed="rId2" cstate="print"/>
                <a:stretch>
                  <a:fillRect l="-925" t="-856" r="-113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7D25F99A-43B8-4EC6-BB82-6A0A1DCA104D}"/>
              </a:ext>
            </a:extLst>
          </p:cNvPr>
          <p:cNvSpPr>
            <a:spLocks noGrp="1"/>
          </p:cNvSpPr>
          <p:nvPr>
            <p:ph type="title"/>
          </p:nvPr>
        </p:nvSpPr>
        <p:spPr>
          <a:xfrm>
            <a:off x="179512" y="116632"/>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319023425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5 Elipse"/>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7" name="6 Elipse"/>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8" name="7 Elipse"/>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
        <p:nvSpPr>
          <p:cNvPr id="12" name="11 Rectángulo redondeado"/>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ruido blanco</a:t>
            </a:r>
          </a:p>
        </p:txBody>
      </p:sp>
      <p:sp>
        <p:nvSpPr>
          <p:cNvPr id="13" name="12 Rectángulo redondeado"/>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teorema de </a:t>
            </a:r>
            <a:r>
              <a:rPr lang="es-CR" dirty="0" err="1"/>
              <a:t>Wold</a:t>
            </a:r>
            <a:endParaRPr lang="es-CR" dirty="0"/>
          </a:p>
        </p:txBody>
      </p:sp>
      <p:sp>
        <p:nvSpPr>
          <p:cNvPr id="14" name="13 Rectángulo redondeado"/>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ARMA</a:t>
            </a:r>
          </a:p>
        </p:txBody>
      </p:sp>
    </p:spTree>
    <p:extLst>
      <p:ext uri="{BB962C8B-B14F-4D97-AF65-F5344CB8AC3E}">
        <p14:creationId xmlns:p14="http://schemas.microsoft.com/office/powerpoint/2010/main" val="128649651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08720"/>
                <a:ext cx="8928992" cy="5661248"/>
              </a:xfrm>
            </p:spPr>
            <p:txBody>
              <a:bodyPr>
                <a:normAutofit/>
              </a:bodyPr>
              <a:lstStyle/>
              <a:p>
                <a:pPr algn="just"/>
                <a:r>
                  <a:rPr lang="es-CR" sz="2400" dirty="0"/>
                  <a:t>Queda por comprender lo que puede ser este componente lineal determinista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oMath>
                </a14:m>
                <a:r>
                  <a:rPr lang="es-CR" sz="2400" dirty="0"/>
                  <a:t>. La condición </a:t>
                </a:r>
                <a14:m>
                  <m:oMath xmlns:m="http://schemas.openxmlformats.org/officeDocument/2006/math">
                    <m:r>
                      <a:rPr lang="es-CR" sz="2400" i="1">
                        <a:latin typeface="Cambria Math" panose="02040503050406030204" pitchFamily="18" charset="0"/>
                      </a:rPr>
                      <m:t>𝑐𝑜𝑣</m:t>
                    </m:r>
                    <m:d>
                      <m:dPr>
                        <m:ctrlPr>
                          <a:rPr lang="es-CR" sz="2400" i="1">
                            <a:latin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e>
                    </m:d>
                    <m:r>
                      <a:rPr lang="es-CR" sz="2400" i="1">
                        <a:latin typeface="Cambria Math" panose="02040503050406030204" pitchFamily="18" charset="0"/>
                        <a:ea typeface="Cambria Math" panose="02040503050406030204" pitchFamily="18" charset="0"/>
                      </a:rPr>
                      <m:t>=0</m:t>
                    </m:r>
                  </m:oMath>
                </a14:m>
                <a:r>
                  <a:rPr lang="es-CR" sz="2400" dirty="0"/>
                  <a:t>, implica que este término es, por definición (determinista) independiente de los choques.</a:t>
                </a:r>
              </a:p>
              <a:p>
                <a:pPr algn="just"/>
                <a:endParaRPr lang="es-CR" sz="2400" dirty="0"/>
              </a:p>
              <a:p>
                <a:pPr algn="just"/>
                <a:r>
                  <a:rPr lang="es-CR" sz="2400" dirty="0"/>
                  <a:t> Entonces el caso más simple es el de un proceso estacionario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de la expectativa no igual a cero, tal que </a:t>
                </a:r>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ea typeface="Cambria Math" panose="02040503050406030204" pitchFamily="18" charset="0"/>
                      </a:rPr>
                      <m:t>≠0</m:t>
                    </m:r>
                  </m:oMath>
                </a14:m>
                <a:r>
                  <a:rPr lang="es-CR" sz="2400" dirty="0"/>
                  <a:t>. Dado que el ruido blanco es por definición un proceso centrado, una suma ponderada de estos choques está centrada en sí misma. En consecuencia, la representación de </a:t>
                </a:r>
                <a:r>
                  <a:rPr lang="es-CR" sz="2400" dirty="0" err="1"/>
                  <a:t>Wold</a:t>
                </a:r>
                <a:r>
                  <a:rPr lang="es-CR" sz="2400" dirty="0"/>
                  <a: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supone que sumamos a esta suma ponderada de shocks pasados, un componente determinista que no es otro que la expectativa del proceso: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𝑚</m:t>
                    </m:r>
                  </m:oMath>
                </a14:m>
                <a:r>
                  <a:rPr lang="es-CR" sz="2400" dirty="0"/>
                  <a:t>.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08720"/>
                <a:ext cx="8928992" cy="5661248"/>
              </a:xfrm>
              <a:blipFill>
                <a:blip r:embed="rId2" cstate="print"/>
                <a:stretch>
                  <a:fillRect l="-956" t="-861" r="-1024"/>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4290C948-9D5D-4C16-B404-A717CAA67D15}"/>
              </a:ext>
            </a:extLst>
          </p:cNvPr>
          <p:cNvSpPr>
            <a:spLocks noGrp="1"/>
          </p:cNvSpPr>
          <p:nvPr>
            <p:ph type="title"/>
          </p:nvPr>
        </p:nvSpPr>
        <p:spPr>
          <a:xfrm>
            <a:off x="179512" y="44624"/>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255708704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30832" y="1124744"/>
                <a:ext cx="8229600" cy="5400600"/>
              </a:xfrm>
            </p:spPr>
            <p:txBody>
              <a:bodyPr>
                <a:normAutofit/>
              </a:bodyPr>
              <a:lstStyle/>
              <a:p>
                <a:r>
                  <a:rPr lang="es-CR" sz="2400" dirty="0"/>
                  <a:t>Por lo tanto, se tiene que:</a:t>
                </a:r>
              </a:p>
              <a:p>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nary>
                        <m:naryPr>
                          <m:chr m:val="∑"/>
                          <m:ctrlPr>
                            <a:rPr lang="es-CR" sz="2400" i="1">
                              <a:latin typeface="Cambria Math" panose="02040503050406030204" pitchFamily="18" charset="0"/>
                            </a:rPr>
                          </m:ctrlPr>
                        </m:naryPr>
                        <m:sub>
                          <m:r>
                            <m:rPr>
                              <m:brk m:alnAt="23"/>
                            </m:rPr>
                            <a:rPr lang="es-CR" sz="2400" i="1">
                              <a:latin typeface="Cambria Math" panose="02040503050406030204" pitchFamily="18" charset="0"/>
                            </a:rPr>
                            <m:t>𝑗</m:t>
                          </m:r>
                          <m:r>
                            <a:rPr lang="es-CR" sz="2400" i="1">
                              <a:latin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𝑚</m:t>
                          </m:r>
                        </m:e>
                      </m:nary>
                    </m:oMath>
                  </m:oMathPara>
                </a14:m>
                <a:endParaRPr lang="es-CR" sz="2400" dirty="0"/>
              </a:p>
              <a:p>
                <a:pPr marL="0" indent="0">
                  <a:buNone/>
                </a:pPr>
                <a:endParaRPr lang="es-CR" sz="2400" dirty="0"/>
              </a:p>
              <a:p>
                <a:pPr marL="0" indent="0">
                  <a:buNone/>
                </a:pPr>
                <a:r>
                  <a:rPr lang="es-CR" sz="2400" dirty="0"/>
                  <a:t>Y podemos verificar que:</a:t>
                </a:r>
              </a:p>
              <a:p>
                <a:pPr marL="0" indent="0">
                  <a:buNone/>
                </a:pPr>
                <a:endParaRPr lang="es-CR" sz="2400" dirty="0"/>
              </a:p>
              <a:p>
                <a:pPr marL="0" indent="0">
                  <a:buNone/>
                </a:pPr>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m:t>
                    </m:r>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nary>
                          <m:naryPr>
                            <m:chr m:val="∑"/>
                            <m:ctrlPr>
                              <a:rPr lang="es-CR" sz="2400" i="1">
                                <a:latin typeface="Cambria Math" panose="02040503050406030204" pitchFamily="18" charset="0"/>
                              </a:rPr>
                            </m:ctrlPr>
                          </m:naryPr>
                          <m:sub>
                            <m:r>
                              <m:rPr>
                                <m:brk m:alnAt="23"/>
                              </m:rPr>
                              <a:rPr lang="es-CR" sz="2400" i="1">
                                <a:latin typeface="Cambria Math" panose="02040503050406030204" pitchFamily="18" charset="0"/>
                              </a:rPr>
                              <m:t>𝑗</m:t>
                            </m:r>
                            <m:r>
                              <a:rPr lang="es-CR" sz="2400" i="1">
                                <a:latin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e>
                        </m:nary>
                      </m:e>
                    </m:d>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rPr>
                      <m:t>=</m:t>
                    </m:r>
                  </m:oMath>
                </a14:m>
                <a:r>
                  <a:rPr lang="es-CR" sz="2400" dirty="0"/>
                  <a:t> </a:t>
                </a:r>
                <a14:m>
                  <m:oMath xmlns:m="http://schemas.openxmlformats.org/officeDocument/2006/math">
                    <m:nary>
                      <m:naryPr>
                        <m:chr m:val="∑"/>
                        <m:ctrlPr>
                          <a:rPr lang="es-CR" sz="2400" i="1">
                            <a:latin typeface="Cambria Math" panose="02040503050406030204" pitchFamily="18" charset="0"/>
                          </a:rPr>
                        </m:ctrlPr>
                      </m:naryPr>
                      <m:sub>
                        <m:r>
                          <m:rPr>
                            <m:brk m:alnAt="23"/>
                          </m:rPr>
                          <a:rPr lang="es-CR" sz="2400" i="1">
                            <a:latin typeface="Cambria Math" panose="02040503050406030204" pitchFamily="18" charset="0"/>
                          </a:rPr>
                          <m:t>𝑗</m:t>
                        </m:r>
                        <m:r>
                          <a:rPr lang="es-CR" sz="2400" i="1">
                            <a:latin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r>
                          <a:rPr lang="es-CR" sz="2400" b="0" i="1" smtClean="0">
                            <a:latin typeface="Cambria Math" panose="02040503050406030204" pitchFamily="18" charset="0"/>
                            <a:ea typeface="Cambria Math" panose="02040503050406030204" pitchFamily="18" charset="0"/>
                          </a:rPr>
                          <m:t>𝐸</m:t>
                        </m:r>
                        <m:d>
                          <m:dPr>
                            <m:ctrlPr>
                              <a:rPr lang="es-CR" sz="2400" b="0" i="1" smtClean="0">
                                <a:latin typeface="Cambria Math" panose="02040503050406030204" pitchFamily="18" charset="0"/>
                                <a:ea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e>
                        </m:d>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𝑚</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𝑚</m:t>
                        </m:r>
                      </m:e>
                    </m:nary>
                  </m:oMath>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30832" y="1124744"/>
                <a:ext cx="8229600" cy="5400600"/>
              </a:xfrm>
              <a:blipFill>
                <a:blip r:embed="rId2" cstate="print"/>
                <a:stretch>
                  <a:fillRect l="-1185" t="-904"/>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8A87E8B-4A2A-43FA-B463-09157C565C46}"/>
              </a:ext>
            </a:extLst>
          </p:cNvPr>
          <p:cNvSpPr>
            <a:spLocks noGrp="1"/>
          </p:cNvSpPr>
          <p:nvPr>
            <p:ph type="title"/>
          </p:nvPr>
        </p:nvSpPr>
        <p:spPr>
          <a:xfrm>
            <a:off x="179512" y="116632"/>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25796924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00CC9D3-A096-4E95-8E26-27695B73E5B4}"/>
                  </a:ext>
                </a:extLst>
              </p:cNvPr>
              <p:cNvSpPr>
                <a:spLocks noGrp="1"/>
              </p:cNvSpPr>
              <p:nvPr>
                <p:ph idx="1"/>
              </p:nvPr>
            </p:nvSpPr>
            <p:spPr>
              <a:xfrm>
                <a:off x="107504" y="775245"/>
                <a:ext cx="8928992" cy="5894115"/>
              </a:xfrm>
            </p:spPr>
            <p:txBody>
              <a:bodyPr/>
              <a:lstStyle/>
              <a:p>
                <a:pPr marL="0" indent="0">
                  <a:buNone/>
                </a:pPr>
                <a:r>
                  <a:rPr lang="es-CR" dirty="0"/>
                  <a:t>Condiciones sobre las ponderaciones</a:t>
                </a:r>
              </a:p>
              <a:p>
                <a:pPr marL="0" indent="0" algn="just">
                  <a:buNone/>
                </a:pPr>
                <a:r>
                  <a:rPr lang="es-CR" sz="2400" dirty="0"/>
                  <a:t>El enunciado del teorema de </a:t>
                </a:r>
                <a:r>
                  <a:rPr lang="es-CR" sz="2400" dirty="0" err="1"/>
                  <a:t>Wold</a:t>
                </a:r>
                <a:r>
                  <a:rPr lang="es-CR" sz="2400" dirty="0"/>
                  <a:t> presupone tres condiciones sobre las ponderaciones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oMath>
                </a14:m>
                <a:r>
                  <a:rPr lang="es-CR" sz="2400" dirty="0"/>
                  <a:t>. La primera condición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0</m:t>
                        </m:r>
                      </m:sub>
                    </m:sSub>
                    <m:r>
                      <a:rPr lang="es-CR" sz="2400" b="0" i="1" smtClean="0">
                        <a:latin typeface="Cambria Math" panose="02040503050406030204" pitchFamily="18" charset="0"/>
                        <a:ea typeface="Cambria Math" panose="02040503050406030204" pitchFamily="18" charset="0"/>
                      </a:rPr>
                      <m:t>=1</m:t>
                    </m:r>
                  </m:oMath>
                </a14:m>
                <a:r>
                  <a:rPr lang="es-CR" sz="2400" dirty="0"/>
                  <a:t> impone en primer lugar, que el peso del choque presente en </a:t>
                </a:r>
                <a:r>
                  <a:rPr lang="es-CR" sz="2400" dirty="0" err="1"/>
                  <a:t>εt</a:t>
                </a:r>
                <a:r>
                  <a:rPr lang="es-CR" sz="2400" dirty="0"/>
                  <a:t> en la definición del proceso es unitario. Esto es simplemente una condición de normalización que trata de la determinación de la varianza del ruido blanco. Considere el siguiente proceso:</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Con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𝑣</m:t>
                        </m:r>
                      </m:e>
                      <m:sub>
                        <m:r>
                          <a:rPr lang="es-CR" sz="2400" b="0" i="1" smtClean="0">
                            <a:latin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𝑁</m:t>
                    </m:r>
                    <m:r>
                      <a:rPr lang="es-CR" sz="2400" b="0" i="1" smtClean="0">
                        <a:latin typeface="Cambria Math" panose="02040503050406030204" pitchFamily="18" charset="0"/>
                        <a:ea typeface="Cambria Math" panose="02040503050406030204" pitchFamily="18" charset="0"/>
                      </a:rPr>
                      <m:t>(0,</m:t>
                    </m:r>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ea typeface="Cambria Math" panose="02040503050406030204" pitchFamily="18" charset="0"/>
                          </a:rPr>
                          <m:t>𝑣</m:t>
                        </m:r>
                      </m:sub>
                      <m:sup>
                        <m:r>
                          <a:rPr lang="es-CR" sz="2400" b="0" i="1" smtClean="0">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ea typeface="Cambria Math" panose="02040503050406030204" pitchFamily="18" charset="0"/>
                      </a:rPr>
                      <m:t>)</m:t>
                    </m:r>
                  </m:oMath>
                </a14:m>
                <a:r>
                  <a:rPr lang="es-CR" sz="2400" dirty="0"/>
                  <a:t> y </a:t>
                </a:r>
                <a14:m>
                  <m:oMath xmlns:m="http://schemas.openxmlformats.org/officeDocument/2006/math">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a:latin typeface="Cambria Math" panose="02040503050406030204" pitchFamily="18" charset="0"/>
                            <a:ea typeface="Cambria Math" panose="02040503050406030204" pitchFamily="18" charset="0"/>
                          </a:rPr>
                          <m:t>𝑣</m:t>
                        </m:r>
                      </m:sub>
                      <m:sup>
                        <m:r>
                          <a:rPr lang="es-CR" sz="2400" i="1">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ea typeface="Cambria Math" panose="02040503050406030204" pitchFamily="18" charset="0"/>
                      </a:rPr>
                      <m:t>=1</m:t>
                    </m:r>
                  </m:oMath>
                </a14:m>
                <a:r>
                  <a:rPr lang="es-CR" sz="2400" dirty="0"/>
                  <a:t>. Es posible normalizar la varianza del ruido blanco para que el peso del choque presente sea unitario. Para ello hacemos:</a:t>
                </a:r>
              </a:p>
            </p:txBody>
          </p:sp>
        </mc:Choice>
        <mc:Fallback xmlns="">
          <p:sp>
            <p:nvSpPr>
              <p:cNvPr id="3" name="Marcador de contenido 2">
                <a:extLst>
                  <a:ext uri="{FF2B5EF4-FFF2-40B4-BE49-F238E27FC236}">
                    <a16:creationId xmlns:a16="http://schemas.microsoft.com/office/drawing/2014/main" xmlns="" xmlns:a14="http://schemas.microsoft.com/office/drawing/2010/main" id="{800CC9D3-A096-4E95-8E26-27695B73E5B4}"/>
                  </a:ext>
                </a:extLst>
              </p:cNvPr>
              <p:cNvSpPr>
                <a:spLocks noGrp="1" noRot="1" noChangeAspect="1" noMove="1" noResize="1" noEditPoints="1" noAdjustHandles="1" noChangeArrowheads="1" noChangeShapeType="1" noTextEdit="1"/>
              </p:cNvSpPr>
              <p:nvPr>
                <p:ph idx="1"/>
              </p:nvPr>
            </p:nvSpPr>
            <p:spPr>
              <a:xfrm>
                <a:off x="107504" y="775245"/>
                <a:ext cx="8928992" cy="5894115"/>
              </a:xfrm>
              <a:blipFill>
                <a:blip r:embed="rId2" cstate="print"/>
                <a:stretch>
                  <a:fillRect l="-1776" t="-1344" r="-1093"/>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35DC8B3-99BA-467D-8075-0D45408BC1A5}"/>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2" name="Imagen 1">
            <a:extLst>
              <a:ext uri="{FF2B5EF4-FFF2-40B4-BE49-F238E27FC236}">
                <a16:creationId xmlns:a16="http://schemas.microsoft.com/office/drawing/2014/main" id="{BA294089-29A0-4890-879D-0DE2CEF46EEE}"/>
              </a:ext>
            </a:extLst>
          </p:cNvPr>
          <p:cNvPicPr>
            <a:picLocks noChangeAspect="1"/>
          </p:cNvPicPr>
          <p:nvPr/>
        </p:nvPicPr>
        <p:blipFill>
          <a:blip r:embed="rId3" cstate="print"/>
          <a:stretch>
            <a:fillRect/>
          </a:stretch>
        </p:blipFill>
        <p:spPr>
          <a:xfrm>
            <a:off x="2051720" y="4005064"/>
            <a:ext cx="5472608" cy="788182"/>
          </a:xfrm>
          <a:prstGeom prst="rect">
            <a:avLst/>
          </a:prstGeom>
        </p:spPr>
      </p:pic>
      <p:pic>
        <p:nvPicPr>
          <p:cNvPr id="5" name="Imagen 4">
            <a:extLst>
              <a:ext uri="{FF2B5EF4-FFF2-40B4-BE49-F238E27FC236}">
                <a16:creationId xmlns:a16="http://schemas.microsoft.com/office/drawing/2014/main" id="{7B47A6E5-A1F5-41F3-A7C3-A794DDC4A36D}"/>
              </a:ext>
            </a:extLst>
          </p:cNvPr>
          <p:cNvPicPr>
            <a:picLocks noChangeAspect="1"/>
          </p:cNvPicPr>
          <p:nvPr/>
        </p:nvPicPr>
        <p:blipFill>
          <a:blip r:embed="rId4" cstate="print"/>
          <a:stretch>
            <a:fillRect/>
          </a:stretch>
        </p:blipFill>
        <p:spPr>
          <a:xfrm>
            <a:off x="3533629" y="6001965"/>
            <a:ext cx="2148750" cy="609167"/>
          </a:xfrm>
          <a:prstGeom prst="rect">
            <a:avLst/>
          </a:prstGeom>
        </p:spPr>
      </p:pic>
    </p:spTree>
    <p:extLst>
      <p:ext uri="{BB962C8B-B14F-4D97-AF65-F5344CB8AC3E}">
        <p14:creationId xmlns:p14="http://schemas.microsoft.com/office/powerpoint/2010/main" val="176004502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2D80A4A-D01B-4E56-B7BF-99BE83FAF7E3}"/>
                  </a:ext>
                </a:extLst>
              </p:cNvPr>
              <p:cNvSpPr>
                <a:spLocks noGrp="1"/>
              </p:cNvSpPr>
              <p:nvPr>
                <p:ph idx="1"/>
              </p:nvPr>
            </p:nvSpPr>
            <p:spPr>
              <a:xfrm>
                <a:off x="251520" y="1196752"/>
                <a:ext cx="8229600" cy="4525963"/>
              </a:xfrm>
            </p:spPr>
            <p:txBody>
              <a:bodyPr>
                <a:normAutofit/>
              </a:bodyPr>
              <a:lstStyle/>
              <a:p>
                <a:r>
                  <a:rPr lang="es-CR" sz="2400" dirty="0"/>
                  <a:t>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puede entonces ser expresado en función del ruido blanco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sub>
                    </m:sSub>
                  </m:oMath>
                </a14:m>
                <a:r>
                  <a:rPr lang="es-CR" sz="2400" dirty="0"/>
                  <a:t>) de la siguiente forma:</a:t>
                </a:r>
              </a:p>
              <a:p>
                <a:endParaRPr lang="es-CR" sz="2400" dirty="0"/>
              </a:p>
              <a:p>
                <a:pPr marL="0" indent="0">
                  <a:buNone/>
                </a:pPr>
                <a:endParaRPr lang="es-CR" sz="2400" dirty="0"/>
              </a:p>
              <a:p>
                <a:pPr marL="0" indent="0">
                  <a:buNone/>
                </a:pPr>
                <a:endParaRPr lang="es-CR" sz="2400" dirty="0"/>
              </a:p>
              <a:p>
                <a:r>
                  <a:rPr lang="es-CR" sz="2400" dirty="0"/>
                  <a:t>De esta forma se obtiene la representación de </a:t>
                </a:r>
                <a:r>
                  <a:rPr lang="es-CR" sz="2400" dirty="0" err="1"/>
                  <a:t>Wold</a:t>
                </a:r>
                <a:r>
                  <a:rPr lang="es-CR" sz="2400" dirty="0"/>
                  <a:t> de su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donde el peso del choque contemporáneo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sub>
                    </m:sSub>
                  </m:oMath>
                </a14:m>
                <a:r>
                  <a:rPr lang="es-CR" sz="2400" dirty="0"/>
                  <a:t> es unitario.</a:t>
                </a:r>
              </a:p>
            </p:txBody>
          </p:sp>
        </mc:Choice>
        <mc:Fallback xmlns="">
          <p:sp>
            <p:nvSpPr>
              <p:cNvPr id="3" name="Marcador de contenido 2">
                <a:extLst>
                  <a:ext uri="{FF2B5EF4-FFF2-40B4-BE49-F238E27FC236}">
                    <a16:creationId xmlns:a16="http://schemas.microsoft.com/office/drawing/2014/main" xmlns="" xmlns:a14="http://schemas.microsoft.com/office/drawing/2010/main" id="{C2D80A4A-D01B-4E56-B7BF-99BE83FAF7E3}"/>
                  </a:ext>
                </a:extLst>
              </p:cNvPr>
              <p:cNvSpPr>
                <a:spLocks noGrp="1" noRot="1" noChangeAspect="1" noMove="1" noResize="1" noEditPoints="1" noAdjustHandles="1" noChangeArrowheads="1" noChangeShapeType="1" noTextEdit="1"/>
              </p:cNvSpPr>
              <p:nvPr>
                <p:ph idx="1"/>
              </p:nvPr>
            </p:nvSpPr>
            <p:spPr>
              <a:xfrm>
                <a:off x="251520" y="1196752"/>
                <a:ext cx="8229600" cy="4525963"/>
              </a:xfrm>
              <a:blipFill>
                <a:blip r:embed="rId2" cstate="print"/>
                <a:stretch>
                  <a:fillRect l="-963" t="-1077" r="-74"/>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46B1634-4136-4A02-BC3E-1CDCD737EB0D}"/>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D8E54FD6-C697-4AD6-9CBE-631151E192B5}"/>
              </a:ext>
            </a:extLst>
          </p:cNvPr>
          <p:cNvPicPr>
            <a:picLocks noChangeAspect="1"/>
          </p:cNvPicPr>
          <p:nvPr/>
        </p:nvPicPr>
        <p:blipFill>
          <a:blip r:embed="rId3" cstate="print"/>
          <a:stretch>
            <a:fillRect/>
          </a:stretch>
        </p:blipFill>
        <p:spPr>
          <a:xfrm>
            <a:off x="1442178" y="2348880"/>
            <a:ext cx="6331651" cy="745333"/>
          </a:xfrm>
          <a:prstGeom prst="rect">
            <a:avLst/>
          </a:prstGeom>
        </p:spPr>
      </p:pic>
    </p:spTree>
    <p:extLst>
      <p:ext uri="{BB962C8B-B14F-4D97-AF65-F5344CB8AC3E}">
        <p14:creationId xmlns:p14="http://schemas.microsoft.com/office/powerpoint/2010/main" val="94652692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84C2C52-FE1F-4625-B9D8-CF9837F5860A}"/>
                  </a:ext>
                </a:extLst>
              </p:cNvPr>
              <p:cNvSpPr>
                <a:spLocks noGrp="1"/>
              </p:cNvSpPr>
              <p:nvPr>
                <p:ph idx="1"/>
              </p:nvPr>
            </p:nvSpPr>
            <p:spPr>
              <a:xfrm>
                <a:off x="179512" y="980728"/>
                <a:ext cx="8712968" cy="5472608"/>
              </a:xfrm>
            </p:spPr>
            <p:txBody>
              <a:bodyPr>
                <a:normAutofit lnSpcReduction="10000"/>
              </a:bodyPr>
              <a:lstStyle/>
              <a:p>
                <a:pPr algn="just"/>
                <a:r>
                  <a:rPr lang="es-CR" sz="2400" dirty="0"/>
                  <a:t>La segunda condición,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oMath>
                </a14:m>
                <a:r>
                  <a:rPr lang="es-CR" sz="2400" dirty="0"/>
                  <a:t> , aunque totalmente trivial, indica que las ponderaciones de los choques pasados pueden ser eventualmente nulos para ciertos retrasos.</a:t>
                </a:r>
              </a:p>
              <a:p>
                <a:pPr algn="just"/>
                <a:endParaRPr lang="es-CR" sz="2400" dirty="0"/>
              </a:p>
              <a:p>
                <a:pPr algn="just"/>
                <a:r>
                  <a:rPr lang="es-CR" sz="2400" dirty="0"/>
                  <a:t>En contraposición, la tercera condición, </a:t>
                </a:r>
                <a14:m>
                  <m:oMath xmlns:m="http://schemas.openxmlformats.org/officeDocument/2006/math">
                    <m:nary>
                      <m:naryPr>
                        <m:chr m:val="∑"/>
                        <m:limLoc m:val="subSup"/>
                        <m:ctrlPr>
                          <a:rPr lang="es-CR" sz="2400" i="1" smtClean="0">
                            <a:latin typeface="Cambria Math" panose="02040503050406030204" pitchFamily="18" charset="0"/>
                          </a:rPr>
                        </m:ctrlPr>
                      </m:naryPr>
                      <m:sub>
                        <m:r>
                          <m:rPr>
                            <m:brk m:alnAt="25"/>
                          </m:rPr>
                          <a:rPr lang="es-CR" sz="2400" b="0" i="1" smtClean="0">
                            <a:latin typeface="Cambria Math" panose="02040503050406030204" pitchFamily="18" charset="0"/>
                          </a:rPr>
                          <m:t>𝑗</m:t>
                        </m:r>
                        <m:r>
                          <a:rPr lang="es-CR" sz="2400" b="0" i="1" smtClean="0">
                            <a:latin typeface="Cambria Math" panose="02040503050406030204" pitchFamily="18" charset="0"/>
                          </a:rPr>
                          <m:t>=0</m:t>
                        </m:r>
                      </m:sub>
                      <m:sup>
                        <m:r>
                          <a:rPr lang="es-CR" sz="2400" i="1" smtClean="0">
                            <a:latin typeface="Cambria Math" panose="02040503050406030204" pitchFamily="18" charset="0"/>
                            <a:ea typeface="Cambria Math" panose="02040503050406030204" pitchFamily="18" charset="0"/>
                          </a:rPr>
                          <m:t>∞</m:t>
                        </m:r>
                      </m:sup>
                      <m:e>
                        <m:sSubSup>
                          <m:sSubSupPr>
                            <m:ctrlPr>
                              <a:rPr lang="es-CR" sz="2400" i="1" smtClean="0">
                                <a:latin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rPr>
                              <m:t>𝑗</m:t>
                            </m:r>
                          </m:sub>
                          <m:sup>
                            <m:r>
                              <a:rPr lang="es-CR" sz="2400" b="0" i="1" smtClean="0">
                                <a:latin typeface="Cambria Math" panose="02040503050406030204" pitchFamily="18" charset="0"/>
                              </a:rPr>
                              <m:t>2</m:t>
                            </m:r>
                          </m:sup>
                        </m:sSubSup>
                      </m:e>
                    </m:nary>
                    <m:r>
                      <a:rPr lang="es-CR" sz="2400" b="0" i="1" smtClean="0">
                        <a:latin typeface="Cambria Math" panose="02040503050406030204" pitchFamily="18" charset="0"/>
                      </a:rPr>
                      <m:t>&lt;</m:t>
                    </m:r>
                    <m:r>
                      <a:rPr lang="es-CR" sz="2400" b="0" i="1" smtClean="0">
                        <a:latin typeface="Cambria Math" panose="02040503050406030204" pitchFamily="18" charset="0"/>
                        <a:ea typeface="Cambria Math" panose="02040503050406030204" pitchFamily="18" charset="0"/>
                      </a:rPr>
                      <m:t>∞</m:t>
                    </m:r>
                  </m:oMath>
                </a14:m>
                <a:r>
                  <a:rPr lang="es-CR" sz="2400" dirty="0"/>
                  <a:t>, es muy importante. </a:t>
                </a:r>
              </a:p>
              <a:p>
                <a:pPr algn="just"/>
                <a:endParaRPr lang="es-CR" sz="2400" dirty="0"/>
              </a:p>
              <a:p>
                <a:pPr marL="0" indent="0" algn="just">
                  <a:buNone/>
                </a:pPr>
                <a:r>
                  <a:rPr lang="es-CR" sz="2400" b="1" dirty="0"/>
                  <a:t>Definición</a:t>
                </a:r>
              </a:p>
              <a:p>
                <a:pPr marL="0" indent="0" algn="just">
                  <a:buNone/>
                </a:pPr>
                <a:endParaRPr lang="es-CR" sz="2400" b="1" dirty="0"/>
              </a:p>
              <a:p>
                <a:pPr marL="0" indent="0" algn="just">
                  <a:buNone/>
                </a:pPr>
                <a:r>
                  <a:rPr lang="es-CR" sz="2400" dirty="0"/>
                  <a:t>La condición </a:t>
                </a:r>
                <a14:m>
                  <m:oMath xmlns:m="http://schemas.openxmlformats.org/officeDocument/2006/math">
                    <m:nary>
                      <m:naryPr>
                        <m:chr m:val="∑"/>
                        <m:limLoc m:val="subSup"/>
                        <m:ctrlPr>
                          <a:rPr lang="es-CR" sz="2400" i="1">
                            <a:latin typeface="Cambria Math" panose="02040503050406030204" pitchFamily="18" charset="0"/>
                          </a:rPr>
                        </m:ctrlPr>
                      </m:naryPr>
                      <m:sub>
                        <m:r>
                          <m:rPr>
                            <m:brk m:alnAt="25"/>
                          </m:rPr>
                          <a:rPr lang="es-CR" sz="2400" b="0" i="1">
                            <a:latin typeface="Cambria Math" panose="02040503050406030204" pitchFamily="18" charset="0"/>
                          </a:rPr>
                          <m:t>𝑗</m:t>
                        </m:r>
                        <m:r>
                          <a:rPr lang="es-CR" sz="2400" b="0" i="1">
                            <a:latin typeface="Cambria Math" panose="02040503050406030204" pitchFamily="18" charset="0"/>
                          </a:rPr>
                          <m:t>=0</m:t>
                        </m:r>
                      </m:sub>
                      <m:sup>
                        <m:r>
                          <a:rPr lang="es-CR" sz="2400" b="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rPr>
                            </m:ctrlPr>
                          </m:sSubSupPr>
                          <m:e>
                            <m:r>
                              <a:rPr lang="es-CR" sz="2400" b="0" i="1">
                                <a:latin typeface="Cambria Math" panose="02040503050406030204" pitchFamily="18" charset="0"/>
                                <a:ea typeface="Cambria Math" panose="02040503050406030204" pitchFamily="18" charset="0"/>
                              </a:rPr>
                              <m:t>𝜓</m:t>
                            </m:r>
                          </m:e>
                          <m:sub>
                            <m:r>
                              <a:rPr lang="es-CR" sz="2400" b="0" i="1">
                                <a:latin typeface="Cambria Math" panose="02040503050406030204" pitchFamily="18" charset="0"/>
                              </a:rPr>
                              <m:t>𝑗</m:t>
                            </m:r>
                          </m:sub>
                          <m:sup>
                            <m:r>
                              <a:rPr lang="es-CR" sz="2400" b="0" i="1">
                                <a:latin typeface="Cambria Math" panose="02040503050406030204" pitchFamily="18" charset="0"/>
                              </a:rPr>
                              <m:t>2</m:t>
                            </m:r>
                          </m:sup>
                        </m:sSubSup>
                      </m:e>
                    </m:nary>
                    <m:r>
                      <a:rPr lang="es-CR" sz="2400" b="0" i="1">
                        <a:latin typeface="Cambria Math" panose="02040503050406030204" pitchFamily="18" charset="0"/>
                      </a:rPr>
                      <m:t>&lt;</m:t>
                    </m:r>
                    <m:r>
                      <a:rPr lang="es-CR" sz="2400" b="0" i="1">
                        <a:latin typeface="Cambria Math" panose="02040503050406030204" pitchFamily="18" charset="0"/>
                        <a:ea typeface="Cambria Math" panose="02040503050406030204" pitchFamily="18" charset="0"/>
                      </a:rPr>
                      <m:t>∞</m:t>
                    </m:r>
                  </m:oMath>
                </a14:m>
                <a:r>
                  <a:rPr lang="es-CR" sz="2400" dirty="0"/>
                  <a:t>, dicha como sumatoria de cuadrados</a:t>
                </a:r>
              </a:p>
              <a:p>
                <a:pPr marL="0" indent="0" algn="just">
                  <a:buNone/>
                </a:pPr>
                <a:r>
                  <a:rPr lang="es-CR" sz="2400" dirty="0"/>
                  <a:t>(o </a:t>
                </a:r>
                <a:r>
                  <a:rPr lang="es-CR" sz="2400" dirty="0" err="1"/>
                  <a:t>integrabilidad</a:t>
                </a:r>
                <a:r>
                  <a:rPr lang="es-CR" sz="2400" dirty="0"/>
                  <a:t> de los cuadrados) asegura la existencia de los momentos de orden dos de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t ∈ Z). Bajo esta condición, decimos que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converge en promedio cuadrática.</a:t>
                </a:r>
              </a:p>
            </p:txBody>
          </p:sp>
        </mc:Choice>
        <mc:Fallback xmlns="">
          <p:sp>
            <p:nvSpPr>
              <p:cNvPr id="3" name="Marcador de contenido 2">
                <a:extLst>
                  <a:ext uri="{FF2B5EF4-FFF2-40B4-BE49-F238E27FC236}">
                    <a16:creationId xmlns:a16="http://schemas.microsoft.com/office/drawing/2014/main" xmlns="" xmlns:a14="http://schemas.microsoft.com/office/drawing/2010/main" id="{384C2C52-FE1F-4625-B9D8-CF9837F5860A}"/>
                  </a:ext>
                </a:extLst>
              </p:cNvPr>
              <p:cNvSpPr>
                <a:spLocks noGrp="1" noRot="1" noChangeAspect="1" noMove="1" noResize="1" noEditPoints="1" noAdjustHandles="1" noChangeArrowheads="1" noChangeShapeType="1" noTextEdit="1"/>
              </p:cNvSpPr>
              <p:nvPr>
                <p:ph idx="1"/>
              </p:nvPr>
            </p:nvSpPr>
            <p:spPr>
              <a:xfrm>
                <a:off x="179512" y="980728"/>
                <a:ext cx="8712968" cy="5472608"/>
              </a:xfrm>
              <a:blipFill>
                <a:blip r:embed="rId2" cstate="print"/>
                <a:stretch>
                  <a:fillRect l="-1049" t="-1336" r="-1049"/>
                </a:stretch>
              </a:blipFill>
            </p:spPr>
            <p:txBody>
              <a:bodyPr/>
              <a:lstStyle/>
              <a:p>
                <a:r>
                  <a:rPr lang="es-CR">
                    <a:noFill/>
                  </a:rPr>
                  <a:t> </a:t>
                </a:r>
              </a:p>
            </p:txBody>
          </p:sp>
        </mc:Fallback>
      </mc:AlternateContent>
      <p:sp>
        <p:nvSpPr>
          <p:cNvPr id="5" name="1 Título">
            <a:extLst>
              <a:ext uri="{FF2B5EF4-FFF2-40B4-BE49-F238E27FC236}">
                <a16:creationId xmlns:a16="http://schemas.microsoft.com/office/drawing/2014/main" id="{99D74017-B482-4C3D-9D29-5A7CAF5F8C49}"/>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12555956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3F208BC-2425-4EF4-ADEF-5C2494F0C31F}"/>
                  </a:ext>
                </a:extLst>
              </p:cNvPr>
              <p:cNvSpPr>
                <a:spLocks noGrp="1"/>
              </p:cNvSpPr>
              <p:nvPr>
                <p:ph idx="1"/>
              </p:nvPr>
            </p:nvSpPr>
            <p:spPr>
              <a:xfrm>
                <a:off x="251520" y="1196752"/>
                <a:ext cx="8229600" cy="5184576"/>
              </a:xfrm>
            </p:spPr>
            <p:txBody>
              <a:bodyPr>
                <a:normAutofit/>
              </a:bodyPr>
              <a:lstStyle/>
              <a:p>
                <a:r>
                  <a:rPr lang="es-CR" sz="2400" dirty="0"/>
                  <a:t>Para comprender cómo esta condición que la </a:t>
                </a:r>
                <a:r>
                  <a:rPr lang="es-CR" sz="2400" dirty="0" err="1"/>
                  <a:t>sumabilidad</a:t>
                </a:r>
                <a:r>
                  <a:rPr lang="es-CR" sz="2400" dirty="0"/>
                  <a:t> asegura la existencia de momentos teóricos de orden dos, debemos volver a la definición de la función generadora de </a:t>
                </a:r>
                <a:r>
                  <a:rPr lang="es-CR" sz="2400" dirty="0" err="1"/>
                  <a:t>autocovariancia</a:t>
                </a:r>
                <a:r>
                  <a:rPr lang="es-CR" sz="2400" dirty="0"/>
                  <a: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y usar la representación de </a:t>
                </a:r>
                <a:r>
                  <a:rPr lang="es-CR" sz="2400" dirty="0" err="1"/>
                  <a:t>Wold</a:t>
                </a:r>
                <a:r>
                  <a:rPr lang="es-CR" sz="2400" dirty="0"/>
                  <a:t>. Si asumimos por simplicidad que </a:t>
                </a:r>
                <a14:m>
                  <m:oMath xmlns:m="http://schemas.openxmlformats.org/officeDocument/2006/math">
                    <m:sSub>
                      <m:sSubPr>
                        <m:ctrlPr>
                          <a:rPr lang="es-CR" sz="2400" i="1">
                            <a:latin typeface="Cambria Math" panose="02040503050406030204" pitchFamily="18" charset="0"/>
                          </a:rPr>
                        </m:ctrlPr>
                      </m:sSubPr>
                      <m:e>
                        <m:r>
                          <a:rPr lang="es-CR" sz="2400" b="0" i="1" smtClean="0">
                            <a:latin typeface="Cambria Math" panose="02040503050406030204" pitchFamily="18" charset="0"/>
                          </a:rPr>
                          <m:t>𝐸</m:t>
                        </m:r>
                        <m:r>
                          <a:rPr lang="es-CR" sz="2400" b="0" i="1" smtClean="0">
                            <a:latin typeface="Cambria Math" panose="02040503050406030204" pitchFamily="18" charset="0"/>
                          </a:rPr>
                          <m:t>(</m:t>
                        </m:r>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b="0" i="1" smtClean="0">
                        <a:latin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=0</m:t>
                    </m:r>
                  </m:oMath>
                </a14:m>
                <a:r>
                  <a:rPr lang="es-CR" sz="2400" dirty="0"/>
                  <a:t>, obtenemos:</a:t>
                </a:r>
              </a:p>
              <a:p>
                <a:endParaRPr lang="es-CR" sz="2400" dirty="0"/>
              </a:p>
              <a:p>
                <a:endParaRPr lang="es-CR" sz="2400" dirty="0"/>
              </a:p>
              <a:p>
                <a:endParaRPr lang="es-CR" sz="2400" dirty="0"/>
              </a:p>
              <a:p>
                <a:r>
                  <a:rPr lang="es-CR" sz="2400" dirty="0"/>
                  <a:t>Según la definición de un ruido blanco sabemos que </a:t>
                </a:r>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𝑗</m:t>
                            </m:r>
                          </m:sub>
                        </m:sSub>
                      </m:e>
                    </m:d>
                    <m:r>
                      <a:rPr lang="es-CR" sz="2400" b="0" i="1" smtClean="0">
                        <a:latin typeface="Cambria Math" panose="02040503050406030204" pitchFamily="18" charset="0"/>
                      </a:rPr>
                      <m:t>=0, </m:t>
                    </m:r>
                    <m:r>
                      <a:rPr lang="es-CR" sz="2400" b="0" i="1" smtClean="0">
                        <a:latin typeface="Cambria Math" panose="02040503050406030204" pitchFamily="18" charset="0"/>
                      </a:rPr>
                      <m:t>𝑗</m:t>
                    </m:r>
                    <m:r>
                      <a:rPr lang="es-CR" sz="2400" b="0" i="1" smtClean="0">
                        <a:latin typeface="Cambria Math" panose="02040503050406030204" pitchFamily="18" charset="0"/>
                        <a:ea typeface="Cambria Math" panose="02040503050406030204" pitchFamily="18" charset="0"/>
                      </a:rPr>
                      <m:t>≠0,  </m:t>
                    </m:r>
                    <m:r>
                      <a:rPr lang="es-CR" sz="2400" b="0" i="1" smtClean="0">
                        <a:latin typeface="Cambria Math" panose="02040503050406030204" pitchFamily="18" charset="0"/>
                        <a:ea typeface="Cambria Math" panose="02040503050406030204" pitchFamily="18" charset="0"/>
                      </a:rPr>
                      <m:t>𝐸</m:t>
                    </m:r>
                    <m:d>
                      <m:dPr>
                        <m:ctrlPr>
                          <a:rPr lang="es-CR" sz="2400" b="0" i="1" smtClean="0">
                            <a:latin typeface="Cambria Math" panose="02040503050406030204" pitchFamily="18" charset="0"/>
                            <a:ea typeface="Cambria Math" panose="02040503050406030204" pitchFamily="18" charset="0"/>
                          </a:rPr>
                        </m:ctrlPr>
                      </m:dPr>
                      <m:e>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up>
                            <m:r>
                              <a:rPr lang="es-CR" sz="2400" b="0" i="1" smtClean="0">
                                <a:latin typeface="Cambria Math" panose="02040503050406030204" pitchFamily="18" charset="0"/>
                                <a:ea typeface="Cambria Math" panose="02040503050406030204" pitchFamily="18" charset="0"/>
                              </a:rPr>
                              <m:t>2</m:t>
                            </m:r>
                          </m:sup>
                        </m:sSubSup>
                      </m:e>
                    </m:d>
                    <m:r>
                      <a:rPr lang="es-CR" sz="2400" b="0" i="1" smtClean="0">
                        <a:latin typeface="Cambria Math" panose="02040503050406030204" pitchFamily="18" charset="0"/>
                        <a:ea typeface="Cambria Math" panose="02040503050406030204" pitchFamily="18" charset="0"/>
                      </a:rPr>
                      <m:t>= </m:t>
                    </m:r>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ea typeface="Cambria Math" panose="02040503050406030204" pitchFamily="18" charset="0"/>
                          </a:rPr>
                          <m:t>2</m:t>
                        </m:r>
                      </m:sup>
                    </m:sSubSup>
                  </m:oMath>
                </a14:m>
                <a:endParaRPr lang="es-CR" sz="2400" dirty="0"/>
              </a:p>
              <a:p>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13F208BC-2425-4EF4-ADEF-5C2494F0C31F}"/>
                  </a:ext>
                </a:extLst>
              </p:cNvPr>
              <p:cNvSpPr>
                <a:spLocks noGrp="1" noRot="1" noChangeAspect="1" noMove="1" noResize="1" noEditPoints="1" noAdjustHandles="1" noChangeArrowheads="1" noChangeShapeType="1" noTextEdit="1"/>
              </p:cNvSpPr>
              <p:nvPr>
                <p:ph idx="1"/>
              </p:nvPr>
            </p:nvSpPr>
            <p:spPr>
              <a:xfrm>
                <a:off x="251520" y="1196752"/>
                <a:ext cx="8229600" cy="5184576"/>
              </a:xfrm>
              <a:blipFill>
                <a:blip r:embed="rId2" cstate="print"/>
                <a:stretch>
                  <a:fillRect l="-963" t="-94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131C9F40-DCB8-4540-BA2F-1EB1CAEC4386}"/>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B6103D9E-22B1-45C7-A7B8-771EBD91B980}"/>
              </a:ext>
            </a:extLst>
          </p:cNvPr>
          <p:cNvPicPr>
            <a:picLocks noChangeAspect="1"/>
          </p:cNvPicPr>
          <p:nvPr/>
        </p:nvPicPr>
        <p:blipFill>
          <a:blip r:embed="rId3" cstate="print"/>
          <a:stretch>
            <a:fillRect/>
          </a:stretch>
        </p:blipFill>
        <p:spPr>
          <a:xfrm>
            <a:off x="1066744" y="3501008"/>
            <a:ext cx="6599152" cy="1097524"/>
          </a:xfrm>
          <a:prstGeom prst="rect">
            <a:avLst/>
          </a:prstGeom>
        </p:spPr>
      </p:pic>
    </p:spTree>
    <p:extLst>
      <p:ext uri="{BB962C8B-B14F-4D97-AF65-F5344CB8AC3E}">
        <p14:creationId xmlns:p14="http://schemas.microsoft.com/office/powerpoint/2010/main" val="148702331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DD72BA9-B0E6-49D6-B151-FA27B7FB6291}"/>
                  </a:ext>
                </a:extLst>
              </p:cNvPr>
              <p:cNvSpPr>
                <a:spLocks noGrp="1"/>
              </p:cNvSpPr>
              <p:nvPr>
                <p:ph idx="1"/>
              </p:nvPr>
            </p:nvSpPr>
            <p:spPr>
              <a:xfrm>
                <a:off x="158788" y="836712"/>
                <a:ext cx="8877708" cy="5904656"/>
              </a:xfrm>
            </p:spPr>
            <p:txBody>
              <a:bodyPr>
                <a:normAutofit/>
              </a:bodyPr>
              <a:lstStyle/>
              <a:p>
                <a:r>
                  <a:rPr lang="es-CR" sz="2400" dirty="0"/>
                  <a:t>Por lo tanto, puesto que la esperanza es un operador lineal, la función </a:t>
                </a:r>
                <a14:m>
                  <m:oMath xmlns:m="http://schemas.openxmlformats.org/officeDocument/2006/math">
                    <m:r>
                      <a:rPr lang="es-CR" sz="2400" i="1" smtClean="0">
                        <a:latin typeface="Cambria Math" panose="02040503050406030204" pitchFamily="18" charset="0"/>
                        <a:ea typeface="Cambria Math" panose="02040503050406030204" pitchFamily="18" charset="0"/>
                      </a:rPr>
                      <m:t>𝛾</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h</m:t>
                    </m:r>
                    <m:r>
                      <a:rPr lang="es-CR" sz="2400" b="0" i="1" smtClean="0">
                        <a:latin typeface="Cambria Math" panose="02040503050406030204" pitchFamily="18" charset="0"/>
                        <a:ea typeface="Cambria Math" panose="02040503050406030204" pitchFamily="18" charset="0"/>
                      </a:rPr>
                      <m:t>)</m:t>
                    </m:r>
                  </m:oMath>
                </a14:m>
                <a:r>
                  <a:rPr lang="es-CR" sz="2400" dirty="0"/>
                  <a:t> puede ser reescrita como sigue:</a:t>
                </a:r>
              </a:p>
              <a:p>
                <a:endParaRPr lang="es-CR" sz="2400" dirty="0"/>
              </a:p>
              <a:p>
                <a:endParaRPr lang="es-CR" sz="2400" dirty="0"/>
              </a:p>
              <a:p>
                <a:endParaRPr lang="es-CR" sz="2400" dirty="0"/>
              </a:p>
              <a:p>
                <a:r>
                  <a:rPr lang="es-CR" sz="2400" dirty="0"/>
                  <a:t>De donde obtener lo siguiente:</a:t>
                </a:r>
              </a:p>
              <a:p>
                <a:endParaRPr lang="es-CR" sz="2400" dirty="0"/>
              </a:p>
              <a:p>
                <a:endParaRPr lang="es-CR" sz="2400" dirty="0"/>
              </a:p>
              <a:p>
                <a:endParaRPr lang="es-CR" sz="2400" dirty="0"/>
              </a:p>
              <a:p>
                <a:r>
                  <a:rPr lang="es-CR" sz="2400" dirty="0"/>
                  <a:t>Se puede demostrar que la condición </a:t>
                </a:r>
                <a14:m>
                  <m:oMath xmlns:m="http://schemas.openxmlformats.org/officeDocument/2006/math">
                    <m:nary>
                      <m:naryPr>
                        <m:chr m:val="∑"/>
                        <m:limLoc m:val="subSup"/>
                        <m:ctrlPr>
                          <a:rPr lang="es-CR" sz="2400" i="1">
                            <a:latin typeface="Cambria Math" panose="02040503050406030204" pitchFamily="18" charset="0"/>
                          </a:rPr>
                        </m:ctrlPr>
                      </m:naryPr>
                      <m:sub>
                        <m:r>
                          <m:rPr>
                            <m:brk m:alnAt="25"/>
                          </m:rPr>
                          <a:rPr lang="es-CR" sz="2400" i="1">
                            <a:latin typeface="Cambria Math" panose="02040503050406030204" pitchFamily="18" charset="0"/>
                          </a:rPr>
                          <m:t>𝑗</m:t>
                        </m:r>
                        <m:r>
                          <a:rPr lang="es-CR" sz="2400" i="1">
                            <a:latin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rPr>
                              <m:t>𝑗</m:t>
                            </m:r>
                          </m:sub>
                          <m:sup>
                            <m:r>
                              <a:rPr lang="es-CR" sz="2400" i="1">
                                <a:latin typeface="Cambria Math" panose="02040503050406030204" pitchFamily="18" charset="0"/>
                              </a:rPr>
                              <m:t>2</m:t>
                            </m:r>
                          </m:sup>
                        </m:sSubSup>
                      </m:e>
                    </m:nary>
                    <m:r>
                      <a:rPr lang="es-CR" sz="2400" i="1">
                        <a:latin typeface="Cambria Math" panose="02040503050406030204" pitchFamily="18" charset="0"/>
                      </a:rPr>
                      <m:t>&lt;</m:t>
                    </m:r>
                    <m:r>
                      <a:rPr lang="es-CR" sz="2400" i="1">
                        <a:latin typeface="Cambria Math" panose="02040503050406030204" pitchFamily="18" charset="0"/>
                        <a:ea typeface="Cambria Math" panose="02040503050406030204" pitchFamily="18" charset="0"/>
                      </a:rPr>
                      <m:t>∞</m:t>
                    </m:r>
                  </m:oMath>
                </a14:m>
                <a:r>
                  <a:rPr lang="es-CR" sz="2400" dirty="0"/>
                  <a:t> implica necesariamente </a:t>
                </a:r>
                <a14:m>
                  <m:oMath xmlns:m="http://schemas.openxmlformats.org/officeDocument/2006/math">
                    <m:nary>
                      <m:naryPr>
                        <m:chr m:val="∑"/>
                        <m:ctrlPr>
                          <a:rPr lang="es-CR" sz="2400" i="1" smtClean="0">
                            <a:latin typeface="Cambria Math" panose="02040503050406030204" pitchFamily="18" charset="0"/>
                          </a:rPr>
                        </m:ctrlPr>
                      </m:naryPr>
                      <m:sub>
                        <m:r>
                          <m:rPr>
                            <m:brk m:alnAt="23"/>
                          </m:rPr>
                          <a:rPr lang="es-CR" sz="2400" b="0" i="1" smtClean="0">
                            <a:latin typeface="Cambria Math" panose="02040503050406030204" pitchFamily="18" charset="0"/>
                          </a:rPr>
                          <m:t>𝑗</m:t>
                        </m:r>
                        <m:r>
                          <a:rPr lang="es-CR" sz="2400" b="0" i="1" smtClean="0">
                            <a:latin typeface="Cambria Math" panose="02040503050406030204" pitchFamily="18" charset="0"/>
                          </a:rPr>
                          <m:t>=0</m:t>
                        </m:r>
                      </m:sub>
                      <m:sup>
                        <m:r>
                          <a:rPr lang="es-CR" sz="2400" i="1" smtClean="0">
                            <a:latin typeface="Cambria Math" panose="02040503050406030204" pitchFamily="18" charset="0"/>
                            <a:ea typeface="Cambria Math" panose="02040503050406030204" pitchFamily="18" charset="0"/>
                          </a:rPr>
                          <m:t>∞</m:t>
                        </m:r>
                      </m:sup>
                      <m:e>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𝑗</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h</m:t>
                            </m:r>
                          </m:sub>
                        </m:sSub>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𝑗</m:t>
                            </m:r>
                          </m:sub>
                        </m:sSub>
                        <m:r>
                          <a:rPr lang="es-CR" sz="2400" b="0" i="1" smtClean="0">
                            <a:latin typeface="Cambria Math" panose="02040503050406030204" pitchFamily="18" charset="0"/>
                            <a:ea typeface="Cambria Math" panose="02040503050406030204" pitchFamily="18" charset="0"/>
                          </a:rPr>
                          <m:t>&lt;∞, </m:t>
                        </m:r>
                        <m:r>
                          <a:rPr lang="es-CR" sz="2400" b="0" i="1" smtClean="0">
                            <a:latin typeface="Cambria Math" panose="02040503050406030204" pitchFamily="18" charset="0"/>
                            <a:ea typeface="Cambria Math" panose="02040503050406030204" pitchFamily="18" charset="0"/>
                          </a:rPr>
                          <m:t>h</m:t>
                        </m:r>
                        <m:r>
                          <a:rPr lang="es-CR" sz="2400" b="0" i="1" smtClean="0">
                            <a:latin typeface="Cambria Math" panose="02040503050406030204" pitchFamily="18" charset="0"/>
                            <a:ea typeface="Cambria Math" panose="02040503050406030204" pitchFamily="18" charset="0"/>
                          </a:rPr>
                          <m:t>≠0</m:t>
                        </m:r>
                      </m:e>
                    </m:nary>
                    <m:r>
                      <a:rPr lang="es-CR" sz="2400" b="0" i="1" smtClean="0">
                        <a:latin typeface="Cambria Math" panose="02040503050406030204" pitchFamily="18" charset="0"/>
                      </a:rPr>
                      <m:t>.</m:t>
                    </m:r>
                  </m:oMath>
                </a14:m>
                <a:r>
                  <a:rPr lang="es-CR" sz="2400" dirty="0"/>
                  <a:t> Esta condición garantiza la convergencia, et por lo tanto la existencia del total de momentos de orden 2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EDD72BA9-B0E6-49D6-B151-FA27B7FB6291}"/>
                  </a:ext>
                </a:extLst>
              </p:cNvPr>
              <p:cNvSpPr>
                <a:spLocks noGrp="1" noRot="1" noChangeAspect="1" noMove="1" noResize="1" noEditPoints="1" noAdjustHandles="1" noChangeArrowheads="1" noChangeShapeType="1" noTextEdit="1"/>
              </p:cNvSpPr>
              <p:nvPr>
                <p:ph idx="1"/>
              </p:nvPr>
            </p:nvSpPr>
            <p:spPr>
              <a:xfrm>
                <a:off x="158788" y="836712"/>
                <a:ext cx="8877708" cy="5904656"/>
              </a:xfrm>
              <a:blipFill>
                <a:blip r:embed="rId2" cstate="print"/>
                <a:stretch>
                  <a:fillRect l="-893" t="-826" r="-164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7C08FC6E-D54E-41A8-B031-B5A4273942E5}"/>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3483F7C7-903B-4BDD-9A38-F06A791BC526}"/>
              </a:ext>
            </a:extLst>
          </p:cNvPr>
          <p:cNvPicPr>
            <a:picLocks noChangeAspect="1"/>
          </p:cNvPicPr>
          <p:nvPr/>
        </p:nvPicPr>
        <p:blipFill>
          <a:blip r:embed="rId3" cstate="print"/>
          <a:stretch>
            <a:fillRect/>
          </a:stretch>
        </p:blipFill>
        <p:spPr>
          <a:xfrm>
            <a:off x="2377267" y="1686818"/>
            <a:ext cx="4210957" cy="1216451"/>
          </a:xfrm>
          <a:prstGeom prst="rect">
            <a:avLst/>
          </a:prstGeom>
        </p:spPr>
      </p:pic>
      <p:pic>
        <p:nvPicPr>
          <p:cNvPr id="6" name="Imagen 5">
            <a:extLst>
              <a:ext uri="{FF2B5EF4-FFF2-40B4-BE49-F238E27FC236}">
                <a16:creationId xmlns:a16="http://schemas.microsoft.com/office/drawing/2014/main" id="{588C27FB-0DC5-4CC2-A00C-7E09AA55FD75}"/>
              </a:ext>
            </a:extLst>
          </p:cNvPr>
          <p:cNvPicPr>
            <a:picLocks noChangeAspect="1"/>
          </p:cNvPicPr>
          <p:nvPr/>
        </p:nvPicPr>
        <p:blipFill>
          <a:blip r:embed="rId4" cstate="print"/>
          <a:stretch>
            <a:fillRect/>
          </a:stretch>
        </p:blipFill>
        <p:spPr>
          <a:xfrm>
            <a:off x="2377267" y="3501008"/>
            <a:ext cx="3528392" cy="1212748"/>
          </a:xfrm>
          <a:prstGeom prst="rect">
            <a:avLst/>
          </a:prstGeom>
        </p:spPr>
      </p:pic>
    </p:spTree>
    <p:extLst>
      <p:ext uri="{BB962C8B-B14F-4D97-AF65-F5344CB8AC3E}">
        <p14:creationId xmlns:p14="http://schemas.microsoft.com/office/powerpoint/2010/main" val="365289455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2258290-CC30-4FCE-B1F5-B3181F9223CD}"/>
                  </a:ext>
                </a:extLst>
              </p:cNvPr>
              <p:cNvSpPr>
                <a:spLocks noGrp="1"/>
              </p:cNvSpPr>
              <p:nvPr>
                <p:ph idx="1"/>
              </p:nvPr>
            </p:nvSpPr>
            <p:spPr>
              <a:xfrm>
                <a:off x="179512" y="908720"/>
                <a:ext cx="8856984" cy="5760640"/>
              </a:xfrm>
            </p:spPr>
            <p:txBody>
              <a:bodyPr>
                <a:normAutofit fontScale="92500" lnSpcReduction="10000"/>
              </a:bodyPr>
              <a:lstStyle/>
              <a:p>
                <a:pPr marL="0" indent="0">
                  <a:buNone/>
                </a:pPr>
                <a:r>
                  <a:rPr lang="es-CR" sz="2400" dirty="0"/>
                  <a:t>Previsiones a partir de la descomposición de </a:t>
                </a:r>
                <a:r>
                  <a:rPr lang="es-CR" sz="2400" dirty="0" err="1"/>
                  <a:t>Wold</a:t>
                </a:r>
                <a:r>
                  <a:rPr lang="es-CR" sz="2400" dirty="0"/>
                  <a:t>. </a:t>
                </a:r>
              </a:p>
              <a:p>
                <a:pPr marL="0" indent="0">
                  <a:buNone/>
                </a:pPr>
                <a:endParaRPr lang="es-CR" sz="2400" dirty="0"/>
              </a:p>
              <a:p>
                <a:r>
                  <a:rPr lang="es-CR" sz="2400" dirty="0"/>
                  <a:t>Una de las consecuencias del teorema de </a:t>
                </a:r>
                <a:r>
                  <a:rPr lang="es-CR" sz="2400" dirty="0" err="1"/>
                  <a:t>Wold</a:t>
                </a:r>
                <a:r>
                  <a:rPr lang="es-CR" sz="2400" dirty="0"/>
                  <a:t> es que si conocemos los ponderadores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𝑗</m:t>
                        </m:r>
                      </m:sub>
                    </m:sSub>
                  </m:oMath>
                </a14:m>
                <a:r>
                  <a:rPr lang="es-CR" sz="2400" dirty="0"/>
                  <a:t>, y si además conocemos la variancia </a:t>
                </a:r>
                <a14:m>
                  <m:oMath xmlns:m="http://schemas.openxmlformats.org/officeDocument/2006/math">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rPr>
                          <m:t>2</m:t>
                        </m:r>
                      </m:sup>
                    </m:sSubSup>
                  </m:oMath>
                </a14:m>
                <a:r>
                  <a:rPr lang="es-CR" sz="2400" dirty="0"/>
                  <a:t> del ruido blanco, estamos en posesión de representar no importa cual tipo de proceso estacionario. </a:t>
                </a:r>
              </a:p>
              <a:p>
                <a:endParaRPr lang="es-CR" sz="2400" dirty="0"/>
              </a:p>
              <a:p>
                <a:r>
                  <a:rPr lang="es-CR" sz="2400" dirty="0"/>
                  <a:t>A partir de esto podemos a su vez realizar cualquier tipo de previsión, denominada como </a:t>
                </a:r>
                <a14:m>
                  <m:oMath xmlns:m="http://schemas.openxmlformats.org/officeDocument/2006/math">
                    <m:sSub>
                      <m:sSubPr>
                        <m:ctrlPr>
                          <a:rPr lang="es-CR" sz="2400" b="0" i="1" smtClean="0">
                            <a:latin typeface="Cambria Math" panose="02040503050406030204" pitchFamily="18" charset="0"/>
                          </a:rPr>
                        </m:ctrlPr>
                      </m:sSubPr>
                      <m:e>
                        <m:acc>
                          <m:accPr>
                            <m:chr m:val="̂"/>
                            <m:ctrlPr>
                              <a:rPr lang="es-CR" sz="2400" i="1" smtClean="0">
                                <a:latin typeface="Cambria Math" panose="02040503050406030204" pitchFamily="18" charset="0"/>
                              </a:rPr>
                            </m:ctrlPr>
                          </m:accPr>
                          <m:e>
                            <m:r>
                              <a:rPr lang="es-CR" sz="2400" b="0" i="1" smtClean="0">
                                <a:latin typeface="Cambria Math" panose="02040503050406030204" pitchFamily="18" charset="0"/>
                              </a:rPr>
                              <m:t>𝑥</m:t>
                            </m:r>
                          </m:e>
                        </m:acc>
                      </m:e>
                      <m:sub>
                        <m:r>
                          <a:rPr lang="es-CR" sz="2400" b="0" i="1" smtClean="0">
                            <a:latin typeface="Cambria Math" panose="02040503050406030204" pitchFamily="18" charset="0"/>
                          </a:rPr>
                          <m:t>𝑇</m:t>
                        </m:r>
                        <m:r>
                          <a:rPr lang="es-CR" sz="2400" b="0" i="1" smtClean="0">
                            <a:latin typeface="Cambria Math" panose="02040503050406030204" pitchFamily="18" charset="0"/>
                          </a:rPr>
                          <m:t>+</m:t>
                        </m:r>
                        <m:r>
                          <a:rPr lang="es-CR" sz="2400" b="0" i="1" smtClean="0">
                            <a:latin typeface="Cambria Math" panose="02040503050406030204" pitchFamily="18" charset="0"/>
                          </a:rPr>
                          <m:t>h</m:t>
                        </m:r>
                      </m:sub>
                    </m:sSub>
                  </m:oMath>
                </a14:m>
                <a:r>
                  <a:rPr lang="es-CR" sz="2400" dirty="0"/>
                  <a:t> para el </a:t>
                </a:r>
                <a:r>
                  <a:rPr lang="es-CR" sz="2400" dirty="0" err="1"/>
                  <a:t>proce</a:t>
                </a:r>
                <a:r>
                  <a:rPr lang="es-CR" sz="2400" dirty="0"/>
                  <a:t>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a la fecha </a:t>
                </a:r>
                <a14:m>
                  <m:oMath xmlns:m="http://schemas.openxmlformats.org/officeDocument/2006/math">
                    <m:r>
                      <a:rPr lang="es-CR" sz="2400" b="0" i="1" smtClean="0">
                        <a:latin typeface="Cambria Math" panose="02040503050406030204" pitchFamily="18" charset="0"/>
                      </a:rPr>
                      <m:t>𝑇</m:t>
                    </m:r>
                    <m:r>
                      <a:rPr lang="es-CR" sz="2400" b="0" i="1" smtClean="0">
                        <a:latin typeface="Cambria Math" panose="02040503050406030204" pitchFamily="18" charset="0"/>
                      </a:rPr>
                      <m:t>+</m:t>
                    </m:r>
                    <m:r>
                      <a:rPr lang="es-CR" sz="2400" b="0" i="1" smtClean="0">
                        <a:latin typeface="Cambria Math" panose="02040503050406030204" pitchFamily="18" charset="0"/>
                      </a:rPr>
                      <m:t>h</m:t>
                    </m:r>
                  </m:oMath>
                </a14:m>
                <a:r>
                  <a:rPr lang="es-CR" sz="2400" dirty="0"/>
                  <a:t>, a partir de una muestra de T observaciones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a:t>
                </a:r>
              </a:p>
              <a:p>
                <a:pPr marL="0" indent="0">
                  <a:buNone/>
                </a:pPr>
                <a:endParaRPr lang="es-CR" sz="2400" dirty="0"/>
              </a:p>
              <a:p>
                <a:r>
                  <a:rPr lang="es-CR" sz="2400" dirty="0"/>
                  <a:t>Para comenzar, consideremos una previsión al periodo 1 (</a:t>
                </a:r>
                <a14:m>
                  <m:oMath xmlns:m="http://schemas.openxmlformats.org/officeDocument/2006/math">
                    <m:r>
                      <a:rPr lang="es-CR" sz="2400" b="0" i="1" smtClean="0">
                        <a:latin typeface="Cambria Math" panose="02040503050406030204" pitchFamily="18" charset="0"/>
                      </a:rPr>
                      <m:t>h</m:t>
                    </m:r>
                    <m:r>
                      <a:rPr lang="es-CR" sz="2400" b="0" i="1" smtClean="0">
                        <a:latin typeface="Cambria Math" panose="02040503050406030204" pitchFamily="18" charset="0"/>
                      </a:rPr>
                      <m:t>=1</m:t>
                    </m:r>
                  </m:oMath>
                </a14:m>
                <a:r>
                  <a:rPr lang="es-CR" sz="2400" dirty="0"/>
                  <a:t>). La mejor previsión posible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r>
                          <a:rPr lang="es-CR" sz="2400" b="0" i="1" smtClean="0">
                            <a:latin typeface="Cambria Math" panose="02040503050406030204" pitchFamily="18" charset="0"/>
                          </a:rPr>
                          <m:t>+1</m:t>
                        </m:r>
                      </m:sub>
                    </m:sSub>
                  </m:oMath>
                </a14:m>
                <a:r>
                  <a:rPr lang="es-CR" sz="2400" b="0" dirty="0"/>
                  <a:t>, denotada por </a:t>
                </a:r>
                <a14:m>
                  <m:oMath xmlns:m="http://schemas.openxmlformats.org/officeDocument/2006/math">
                    <m:sSub>
                      <m:sSubPr>
                        <m:ctrlPr>
                          <a:rPr lang="es-CR" sz="2400" i="1">
                            <a:latin typeface="Cambria Math" panose="02040503050406030204" pitchFamily="18" charset="0"/>
                          </a:rPr>
                        </m:ctrlPr>
                      </m:sSubPr>
                      <m:e>
                        <m:acc>
                          <m:accPr>
                            <m:chr m:val="̂"/>
                            <m:ctrlPr>
                              <a:rPr lang="es-CR" sz="2400" i="1">
                                <a:latin typeface="Cambria Math" panose="02040503050406030204" pitchFamily="18" charset="0"/>
                              </a:rPr>
                            </m:ctrlPr>
                          </m:accPr>
                          <m:e>
                            <m:r>
                              <a:rPr lang="es-CR" sz="2400" i="1">
                                <a:latin typeface="Cambria Math" panose="02040503050406030204" pitchFamily="18" charset="0"/>
                              </a:rPr>
                              <m:t>𝑥</m:t>
                            </m:r>
                          </m:e>
                        </m:acc>
                      </m:e>
                      <m:sub>
                        <m:r>
                          <a:rPr lang="es-CR" sz="2400" i="1">
                            <a:latin typeface="Cambria Math" panose="02040503050406030204" pitchFamily="18" charset="0"/>
                          </a:rPr>
                          <m:t>𝑇</m:t>
                        </m:r>
                        <m:r>
                          <a:rPr lang="es-CR" sz="2400" i="1">
                            <a:latin typeface="Cambria Math" panose="02040503050406030204" pitchFamily="18" charset="0"/>
                          </a:rPr>
                          <m:t>+</m:t>
                        </m:r>
                        <m:r>
                          <a:rPr lang="es-CR" sz="2400" i="1">
                            <a:latin typeface="Cambria Math" panose="02040503050406030204" pitchFamily="18" charset="0"/>
                          </a:rPr>
                          <m:t>h</m:t>
                        </m:r>
                      </m:sub>
                    </m:sSub>
                  </m:oMath>
                </a14:m>
                <a:r>
                  <a:rPr lang="es-CR" sz="2400" b="0" dirty="0"/>
                  <a:t>, sabiendo que se conocen los valores,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𝑇</m:t>
                        </m:r>
                      </m:sub>
                    </m:sSub>
                    <m:r>
                      <a:rPr lang="es-CR" sz="2400" b="0" i="1" smtClean="0">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𝑇</m:t>
                        </m:r>
                        <m:r>
                          <a:rPr lang="es-CR" sz="2400" b="0" i="1" smtClean="0">
                            <a:latin typeface="Cambria Math" panose="02040503050406030204" pitchFamily="18" charset="0"/>
                          </a:rPr>
                          <m:t>−1</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𝑇</m:t>
                        </m:r>
                        <m:r>
                          <a:rPr lang="es-CR" sz="2400" b="0" i="1" smtClean="0">
                            <a:latin typeface="Cambria Math" panose="02040503050406030204" pitchFamily="18" charset="0"/>
                          </a:rPr>
                          <m:t>−2</m:t>
                        </m:r>
                      </m:sub>
                    </m:sSub>
                    <m:r>
                      <a:rPr lang="es-CR" sz="2400" b="0" i="1" smtClean="0">
                        <a:latin typeface="Cambria Math" panose="02040503050406030204" pitchFamily="18" charset="0"/>
                      </a:rPr>
                      <m:t>,…</m:t>
                    </m:r>
                  </m:oMath>
                </a14:m>
                <a:r>
                  <a:rPr lang="es-CR" sz="2400" b="0" dirty="0"/>
                  <a:t>, está dada por la esperanza condicional </a:t>
                </a:r>
                <a14:m>
                  <m:oMath xmlns:m="http://schemas.openxmlformats.org/officeDocument/2006/math">
                    <m:r>
                      <a:rPr lang="es-CR" sz="2400" b="0" i="1" smtClean="0">
                        <a:latin typeface="Cambria Math" panose="02040503050406030204" pitchFamily="18" charset="0"/>
                      </a:rPr>
                      <m:t>𝐸</m:t>
                    </m:r>
                    <m:r>
                      <a:rPr lang="es-CR" sz="2400" b="0" i="1" smtClean="0">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r>
                          <a:rPr lang="es-CR" sz="2400" i="1">
                            <a:latin typeface="Cambria Math" panose="02040503050406030204" pitchFamily="18" charset="0"/>
                          </a:rPr>
                          <m:t>+1</m:t>
                        </m:r>
                      </m:sub>
                    </m:sSub>
                    <m:r>
                      <a:rPr lang="es-CR" sz="2400" b="0" i="1" smtClean="0">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𝑇</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𝑇</m:t>
                        </m:r>
                        <m:r>
                          <a:rPr lang="es-CR" sz="2400" i="1">
                            <a:latin typeface="Cambria Math" panose="02040503050406030204" pitchFamily="18" charset="0"/>
                          </a:rPr>
                          <m:t>−1</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𝑇</m:t>
                        </m:r>
                        <m:r>
                          <a:rPr lang="es-CR" sz="2400" i="1">
                            <a:latin typeface="Cambria Math" panose="02040503050406030204" pitchFamily="18" charset="0"/>
                          </a:rPr>
                          <m:t>−2</m:t>
                        </m:r>
                      </m:sub>
                    </m:sSub>
                    <m:r>
                      <a:rPr lang="es-CR" sz="2400" i="1">
                        <a:latin typeface="Cambria Math" panose="02040503050406030204" pitchFamily="18" charset="0"/>
                      </a:rPr>
                      <m:t>,…</m:t>
                    </m:r>
                    <m:r>
                      <a:rPr lang="es-CR" sz="2400" b="0" i="1" smtClean="0">
                        <a:latin typeface="Cambria Math" panose="02040503050406030204" pitchFamily="18" charset="0"/>
                      </a:rPr>
                      <m:t>)</m:t>
                    </m:r>
                  </m:oMath>
                </a14:m>
                <a:endParaRPr lang="es-CR" sz="2400" b="0" dirty="0"/>
              </a:p>
              <a:p>
                <a:pPr marL="0" indent="0">
                  <a:buNone/>
                </a:pPr>
                <a:r>
                  <a:rPr lang="es-CR" sz="2400" dirty="0"/>
                  <a:t> </a:t>
                </a:r>
              </a:p>
            </p:txBody>
          </p:sp>
        </mc:Choice>
        <mc:Fallback xmlns="">
          <p:sp>
            <p:nvSpPr>
              <p:cNvPr id="3" name="Marcador de contenido 2">
                <a:extLst>
                  <a:ext uri="{FF2B5EF4-FFF2-40B4-BE49-F238E27FC236}">
                    <a16:creationId xmlns:a16="http://schemas.microsoft.com/office/drawing/2014/main" xmlns="" xmlns:a14="http://schemas.microsoft.com/office/drawing/2010/main" id="{52258290-CC30-4FCE-B1F5-B3181F9223CD}"/>
                  </a:ext>
                </a:extLst>
              </p:cNvPr>
              <p:cNvSpPr>
                <a:spLocks noGrp="1" noRot="1" noChangeAspect="1" noMove="1" noResize="1" noEditPoints="1" noAdjustHandles="1" noChangeArrowheads="1" noChangeShapeType="1" noTextEdit="1"/>
              </p:cNvSpPr>
              <p:nvPr>
                <p:ph idx="1"/>
              </p:nvPr>
            </p:nvSpPr>
            <p:spPr>
              <a:xfrm>
                <a:off x="179512" y="908720"/>
                <a:ext cx="8856984" cy="5760640"/>
              </a:xfrm>
              <a:blipFill>
                <a:blip r:embed="rId2" cstate="print"/>
                <a:stretch>
                  <a:fillRect l="-895" t="-1376" r="-1101"/>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5CE2CC48-5042-4903-8C4E-56A20053EC81}"/>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405612020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D67D44A-F72F-4A62-947F-30D653D292B3}"/>
                  </a:ext>
                </a:extLst>
              </p:cNvPr>
              <p:cNvSpPr>
                <a:spLocks noGrp="1"/>
              </p:cNvSpPr>
              <p:nvPr>
                <p:ph idx="1"/>
              </p:nvPr>
            </p:nvSpPr>
            <p:spPr>
              <a:xfrm>
                <a:off x="107504" y="836712"/>
                <a:ext cx="8928992" cy="5544616"/>
              </a:xfrm>
            </p:spPr>
            <p:txBody>
              <a:bodyPr>
                <a:normAutofit/>
              </a:bodyPr>
              <a:lstStyle/>
              <a:p>
                <a:r>
                  <a:rPr lang="es-CR" sz="2400" dirty="0"/>
                  <a:t>Según el teorema de </a:t>
                </a:r>
                <a:r>
                  <a:rPr lang="es-CR" sz="2400" dirty="0" err="1"/>
                  <a:t>Wold</a:t>
                </a:r>
                <a:r>
                  <a:rPr lang="es-CR" sz="2400" dirty="0"/>
                  <a:t>, el conocimiento de los valores pasados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equivalente al conocimiento de los valores pasados de los choques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𝑇</m:t>
                        </m:r>
                      </m:sub>
                    </m:sSub>
                    <m:r>
                      <a:rPr lang="es-CR" sz="2400" b="0" i="1" smtClean="0">
                        <a:latin typeface="Cambria Math" panose="02040503050406030204" pitchFamily="18" charset="0"/>
                        <a:ea typeface="Cambria Math" panose="02040503050406030204" pitchFamily="18" charset="0"/>
                      </a:rPr>
                      <m:t>, </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𝑇</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 </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𝑇</m:t>
                        </m:r>
                        <m:r>
                          <a:rPr lang="es-CR" sz="2400" b="0" i="1" smtClean="0">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oMath>
                </a14:m>
                <a:r>
                  <a:rPr lang="es-CR" sz="2400" dirty="0"/>
                  <a:t>. En efecto sabemos que:</a:t>
                </a:r>
              </a:p>
              <a:p>
                <a:endParaRPr lang="es-CR" sz="2400" dirty="0"/>
              </a:p>
              <a:p>
                <a:endParaRPr lang="es-CR" sz="2400" dirty="0"/>
              </a:p>
              <a:p>
                <a:endParaRPr lang="es-CR" sz="2400" dirty="0"/>
              </a:p>
              <a:p>
                <a:endParaRPr lang="es-CR" sz="2400" dirty="0"/>
              </a:p>
              <a:p>
                <a:endParaRPr lang="es-CR" sz="2400" dirty="0"/>
              </a:p>
              <a:p>
                <a:endParaRPr lang="es-CR" sz="2400" dirty="0"/>
              </a:p>
              <a:p>
                <a:r>
                  <a:rPr lang="es-CR" sz="2400" dirty="0"/>
                  <a:t>Por consecuencia, es espacio de condicionamiento de nuestra previsión puede ser modificado de la siguiente forma:</a:t>
                </a:r>
              </a:p>
            </p:txBody>
          </p:sp>
        </mc:Choice>
        <mc:Fallback xmlns="">
          <p:sp>
            <p:nvSpPr>
              <p:cNvPr id="3" name="Marcador de contenido 2">
                <a:extLst>
                  <a:ext uri="{FF2B5EF4-FFF2-40B4-BE49-F238E27FC236}">
                    <a16:creationId xmlns:a16="http://schemas.microsoft.com/office/drawing/2014/main" xmlns="" xmlns:a14="http://schemas.microsoft.com/office/drawing/2010/main" id="{1D67D44A-F72F-4A62-947F-30D653D292B3}"/>
                  </a:ext>
                </a:extLst>
              </p:cNvPr>
              <p:cNvSpPr>
                <a:spLocks noGrp="1" noRot="1" noChangeAspect="1" noMove="1" noResize="1" noEditPoints="1" noAdjustHandles="1" noChangeArrowheads="1" noChangeShapeType="1" noTextEdit="1"/>
              </p:cNvSpPr>
              <p:nvPr>
                <p:ph idx="1"/>
              </p:nvPr>
            </p:nvSpPr>
            <p:spPr>
              <a:xfrm>
                <a:off x="107504" y="836712"/>
                <a:ext cx="8928992" cy="5544616"/>
              </a:xfrm>
              <a:blipFill>
                <a:blip r:embed="rId2" cstate="print"/>
                <a:stretch>
                  <a:fillRect l="-956" t="-87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06DAEAA-FA74-4BA6-A1B8-8E508EFC84B6}"/>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C0B9D4C3-30C7-46FB-8DD9-5D29497AFB29}"/>
              </a:ext>
            </a:extLst>
          </p:cNvPr>
          <p:cNvPicPr>
            <a:picLocks noChangeAspect="1"/>
          </p:cNvPicPr>
          <p:nvPr/>
        </p:nvPicPr>
        <p:blipFill>
          <a:blip r:embed="rId3" cstate="print"/>
          <a:stretch>
            <a:fillRect/>
          </a:stretch>
        </p:blipFill>
        <p:spPr>
          <a:xfrm>
            <a:off x="827584" y="2132856"/>
            <a:ext cx="7272808" cy="2448272"/>
          </a:xfrm>
          <a:prstGeom prst="rect">
            <a:avLst/>
          </a:prstGeom>
        </p:spPr>
      </p:pic>
      <p:pic>
        <p:nvPicPr>
          <p:cNvPr id="6" name="Imagen 5">
            <a:extLst>
              <a:ext uri="{FF2B5EF4-FFF2-40B4-BE49-F238E27FC236}">
                <a16:creationId xmlns:a16="http://schemas.microsoft.com/office/drawing/2014/main" id="{3CB153A1-3497-40AB-82BA-8C9D8A21D7D6}"/>
              </a:ext>
            </a:extLst>
          </p:cNvPr>
          <p:cNvPicPr>
            <a:picLocks noChangeAspect="1"/>
          </p:cNvPicPr>
          <p:nvPr/>
        </p:nvPicPr>
        <p:blipFill>
          <a:blip r:embed="rId4" cstate="print"/>
          <a:stretch>
            <a:fillRect/>
          </a:stretch>
        </p:blipFill>
        <p:spPr>
          <a:xfrm>
            <a:off x="1547664" y="5877273"/>
            <a:ext cx="5766999" cy="479642"/>
          </a:xfrm>
          <a:prstGeom prst="rect">
            <a:avLst/>
          </a:prstGeom>
        </p:spPr>
      </p:pic>
    </p:spTree>
    <p:extLst>
      <p:ext uri="{BB962C8B-B14F-4D97-AF65-F5344CB8AC3E}">
        <p14:creationId xmlns:p14="http://schemas.microsoft.com/office/powerpoint/2010/main" val="96840052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5CA6BE6-06E1-4A38-8A86-4FC067C0618F}"/>
                  </a:ext>
                </a:extLst>
              </p:cNvPr>
              <p:cNvSpPr>
                <a:spLocks noGrp="1"/>
              </p:cNvSpPr>
              <p:nvPr>
                <p:ph idx="1"/>
              </p:nvPr>
            </p:nvSpPr>
            <p:spPr>
              <a:xfrm>
                <a:off x="197255" y="924563"/>
                <a:ext cx="8229600" cy="5384757"/>
              </a:xfrm>
            </p:spPr>
            <p:txBody>
              <a:bodyPr>
                <a:normAutofit/>
              </a:bodyPr>
              <a:lstStyle/>
              <a:p>
                <a:r>
                  <a:rPr lang="es-CR" sz="2400" dirty="0"/>
                  <a:t>Ahora lo debemos enmarcar en la representación de </a:t>
                </a:r>
                <a:r>
                  <a:rPr lang="es-CR" sz="2400" dirty="0" err="1"/>
                  <a:t>Wold</a:t>
                </a:r>
                <a:r>
                  <a:rPr lang="es-CR" sz="2400" dirty="0"/>
                  <a: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b="0" i="1" smtClean="0">
                            <a:latin typeface="Cambria Math" panose="02040503050406030204" pitchFamily="18" charset="0"/>
                          </a:rPr>
                          <m:t>𝑇</m:t>
                        </m:r>
                        <m:r>
                          <a:rPr lang="es-CR" sz="2400" i="1">
                            <a:latin typeface="Cambria Math" panose="02040503050406030204" pitchFamily="18" charset="0"/>
                          </a:rPr>
                          <m:t>+1</m:t>
                        </m:r>
                      </m:sub>
                    </m:sSub>
                  </m:oMath>
                </a14:m>
                <a:r>
                  <a:rPr lang="es-CR" sz="2400" dirty="0"/>
                  <a:t>:</a:t>
                </a:r>
              </a:p>
              <a:p>
                <a:endParaRPr lang="es-CR" sz="2400" dirty="0"/>
              </a:p>
              <a:p>
                <a:endParaRPr lang="es-CR" sz="2400" dirty="0"/>
              </a:p>
              <a:p>
                <a:endParaRPr lang="es-CR" sz="2400" dirty="0"/>
              </a:p>
              <a:p>
                <a:r>
                  <a:rPr lang="es-CR" sz="2400" dirty="0"/>
                  <a:t>A partir de lo anterior, se puede determinar la esperanza condicional:</a:t>
                </a:r>
              </a:p>
              <a:p>
                <a:endParaRPr lang="es-CR" sz="2400" dirty="0"/>
              </a:p>
              <a:p>
                <a:endParaRPr lang="es-CR" sz="2400" dirty="0"/>
              </a:p>
              <a:p>
                <a:endParaRPr lang="es-CR" sz="2400" dirty="0"/>
              </a:p>
              <a:p>
                <a:endParaRPr lang="es-CR" sz="2400" dirty="0"/>
              </a:p>
              <a:p>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75CA6BE6-06E1-4A38-8A86-4FC067C0618F}"/>
                  </a:ext>
                </a:extLst>
              </p:cNvPr>
              <p:cNvSpPr>
                <a:spLocks noGrp="1" noRot="1" noChangeAspect="1" noMove="1" noResize="1" noEditPoints="1" noAdjustHandles="1" noChangeArrowheads="1" noChangeShapeType="1" noTextEdit="1"/>
              </p:cNvSpPr>
              <p:nvPr>
                <p:ph idx="1"/>
              </p:nvPr>
            </p:nvSpPr>
            <p:spPr>
              <a:xfrm>
                <a:off x="197255" y="924563"/>
                <a:ext cx="8229600" cy="5384757"/>
              </a:xfrm>
              <a:blipFill>
                <a:blip r:embed="rId2" cstate="print"/>
                <a:stretch>
                  <a:fillRect l="-963" t="-906" r="-1852"/>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8466AF14-15E1-4036-9466-555C85968510}"/>
              </a:ext>
            </a:extLst>
          </p:cNvPr>
          <p:cNvSpPr>
            <a:spLocks noGrp="1"/>
          </p:cNvSpPr>
          <p:nvPr>
            <p:ph type="title"/>
          </p:nvPr>
        </p:nvSpPr>
        <p:spPr>
          <a:xfrm>
            <a:off x="179512" y="4462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4A461E77-CF1B-44AE-9178-B2A58E2FAF74}"/>
              </a:ext>
            </a:extLst>
          </p:cNvPr>
          <p:cNvPicPr>
            <a:picLocks noChangeAspect="1"/>
          </p:cNvPicPr>
          <p:nvPr/>
        </p:nvPicPr>
        <p:blipFill>
          <a:blip r:embed="rId3" cstate="print"/>
          <a:stretch>
            <a:fillRect/>
          </a:stretch>
        </p:blipFill>
        <p:spPr>
          <a:xfrm>
            <a:off x="1647604" y="1916832"/>
            <a:ext cx="5328901" cy="630667"/>
          </a:xfrm>
          <a:prstGeom prst="rect">
            <a:avLst/>
          </a:prstGeom>
        </p:spPr>
      </p:pic>
      <p:pic>
        <p:nvPicPr>
          <p:cNvPr id="6" name="Imagen 5">
            <a:extLst>
              <a:ext uri="{FF2B5EF4-FFF2-40B4-BE49-F238E27FC236}">
                <a16:creationId xmlns:a16="http://schemas.microsoft.com/office/drawing/2014/main" id="{E8DBF19F-989C-438F-BAAD-C132F6080057}"/>
              </a:ext>
            </a:extLst>
          </p:cNvPr>
          <p:cNvPicPr>
            <a:picLocks noChangeAspect="1"/>
          </p:cNvPicPr>
          <p:nvPr/>
        </p:nvPicPr>
        <p:blipFill>
          <a:blip r:embed="rId4" cstate="print"/>
          <a:stretch>
            <a:fillRect/>
          </a:stretch>
        </p:blipFill>
        <p:spPr>
          <a:xfrm>
            <a:off x="1647604" y="4207438"/>
            <a:ext cx="5660932" cy="2101882"/>
          </a:xfrm>
          <a:prstGeom prst="rect">
            <a:avLst/>
          </a:prstGeom>
        </p:spPr>
      </p:pic>
    </p:spTree>
    <p:extLst>
      <p:ext uri="{BB962C8B-B14F-4D97-AF65-F5344CB8AC3E}">
        <p14:creationId xmlns:p14="http://schemas.microsoft.com/office/powerpoint/2010/main" val="28686150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Tree>
    <p:extLst>
      <p:ext uri="{BB962C8B-B14F-4D97-AF65-F5344CB8AC3E}">
        <p14:creationId xmlns:p14="http://schemas.microsoft.com/office/powerpoint/2010/main" val="767302476"/>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75593AA-AAEC-4EFF-BC0C-3884B2A87D0D}"/>
                  </a:ext>
                </a:extLst>
              </p:cNvPr>
              <p:cNvSpPr>
                <a:spLocks noGrp="1"/>
              </p:cNvSpPr>
              <p:nvPr>
                <p:ph idx="1"/>
              </p:nvPr>
            </p:nvSpPr>
            <p:spPr>
              <a:xfrm>
                <a:off x="107504" y="764704"/>
                <a:ext cx="8928992" cy="5976664"/>
              </a:xfrm>
            </p:spPr>
            <p:txBody>
              <a:bodyPr>
                <a:normAutofit/>
              </a:bodyPr>
              <a:lstStyle/>
              <a:p>
                <a:pPr algn="just"/>
                <a:r>
                  <a:rPr lang="es-CR" sz="2400" dirty="0"/>
                  <a:t>Se obtiene finalmente la ecuación de la previsión:</a:t>
                </a:r>
              </a:p>
              <a:p>
                <a:pPr algn="just"/>
                <a:endParaRPr lang="es-CR" sz="2400" dirty="0"/>
              </a:p>
              <a:p>
                <a:pPr algn="just"/>
                <a:endParaRPr lang="es-CR" sz="2400" dirty="0"/>
              </a:p>
              <a:p>
                <a:pPr algn="just"/>
                <a:endParaRPr lang="es-CR" sz="2400" dirty="0"/>
              </a:p>
              <a:p>
                <a:pPr algn="just"/>
                <a:r>
                  <a:rPr lang="es-CR" sz="2400" dirty="0"/>
                  <a:t>Y por consiguiente el error de previsión:</a:t>
                </a:r>
              </a:p>
              <a:p>
                <a:pPr marL="0" indent="0" algn="just">
                  <a:buNone/>
                </a:pPr>
                <a:endParaRPr lang="es-CR" sz="2400" dirty="0"/>
              </a:p>
              <a:p>
                <a:pPr marL="0" indent="0" algn="just">
                  <a:buNone/>
                </a:pPr>
                <a:endParaRPr lang="es-CR" sz="2400" dirty="0"/>
              </a:p>
              <a:p>
                <a:pPr algn="just"/>
                <a:r>
                  <a:rPr lang="es-CR" sz="2400" dirty="0"/>
                  <a:t>Por definición, este error de predicción es de cero y de varianza igual </a:t>
                </a:r>
                <a14:m>
                  <m:oMath xmlns:m="http://schemas.openxmlformats.org/officeDocument/2006/math">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rPr>
                          <m:t>2</m:t>
                        </m:r>
                      </m:sup>
                    </m:sSubSup>
                  </m:oMath>
                </a14:m>
                <a:r>
                  <a:rPr lang="es-CR" sz="2400" dirty="0"/>
                  <a:t>. Por lo tanto, para un proceso estacionario, el error óptimo de predicción en un horizonte de período corresponde a la innovación fundamental (choque) asociada a este período. Además, este error de predicción tiene "buenas“ propiedades, ya que es estrictamente independiente del error de predicción que podría haberse cometido en las fechas anteriores, ya que </a:t>
                </a:r>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𝑇</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𝑇</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𝑗</m:t>
                            </m:r>
                          </m:sub>
                        </m:sSub>
                      </m:e>
                    </m:d>
                    <m:r>
                      <a:rPr lang="es-CR" sz="2400" b="0" i="1" smtClean="0">
                        <a:latin typeface="Cambria Math" panose="02040503050406030204" pitchFamily="18" charset="0"/>
                      </a:rPr>
                      <m:t>=0</m:t>
                    </m:r>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075593AA-AAEC-4EFF-BC0C-3884B2A87D0D}"/>
                  </a:ext>
                </a:extLst>
              </p:cNvPr>
              <p:cNvSpPr>
                <a:spLocks noGrp="1" noRot="1" noChangeAspect="1" noMove="1" noResize="1" noEditPoints="1" noAdjustHandles="1" noChangeArrowheads="1" noChangeShapeType="1" noTextEdit="1"/>
              </p:cNvSpPr>
              <p:nvPr>
                <p:ph idx="1"/>
              </p:nvPr>
            </p:nvSpPr>
            <p:spPr>
              <a:xfrm>
                <a:off x="107504" y="764704"/>
                <a:ext cx="8928992" cy="5976664"/>
              </a:xfrm>
              <a:blipFill>
                <a:blip r:embed="rId2" cstate="print"/>
                <a:stretch>
                  <a:fillRect l="-956" t="-815" r="-1093"/>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12148DAC-0A45-403B-949B-A2CCB7EF2C5A}"/>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24698402-BEEA-44E4-9EC5-BC6ADEA3CB09}"/>
              </a:ext>
            </a:extLst>
          </p:cNvPr>
          <p:cNvPicPr>
            <a:picLocks noChangeAspect="1"/>
          </p:cNvPicPr>
          <p:nvPr/>
        </p:nvPicPr>
        <p:blipFill>
          <a:blip r:embed="rId3" cstate="print"/>
          <a:stretch>
            <a:fillRect/>
          </a:stretch>
        </p:blipFill>
        <p:spPr>
          <a:xfrm>
            <a:off x="1126788" y="1484784"/>
            <a:ext cx="6962432" cy="897199"/>
          </a:xfrm>
          <a:prstGeom prst="rect">
            <a:avLst/>
          </a:prstGeom>
        </p:spPr>
      </p:pic>
      <p:pic>
        <p:nvPicPr>
          <p:cNvPr id="6" name="Imagen 5">
            <a:extLst>
              <a:ext uri="{FF2B5EF4-FFF2-40B4-BE49-F238E27FC236}">
                <a16:creationId xmlns:a16="http://schemas.microsoft.com/office/drawing/2014/main" id="{514FD127-58EA-4DA2-9F9A-03EFCF0D0A0E}"/>
              </a:ext>
            </a:extLst>
          </p:cNvPr>
          <p:cNvPicPr>
            <a:picLocks noChangeAspect="1"/>
          </p:cNvPicPr>
          <p:nvPr/>
        </p:nvPicPr>
        <p:blipFill>
          <a:blip r:embed="rId4" cstate="print"/>
          <a:stretch>
            <a:fillRect/>
          </a:stretch>
        </p:blipFill>
        <p:spPr>
          <a:xfrm>
            <a:off x="2771800" y="2996952"/>
            <a:ext cx="2691562" cy="423516"/>
          </a:xfrm>
          <a:prstGeom prst="rect">
            <a:avLst/>
          </a:prstGeom>
        </p:spPr>
      </p:pic>
    </p:spTree>
    <p:extLst>
      <p:ext uri="{BB962C8B-B14F-4D97-AF65-F5344CB8AC3E}">
        <p14:creationId xmlns:p14="http://schemas.microsoft.com/office/powerpoint/2010/main" val="1486421482"/>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5AFFA3F-F230-4090-B063-CEDC7384B461}"/>
                  </a:ext>
                </a:extLst>
              </p:cNvPr>
              <p:cNvSpPr>
                <a:spLocks noGrp="1"/>
              </p:cNvSpPr>
              <p:nvPr>
                <p:ph idx="1"/>
              </p:nvPr>
            </p:nvSpPr>
            <p:spPr>
              <a:xfrm>
                <a:off x="179512" y="908720"/>
                <a:ext cx="8784976" cy="5760640"/>
              </a:xfrm>
            </p:spPr>
            <p:txBody>
              <a:bodyPr>
                <a:normAutofit/>
              </a:bodyPr>
              <a:lstStyle/>
              <a:p>
                <a:r>
                  <a:rPr lang="es-CR" sz="2400" dirty="0"/>
                  <a:t>Estos resultados se pueden generalizar para cualquier orden de previsión. Los resultados siguientes se muestran de la misma manera: </a:t>
                </a:r>
              </a:p>
              <a:p>
                <a:pPr marL="0" indent="0">
                  <a:buNone/>
                </a:pPr>
                <a:endParaRPr lang="es-CR" sz="2400" dirty="0"/>
              </a:p>
              <a:p>
                <a:pPr marL="0" indent="0">
                  <a:buNone/>
                </a:pPr>
                <a:r>
                  <a:rPr lang="es-CR" sz="2400" dirty="0"/>
                  <a:t>Sea </a:t>
                </a:r>
                <a14:m>
                  <m:oMath xmlns:m="http://schemas.openxmlformats.org/officeDocument/2006/math">
                    <m:sSub>
                      <m:sSubPr>
                        <m:ctrlPr>
                          <a:rPr lang="es-CR" sz="2400" i="1">
                            <a:latin typeface="Cambria Math" panose="02040503050406030204" pitchFamily="18" charset="0"/>
                          </a:rPr>
                        </m:ctrlPr>
                      </m:sSubPr>
                      <m:e>
                        <m:acc>
                          <m:accPr>
                            <m:chr m:val="̂"/>
                            <m:ctrlPr>
                              <a:rPr lang="es-CR" sz="2400" i="1">
                                <a:latin typeface="Cambria Math" panose="02040503050406030204" pitchFamily="18" charset="0"/>
                              </a:rPr>
                            </m:ctrlPr>
                          </m:accPr>
                          <m:e>
                            <m:r>
                              <a:rPr lang="es-CR" sz="2400" i="1">
                                <a:latin typeface="Cambria Math" panose="02040503050406030204" pitchFamily="18" charset="0"/>
                              </a:rPr>
                              <m:t>𝑥</m:t>
                            </m:r>
                          </m:e>
                        </m:acc>
                      </m:e>
                      <m:sub>
                        <m:r>
                          <a:rPr lang="es-CR" sz="2400" i="1">
                            <a:latin typeface="Cambria Math" panose="02040503050406030204" pitchFamily="18" charset="0"/>
                          </a:rPr>
                          <m:t>𝑇</m:t>
                        </m:r>
                        <m:r>
                          <a:rPr lang="es-CR" sz="2400" i="1">
                            <a:latin typeface="Cambria Math" panose="02040503050406030204" pitchFamily="18" charset="0"/>
                          </a:rPr>
                          <m:t>+</m:t>
                        </m:r>
                        <m:r>
                          <a:rPr lang="es-CR" sz="2400" i="1">
                            <a:latin typeface="Cambria Math" panose="02040503050406030204" pitchFamily="18" charset="0"/>
                          </a:rPr>
                          <m:t>h</m:t>
                        </m:r>
                      </m:sub>
                    </m:sSub>
                  </m:oMath>
                </a14:m>
                <a:r>
                  <a:rPr lang="es-CR" sz="2400" dirty="0"/>
                  <a:t> la mejor previsión posible para 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para la fecha </a:t>
                </a:r>
                <a14:m>
                  <m:oMath xmlns:m="http://schemas.openxmlformats.org/officeDocument/2006/math">
                    <m:r>
                      <a:rPr lang="es-CR" sz="2400" b="0" i="1" smtClean="0">
                        <a:latin typeface="Cambria Math" panose="02040503050406030204" pitchFamily="18" charset="0"/>
                      </a:rPr>
                      <m:t>𝑇</m:t>
                    </m:r>
                    <m:r>
                      <a:rPr lang="es-CR" sz="2400" b="0" i="1" smtClean="0">
                        <a:latin typeface="Cambria Math" panose="02040503050406030204" pitchFamily="18" charset="0"/>
                      </a:rPr>
                      <m:t>+</m:t>
                    </m:r>
                    <m:r>
                      <a:rPr lang="es-CR" sz="2400" b="0" i="1" smtClean="0">
                        <a:latin typeface="Cambria Math" panose="02040503050406030204" pitchFamily="18" charset="0"/>
                      </a:rPr>
                      <m:t>h</m:t>
                    </m:r>
                    <m:r>
                      <a:rPr lang="es-CR" sz="2400" b="0" i="1" smtClean="0">
                        <a:latin typeface="Cambria Math" panose="02040503050406030204" pitchFamily="18" charset="0"/>
                      </a:rPr>
                      <m:t>.</m:t>
                    </m:r>
                  </m:oMath>
                </a14:m>
                <a:r>
                  <a:rPr lang="es-CR" sz="2400" dirty="0"/>
                  <a:t>  Su predicción está dada por la ecuación: </a:t>
                </a:r>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El error de previsión asociado sería entonces:</a:t>
                </a:r>
              </a:p>
            </p:txBody>
          </p:sp>
        </mc:Choice>
        <mc:Fallback xmlns="">
          <p:sp>
            <p:nvSpPr>
              <p:cNvPr id="3" name="Marcador de contenido 2">
                <a:extLst>
                  <a:ext uri="{FF2B5EF4-FFF2-40B4-BE49-F238E27FC236}">
                    <a16:creationId xmlns:a16="http://schemas.microsoft.com/office/drawing/2014/main" xmlns="" xmlns:a14="http://schemas.microsoft.com/office/drawing/2010/main" id="{65AFFA3F-F230-4090-B063-CEDC7384B461}"/>
                  </a:ext>
                </a:extLst>
              </p:cNvPr>
              <p:cNvSpPr>
                <a:spLocks noGrp="1" noRot="1" noChangeAspect="1" noMove="1" noResize="1" noEditPoints="1" noAdjustHandles="1" noChangeArrowheads="1" noChangeShapeType="1" noTextEdit="1"/>
              </p:cNvSpPr>
              <p:nvPr>
                <p:ph idx="1"/>
              </p:nvPr>
            </p:nvSpPr>
            <p:spPr>
              <a:xfrm>
                <a:off x="179512" y="908720"/>
                <a:ext cx="8784976" cy="5760640"/>
              </a:xfrm>
              <a:blipFill>
                <a:blip r:embed="rId2" cstate="print"/>
                <a:stretch>
                  <a:fillRect l="-1040" t="-84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884C2607-8AA3-4D70-86CA-BDF516F2454F}"/>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000E0AE6-A50B-46AA-9E51-C2CFBA07269D}"/>
              </a:ext>
            </a:extLst>
          </p:cNvPr>
          <p:cNvPicPr>
            <a:picLocks noChangeAspect="1"/>
          </p:cNvPicPr>
          <p:nvPr/>
        </p:nvPicPr>
        <p:blipFill>
          <a:blip r:embed="rId3" cstate="print"/>
          <a:stretch>
            <a:fillRect/>
          </a:stretch>
        </p:blipFill>
        <p:spPr>
          <a:xfrm>
            <a:off x="2483768" y="5373216"/>
            <a:ext cx="3024336" cy="936104"/>
          </a:xfrm>
          <a:prstGeom prst="rect">
            <a:avLst/>
          </a:prstGeom>
        </p:spPr>
      </p:pic>
      <p:pic>
        <p:nvPicPr>
          <p:cNvPr id="6" name="Imagen 5">
            <a:extLst>
              <a:ext uri="{FF2B5EF4-FFF2-40B4-BE49-F238E27FC236}">
                <a16:creationId xmlns:a16="http://schemas.microsoft.com/office/drawing/2014/main" id="{99FFE8E8-CA54-4C4C-B3D0-A89E8D9477B8}"/>
              </a:ext>
            </a:extLst>
          </p:cNvPr>
          <p:cNvPicPr>
            <a:picLocks noChangeAspect="1"/>
          </p:cNvPicPr>
          <p:nvPr/>
        </p:nvPicPr>
        <p:blipFill>
          <a:blip r:embed="rId4" cstate="print"/>
          <a:stretch>
            <a:fillRect/>
          </a:stretch>
        </p:blipFill>
        <p:spPr>
          <a:xfrm>
            <a:off x="3059832" y="3501008"/>
            <a:ext cx="2572790" cy="936104"/>
          </a:xfrm>
          <a:prstGeom prst="rect">
            <a:avLst/>
          </a:prstGeom>
        </p:spPr>
      </p:pic>
    </p:spTree>
    <p:extLst>
      <p:ext uri="{BB962C8B-B14F-4D97-AF65-F5344CB8AC3E}">
        <p14:creationId xmlns:p14="http://schemas.microsoft.com/office/powerpoint/2010/main" val="120315933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C3E2F1-962B-445E-AF83-44FF5F8CD3BB}"/>
              </a:ext>
            </a:extLst>
          </p:cNvPr>
          <p:cNvSpPr>
            <a:spLocks noGrp="1"/>
          </p:cNvSpPr>
          <p:nvPr>
            <p:ph idx="1"/>
          </p:nvPr>
        </p:nvSpPr>
        <p:spPr>
          <a:xfrm>
            <a:off x="251520" y="836712"/>
            <a:ext cx="8640960" cy="5760640"/>
          </a:xfrm>
        </p:spPr>
        <p:txBody>
          <a:bodyPr/>
          <a:lstStyle/>
          <a:p>
            <a:pPr marL="0" indent="0">
              <a:buNone/>
            </a:pPr>
            <a:r>
              <a:rPr lang="es-CR" b="1" dirty="0"/>
              <a:t>El operador de retraso</a:t>
            </a:r>
          </a:p>
          <a:p>
            <a:pPr marL="0" indent="0">
              <a:buNone/>
            </a:pPr>
            <a:endParaRPr lang="es-CR" b="1" dirty="0"/>
          </a:p>
          <a:p>
            <a:pPr marL="0" indent="0" algn="just">
              <a:buNone/>
            </a:pPr>
            <a:r>
              <a:rPr lang="es-CR" sz="2400" dirty="0"/>
              <a:t>El teorema de </a:t>
            </a:r>
            <a:r>
              <a:rPr lang="es-CR" sz="2400" dirty="0" err="1"/>
              <a:t>Wold</a:t>
            </a:r>
            <a:r>
              <a:rPr lang="es-CR" sz="2400" dirty="0"/>
              <a:t> se da a menudo introduciendo un polinomio definido por el operador del retraso. Más generalmente, los modelos de series temporales se expresan a menudo como un polinomio de retraso. Por lo tanto, comenzaremos definiendo lo que es el operador de retraso, entonces re-expresaremos el teorema de </a:t>
            </a:r>
            <a:r>
              <a:rPr lang="es-CR" sz="2400" dirty="0" err="1"/>
              <a:t>Wold</a:t>
            </a:r>
            <a:r>
              <a:rPr lang="es-CR" sz="2400" dirty="0"/>
              <a:t> usando un polinomio de retraso.</a:t>
            </a:r>
          </a:p>
        </p:txBody>
      </p:sp>
      <p:sp>
        <p:nvSpPr>
          <p:cNvPr id="4" name="1 Título">
            <a:extLst>
              <a:ext uri="{FF2B5EF4-FFF2-40B4-BE49-F238E27FC236}">
                <a16:creationId xmlns:a16="http://schemas.microsoft.com/office/drawing/2014/main" id="{BA2113BB-02FC-4FC8-9047-71BA943CD9EC}"/>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29965232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F298BCD-1B95-4D79-83A6-AC6527B162DA}"/>
                  </a:ext>
                </a:extLst>
              </p:cNvPr>
              <p:cNvSpPr>
                <a:spLocks noGrp="1"/>
              </p:cNvSpPr>
              <p:nvPr>
                <p:ph idx="1"/>
              </p:nvPr>
            </p:nvSpPr>
            <p:spPr>
              <a:xfrm>
                <a:off x="196270" y="980728"/>
                <a:ext cx="8229600" cy="5328592"/>
              </a:xfrm>
            </p:spPr>
            <p:txBody>
              <a:bodyPr>
                <a:normAutofit/>
              </a:bodyPr>
              <a:lstStyle/>
              <a:p>
                <a:pPr marL="0" indent="0">
                  <a:buNone/>
                </a:pPr>
                <a:r>
                  <a:rPr lang="es-CR" sz="2400" dirty="0"/>
                  <a:t>El operador de retraso (denotado L por retraso o B según las obras) se define como sigue:</a:t>
                </a:r>
              </a:p>
              <a:p>
                <a:pPr marL="0" indent="0">
                  <a:buNone/>
                </a:pPr>
                <a:endParaRPr lang="es-CR" sz="2400" dirty="0"/>
              </a:p>
              <a:p>
                <a:pPr marL="0" indent="0">
                  <a:buNone/>
                </a:pPr>
                <a:r>
                  <a:rPr lang="es-CR" sz="2400" dirty="0"/>
                  <a:t>Consideramos un proceso estocástico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el operador de retraso, denotado L, se define por la relación: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a:rPr lang="es-CR" sz="2400" b="0" i="1" smtClean="0">
                          <a:latin typeface="Cambria Math" panose="02040503050406030204" pitchFamily="18" charset="0"/>
                        </a:rPr>
                        <m:t>𝐿</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−1</m:t>
                          </m:r>
                        </m:sub>
                      </m:sSub>
                      <m:r>
                        <a:rPr lang="es-CR" sz="2400" b="0" i="1" smtClean="0">
                          <a:latin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 ∈ </m:t>
                      </m:r>
                      <m:r>
                        <a:rPr lang="es-CR" sz="2400" b="0" i="1" smtClean="0">
                          <a:latin typeface="Cambria Math" panose="02040503050406030204" pitchFamily="18" charset="0"/>
                          <a:ea typeface="Cambria Math" panose="02040503050406030204" pitchFamily="18" charset="0"/>
                        </a:rPr>
                        <m:t>ℤ</m:t>
                      </m:r>
                    </m:oMath>
                  </m:oMathPara>
                </a14:m>
                <a:endParaRPr lang="es-CR" sz="2400" dirty="0"/>
              </a:p>
              <a:p>
                <a:pPr marL="0" indent="0">
                  <a:buNone/>
                </a:pPr>
                <a:endParaRPr lang="es-CR" sz="2400" dirty="0"/>
              </a:p>
              <a:p>
                <a:pPr marL="0" indent="0">
                  <a:buNone/>
                </a:pPr>
                <a:r>
                  <a:rPr lang="es-CR" sz="2400" dirty="0"/>
                  <a:t>Este operador permite así definir una aplicación que a cualquier variable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asocia la variable retrasada  (de ahí su nombre)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r>
                          <a:rPr lang="es-CR" sz="2400" b="0" i="1" smtClean="0">
                            <a:latin typeface="Cambria Math" panose="02040503050406030204" pitchFamily="18" charset="0"/>
                          </a:rPr>
                          <m:t>−1</m:t>
                        </m:r>
                      </m:sub>
                    </m:sSub>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CF298BCD-1B95-4D79-83A6-AC6527B162DA}"/>
                  </a:ext>
                </a:extLst>
              </p:cNvPr>
              <p:cNvSpPr>
                <a:spLocks noGrp="1" noRot="1" noChangeAspect="1" noMove="1" noResize="1" noEditPoints="1" noAdjustHandles="1" noChangeArrowheads="1" noChangeShapeType="1" noTextEdit="1"/>
              </p:cNvSpPr>
              <p:nvPr>
                <p:ph idx="1"/>
              </p:nvPr>
            </p:nvSpPr>
            <p:spPr>
              <a:xfrm>
                <a:off x="196270" y="980728"/>
                <a:ext cx="8229600" cy="5328592"/>
              </a:xfrm>
              <a:blipFill>
                <a:blip r:embed="rId2" cstate="print"/>
                <a:stretch>
                  <a:fillRect l="-1111" t="-91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87A2653-A209-4389-AA09-4D10269445FD}"/>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06481034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0B7A549-796A-409C-9826-5036875C8118}"/>
                  </a:ext>
                </a:extLst>
              </p:cNvPr>
              <p:cNvSpPr>
                <a:spLocks noGrp="1"/>
              </p:cNvSpPr>
              <p:nvPr>
                <p:ph idx="1"/>
              </p:nvPr>
            </p:nvSpPr>
            <p:spPr>
              <a:xfrm>
                <a:off x="179512" y="836712"/>
                <a:ext cx="8712968" cy="6021288"/>
              </a:xfrm>
            </p:spPr>
            <p:txBody>
              <a:bodyPr>
                <a:normAutofit/>
              </a:bodyPr>
              <a:lstStyle/>
              <a:p>
                <a:r>
                  <a:rPr lang="es-CR" sz="2400" dirty="0"/>
                  <a:t>Partiendo de la definición de este operador de retraso, entonces es posible construir polinomios con coeficientes reales en este operador. Por ejemplo, considere un polinomio </a:t>
                </a:r>
                <a14:m>
                  <m:oMath xmlns:m="http://schemas.openxmlformats.org/officeDocument/2006/math">
                    <m:r>
                      <m:rPr>
                        <m:sty m:val="p"/>
                      </m:rPr>
                      <a:rPr lang="es-CR" sz="2400" i="0" dirty="0" smtClean="0">
                        <a:latin typeface="Cambria Math" panose="02040503050406030204" pitchFamily="18" charset="0"/>
                      </a:rPr>
                      <m:t>Ψ</m:t>
                    </m:r>
                    <m:r>
                      <a:rPr lang="es-CR" sz="2400" i="1" dirty="0">
                        <a:latin typeface="Cambria Math" panose="02040503050406030204" pitchFamily="18" charset="0"/>
                      </a:rPr>
                      <m:t> (</m:t>
                    </m:r>
                    <m:r>
                      <a:rPr lang="es-CR" sz="2400" i="1" dirty="0">
                        <a:latin typeface="Cambria Math" panose="02040503050406030204" pitchFamily="18" charset="0"/>
                      </a:rPr>
                      <m:t>𝐿</m:t>
                    </m:r>
                    <m:r>
                      <a:rPr lang="es-CR" sz="2400" i="1" dirty="0">
                        <a:latin typeface="Cambria Math" panose="02040503050406030204" pitchFamily="18" charset="0"/>
                      </a:rPr>
                      <m:t>)</m:t>
                    </m:r>
                  </m:oMath>
                </a14:m>
                <a:r>
                  <a:rPr lang="es-CR" sz="2400" dirty="0"/>
                  <a:t> de orden </a:t>
                </a:r>
                <a14:m>
                  <m:oMath xmlns:m="http://schemas.openxmlformats.org/officeDocument/2006/math">
                    <m:r>
                      <a:rPr lang="es-CR" sz="2400" i="1" dirty="0" smtClean="0">
                        <a:latin typeface="Cambria Math" panose="02040503050406030204" pitchFamily="18" charset="0"/>
                      </a:rPr>
                      <m:t>𝑞</m:t>
                    </m:r>
                  </m:oMath>
                </a14:m>
                <a:r>
                  <a:rPr lang="es-CR" sz="2400" dirty="0"/>
                  <a:t>:</a:t>
                </a:r>
              </a:p>
              <a:p>
                <a:endParaRPr lang="es-CR" sz="2400" dirty="0"/>
              </a:p>
              <a:p>
                <a:pPr marL="0" indent="0">
                  <a:buNone/>
                </a:pPr>
                <a:endParaRPr lang="es-CR" sz="2400" dirty="0"/>
              </a:p>
              <a:p>
                <a:pPr algn="just"/>
                <a:r>
                  <a:rPr lang="es-CR" sz="2400" dirty="0"/>
                  <a:t>La aplicación del polinomio a un proceso aleatorio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Sub>
                  </m:oMath>
                </a14:m>
                <a:r>
                  <a:rPr lang="es-CR" sz="2400" dirty="0"/>
                  <a:t>) nos brinda la ecuación:</a:t>
                </a:r>
              </a:p>
              <a:p>
                <a:endParaRPr lang="es-CR" sz="2400" dirty="0"/>
              </a:p>
              <a:p>
                <a:pPr marL="0" indent="0">
                  <a:buNone/>
                </a:pPr>
                <a:endParaRPr lang="es-CR" sz="2400" dirty="0"/>
              </a:p>
              <a:p>
                <a:pPr marL="0" indent="0">
                  <a:buNone/>
                </a:pPr>
                <a:endParaRPr lang="es-CR" sz="2400" dirty="0"/>
              </a:p>
              <a:p>
                <a:pPr algn="just"/>
                <a:r>
                  <a:rPr lang="es-CR" sz="2400" dirty="0"/>
                  <a:t>Si </a:t>
                </a:r>
                <a14:m>
                  <m:oMath xmlns:m="http://schemas.openxmlformats.org/officeDocument/2006/math">
                    <m:r>
                      <a:rPr lang="es-CR" sz="2400" i="1" dirty="0" smtClean="0">
                        <a:latin typeface="Cambria Math" panose="02040503050406030204" pitchFamily="18" charset="0"/>
                      </a:rPr>
                      <m:t>𝜓</m:t>
                    </m:r>
                    <m:r>
                      <a:rPr lang="es-CR" sz="2400" i="1" dirty="0" smtClean="0">
                        <a:latin typeface="Cambria Math" panose="02040503050406030204" pitchFamily="18" charset="0"/>
                      </a:rPr>
                      <m:t>0 = 1 </m:t>
                    </m:r>
                  </m:oMath>
                </a14:m>
                <a:r>
                  <a:rPr lang="es-CR" sz="2400" dirty="0"/>
                  <a:t>y </a:t>
                </a:r>
                <a14:m>
                  <m:oMath xmlns:m="http://schemas.openxmlformats.org/officeDocument/2006/math">
                    <m:r>
                      <a:rPr lang="es-CR" sz="2400" i="1" dirty="0" smtClean="0">
                        <a:latin typeface="Cambria Math" panose="02040503050406030204" pitchFamily="18" charset="0"/>
                      </a:rPr>
                      <m:t>𝑞</m:t>
                    </m:r>
                    <m:r>
                      <a:rPr lang="es-CR" sz="2400" i="1" dirty="0" smtClean="0">
                        <a:latin typeface="Cambria Math" panose="02040503050406030204" pitchFamily="18" charset="0"/>
                      </a:rPr>
                      <m:t> → ∞</m:t>
                    </m:r>
                  </m:oMath>
                </a14:m>
                <a:r>
                  <a:rPr lang="es-CR" sz="2400" dirty="0"/>
                  <a:t> encontramos aquí una forma de media móvil infinita idéntica a la del teorema de </a:t>
                </a:r>
                <a:r>
                  <a:rPr lang="es-CR" sz="2400" dirty="0" err="1"/>
                  <a:t>Wold</a:t>
                </a:r>
                <a:r>
                  <a:rPr lang="es-CR" sz="2400" dirty="0"/>
                  <a:t>. La nueva afirmación de este teorema (idéntica, por supuesto, a la precedente) es la siguiente</a:t>
                </a:r>
              </a:p>
            </p:txBody>
          </p:sp>
        </mc:Choice>
        <mc:Fallback xmlns="">
          <p:sp>
            <p:nvSpPr>
              <p:cNvPr id="3" name="Marcador de contenido 2">
                <a:extLst>
                  <a:ext uri="{FF2B5EF4-FFF2-40B4-BE49-F238E27FC236}">
                    <a16:creationId xmlns:a16="http://schemas.microsoft.com/office/drawing/2014/main" xmlns="" xmlns:a14="http://schemas.microsoft.com/office/drawing/2010/main" id="{C0B7A549-796A-409C-9826-5036875C8118}"/>
                  </a:ext>
                </a:extLst>
              </p:cNvPr>
              <p:cNvSpPr>
                <a:spLocks noGrp="1" noRot="1" noChangeAspect="1" noMove="1" noResize="1" noEditPoints="1" noAdjustHandles="1" noChangeArrowheads="1" noChangeShapeType="1" noTextEdit="1"/>
              </p:cNvSpPr>
              <p:nvPr>
                <p:ph idx="1"/>
              </p:nvPr>
            </p:nvSpPr>
            <p:spPr>
              <a:xfrm>
                <a:off x="179512" y="836712"/>
                <a:ext cx="8712968" cy="6021288"/>
              </a:xfrm>
              <a:blipFill>
                <a:blip r:embed="rId2" cstate="print"/>
                <a:stretch>
                  <a:fillRect l="-909" t="-810" r="-104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C109FD9B-B380-4E7C-B49F-791D480BE9F4}"/>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A068CFE2-5BDF-4EBB-B9C3-BBD4C4DA4E9D}"/>
              </a:ext>
            </a:extLst>
          </p:cNvPr>
          <p:cNvPicPr>
            <a:picLocks noChangeAspect="1"/>
          </p:cNvPicPr>
          <p:nvPr/>
        </p:nvPicPr>
        <p:blipFill>
          <a:blip r:embed="rId3" cstate="print"/>
          <a:stretch>
            <a:fillRect/>
          </a:stretch>
        </p:blipFill>
        <p:spPr>
          <a:xfrm>
            <a:off x="1979712" y="2276872"/>
            <a:ext cx="5296918" cy="452183"/>
          </a:xfrm>
          <a:prstGeom prst="rect">
            <a:avLst/>
          </a:prstGeom>
        </p:spPr>
      </p:pic>
      <p:pic>
        <p:nvPicPr>
          <p:cNvPr id="6" name="Imagen 5">
            <a:extLst>
              <a:ext uri="{FF2B5EF4-FFF2-40B4-BE49-F238E27FC236}">
                <a16:creationId xmlns:a16="http://schemas.microsoft.com/office/drawing/2014/main" id="{64FF790D-FD15-4D9A-B48F-523E7CD40B9E}"/>
              </a:ext>
            </a:extLst>
          </p:cNvPr>
          <p:cNvPicPr>
            <a:picLocks noChangeAspect="1"/>
          </p:cNvPicPr>
          <p:nvPr/>
        </p:nvPicPr>
        <p:blipFill>
          <a:blip r:embed="rId4" cstate="print"/>
          <a:stretch>
            <a:fillRect/>
          </a:stretch>
        </p:blipFill>
        <p:spPr>
          <a:xfrm>
            <a:off x="1403648" y="3861048"/>
            <a:ext cx="6264696" cy="831909"/>
          </a:xfrm>
          <a:prstGeom prst="rect">
            <a:avLst/>
          </a:prstGeom>
        </p:spPr>
      </p:pic>
    </p:spTree>
    <p:extLst>
      <p:ext uri="{BB962C8B-B14F-4D97-AF65-F5344CB8AC3E}">
        <p14:creationId xmlns:p14="http://schemas.microsoft.com/office/powerpoint/2010/main" val="22640133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B7550D2-17C1-4DF0-ABEE-B75587F560A1}"/>
                  </a:ext>
                </a:extLst>
              </p:cNvPr>
              <p:cNvSpPr>
                <a:spLocks noGrp="1"/>
              </p:cNvSpPr>
              <p:nvPr>
                <p:ph idx="1"/>
              </p:nvPr>
            </p:nvSpPr>
            <p:spPr>
              <a:xfrm>
                <a:off x="107504" y="836712"/>
                <a:ext cx="8928992" cy="5832648"/>
              </a:xfrm>
            </p:spPr>
            <p:txBody>
              <a:bodyPr>
                <a:normAutofit/>
              </a:bodyPr>
              <a:lstStyle/>
              <a:p>
                <a:pPr marL="0" indent="0">
                  <a:buNone/>
                </a:pPr>
                <a:r>
                  <a:rPr lang="es-CR" sz="2400" dirty="0"/>
                  <a:t>Todo proceso estacionario de orden dos puede ser representado por la forma</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a:rPr lang="es-CR" sz="2400" i="1" dirty="0" smtClean="0">
                          <a:latin typeface="Cambria Math"/>
                        </a:rPr>
                        <m:t>𝑥𝑡</m:t>
                      </m:r>
                      <m:r>
                        <a:rPr lang="es-CR" sz="2400" i="1" dirty="0">
                          <a:latin typeface="Cambria Math"/>
                        </a:rPr>
                        <m:t> = </m:t>
                      </m:r>
                      <m:r>
                        <m:rPr>
                          <m:sty m:val="p"/>
                        </m:rPr>
                        <a:rPr lang="el-GR" sz="2400" i="0" dirty="0">
                          <a:latin typeface="Cambria Math"/>
                        </a:rPr>
                        <m:t>Ψ</m:t>
                      </m:r>
                      <m:r>
                        <a:rPr lang="el-GR" sz="2400" i="1" dirty="0">
                          <a:latin typeface="Cambria Math"/>
                        </a:rPr>
                        <m:t> (</m:t>
                      </m:r>
                      <m:r>
                        <a:rPr lang="es-CR" sz="2400" i="1" dirty="0">
                          <a:latin typeface="Cambria Math"/>
                        </a:rPr>
                        <m:t>𝐿</m:t>
                      </m:r>
                      <m:r>
                        <a:rPr lang="es-CR" sz="2400" i="1" dirty="0">
                          <a:latin typeface="Cambria Math"/>
                        </a:rPr>
                        <m:t>) </m:t>
                      </m:r>
                      <m:r>
                        <a:rPr lang="el-GR" sz="2400" i="1" dirty="0">
                          <a:latin typeface="Cambria Math"/>
                        </a:rPr>
                        <m:t>𝜀</m:t>
                      </m:r>
                      <m:r>
                        <a:rPr lang="es-CR" sz="2400" i="1" dirty="0">
                          <a:latin typeface="Cambria Math"/>
                        </a:rPr>
                        <m:t>𝑡</m:t>
                      </m:r>
                      <m:r>
                        <a:rPr lang="es-CR" sz="2400" i="1" dirty="0">
                          <a:latin typeface="Cambria Math"/>
                        </a:rPr>
                        <m:t> + </m:t>
                      </m:r>
                      <m:r>
                        <a:rPr lang="el-GR" sz="2400" i="1" dirty="0">
                          <a:latin typeface="Cambria Math"/>
                        </a:rPr>
                        <m:t>𝜅</m:t>
                      </m:r>
                      <m:r>
                        <a:rPr lang="es-CR" sz="2400" i="1" dirty="0">
                          <a:latin typeface="Cambria Math"/>
                        </a:rPr>
                        <m:t>𝑡</m:t>
                      </m:r>
                      <m:r>
                        <a:rPr lang="es-CR" sz="2400" i="1" dirty="0" smtClean="0">
                          <a:latin typeface="Cambria Math"/>
                        </a:rPr>
                        <m:t> </m:t>
                      </m:r>
                    </m:oMath>
                  </m:oMathPara>
                </a14:m>
                <a:endParaRPr lang="es-CR" sz="2400" dirty="0"/>
              </a:p>
              <a:p>
                <a:pPr marL="0" indent="0">
                  <a:buNone/>
                </a:pPr>
                <a:endParaRPr lang="es-CR" sz="2400" dirty="0"/>
              </a:p>
              <a:p>
                <a:r>
                  <a:rPr lang="es-CR" sz="2400" dirty="0"/>
                  <a:t>Donde el polinomio de grado infinito está definido por</a:t>
                </a:r>
              </a:p>
              <a:p>
                <a:pPr marL="0" indent="0">
                  <a:buNone/>
                </a:pPr>
                <a:r>
                  <a:rPr lang="es-CR" sz="2400" dirty="0"/>
                  <a:t>    </a:t>
                </a:r>
                <a14:m>
                  <m:oMath xmlns:m="http://schemas.openxmlformats.org/officeDocument/2006/math">
                    <m:r>
                      <m:rPr>
                        <m:sty m:val="p"/>
                      </m:rPr>
                      <a:rPr lang="el-GR" sz="2400" dirty="0">
                        <a:latin typeface="Cambria Math"/>
                      </a:rPr>
                      <m:t>Ψ</m:t>
                    </m:r>
                    <m:r>
                      <a:rPr lang="el-GR" sz="2400" i="1" dirty="0">
                        <a:latin typeface="Cambria Math"/>
                      </a:rPr>
                      <m:t> </m:t>
                    </m:r>
                    <m:d>
                      <m:dPr>
                        <m:ctrlPr>
                          <a:rPr lang="el-GR" sz="2400" i="1" dirty="0">
                            <a:latin typeface="Cambria Math" panose="02040503050406030204" pitchFamily="18" charset="0"/>
                          </a:rPr>
                        </m:ctrlPr>
                      </m:dPr>
                      <m:e>
                        <m:r>
                          <a:rPr lang="es-CR" sz="2400" i="1" dirty="0">
                            <a:latin typeface="Cambria Math"/>
                          </a:rPr>
                          <m:t>𝐿</m:t>
                        </m:r>
                      </m:e>
                    </m:d>
                    <m:r>
                      <a:rPr lang="es-CR" sz="2400" b="0" i="1" dirty="0" smtClean="0">
                        <a:latin typeface="Cambria Math"/>
                      </a:rPr>
                      <m:t>=</m:t>
                    </m:r>
                    <m:nary>
                      <m:naryPr>
                        <m:chr m:val="∑"/>
                        <m:ctrlPr>
                          <a:rPr lang="es-CR" sz="2400" b="0" i="1" dirty="0" smtClean="0">
                            <a:latin typeface="Cambria Math" panose="02040503050406030204" pitchFamily="18" charset="0"/>
                          </a:rPr>
                        </m:ctrlPr>
                      </m:naryPr>
                      <m:sub>
                        <m:r>
                          <m:rPr>
                            <m:brk m:alnAt="23"/>
                          </m:rPr>
                          <a:rPr lang="es-CR" sz="2400" b="0" i="1" dirty="0" smtClean="0">
                            <a:latin typeface="Cambria Math"/>
                          </a:rPr>
                          <m:t>𝑗</m:t>
                        </m:r>
                        <m:r>
                          <a:rPr lang="es-CR" sz="2400" b="0" i="1" dirty="0" smtClean="0">
                            <a:latin typeface="Cambria Math"/>
                          </a:rPr>
                          <m:t>=0</m:t>
                        </m:r>
                      </m:sub>
                      <m:sup>
                        <m:r>
                          <a:rPr lang="es-CR" sz="2400" b="0" i="1" dirty="0" smtClean="0">
                            <a:latin typeface="Cambria Math"/>
                            <a:ea typeface="Cambria Math"/>
                          </a:rPr>
                          <m:t>∞</m:t>
                        </m:r>
                      </m:sup>
                      <m:e>
                        <m:sSub>
                          <m:sSubPr>
                            <m:ctrlPr>
                              <a:rPr lang="es-CR" sz="2400" b="0" i="1" dirty="0" smtClean="0">
                                <a:latin typeface="Cambria Math" panose="02040503050406030204" pitchFamily="18" charset="0"/>
                                <a:ea typeface="Cambria Math"/>
                              </a:rPr>
                            </m:ctrlPr>
                          </m:sSubPr>
                          <m:e>
                            <m:r>
                              <a:rPr lang="es-CR" sz="2400" b="0" i="1" dirty="0" smtClean="0">
                                <a:latin typeface="Cambria Math"/>
                                <a:ea typeface="Cambria Math"/>
                              </a:rPr>
                              <m:t>𝜓</m:t>
                            </m:r>
                          </m:e>
                          <m:sub>
                            <m:r>
                              <a:rPr lang="es-CR" sz="2400" b="0" i="1" dirty="0" smtClean="0">
                                <a:latin typeface="Cambria Math"/>
                                <a:ea typeface="Cambria Math"/>
                              </a:rPr>
                              <m:t>𝑗</m:t>
                            </m:r>
                          </m:sub>
                        </m:sSub>
                        <m:sSup>
                          <m:sSupPr>
                            <m:ctrlPr>
                              <a:rPr lang="es-CR" sz="2400" b="0" i="1" dirty="0" smtClean="0">
                                <a:latin typeface="Cambria Math" panose="02040503050406030204" pitchFamily="18" charset="0"/>
                                <a:ea typeface="Cambria Math"/>
                              </a:rPr>
                            </m:ctrlPr>
                          </m:sSupPr>
                          <m:e>
                            <m:r>
                              <a:rPr lang="es-CR" sz="2400" b="0" i="1" dirty="0" smtClean="0">
                                <a:latin typeface="Cambria Math"/>
                                <a:ea typeface="Cambria Math"/>
                              </a:rPr>
                              <m:t>𝐿</m:t>
                            </m:r>
                          </m:e>
                          <m:sup>
                            <m:r>
                              <a:rPr lang="es-CR" sz="2400" b="0" i="1" dirty="0" smtClean="0">
                                <a:latin typeface="Cambria Math"/>
                                <a:ea typeface="Cambria Math"/>
                              </a:rPr>
                              <m:t>𝑗</m:t>
                            </m:r>
                          </m:sup>
                        </m:sSup>
                      </m:e>
                    </m:nary>
                  </m:oMath>
                </a14:m>
                <a:r>
                  <a:rPr lang="es-CR" sz="2400" dirty="0"/>
                  <a:t>, </a:t>
                </a:r>
              </a:p>
              <a:p>
                <a:r>
                  <a:rPr lang="es-CR" sz="2400" dirty="0"/>
                  <a:t>los parámetros </a:t>
                </a:r>
                <a14:m>
                  <m:oMath xmlns:m="http://schemas.openxmlformats.org/officeDocument/2006/math">
                    <m:sSub>
                      <m:sSubPr>
                        <m:ctrlPr>
                          <a:rPr lang="es-CR" sz="2400" i="1" dirty="0">
                            <a:latin typeface="Cambria Math" panose="02040503050406030204" pitchFamily="18" charset="0"/>
                            <a:ea typeface="Cambria Math"/>
                          </a:rPr>
                        </m:ctrlPr>
                      </m:sSubPr>
                      <m:e>
                        <m:r>
                          <a:rPr lang="es-CR" sz="2400" i="1" dirty="0">
                            <a:latin typeface="Cambria Math"/>
                            <a:ea typeface="Cambria Math"/>
                          </a:rPr>
                          <m:t>𝜓</m:t>
                        </m:r>
                      </m:e>
                      <m:sub>
                        <m:r>
                          <a:rPr lang="es-CR" sz="2400" i="1" dirty="0">
                            <a:latin typeface="Cambria Math"/>
                            <a:ea typeface="Cambria Math"/>
                          </a:rPr>
                          <m:t>𝑗</m:t>
                        </m:r>
                      </m:sub>
                    </m:sSub>
                  </m:oMath>
                </a14:m>
                <a:r>
                  <a:rPr lang="es-CR" sz="2400" dirty="0"/>
                  <a:t> satisfacen que </a:t>
                </a:r>
                <a14:m>
                  <m:oMath xmlns:m="http://schemas.openxmlformats.org/officeDocument/2006/math">
                    <m:r>
                      <a:rPr lang="el-GR" sz="2400" i="1" dirty="0" smtClean="0">
                        <a:latin typeface="Cambria Math"/>
                      </a:rPr>
                      <m:t>𝜓</m:t>
                    </m:r>
                    <m:r>
                      <a:rPr lang="el-GR" sz="2400" i="1" dirty="0" smtClean="0">
                        <a:latin typeface="Cambria Math"/>
                      </a:rPr>
                      <m:t>0= 1, </m:t>
                    </m:r>
                    <m:r>
                      <a:rPr lang="el-GR" sz="2400" i="1" dirty="0" smtClean="0">
                        <a:latin typeface="Cambria Math"/>
                      </a:rPr>
                      <m:t>𝜓</m:t>
                    </m:r>
                    <m:r>
                      <a:rPr lang="es-CR" sz="2400" i="1" dirty="0">
                        <a:latin typeface="Cambria Math"/>
                      </a:rPr>
                      <m:t>𝑗</m:t>
                    </m:r>
                    <m:r>
                      <a:rPr lang="es-CR" sz="2400" i="1" dirty="0">
                        <a:latin typeface="Cambria Math"/>
                      </a:rPr>
                      <m:t> ∈ </m:t>
                    </m:r>
                    <m:r>
                      <a:rPr lang="es-CR" sz="2400" i="1" dirty="0">
                        <a:latin typeface="Cambria Math"/>
                      </a:rPr>
                      <m:t>𝑅</m:t>
                    </m:r>
                    <m:r>
                      <a:rPr lang="es-CR" sz="2400" i="1" dirty="0">
                        <a:latin typeface="Cambria Math"/>
                      </a:rPr>
                      <m:t>, ∀ </m:t>
                    </m:r>
                    <m:r>
                      <a:rPr lang="es-CR" sz="2400" i="1" dirty="0">
                        <a:latin typeface="Cambria Math"/>
                      </a:rPr>
                      <m:t>𝑗</m:t>
                    </m:r>
                    <m:r>
                      <a:rPr lang="es-CR" sz="2400" i="1" dirty="0">
                        <a:latin typeface="Cambria Math"/>
                      </a:rPr>
                      <m:t> ∈ </m:t>
                    </m:r>
                    <m:r>
                      <a:rPr lang="es-CR" sz="2400" i="1" dirty="0">
                        <a:latin typeface="Cambria Math"/>
                      </a:rPr>
                      <m:t>𝑁</m:t>
                    </m:r>
                    <m:r>
                      <a:rPr lang="es-CR" sz="2400" i="1" dirty="0">
                        <a:latin typeface="Cambria Math"/>
                      </a:rPr>
                      <m:t>∗,</m:t>
                    </m:r>
                  </m:oMath>
                </a14:m>
                <a:r>
                  <a:rPr lang="es-CR" sz="2400" dirty="0"/>
                  <a:t> </a:t>
                </a:r>
                <a14:m>
                  <m:oMath xmlns:m="http://schemas.openxmlformats.org/officeDocument/2006/math">
                    <m:nary>
                      <m:naryPr>
                        <m:chr m:val="∑"/>
                        <m:ctrlPr>
                          <a:rPr lang="es-CR" sz="2400" i="1" dirty="0">
                            <a:latin typeface="Cambria Math" panose="02040503050406030204" pitchFamily="18" charset="0"/>
                          </a:rPr>
                        </m:ctrlPr>
                      </m:naryPr>
                      <m:sub>
                        <m:r>
                          <m:rPr>
                            <m:brk m:alnAt="23"/>
                          </m:rPr>
                          <a:rPr lang="es-CR" sz="2400" i="1" dirty="0">
                            <a:latin typeface="Cambria Math"/>
                          </a:rPr>
                          <m:t>𝑗</m:t>
                        </m:r>
                        <m:r>
                          <a:rPr lang="es-CR" sz="2400" i="1" dirty="0">
                            <a:latin typeface="Cambria Math"/>
                          </a:rPr>
                          <m:t>=0</m:t>
                        </m:r>
                      </m:sub>
                      <m:sup>
                        <m:r>
                          <a:rPr lang="es-CR" sz="2400" i="1" dirty="0">
                            <a:latin typeface="Cambria Math"/>
                            <a:ea typeface="Cambria Math"/>
                          </a:rPr>
                          <m:t>∞</m:t>
                        </m:r>
                      </m:sup>
                      <m:e>
                        <m:sSubSup>
                          <m:sSubSupPr>
                            <m:ctrlPr>
                              <a:rPr lang="es-CR" sz="2400" i="1" dirty="0" smtClean="0">
                                <a:latin typeface="Cambria Math" panose="02040503050406030204" pitchFamily="18" charset="0"/>
                                <a:ea typeface="Cambria Math"/>
                              </a:rPr>
                            </m:ctrlPr>
                          </m:sSubSupPr>
                          <m:e>
                            <m:sSub>
                              <m:sSubPr>
                                <m:ctrlPr>
                                  <a:rPr lang="es-CR" sz="2400" i="1" dirty="0">
                                    <a:latin typeface="Cambria Math" panose="02040503050406030204" pitchFamily="18" charset="0"/>
                                    <a:ea typeface="Cambria Math"/>
                                  </a:rPr>
                                </m:ctrlPr>
                              </m:sSubPr>
                              <m:e>
                                <m:r>
                                  <a:rPr lang="es-CR" sz="2400" i="1" dirty="0">
                                    <a:latin typeface="Cambria Math"/>
                                    <a:ea typeface="Cambria Math"/>
                                  </a:rPr>
                                  <m:t>𝜓</m:t>
                                </m:r>
                              </m:e>
                              <m:sub>
                                <m:r>
                                  <a:rPr lang="es-CR" sz="2400" i="1" dirty="0">
                                    <a:latin typeface="Cambria Math"/>
                                    <a:ea typeface="Cambria Math"/>
                                  </a:rPr>
                                  <m:t>𝑗</m:t>
                                </m:r>
                              </m:sub>
                            </m:sSub>
                          </m:e>
                          <m:sub/>
                          <m:sup>
                            <m:r>
                              <a:rPr lang="es-CR" sz="2400" b="0" i="1" dirty="0" smtClean="0">
                                <a:latin typeface="Cambria Math"/>
                                <a:ea typeface="Cambria Math"/>
                              </a:rPr>
                              <m:t>2</m:t>
                            </m:r>
                          </m:sup>
                        </m:sSubSup>
                      </m:e>
                    </m:nary>
                    <m:r>
                      <a:rPr lang="es-CR" sz="2400" b="0" i="1" dirty="0" smtClean="0">
                        <a:latin typeface="Cambria Math"/>
                        <a:ea typeface="Cambria Math"/>
                      </a:rPr>
                      <m:t>&lt;∞</m:t>
                    </m:r>
                  </m:oMath>
                </a14:m>
                <a:r>
                  <a:rPr lang="es-CR" sz="2400" dirty="0"/>
                  <a:t>, y donde </a:t>
                </a:r>
              </a:p>
              <a:p>
                <a14:m>
                  <m:oMath xmlns:m="http://schemas.openxmlformats.org/officeDocument/2006/math">
                    <m:r>
                      <a:rPr lang="el-GR" sz="2400" i="1" dirty="0">
                        <a:latin typeface="Cambria Math"/>
                      </a:rPr>
                      <m:t>𝜀</m:t>
                    </m:r>
                    <m:r>
                      <a:rPr lang="es-CR" sz="2400" i="1" dirty="0">
                        <a:latin typeface="Cambria Math"/>
                      </a:rPr>
                      <m:t>𝑡</m:t>
                    </m:r>
                    <m:r>
                      <a:rPr lang="es-CR" sz="2400" i="1" dirty="0">
                        <a:latin typeface="Cambria Math"/>
                      </a:rPr>
                      <m:t> </m:t>
                    </m:r>
                  </m:oMath>
                </a14:m>
                <a:r>
                  <a:rPr lang="es-CR" sz="2400" dirty="0"/>
                  <a:t>es un ruido blanco </a:t>
                </a:r>
                <a:r>
                  <a:rPr lang="es-CR" sz="2400" dirty="0" err="1"/>
                  <a:t>i.i.d</a:t>
                </a:r>
                <a:r>
                  <a:rPr lang="es-CR" sz="2400" dirty="0"/>
                  <a:t>. </a:t>
                </a:r>
                <a14:m>
                  <m:oMath xmlns:m="http://schemas.openxmlformats.org/officeDocument/2006/math">
                    <m:r>
                      <a:rPr lang="es-CR" sz="2400" i="1">
                        <a:latin typeface="Cambria Math" panose="02040503050406030204" pitchFamily="18" charset="0"/>
                        <a:ea typeface="Cambria Math" panose="02040503050406030204" pitchFamily="18" charset="0"/>
                      </a:rPr>
                      <m:t>(0,</m:t>
                    </m:r>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smtClean="0">
                            <a:latin typeface="Cambria Math"/>
                            <a:ea typeface="Cambria Math"/>
                          </a:rPr>
                          <m:t>𝜀</m:t>
                        </m:r>
                      </m:sub>
                      <m:sup>
                        <m:r>
                          <a:rPr lang="es-CR" sz="2400" i="1">
                            <a:latin typeface="Cambria Math" panose="02040503050406030204" pitchFamily="18" charset="0"/>
                            <a:ea typeface="Cambria Math" panose="02040503050406030204" pitchFamily="18" charset="0"/>
                          </a:rPr>
                          <m:t>2</m:t>
                        </m:r>
                      </m:sup>
                    </m:sSubSup>
                    <m:r>
                      <a:rPr lang="es-CR" sz="2400" i="1">
                        <a:latin typeface="Cambria Math" panose="02040503050406030204" pitchFamily="18" charset="0"/>
                        <a:ea typeface="Cambria Math" panose="02040503050406030204" pitchFamily="18" charset="0"/>
                      </a:rPr>
                      <m:t>)</m:t>
                    </m:r>
                  </m:oMath>
                </a14:m>
                <a:r>
                  <a:rPr lang="es-CR" sz="2400" dirty="0"/>
                  <a:t> , </a:t>
                </a:r>
              </a:p>
              <a:p>
                <a:r>
                  <a:rPr lang="es-CR" sz="2400" dirty="0"/>
                  <a:t>El componente lineal determinístico </a:t>
                </a:r>
                <a14:m>
                  <m:oMath xmlns:m="http://schemas.openxmlformats.org/officeDocument/2006/math">
                    <m:r>
                      <a:rPr lang="el-GR" sz="2400" i="1" dirty="0">
                        <a:latin typeface="Cambria Math"/>
                      </a:rPr>
                      <m:t>𝜅</m:t>
                    </m:r>
                    <m:r>
                      <a:rPr lang="es-CR" sz="2400" i="1" dirty="0">
                        <a:latin typeface="Cambria Math"/>
                      </a:rPr>
                      <m:t>𝑡</m:t>
                    </m:r>
                    <m:r>
                      <a:rPr lang="es-CR" sz="2400" i="1" dirty="0">
                        <a:latin typeface="Cambria Math"/>
                      </a:rPr>
                      <m:t> </m:t>
                    </m:r>
                  </m:oMath>
                </a14:m>
                <a:r>
                  <a:rPr lang="es-CR" sz="2400" dirty="0"/>
                  <a:t>verifica que </a:t>
                </a:r>
                <a:endParaRPr lang="es-CR" sz="2400" i="1" dirty="0">
                  <a:latin typeface="Cambria Math"/>
                </a:endParaRPr>
              </a:p>
              <a:p>
                <a:pPr marL="0" indent="0">
                  <a:buNone/>
                </a:pPr>
                <a14:m>
                  <m:oMath xmlns:m="http://schemas.openxmlformats.org/officeDocument/2006/math">
                    <m:r>
                      <a:rPr lang="es-CR" sz="2400" b="0" i="1" dirty="0" smtClean="0">
                        <a:latin typeface="Cambria Math"/>
                      </a:rPr>
                      <m:t>      </m:t>
                    </m:r>
                    <m:r>
                      <a:rPr lang="es-CR" sz="2400" i="1" dirty="0" smtClean="0">
                        <a:latin typeface="Cambria Math"/>
                      </a:rPr>
                      <m:t>𝑐𝑜𝑣</m:t>
                    </m:r>
                    <m:r>
                      <a:rPr lang="es-CR" sz="2400" i="1" dirty="0">
                        <a:latin typeface="Cambria Math"/>
                      </a:rPr>
                      <m:t>(</m:t>
                    </m:r>
                    <m:r>
                      <a:rPr lang="es-CR" sz="2400" i="1" dirty="0" err="1">
                        <a:latin typeface="Cambria Math"/>
                      </a:rPr>
                      <m:t>𝑘𝑡</m:t>
                    </m:r>
                    <m:r>
                      <a:rPr lang="es-CR" sz="2400" i="1" dirty="0">
                        <a:latin typeface="Cambria Math"/>
                      </a:rPr>
                      <m:t>, </m:t>
                    </m:r>
                    <m:r>
                      <a:rPr lang="el-GR" sz="2400" i="1" dirty="0">
                        <a:latin typeface="Cambria Math"/>
                      </a:rPr>
                      <m:t>𝜀</m:t>
                    </m:r>
                    <m:r>
                      <a:rPr lang="es-CR" sz="2400" i="1" dirty="0">
                        <a:latin typeface="Cambria Math"/>
                      </a:rPr>
                      <m:t>𝑡</m:t>
                    </m:r>
                    <m:r>
                      <a:rPr lang="es-CR" sz="2400" i="1" dirty="0">
                        <a:latin typeface="Cambria Math"/>
                      </a:rPr>
                      <m:t>−</m:t>
                    </m:r>
                    <m:r>
                      <a:rPr lang="es-CR" sz="2400" i="1" dirty="0">
                        <a:latin typeface="Cambria Math"/>
                      </a:rPr>
                      <m:t>𝑗</m:t>
                    </m:r>
                    <m:r>
                      <a:rPr lang="es-CR" sz="2400" i="1" dirty="0">
                        <a:latin typeface="Cambria Math"/>
                      </a:rPr>
                      <m:t>) = 0, ∀</m:t>
                    </m:r>
                    <m:r>
                      <a:rPr lang="es-CR" sz="2400" i="1" dirty="0">
                        <a:latin typeface="Cambria Math"/>
                      </a:rPr>
                      <m:t>𝑗</m:t>
                    </m:r>
                    <m:r>
                      <a:rPr lang="es-CR" sz="2400" i="1" dirty="0">
                        <a:latin typeface="Cambria Math"/>
                      </a:rPr>
                      <m:t> ∈ </m:t>
                    </m:r>
                    <m:r>
                      <a:rPr lang="es-CR" sz="2400" i="1" dirty="0">
                        <a:latin typeface="Cambria Math"/>
                      </a:rPr>
                      <m:t>𝑍</m:t>
                    </m:r>
                  </m:oMath>
                </a14:m>
                <a:r>
                  <a:rPr lang="es-CR" sz="2400" dirty="0"/>
                  <a:t>.</a:t>
                </a:r>
                <a:endParaRPr lang="el-GR" sz="2400" dirty="0"/>
              </a:p>
            </p:txBody>
          </p:sp>
        </mc:Choice>
        <mc:Fallback xmlns="">
          <p:sp>
            <p:nvSpPr>
              <p:cNvPr id="3" name="Marcador de contenido 2">
                <a:extLst>
                  <a:ext uri="{FF2B5EF4-FFF2-40B4-BE49-F238E27FC236}">
                    <a16:creationId xmlns="" xmlns:a16="http://schemas.microsoft.com/office/drawing/2014/main" xmlns:a14="http://schemas.microsoft.com/office/drawing/2010/main" id="{CB7550D2-17C1-4DF0-ABEE-B75587F560A1}"/>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rotWithShape="1">
                <a:blip r:embed="rId2" cstate="print"/>
                <a:stretch>
                  <a:fillRect l="-1093" t="-836" r="-177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B34A8640-26F4-4650-8E00-3F4C2E8AC79D}"/>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24457299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5 Elipse"/>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7" name="6 Elipse"/>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8" name="7 Elipse"/>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
        <p:nvSpPr>
          <p:cNvPr id="12" name="11 Rectángulo redondeado"/>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ruido blanco</a:t>
            </a:r>
          </a:p>
        </p:txBody>
      </p:sp>
      <p:sp>
        <p:nvSpPr>
          <p:cNvPr id="13" name="12 Rectángulo redondeado"/>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teorema de </a:t>
            </a:r>
            <a:r>
              <a:rPr lang="es-CR" dirty="0" err="1"/>
              <a:t>Wold</a:t>
            </a:r>
            <a:endParaRPr lang="es-CR" dirty="0"/>
          </a:p>
        </p:txBody>
      </p:sp>
      <p:sp>
        <p:nvSpPr>
          <p:cNvPr id="14" name="13 Rectángulo redondeado"/>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ARMA</a:t>
            </a:r>
          </a:p>
        </p:txBody>
      </p:sp>
    </p:spTree>
    <p:extLst>
      <p:ext uri="{BB962C8B-B14F-4D97-AF65-F5344CB8AC3E}">
        <p14:creationId xmlns:p14="http://schemas.microsoft.com/office/powerpoint/2010/main" val="224947229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8132200-9858-4E51-BCC5-FCD80D75DB64}"/>
                  </a:ext>
                </a:extLst>
              </p:cNvPr>
              <p:cNvSpPr>
                <a:spLocks noGrp="1"/>
              </p:cNvSpPr>
              <p:nvPr>
                <p:ph idx="1"/>
              </p:nvPr>
            </p:nvSpPr>
            <p:spPr>
              <a:xfrm>
                <a:off x="107504" y="908720"/>
                <a:ext cx="8856984" cy="5760640"/>
              </a:xfrm>
            </p:spPr>
            <p:txBody>
              <a:bodyPr>
                <a:normAutofit/>
              </a:bodyPr>
              <a:lstStyle/>
              <a:p>
                <a:pPr algn="just"/>
                <a:r>
                  <a:rPr lang="es-CR" sz="2400" dirty="0"/>
                  <a:t>Hasta ahora hemos visto que cualquier proceso estacionario podría escribirse en la forma de una suma ponderada infinita de choques pasados (teorema de </a:t>
                </a:r>
                <a:r>
                  <a:rPr lang="es-CR" sz="2400" dirty="0" err="1"/>
                  <a:t>Wold</a:t>
                </a:r>
                <a:r>
                  <a:rPr lang="es-CR" sz="2400" dirty="0"/>
                  <a:t>). Para toda esta clase, la descomposición de </a:t>
                </a:r>
                <a:r>
                  <a:rPr lang="es-CR" sz="2400" dirty="0" err="1"/>
                  <a:t>Wold</a:t>
                </a:r>
                <a:r>
                  <a:rPr lang="es-CR" sz="2400" dirty="0"/>
                  <a:t> es una primera representación posible. Sin embargo, esta representación nunca es la representación óptima de todas las representaciones del mismo proceso.</a:t>
                </a:r>
              </a:p>
              <a:p>
                <a:pPr algn="just"/>
                <a:endParaRPr lang="es-CR" sz="2400" dirty="0"/>
              </a:p>
              <a:p>
                <a:pPr algn="just"/>
                <a:r>
                  <a:rPr lang="es-CR" sz="2400" dirty="0"/>
                  <a:t>Si se aplicara la descomposición de </a:t>
                </a:r>
                <a:r>
                  <a:rPr lang="es-CR" sz="2400" dirty="0" err="1"/>
                  <a:t>Wold</a:t>
                </a:r>
                <a:r>
                  <a:rPr lang="es-CR" sz="2400" dirty="0"/>
                  <a:t>, esto implicaría que estimamos una infinidad de parámetros (el </a:t>
                </a:r>
                <a14:m>
                  <m:oMath xmlns:m="http://schemas.openxmlformats.org/officeDocument/2006/math">
                    <m:sSub>
                      <m:sSubPr>
                        <m:ctrlPr>
                          <a:rPr lang="es-CR" sz="2400" i="1" dirty="0">
                            <a:latin typeface="Cambria Math" panose="02040503050406030204" pitchFamily="18" charset="0"/>
                            <a:ea typeface="Cambria Math"/>
                          </a:rPr>
                        </m:ctrlPr>
                      </m:sSubPr>
                      <m:e>
                        <m:r>
                          <a:rPr lang="es-CR" sz="2400" i="1" dirty="0">
                            <a:latin typeface="Cambria Math"/>
                            <a:ea typeface="Cambria Math"/>
                          </a:rPr>
                          <m:t>𝜓</m:t>
                        </m:r>
                      </m:e>
                      <m:sub>
                        <m:r>
                          <a:rPr lang="es-CR" sz="2400" i="1" dirty="0">
                            <a:latin typeface="Cambria Math"/>
                            <a:ea typeface="Cambria Math"/>
                          </a:rPr>
                          <m:t>𝑗</m:t>
                        </m:r>
                      </m:sub>
                    </m:sSub>
                  </m:oMath>
                </a14:m>
                <a:r>
                  <a:rPr lang="es-CR" sz="2400" dirty="0"/>
                  <a:t> y el </a:t>
                </a:r>
                <a14:m>
                  <m:oMath xmlns:m="http://schemas.openxmlformats.org/officeDocument/2006/math">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a:latin typeface="Cambria Math"/>
                            <a:ea typeface="Cambria Math"/>
                          </a:rPr>
                          <m:t>𝜀</m:t>
                        </m:r>
                      </m:sub>
                      <m:sup>
                        <m:r>
                          <a:rPr lang="es-CR" sz="2400" i="1">
                            <a:latin typeface="Cambria Math" panose="02040503050406030204" pitchFamily="18" charset="0"/>
                            <a:ea typeface="Cambria Math" panose="02040503050406030204" pitchFamily="18" charset="0"/>
                          </a:rPr>
                          <m:t>2</m:t>
                        </m:r>
                      </m:sup>
                    </m:sSubSup>
                  </m:oMath>
                </a14:m>
                <a:r>
                  <a:rPr lang="es-CR" sz="2400" dirty="0"/>
                  <a:t>). Por lo tanto, en la práctica, deben buscarse otras representaciones para los procesos temporales.</a:t>
                </a:r>
              </a:p>
            </p:txBody>
          </p:sp>
        </mc:Choice>
        <mc:Fallback xmlns="">
          <p:sp>
            <p:nvSpPr>
              <p:cNvPr id="3" name="Marcador de contenido 2">
                <a:extLst>
                  <a:ext uri="{FF2B5EF4-FFF2-40B4-BE49-F238E27FC236}">
                    <a16:creationId xmlns="" xmlns:a16="http://schemas.microsoft.com/office/drawing/2014/main" xmlns:a14="http://schemas.microsoft.com/office/drawing/2010/main" id="{B8132200-9858-4E51-BCC5-FCD80D75DB64}"/>
                  </a:ext>
                </a:extLst>
              </p:cNvPr>
              <p:cNvSpPr>
                <a:spLocks noGrp="1" noRot="1" noChangeAspect="1" noMove="1" noResize="1" noEditPoints="1" noAdjustHandles="1" noChangeArrowheads="1" noChangeShapeType="1" noTextEdit="1"/>
              </p:cNvSpPr>
              <p:nvPr>
                <p:ph idx="1"/>
              </p:nvPr>
            </p:nvSpPr>
            <p:spPr>
              <a:xfrm>
                <a:off x="107504" y="908720"/>
                <a:ext cx="8856984" cy="5760640"/>
              </a:xfrm>
              <a:blipFill rotWithShape="1">
                <a:blip r:embed="rId2" cstate="print"/>
                <a:stretch>
                  <a:fillRect l="-964" t="-847" r="-1032"/>
                </a:stretch>
              </a:blipFill>
            </p:spPr>
            <p:txBody>
              <a:bodyPr/>
              <a:lstStyle/>
              <a:p>
                <a:r>
                  <a:rPr lang="es-CR">
                    <a:noFill/>
                  </a:rPr>
                  <a:t> </a:t>
                </a:r>
              </a:p>
            </p:txBody>
          </p:sp>
        </mc:Fallback>
      </mc:AlternateContent>
    </p:spTree>
    <p:extLst>
      <p:ext uri="{BB962C8B-B14F-4D97-AF65-F5344CB8AC3E}">
        <p14:creationId xmlns:p14="http://schemas.microsoft.com/office/powerpoint/2010/main" val="59190895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5CF718F-0415-4959-A163-47BA063FDAFE}"/>
              </a:ext>
            </a:extLst>
          </p:cNvPr>
          <p:cNvSpPr>
            <a:spLocks noGrp="1"/>
          </p:cNvSpPr>
          <p:nvPr>
            <p:ph idx="1"/>
          </p:nvPr>
        </p:nvSpPr>
        <p:spPr>
          <a:xfrm>
            <a:off x="107504" y="1412776"/>
            <a:ext cx="8856984" cy="5328592"/>
          </a:xfrm>
        </p:spPr>
        <p:txBody>
          <a:bodyPr>
            <a:normAutofit/>
          </a:bodyPr>
          <a:lstStyle/>
          <a:p>
            <a:pPr algn="just"/>
            <a:r>
              <a:rPr lang="es-CR" sz="2400" dirty="0"/>
              <a:t>Entre las representaciones más usadas se encuentran las representaciones ARMA que son explicaciones Auto Regresivas de Medias Móviles. Esta representación consiste en la adición de un componente </a:t>
            </a:r>
            <a:r>
              <a:rPr lang="es-CR" sz="2400" dirty="0" err="1"/>
              <a:t>Autorregresivo</a:t>
            </a:r>
            <a:r>
              <a:rPr lang="es-CR" sz="2400" dirty="0"/>
              <a:t> de orden finito (AR) y un componente de media móvil de orden finito (MA).</a:t>
            </a:r>
          </a:p>
          <a:p>
            <a:pPr algn="just"/>
            <a:endParaRPr lang="es-CR" sz="2400" dirty="0"/>
          </a:p>
          <a:p>
            <a:pPr algn="just"/>
            <a:r>
              <a:rPr lang="es-CR" sz="2400" dirty="0"/>
              <a:t>Comenzaremos definiendo la clase de procesos AR, MA y ARMA. A continuación, estudiaremos bajo qué condiciones estos procesos satisfacen la hipótesis de estacionariedad. Finalmente, introduciremos los procesos ARMA estacionales: SARMA.</a:t>
            </a:r>
          </a:p>
          <a:p>
            <a:pPr algn="just"/>
            <a:endParaRPr lang="es-CR" sz="2400" dirty="0"/>
          </a:p>
          <a:p>
            <a:pPr algn="just"/>
            <a:r>
              <a:rPr lang="es-CR" sz="2400" dirty="0"/>
              <a:t>Ahora definamos la clase de procesos AR, MA y ARMA.</a:t>
            </a:r>
          </a:p>
        </p:txBody>
      </p:sp>
      <p:sp>
        <p:nvSpPr>
          <p:cNvPr id="4"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p:spTree>
    <p:extLst>
      <p:ext uri="{BB962C8B-B14F-4D97-AF65-F5344CB8AC3E}">
        <p14:creationId xmlns:p14="http://schemas.microsoft.com/office/powerpoint/2010/main" val="85219564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611DFF5-AF32-42C6-AF46-6C59E59B50EF}"/>
                  </a:ext>
                </a:extLst>
              </p:cNvPr>
              <p:cNvSpPr>
                <a:spLocks noGrp="1"/>
              </p:cNvSpPr>
              <p:nvPr>
                <p:ph idx="1"/>
              </p:nvPr>
            </p:nvSpPr>
            <p:spPr>
              <a:xfrm>
                <a:off x="35496" y="1052736"/>
                <a:ext cx="9073008" cy="5688632"/>
              </a:xfrm>
            </p:spPr>
            <p:txBody>
              <a:bodyPr/>
              <a:lstStyle/>
              <a:p>
                <a:pPr marL="0" indent="0">
                  <a:buNone/>
                </a:pPr>
                <a:r>
                  <a:rPr lang="es-CR" b="1" dirty="0"/>
                  <a:t>Los procesos MA</a:t>
                </a:r>
              </a:p>
              <a:p>
                <a:pPr marL="0" indent="0">
                  <a:buNone/>
                </a:pPr>
                <a:r>
                  <a:rPr lang="es-CR" sz="2400" dirty="0"/>
                  <a:t>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satisface una representación </a:t>
                </a:r>
                <a14:m>
                  <m:oMath xmlns:m="http://schemas.openxmlformats.org/officeDocument/2006/math">
                    <m:r>
                      <a:rPr lang="es-CR" sz="2400" i="1" dirty="0" smtClean="0">
                        <a:latin typeface="Cambria Math"/>
                      </a:rPr>
                      <m:t>𝑀𝐴</m:t>
                    </m:r>
                  </m:oMath>
                </a14:m>
                <a:r>
                  <a:rPr lang="es-CR" sz="2400" dirty="0"/>
                  <a:t> de orden </a:t>
                </a:r>
                <a14:m>
                  <m:oMath xmlns:m="http://schemas.openxmlformats.org/officeDocument/2006/math">
                    <m:r>
                      <a:rPr lang="es-CR" sz="2400" i="1" dirty="0" smtClean="0">
                        <a:latin typeface="Cambria Math"/>
                      </a:rPr>
                      <m:t>𝑞</m:t>
                    </m:r>
                  </m:oMath>
                </a14:m>
                <a:r>
                  <a:rPr lang="es-CR" sz="2400" dirty="0"/>
                  <a:t>, denotado como </a:t>
                </a:r>
                <a14:m>
                  <m:oMath xmlns:m="http://schemas.openxmlformats.org/officeDocument/2006/math">
                    <m:r>
                      <a:rPr lang="es-CR" sz="2400" i="1" dirty="0" smtClean="0">
                        <a:latin typeface="Cambria Math"/>
                      </a:rPr>
                      <m:t>𝑀𝐴</m:t>
                    </m:r>
                    <m:r>
                      <a:rPr lang="es-CR" sz="2400" i="1" dirty="0" smtClean="0">
                        <a:latin typeface="Cambria Math"/>
                      </a:rPr>
                      <m:t>(</m:t>
                    </m:r>
                    <m:r>
                      <a:rPr lang="es-CR" sz="2400" i="1" dirty="0" smtClean="0">
                        <a:latin typeface="Cambria Math"/>
                      </a:rPr>
                      <m:t>𝑞</m:t>
                    </m:r>
                    <m:r>
                      <a:rPr lang="es-CR" sz="2400" i="1" dirty="0" smtClean="0">
                        <a:latin typeface="Cambria Math"/>
                      </a:rPr>
                      <m:t>)</m:t>
                    </m:r>
                  </m:oMath>
                </a14:m>
                <a:r>
                  <a:rPr lang="es-CR" sz="2400" dirty="0"/>
                  <a:t>, si y solo si:</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a:rPr lang="el-GR" i="1" dirty="0" smtClean="0">
                          <a:latin typeface="Cambria Math"/>
                        </a:rPr>
                        <m:t>𝑥𝑡</m:t>
                      </m:r>
                      <m:r>
                        <a:rPr lang="el-GR" i="1" dirty="0" smtClean="0">
                          <a:latin typeface="Cambria Math"/>
                        </a:rPr>
                        <m:t> = </m:t>
                      </m:r>
                      <m:r>
                        <a:rPr lang="el-GR" i="1" dirty="0" smtClean="0">
                          <a:latin typeface="Cambria Math"/>
                        </a:rPr>
                        <m:t>𝑚</m:t>
                      </m:r>
                      <m:r>
                        <a:rPr lang="el-GR" i="1" dirty="0" smtClean="0">
                          <a:latin typeface="Cambria Math"/>
                        </a:rPr>
                        <m:t>+ </m:t>
                      </m:r>
                      <m:r>
                        <m:rPr>
                          <m:sty m:val="p"/>
                        </m:rPr>
                        <a:rPr lang="el-GR" i="0" dirty="0">
                          <a:latin typeface="Cambria Math"/>
                        </a:rPr>
                        <m:t>Θ</m:t>
                      </m:r>
                      <m:r>
                        <a:rPr lang="el-GR" i="1" dirty="0">
                          <a:latin typeface="Cambria Math"/>
                        </a:rPr>
                        <m:t> (</m:t>
                      </m:r>
                      <m:r>
                        <a:rPr lang="el-GR" i="1" dirty="0">
                          <a:latin typeface="Cambria Math"/>
                        </a:rPr>
                        <m:t>𝐿</m:t>
                      </m:r>
                      <m:r>
                        <a:rPr lang="el-GR" i="1" dirty="0">
                          <a:latin typeface="Cambria Math"/>
                        </a:rPr>
                        <m:t>) </m:t>
                      </m:r>
                      <m:r>
                        <a:rPr lang="el-GR" i="1" dirty="0">
                          <a:latin typeface="Cambria Math"/>
                        </a:rPr>
                        <m:t>𝜀</m:t>
                      </m:r>
                      <m:r>
                        <a:rPr lang="el-GR" i="1" dirty="0">
                          <a:latin typeface="Cambria Math"/>
                        </a:rPr>
                        <m:t>𝑡</m:t>
                      </m:r>
                    </m:oMath>
                  </m:oMathPara>
                </a14:m>
                <a:endParaRPr lang="es-CR" sz="2400" dirty="0"/>
              </a:p>
              <a:p>
                <a:pPr marL="0" indent="0">
                  <a:buNone/>
                </a:pPr>
                <a:endParaRPr lang="es-CR" sz="2400" dirty="0"/>
              </a:p>
              <a:p>
                <a:r>
                  <a:rPr lang="fr-FR" sz="2400" dirty="0"/>
                  <a:t>Con  </a:t>
                </a:r>
                <a14:m>
                  <m:oMath xmlns:m="http://schemas.openxmlformats.org/officeDocument/2006/math">
                    <m:r>
                      <a:rPr lang="fr-FR" sz="2400" i="1" dirty="0" smtClean="0">
                        <a:latin typeface="Cambria Math" panose="02040503050406030204" pitchFamily="18" charset="0"/>
                      </a:rPr>
                      <m:t>𝐸</m:t>
                    </m:r>
                    <m:r>
                      <a:rPr lang="fr-FR" sz="2400" i="1" dirty="0" smtClean="0">
                        <a:latin typeface="Cambria Math" panose="02040503050406030204" pitchFamily="18" charset="0"/>
                      </a:rPr>
                      <m:t> (</m:t>
                    </m:r>
                    <m:r>
                      <a:rPr lang="fr-FR" sz="2400" i="1" dirty="0" err="1">
                        <a:latin typeface="Cambria Math" panose="02040503050406030204" pitchFamily="18" charset="0"/>
                      </a:rPr>
                      <m:t>𝑥𝑡</m:t>
                    </m:r>
                    <m:r>
                      <a:rPr lang="fr-FR" sz="2400" i="1" dirty="0">
                        <a:latin typeface="Cambria Math" panose="02040503050406030204" pitchFamily="18" charset="0"/>
                      </a:rPr>
                      <m:t>) = </m:t>
                    </m:r>
                    <m:r>
                      <a:rPr lang="fr-FR" sz="2400" i="1" dirty="0">
                        <a:latin typeface="Cambria Math" panose="02040503050406030204" pitchFamily="18" charset="0"/>
                      </a:rPr>
                      <m:t>𝑚</m:t>
                    </m:r>
                  </m:oMath>
                </a14:m>
                <a:r>
                  <a:rPr lang="fr-FR" sz="2400" dirty="0"/>
                  <a:t>. </a:t>
                </a:r>
              </a:p>
              <a:p>
                <a:r>
                  <a:rPr lang="fr-FR" sz="2400" dirty="0"/>
                  <a:t>El </a:t>
                </a:r>
                <a:r>
                  <a:rPr lang="fr-FR" sz="2400" dirty="0" err="1"/>
                  <a:t>polinomio</a:t>
                </a:r>
                <a:r>
                  <a:rPr lang="fr-FR" sz="2400" dirty="0"/>
                  <a:t> </a:t>
                </a:r>
                <a14:m>
                  <m:oMath xmlns:m="http://schemas.openxmlformats.org/officeDocument/2006/math">
                    <m:r>
                      <m:rPr>
                        <m:sty m:val="p"/>
                      </m:rPr>
                      <a:rPr lang="fr-FR" sz="2400" i="0" dirty="0" smtClean="0">
                        <a:latin typeface="Cambria Math" panose="02040503050406030204" pitchFamily="18" charset="0"/>
                      </a:rPr>
                      <m:t>Θ</m:t>
                    </m:r>
                    <m:r>
                      <a:rPr lang="fr-FR" sz="2400" i="1" dirty="0" smtClean="0">
                        <a:latin typeface="Cambria Math" panose="02040503050406030204" pitchFamily="18" charset="0"/>
                      </a:rPr>
                      <m:t>(</m:t>
                    </m:r>
                    <m:r>
                      <a:rPr lang="fr-FR" sz="2400" i="1" dirty="0">
                        <a:latin typeface="Cambria Math" panose="02040503050406030204" pitchFamily="18" charset="0"/>
                      </a:rPr>
                      <m:t>𝐿</m:t>
                    </m:r>
                    <m:r>
                      <a:rPr lang="fr-FR" sz="2400" i="1" dirty="0">
                        <a:latin typeface="Cambria Math" panose="02040503050406030204" pitchFamily="18" charset="0"/>
                      </a:rPr>
                      <m:t>)</m:t>
                    </m:r>
                  </m:oMath>
                </a14:m>
                <a:r>
                  <a:rPr lang="fr-FR" sz="2400" dirty="0"/>
                  <a:t> se </a:t>
                </a:r>
                <a:r>
                  <a:rPr lang="fr-FR" sz="2400" dirty="0" err="1"/>
                  <a:t>define</a:t>
                </a:r>
                <a:r>
                  <a:rPr lang="fr-FR" sz="2400" dirty="0"/>
                  <a:t> </a:t>
                </a:r>
                <a:r>
                  <a:rPr lang="fr-FR" sz="2400" dirty="0" err="1"/>
                  <a:t>como</a:t>
                </a:r>
                <a:r>
                  <a:rPr lang="fr-FR" sz="2400" dirty="0"/>
                  <a:t>  </a:t>
                </a:r>
                <a14:m>
                  <m:oMath xmlns:m="http://schemas.openxmlformats.org/officeDocument/2006/math">
                    <m:r>
                      <m:rPr>
                        <m:sty m:val="p"/>
                      </m:rPr>
                      <a:rPr lang="fr-FR" sz="2400" i="0" dirty="0" smtClean="0">
                        <a:latin typeface="Cambria Math" panose="02040503050406030204" pitchFamily="18" charset="0"/>
                      </a:rPr>
                      <m:t>Θ</m:t>
                    </m:r>
                    <m:d>
                      <m:dPr>
                        <m:ctrlPr>
                          <a:rPr lang="fr-FR" sz="2400" i="1" dirty="0">
                            <a:latin typeface="Cambria Math" panose="02040503050406030204" pitchFamily="18" charset="0"/>
                          </a:rPr>
                        </m:ctrlPr>
                      </m:dPr>
                      <m:e>
                        <m:r>
                          <a:rPr lang="fr-FR" sz="2400" i="1" dirty="0">
                            <a:latin typeface="Cambria Math" panose="02040503050406030204" pitchFamily="18" charset="0"/>
                          </a:rPr>
                          <m:t>𝐿</m:t>
                        </m:r>
                      </m:e>
                    </m:d>
                    <m:r>
                      <a:rPr lang="fr-FR" sz="2400" i="1" dirty="0">
                        <a:latin typeface="Cambria Math" panose="02040503050406030204" pitchFamily="18" charset="0"/>
                      </a:rPr>
                      <m:t>=</m:t>
                    </m:r>
                    <m:nary>
                      <m:naryPr>
                        <m:chr m:val="∑"/>
                        <m:limLoc m:val="subSup"/>
                        <m:ctrlPr>
                          <a:rPr lang="fr-FR" sz="2400" i="1" dirty="0" smtClean="0">
                            <a:latin typeface="Cambria Math" panose="02040503050406030204" pitchFamily="18" charset="0"/>
                          </a:rPr>
                        </m:ctrlPr>
                      </m:naryPr>
                      <m:sub>
                        <m:r>
                          <m:rPr>
                            <m:brk m:alnAt="25"/>
                          </m:rPr>
                          <a:rPr lang="es-CR" sz="2400" b="0" i="1" dirty="0" smtClean="0">
                            <a:latin typeface="Cambria Math" panose="02040503050406030204" pitchFamily="18" charset="0"/>
                          </a:rPr>
                          <m:t>𝑗</m:t>
                        </m:r>
                        <m:r>
                          <a:rPr lang="es-CR" sz="2400" b="0" i="1" dirty="0" smtClean="0">
                            <a:latin typeface="Cambria Math" panose="02040503050406030204" pitchFamily="18" charset="0"/>
                          </a:rPr>
                          <m:t>=0</m:t>
                        </m:r>
                      </m:sub>
                      <m:sup>
                        <m:r>
                          <a:rPr lang="es-CR" sz="2400" b="0" i="1" dirty="0" smtClean="0">
                            <a:latin typeface="Cambria Math" panose="02040503050406030204" pitchFamily="18" charset="0"/>
                          </a:rPr>
                          <m:t>𝑞</m:t>
                        </m:r>
                      </m:sup>
                      <m:e>
                        <m:sSub>
                          <m:sSubPr>
                            <m:ctrlPr>
                              <a:rPr lang="es-CR" sz="2400" b="0" i="1" dirty="0" smtClean="0">
                                <a:latin typeface="Cambria Math" panose="02040503050406030204" pitchFamily="18" charset="0"/>
                                <a:ea typeface="Cambria Math" panose="02040503050406030204" pitchFamily="18" charset="0"/>
                              </a:rPr>
                            </m:ctrlPr>
                          </m:sSubPr>
                          <m:e>
                            <m:r>
                              <a:rPr lang="fr-FR" sz="2400" i="1" dirty="0" smtClean="0">
                                <a:latin typeface="Cambria Math" panose="02040503050406030204" pitchFamily="18" charset="0"/>
                                <a:ea typeface="Cambria Math" panose="02040503050406030204" pitchFamily="18" charset="0"/>
                              </a:rPr>
                              <m:t>𝜃</m:t>
                            </m:r>
                          </m:e>
                          <m:sub>
                            <m:r>
                              <a:rPr lang="es-CR" sz="2400" b="0" i="1" dirty="0" smtClean="0">
                                <a:latin typeface="Cambria Math" panose="02040503050406030204" pitchFamily="18" charset="0"/>
                                <a:ea typeface="Cambria Math" panose="02040503050406030204" pitchFamily="18" charset="0"/>
                              </a:rPr>
                              <m:t>𝑗</m:t>
                            </m:r>
                          </m:sub>
                        </m:sSub>
                        <m:sSup>
                          <m:sSupPr>
                            <m:ctrlPr>
                              <a:rPr lang="es-CR" sz="2400" b="0" i="1" dirty="0" smtClean="0">
                                <a:latin typeface="Cambria Math" panose="02040503050406030204" pitchFamily="18" charset="0"/>
                                <a:ea typeface="Cambria Math" panose="02040503050406030204" pitchFamily="18" charset="0"/>
                              </a:rPr>
                            </m:ctrlPr>
                          </m:sSupPr>
                          <m:e>
                            <m:r>
                              <a:rPr lang="es-CR" sz="2400" b="0" i="1" dirty="0" smtClean="0">
                                <a:latin typeface="Cambria Math" panose="02040503050406030204" pitchFamily="18" charset="0"/>
                                <a:ea typeface="Cambria Math" panose="02040503050406030204" pitchFamily="18" charset="0"/>
                              </a:rPr>
                              <m:t>𝐿</m:t>
                            </m:r>
                          </m:e>
                          <m:sup>
                            <m:r>
                              <a:rPr lang="es-CR" sz="2400" b="0" i="1" dirty="0" smtClean="0">
                                <a:latin typeface="Cambria Math" panose="02040503050406030204" pitchFamily="18" charset="0"/>
                                <a:ea typeface="Cambria Math" panose="02040503050406030204" pitchFamily="18" charset="0"/>
                              </a:rPr>
                              <m:t>𝑗</m:t>
                            </m:r>
                          </m:sup>
                        </m:sSup>
                      </m:e>
                    </m:nary>
                  </m:oMath>
                </a14:m>
                <a:r>
                  <a:rPr lang="es-CR" sz="1800" dirty="0"/>
                  <a:t>, donde</a:t>
                </a:r>
                <a:br>
                  <a:rPr lang="es-CR" sz="1800" dirty="0"/>
                </a:br>
                <a:r>
                  <a:rPr lang="es-CR" sz="1800" dirty="0"/>
                  <a:t>	1. </a:t>
                </a:r>
                <a14:m>
                  <m:oMath xmlns:m="http://schemas.openxmlformats.org/officeDocument/2006/math">
                    <m:r>
                      <a:rPr lang="es-CR" sz="2400" i="1" dirty="0" smtClean="0">
                        <a:latin typeface="Cambria Math" panose="02040503050406030204" pitchFamily="18" charset="0"/>
                      </a:rPr>
                      <m:t>∀</m:t>
                    </m:r>
                    <m:r>
                      <a:rPr lang="es-CR" sz="2400" i="1" dirty="0" smtClean="0">
                        <a:latin typeface="Cambria Math" panose="02040503050406030204" pitchFamily="18" charset="0"/>
                      </a:rPr>
                      <m:t>𝑗</m:t>
                    </m:r>
                    <m:r>
                      <a:rPr lang="es-CR" sz="2400" i="1" dirty="0" smtClean="0">
                        <a:latin typeface="Cambria Math" panose="02040503050406030204" pitchFamily="18" charset="0"/>
                      </a:rPr>
                      <m:t>&lt;</m:t>
                    </m:r>
                    <m:r>
                      <a:rPr lang="es-CR" sz="2400" i="1" dirty="0" smtClean="0">
                        <a:latin typeface="Cambria Math" panose="02040503050406030204" pitchFamily="18" charset="0"/>
                      </a:rPr>
                      <m:t>𝑞</m:t>
                    </m:r>
                    <m:r>
                      <a:rPr lang="es-CR" sz="2400" i="1" dirty="0" smtClean="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2. </a:t>
                </a:r>
                <a14:m>
                  <m:oMath xmlns:m="http://schemas.openxmlformats.org/officeDocument/2006/math">
                    <m:sSub>
                      <m:sSubPr>
                        <m:ctrlPr>
                          <a:rPr lang="es-CR" sz="2400" b="0" i="1" dirty="0" smtClean="0">
                            <a:latin typeface="Cambria Math" panose="02040503050406030204" pitchFamily="18" charset="0"/>
                          </a:rPr>
                        </m:ctrlPr>
                      </m:sSubPr>
                      <m:e>
                        <m:r>
                          <a:rPr lang="el-GR" sz="2400" i="1" dirty="0">
                            <a:latin typeface="Cambria Math" panose="02040503050406030204" pitchFamily="18" charset="0"/>
                          </a:rPr>
                          <m:t>𝜃</m:t>
                        </m:r>
                      </m:e>
                      <m:sub>
                        <m:r>
                          <a:rPr lang="es-CR" sz="2400" b="0" i="1" dirty="0" smtClean="0">
                            <a:latin typeface="Cambria Math" panose="02040503050406030204" pitchFamily="18" charset="0"/>
                          </a:rPr>
                          <m:t>𝑗</m:t>
                        </m:r>
                      </m:sub>
                    </m:sSub>
                    <m:r>
                      <a:rPr lang="es-CR" sz="2400" i="1" dirty="0">
                        <a:latin typeface="Cambria Math" panose="02040503050406030204" pitchFamily="18" charset="0"/>
                      </a:rPr>
                      <m:t> </m:t>
                    </m:r>
                    <m:r>
                      <a:rPr lang="es-CR" sz="2400" i="1" dirty="0" smtClean="0">
                        <a:latin typeface="Cambria Math" panose="02040503050406030204" pitchFamily="18" charset="0"/>
                      </a:rPr>
                      <m:t>∈</m:t>
                    </m:r>
                    <m:r>
                      <a:rPr lang="es-CR" sz="2400" i="1" dirty="0" smtClean="0">
                        <a:latin typeface="Cambria Math" panose="02040503050406030204" pitchFamily="18" charset="0"/>
                        <a:ea typeface="Cambria Math" panose="02040503050406030204" pitchFamily="18" charset="0"/>
                      </a:rPr>
                      <m:t>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3. </a:t>
                </a:r>
                <a14:m>
                  <m:oMath xmlns:m="http://schemas.openxmlformats.org/officeDocument/2006/math">
                    <m:sSub>
                      <m:sSubPr>
                        <m:ctrlPr>
                          <a:rPr lang="es-CR" sz="2400" b="0" i="1" dirty="0" smtClean="0">
                            <a:latin typeface="Cambria Math" panose="02040503050406030204" pitchFamily="18" charset="0"/>
                          </a:rPr>
                        </m:ctrlPr>
                      </m:sSubPr>
                      <m:e>
                        <m:r>
                          <a:rPr lang="es-CR" sz="2400" b="0" i="1" dirty="0" smtClean="0">
                            <a:latin typeface="Cambria Math" panose="02040503050406030204" pitchFamily="18" charset="0"/>
                          </a:rPr>
                          <m:t> </m:t>
                        </m:r>
                        <m:r>
                          <a:rPr lang="el-GR" sz="2400" i="1" dirty="0">
                            <a:latin typeface="Cambria Math" panose="02040503050406030204" pitchFamily="18" charset="0"/>
                          </a:rPr>
                          <m:t>𝜃</m:t>
                        </m:r>
                      </m:e>
                      <m:sub>
                        <m:r>
                          <a:rPr lang="el-GR" sz="2400" i="1" dirty="0">
                            <a:latin typeface="Cambria Math" panose="02040503050406030204" pitchFamily="18" charset="0"/>
                          </a:rPr>
                          <m:t>0</m:t>
                        </m:r>
                      </m:sub>
                    </m:sSub>
                    <m:r>
                      <a:rPr lang="el-GR" sz="2400" i="1" dirty="0">
                        <a:latin typeface="Cambria Math" panose="02040503050406030204" pitchFamily="18" charset="0"/>
                      </a:rPr>
                      <m:t> = 1 </m:t>
                    </m:r>
                    <m:r>
                      <a:rPr lang="es-CR" sz="2400" b="0" i="1" dirty="0" smtClean="0">
                        <a:latin typeface="Cambria Math" panose="02040503050406030204" pitchFamily="18" charset="0"/>
                      </a:rPr>
                      <m:t>𝑦</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4. </a:t>
                </a:r>
                <a14:m>
                  <m:oMath xmlns:m="http://schemas.openxmlformats.org/officeDocument/2006/math">
                    <m:sSub>
                      <m:sSubPr>
                        <m:ctrlPr>
                          <a:rPr lang="es-CR" sz="2400" b="0" i="1" dirty="0" smtClean="0">
                            <a:latin typeface="Cambria Math" panose="02040503050406030204" pitchFamily="18" charset="0"/>
                          </a:rPr>
                        </m:ctrlPr>
                      </m:sSubPr>
                      <m:e>
                        <m:r>
                          <a:rPr lang="el-GR" sz="2400" i="1" dirty="0">
                            <a:latin typeface="Cambria Math" panose="02040503050406030204" pitchFamily="18" charset="0"/>
                          </a:rPr>
                          <m:t>𝜃</m:t>
                        </m:r>
                      </m:e>
                      <m:sub>
                        <m:r>
                          <a:rPr lang="es-CR" sz="2400" i="1" dirty="0">
                            <a:latin typeface="Cambria Math" panose="02040503050406030204" pitchFamily="18" charset="0"/>
                          </a:rPr>
                          <m:t>𝑞</m:t>
                        </m:r>
                      </m:sub>
                    </m:sSub>
                    <m:r>
                      <a:rPr lang="es-CR" sz="2400" i="1" dirty="0">
                        <a:latin typeface="Cambria Math" panose="02040503050406030204" pitchFamily="18" charset="0"/>
                      </a:rPr>
                      <m:t> ∈</m:t>
                    </m:r>
                    <m:sSup>
                      <m:sSupPr>
                        <m:ctrlPr>
                          <a:rPr lang="es-CR" sz="2400" b="0" i="1" dirty="0" smtClean="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b="0" i="1" dirty="0" smtClean="0">
                            <a:latin typeface="Cambria Math" panose="02040503050406030204" pitchFamily="18" charset="0"/>
                            <a:ea typeface="Cambria Math" panose="02040503050406030204" pitchFamily="18" charset="0"/>
                          </a:rPr>
                          <m:t>∗</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5. </a:t>
                </a:r>
                <a14:m>
                  <m:oMath xmlns:m="http://schemas.openxmlformats.org/officeDocument/2006/math">
                    <m:r>
                      <a:rPr lang="es-CR" sz="2000" i="1" dirty="0">
                        <a:latin typeface="Cambria Math" panose="02040503050406030204" pitchFamily="18" charset="0"/>
                      </a:rPr>
                      <m:t> </m:t>
                    </m:r>
                    <m:r>
                      <a:rPr lang="el-GR" sz="2000" i="1" dirty="0">
                        <a:latin typeface="Cambria Math" panose="02040503050406030204" pitchFamily="18" charset="0"/>
                      </a:rPr>
                      <m:t>𝜀</m:t>
                    </m:r>
                    <m:r>
                      <a:rPr lang="es-CR" sz="2000" i="1" dirty="0">
                        <a:latin typeface="Cambria Math" panose="02040503050406030204" pitchFamily="18" charset="0"/>
                      </a:rPr>
                      <m:t>𝑡</m:t>
                    </m:r>
                    <m:r>
                      <a:rPr lang="es-CR" sz="2000" b="0" i="1" dirty="0" smtClean="0">
                        <a:latin typeface="Cambria Math" panose="02040503050406030204" pitchFamily="18" charset="0"/>
                      </a:rPr>
                      <m:t> </m:t>
                    </m:r>
                    <m:r>
                      <a:rPr lang="es-CR" sz="2000" b="0" i="1" dirty="0" smtClean="0">
                        <a:latin typeface="Cambria Math" panose="02040503050406030204" pitchFamily="18" charset="0"/>
                      </a:rPr>
                      <m:t>𝑞𝑢𝑒</m:t>
                    </m:r>
                    <m:r>
                      <a:rPr lang="es-CR" sz="2000" b="0" i="1" dirty="0" smtClean="0">
                        <a:latin typeface="Cambria Math" panose="02040503050406030204" pitchFamily="18" charset="0"/>
                      </a:rPr>
                      <m:t> </m:t>
                    </m:r>
                    <m:r>
                      <a:rPr lang="es-CR" sz="2000" b="0" i="1" dirty="0" smtClean="0">
                        <a:latin typeface="Cambria Math" panose="02040503050406030204" pitchFamily="18" charset="0"/>
                      </a:rPr>
                      <m:t>𝑒𝑠𝑡</m:t>
                    </m:r>
                    <m:r>
                      <a:rPr lang="es-CR" sz="2000" b="0" i="1" dirty="0" smtClean="0">
                        <a:latin typeface="Cambria Math" panose="02040503050406030204" pitchFamily="18" charset="0"/>
                      </a:rPr>
                      <m:t>á  </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𝑑</m:t>
                    </m:r>
                    <m:r>
                      <a:rPr lang="es-CR" sz="2000" i="1" dirty="0">
                        <a:latin typeface="Cambria Math" panose="02040503050406030204" pitchFamily="18" charset="0"/>
                      </a:rPr>
                      <m:t>.</m:t>
                    </m:r>
                    <m:r>
                      <a:rPr lang="es-CR" sz="2000" b="0" i="1" dirty="0" smtClean="0">
                        <a:latin typeface="Cambria Math" panose="02040503050406030204" pitchFamily="18" charset="0"/>
                      </a:rPr>
                      <m:t> (0,</m:t>
                    </m:r>
                    <m:sSubSup>
                      <m:sSubSupPr>
                        <m:ctrlPr>
                          <a:rPr lang="es-CR" sz="2000" b="0" i="1" dirty="0" smtClean="0">
                            <a:latin typeface="Cambria Math" panose="02040503050406030204" pitchFamily="18" charset="0"/>
                          </a:rPr>
                        </m:ctrlPr>
                      </m:sSubSupPr>
                      <m:e>
                        <m:r>
                          <a:rPr lang="es-CR" sz="2000" b="0" i="1" dirty="0" smtClean="0">
                            <a:latin typeface="Cambria Math" panose="02040503050406030204" pitchFamily="18" charset="0"/>
                            <a:ea typeface="Cambria Math" panose="02040503050406030204" pitchFamily="18" charset="0"/>
                          </a:rPr>
                          <m:t>𝜎</m:t>
                        </m:r>
                      </m:e>
                      <m:sub>
                        <m:r>
                          <a:rPr lang="es-CR" sz="2000" b="0" i="1" dirty="0" smtClean="0">
                            <a:latin typeface="Cambria Math" panose="02040503050406030204" pitchFamily="18" charset="0"/>
                            <a:ea typeface="Cambria Math" panose="02040503050406030204" pitchFamily="18" charset="0"/>
                          </a:rPr>
                          <m:t>𝜀</m:t>
                        </m:r>
                      </m:sub>
                      <m:sup>
                        <m:r>
                          <a:rPr lang="es-CR" sz="2000" b="0" i="1" dirty="0" smtClean="0">
                            <a:latin typeface="Cambria Math" panose="02040503050406030204" pitchFamily="18" charset="0"/>
                          </a:rPr>
                          <m:t>2</m:t>
                        </m:r>
                      </m:sup>
                    </m:sSubSup>
                    <m:r>
                      <a:rPr lang="es-CR" sz="2000" b="0" i="1" dirty="0" smtClean="0">
                        <a:latin typeface="Cambria Math" panose="02040503050406030204" pitchFamily="18" charset="0"/>
                      </a:rPr>
                      <m:t>)</m:t>
                    </m:r>
                  </m:oMath>
                </a14:m>
                <a:r>
                  <a:rPr lang="es-CR" sz="1400" dirty="0"/>
                  <a:t> </a:t>
                </a:r>
              </a:p>
            </p:txBody>
          </p:sp>
        </mc:Choice>
        <mc:Fallback xmlns="">
          <p:sp>
            <p:nvSpPr>
              <p:cNvPr id="3" name="Marcador de contenido 2">
                <a:extLst>
                  <a:ext uri="{FF2B5EF4-FFF2-40B4-BE49-F238E27FC236}">
                    <a16:creationId xmlns:a16="http://schemas.microsoft.com/office/drawing/2014/main" xmlns="" id="{9611DFF5-AF32-42C6-AF46-6C59E59B50EF}"/>
                  </a:ext>
                </a:extLst>
              </p:cNvPr>
              <p:cNvSpPr>
                <a:spLocks noGrp="1" noRot="1" noChangeAspect="1" noMove="1" noResize="1" noEditPoints="1" noAdjustHandles="1" noChangeArrowheads="1" noChangeShapeType="1" noTextEdit="1"/>
              </p:cNvSpPr>
              <p:nvPr>
                <p:ph idx="1"/>
              </p:nvPr>
            </p:nvSpPr>
            <p:spPr>
              <a:xfrm>
                <a:off x="35496" y="1052736"/>
                <a:ext cx="9073008" cy="5688632"/>
              </a:xfrm>
              <a:blipFill>
                <a:blip r:embed="rId2" cstate="print"/>
                <a:stretch>
                  <a:fillRect l="-1747" t="-1393" b="-1179"/>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p:spTree>
    <p:extLst>
      <p:ext uri="{BB962C8B-B14F-4D97-AF65-F5344CB8AC3E}">
        <p14:creationId xmlns:p14="http://schemas.microsoft.com/office/powerpoint/2010/main" val="25917009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4624"/>
            <a:ext cx="8712968" cy="792088"/>
          </a:xfrm>
        </p:spPr>
        <p:txBody>
          <a:bodyPr/>
          <a:lstStyle/>
          <a:p>
            <a:r>
              <a:rPr lang="es-CR" dirty="0"/>
              <a:t>Series cronológicas</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836712"/>
                <a:ext cx="8856984" cy="5904656"/>
              </a:xfrm>
            </p:spPr>
            <p:txBody>
              <a:bodyPr>
                <a:normAutofit/>
              </a:bodyPr>
              <a:lstStyle/>
              <a:p>
                <a:pPr algn="just"/>
                <a:r>
                  <a:rPr lang="es-CR" sz="2400" dirty="0"/>
                  <a:t>Primeramente, tratemos de entender que es una serie cronológica, o también conocida como un proceso temporal.</a:t>
                </a:r>
              </a:p>
              <a:p>
                <a:pPr algn="just"/>
                <a:endParaRPr lang="es-CR" sz="2400" dirty="0"/>
              </a:p>
              <a:p>
                <a:pPr algn="just"/>
                <a:r>
                  <a:rPr lang="es-CR" sz="2400" dirty="0"/>
                  <a:t>Para esto, consideremos una muestra de realizaciones de </a:t>
                </a:r>
                <a14:m>
                  <m:oMath xmlns:m="http://schemas.openxmlformats.org/officeDocument/2006/math">
                    <m:r>
                      <a:rPr lang="es-CR" sz="2400" b="0" i="1" smtClean="0">
                        <a:latin typeface="Cambria Math"/>
                      </a:rPr>
                      <m:t>𝑇</m:t>
                    </m:r>
                  </m:oMath>
                </a14:m>
                <a:r>
                  <a:rPr lang="es-CR" sz="2400" dirty="0"/>
                  <a:t> variables aleatorias indexadas en el tiempo, lo notamos como </a:t>
                </a:r>
                <a14:m>
                  <m:oMath xmlns:m="http://schemas.openxmlformats.org/officeDocument/2006/math">
                    <m:sSub>
                      <m:sSubPr>
                        <m:ctrlPr>
                          <a:rPr lang="es-CR" sz="2400" b="0" i="1" smtClean="0">
                            <a:latin typeface="Cambria Math" panose="02040503050406030204" pitchFamily="18" charset="0"/>
                          </a:rPr>
                        </m:ctrlPr>
                      </m:sSubPr>
                      <m:e>
                        <m:r>
                          <m:rPr>
                            <m:sty m:val="p"/>
                          </m:rPr>
                          <a:rPr lang="es-CR" sz="2400" b="0" i="0" smtClean="0">
                            <a:latin typeface="Cambria Math"/>
                          </a:rPr>
                          <m:t>Y</m:t>
                        </m:r>
                      </m:e>
                      <m:sub>
                        <m:r>
                          <m:rPr>
                            <m:sty m:val="p"/>
                          </m:rPr>
                          <a:rPr lang="es-CR" sz="2400" b="0" i="0" smtClean="0">
                            <a:latin typeface="Cambria Math"/>
                          </a:rPr>
                          <m:t>t</m:t>
                        </m:r>
                      </m:sub>
                    </m:sSub>
                  </m:oMath>
                </a14:m>
                <a:r>
                  <a:rPr lang="es-CR" sz="2400" dirty="0"/>
                  <a:t>, </a:t>
                </a:r>
                <a14:m>
                  <m:oMath xmlns:m="http://schemas.openxmlformats.org/officeDocument/2006/math">
                    <m:r>
                      <a:rPr lang="es-CR" sz="2400" b="0" i="1" smtClean="0">
                        <a:latin typeface="Cambria Math"/>
                      </a:rPr>
                      <m:t>𝑡</m:t>
                    </m:r>
                    <m:r>
                      <a:rPr lang="es-CR" sz="2400" b="0" i="1" smtClean="0">
                        <a:latin typeface="Cambria Math"/>
                      </a:rPr>
                      <m:t>=1,…,</m:t>
                    </m:r>
                    <m:r>
                      <a:rPr lang="es-CR" sz="2400" b="0" i="1" smtClean="0">
                        <a:latin typeface="Cambria Math"/>
                      </a:rPr>
                      <m:t>𝑇</m:t>
                    </m:r>
                  </m:oMath>
                </a14:m>
                <a:r>
                  <a:rPr lang="es-CR" sz="2400" dirty="0"/>
                  <a:t>.</a:t>
                </a:r>
              </a:p>
              <a:p>
                <a:pPr algn="just"/>
                <a:endParaRPr lang="es-CR" sz="2400" dirty="0"/>
              </a:p>
              <a:p>
                <a:pPr algn="just"/>
                <a:endParaRPr lang="es-CR" sz="2400" dirty="0"/>
              </a:p>
              <a:p>
                <a:pPr algn="just"/>
                <a:r>
                  <a:rPr lang="es-CR" sz="2400" dirty="0"/>
                  <a:t>Para simplificar, supongamos que la colección de realizaciones de </a:t>
                </a:r>
                <a14:m>
                  <m:oMath xmlns:m="http://schemas.openxmlformats.org/officeDocument/2006/math">
                    <m:r>
                      <a:rPr lang="es-CR" sz="2400" i="1">
                        <a:latin typeface="Cambria Math"/>
                      </a:rPr>
                      <m:t>𝑇</m:t>
                    </m:r>
                  </m:oMath>
                </a14:m>
                <a:r>
                  <a:rPr lang="es-CR" sz="2400" dirty="0"/>
                  <a:t> variables aleatorias son consideradas </a:t>
                </a:r>
                <a:r>
                  <a:rPr lang="es-CR" sz="2400" i="1" dirty="0"/>
                  <a:t>independientes e idénticamente distribuidas (</a:t>
                </a:r>
                <a:r>
                  <a:rPr lang="es-CR" sz="2400" dirty="0"/>
                  <a:t>como sigue lo denominaremos como un proceso </a:t>
                </a:r>
                <a:r>
                  <a:rPr lang="es-CR" sz="2400" i="1" dirty="0" err="1"/>
                  <a:t>i.i.d</a:t>
                </a:r>
                <a:r>
                  <a:rPr lang="es-CR" sz="2400" i="1" dirty="0"/>
                  <a:t>) </a:t>
                </a:r>
                <a:r>
                  <a:rPr lang="es-CR" sz="2400" dirty="0"/>
                  <a:t>con una distribución normal.</a:t>
                </a:r>
              </a:p>
              <a:p>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836712"/>
                <a:ext cx="8856984" cy="5904656"/>
              </a:xfrm>
              <a:blipFill rotWithShape="1">
                <a:blip r:embed="rId2" cstate="print"/>
                <a:stretch>
                  <a:fillRect l="-964" t="-826" r="-1032"/>
                </a:stretch>
              </a:blipFill>
            </p:spPr>
            <p:txBody>
              <a:bodyPr/>
              <a:lstStyle/>
              <a:p>
                <a:r>
                  <a:rPr lang="es-CR">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3212976"/>
            <a:ext cx="2829189" cy="635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6234" y="5999550"/>
            <a:ext cx="3744416" cy="453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552889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3028C7F-A144-4D8E-B2F6-45E8C40DDDA2}"/>
                  </a:ext>
                </a:extLst>
              </p:cNvPr>
              <p:cNvSpPr>
                <a:spLocks noGrp="1"/>
              </p:cNvSpPr>
              <p:nvPr>
                <p:ph idx="1"/>
              </p:nvPr>
            </p:nvSpPr>
            <p:spPr>
              <a:xfrm>
                <a:off x="107504" y="980728"/>
                <a:ext cx="9001000" cy="5832648"/>
              </a:xfrm>
            </p:spPr>
            <p:txBody>
              <a:bodyPr/>
              <a:lstStyle/>
              <a:p>
                <a:pPr marL="0" indent="0">
                  <a:buNone/>
                </a:pPr>
                <a:r>
                  <a:rPr lang="es-CR" b="1" dirty="0"/>
                  <a:t>Los procesos AR</a:t>
                </a:r>
              </a:p>
              <a:p>
                <a:pPr marL="0" indent="0">
                  <a:buNone/>
                </a:pPr>
                <a:r>
                  <a:rPr lang="es-CR" sz="2400" dirty="0"/>
                  <a:t>El proceso estacionario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satisface una representación </a:t>
                </a:r>
                <a14:m>
                  <m:oMath xmlns:m="http://schemas.openxmlformats.org/officeDocument/2006/math">
                    <m:r>
                      <a:rPr lang="es-CR" sz="2400" i="1" dirty="0">
                        <a:latin typeface="Cambria Math"/>
                      </a:rPr>
                      <m:t>𝐴𝑅</m:t>
                    </m:r>
                    <m:r>
                      <a:rPr lang="es-CR" sz="2400" i="1" dirty="0">
                        <a:latin typeface="Cambria Math"/>
                      </a:rPr>
                      <m:t> </m:t>
                    </m:r>
                  </m:oMath>
                </a14:m>
                <a:r>
                  <a:rPr lang="es-CR" sz="2400" dirty="0"/>
                  <a:t>de orden </a:t>
                </a:r>
                <a14:m>
                  <m:oMath xmlns:m="http://schemas.openxmlformats.org/officeDocument/2006/math">
                    <m:r>
                      <a:rPr lang="es-CR" sz="2400" i="1" dirty="0">
                        <a:latin typeface="Cambria Math"/>
                      </a:rPr>
                      <m:t>𝑝</m:t>
                    </m:r>
                  </m:oMath>
                </a14:m>
                <a:r>
                  <a:rPr lang="es-CR" sz="2400" dirty="0"/>
                  <a:t>, denotado como </a:t>
                </a:r>
                <a14:m>
                  <m:oMath xmlns:m="http://schemas.openxmlformats.org/officeDocument/2006/math">
                    <m:r>
                      <a:rPr lang="es-CR" sz="2400" i="1" dirty="0">
                        <a:latin typeface="Cambria Math"/>
                      </a:rPr>
                      <m:t>𝐴𝑅</m:t>
                    </m:r>
                    <m:r>
                      <a:rPr lang="es-CR" sz="2400" i="1" dirty="0">
                        <a:latin typeface="Cambria Math"/>
                      </a:rPr>
                      <m:t>(</m:t>
                    </m:r>
                    <m:r>
                      <a:rPr lang="es-CR" sz="2400" i="1" dirty="0">
                        <a:latin typeface="Cambria Math"/>
                      </a:rPr>
                      <m:t>𝑝</m:t>
                    </m:r>
                    <m:r>
                      <a:rPr lang="es-CR" sz="2400" i="1" dirty="0">
                        <a:latin typeface="Cambria Math"/>
                      </a:rPr>
                      <m:t>)</m:t>
                    </m:r>
                  </m:oMath>
                </a14:m>
                <a:r>
                  <a:rPr lang="es-CR" sz="2400" dirty="0"/>
                  <a:t>, si y solo si</a:t>
                </a:r>
                <a:endParaRPr lang="es-CR" sz="2400" b="1" dirty="0"/>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m:rPr>
                          <m:sty m:val="p"/>
                        </m:rPr>
                        <a:rPr lang="el-GR" sz="2400" dirty="0">
                          <a:latin typeface="Cambria Math"/>
                        </a:rPr>
                        <m:t>Φ</m:t>
                      </m:r>
                      <m:r>
                        <a:rPr lang="el-GR" sz="2400" i="1" dirty="0">
                          <a:latin typeface="Cambria Math"/>
                        </a:rPr>
                        <m:t> (</m:t>
                      </m:r>
                      <m:r>
                        <a:rPr lang="el-GR" sz="2400" i="1" dirty="0">
                          <a:latin typeface="Cambria Math"/>
                        </a:rPr>
                        <m:t>𝐿</m:t>
                      </m:r>
                      <m:r>
                        <a:rPr lang="el-GR" sz="2400" i="1" dirty="0">
                          <a:latin typeface="Cambria Math"/>
                        </a:rPr>
                        <m:t>) </m:t>
                      </m:r>
                      <m:r>
                        <a:rPr lang="el-GR" sz="2400" i="1" dirty="0">
                          <a:latin typeface="Cambria Math"/>
                        </a:rPr>
                        <m:t>𝑥𝑡</m:t>
                      </m:r>
                      <m:r>
                        <a:rPr lang="el-GR" sz="2400" i="1" dirty="0">
                          <a:latin typeface="Cambria Math"/>
                        </a:rPr>
                        <m:t> = </m:t>
                      </m:r>
                      <m:r>
                        <a:rPr lang="el-GR" sz="2400" i="1" dirty="0">
                          <a:latin typeface="Cambria Math"/>
                        </a:rPr>
                        <m:t>𝑐</m:t>
                      </m:r>
                      <m:r>
                        <a:rPr lang="el-GR" sz="2400" i="1" dirty="0">
                          <a:latin typeface="Cambria Math"/>
                        </a:rPr>
                        <m:t> + </m:t>
                      </m:r>
                      <m:r>
                        <a:rPr lang="el-GR" sz="2400" i="1" dirty="0">
                          <a:latin typeface="Cambria Math"/>
                        </a:rPr>
                        <m:t>𝜀</m:t>
                      </m:r>
                      <m:r>
                        <a:rPr lang="el-GR" sz="2400" i="1" dirty="0">
                          <a:latin typeface="Cambria Math"/>
                        </a:rPr>
                        <m:t>𝑡</m:t>
                      </m:r>
                    </m:oMath>
                  </m:oMathPara>
                </a14:m>
                <a:endParaRPr lang="es-CR" sz="2400" dirty="0"/>
              </a:p>
              <a:p>
                <a:pPr marL="0" indent="0">
                  <a:buNone/>
                </a:pPr>
                <a:endParaRPr lang="es-CR" sz="2400" dirty="0"/>
              </a:p>
              <a:p>
                <a:r>
                  <a:rPr lang="fr-FR" sz="2400" dirty="0"/>
                  <a:t>Con </a:t>
                </a:r>
                <a14:m>
                  <m:oMath xmlns:m="http://schemas.openxmlformats.org/officeDocument/2006/math">
                    <m:r>
                      <a:rPr lang="es-CR" sz="2400" b="0" i="1" smtClean="0">
                        <a:latin typeface="Cambria Math" panose="02040503050406030204" pitchFamily="18" charset="0"/>
                      </a:rPr>
                      <m:t>𝑐</m:t>
                    </m:r>
                    <m:r>
                      <a:rPr lang="es-CR" sz="2400" b="0" i="1" smtClean="0">
                        <a:latin typeface="Cambria Math" panose="02040503050406030204" pitchFamily="18" charset="0"/>
                      </a:rPr>
                      <m:t> ∈ </m:t>
                    </m:r>
                    <m:r>
                      <a:rPr lang="es-CR" sz="2400" b="0" i="1" smtClean="0">
                        <a:latin typeface="Cambria Math" panose="02040503050406030204" pitchFamily="18" charset="0"/>
                        <a:ea typeface="Cambria Math" panose="02040503050406030204" pitchFamily="18" charset="0"/>
                      </a:rPr>
                      <m:t>ℝ</m:t>
                    </m:r>
                  </m:oMath>
                </a14:m>
                <a:r>
                  <a:rPr lang="fr-FR" sz="2400" dirty="0"/>
                  <a:t>. </a:t>
                </a:r>
              </a:p>
              <a:p>
                <a:r>
                  <a:rPr lang="fr-FR" sz="2400" dirty="0"/>
                  <a:t>El </a:t>
                </a:r>
                <a:r>
                  <a:rPr lang="fr-FR" sz="2400" dirty="0" err="1"/>
                  <a:t>polinomio</a:t>
                </a:r>
                <a:r>
                  <a:rPr lang="fr-FR" sz="2400" dirty="0"/>
                  <a:t> </a:t>
                </a:r>
                <a14:m>
                  <m:oMath xmlns:m="http://schemas.openxmlformats.org/officeDocument/2006/math">
                    <m:r>
                      <m:rPr>
                        <m:sty m:val="p"/>
                      </m:rPr>
                      <a:rPr lang="el-GR" sz="2400" i="1" dirty="0" smtClean="0">
                        <a:latin typeface="Cambria Math" panose="02040503050406030204" pitchFamily="18" charset="0"/>
                        <a:ea typeface="Cambria Math" panose="02040503050406030204" pitchFamily="18" charset="0"/>
                      </a:rPr>
                      <m:t>Φ</m:t>
                    </m:r>
                    <m:r>
                      <a:rPr lang="fr-FR" sz="2400" i="1" dirty="0">
                        <a:latin typeface="Cambria Math" panose="02040503050406030204" pitchFamily="18" charset="0"/>
                      </a:rPr>
                      <m:t>(</m:t>
                    </m:r>
                    <m:r>
                      <a:rPr lang="fr-FR" sz="2400" i="1" dirty="0">
                        <a:latin typeface="Cambria Math" panose="02040503050406030204" pitchFamily="18" charset="0"/>
                      </a:rPr>
                      <m:t>𝐿</m:t>
                    </m:r>
                    <m:r>
                      <a:rPr lang="fr-FR" sz="2400" i="1" dirty="0">
                        <a:latin typeface="Cambria Math" panose="02040503050406030204" pitchFamily="18" charset="0"/>
                      </a:rPr>
                      <m:t>)</m:t>
                    </m:r>
                  </m:oMath>
                </a14:m>
                <a:r>
                  <a:rPr lang="fr-FR" sz="2400" dirty="0"/>
                  <a:t> se </a:t>
                </a:r>
                <a:r>
                  <a:rPr lang="fr-FR" sz="2400" dirty="0" err="1"/>
                  <a:t>define</a:t>
                </a:r>
                <a:r>
                  <a:rPr lang="fr-FR" sz="2400" dirty="0"/>
                  <a:t> </a:t>
                </a:r>
                <a:r>
                  <a:rPr lang="fr-FR" sz="2400" dirty="0" err="1"/>
                  <a:t>como</a:t>
                </a:r>
                <a:r>
                  <a:rPr lang="fr-FR" sz="2400" dirty="0"/>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Φ</m:t>
                    </m:r>
                    <m:d>
                      <m:dPr>
                        <m:ctrlPr>
                          <a:rPr lang="fr-FR" sz="2400" i="1" dirty="0">
                            <a:latin typeface="Cambria Math" panose="02040503050406030204" pitchFamily="18" charset="0"/>
                          </a:rPr>
                        </m:ctrlPr>
                      </m:dPr>
                      <m:e>
                        <m:r>
                          <a:rPr lang="fr-FR" sz="2400" i="1" dirty="0">
                            <a:latin typeface="Cambria Math" panose="02040503050406030204" pitchFamily="18" charset="0"/>
                          </a:rPr>
                          <m:t>𝐿</m:t>
                        </m:r>
                      </m:e>
                    </m:d>
                    <m:r>
                      <a:rPr lang="fr-FR" sz="2400" i="1" dirty="0">
                        <a:latin typeface="Cambria Math" panose="02040503050406030204" pitchFamily="18" charset="0"/>
                      </a:rPr>
                      <m:t>=</m:t>
                    </m:r>
                    <m:nary>
                      <m:naryPr>
                        <m:chr m:val="∑"/>
                        <m:limLoc m:val="subSup"/>
                        <m:ctrlPr>
                          <a:rPr lang="fr-FR" sz="2400" i="1" dirty="0">
                            <a:latin typeface="Cambria Math" panose="02040503050406030204" pitchFamily="18" charset="0"/>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panose="02040503050406030204" pitchFamily="18" charset="0"/>
                                <a:ea typeface="Cambria Math" panose="02040503050406030204" pitchFamily="18" charset="0"/>
                              </a:rPr>
                            </m:ctrlPr>
                          </m:sSubPr>
                          <m:e>
                            <m:r>
                              <a:rPr lang="fr-FR" sz="2400" i="1" dirty="0" smtClean="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r>
                  <a:rPr lang="es-CR" sz="1800" dirty="0"/>
                  <a:t>, donde</a:t>
                </a:r>
                <a:br>
                  <a:rPr lang="es-CR" sz="1800" dirty="0"/>
                </a:br>
                <a:r>
                  <a:rPr lang="es-CR" sz="1800" dirty="0"/>
                  <a:t>	1. </a:t>
                </a:r>
                <a14:m>
                  <m:oMath xmlns:m="http://schemas.openxmlformats.org/officeDocument/2006/math">
                    <m:r>
                      <a:rPr lang="es-CR" sz="2400" i="1" dirty="0">
                        <a:latin typeface="Cambria Math" panose="02040503050406030204" pitchFamily="18" charset="0"/>
                      </a:rPr>
                      <m:t>∀</m:t>
                    </m:r>
                    <m:r>
                      <a:rPr lang="es-CR" sz="2400" i="1" dirty="0">
                        <a:latin typeface="Cambria Math" panose="02040503050406030204" pitchFamily="18" charset="0"/>
                      </a:rPr>
                      <m:t>𝑗</m:t>
                    </m:r>
                    <m:r>
                      <a:rPr lang="es-CR" sz="2400" i="1" dirty="0">
                        <a:latin typeface="Cambria Math" panose="02040503050406030204" pitchFamily="18" charset="0"/>
                      </a:rPr>
                      <m:t>&lt;</m:t>
                    </m:r>
                    <m:r>
                      <a:rPr lang="es-CR" sz="2400" b="0" i="1" dirty="0" smtClean="0">
                        <a:latin typeface="Cambria Math" panose="02040503050406030204" pitchFamily="18" charset="0"/>
                      </a:rPr>
                      <m:t>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2. </a:t>
                </a:r>
                <a14:m>
                  <m:oMath xmlns:m="http://schemas.openxmlformats.org/officeDocument/2006/math">
                    <m:sSub>
                      <m:sSubPr>
                        <m:ctrlPr>
                          <a:rPr lang="es-CR" sz="2400" i="1" dirty="0">
                            <a:latin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𝑗</m:t>
                        </m:r>
                      </m:sub>
                    </m:sSub>
                    <m:r>
                      <a:rPr lang="es-CR" sz="2400" i="1" dirty="0">
                        <a:latin typeface="Cambria Math" panose="02040503050406030204" pitchFamily="18" charset="0"/>
                      </a:rPr>
                      <m:t> ∈</m:t>
                    </m:r>
                    <m:r>
                      <a:rPr lang="es-CR" sz="2400" i="1" dirty="0">
                        <a:latin typeface="Cambria Math" panose="02040503050406030204" pitchFamily="18" charset="0"/>
                        <a:ea typeface="Cambria Math" panose="02040503050406030204" pitchFamily="18" charset="0"/>
                      </a:rPr>
                      <m:t>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3. </a:t>
                </a:r>
                <a14:m>
                  <m:oMath xmlns:m="http://schemas.openxmlformats.org/officeDocument/2006/math">
                    <m:sSub>
                      <m:sSubPr>
                        <m:ctrlPr>
                          <a:rPr lang="es-CR" sz="2400" i="1" dirty="0">
                            <a:latin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l-GR" sz="2400" i="1" dirty="0">
                            <a:latin typeface="Cambria Math" panose="02040503050406030204" pitchFamily="18" charset="0"/>
                          </a:rPr>
                          <m:t>0</m:t>
                        </m:r>
                      </m:sub>
                    </m:sSub>
                    <m:r>
                      <a:rPr lang="el-GR" sz="2400" i="1" dirty="0">
                        <a:latin typeface="Cambria Math" panose="02040503050406030204" pitchFamily="18" charset="0"/>
                      </a:rPr>
                      <m:t> = 1 </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4. </a:t>
                </a:r>
                <a14:m>
                  <m:oMath xmlns:m="http://schemas.openxmlformats.org/officeDocument/2006/math">
                    <m:sSub>
                      <m:sSubPr>
                        <m:ctrlPr>
                          <a:rPr lang="es-CR" sz="2400" i="1" dirty="0">
                            <a:latin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𝑞</m:t>
                        </m:r>
                      </m:sub>
                    </m:sSub>
                    <m:r>
                      <a:rPr lang="es-CR" sz="2400" i="1" dirty="0">
                        <a:latin typeface="Cambria Math" panose="02040503050406030204" pitchFamily="18" charset="0"/>
                      </a:rPr>
                      <m:t> ∈</m:t>
                    </m:r>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i="1" dirty="0">
                            <a:latin typeface="Cambria Math" panose="02040503050406030204" pitchFamily="18" charset="0"/>
                            <a:ea typeface="Cambria Math" panose="02040503050406030204" pitchFamily="18" charset="0"/>
                          </a:rPr>
                          <m:t>∗</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5. </a:t>
                </a:r>
                <a14:m>
                  <m:oMath xmlns:m="http://schemas.openxmlformats.org/officeDocument/2006/math">
                    <m:r>
                      <a:rPr lang="es-CR" sz="2000" i="1" dirty="0">
                        <a:latin typeface="Cambria Math" panose="02040503050406030204" pitchFamily="18" charset="0"/>
                      </a:rPr>
                      <m:t> </m:t>
                    </m:r>
                    <m:r>
                      <a:rPr lang="el-GR" sz="2000" i="1" dirty="0">
                        <a:latin typeface="Cambria Math" panose="02040503050406030204" pitchFamily="18" charset="0"/>
                      </a:rPr>
                      <m:t>𝜀</m:t>
                    </m:r>
                    <m:r>
                      <a:rPr lang="es-CR" sz="2000" i="1" dirty="0">
                        <a:latin typeface="Cambria Math" panose="02040503050406030204" pitchFamily="18" charset="0"/>
                      </a:rPr>
                      <m:t>𝑡</m:t>
                    </m:r>
                    <m:r>
                      <a:rPr lang="es-CR" sz="2000" i="1" dirty="0">
                        <a:latin typeface="Cambria Math" panose="02040503050406030204" pitchFamily="18" charset="0"/>
                      </a:rPr>
                      <m:t> </m:t>
                    </m:r>
                    <m:r>
                      <a:rPr lang="es-CR" sz="2000" i="1" dirty="0">
                        <a:latin typeface="Cambria Math" panose="02040503050406030204" pitchFamily="18" charset="0"/>
                      </a:rPr>
                      <m:t>𝑞𝑢𝑒</m:t>
                    </m:r>
                    <m:r>
                      <a:rPr lang="es-CR" sz="2000" i="1" dirty="0">
                        <a:latin typeface="Cambria Math" panose="02040503050406030204" pitchFamily="18" charset="0"/>
                      </a:rPr>
                      <m:t> </m:t>
                    </m:r>
                    <m:r>
                      <a:rPr lang="es-CR" sz="2000" i="1" dirty="0">
                        <a:latin typeface="Cambria Math" panose="02040503050406030204" pitchFamily="18" charset="0"/>
                      </a:rPr>
                      <m:t>𝑒𝑠𝑡</m:t>
                    </m:r>
                    <m:r>
                      <a:rPr lang="es-CR" sz="2000" i="1" dirty="0">
                        <a:latin typeface="Cambria Math" panose="02040503050406030204" pitchFamily="18" charset="0"/>
                      </a:rPr>
                      <m:t>á  </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𝑑</m:t>
                    </m:r>
                    <m:r>
                      <a:rPr lang="es-CR" sz="2000" i="1" dirty="0">
                        <a:latin typeface="Cambria Math" panose="02040503050406030204" pitchFamily="18" charset="0"/>
                      </a:rPr>
                      <m:t>. (0,</m:t>
                    </m:r>
                    <m:sSubSup>
                      <m:sSubSupPr>
                        <m:ctrlPr>
                          <a:rPr lang="es-CR" sz="2000" i="1" dirty="0">
                            <a:latin typeface="Cambria Math" panose="02040503050406030204" pitchFamily="18" charset="0"/>
                          </a:rPr>
                        </m:ctrlPr>
                      </m:sSubSupPr>
                      <m:e>
                        <m:r>
                          <a:rPr lang="es-CR" sz="2000" i="1" dirty="0">
                            <a:latin typeface="Cambria Math" panose="02040503050406030204" pitchFamily="18" charset="0"/>
                            <a:ea typeface="Cambria Math" panose="02040503050406030204" pitchFamily="18" charset="0"/>
                          </a:rPr>
                          <m:t>𝜎</m:t>
                        </m:r>
                      </m:e>
                      <m:sub>
                        <m:r>
                          <a:rPr lang="es-CR" sz="2000" i="1" dirty="0">
                            <a:latin typeface="Cambria Math" panose="02040503050406030204" pitchFamily="18" charset="0"/>
                            <a:ea typeface="Cambria Math" panose="02040503050406030204" pitchFamily="18" charset="0"/>
                          </a:rPr>
                          <m:t>𝜀</m:t>
                        </m:r>
                      </m:sub>
                      <m:sup>
                        <m:r>
                          <a:rPr lang="es-CR" sz="2000" i="1" dirty="0">
                            <a:latin typeface="Cambria Math" panose="02040503050406030204" pitchFamily="18" charset="0"/>
                          </a:rPr>
                          <m:t>2</m:t>
                        </m:r>
                      </m:sup>
                    </m:sSubSup>
                    <m:r>
                      <a:rPr lang="es-CR" sz="2000" i="1" dirty="0">
                        <a:latin typeface="Cambria Math" panose="02040503050406030204" pitchFamily="18" charset="0"/>
                      </a:rPr>
                      <m:t>)</m:t>
                    </m:r>
                  </m:oMath>
                </a14:m>
                <a:r>
                  <a:rPr lang="es-CR" sz="1400" dirty="0"/>
                  <a:t> </a:t>
                </a:r>
              </a:p>
              <a:p>
                <a:endParaRPr lang="es-CR" sz="2400" dirty="0"/>
              </a:p>
            </p:txBody>
          </p:sp>
        </mc:Choice>
        <mc:Fallback xmlns="">
          <p:sp>
            <p:nvSpPr>
              <p:cNvPr id="3" name="Marcador de contenido 2">
                <a:extLst>
                  <a:ext uri="{FF2B5EF4-FFF2-40B4-BE49-F238E27FC236}">
                    <a16:creationId xmlns:a16="http://schemas.microsoft.com/office/drawing/2014/main" xmlns="" id="{A3028C7F-A144-4D8E-B2F6-45E8C40DDDA2}"/>
                  </a:ext>
                </a:extLst>
              </p:cNvPr>
              <p:cNvSpPr>
                <a:spLocks noGrp="1" noRot="1" noChangeAspect="1" noMove="1" noResize="1" noEditPoints="1" noAdjustHandles="1" noChangeArrowheads="1" noChangeShapeType="1" noTextEdit="1"/>
              </p:cNvSpPr>
              <p:nvPr>
                <p:ph idx="1"/>
              </p:nvPr>
            </p:nvSpPr>
            <p:spPr>
              <a:xfrm>
                <a:off x="107504" y="980728"/>
                <a:ext cx="9001000" cy="5832648"/>
              </a:xfrm>
              <a:blipFill>
                <a:blip r:embed="rId2" cstate="print"/>
                <a:stretch>
                  <a:fillRect l="-1762" t="-1358"/>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p:spTree>
    <p:extLst>
      <p:ext uri="{BB962C8B-B14F-4D97-AF65-F5344CB8AC3E}">
        <p14:creationId xmlns:p14="http://schemas.microsoft.com/office/powerpoint/2010/main" val="427675227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B8A7B88-D80C-41D8-A96C-1EF381C9E03A}"/>
                  </a:ext>
                </a:extLst>
              </p:cNvPr>
              <p:cNvSpPr>
                <a:spLocks noGrp="1"/>
              </p:cNvSpPr>
              <p:nvPr>
                <p:ph idx="1"/>
              </p:nvPr>
            </p:nvSpPr>
            <p:spPr>
              <a:xfrm>
                <a:off x="179512" y="980728"/>
                <a:ext cx="8712968" cy="5760640"/>
              </a:xfrm>
            </p:spPr>
            <p:txBody>
              <a:bodyPr/>
              <a:lstStyle/>
              <a:p>
                <a:pPr marL="0" indent="0">
                  <a:buNone/>
                </a:pPr>
                <a:r>
                  <a:rPr lang="es-CR" b="1" dirty="0"/>
                  <a:t>Los procesos ARMA</a:t>
                </a:r>
              </a:p>
              <a:p>
                <a:pPr marL="0" indent="0">
                  <a:buNone/>
                </a:pPr>
                <a:r>
                  <a:rPr lang="es-CR" sz="2400" dirty="0"/>
                  <a:t>El proceso estacionario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satisface una representación </a:t>
                </a:r>
                <a14:m>
                  <m:oMath xmlns:m="http://schemas.openxmlformats.org/officeDocument/2006/math">
                    <m:r>
                      <a:rPr lang="es-CR" sz="2400" i="1" dirty="0">
                        <a:latin typeface="Cambria Math"/>
                      </a:rPr>
                      <m:t>𝐴𝑅</m:t>
                    </m:r>
                    <m:r>
                      <a:rPr lang="es-CR" sz="2400" b="0" i="1" dirty="0" smtClean="0">
                        <a:latin typeface="Cambria Math"/>
                      </a:rPr>
                      <m:t>𝑀𝐴</m:t>
                    </m:r>
                    <m:r>
                      <a:rPr lang="es-CR" sz="2400" i="1" dirty="0">
                        <a:latin typeface="Cambria Math"/>
                      </a:rPr>
                      <m:t> </m:t>
                    </m:r>
                  </m:oMath>
                </a14:m>
                <a:r>
                  <a:rPr lang="es-CR" sz="2400" dirty="0"/>
                  <a:t>de orden </a:t>
                </a:r>
                <a14:m>
                  <m:oMath xmlns:m="http://schemas.openxmlformats.org/officeDocument/2006/math">
                    <m:r>
                      <a:rPr lang="es-CR" sz="2400" i="1" dirty="0">
                        <a:latin typeface="Cambria Math"/>
                      </a:rPr>
                      <m:t>𝑝</m:t>
                    </m:r>
                  </m:oMath>
                </a14:m>
                <a:r>
                  <a:rPr lang="es-CR" sz="2400" dirty="0"/>
                  <a:t> y </a:t>
                </a:r>
                <a14:m>
                  <m:oMath xmlns:m="http://schemas.openxmlformats.org/officeDocument/2006/math">
                    <m:r>
                      <a:rPr lang="es-CR" sz="2400" i="1" dirty="0" smtClean="0">
                        <a:latin typeface="Cambria Math"/>
                      </a:rPr>
                      <m:t>𝑞</m:t>
                    </m:r>
                  </m:oMath>
                </a14:m>
                <a:r>
                  <a:rPr lang="es-CR" sz="2400" dirty="0"/>
                  <a:t>, denotado como </a:t>
                </a:r>
                <a14:m>
                  <m:oMath xmlns:m="http://schemas.openxmlformats.org/officeDocument/2006/math">
                    <m:r>
                      <a:rPr lang="es-CR" sz="2400" i="1" dirty="0">
                        <a:latin typeface="Cambria Math"/>
                      </a:rPr>
                      <m:t>𝐴𝑅</m:t>
                    </m:r>
                    <m:r>
                      <a:rPr lang="es-CR" sz="2400" b="0" i="1" dirty="0" smtClean="0">
                        <a:latin typeface="Cambria Math"/>
                      </a:rPr>
                      <m:t>𝑀𝐴</m:t>
                    </m:r>
                    <m:r>
                      <a:rPr lang="es-CR" sz="2400" i="1" dirty="0">
                        <a:latin typeface="Cambria Math"/>
                      </a:rPr>
                      <m:t>(</m:t>
                    </m:r>
                    <m:r>
                      <a:rPr lang="es-CR" sz="2400" i="1" dirty="0">
                        <a:latin typeface="Cambria Math"/>
                      </a:rPr>
                      <m:t>𝑝</m:t>
                    </m:r>
                    <m:r>
                      <a:rPr lang="es-CR" sz="2400" b="0" i="1" dirty="0" smtClean="0">
                        <a:latin typeface="Cambria Math"/>
                      </a:rPr>
                      <m:t>,</m:t>
                    </m:r>
                    <m:r>
                      <a:rPr lang="es-CR" sz="2400" b="0" i="1" dirty="0" smtClean="0">
                        <a:latin typeface="Cambria Math"/>
                      </a:rPr>
                      <m:t>𝑞</m:t>
                    </m:r>
                    <m:r>
                      <a:rPr lang="es-CR" sz="2400" i="1" dirty="0">
                        <a:latin typeface="Cambria Math"/>
                      </a:rPr>
                      <m:t>)</m:t>
                    </m:r>
                  </m:oMath>
                </a14:m>
                <a:r>
                  <a:rPr lang="es-CR" sz="2400" dirty="0"/>
                  <a:t>, si y solo si</a:t>
                </a:r>
                <a:endParaRPr lang="es-CR" sz="2400" b="1" dirty="0"/>
              </a:p>
              <a:p>
                <a:pPr marL="0" indent="0">
                  <a:buNone/>
                </a:pPr>
                <a:endParaRPr lang="es-CR" sz="2400" b="1" dirty="0"/>
              </a:p>
              <a:p>
                <a:pPr marL="0" indent="0">
                  <a:buNone/>
                </a:pPr>
                <a14:m>
                  <m:oMathPara xmlns:m="http://schemas.openxmlformats.org/officeDocument/2006/math">
                    <m:oMathParaPr>
                      <m:jc m:val="centerGroup"/>
                    </m:oMathParaPr>
                    <m:oMath xmlns:m="http://schemas.openxmlformats.org/officeDocument/2006/math">
                      <m:r>
                        <m:rPr>
                          <m:sty m:val="p"/>
                        </m:rPr>
                        <a:rPr lang="el-GR" sz="2400" i="0" dirty="0" smtClean="0">
                          <a:latin typeface="Cambria Math"/>
                        </a:rPr>
                        <m:t>Φ</m:t>
                      </m:r>
                      <m:d>
                        <m:dPr>
                          <m:ctrlPr>
                            <a:rPr lang="el-GR" sz="2400" i="1" dirty="0">
                              <a:latin typeface="Cambria Math" panose="02040503050406030204" pitchFamily="18" charset="0"/>
                            </a:rPr>
                          </m:ctrlPr>
                        </m:dPr>
                        <m:e>
                          <m:r>
                            <a:rPr lang="es-CR" sz="2400" i="1" dirty="0">
                              <a:latin typeface="Cambria Math"/>
                            </a:rPr>
                            <m:t>𝐿</m:t>
                          </m:r>
                        </m:e>
                      </m:d>
                      <m:sSub>
                        <m:sSubPr>
                          <m:ctrlPr>
                            <a:rPr lang="es-CR" sz="2400" b="0" i="1" dirty="0" smtClean="0">
                              <a:latin typeface="Cambria Math" panose="02040503050406030204" pitchFamily="18" charset="0"/>
                            </a:rPr>
                          </m:ctrlPr>
                        </m:sSubPr>
                        <m:e>
                          <m:r>
                            <a:rPr lang="es-CR" sz="2400" i="1" dirty="0" err="1">
                              <a:latin typeface="Cambria Math"/>
                            </a:rPr>
                            <m:t>𝑥</m:t>
                          </m:r>
                        </m:e>
                        <m:sub>
                          <m:r>
                            <a:rPr lang="es-CR" sz="2400" i="1" dirty="0" err="1">
                              <a:latin typeface="Cambria Math"/>
                            </a:rPr>
                            <m:t>𝑡</m:t>
                          </m:r>
                        </m:sub>
                      </m:sSub>
                      <m:r>
                        <a:rPr lang="es-CR" sz="2400" i="1" dirty="0">
                          <a:latin typeface="Cambria Math"/>
                        </a:rPr>
                        <m:t> = </m:t>
                      </m:r>
                      <m:r>
                        <a:rPr lang="es-CR" sz="2400" i="1" dirty="0">
                          <a:latin typeface="Cambria Math"/>
                        </a:rPr>
                        <m:t>𝑐</m:t>
                      </m:r>
                      <m:r>
                        <a:rPr lang="es-CR" sz="2400" i="1" dirty="0">
                          <a:latin typeface="Cambria Math"/>
                        </a:rPr>
                        <m:t> + </m:t>
                      </m:r>
                      <m:r>
                        <m:rPr>
                          <m:sty m:val="p"/>
                        </m:rPr>
                        <a:rPr lang="el-GR" sz="2400" i="0" dirty="0">
                          <a:latin typeface="Cambria Math"/>
                        </a:rPr>
                        <m:t>Θ</m:t>
                      </m:r>
                      <m:r>
                        <a:rPr lang="el-GR" sz="2400" i="1" dirty="0">
                          <a:latin typeface="Cambria Math"/>
                        </a:rPr>
                        <m:t>(</m:t>
                      </m:r>
                      <m:r>
                        <a:rPr lang="es-CR" sz="2400" i="1" dirty="0">
                          <a:latin typeface="Cambria Math"/>
                        </a:rPr>
                        <m:t>𝐿</m:t>
                      </m:r>
                      <m:r>
                        <a:rPr lang="es-CR" sz="2400" i="1" dirty="0">
                          <a:latin typeface="Cambria Math"/>
                        </a:rPr>
                        <m:t>) </m:t>
                      </m:r>
                      <m:r>
                        <a:rPr lang="el-GR" sz="2400" i="1" dirty="0">
                          <a:latin typeface="Cambria Math"/>
                        </a:rPr>
                        <m:t>𝜀</m:t>
                      </m:r>
                      <m:r>
                        <a:rPr lang="es-CR" sz="2400" i="1" dirty="0">
                          <a:latin typeface="Cambria Math"/>
                        </a:rPr>
                        <m:t>𝑡</m:t>
                      </m:r>
                    </m:oMath>
                  </m:oMathPara>
                </a14:m>
                <a:endParaRPr lang="es-CR" sz="2400" b="1" dirty="0"/>
              </a:p>
              <a:p>
                <a:r>
                  <a:rPr lang="fr-FR" sz="2400" dirty="0"/>
                  <a:t>Con </a:t>
                </a:r>
                <a14:m>
                  <m:oMath xmlns:m="http://schemas.openxmlformats.org/officeDocument/2006/math">
                    <m:r>
                      <a:rPr lang="es-CR" sz="2400" i="1">
                        <a:latin typeface="Cambria Math" panose="02040503050406030204" pitchFamily="18" charset="0"/>
                      </a:rPr>
                      <m:t>𝑐</m:t>
                    </m:r>
                    <m:r>
                      <a:rPr lang="es-CR" sz="2400" i="1">
                        <a:latin typeface="Cambria Math" panose="02040503050406030204" pitchFamily="18" charset="0"/>
                      </a:rPr>
                      <m:t> ∈ </m:t>
                    </m:r>
                    <m:r>
                      <a:rPr lang="es-CR" sz="2400" i="1">
                        <a:latin typeface="Cambria Math" panose="02040503050406030204" pitchFamily="18" charset="0"/>
                        <a:ea typeface="Cambria Math" panose="02040503050406030204" pitchFamily="18" charset="0"/>
                      </a:rPr>
                      <m:t>ℝ</m:t>
                    </m:r>
                  </m:oMath>
                </a14:m>
                <a:r>
                  <a:rPr lang="fr-FR" sz="2400" dirty="0"/>
                  <a:t>. </a:t>
                </a:r>
              </a:p>
              <a:p>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Φ</m:t>
                    </m:r>
                    <m:r>
                      <a:rPr lang="fr-FR" sz="2400" i="1" dirty="0">
                        <a:latin typeface="Cambria Math" panose="02040503050406030204" pitchFamily="18" charset="0"/>
                      </a:rPr>
                      <m:t>(</m:t>
                    </m:r>
                    <m:r>
                      <a:rPr lang="fr-FR" sz="2400" i="1" dirty="0">
                        <a:latin typeface="Cambria Math" panose="02040503050406030204" pitchFamily="18" charset="0"/>
                      </a:rPr>
                      <m:t>𝐿</m:t>
                    </m:r>
                    <m:r>
                      <a:rPr lang="fr-FR" sz="2400" i="1" dirty="0">
                        <a:latin typeface="Cambria Math" panose="02040503050406030204" pitchFamily="18" charset="0"/>
                      </a:rPr>
                      <m:t>)</m:t>
                    </m:r>
                  </m:oMath>
                </a14:m>
                <a:r>
                  <a:rPr lang="fr-FR" sz="2400" dirty="0"/>
                  <a:t> </a:t>
                </a:r>
                <a14:m>
                  <m:oMath xmlns:m="http://schemas.openxmlformats.org/officeDocument/2006/math">
                    <m:r>
                      <a:rPr lang="fr-FR" sz="2400" i="1" dirty="0">
                        <a:latin typeface="Cambria Math" panose="02040503050406030204" pitchFamily="18" charset="0"/>
                      </a:rPr>
                      <m:t>=</m:t>
                    </m:r>
                    <m:nary>
                      <m:naryPr>
                        <m:chr m:val="∑"/>
                        <m:limLoc m:val="subSup"/>
                        <m:ctrlPr>
                          <a:rPr lang="fr-FR" sz="2400" i="1" dirty="0">
                            <a:latin typeface="Cambria Math" panose="02040503050406030204" pitchFamily="18" charset="0"/>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endParaRPr lang="es-CR" sz="2400" dirty="0">
                  <a:ea typeface="Cambria Math" panose="02040503050406030204" pitchFamily="18" charset="0"/>
                </a:endParaRPr>
              </a:p>
              <a:p>
                <a14:m>
                  <m:oMath xmlns:m="http://schemas.openxmlformats.org/officeDocument/2006/math">
                    <m:r>
                      <m:rPr>
                        <m:sty m:val="p"/>
                      </m:rPr>
                      <a:rPr lang="fr-FR" sz="2400" dirty="0">
                        <a:latin typeface="Cambria Math" panose="02040503050406030204" pitchFamily="18" charset="0"/>
                      </a:rPr>
                      <m:t>Θ</m:t>
                    </m:r>
                    <m:d>
                      <m:dPr>
                        <m:ctrlPr>
                          <a:rPr lang="fr-FR" sz="2400" i="1" dirty="0">
                            <a:latin typeface="Cambria Math" panose="02040503050406030204" pitchFamily="18" charset="0"/>
                          </a:rPr>
                        </m:ctrlPr>
                      </m:dPr>
                      <m:e>
                        <m:r>
                          <a:rPr lang="fr-FR" sz="2400" i="1" dirty="0">
                            <a:latin typeface="Cambria Math" panose="02040503050406030204" pitchFamily="18" charset="0"/>
                          </a:rPr>
                          <m:t>𝐿</m:t>
                        </m:r>
                      </m:e>
                    </m:d>
                    <m:r>
                      <a:rPr lang="fr-FR" sz="2400" i="1" dirty="0">
                        <a:latin typeface="Cambria Math" panose="02040503050406030204" pitchFamily="18" charset="0"/>
                      </a:rPr>
                      <m:t>=</m:t>
                    </m:r>
                    <m:nary>
                      <m:naryPr>
                        <m:chr m:val="∑"/>
                        <m:limLoc m:val="subSup"/>
                        <m:ctrlPr>
                          <a:rPr lang="fr-FR" sz="2400" i="1" dirty="0">
                            <a:latin typeface="Cambria Math" panose="02040503050406030204" pitchFamily="18" charset="0"/>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𝜃</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r>
                  <a:rPr lang="es-CR" sz="1800" dirty="0"/>
                  <a:t/>
                </a:r>
                <a:br>
                  <a:rPr lang="es-CR" sz="1800" dirty="0"/>
                </a:br>
                <a:r>
                  <a:rPr lang="es-CR" sz="1800" dirty="0"/>
                  <a:t>	1. </a:t>
                </a:r>
                <a14:m>
                  <m:oMath xmlns:m="http://schemas.openxmlformats.org/officeDocument/2006/math">
                    <m:r>
                      <a:rPr lang="es-CR" sz="2400" i="1" dirty="0">
                        <a:latin typeface="Cambria Math" panose="02040503050406030204" pitchFamily="18" charset="0"/>
                      </a:rPr>
                      <m:t>∀</m:t>
                    </m:r>
                    <m:r>
                      <a:rPr lang="es-CR" sz="2400" i="1" dirty="0">
                        <a:latin typeface="Cambria Math" panose="02040503050406030204" pitchFamily="18" charset="0"/>
                      </a:rPr>
                      <m:t>𝑗</m:t>
                    </m:r>
                    <m:r>
                      <a:rPr lang="es-CR" sz="2400" i="1" dirty="0">
                        <a:latin typeface="Cambria Math" panose="02040503050406030204" pitchFamily="18" charset="0"/>
                      </a:rPr>
                      <m:t>&lt;</m:t>
                    </m:r>
                    <m:r>
                      <a:rPr lang="es-CR" sz="2400" i="1" dirty="0">
                        <a:latin typeface="Cambria Math" panose="02040503050406030204" pitchFamily="18" charset="0"/>
                      </a:rPr>
                      <m:t>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2. </a:t>
                </a:r>
                <a14:m>
                  <m:oMath xmlns:m="http://schemas.openxmlformats.org/officeDocument/2006/math">
                    <m:d>
                      <m:dPr>
                        <m:ctrlPr>
                          <a:rPr lang="es-CR" sz="2400" b="0" i="1" dirty="0" smtClean="0">
                            <a:latin typeface="Cambria Math" panose="02040503050406030204" pitchFamily="18" charset="0"/>
                          </a:rPr>
                        </m:ctrlPr>
                      </m:dPr>
                      <m:e>
                        <m:sSub>
                          <m:sSubPr>
                            <m:ctrlPr>
                              <a:rPr lang="es-CR" sz="2400" i="1" dirty="0">
                                <a:latin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𝑗</m:t>
                            </m:r>
                          </m:sub>
                        </m:sSub>
                        <m:r>
                          <a:rPr lang="es-CR" sz="2400" b="0" i="1" dirty="0" smtClean="0">
                            <a:latin typeface="Cambria Math" panose="02040503050406030204" pitchFamily="18" charset="0"/>
                          </a:rPr>
                          <m:t>,</m:t>
                        </m:r>
                        <m:sSub>
                          <m:sSubPr>
                            <m:ctrlPr>
                              <a:rPr lang="es-CR" sz="2400" i="1" dirty="0">
                                <a:latin typeface="Cambria Math" panose="02040503050406030204" pitchFamily="18" charset="0"/>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s-CR" sz="2400" b="0" i="1" dirty="0" smtClean="0">
                                <a:latin typeface="Cambria Math" panose="02040503050406030204" pitchFamily="18" charset="0"/>
                              </a:rPr>
                              <m:t>𝑝</m:t>
                            </m:r>
                          </m:sub>
                        </m:sSub>
                      </m:e>
                    </m:d>
                    <m:r>
                      <a:rPr lang="es-CR" sz="2400" i="1" dirty="0">
                        <a:latin typeface="Cambria Math" panose="02040503050406030204" pitchFamily="18" charset="0"/>
                      </a:rPr>
                      <m:t>∈</m:t>
                    </m:r>
                    <m:sSup>
                      <m:sSupPr>
                        <m:ctrlPr>
                          <a:rPr lang="es-CR" sz="2400" b="0" i="1" dirty="0" smtClean="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b="0" i="1" dirty="0" smtClean="0">
                            <a:latin typeface="Cambria Math" panose="02040503050406030204" pitchFamily="18" charset="0"/>
                            <a:ea typeface="Cambria Math" panose="02040503050406030204" pitchFamily="18" charset="0"/>
                          </a:rPr>
                          <m:t>2</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3. </a:t>
                </a:r>
                <a14:m>
                  <m:oMath xmlns:m="http://schemas.openxmlformats.org/officeDocument/2006/math">
                    <m:sSub>
                      <m:sSubPr>
                        <m:ctrlPr>
                          <a:rPr lang="es-CR" sz="2400" i="1" dirty="0">
                            <a:latin typeface="Cambria Math" panose="02040503050406030204" pitchFamily="18" charset="0"/>
                          </a:rPr>
                        </m:ctrlPr>
                      </m:sSubPr>
                      <m:e>
                        <m:r>
                          <a:rPr lang="es-CR" sz="2400" b="0" i="1" dirty="0" smtClean="0">
                            <a:latin typeface="Cambria Math" panose="02040503050406030204" pitchFamily="18" charset="0"/>
                          </a:rPr>
                          <m:t>(</m:t>
                        </m:r>
                        <m:r>
                          <a:rPr lang="fr-FR" sz="2400" i="1" dirty="0">
                            <a:latin typeface="Cambria Math" panose="02040503050406030204" pitchFamily="18" charset="0"/>
                            <a:ea typeface="Cambria Math" panose="02040503050406030204" pitchFamily="18" charset="0"/>
                          </a:rPr>
                          <m:t>𝜙</m:t>
                        </m:r>
                      </m:e>
                      <m:sub>
                        <m:r>
                          <a:rPr lang="el-GR" sz="2400" i="1" dirty="0">
                            <a:latin typeface="Cambria Math" panose="02040503050406030204" pitchFamily="18" charset="0"/>
                          </a:rPr>
                          <m:t>0</m:t>
                        </m:r>
                      </m:sub>
                    </m:sSub>
                    <m:r>
                      <a:rPr lang="es-CR" sz="2400" b="0" i="1" dirty="0" smtClean="0">
                        <a:latin typeface="Cambria Math" panose="02040503050406030204" pitchFamily="18" charset="0"/>
                      </a:rPr>
                      <m:t>,</m:t>
                    </m:r>
                    <m:sSub>
                      <m:sSubPr>
                        <m:ctrlPr>
                          <a:rPr lang="es-CR" sz="2400" i="1" dirty="0">
                            <a:latin typeface="Cambria Math" panose="02040503050406030204" pitchFamily="18" charset="0"/>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l-GR" sz="2400" i="1" dirty="0">
                            <a:latin typeface="Cambria Math" panose="02040503050406030204" pitchFamily="18" charset="0"/>
                          </a:rPr>
                          <m:t>0</m:t>
                        </m:r>
                      </m:sub>
                    </m:sSub>
                    <m:r>
                      <a:rPr lang="es-CR" sz="2400" b="0" i="1" dirty="0" smtClean="0">
                        <a:latin typeface="Cambria Math" panose="02040503050406030204" pitchFamily="18" charset="0"/>
                      </a:rPr>
                      <m:t>)</m:t>
                    </m:r>
                    <m:r>
                      <a:rPr lang="el-GR" sz="2400" i="1" dirty="0">
                        <a:latin typeface="Cambria Math" panose="02040503050406030204" pitchFamily="18" charset="0"/>
                      </a:rPr>
                      <m:t>= 1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4. </a:t>
                </a:r>
                <a14:m>
                  <m:oMath xmlns:m="http://schemas.openxmlformats.org/officeDocument/2006/math">
                    <m:sSub>
                      <m:sSubPr>
                        <m:ctrlPr>
                          <a:rPr lang="es-CR" sz="2400" i="1" dirty="0">
                            <a:latin typeface="Cambria Math" panose="02040503050406030204" pitchFamily="18" charset="0"/>
                          </a:rPr>
                        </m:ctrlPr>
                      </m:sSubPr>
                      <m:e>
                        <m:r>
                          <a:rPr lang="es-CR" sz="2400" b="0" i="1" dirty="0" smtClean="0">
                            <a:latin typeface="Cambria Math" panose="02040503050406030204" pitchFamily="18" charset="0"/>
                          </a:rPr>
                          <m:t>(</m:t>
                        </m:r>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𝑞</m:t>
                        </m:r>
                      </m:sub>
                    </m:sSub>
                    <m:r>
                      <a:rPr lang="es-CR" sz="2400" b="0" i="1" dirty="0" smtClean="0">
                        <a:latin typeface="Cambria Math" panose="02040503050406030204" pitchFamily="18" charset="0"/>
                      </a:rPr>
                      <m:t>,</m:t>
                    </m:r>
                    <m:sSub>
                      <m:sSubPr>
                        <m:ctrlPr>
                          <a:rPr lang="es-CR" sz="2400" i="1" dirty="0">
                            <a:latin typeface="Cambria Math" panose="02040503050406030204" pitchFamily="18" charset="0"/>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s-CR" sz="2400" b="0" i="1" dirty="0" smtClean="0">
                            <a:latin typeface="Cambria Math" panose="02040503050406030204" pitchFamily="18" charset="0"/>
                          </a:rPr>
                          <m:t>𝑝</m:t>
                        </m:r>
                      </m:sub>
                    </m:sSub>
                    <m:r>
                      <a:rPr lang="es-CR" sz="2400" b="0" i="1" dirty="0" smtClean="0">
                        <a:latin typeface="Cambria Math" panose="02040503050406030204" pitchFamily="18" charset="0"/>
                      </a:rPr>
                      <m:t>)</m:t>
                    </m:r>
                    <m:r>
                      <a:rPr lang="es-CR" sz="2400" i="1" dirty="0">
                        <a:latin typeface="Cambria Math" panose="02040503050406030204" pitchFamily="18" charset="0"/>
                      </a:rPr>
                      <m:t>∈</m:t>
                    </m:r>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b="0" i="1" dirty="0" smtClean="0">
                            <a:latin typeface="Cambria Math" panose="02040503050406030204" pitchFamily="18" charset="0"/>
                            <a:ea typeface="Cambria Math" panose="02040503050406030204" pitchFamily="18" charset="0"/>
                          </a:rPr>
                          <m:t>2</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5. </a:t>
                </a:r>
                <a14:m>
                  <m:oMath xmlns:m="http://schemas.openxmlformats.org/officeDocument/2006/math">
                    <m:r>
                      <a:rPr lang="es-CR" sz="2000" i="1" dirty="0">
                        <a:latin typeface="Cambria Math" panose="02040503050406030204" pitchFamily="18" charset="0"/>
                      </a:rPr>
                      <m:t> </m:t>
                    </m:r>
                    <m:r>
                      <a:rPr lang="el-GR" sz="2000" i="1" dirty="0">
                        <a:latin typeface="Cambria Math" panose="02040503050406030204" pitchFamily="18" charset="0"/>
                      </a:rPr>
                      <m:t>𝜀</m:t>
                    </m:r>
                    <m:r>
                      <a:rPr lang="es-CR" sz="2000" i="1" dirty="0">
                        <a:latin typeface="Cambria Math" panose="02040503050406030204" pitchFamily="18" charset="0"/>
                      </a:rPr>
                      <m:t>𝑡</m:t>
                    </m:r>
                    <m:r>
                      <a:rPr lang="es-CR" sz="2000" i="1" dirty="0">
                        <a:latin typeface="Cambria Math" panose="02040503050406030204" pitchFamily="18" charset="0"/>
                      </a:rPr>
                      <m:t> </m:t>
                    </m:r>
                    <m:r>
                      <a:rPr lang="es-CR" sz="2000" i="1" dirty="0">
                        <a:latin typeface="Cambria Math" panose="02040503050406030204" pitchFamily="18" charset="0"/>
                      </a:rPr>
                      <m:t>𝑞𝑢𝑒</m:t>
                    </m:r>
                    <m:r>
                      <a:rPr lang="es-CR" sz="2000" i="1" dirty="0">
                        <a:latin typeface="Cambria Math" panose="02040503050406030204" pitchFamily="18" charset="0"/>
                      </a:rPr>
                      <m:t> </m:t>
                    </m:r>
                    <m:r>
                      <a:rPr lang="es-CR" sz="2000" i="1" dirty="0">
                        <a:latin typeface="Cambria Math" panose="02040503050406030204" pitchFamily="18" charset="0"/>
                      </a:rPr>
                      <m:t>𝑒𝑠𝑡</m:t>
                    </m:r>
                    <m:r>
                      <a:rPr lang="es-CR" sz="2000" i="1" dirty="0">
                        <a:latin typeface="Cambria Math" panose="02040503050406030204" pitchFamily="18" charset="0"/>
                      </a:rPr>
                      <m:t>á  </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𝑑</m:t>
                    </m:r>
                    <m:r>
                      <a:rPr lang="es-CR" sz="2000" i="1" dirty="0">
                        <a:latin typeface="Cambria Math" panose="02040503050406030204" pitchFamily="18" charset="0"/>
                      </a:rPr>
                      <m:t>. (0,</m:t>
                    </m:r>
                    <m:sSubSup>
                      <m:sSubSupPr>
                        <m:ctrlPr>
                          <a:rPr lang="es-CR" sz="2000" i="1" dirty="0">
                            <a:latin typeface="Cambria Math" panose="02040503050406030204" pitchFamily="18" charset="0"/>
                          </a:rPr>
                        </m:ctrlPr>
                      </m:sSubSupPr>
                      <m:e>
                        <m:r>
                          <a:rPr lang="es-CR" sz="2000" i="1" dirty="0">
                            <a:latin typeface="Cambria Math" panose="02040503050406030204" pitchFamily="18" charset="0"/>
                            <a:ea typeface="Cambria Math" panose="02040503050406030204" pitchFamily="18" charset="0"/>
                          </a:rPr>
                          <m:t>𝜎</m:t>
                        </m:r>
                      </m:e>
                      <m:sub>
                        <m:r>
                          <a:rPr lang="es-CR" sz="2000" i="1" dirty="0">
                            <a:latin typeface="Cambria Math" panose="02040503050406030204" pitchFamily="18" charset="0"/>
                            <a:ea typeface="Cambria Math" panose="02040503050406030204" pitchFamily="18" charset="0"/>
                          </a:rPr>
                          <m:t>𝜀</m:t>
                        </m:r>
                      </m:sub>
                      <m:sup>
                        <m:r>
                          <a:rPr lang="es-CR" sz="2000" i="1" dirty="0">
                            <a:latin typeface="Cambria Math" panose="02040503050406030204" pitchFamily="18" charset="0"/>
                          </a:rPr>
                          <m:t>2</m:t>
                        </m:r>
                      </m:sup>
                    </m:sSubSup>
                    <m:r>
                      <a:rPr lang="es-CR" sz="2000" i="1" dirty="0">
                        <a:latin typeface="Cambria Math" panose="02040503050406030204" pitchFamily="18" charset="0"/>
                      </a:rPr>
                      <m:t>)</m:t>
                    </m:r>
                  </m:oMath>
                </a14:m>
                <a:r>
                  <a:rPr lang="es-CR" sz="1400" dirty="0"/>
                  <a:t> </a:t>
                </a:r>
              </a:p>
              <a:p>
                <a:pPr marL="0" indent="0">
                  <a:buNone/>
                </a:pPr>
                <a:endParaRPr lang="es-CR" sz="2400" b="1" dirty="0"/>
              </a:p>
            </p:txBody>
          </p:sp>
        </mc:Choice>
        <mc:Fallback xmlns="">
          <p:sp>
            <p:nvSpPr>
              <p:cNvPr id="3" name="Marcador de contenido 2">
                <a:extLst>
                  <a:ext uri="{FF2B5EF4-FFF2-40B4-BE49-F238E27FC236}">
                    <a16:creationId xmlns:a16="http://schemas.microsoft.com/office/drawing/2014/main" xmlns="" id="{FB8A7B88-D80C-41D8-A96C-1EF381C9E03A}"/>
                  </a:ext>
                </a:extLst>
              </p:cNvPr>
              <p:cNvSpPr>
                <a:spLocks noGrp="1" noRot="1" noChangeAspect="1" noMove="1" noResize="1" noEditPoints="1" noAdjustHandles="1" noChangeArrowheads="1" noChangeShapeType="1" noTextEdit="1"/>
              </p:cNvSpPr>
              <p:nvPr>
                <p:ph idx="1"/>
              </p:nvPr>
            </p:nvSpPr>
            <p:spPr>
              <a:xfrm>
                <a:off x="179512" y="980728"/>
                <a:ext cx="8712968" cy="5760640"/>
              </a:xfrm>
              <a:blipFill>
                <a:blip r:embed="rId2" cstate="print"/>
                <a:stretch>
                  <a:fillRect l="-1748" t="-1376" b="-106"/>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p:spTree>
    <p:extLst>
      <p:ext uri="{BB962C8B-B14F-4D97-AF65-F5344CB8AC3E}">
        <p14:creationId xmlns:p14="http://schemas.microsoft.com/office/powerpoint/2010/main" val="136420281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E8076-FAC4-4B9A-9490-092E9D168908}"/>
              </a:ext>
            </a:extLst>
          </p:cNvPr>
          <p:cNvSpPr>
            <a:spLocks noGrp="1"/>
          </p:cNvSpPr>
          <p:nvPr>
            <p:ph type="title"/>
          </p:nvPr>
        </p:nvSpPr>
        <p:spPr/>
        <p:txBody>
          <a:bodyPr/>
          <a:lstStyle/>
          <a:p>
            <a:r>
              <a:rPr lang="es-CR" dirty="0"/>
              <a:t>Conclusión</a:t>
            </a:r>
          </a:p>
        </p:txBody>
      </p:sp>
      <p:sp>
        <p:nvSpPr>
          <p:cNvPr id="3" name="Marcador de contenido 2">
            <a:extLst>
              <a:ext uri="{FF2B5EF4-FFF2-40B4-BE49-F238E27FC236}">
                <a16:creationId xmlns:a16="http://schemas.microsoft.com/office/drawing/2014/main" id="{52CC6077-AC36-42B7-B4A2-B67A0E87A4D0}"/>
              </a:ext>
            </a:extLst>
          </p:cNvPr>
          <p:cNvSpPr>
            <a:spLocks noGrp="1"/>
          </p:cNvSpPr>
          <p:nvPr>
            <p:ph idx="1"/>
          </p:nvPr>
        </p:nvSpPr>
        <p:spPr/>
        <p:txBody>
          <a:bodyPr>
            <a:normAutofit/>
          </a:bodyPr>
          <a:lstStyle/>
          <a:p>
            <a:r>
              <a:rPr lang="es-CR" sz="2400" dirty="0"/>
              <a:t>El presente capítulo presentó el método de Box-Jenkins y sus fundamentos.</a:t>
            </a:r>
          </a:p>
          <a:p>
            <a:endParaRPr lang="es-CR" sz="2400" dirty="0"/>
          </a:p>
          <a:p>
            <a:r>
              <a:rPr lang="es-CR" sz="2400" dirty="0"/>
              <a:t>Se presentó la serie cronológica, los procesos estacionarios, el ruido blanco el teorema de </a:t>
            </a:r>
            <a:r>
              <a:rPr lang="es-CR" sz="2400" dirty="0" err="1"/>
              <a:t>Wold</a:t>
            </a:r>
            <a:r>
              <a:rPr lang="es-CR" sz="2400" dirty="0"/>
              <a:t>, y se hizo una corta mención de los modelos ARIMA.</a:t>
            </a:r>
          </a:p>
          <a:p>
            <a:endParaRPr lang="es-CR" sz="2400" dirty="0"/>
          </a:p>
          <a:p>
            <a:r>
              <a:rPr lang="es-CR" sz="2400" dirty="0"/>
              <a:t>El próximo capítulo abordará de forma exhaustivo los modelos ARMA, sus condiciones, las auto correlaciones normales y parciales, y otros conceptos esenciales.</a:t>
            </a:r>
          </a:p>
        </p:txBody>
      </p:sp>
    </p:spTree>
    <p:extLst>
      <p:ext uri="{BB962C8B-B14F-4D97-AF65-F5344CB8AC3E}">
        <p14:creationId xmlns:p14="http://schemas.microsoft.com/office/powerpoint/2010/main" val="7621304"/>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2F710-413C-4663-9FFA-19C3B435313D}"/>
              </a:ext>
            </a:extLst>
          </p:cNvPr>
          <p:cNvSpPr>
            <a:spLocks noGrp="1"/>
          </p:cNvSpPr>
          <p:nvPr>
            <p:ph type="title"/>
          </p:nvPr>
        </p:nvSpPr>
        <p:spPr/>
        <p:txBody>
          <a:bodyPr/>
          <a:lstStyle/>
          <a:p>
            <a:endParaRPr lang="es-CR"/>
          </a:p>
        </p:txBody>
      </p:sp>
      <p:sp>
        <p:nvSpPr>
          <p:cNvPr id="3" name="Marcador de contenido 2">
            <a:extLst>
              <a:ext uri="{FF2B5EF4-FFF2-40B4-BE49-F238E27FC236}">
                <a16:creationId xmlns:a16="http://schemas.microsoft.com/office/drawing/2014/main" id="{CA55FF62-B7F5-4E17-8635-C25664A034D5}"/>
              </a:ext>
            </a:extLst>
          </p:cNvPr>
          <p:cNvSpPr>
            <a:spLocks noGrp="1"/>
          </p:cNvSpPr>
          <p:nvPr>
            <p:ph idx="1"/>
          </p:nvPr>
        </p:nvSpPr>
        <p:spPr/>
        <p:txBody>
          <a:bodyPr/>
          <a:lstStyle/>
          <a:p>
            <a:endParaRPr lang="es-CR"/>
          </a:p>
        </p:txBody>
      </p:sp>
      <p:pic>
        <p:nvPicPr>
          <p:cNvPr id="1026" name="Picture 2" descr="Resultado de imagen para the 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77174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23528" y="1052736"/>
                <a:ext cx="8229600" cy="4525963"/>
              </a:xfrm>
            </p:spPr>
            <p:txBody>
              <a:bodyPr>
                <a:normAutofit/>
              </a:bodyPr>
              <a:lstStyle/>
              <a:p>
                <a:pPr algn="just"/>
                <a:r>
                  <a:rPr lang="es-CR" sz="2400" dirty="0"/>
                  <a:t>La muestra observada constituye una realización particular sobre las </a:t>
                </a:r>
                <a14:m>
                  <m:oMath xmlns:m="http://schemas.openxmlformats.org/officeDocument/2006/math">
                    <m:r>
                      <a:rPr lang="es-CR" sz="2400" i="1">
                        <a:latin typeface="Cambria Math"/>
                      </a:rPr>
                      <m:t>𝑇</m:t>
                    </m:r>
                  </m:oMath>
                </a14:m>
                <a:r>
                  <a:rPr lang="es-CR" sz="2400" dirty="0"/>
                  <a:t> unidades de tiempo de un mismo proceso estocástico que generan los datos de la variable  </a:t>
                </a:r>
                <a14:m>
                  <m:oMath xmlns:m="http://schemas.openxmlformats.org/officeDocument/2006/math">
                    <m:sSub>
                      <m:sSubPr>
                        <m:ctrlPr>
                          <a:rPr lang="es-CR" sz="2400" i="1">
                            <a:latin typeface="Cambria Math" panose="02040503050406030204" pitchFamily="18" charset="0"/>
                          </a:rPr>
                        </m:ctrlPr>
                      </m:sSubPr>
                      <m:e>
                        <m:r>
                          <m:rPr>
                            <m:sty m:val="p"/>
                          </m:rPr>
                          <a:rPr lang="es-CR" sz="2400">
                            <a:latin typeface="Cambria Math"/>
                          </a:rPr>
                          <m:t>Y</m:t>
                        </m:r>
                      </m:e>
                      <m:sub>
                        <m:r>
                          <m:rPr>
                            <m:sty m:val="p"/>
                          </m:rPr>
                          <a:rPr lang="es-CR" sz="2400">
                            <a:latin typeface="Cambria Math"/>
                          </a:rPr>
                          <m:t>t</m:t>
                        </m:r>
                      </m:sub>
                    </m:sSub>
                  </m:oMath>
                </a14:m>
                <a:r>
                  <a:rPr lang="es-CR" sz="2400" dirty="0"/>
                  <a:t>. El proceso generado (o DGP por </a:t>
                </a:r>
                <a:r>
                  <a:rPr lang="es-CR" sz="2400" i="1" dirty="0"/>
                  <a:t>Data </a:t>
                </a:r>
                <a:r>
                  <a:rPr lang="es-CR" sz="2400" i="1" dirty="0" err="1"/>
                  <a:t>Generating</a:t>
                </a:r>
                <a:r>
                  <a:rPr lang="es-CR" sz="2400" i="1" dirty="0"/>
                  <a:t> </a:t>
                </a:r>
                <a:r>
                  <a:rPr lang="es-CR" sz="2400" i="1" dirty="0" err="1"/>
                  <a:t>Process</a:t>
                </a:r>
                <a:r>
                  <a:rPr lang="es-CR" sz="2400" dirty="0"/>
                  <a:t>) se considera de esta forma como una </a:t>
                </a:r>
                <a:r>
                  <a:rPr lang="es-CR" sz="2400" i="1" dirty="0"/>
                  <a:t>serie estocástica temporal</a:t>
                </a:r>
                <a:r>
                  <a:rPr lang="es-CR" sz="2400" dirty="0"/>
                  <a:t>.</a:t>
                </a:r>
              </a:p>
              <a:p>
                <a:pPr algn="just"/>
                <a:endParaRPr lang="es-CR" sz="2400" dirty="0"/>
              </a:p>
              <a:p>
                <a:pPr algn="just"/>
                <a:r>
                  <a:rPr lang="es-CR" sz="2400" dirty="0"/>
                  <a:t>De forma más general, es posible obtener en el absoluto de todas las posibles realizaciones un número infinito de </a:t>
                </a:r>
                <a:r>
                  <a:rPr lang="es-CR" sz="2400" dirty="0" err="1"/>
                  <a:t>de</a:t>
                </a:r>
                <a:r>
                  <a:rPr lang="es-CR" sz="2400" dirty="0"/>
                  <a:t> períodos. A esta colección de observaciones las podemos escribir de la siguiente forma:</a:t>
                </a:r>
              </a:p>
              <a:p>
                <a:endParaRPr lang="es-CR" sz="2400" dirty="0"/>
              </a:p>
              <a:p>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23528" y="1052736"/>
                <a:ext cx="8229600" cy="4525963"/>
              </a:xfrm>
              <a:blipFill rotWithShape="1">
                <a:blip r:embed="rId2" cstate="print"/>
                <a:stretch>
                  <a:fillRect l="-963" t="-1078" r="-1185"/>
                </a:stretch>
              </a:blipFill>
            </p:spPr>
            <p:txBody>
              <a:bodyPr/>
              <a:lstStyle/>
              <a:p>
                <a:r>
                  <a:rPr lang="es-CR">
                    <a:noFill/>
                  </a:rPr>
                  <a:t> </a:t>
                </a:r>
              </a:p>
            </p:txBody>
          </p:sp>
        </mc:Fallback>
      </mc:AlternateContent>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5229200"/>
            <a:ext cx="4968552"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34902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908720"/>
                <a:ext cx="8856984" cy="5760640"/>
              </a:xfrm>
            </p:spPr>
            <p:txBody>
              <a:bodyPr>
                <a:normAutofit/>
              </a:bodyPr>
              <a:lstStyle/>
              <a:p>
                <a:r>
                  <a:rPr lang="es-CR" sz="2400" dirty="0"/>
                  <a:t>Estas variables aleatorias poseen una función de densidad, notadas como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𝑓</m:t>
                        </m:r>
                      </m:e>
                      <m:sub>
                        <m:sSub>
                          <m:sSubPr>
                            <m:ctrlPr>
                              <a:rPr lang="es-CR" sz="2400" b="0" i="1" smtClean="0">
                                <a:latin typeface="Cambria Math" panose="02040503050406030204" pitchFamily="18" charset="0"/>
                              </a:rPr>
                            </m:ctrlPr>
                          </m:sSubPr>
                          <m:e>
                            <m:r>
                              <a:rPr lang="es-CR" sz="2400" b="0" i="1" smtClean="0">
                                <a:latin typeface="Cambria Math"/>
                              </a:rPr>
                              <m:t>𝑌</m:t>
                            </m:r>
                          </m:e>
                          <m:sub>
                            <m:r>
                              <a:rPr lang="es-CR" sz="2400" b="0" i="1" smtClean="0">
                                <a:latin typeface="Cambria Math"/>
                              </a:rPr>
                              <m:t>𝑡</m:t>
                            </m:r>
                          </m:sub>
                        </m:sSub>
                      </m:sub>
                    </m:sSub>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a:rPr>
                              <m:t>𝑦</m:t>
                            </m:r>
                          </m:e>
                          <m:sub>
                            <m:r>
                              <a:rPr lang="es-CR" sz="2400" b="0" i="1" smtClean="0">
                                <a:latin typeface="Cambria Math"/>
                              </a:rPr>
                              <m:t>𝑡</m:t>
                            </m:r>
                          </m:sub>
                        </m:sSub>
                      </m:e>
                    </m:d>
                  </m:oMath>
                </a14:m>
                <a:r>
                  <a:rPr lang="es-CR" sz="2400" dirty="0"/>
                  <a:t>, que corresponden a la densidad incondicional de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𝑌</m:t>
                        </m:r>
                      </m:e>
                      <m:sub>
                        <m:r>
                          <a:rPr lang="es-CR" sz="2400" b="0" i="1" smtClean="0">
                            <a:latin typeface="Cambria Math"/>
                          </a:rPr>
                          <m:t>𝑡</m:t>
                        </m:r>
                      </m:sub>
                    </m:sSub>
                  </m:oMath>
                </a14:m>
                <a:r>
                  <a:rPr lang="es-CR" sz="2400" dirty="0"/>
                  <a:t>.</a:t>
                </a:r>
              </a:p>
              <a:p>
                <a:endParaRPr lang="es-CR" sz="2400" dirty="0"/>
              </a:p>
              <a:p>
                <a:r>
                  <a:rPr lang="es-CR" sz="2400" dirty="0"/>
                  <a:t>En el presente caso, esta densidad incondicional está dada por la relación: </a:t>
                </a:r>
              </a:p>
              <a:p>
                <a:endParaRPr lang="es-CR" sz="2400" dirty="0"/>
              </a:p>
              <a:p>
                <a:endParaRPr lang="es-CR" sz="2400" dirty="0"/>
              </a:p>
              <a:p>
                <a:endParaRPr lang="es-CR" sz="2400" dirty="0"/>
              </a:p>
              <a:p>
                <a:pPr algn="just"/>
                <a:r>
                  <a:rPr lang="es-CR" sz="2400" dirty="0"/>
                  <a:t>Partiendo de la función de densidad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sub>
                    </m:sSub>
                  </m:oMath>
                </a14:m>
                <a:r>
                  <a:rPr lang="es-CR" sz="2400" dirty="0"/>
                  <a:t>, es posible determinar el conjunto de momentos de esta variable aleatoria. En el análisis de series de tiempo, a menudo nos limitamos a la definición momentos de orden uno (esperanza) y de orden dos (la función de </a:t>
                </a:r>
                <a:r>
                  <a:rPr lang="es-CR" sz="2400" dirty="0" err="1"/>
                  <a:t>autocovariancia</a:t>
                </a:r>
                <a:r>
                  <a:rPr lang="es-CR" sz="2400" dirty="0"/>
                  <a:t>).</a:t>
                </a:r>
              </a:p>
              <a:p>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908720"/>
                <a:ext cx="8856984" cy="5760640"/>
              </a:xfrm>
              <a:blipFill rotWithShape="1">
                <a:blip r:embed="rId2" cstate="print"/>
                <a:stretch>
                  <a:fillRect l="-895" t="-847" r="-1514"/>
                </a:stretch>
              </a:blipFill>
            </p:spPr>
            <p:txBody>
              <a:bodyPr/>
              <a:lstStyle/>
              <a:p>
                <a:r>
                  <a:rPr lang="es-CR">
                    <a:noFill/>
                  </a:rPr>
                  <a:t> </a:t>
                </a:r>
              </a:p>
            </p:txBody>
          </p:sp>
        </mc:Fallback>
      </mc:AlternateContent>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51" y="2924944"/>
            <a:ext cx="4277912" cy="1000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19438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23528" y="1124744"/>
                <a:ext cx="8568952" cy="5400600"/>
              </a:xfrm>
            </p:spPr>
            <p:txBody>
              <a:bodyPr>
                <a:normAutofit/>
              </a:bodyPr>
              <a:lstStyle/>
              <a:p>
                <a:r>
                  <a:rPr lang="es-CR" sz="2400" dirty="0"/>
                  <a:t>La esperanza teórica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sub>
                    </m:sSub>
                  </m:oMath>
                </a14:m>
                <a:r>
                  <a:rPr lang="es-CR" sz="2400" dirty="0"/>
                  <a:t> está determinada por la fórmula: </a:t>
                </a:r>
              </a:p>
              <a:p>
                <a:endParaRPr lang="es-CR" sz="2400" dirty="0"/>
              </a:p>
              <a:p>
                <a:endParaRPr lang="es-CR" sz="2400" dirty="0"/>
              </a:p>
              <a:p>
                <a:r>
                  <a:rPr lang="es-CR" sz="2400" dirty="0"/>
                  <a:t>Esta integral puede ser aproximada por el límite de probabilidad, denotado </a:t>
                </a:r>
                <a14:m>
                  <m:oMath xmlns:m="http://schemas.openxmlformats.org/officeDocument/2006/math">
                    <m:r>
                      <a:rPr lang="es-CR" sz="2400" b="0" i="1" smtClean="0">
                        <a:latin typeface="Cambria Math"/>
                      </a:rPr>
                      <m:t>𝑝𝑙𝑖𝑚</m:t>
                    </m:r>
                  </m:oMath>
                </a14:m>
                <a:r>
                  <a:rPr lang="es-CR" sz="2400" dirty="0"/>
                  <a:t>, de la suma infinita siguiente:</a:t>
                </a:r>
              </a:p>
              <a:p>
                <a:endParaRPr lang="es-CR" sz="2400" dirty="0"/>
              </a:p>
              <a:p>
                <a:endParaRPr lang="es-CR" sz="2400" dirty="0"/>
              </a:p>
              <a:p>
                <a:endParaRPr lang="es-CR" sz="2400" dirty="0"/>
              </a:p>
              <a:p>
                <a:r>
                  <a:rPr lang="es-CR" sz="2400" dirty="0"/>
                  <a:t>O de forma equivalente:</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23528" y="1124744"/>
                <a:ext cx="8568952" cy="5400600"/>
              </a:xfrm>
              <a:blipFill rotWithShape="1">
                <a:blip r:embed="rId2" cstate="print"/>
                <a:stretch>
                  <a:fillRect l="-925" t="-904" r="-1280"/>
                </a:stretch>
              </a:blipFill>
            </p:spPr>
            <p:txBody>
              <a:bodyPr/>
              <a:lstStyle/>
              <a:p>
                <a:r>
                  <a:rPr lang="es-CR">
                    <a:noFill/>
                  </a:rPr>
                  <a:t> </a:t>
                </a:r>
              </a:p>
            </p:txBody>
          </p:sp>
        </mc:Fallback>
      </mc:AlternateContent>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1844824"/>
            <a:ext cx="3096344" cy="850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832" y="3717032"/>
            <a:ext cx="2834256" cy="1008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33887" y="5517232"/>
            <a:ext cx="2860201" cy="100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44908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08720"/>
                <a:ext cx="8928992" cy="5832648"/>
              </a:xfrm>
            </p:spPr>
            <p:txBody>
              <a:bodyPr>
                <a:normAutofit/>
              </a:bodyPr>
              <a:lstStyle/>
              <a:p>
                <a:pPr algn="just"/>
                <a:r>
                  <a:rPr lang="es-CR" sz="2400" dirty="0"/>
                  <a:t>Utilizamos aquí la noción de convergencia en probabilidad (o límite en probabilidad) ya que, recordemos, los términos </a:t>
                </a:r>
                <a14:m>
                  <m:oMath xmlns:m="http://schemas.openxmlformats.org/officeDocument/2006/math">
                    <m:d>
                      <m:dPr>
                        <m:begChr m:val="{"/>
                        <m:endChr m:val="}"/>
                        <m:ctrlPr>
                          <a:rPr lang="es-CR" sz="2400" i="1" smtClean="0">
                            <a:latin typeface="Cambria Math" panose="02040503050406030204" pitchFamily="18" charset="0"/>
                          </a:rPr>
                        </m:ctrlPr>
                      </m:dPr>
                      <m:e>
                        <m:sSubSup>
                          <m:sSubSupPr>
                            <m:ctrlPr>
                              <a:rPr lang="es-CR" sz="2400" i="1" smtClean="0">
                                <a:latin typeface="Cambria Math" panose="02040503050406030204" pitchFamily="18" charset="0"/>
                              </a:rPr>
                            </m:ctrlPr>
                          </m:sSubSupPr>
                          <m:e>
                            <m:sSub>
                              <m:sSubPr>
                                <m:ctrlPr>
                                  <a:rPr lang="es-CR" sz="2400" b="0" i="1" smtClean="0">
                                    <a:latin typeface="Cambria Math" panose="02040503050406030204" pitchFamily="18" charset="0"/>
                                  </a:rPr>
                                </m:ctrlPr>
                              </m:sSubPr>
                              <m:e>
                                <m:r>
                                  <a:rPr lang="es-CR" sz="2400" b="0" i="1" smtClean="0">
                                    <a:latin typeface="Cambria Math"/>
                                  </a:rPr>
                                  <m:t>𝑦</m:t>
                                </m:r>
                              </m:e>
                              <m:sub>
                                <m:r>
                                  <a:rPr lang="es-CR" sz="2400" b="0" i="1" smtClean="0">
                                    <a:latin typeface="Cambria Math"/>
                                  </a:rPr>
                                  <m:t>𝑡</m:t>
                                </m:r>
                              </m:sub>
                            </m:sSub>
                          </m:e>
                          <m:sub/>
                          <m:sup>
                            <m:r>
                              <a:rPr lang="es-CR" sz="2400" b="0" i="1" smtClean="0">
                                <a:latin typeface="Cambria Math"/>
                              </a:rPr>
                              <m:t>𝑖</m:t>
                            </m:r>
                          </m:sup>
                        </m:sSubSup>
                      </m:e>
                    </m:d>
                  </m:oMath>
                </a14:m>
                <a:r>
                  <a:rPr lang="es-CR" sz="2400" dirty="0"/>
                  <a:t> son realizaciones de una variable aleatoria, por lo que la suma de estos términos es en sí una variable aleatoria.</a:t>
                </a:r>
              </a:p>
              <a:p>
                <a:pPr algn="just"/>
                <a:endParaRPr lang="es-CR" sz="2400" dirty="0"/>
              </a:p>
              <a:p>
                <a:pPr algn="just"/>
                <a:r>
                  <a:rPr lang="es-CR" sz="2400" dirty="0"/>
                  <a:t>Para nuestro interés, cuando las variables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sub>
                    </m:sSub>
                  </m:oMath>
                </a14:m>
                <a:r>
                  <a:rPr lang="es-CR" sz="2400" dirty="0"/>
                  <a:t>, ∀ t ∈ Z, son independientemente e idénticamente distribuidas (</a:t>
                </a:r>
                <a:r>
                  <a:rPr lang="es-CR" sz="2400" dirty="0" err="1"/>
                  <a:t>i.i.d</a:t>
                </a:r>
                <a:r>
                  <a:rPr lang="es-CR" sz="2400" dirty="0"/>
                  <a:t>), entonces podemos determinar la esperanza </a:t>
                </a:r>
                <a14:m>
                  <m:oMath xmlns:m="http://schemas.openxmlformats.org/officeDocument/2006/math">
                    <m:r>
                      <a:rPr lang="es-CR" sz="2400" b="0" i="1" smtClean="0">
                        <a:latin typeface="Cambria Math"/>
                      </a:rPr>
                      <m:t>𝐸</m:t>
                    </m:r>
                    <m:r>
                      <a:rPr lang="es-CR" sz="2400" b="0" i="1" smtClean="0">
                        <a:latin typeface="Cambria Math"/>
                      </a:rPr>
                      <m:t>(</m:t>
                    </m:r>
                    <m:sSub>
                      <m:sSubPr>
                        <m:ctrlPr>
                          <a:rPr lang="es-CR" sz="2400" b="0" i="1" smtClean="0">
                            <a:latin typeface="Cambria Math" panose="02040503050406030204" pitchFamily="18" charset="0"/>
                          </a:rPr>
                        </m:ctrlPr>
                      </m:sSubPr>
                      <m:e>
                        <m:r>
                          <a:rPr lang="es-CR" sz="2400" b="0" i="1" smtClean="0">
                            <a:latin typeface="Cambria Math"/>
                          </a:rPr>
                          <m:t>𝑌</m:t>
                        </m:r>
                      </m:e>
                      <m:sub>
                        <m:r>
                          <a:rPr lang="es-CR" sz="2400" b="0" i="1" smtClean="0">
                            <a:latin typeface="Cambria Math"/>
                          </a:rPr>
                          <m:t>𝑡</m:t>
                        </m:r>
                      </m:sub>
                    </m:sSub>
                    <m:r>
                      <a:rPr lang="es-CR" sz="2400" b="0" i="1" smtClean="0">
                        <a:latin typeface="Cambria Math"/>
                      </a:rPr>
                      <m:t>)</m:t>
                    </m:r>
                  </m:oMath>
                </a14:m>
                <a:r>
                  <a:rPr lang="es-CR" sz="2400" dirty="0"/>
                  <a:t> no sólo de las realizaciones de esta variable denominada </a:t>
                </a:r>
                <a14:m>
                  <m:oMath xmlns:m="http://schemas.openxmlformats.org/officeDocument/2006/math">
                    <m:d>
                      <m:dPr>
                        <m:begChr m:val="{"/>
                        <m:endChr m:val="}"/>
                        <m:ctrlPr>
                          <a:rPr lang="es-CR" sz="2400" i="1">
                            <a:latin typeface="Cambria Math" panose="02040503050406030204" pitchFamily="18" charset="0"/>
                          </a:rPr>
                        </m:ctrlPr>
                      </m:dPr>
                      <m:e>
                        <m:sSubSup>
                          <m:sSubSupPr>
                            <m:ctrlPr>
                              <a:rPr lang="es-CR" sz="2400" i="1">
                                <a:latin typeface="Cambria Math" panose="02040503050406030204" pitchFamily="18" charset="0"/>
                              </a:rPr>
                            </m:ctrlPr>
                          </m:sSubSupPr>
                          <m:e>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sub>
                            </m:sSub>
                          </m:e>
                          <m:sub/>
                          <m:sup>
                            <m:r>
                              <a:rPr lang="es-CR" sz="2400" i="1">
                                <a:latin typeface="Cambria Math"/>
                              </a:rPr>
                              <m:t>𝑖</m:t>
                            </m:r>
                          </m:sup>
                        </m:sSubSup>
                      </m:e>
                    </m:d>
                  </m:oMath>
                </a14:m>
                <a:r>
                  <a:rPr lang="es-CR" sz="2400" dirty="0"/>
                  <a:t>, sino también simplemente a partir de las realizaciones de las variables Y1, Y2, ..., denotadas </a:t>
                </a:r>
                <a14:m>
                  <m:oMath xmlns:m="http://schemas.openxmlformats.org/officeDocument/2006/math">
                    <m:sSubSup>
                      <m:sSubSupPr>
                        <m:ctrlPr>
                          <a:rPr lang="es-CR" sz="2400" i="1" smtClean="0">
                            <a:latin typeface="Cambria Math" panose="02040503050406030204" pitchFamily="18" charset="0"/>
                          </a:rPr>
                        </m:ctrlPr>
                      </m:sSubSupPr>
                      <m:e>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sub>
                            </m:sSub>
                          </m:e>
                        </m:d>
                      </m:e>
                      <m:sub>
                        <m:r>
                          <a:rPr lang="es-CR" sz="2400" b="0" i="1" smtClean="0">
                            <a:latin typeface="Cambria Math"/>
                          </a:rPr>
                          <m:t>𝑡</m:t>
                        </m:r>
                        <m:r>
                          <a:rPr lang="es-CR" sz="2400" b="0" i="1" smtClean="0">
                            <a:latin typeface="Cambria Math"/>
                          </a:rPr>
                          <m:t>=−∞</m:t>
                        </m:r>
                      </m:sub>
                      <m:sup/>
                    </m:sSubSup>
                  </m:oMath>
                </a14:m>
                <a:r>
                  <a:rPr lang="es-CR" sz="2400" dirty="0"/>
                  <a:t>.De hecho, bajo la hipótesis </a:t>
                </a:r>
                <a:r>
                  <a:rPr lang="es-CR" sz="2400" dirty="0" err="1"/>
                  <a:t>i.i.d</a:t>
                </a:r>
                <a:r>
                  <a:rPr lang="es-CR" sz="2400" dirty="0"/>
                  <a:t>. estas diferentes variables tienen la misma distribución y en particular el mismo momento de orden uno. Por lo tanto, obtenemos la relación usual: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08720"/>
                <a:ext cx="8928992" cy="5832648"/>
              </a:xfrm>
              <a:blipFill rotWithShape="1">
                <a:blip r:embed="rId2" cstate="print"/>
                <a:stretch>
                  <a:fillRect l="-956" t="-836" r="-1024"/>
                </a:stretch>
              </a:blipFill>
            </p:spPr>
            <p:txBody>
              <a:bodyPr/>
              <a:lstStyle/>
              <a:p>
                <a:r>
                  <a:rPr lang="es-CR">
                    <a:noFill/>
                  </a:rPr>
                  <a:t> </a:t>
                </a:r>
              </a:p>
            </p:txBody>
          </p:sp>
        </mc:Fallback>
      </mc:AlternateContent>
      <p:sp>
        <p:nvSpPr>
          <p:cNvPr id="5" name="1 Título"/>
          <p:cNvSpPr>
            <a:spLocks noGrp="1"/>
          </p:cNvSpPr>
          <p:nvPr>
            <p:ph type="title"/>
          </p:nvPr>
        </p:nvSpPr>
        <p:spPr>
          <a:xfrm>
            <a:off x="251520" y="44624"/>
            <a:ext cx="8712968" cy="792088"/>
          </a:xfrm>
        </p:spPr>
        <p:txBody>
          <a:bodyPr/>
          <a:lstStyle/>
          <a:p>
            <a:r>
              <a:rPr lang="es-CR" dirty="0"/>
              <a:t>Series cronológicas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6021288"/>
            <a:ext cx="29813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356899"/>
      </p:ext>
    </p:extLst>
  </p:cSld>
  <p:clrMapOvr>
    <a:masterClrMapping/>
  </p:clrMapOvr>
  <p:transition spd="slow">
    <p:wipe/>
  </p:transition>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1683</TotalTime>
  <Words>1935</Words>
  <Application>Microsoft Office PowerPoint</Application>
  <PresentationFormat>Presentación en pantalla (4:3)</PresentationFormat>
  <Paragraphs>370</Paragraphs>
  <Slides>53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53</vt:i4>
      </vt:variant>
    </vt:vector>
  </HeadingPairs>
  <TitlesOfParts>
    <vt:vector size="57" baseType="lpstr">
      <vt:lpstr>Arial</vt:lpstr>
      <vt:lpstr>Calibri</vt:lpstr>
      <vt:lpstr>Cambria Math</vt:lpstr>
      <vt:lpstr>Tema de Office</vt:lpstr>
      <vt:lpstr>El método Box – Jenkins: introducción a los modelos ARIMA</vt:lpstr>
      <vt:lpstr>Introducción</vt:lpstr>
      <vt:lpstr>Índice</vt:lpstr>
      <vt:lpstr>Índice</vt:lpstr>
      <vt:lpstr>Series cronológicas</vt:lpstr>
      <vt:lpstr>Series cronológicas</vt:lpstr>
      <vt:lpstr>Series cronológicas</vt:lpstr>
      <vt:lpstr>Series cronológicas</vt:lpstr>
      <vt:lpstr>Series cronológicas</vt:lpstr>
      <vt:lpstr>Series cronológicas</vt:lpstr>
      <vt:lpstr>Series cronológicas</vt:lpstr>
      <vt:lpstr>Series cronológicas</vt:lpstr>
      <vt:lpstr>Series cronológicas</vt:lpstr>
      <vt:lpstr>Índice</vt:lpstr>
      <vt:lpstr>Los procesos estacionarios</vt:lpstr>
      <vt:lpstr>Presentación de PowerPoint</vt:lpstr>
      <vt:lpstr>Los procesos estacionarios</vt:lpstr>
      <vt:lpstr>Los procesos estacionarios</vt:lpstr>
      <vt:lpstr>Los procesos estacionarios</vt:lpstr>
      <vt:lpstr>Índice</vt:lpstr>
      <vt:lpstr>El proceso de ruido blanco</vt:lpstr>
      <vt:lpstr>El proceso de ruido blanco</vt:lpstr>
      <vt:lpstr>El proceso de ruido blanco</vt:lpstr>
      <vt:lpstr>El proceso de ruido blanco</vt:lpstr>
      <vt:lpstr>El proceso de ruido blanco</vt:lpstr>
      <vt:lpstr>Índice</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Índice</vt:lpstr>
      <vt:lpstr>El método ARMA</vt:lpstr>
      <vt:lpstr>El método ARMA</vt:lpstr>
      <vt:lpstr>El método ARMA</vt:lpstr>
      <vt:lpstr>El método ARMA</vt:lpstr>
      <vt:lpstr>El método ARMA</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método Box – Jenkins: introducción a los modelos ARIMA</dc:title>
  <dc:creator>Oscar Centeno Mora</dc:creator>
  <cp:lastModifiedBy>Oscar Centeno Mora</cp:lastModifiedBy>
  <cp:revision>73</cp:revision>
  <dcterms:created xsi:type="dcterms:W3CDTF">2017-08-30T19:54:21Z</dcterms:created>
  <dcterms:modified xsi:type="dcterms:W3CDTF">2018-09-02T02:50:41Z</dcterms:modified>
</cp:coreProperties>
</file>