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306" r:id="rId4"/>
    <p:sldId id="320" r:id="rId5"/>
    <p:sldId id="332" r:id="rId6"/>
    <p:sldId id="259" r:id="rId7"/>
    <p:sldId id="260" r:id="rId8"/>
    <p:sldId id="261" r:id="rId9"/>
    <p:sldId id="262" r:id="rId10"/>
    <p:sldId id="263" r:id="rId11"/>
    <p:sldId id="307" r:id="rId12"/>
    <p:sldId id="321" r:id="rId13"/>
    <p:sldId id="265" r:id="rId14"/>
    <p:sldId id="333" r:id="rId15"/>
    <p:sldId id="266" r:id="rId16"/>
    <p:sldId id="334" r:id="rId17"/>
    <p:sldId id="267" r:id="rId18"/>
    <p:sldId id="268" r:id="rId19"/>
    <p:sldId id="326" r:id="rId20"/>
    <p:sldId id="331" r:id="rId21"/>
    <p:sldId id="335" r:id="rId22"/>
    <p:sldId id="336" r:id="rId23"/>
    <p:sldId id="322" r:id="rId24"/>
    <p:sldId id="269" r:id="rId25"/>
    <p:sldId id="271" r:id="rId26"/>
    <p:sldId id="272" r:id="rId27"/>
    <p:sldId id="338" r:id="rId28"/>
    <p:sldId id="337" r:id="rId29"/>
    <p:sldId id="323" r:id="rId30"/>
    <p:sldId id="308" r:id="rId31"/>
    <p:sldId id="324" r:id="rId32"/>
    <p:sldId id="309" r:id="rId33"/>
    <p:sldId id="310" r:id="rId34"/>
    <p:sldId id="314" r:id="rId35"/>
    <p:sldId id="311" r:id="rId36"/>
    <p:sldId id="312" r:id="rId37"/>
    <p:sldId id="313" r:id="rId38"/>
    <p:sldId id="315" r:id="rId39"/>
    <p:sldId id="316" r:id="rId40"/>
    <p:sldId id="317" r:id="rId41"/>
    <p:sldId id="318" r:id="rId42"/>
    <p:sldId id="339" r:id="rId43"/>
    <p:sldId id="283" r:id="rId44"/>
    <p:sldId id="319" r:id="rId45"/>
    <p:sldId id="284" r:id="rId46"/>
    <p:sldId id="282" r:id="rId47"/>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05" autoAdjust="0"/>
  </p:normalViewPr>
  <p:slideViewPr>
    <p:cSldViewPr snapToGrid="0">
      <p:cViewPr varScale="1">
        <p:scale>
          <a:sx n="106" d="100"/>
          <a:sy n="106" d="100"/>
        </p:scale>
        <p:origin x="75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097FB-E145-4270-81BD-F4FA284439CF}" type="datetimeFigureOut">
              <a:rPr lang="es-CR" smtClean="0"/>
              <a:pPr/>
              <a:t>30/10/2017</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5F51D-DC9F-4989-87F8-9A25EA84337B}" type="slidenum">
              <a:rPr lang="es-CR" smtClean="0"/>
              <a:pPr/>
              <a:t>‹Nº›</a:t>
            </a:fld>
            <a:endParaRPr lang="es-CR"/>
          </a:p>
        </p:txBody>
      </p:sp>
    </p:spTree>
    <p:extLst>
      <p:ext uri="{BB962C8B-B14F-4D97-AF65-F5344CB8AC3E}">
        <p14:creationId xmlns:p14="http://schemas.microsoft.com/office/powerpoint/2010/main" val="3056884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cs typeface="Arial" pitchFamily="34" charset="0"/>
            </a:endParaRPr>
          </a:p>
        </p:txBody>
      </p:sp>
      <p:sp>
        <p:nvSpPr>
          <p:cNvPr id="4" name="3 Marcador de pie de página"/>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74725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746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302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cs typeface="Arial" pitchFamily="34" charset="0"/>
            </a:endParaRPr>
          </a:p>
        </p:txBody>
      </p:sp>
      <p:sp>
        <p:nvSpPr>
          <p:cNvPr id="4" name="3 Marcador de pie de página"/>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4614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FAFF57F0-7412-4D63-8E29-C16FD7C0CAC4}" type="slidenum">
              <a:rPr lang="en-US" smtClean="0"/>
              <a:pPr>
                <a:defRPr/>
              </a:pPr>
              <a:t>22</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cs typeface="Arial" pitchFamily="34" charset="0"/>
            </a:endParaRPr>
          </a:p>
        </p:txBody>
      </p:sp>
      <p:sp>
        <p:nvSpPr>
          <p:cNvPr id="5" name="4 Marcador de pie de página"/>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34500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8B956697-4A9D-437A-804E-1AA13967E87E}" type="slidenum">
              <a:rPr lang="en-US" smtClean="0"/>
              <a:pPr>
                <a:defRPr/>
              </a:pPr>
              <a:t>28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cs typeface="Arial" pitchFamily="34" charset="0"/>
            </a:endParaRPr>
          </a:p>
        </p:txBody>
      </p:sp>
      <p:sp>
        <p:nvSpPr>
          <p:cNvPr id="5" name="4 Marcador de pie de página"/>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605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7745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554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071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425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729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C9D59-70B0-4A0D-859D-C2B4BEB7FEA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7A1F25F3-BF3F-4994-A4AE-3B147CB58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EB036215-06B3-43E4-8BF1-47642D361ADE}"/>
              </a:ext>
            </a:extLst>
          </p:cNvPr>
          <p:cNvSpPr>
            <a:spLocks noGrp="1"/>
          </p:cNvSpPr>
          <p:nvPr>
            <p:ph type="dt" sz="half" idx="10"/>
          </p:nvPr>
        </p:nvSpPr>
        <p:spPr/>
        <p:txBody>
          <a:bodyPr/>
          <a:lstStyle/>
          <a:p>
            <a:fld id="{351F9ED5-4B6E-42AA-AF1C-956CAEC6AFB9}" type="datetimeFigureOut">
              <a:rPr lang="es-CR" smtClean="0"/>
              <a:pPr/>
              <a:t>30/10/2017</a:t>
            </a:fld>
            <a:endParaRPr lang="es-CR"/>
          </a:p>
        </p:txBody>
      </p:sp>
      <p:sp>
        <p:nvSpPr>
          <p:cNvPr id="5" name="Marcador de pie de página 4">
            <a:extLst>
              <a:ext uri="{FF2B5EF4-FFF2-40B4-BE49-F238E27FC236}">
                <a16:creationId xmlns:a16="http://schemas.microsoft.com/office/drawing/2014/main" id="{A56CB6B2-6EF2-4EFE-84C3-212892E39C1D}"/>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F76B476F-E11B-4E96-8287-16B35163BB43}"/>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2998890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E91EEA-54B7-4F07-B686-D07ADCF54C7D}"/>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261BF11E-172A-4E89-B137-30F80342FC9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56CBACC2-3B10-4FDE-A0A1-729F6D1F331F}"/>
              </a:ext>
            </a:extLst>
          </p:cNvPr>
          <p:cNvSpPr>
            <a:spLocks noGrp="1"/>
          </p:cNvSpPr>
          <p:nvPr>
            <p:ph type="dt" sz="half" idx="10"/>
          </p:nvPr>
        </p:nvSpPr>
        <p:spPr/>
        <p:txBody>
          <a:bodyPr/>
          <a:lstStyle/>
          <a:p>
            <a:fld id="{351F9ED5-4B6E-42AA-AF1C-956CAEC6AFB9}" type="datetimeFigureOut">
              <a:rPr lang="es-CR" smtClean="0"/>
              <a:pPr/>
              <a:t>30/10/2017</a:t>
            </a:fld>
            <a:endParaRPr lang="es-CR"/>
          </a:p>
        </p:txBody>
      </p:sp>
      <p:sp>
        <p:nvSpPr>
          <p:cNvPr id="5" name="Marcador de pie de página 4">
            <a:extLst>
              <a:ext uri="{FF2B5EF4-FFF2-40B4-BE49-F238E27FC236}">
                <a16:creationId xmlns:a16="http://schemas.microsoft.com/office/drawing/2014/main" id="{4F5E9DB5-A235-413B-B843-1218BA4FBEA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92A9CBBC-2DE0-4600-9D28-ED566E67E2A1}"/>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347153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D10F7E7-20FD-48E6-8A1C-D4B4D181ACD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9268AE3B-F647-43F5-9864-B5757B75515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7CF94B0A-EFE8-4BCA-94B1-F79693AA0EEF}"/>
              </a:ext>
            </a:extLst>
          </p:cNvPr>
          <p:cNvSpPr>
            <a:spLocks noGrp="1"/>
          </p:cNvSpPr>
          <p:nvPr>
            <p:ph type="dt" sz="half" idx="10"/>
          </p:nvPr>
        </p:nvSpPr>
        <p:spPr/>
        <p:txBody>
          <a:bodyPr/>
          <a:lstStyle/>
          <a:p>
            <a:fld id="{351F9ED5-4B6E-42AA-AF1C-956CAEC6AFB9}" type="datetimeFigureOut">
              <a:rPr lang="es-CR" smtClean="0"/>
              <a:pPr/>
              <a:t>30/10/2017</a:t>
            </a:fld>
            <a:endParaRPr lang="es-CR"/>
          </a:p>
        </p:txBody>
      </p:sp>
      <p:sp>
        <p:nvSpPr>
          <p:cNvPr id="5" name="Marcador de pie de página 4">
            <a:extLst>
              <a:ext uri="{FF2B5EF4-FFF2-40B4-BE49-F238E27FC236}">
                <a16:creationId xmlns:a16="http://schemas.microsoft.com/office/drawing/2014/main" id="{68AF5F7B-B909-450B-B2D5-C66FCAA7538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BA4F0888-1FB2-4294-8767-50251605B1D6}"/>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18936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5668F-6BC8-49CC-B19A-43CC2BA4496A}"/>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7F5F17BE-595B-4DD4-AD4D-A1963FD097B7}"/>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49CFA676-B7E2-4772-B477-17F91241B986}"/>
              </a:ext>
            </a:extLst>
          </p:cNvPr>
          <p:cNvSpPr>
            <a:spLocks noGrp="1"/>
          </p:cNvSpPr>
          <p:nvPr>
            <p:ph type="dt" sz="half" idx="10"/>
          </p:nvPr>
        </p:nvSpPr>
        <p:spPr/>
        <p:txBody>
          <a:bodyPr/>
          <a:lstStyle/>
          <a:p>
            <a:fld id="{351F9ED5-4B6E-42AA-AF1C-956CAEC6AFB9}" type="datetimeFigureOut">
              <a:rPr lang="es-CR" smtClean="0"/>
              <a:pPr/>
              <a:t>30/10/2017</a:t>
            </a:fld>
            <a:endParaRPr lang="es-CR"/>
          </a:p>
        </p:txBody>
      </p:sp>
      <p:sp>
        <p:nvSpPr>
          <p:cNvPr id="5" name="Marcador de pie de página 4">
            <a:extLst>
              <a:ext uri="{FF2B5EF4-FFF2-40B4-BE49-F238E27FC236}">
                <a16:creationId xmlns:a16="http://schemas.microsoft.com/office/drawing/2014/main" id="{F19750D5-C92E-4FF9-841B-BE3D3B560B63}"/>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52A56413-7B87-4F5D-B9CF-3175AA79FC24}"/>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201862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2F00E-3F9C-4D3B-B365-C4302E353B2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1D676904-9EEB-414A-BABF-94A9C2F04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AA6E8E0C-B6A7-4910-B5C9-1DD909FAA567}"/>
              </a:ext>
            </a:extLst>
          </p:cNvPr>
          <p:cNvSpPr>
            <a:spLocks noGrp="1"/>
          </p:cNvSpPr>
          <p:nvPr>
            <p:ph type="dt" sz="half" idx="10"/>
          </p:nvPr>
        </p:nvSpPr>
        <p:spPr/>
        <p:txBody>
          <a:bodyPr/>
          <a:lstStyle/>
          <a:p>
            <a:fld id="{351F9ED5-4B6E-42AA-AF1C-956CAEC6AFB9}" type="datetimeFigureOut">
              <a:rPr lang="es-CR" smtClean="0"/>
              <a:pPr/>
              <a:t>30/10/2017</a:t>
            </a:fld>
            <a:endParaRPr lang="es-CR"/>
          </a:p>
        </p:txBody>
      </p:sp>
      <p:sp>
        <p:nvSpPr>
          <p:cNvPr id="5" name="Marcador de pie de página 4">
            <a:extLst>
              <a:ext uri="{FF2B5EF4-FFF2-40B4-BE49-F238E27FC236}">
                <a16:creationId xmlns:a16="http://schemas.microsoft.com/office/drawing/2014/main" id="{4CD43819-A995-4858-AFD0-6EA6EA7C60D8}"/>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F0DDA1ED-85B6-4A81-A120-38F6CB87E373}"/>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108456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BDC5A7-7963-4735-85CE-BCC347AE009E}"/>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D775256B-7509-4468-BB17-8F61E828701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95719AEF-C942-4360-BB8D-338B9C1C3FA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86922E73-C6B3-44B7-A2C0-589E9ECD9205}"/>
              </a:ext>
            </a:extLst>
          </p:cNvPr>
          <p:cNvSpPr>
            <a:spLocks noGrp="1"/>
          </p:cNvSpPr>
          <p:nvPr>
            <p:ph type="dt" sz="half" idx="10"/>
          </p:nvPr>
        </p:nvSpPr>
        <p:spPr/>
        <p:txBody>
          <a:bodyPr/>
          <a:lstStyle/>
          <a:p>
            <a:fld id="{351F9ED5-4B6E-42AA-AF1C-956CAEC6AFB9}" type="datetimeFigureOut">
              <a:rPr lang="es-CR" smtClean="0"/>
              <a:pPr/>
              <a:t>30/10/2017</a:t>
            </a:fld>
            <a:endParaRPr lang="es-CR"/>
          </a:p>
        </p:txBody>
      </p:sp>
      <p:sp>
        <p:nvSpPr>
          <p:cNvPr id="6" name="Marcador de pie de página 5">
            <a:extLst>
              <a:ext uri="{FF2B5EF4-FFF2-40B4-BE49-F238E27FC236}">
                <a16:creationId xmlns:a16="http://schemas.microsoft.com/office/drawing/2014/main" id="{3EE3F5B3-4CEB-4BBE-B90B-82E6C1812EE9}"/>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3370D98F-7542-45DA-A7BB-5D7A002C9290}"/>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268730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EE5F5-1040-4CD1-B234-42C767E46EE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C834FCA1-7FFF-48EF-B561-4F45C2ABA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50939F0F-0B40-4D87-95CE-13F2C5B8C4B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AED4C45A-28B4-4138-99F3-CC2478E71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41CF2136-3058-4DDA-83F0-F2DBB67D2F0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BF500DC6-4B6E-4BC5-A073-37DD70AEF015}"/>
              </a:ext>
            </a:extLst>
          </p:cNvPr>
          <p:cNvSpPr>
            <a:spLocks noGrp="1"/>
          </p:cNvSpPr>
          <p:nvPr>
            <p:ph type="dt" sz="half" idx="10"/>
          </p:nvPr>
        </p:nvSpPr>
        <p:spPr/>
        <p:txBody>
          <a:bodyPr/>
          <a:lstStyle/>
          <a:p>
            <a:fld id="{351F9ED5-4B6E-42AA-AF1C-956CAEC6AFB9}" type="datetimeFigureOut">
              <a:rPr lang="es-CR" smtClean="0"/>
              <a:pPr/>
              <a:t>30/10/2017</a:t>
            </a:fld>
            <a:endParaRPr lang="es-CR"/>
          </a:p>
        </p:txBody>
      </p:sp>
      <p:sp>
        <p:nvSpPr>
          <p:cNvPr id="8" name="Marcador de pie de página 7">
            <a:extLst>
              <a:ext uri="{FF2B5EF4-FFF2-40B4-BE49-F238E27FC236}">
                <a16:creationId xmlns:a16="http://schemas.microsoft.com/office/drawing/2014/main" id="{272F7991-7B97-4FAE-9BA7-062088972337}"/>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D849EDBA-5232-4050-B1A0-3983E5D71788}"/>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273462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1BA8-978A-4374-813B-CD6A7F86C6FF}"/>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9A108DDA-F999-4F2C-AA70-FD0800EFF472}"/>
              </a:ext>
            </a:extLst>
          </p:cNvPr>
          <p:cNvSpPr>
            <a:spLocks noGrp="1"/>
          </p:cNvSpPr>
          <p:nvPr>
            <p:ph type="dt" sz="half" idx="10"/>
          </p:nvPr>
        </p:nvSpPr>
        <p:spPr/>
        <p:txBody>
          <a:bodyPr/>
          <a:lstStyle/>
          <a:p>
            <a:fld id="{351F9ED5-4B6E-42AA-AF1C-956CAEC6AFB9}" type="datetimeFigureOut">
              <a:rPr lang="es-CR" smtClean="0"/>
              <a:pPr/>
              <a:t>30/10/2017</a:t>
            </a:fld>
            <a:endParaRPr lang="es-CR"/>
          </a:p>
        </p:txBody>
      </p:sp>
      <p:sp>
        <p:nvSpPr>
          <p:cNvPr id="4" name="Marcador de pie de página 3">
            <a:extLst>
              <a:ext uri="{FF2B5EF4-FFF2-40B4-BE49-F238E27FC236}">
                <a16:creationId xmlns:a16="http://schemas.microsoft.com/office/drawing/2014/main" id="{D6845C81-49B1-44D6-9A15-8AE2BF6B680D}"/>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5D5145D5-546D-48C4-88A5-A1CB5C209AF1}"/>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40991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4A5B1A6-C935-4C33-8CB0-F510EFAA63BC}"/>
              </a:ext>
            </a:extLst>
          </p:cNvPr>
          <p:cNvSpPr>
            <a:spLocks noGrp="1"/>
          </p:cNvSpPr>
          <p:nvPr>
            <p:ph type="dt" sz="half" idx="10"/>
          </p:nvPr>
        </p:nvSpPr>
        <p:spPr/>
        <p:txBody>
          <a:bodyPr/>
          <a:lstStyle/>
          <a:p>
            <a:fld id="{351F9ED5-4B6E-42AA-AF1C-956CAEC6AFB9}" type="datetimeFigureOut">
              <a:rPr lang="es-CR" smtClean="0"/>
              <a:pPr/>
              <a:t>30/10/2017</a:t>
            </a:fld>
            <a:endParaRPr lang="es-CR"/>
          </a:p>
        </p:txBody>
      </p:sp>
      <p:sp>
        <p:nvSpPr>
          <p:cNvPr id="3" name="Marcador de pie de página 2">
            <a:extLst>
              <a:ext uri="{FF2B5EF4-FFF2-40B4-BE49-F238E27FC236}">
                <a16:creationId xmlns:a16="http://schemas.microsoft.com/office/drawing/2014/main" id="{570D6828-7CD0-46A2-984C-68EF76D320EF}"/>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58FACDC2-20AF-4B1E-9172-2760B54B4FD7}"/>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136454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D0DD7-5364-44BA-82FC-D6AF36F1A6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805F3177-CBB8-41C6-87AD-4E24A334C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112FF054-4D56-4534-88E5-16651EABD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50AB661-1594-4B08-BE81-D29A24A22653}"/>
              </a:ext>
            </a:extLst>
          </p:cNvPr>
          <p:cNvSpPr>
            <a:spLocks noGrp="1"/>
          </p:cNvSpPr>
          <p:nvPr>
            <p:ph type="dt" sz="half" idx="10"/>
          </p:nvPr>
        </p:nvSpPr>
        <p:spPr/>
        <p:txBody>
          <a:bodyPr/>
          <a:lstStyle/>
          <a:p>
            <a:fld id="{351F9ED5-4B6E-42AA-AF1C-956CAEC6AFB9}" type="datetimeFigureOut">
              <a:rPr lang="es-CR" smtClean="0"/>
              <a:pPr/>
              <a:t>30/10/2017</a:t>
            </a:fld>
            <a:endParaRPr lang="es-CR"/>
          </a:p>
        </p:txBody>
      </p:sp>
      <p:sp>
        <p:nvSpPr>
          <p:cNvPr id="6" name="Marcador de pie de página 5">
            <a:extLst>
              <a:ext uri="{FF2B5EF4-FFF2-40B4-BE49-F238E27FC236}">
                <a16:creationId xmlns:a16="http://schemas.microsoft.com/office/drawing/2014/main" id="{C332BEE3-7CA5-4AC3-B507-58EE8DED90C2}"/>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D30D5459-0464-4787-A4F3-9D9B76BF78D9}"/>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320077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641CA-6C1B-4B6F-9914-027D19532D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DB094A0E-874E-4B80-B584-34B369025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29A8DB40-4848-40C0-800D-44CCC3C65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EE1D3DD-FD3D-42BC-83FA-48E08F6CC3FA}"/>
              </a:ext>
            </a:extLst>
          </p:cNvPr>
          <p:cNvSpPr>
            <a:spLocks noGrp="1"/>
          </p:cNvSpPr>
          <p:nvPr>
            <p:ph type="dt" sz="half" idx="10"/>
          </p:nvPr>
        </p:nvSpPr>
        <p:spPr/>
        <p:txBody>
          <a:bodyPr/>
          <a:lstStyle/>
          <a:p>
            <a:fld id="{351F9ED5-4B6E-42AA-AF1C-956CAEC6AFB9}" type="datetimeFigureOut">
              <a:rPr lang="es-CR" smtClean="0"/>
              <a:pPr/>
              <a:t>30/10/2017</a:t>
            </a:fld>
            <a:endParaRPr lang="es-CR"/>
          </a:p>
        </p:txBody>
      </p:sp>
      <p:sp>
        <p:nvSpPr>
          <p:cNvPr id="6" name="Marcador de pie de página 5">
            <a:extLst>
              <a:ext uri="{FF2B5EF4-FFF2-40B4-BE49-F238E27FC236}">
                <a16:creationId xmlns:a16="http://schemas.microsoft.com/office/drawing/2014/main" id="{9F05EE47-4CFD-404E-B5E9-A6689577E6CC}"/>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83EEE3A8-B7E6-4AA2-B95B-2FC251B02408}"/>
              </a:ext>
            </a:extLst>
          </p:cNvPr>
          <p:cNvSpPr>
            <a:spLocks noGrp="1"/>
          </p:cNvSpPr>
          <p:nvPr>
            <p:ph type="sldNum" sz="quarter" idx="12"/>
          </p:nvPr>
        </p:nvSpPr>
        <p:spPr/>
        <p:txBody>
          <a:bodyPr/>
          <a:lstStyle/>
          <a:p>
            <a:fld id="{42FDB532-7A58-459D-8ECA-3997C4A24A60}" type="slidenum">
              <a:rPr lang="es-CR" smtClean="0"/>
              <a:pPr/>
              <a:t>‹Nº›</a:t>
            </a:fld>
            <a:endParaRPr lang="es-CR"/>
          </a:p>
        </p:txBody>
      </p:sp>
    </p:spTree>
    <p:extLst>
      <p:ext uri="{BB962C8B-B14F-4D97-AF65-F5344CB8AC3E}">
        <p14:creationId xmlns:p14="http://schemas.microsoft.com/office/powerpoint/2010/main" val="226268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9E4FEDD-35A6-4888-86BC-4D00CB33A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9ACB6067-7B0B-469E-822E-1763B35FE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366B0F0C-5DFD-4A15-85A8-D13021E93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F9ED5-4B6E-42AA-AF1C-956CAEC6AFB9}" type="datetimeFigureOut">
              <a:rPr lang="es-CR" smtClean="0"/>
              <a:pPr/>
              <a:t>30/10/2017</a:t>
            </a:fld>
            <a:endParaRPr lang="es-CR"/>
          </a:p>
        </p:txBody>
      </p:sp>
      <p:sp>
        <p:nvSpPr>
          <p:cNvPr id="5" name="Marcador de pie de página 4">
            <a:extLst>
              <a:ext uri="{FF2B5EF4-FFF2-40B4-BE49-F238E27FC236}">
                <a16:creationId xmlns:a16="http://schemas.microsoft.com/office/drawing/2014/main" id="{11AA8B81-7B60-4F78-930E-E9FF52098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a16="http://schemas.microsoft.com/office/drawing/2014/main" id="{820A3F6A-29F6-4157-998B-D7A404700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DB532-7A58-459D-8ECA-3997C4A24A60}" type="slidenum">
              <a:rPr lang="es-CR" smtClean="0"/>
              <a:pPr/>
              <a:t>‹Nº›</a:t>
            </a:fld>
            <a:endParaRPr lang="es-CR"/>
          </a:p>
        </p:txBody>
      </p:sp>
    </p:spTree>
    <p:extLst>
      <p:ext uri="{BB962C8B-B14F-4D97-AF65-F5344CB8AC3E}">
        <p14:creationId xmlns:p14="http://schemas.microsoft.com/office/powerpoint/2010/main" val="2675833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4.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0.wmf"/><Relationship Id="rId3" Type="http://schemas.openxmlformats.org/officeDocument/2006/relationships/notesSlide" Target="../notesSlides/notesSlide2.xml"/><Relationship Id="rId7" Type="http://schemas.openxmlformats.org/officeDocument/2006/relationships/image" Target="../media/image17.wmf"/><Relationship Id="rId12"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8.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slide" Target="slide37.xml"/><Relationship Id="rId5" Type="http://schemas.openxmlformats.org/officeDocument/2006/relationships/image" Target="../media/image23.wmf"/><Relationship Id="rId4" Type="http://schemas.openxmlformats.org/officeDocument/2006/relationships/oleObject" Target="../embeddings/oleObject12.bin"/></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oleObject" Target="../embeddings/oleObject13.bin"/><Relationship Id="rId7" Type="http://schemas.openxmlformats.org/officeDocument/2006/relationships/image" Target="../media/image30.pn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6.emf"/><Relationship Id="rId5" Type="http://schemas.openxmlformats.org/officeDocument/2006/relationships/oleObject" Target="../embeddings/oleObject14.bin"/><Relationship Id="rId4" Type="http://schemas.openxmlformats.org/officeDocument/2006/relationships/image" Target="../media/image25.emf"/></Relationships>
</file>

<file path=ppt/slides/_rels/slide3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notesSlide" Target="../notesSlides/notesSlide7.xml"/><Relationship Id="rId7" Type="http://schemas.openxmlformats.org/officeDocument/2006/relationships/image" Target="../media/image28.wmf"/><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oleObject" Target="../embeddings/oleObject18.bin"/><Relationship Id="rId5" Type="http://schemas.openxmlformats.org/officeDocument/2006/relationships/image" Target="../media/image27.wmf"/><Relationship Id="rId10" Type="http://schemas.openxmlformats.org/officeDocument/2006/relationships/image" Target="../media/image29.wmf"/><Relationship Id="rId4" Type="http://schemas.openxmlformats.org/officeDocument/2006/relationships/oleObject" Target="../embeddings/oleObject15.bin"/><Relationship Id="rId9"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slide" Target="slide34.xml"/><Relationship Id="rId5" Type="http://schemas.openxmlformats.org/officeDocument/2006/relationships/image" Target="../media/image31.wmf"/><Relationship Id="rId4"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32.wmf"/><Relationship Id="rId10" Type="http://schemas.openxmlformats.org/officeDocument/2006/relationships/image" Target="../media/image40.png"/><Relationship Id="rId4" Type="http://schemas.openxmlformats.org/officeDocument/2006/relationships/oleObject" Target="../embeddings/oleObject20.bin"/><Relationship Id="rId9" Type="http://schemas.openxmlformats.org/officeDocument/2006/relationships/image" Target="../media/image34.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35.wmf"/><Relationship Id="rId4"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31.wmf"/><Relationship Id="rId4" Type="http://schemas.openxmlformats.org/officeDocument/2006/relationships/oleObject" Target="../embeddings/oleObject2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5.emf"/><Relationship Id="rId5" Type="http://schemas.openxmlformats.org/officeDocument/2006/relationships/oleObject" Target="../embeddings/oleObject27.bin"/><Relationship Id="rId4" Type="http://schemas.openxmlformats.org/officeDocument/2006/relationships/image" Target="../media/image4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64F0C-C4A9-4B44-8B7B-94BB0CBCEB85}"/>
              </a:ext>
            </a:extLst>
          </p:cNvPr>
          <p:cNvSpPr>
            <a:spLocks noGrp="1"/>
          </p:cNvSpPr>
          <p:nvPr>
            <p:ph type="ctrTitle"/>
          </p:nvPr>
        </p:nvSpPr>
        <p:spPr>
          <a:xfrm>
            <a:off x="53263" y="71022"/>
            <a:ext cx="12064756" cy="1805451"/>
          </a:xfrm>
        </p:spPr>
        <p:txBody>
          <a:bodyPr/>
          <a:lstStyle/>
          <a:p>
            <a:r>
              <a:rPr lang="es-CR" dirty="0"/>
              <a:t>ARIMA estacional y pruebas de raíz unitaria</a:t>
            </a:r>
          </a:p>
        </p:txBody>
      </p:sp>
      <p:sp>
        <p:nvSpPr>
          <p:cNvPr id="3" name="Subtítulo 2">
            <a:extLst>
              <a:ext uri="{FF2B5EF4-FFF2-40B4-BE49-F238E27FC236}">
                <a16:creationId xmlns:a16="http://schemas.microsoft.com/office/drawing/2014/main" id="{5980B259-05DD-47F2-985C-6290BE8D5471}"/>
              </a:ext>
            </a:extLst>
          </p:cNvPr>
          <p:cNvSpPr>
            <a:spLocks noGrp="1"/>
          </p:cNvSpPr>
          <p:nvPr>
            <p:ph type="subTitle" idx="1"/>
          </p:nvPr>
        </p:nvSpPr>
        <p:spPr>
          <a:xfrm>
            <a:off x="2885242" y="6267634"/>
            <a:ext cx="9144000" cy="519889"/>
          </a:xfrm>
        </p:spPr>
        <p:txBody>
          <a:bodyPr/>
          <a:lstStyle/>
          <a:p>
            <a:pPr algn="r"/>
            <a:r>
              <a:rPr lang="es-CR" dirty="0"/>
              <a:t>Oscar Centeno Mora</a:t>
            </a:r>
          </a:p>
        </p:txBody>
      </p:sp>
      <p:pic>
        <p:nvPicPr>
          <p:cNvPr id="1026" name="Picture 2" descr="Resultado de imagen para raiz unitaria">
            <a:extLst>
              <a:ext uri="{FF2B5EF4-FFF2-40B4-BE49-F238E27FC236}">
                <a16:creationId xmlns:a16="http://schemas.microsoft.com/office/drawing/2014/main" id="{A8B407FD-5674-427D-B3DD-8AF973E5FF4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82" t="11991" b="4083"/>
          <a:stretch/>
        </p:blipFill>
        <p:spPr bwMode="auto">
          <a:xfrm>
            <a:off x="399490" y="2011381"/>
            <a:ext cx="8786073" cy="464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87363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80E5185-FDDB-4A73-83D4-5AAB4EF35E50}"/>
              </a:ext>
            </a:extLst>
          </p:cNvPr>
          <p:cNvPicPr>
            <a:picLocks noChangeAspect="1"/>
          </p:cNvPicPr>
          <p:nvPr/>
        </p:nvPicPr>
        <p:blipFill>
          <a:blip r:embed="rId2" cstate="print"/>
          <a:stretch>
            <a:fillRect/>
          </a:stretch>
        </p:blipFill>
        <p:spPr>
          <a:xfrm>
            <a:off x="472223" y="1877492"/>
            <a:ext cx="7882067" cy="4643002"/>
          </a:xfrm>
          <a:prstGeom prst="rect">
            <a:avLst/>
          </a:prstGeom>
        </p:spPr>
      </p:pic>
      <p:sp>
        <p:nvSpPr>
          <p:cNvPr id="5"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
        <p:nvSpPr>
          <p:cNvPr id="6" name="5 Rectángulo redondeado"/>
          <p:cNvSpPr/>
          <p:nvPr/>
        </p:nvSpPr>
        <p:spPr>
          <a:xfrm>
            <a:off x="10072254" y="1825625"/>
            <a:ext cx="15932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ARMA (1,1)</a:t>
            </a:r>
          </a:p>
        </p:txBody>
      </p:sp>
    </p:spTree>
    <p:extLst>
      <p:ext uri="{BB962C8B-B14F-4D97-AF65-F5344CB8AC3E}">
        <p14:creationId xmlns:p14="http://schemas.microsoft.com/office/powerpoint/2010/main" val="269873890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78ADEF-09AC-438A-8D59-3B068FD21A77}"/>
              </a:ext>
            </a:extLst>
          </p:cNvPr>
          <p:cNvSpPr>
            <a:spLocks noGrp="1"/>
          </p:cNvSpPr>
          <p:nvPr>
            <p:ph idx="1"/>
          </p:nvPr>
        </p:nvSpPr>
        <p:spPr>
          <a:xfrm>
            <a:off x="512618" y="1243966"/>
            <a:ext cx="11333018" cy="4713489"/>
          </a:xfrm>
        </p:spPr>
        <p:txBody>
          <a:bodyPr>
            <a:normAutofit/>
          </a:bodyPr>
          <a:lstStyle/>
          <a:p>
            <a:pPr algn="just"/>
            <a:r>
              <a:rPr lang="es-CR" sz="2400" dirty="0"/>
              <a:t>En resumen, es posible presentar las principales características de las dos funciones autocorrelación, total y parcial, de los diversos procesos estacionarios hasta ahora considerado. Véase el siguiente cuadro resumen: </a:t>
            </a:r>
          </a:p>
        </p:txBody>
      </p:sp>
      <p:graphicFrame>
        <p:nvGraphicFramePr>
          <p:cNvPr id="6" name="Tabla 5">
            <a:extLst>
              <a:ext uri="{FF2B5EF4-FFF2-40B4-BE49-F238E27FC236}">
                <a16:creationId xmlns:a16="http://schemas.microsoft.com/office/drawing/2014/main" id="{9941F70E-C012-4487-9276-421BEEFC742C}"/>
              </a:ext>
            </a:extLst>
          </p:cNvPr>
          <p:cNvGraphicFramePr>
            <a:graphicFrameLocks noGrp="1"/>
          </p:cNvGraphicFramePr>
          <p:nvPr>
            <p:extLst>
              <p:ext uri="{D42A27DB-BD31-4B8C-83A1-F6EECF244321}">
                <p14:modId xmlns:p14="http://schemas.microsoft.com/office/powerpoint/2010/main" val="1685366818"/>
              </p:ext>
            </p:extLst>
          </p:nvPr>
        </p:nvGraphicFramePr>
        <p:xfrm>
          <a:off x="1418038" y="2736629"/>
          <a:ext cx="8568951" cy="3816428"/>
        </p:xfrm>
        <a:graphic>
          <a:graphicData uri="http://schemas.openxmlformats.org/drawingml/2006/table">
            <a:tbl>
              <a:tblPr firstRow="1" bandRow="1">
                <a:tableStyleId>{5C22544A-7EE6-4342-B048-85BDC9FD1C3A}</a:tableStyleId>
              </a:tblPr>
              <a:tblGrid>
                <a:gridCol w="2856317">
                  <a:extLst>
                    <a:ext uri="{9D8B030D-6E8A-4147-A177-3AD203B41FA5}">
                      <a16:colId xmlns:a16="http://schemas.microsoft.com/office/drawing/2014/main" val="4197568423"/>
                    </a:ext>
                  </a:extLst>
                </a:gridCol>
                <a:gridCol w="2856317">
                  <a:extLst>
                    <a:ext uri="{9D8B030D-6E8A-4147-A177-3AD203B41FA5}">
                      <a16:colId xmlns:a16="http://schemas.microsoft.com/office/drawing/2014/main" val="2188488286"/>
                    </a:ext>
                  </a:extLst>
                </a:gridCol>
                <a:gridCol w="2856317">
                  <a:extLst>
                    <a:ext uri="{9D8B030D-6E8A-4147-A177-3AD203B41FA5}">
                      <a16:colId xmlns:a16="http://schemas.microsoft.com/office/drawing/2014/main" val="1517300474"/>
                    </a:ext>
                  </a:extLst>
                </a:gridCol>
              </a:tblGrid>
              <a:tr h="954107">
                <a:tc>
                  <a:txBody>
                    <a:bodyPr/>
                    <a:lstStyle/>
                    <a:p>
                      <a:pPr algn="l"/>
                      <a:r>
                        <a:rPr lang="es-CR" dirty="0"/>
                        <a:t>Proceso</a:t>
                      </a:r>
                    </a:p>
                  </a:txBody>
                  <a:tcPr/>
                </a:tc>
                <a:tc>
                  <a:txBody>
                    <a:bodyPr/>
                    <a:lstStyle/>
                    <a:p>
                      <a:pPr algn="ctr"/>
                      <a:r>
                        <a:rPr lang="es-CR" dirty="0"/>
                        <a:t>Auto-correlación total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t>Auto-correlación parcial</a:t>
                      </a:r>
                    </a:p>
                    <a:p>
                      <a:pPr algn="ctr"/>
                      <a:endParaRPr lang="es-CR" dirty="0"/>
                    </a:p>
                  </a:txBody>
                  <a:tcPr/>
                </a:tc>
                <a:extLst>
                  <a:ext uri="{0D108BD9-81ED-4DB2-BD59-A6C34878D82A}">
                    <a16:rowId xmlns:a16="http://schemas.microsoft.com/office/drawing/2014/main" val="709114247"/>
                  </a:ext>
                </a:extLst>
              </a:tr>
              <a:tr h="954107">
                <a:tc>
                  <a:txBody>
                    <a:bodyPr/>
                    <a:lstStyle/>
                    <a:p>
                      <a:pPr algn="l"/>
                      <a:r>
                        <a:rPr lang="es-CR" dirty="0"/>
                        <a:t>MA(q)</a:t>
                      </a:r>
                    </a:p>
                  </a:txBody>
                  <a:tcPr anchor="ctr"/>
                </a:tc>
                <a:tc>
                  <a:txBody>
                    <a:bodyPr/>
                    <a:lstStyle/>
                    <a:p>
                      <a:pPr algn="ctr"/>
                      <a:r>
                        <a:rPr lang="es-CR" dirty="0"/>
                        <a:t>Anulación después de los q primeros coeficientes</a:t>
                      </a:r>
                    </a:p>
                  </a:txBody>
                  <a:tcPr anchor="ctr"/>
                </a:tc>
                <a:tc>
                  <a:txBody>
                    <a:bodyPr/>
                    <a:lstStyle/>
                    <a:p>
                      <a:pPr algn="ctr"/>
                      <a:r>
                        <a:rPr lang="es-CR" dirty="0"/>
                        <a:t>Decrecimiento</a:t>
                      </a:r>
                    </a:p>
                  </a:txBody>
                  <a:tcPr anchor="ctr"/>
                </a:tc>
                <a:extLst>
                  <a:ext uri="{0D108BD9-81ED-4DB2-BD59-A6C34878D82A}">
                    <a16:rowId xmlns:a16="http://schemas.microsoft.com/office/drawing/2014/main" val="3143419546"/>
                  </a:ext>
                </a:extLst>
              </a:tr>
              <a:tr h="954107">
                <a:tc>
                  <a:txBody>
                    <a:bodyPr/>
                    <a:lstStyle/>
                    <a:p>
                      <a:pPr algn="l"/>
                      <a:r>
                        <a:rPr lang="es-CR" dirty="0"/>
                        <a:t>AR(p)</a:t>
                      </a:r>
                    </a:p>
                  </a:txBody>
                  <a:tcPr anchor="ctr"/>
                </a:tc>
                <a:tc>
                  <a:txBody>
                    <a:bodyPr/>
                    <a:lstStyle/>
                    <a:p>
                      <a:pPr algn="ctr"/>
                      <a:r>
                        <a:rPr lang="es-CR" dirty="0"/>
                        <a:t>Decrecimiento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t>Anulación después de los p primeros coeficientes</a:t>
                      </a:r>
                    </a:p>
                    <a:p>
                      <a:pPr algn="ctr"/>
                      <a:endParaRPr lang="es-CR" dirty="0"/>
                    </a:p>
                  </a:txBody>
                  <a:tcPr anchor="ctr"/>
                </a:tc>
                <a:extLst>
                  <a:ext uri="{0D108BD9-81ED-4DB2-BD59-A6C34878D82A}">
                    <a16:rowId xmlns:a16="http://schemas.microsoft.com/office/drawing/2014/main" val="3752916770"/>
                  </a:ext>
                </a:extLst>
              </a:tr>
              <a:tr h="954107">
                <a:tc>
                  <a:txBody>
                    <a:bodyPr/>
                    <a:lstStyle/>
                    <a:p>
                      <a:pPr algn="l"/>
                      <a:r>
                        <a:rPr lang="es-CR" dirty="0"/>
                        <a:t>ARMA(</a:t>
                      </a:r>
                      <a:r>
                        <a:rPr lang="es-CR" dirty="0" err="1"/>
                        <a:t>p,q</a:t>
                      </a:r>
                      <a:r>
                        <a:rPr lang="es-CR" dirty="0"/>
                        <a:t>)</a:t>
                      </a:r>
                    </a:p>
                  </a:txBody>
                  <a:tcPr anchor="ctr"/>
                </a:tc>
                <a:tc>
                  <a:txBody>
                    <a:bodyPr/>
                    <a:lstStyle/>
                    <a:p>
                      <a:pPr algn="ctr"/>
                      <a:r>
                        <a:rPr lang="es-CR" dirty="0"/>
                        <a:t>Decrecimiento </a:t>
                      </a:r>
                    </a:p>
                  </a:txBody>
                  <a:tcPr anchor="ctr"/>
                </a:tc>
                <a:tc>
                  <a:txBody>
                    <a:bodyPr/>
                    <a:lstStyle/>
                    <a:p>
                      <a:pPr algn="ctr"/>
                      <a:r>
                        <a:rPr lang="es-CR" dirty="0"/>
                        <a:t>Decrecimiento</a:t>
                      </a:r>
                    </a:p>
                  </a:txBody>
                  <a:tcPr anchor="ctr"/>
                </a:tc>
                <a:extLst>
                  <a:ext uri="{0D108BD9-81ED-4DB2-BD59-A6C34878D82A}">
                    <a16:rowId xmlns:a16="http://schemas.microsoft.com/office/drawing/2014/main" val="3343921286"/>
                  </a:ext>
                </a:extLst>
              </a:tr>
            </a:tbl>
          </a:graphicData>
        </a:graphic>
      </p:graphicFrame>
      <p:sp>
        <p:nvSpPr>
          <p:cNvPr id="5"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Tree>
    <p:extLst>
      <p:ext uri="{BB962C8B-B14F-4D97-AF65-F5344CB8AC3E}">
        <p14:creationId xmlns:p14="http://schemas.microsoft.com/office/powerpoint/2010/main" val="367006225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Modelos SARIMA</a:t>
            </a:r>
          </a:p>
        </p:txBody>
      </p:sp>
    </p:spTree>
    <p:extLst>
      <p:ext uri="{BB962C8B-B14F-4D97-AF65-F5344CB8AC3E}">
        <p14:creationId xmlns:p14="http://schemas.microsoft.com/office/powerpoint/2010/main" val="106117901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0EA55-3435-42E0-9CB7-32A349781A4D}"/>
              </a:ext>
            </a:extLst>
          </p:cNvPr>
          <p:cNvSpPr>
            <a:spLocks noGrp="1"/>
          </p:cNvSpPr>
          <p:nvPr>
            <p:ph type="title"/>
          </p:nvPr>
        </p:nvSpPr>
        <p:spPr>
          <a:xfrm>
            <a:off x="829322" y="169816"/>
            <a:ext cx="10515600" cy="939894"/>
          </a:xfrm>
        </p:spPr>
        <p:txBody>
          <a:bodyPr/>
          <a:lstStyle/>
          <a:p>
            <a:pPr algn="ctr"/>
            <a:r>
              <a:rPr lang="es-CR" dirty="0"/>
              <a:t>Modelos SARIMA</a:t>
            </a:r>
          </a:p>
        </p:txBody>
      </p:sp>
      <p:sp>
        <p:nvSpPr>
          <p:cNvPr id="3" name="Marcador de contenido 2">
            <a:extLst>
              <a:ext uri="{FF2B5EF4-FFF2-40B4-BE49-F238E27FC236}">
                <a16:creationId xmlns:a16="http://schemas.microsoft.com/office/drawing/2014/main" id="{24C830C6-6199-4F82-A496-42014732B9BF}"/>
              </a:ext>
            </a:extLst>
          </p:cNvPr>
          <p:cNvSpPr>
            <a:spLocks noGrp="1"/>
          </p:cNvSpPr>
          <p:nvPr>
            <p:ph idx="1"/>
          </p:nvPr>
        </p:nvSpPr>
        <p:spPr>
          <a:xfrm>
            <a:off x="257452" y="1225118"/>
            <a:ext cx="11782148" cy="5504155"/>
          </a:xfrm>
        </p:spPr>
        <p:txBody>
          <a:bodyPr>
            <a:noAutofit/>
          </a:bodyPr>
          <a:lstStyle/>
          <a:p>
            <a:pPr algn="just"/>
            <a:r>
              <a:rPr lang="es-MX" sz="2400" dirty="0"/>
              <a:t>Empecemos por la pregunta: ¿qué es una serie </a:t>
            </a:r>
            <a:r>
              <a:rPr lang="es-MX" sz="2400" dirty="0" err="1"/>
              <a:t>períodica</a:t>
            </a:r>
            <a:r>
              <a:rPr lang="es-MX" sz="2400" dirty="0"/>
              <a:t>?</a:t>
            </a:r>
          </a:p>
          <a:p>
            <a:pPr algn="just"/>
            <a:endParaRPr lang="es-MX" sz="2400" dirty="0"/>
          </a:p>
          <a:p>
            <a:pPr algn="just"/>
            <a:r>
              <a:rPr lang="es-MX" sz="2400" dirty="0"/>
              <a:t>Una serie periódica es aquella que tiene un patrón que se repite cada </a:t>
            </a:r>
            <a:r>
              <a:rPr lang="es-MX" sz="2400" b="1" i="1" dirty="0"/>
              <a:t>s</a:t>
            </a:r>
            <a:r>
              <a:rPr lang="es-MX" sz="2400" dirty="0"/>
              <a:t> periodos de tiempo, para </a:t>
            </a:r>
            <a:r>
              <a:rPr lang="es-MX" sz="2400" b="1" i="1" dirty="0"/>
              <a:t>s</a:t>
            </a:r>
            <a:r>
              <a:rPr lang="es-MX" sz="2400" dirty="0"/>
              <a:t>&gt;1. En cualquier serie periódica </a:t>
            </a:r>
            <a:r>
              <a:rPr lang="es-MX" sz="2400" dirty="0" err="1"/>
              <a:t>Z</a:t>
            </a:r>
            <a:r>
              <a:rPr lang="es-MX" sz="2400" baseline="-25000" dirty="0" err="1"/>
              <a:t>t</a:t>
            </a:r>
            <a:r>
              <a:rPr lang="es-MX" sz="2400" dirty="0"/>
              <a:t> de periodo </a:t>
            </a:r>
            <a:r>
              <a:rPr lang="es-MX" sz="2400" b="1" i="1" dirty="0"/>
              <a:t>s</a:t>
            </a:r>
            <a:r>
              <a:rPr lang="es-MX" sz="2400" dirty="0"/>
              <a:t>, los valores de </a:t>
            </a:r>
            <a:r>
              <a:rPr lang="es-MX" sz="2400" dirty="0" err="1"/>
              <a:t>Z</a:t>
            </a:r>
            <a:r>
              <a:rPr lang="es-MX" sz="2400" baseline="-25000" dirty="0" err="1"/>
              <a:t>t</a:t>
            </a:r>
            <a:r>
              <a:rPr lang="es-MX" sz="2400" dirty="0"/>
              <a:t> separados por múltiplos de </a:t>
            </a:r>
            <a:r>
              <a:rPr lang="es-MX" sz="2400" b="1" dirty="0"/>
              <a:t>s</a:t>
            </a:r>
            <a:r>
              <a:rPr lang="es-MX" sz="2400" dirty="0"/>
              <a:t> son similares:         </a:t>
            </a:r>
            <a:r>
              <a:rPr lang="es-MX" sz="2400" dirty="0" err="1"/>
              <a:t>Z</a:t>
            </a:r>
            <a:r>
              <a:rPr lang="es-MX" sz="2400" baseline="-25000" dirty="0" err="1"/>
              <a:t>t</a:t>
            </a:r>
            <a:r>
              <a:rPr lang="es-MX" sz="2400" dirty="0"/>
              <a:t> es similar a </a:t>
            </a:r>
            <a:r>
              <a:rPr lang="es-MX" sz="2400" dirty="0" err="1"/>
              <a:t>Z</a:t>
            </a:r>
            <a:r>
              <a:rPr lang="es-MX" sz="2400" baseline="-25000" dirty="0" err="1"/>
              <a:t>t+ks</a:t>
            </a:r>
            <a:r>
              <a:rPr lang="es-MX" sz="2400" dirty="0"/>
              <a:t>, para k=±1, ±2, ±3, …</a:t>
            </a:r>
          </a:p>
          <a:p>
            <a:pPr marL="679450" lvl="2" indent="0" algn="just">
              <a:buNone/>
            </a:pPr>
            <a:endParaRPr lang="es-MX" sz="2400" dirty="0"/>
          </a:p>
          <a:p>
            <a:pPr algn="just"/>
            <a:r>
              <a:rPr lang="es-MX" sz="2400" b="1" i="1" dirty="0"/>
              <a:t>S</a:t>
            </a:r>
            <a:r>
              <a:rPr lang="es-MX" sz="2400" dirty="0"/>
              <a:t> es la longitud del intervalo periódico (3,4,6,12, </a:t>
            </a:r>
            <a:r>
              <a:rPr lang="es-MX" sz="2400" dirty="0" err="1"/>
              <a:t>etc</a:t>
            </a:r>
            <a:r>
              <a:rPr lang="es-MX" sz="2400" dirty="0"/>
              <a:t>).</a:t>
            </a:r>
          </a:p>
          <a:p>
            <a:pPr marL="0" indent="0" algn="just">
              <a:buNone/>
            </a:pPr>
            <a:endParaRPr lang="es-MX" sz="2400" dirty="0"/>
          </a:p>
          <a:p>
            <a:pPr algn="just"/>
            <a:r>
              <a:rPr lang="es-MX" sz="2400" dirty="0"/>
              <a:t>El patrón estacional es un </a:t>
            </a:r>
            <a:r>
              <a:rPr lang="es-MX" sz="2400" u="sng" dirty="0"/>
              <a:t>periodo</a:t>
            </a:r>
            <a:r>
              <a:rPr lang="es-MX" sz="2400" dirty="0"/>
              <a:t> que se repite, normalmente, de un año a otro, cuyo valor </a:t>
            </a:r>
            <a:r>
              <a:rPr lang="es-MX" sz="2400" b="1" i="1" dirty="0"/>
              <a:t>s</a:t>
            </a:r>
            <a:r>
              <a:rPr lang="es-MX" sz="2400" dirty="0"/>
              <a:t> depende de la frecuencia de los datos:</a:t>
            </a:r>
          </a:p>
          <a:p>
            <a:pPr marL="0" indent="0" algn="just">
              <a:buNone/>
            </a:pPr>
            <a:endParaRPr lang="es-MX" sz="2400" dirty="0"/>
          </a:p>
          <a:p>
            <a:pPr lvl="1" algn="just"/>
            <a:r>
              <a:rPr lang="es-MX" dirty="0"/>
              <a:t>Si la serie es mensual   s= 12</a:t>
            </a:r>
          </a:p>
          <a:p>
            <a:pPr lvl="1" algn="just"/>
            <a:r>
              <a:rPr lang="es-MX" dirty="0"/>
              <a:t>Si la serie es trimestral s= 4</a:t>
            </a:r>
          </a:p>
        </p:txBody>
      </p:sp>
    </p:spTree>
    <p:extLst>
      <p:ext uri="{BB962C8B-B14F-4D97-AF65-F5344CB8AC3E}">
        <p14:creationId xmlns:p14="http://schemas.microsoft.com/office/powerpoint/2010/main" val="414533815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2564" y="1340715"/>
            <a:ext cx="11464636" cy="5378739"/>
          </a:xfrm>
        </p:spPr>
        <p:txBody>
          <a:bodyPr>
            <a:normAutofit lnSpcReduction="10000"/>
          </a:bodyPr>
          <a:lstStyle/>
          <a:p>
            <a:pPr algn="just"/>
            <a:r>
              <a:rPr lang="es-MX" sz="2600" dirty="0"/>
              <a:t>Ejemplo: en las ventas diarias de un periódico, si las ventas de los lunes se parecen a las de los otros lunes (y para el resto de días de la semana), se tiene s=7. Esta serie </a:t>
            </a:r>
            <a:r>
              <a:rPr lang="es-MX" sz="2600" u="sng" dirty="0"/>
              <a:t>es periódica pero no estacional</a:t>
            </a:r>
            <a:r>
              <a:rPr lang="es-MX" sz="2600" dirty="0"/>
              <a:t> porque el patrón que se repite ocurre de semana a semana y no de año a año.</a:t>
            </a:r>
          </a:p>
          <a:p>
            <a:pPr algn="just"/>
            <a:endParaRPr lang="es-MX" sz="2600" dirty="0"/>
          </a:p>
          <a:p>
            <a:pPr algn="just"/>
            <a:r>
              <a:rPr lang="es-MX" sz="2600" dirty="0"/>
              <a:t>Entonces, ¿cuál es el factor esencial para la estacionalidad?</a:t>
            </a:r>
          </a:p>
          <a:p>
            <a:pPr marL="0" indent="0" algn="just">
              <a:buNone/>
            </a:pPr>
            <a:endParaRPr lang="es-MX" sz="2600" dirty="0"/>
          </a:p>
          <a:p>
            <a:pPr algn="just"/>
            <a:r>
              <a:rPr lang="es-MX" sz="2600" dirty="0"/>
              <a:t>Debido a que una serie con patrón estacional de periodo </a:t>
            </a:r>
            <a:r>
              <a:rPr lang="es-MX" sz="2600" b="1" dirty="0"/>
              <a:t>s</a:t>
            </a:r>
            <a:r>
              <a:rPr lang="es-MX" sz="2600" dirty="0"/>
              <a:t> las observaciones separadas de </a:t>
            </a:r>
            <a:r>
              <a:rPr lang="es-MX" sz="2600" b="1" i="1" dirty="0"/>
              <a:t>s</a:t>
            </a:r>
            <a:r>
              <a:rPr lang="es-MX" sz="2600" dirty="0"/>
              <a:t> periodos son semejantes, podemos esperar que estén correlacionadas.</a:t>
            </a:r>
          </a:p>
          <a:p>
            <a:pPr marL="0" indent="0" algn="just">
              <a:buNone/>
            </a:pPr>
            <a:endParaRPr lang="es-MX" sz="2600" dirty="0"/>
          </a:p>
          <a:p>
            <a:pPr algn="just"/>
            <a:r>
              <a:rPr lang="es-MX" sz="2600" dirty="0"/>
              <a:t>Por tanto,  la FAC y la FACP deberían tener coeficientes diferentes de cero en uno o más múltiplos de s: s, 2s, 3s,…</a:t>
            </a:r>
          </a:p>
        </p:txBody>
      </p:sp>
      <p:sp>
        <p:nvSpPr>
          <p:cNvPr id="4" name="Título 1">
            <a:extLst>
              <a:ext uri="{FF2B5EF4-FFF2-40B4-BE49-F238E27FC236}">
                <a16:creationId xmlns:a16="http://schemas.microsoft.com/office/drawing/2014/main" id="{1030EA55-3435-42E0-9CB7-32A349781A4D}"/>
              </a:ext>
            </a:extLst>
          </p:cNvPr>
          <p:cNvSpPr>
            <a:spLocks noGrp="1"/>
          </p:cNvSpPr>
          <p:nvPr>
            <p:ph type="title"/>
          </p:nvPr>
        </p:nvSpPr>
        <p:spPr>
          <a:xfrm>
            <a:off x="829322" y="169816"/>
            <a:ext cx="10515600" cy="939894"/>
          </a:xfrm>
        </p:spPr>
        <p:txBody>
          <a:bodyPr/>
          <a:lstStyle/>
          <a:p>
            <a:pPr algn="ctr"/>
            <a:r>
              <a:rPr lang="es-CR" dirty="0"/>
              <a:t>Modelos SARIMA</a:t>
            </a:r>
          </a:p>
        </p:txBody>
      </p:sp>
    </p:spTree>
    <p:extLst>
      <p:ext uri="{BB962C8B-B14F-4D97-AF65-F5344CB8AC3E}">
        <p14:creationId xmlns:p14="http://schemas.microsoft.com/office/powerpoint/2010/main" val="170304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2B39EA-5EAC-480E-B1EB-3ED35C5B5CF0}"/>
              </a:ext>
            </a:extLst>
          </p:cNvPr>
          <p:cNvSpPr>
            <a:spLocks noGrp="1"/>
          </p:cNvSpPr>
          <p:nvPr>
            <p:ph idx="1"/>
          </p:nvPr>
        </p:nvSpPr>
        <p:spPr>
          <a:xfrm>
            <a:off x="278906" y="1168678"/>
            <a:ext cx="11501761" cy="5542839"/>
          </a:xfrm>
        </p:spPr>
        <p:txBody>
          <a:bodyPr>
            <a:normAutofit/>
          </a:bodyPr>
          <a:lstStyle/>
          <a:p>
            <a:r>
              <a:rPr lang="es-MX" sz="2600" dirty="0"/>
              <a:t>La FAC y la FACP se utilizan para identificar el modelo ARIMA estacional, del mismo modo que se identificó el modelo ARIMA para series no estacionales:</a:t>
            </a:r>
          </a:p>
          <a:p>
            <a:pPr marL="0" indent="0">
              <a:buNone/>
            </a:pPr>
            <a:endParaRPr lang="es-MX" sz="2600" dirty="0"/>
          </a:p>
          <a:p>
            <a:pPr lvl="1">
              <a:buFont typeface="Wingdings" panose="05000000000000000000" pitchFamily="2" charset="2"/>
              <a:buChar char="Ø"/>
            </a:pPr>
            <a:r>
              <a:rPr lang="es-MX" sz="2600" dirty="0"/>
              <a:t>  Si s=12, AR(1) estacional ~ AR(12) ~ SAR(1)</a:t>
            </a:r>
          </a:p>
          <a:p>
            <a:pPr lvl="1">
              <a:buFont typeface="Wingdings" panose="05000000000000000000" pitchFamily="2" charset="2"/>
              <a:buChar char="Ø"/>
            </a:pPr>
            <a:r>
              <a:rPr lang="es-MX" sz="2600" dirty="0"/>
              <a:t>  Si s=12, MA(1) estacional ~ MA(12) ~ SMA(1)</a:t>
            </a:r>
          </a:p>
          <a:p>
            <a:pPr lvl="1">
              <a:buFont typeface="Wingdings" panose="05000000000000000000" pitchFamily="2" charset="2"/>
              <a:buChar char="Ø"/>
            </a:pPr>
            <a:r>
              <a:rPr lang="es-MX" sz="2600" dirty="0"/>
              <a:t>  Si s=4, AR(1) estacional ~ AR(4) ~ SAR(1)</a:t>
            </a:r>
          </a:p>
          <a:p>
            <a:pPr lvl="1">
              <a:buFont typeface="Wingdings" panose="05000000000000000000" pitchFamily="2" charset="2"/>
              <a:buChar char="Ø"/>
            </a:pPr>
            <a:r>
              <a:rPr lang="es-MX" sz="2600" dirty="0"/>
              <a:t>  Si s=4, MA(1) estacional ~ MA(4) </a:t>
            </a:r>
            <a:r>
              <a:rPr lang="es-MX" sz="2600"/>
              <a:t>~ SMA(1)</a:t>
            </a:r>
            <a:endParaRPr lang="es-MX" dirty="0"/>
          </a:p>
          <a:p>
            <a:pPr marL="0" indent="0">
              <a:buNone/>
            </a:pPr>
            <a:endParaRPr lang="es-CR" sz="2600" dirty="0"/>
          </a:p>
          <a:p>
            <a:pPr marL="0" indent="0">
              <a:buNone/>
            </a:pPr>
            <a:endParaRPr lang="es-MX" sz="2600" dirty="0"/>
          </a:p>
          <a:p>
            <a:r>
              <a:rPr lang="es-MX" sz="2600" dirty="0"/>
              <a:t>Los gráficos de la FAT y FAP teóricos de los procesos estacionales puros AR(1) y MA(1) son análogos a aquellos no estacionales, excepto en que las barras que representan </a:t>
            </a:r>
            <a:r>
              <a:rPr lang="es-MX" sz="2600" b="1" dirty="0"/>
              <a:t>los coeficientes están ubicadas en 2, 2s, 3s,… y no 1,2,3,…</a:t>
            </a:r>
          </a:p>
          <a:p>
            <a:pPr marL="0" indent="0">
              <a:buNone/>
            </a:pPr>
            <a:endParaRPr lang="es-CR" sz="2600" dirty="0"/>
          </a:p>
        </p:txBody>
      </p:sp>
      <p:sp>
        <p:nvSpPr>
          <p:cNvPr id="4" name="Título 1">
            <a:extLst>
              <a:ext uri="{FF2B5EF4-FFF2-40B4-BE49-F238E27FC236}">
                <a16:creationId xmlns:a16="http://schemas.microsoft.com/office/drawing/2014/main" id="{D55572F5-A7B0-4FF9-99EE-DDFD7FD1BC7A}"/>
              </a:ext>
            </a:extLst>
          </p:cNvPr>
          <p:cNvSpPr>
            <a:spLocks noGrp="1"/>
          </p:cNvSpPr>
          <p:nvPr>
            <p:ph type="title"/>
          </p:nvPr>
        </p:nvSpPr>
        <p:spPr>
          <a:xfrm>
            <a:off x="829322" y="169816"/>
            <a:ext cx="10515600" cy="939894"/>
          </a:xfrm>
        </p:spPr>
        <p:txBody>
          <a:bodyPr/>
          <a:lstStyle/>
          <a:p>
            <a:pPr algn="ctr"/>
            <a:r>
              <a:rPr lang="es-CR" dirty="0"/>
              <a:t>Modelos SARIMA</a:t>
            </a:r>
          </a:p>
        </p:txBody>
      </p:sp>
    </p:spTree>
    <p:extLst>
      <p:ext uri="{BB962C8B-B14F-4D97-AF65-F5344CB8AC3E}">
        <p14:creationId xmlns:p14="http://schemas.microsoft.com/office/powerpoint/2010/main" val="322141282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08709" y="1423843"/>
            <a:ext cx="10515600" cy="4351338"/>
          </a:xfrm>
        </p:spPr>
        <p:txBody>
          <a:bodyPr/>
          <a:lstStyle/>
          <a:p>
            <a:pPr marL="0" indent="0" algn="ctr">
              <a:buNone/>
            </a:pPr>
            <a:r>
              <a:rPr lang="es-CR" dirty="0"/>
              <a:t>¿Qué pasa a nivel de la identificación para un modelo estacional?</a:t>
            </a:r>
          </a:p>
        </p:txBody>
      </p:sp>
      <p:sp>
        <p:nvSpPr>
          <p:cNvPr id="4" name="Título 1">
            <a:extLst>
              <a:ext uri="{FF2B5EF4-FFF2-40B4-BE49-F238E27FC236}">
                <a16:creationId xmlns:a16="http://schemas.microsoft.com/office/drawing/2014/main" id="{D55572F5-A7B0-4FF9-99EE-DDFD7FD1BC7A}"/>
              </a:ext>
            </a:extLst>
          </p:cNvPr>
          <p:cNvSpPr>
            <a:spLocks noGrp="1"/>
          </p:cNvSpPr>
          <p:nvPr>
            <p:ph type="title"/>
          </p:nvPr>
        </p:nvSpPr>
        <p:spPr>
          <a:xfrm>
            <a:off x="829322" y="169816"/>
            <a:ext cx="10515600" cy="939894"/>
          </a:xfrm>
        </p:spPr>
        <p:txBody>
          <a:bodyPr/>
          <a:lstStyle/>
          <a:p>
            <a:pPr algn="ctr"/>
            <a:r>
              <a:rPr lang="es-CR" dirty="0"/>
              <a:t>Modelos SARIMA</a:t>
            </a:r>
          </a:p>
        </p:txBody>
      </p:sp>
      <p:pic>
        <p:nvPicPr>
          <p:cNvPr id="13314" name="Picture 2" descr="Resultado de imagen para ques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9284" y="2130042"/>
            <a:ext cx="6965661" cy="457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96624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FE6197C-A776-40E6-AAF7-111FE9865E49}"/>
                  </a:ext>
                </a:extLst>
              </p:cNvPr>
              <p:cNvSpPr>
                <a:spLocks noGrp="1"/>
              </p:cNvSpPr>
              <p:nvPr>
                <p:ph idx="1"/>
              </p:nvPr>
            </p:nvSpPr>
            <p:spPr>
              <a:xfrm>
                <a:off x="367145" y="983673"/>
                <a:ext cx="11547764" cy="5749636"/>
              </a:xfrm>
            </p:spPr>
            <p:txBody>
              <a:bodyPr>
                <a:noAutofit/>
              </a:bodyPr>
              <a:lstStyle/>
              <a:p>
                <a:r>
                  <a:rPr lang="es-MX" sz="2400" dirty="0">
                    <a:solidFill>
                      <a:schemeClr val="tx1"/>
                    </a:solidFill>
                  </a:rPr>
                  <a:t>Un proceso AR(1) </a:t>
                </a:r>
                <a:r>
                  <a:rPr lang="es-MX" sz="2400" u="sng" dirty="0">
                    <a:solidFill>
                      <a:schemeClr val="tx1"/>
                    </a:solidFill>
                  </a:rPr>
                  <a:t>estacional puro </a:t>
                </a:r>
                <a:r>
                  <a:rPr lang="es-MX" sz="2400" dirty="0">
                    <a:solidFill>
                      <a:schemeClr val="tx1"/>
                    </a:solidFill>
                  </a:rPr>
                  <a:t>está descrito por:</a:t>
                </a:r>
              </a:p>
              <a:p>
                <a:endParaRPr lang="es-MX" sz="2400" dirty="0">
                  <a:solidFill>
                    <a:schemeClr val="tx1"/>
                  </a:solidFill>
                </a:endParaRPr>
              </a:p>
              <a:p>
                <a:r>
                  <a:rPr lang="es-MX" sz="2400" dirty="0">
                    <a:solidFill>
                      <a:schemeClr val="tx1"/>
                    </a:solidFill>
                  </a:rPr>
                  <a:t>FAC: </a:t>
                </a:r>
                <a14:m>
                  <m:oMath xmlns:m="http://schemas.openxmlformats.org/officeDocument/2006/math">
                    <m:r>
                      <a:rPr lang="es-CR" sz="2800" b="0" i="0" smtClean="0">
                        <a:solidFill>
                          <a:schemeClr val="tx1"/>
                        </a:solidFill>
                        <a:latin typeface="Cambria Math"/>
                      </a:rPr>
                      <m:t>  </m:t>
                    </m:r>
                    <m:sSub>
                      <m:sSubPr>
                        <m:ctrlPr>
                          <a:rPr lang="es-MX" sz="2800" i="1">
                            <a:solidFill>
                              <a:schemeClr val="tx1"/>
                            </a:solidFill>
                            <a:latin typeface="Cambria Math" panose="02040503050406030204" pitchFamily="18" charset="0"/>
                          </a:rPr>
                        </m:ctrlPr>
                      </m:sSubPr>
                      <m:e>
                        <m:r>
                          <a:rPr lang="es-MX" sz="2800" i="1">
                            <a:solidFill>
                              <a:schemeClr val="tx1"/>
                            </a:solidFill>
                            <a:latin typeface="Cambria Math" panose="02040503050406030204" pitchFamily="18" charset="0"/>
                            <a:ea typeface="Cambria Math" panose="02040503050406030204" pitchFamily="18" charset="0"/>
                          </a:rPr>
                          <m:t>𝜌</m:t>
                        </m:r>
                      </m:e>
                      <m:sub>
                        <m:r>
                          <a:rPr lang="es-MX" sz="2800" i="1">
                            <a:solidFill>
                              <a:schemeClr val="tx1"/>
                            </a:solidFill>
                            <a:latin typeface="Cambria Math" panose="02040503050406030204" pitchFamily="18" charset="0"/>
                          </a:rPr>
                          <m:t>𝑘</m:t>
                        </m:r>
                      </m:sub>
                    </m:sSub>
                    <m:r>
                      <a:rPr lang="es-MX" sz="2800" i="1">
                        <a:solidFill>
                          <a:schemeClr val="tx1"/>
                        </a:solidFill>
                        <a:latin typeface="Cambria Math" panose="02040503050406030204" pitchFamily="18" charset="0"/>
                      </a:rPr>
                      <m:t>=</m:t>
                    </m:r>
                    <m:sSubSup>
                      <m:sSubSupPr>
                        <m:ctrlPr>
                          <a:rPr lang="es-MX" sz="2800" i="1">
                            <a:solidFill>
                              <a:schemeClr val="tx1"/>
                            </a:solidFill>
                            <a:latin typeface="Cambria Math" panose="02040503050406030204" pitchFamily="18" charset="0"/>
                          </a:rPr>
                        </m:ctrlPr>
                      </m:sSubSupPr>
                      <m:e>
                        <m:r>
                          <a:rPr lang="es-MX" sz="2800" i="1">
                            <a:solidFill>
                              <a:schemeClr val="tx1"/>
                            </a:solidFill>
                            <a:latin typeface="Cambria Math" panose="02040503050406030204" pitchFamily="18" charset="0"/>
                            <a:ea typeface="Cambria Math" panose="02040503050406030204" pitchFamily="18" charset="0"/>
                          </a:rPr>
                          <m:t>∅</m:t>
                        </m:r>
                      </m:e>
                      <m:sub>
                        <m:r>
                          <a:rPr lang="es-MX" sz="2800" i="1">
                            <a:solidFill>
                              <a:schemeClr val="tx1"/>
                            </a:solidFill>
                            <a:latin typeface="Cambria Math" panose="02040503050406030204" pitchFamily="18" charset="0"/>
                          </a:rPr>
                          <m:t>𝑠</m:t>
                        </m:r>
                      </m:sub>
                      <m:sup>
                        <m:r>
                          <a:rPr lang="es-MX" sz="2800" i="1">
                            <a:solidFill>
                              <a:schemeClr val="tx1"/>
                            </a:solidFill>
                            <a:latin typeface="Cambria Math" panose="02040503050406030204" pitchFamily="18" charset="0"/>
                          </a:rPr>
                          <m:t>𝑘</m:t>
                        </m:r>
                        <m:r>
                          <a:rPr lang="es-MX" sz="2800" i="1">
                            <a:solidFill>
                              <a:schemeClr val="tx1"/>
                            </a:solidFill>
                            <a:latin typeface="Cambria Math" panose="02040503050406030204" pitchFamily="18" charset="0"/>
                          </a:rPr>
                          <m:t>/</m:t>
                        </m:r>
                        <m:r>
                          <a:rPr lang="es-MX" sz="2800" i="1">
                            <a:solidFill>
                              <a:schemeClr val="tx1"/>
                            </a:solidFill>
                            <a:latin typeface="Cambria Math" panose="02040503050406030204" pitchFamily="18" charset="0"/>
                          </a:rPr>
                          <m:t>𝑠</m:t>
                        </m:r>
                      </m:sup>
                    </m:sSubSup>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𝑐𝑜𝑛</m:t>
                    </m:r>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𝑘</m:t>
                    </m:r>
                    <m:r>
                      <a:rPr lang="es-MX" sz="2800" i="1">
                        <a:solidFill>
                          <a:schemeClr val="tx1"/>
                        </a:solidFill>
                        <a:latin typeface="Cambria Math" panose="02040503050406030204" pitchFamily="18" charset="0"/>
                      </a:rPr>
                      <m:t>=0,±</m:t>
                    </m:r>
                    <m:r>
                      <a:rPr lang="es-MX" sz="2800" i="1">
                        <a:solidFill>
                          <a:schemeClr val="tx1"/>
                        </a:solidFill>
                        <a:latin typeface="Cambria Math" panose="02040503050406030204" pitchFamily="18" charset="0"/>
                        <a:ea typeface="Cambria Math" panose="02040503050406030204" pitchFamily="18" charset="0"/>
                      </a:rPr>
                      <m:t>𝑠</m:t>
                    </m:r>
                    <m:r>
                      <a:rPr lang="es-MX" sz="2800" i="1">
                        <a:solidFill>
                          <a:schemeClr val="tx1"/>
                        </a:solidFill>
                        <a:latin typeface="Cambria Math" panose="02040503050406030204" pitchFamily="18" charset="0"/>
                        <a:ea typeface="Cambria Math" panose="02040503050406030204" pitchFamily="18" charset="0"/>
                      </a:rPr>
                      <m:t>,±2</m:t>
                    </m:r>
                    <m:r>
                      <a:rPr lang="es-MX" sz="2800" i="1">
                        <a:solidFill>
                          <a:schemeClr val="tx1"/>
                        </a:solidFill>
                        <a:latin typeface="Cambria Math" panose="02040503050406030204" pitchFamily="18" charset="0"/>
                        <a:ea typeface="Cambria Math" panose="02040503050406030204" pitchFamily="18" charset="0"/>
                      </a:rPr>
                      <m:t>𝑠</m:t>
                    </m:r>
                    <m:r>
                      <a:rPr lang="es-MX" sz="2800" i="1">
                        <a:solidFill>
                          <a:schemeClr val="tx1"/>
                        </a:solidFill>
                        <a:latin typeface="Cambria Math" panose="02040503050406030204" pitchFamily="18" charset="0"/>
                        <a:ea typeface="Cambria Math" panose="02040503050406030204" pitchFamily="18" charset="0"/>
                      </a:rPr>
                      <m:t>, ±3</m:t>
                    </m:r>
                    <m:r>
                      <a:rPr lang="es-MX" sz="2800" i="1">
                        <a:solidFill>
                          <a:schemeClr val="tx1"/>
                        </a:solidFill>
                        <a:latin typeface="Cambria Math" panose="02040503050406030204" pitchFamily="18" charset="0"/>
                        <a:ea typeface="Cambria Math" panose="02040503050406030204" pitchFamily="18" charset="0"/>
                      </a:rPr>
                      <m:t>𝑠</m:t>
                    </m:r>
                    <m:r>
                      <a:rPr lang="es-MX" sz="2800" i="1">
                        <a:solidFill>
                          <a:schemeClr val="tx1"/>
                        </a:solidFill>
                        <a:latin typeface="Cambria Math" panose="02040503050406030204" pitchFamily="18" charset="0"/>
                        <a:ea typeface="Cambria Math" panose="02040503050406030204" pitchFamily="18" charset="0"/>
                      </a:rPr>
                      <m:t>,…</m:t>
                    </m:r>
                  </m:oMath>
                </a14:m>
                <a:endParaRPr lang="es-MX" sz="2800" dirty="0">
                  <a:solidFill>
                    <a:schemeClr val="tx1"/>
                  </a:solidFill>
                </a:endParaRPr>
              </a:p>
              <a:p>
                <a:pPr marL="914400" lvl="2" indent="0">
                  <a:buNone/>
                </a:pPr>
                <a:r>
                  <a:rPr lang="es-MX" sz="2800" dirty="0">
                    <a:solidFill>
                      <a:schemeClr val="tx1"/>
                    </a:solidFill>
                  </a:rPr>
                  <a:t> </a:t>
                </a:r>
                <a14:m>
                  <m:oMath xmlns:m="http://schemas.openxmlformats.org/officeDocument/2006/math">
                    <m:sSub>
                      <m:sSubPr>
                        <m:ctrlPr>
                          <a:rPr lang="es-MX" sz="2800" i="1">
                            <a:solidFill>
                              <a:schemeClr val="tx1"/>
                            </a:solidFill>
                            <a:latin typeface="Cambria Math" panose="02040503050406030204" pitchFamily="18" charset="0"/>
                          </a:rPr>
                        </m:ctrlPr>
                      </m:sSubPr>
                      <m:e>
                        <m:r>
                          <a:rPr lang="es-MX" sz="2800" i="1">
                            <a:solidFill>
                              <a:schemeClr val="tx1"/>
                            </a:solidFill>
                            <a:latin typeface="Cambria Math" panose="02040503050406030204" pitchFamily="18" charset="0"/>
                            <a:ea typeface="Cambria Math" panose="02040503050406030204" pitchFamily="18" charset="0"/>
                          </a:rPr>
                          <m:t>𝜌</m:t>
                        </m:r>
                      </m:e>
                      <m:sub>
                        <m:r>
                          <a:rPr lang="es-MX" sz="2800" i="1">
                            <a:solidFill>
                              <a:schemeClr val="tx1"/>
                            </a:solidFill>
                            <a:latin typeface="Cambria Math" panose="02040503050406030204" pitchFamily="18" charset="0"/>
                          </a:rPr>
                          <m:t>𝑘</m:t>
                        </m:r>
                      </m:sub>
                    </m:sSub>
                    <m:r>
                      <a:rPr lang="es-MX" sz="2800" i="1">
                        <a:solidFill>
                          <a:schemeClr val="tx1"/>
                        </a:solidFill>
                        <a:latin typeface="Cambria Math" panose="02040503050406030204" pitchFamily="18" charset="0"/>
                      </a:rPr>
                      <m:t>=0       </m:t>
                    </m:r>
                    <m:r>
                      <a:rPr lang="es-MX" sz="2800" i="1">
                        <a:solidFill>
                          <a:schemeClr val="tx1"/>
                        </a:solidFill>
                        <a:latin typeface="Cambria Math" panose="02040503050406030204" pitchFamily="18" charset="0"/>
                      </a:rPr>
                      <m:t>𝑝𝑎𝑟𝑎</m:t>
                    </m:r>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𝑜𝑡𝑟𝑜𝑠</m:t>
                    </m:r>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𝑣𝑎𝑙𝑜𝑟𝑒𝑠</m:t>
                    </m:r>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𝑑𝑒</m:t>
                    </m:r>
                    <m:r>
                      <a:rPr lang="es-MX" sz="2800" i="1">
                        <a:solidFill>
                          <a:schemeClr val="tx1"/>
                        </a:solidFill>
                        <a:latin typeface="Cambria Math" panose="02040503050406030204" pitchFamily="18" charset="0"/>
                      </a:rPr>
                      <m:t> </m:t>
                    </m:r>
                    <m:r>
                      <a:rPr lang="es-MX" sz="2800" i="1">
                        <a:solidFill>
                          <a:schemeClr val="tx1"/>
                        </a:solidFill>
                        <a:latin typeface="Cambria Math" panose="02040503050406030204" pitchFamily="18" charset="0"/>
                      </a:rPr>
                      <m:t>𝑘</m:t>
                    </m:r>
                    <m:r>
                      <a:rPr lang="es-MX" sz="2800" i="1">
                        <a:solidFill>
                          <a:schemeClr val="tx1"/>
                        </a:solidFill>
                        <a:latin typeface="Cambria Math" panose="02040503050406030204" pitchFamily="18" charset="0"/>
                      </a:rPr>
                      <m:t>&gt;0</m:t>
                    </m:r>
                  </m:oMath>
                </a14:m>
                <a:endParaRPr lang="en-US" sz="2800" dirty="0">
                  <a:solidFill>
                    <a:schemeClr val="tx1"/>
                  </a:solidFill>
                </a:endParaRPr>
              </a:p>
              <a:p>
                <a:endParaRPr lang="es-MX" sz="2400" dirty="0">
                  <a:solidFill>
                    <a:schemeClr val="tx1"/>
                  </a:solidFill>
                </a:endParaRPr>
              </a:p>
              <a:p>
                <a:pPr marL="0" indent="0">
                  <a:buNone/>
                </a:pPr>
                <a:r>
                  <a:rPr lang="es-MX" sz="2400" dirty="0">
                    <a:solidFill>
                      <a:schemeClr val="tx1"/>
                    </a:solidFill>
                  </a:rPr>
                  <a:t>Los gráficos de las FAC y de las FACP de un AR(1) estacional puro es análogo a los gráficos de los correspondientes procesos no estacionales:</a:t>
                </a:r>
              </a:p>
              <a:p>
                <a:pPr marL="679450" lvl="2" indent="0">
                  <a:buNone/>
                </a:pPr>
                <a:endParaRPr lang="es-MX" sz="2400" dirty="0">
                  <a:solidFill>
                    <a:schemeClr val="tx1"/>
                  </a:solidFill>
                </a:endParaRPr>
              </a:p>
              <a:p>
                <a:pPr marL="679450" lvl="2" indent="0">
                  <a:buNone/>
                </a:pPr>
                <a:r>
                  <a:rPr lang="es-MX" sz="2400" dirty="0">
                    <a:solidFill>
                      <a:schemeClr val="tx1"/>
                    </a:solidFill>
                  </a:rPr>
                  <a:t>K=1		k=s</a:t>
                </a:r>
              </a:p>
              <a:p>
                <a:pPr marL="679450" lvl="2" indent="0">
                  <a:buNone/>
                </a:pPr>
                <a:endParaRPr lang="es-MX" sz="2400" dirty="0">
                  <a:solidFill>
                    <a:schemeClr val="tx1"/>
                  </a:solidFill>
                </a:endParaRPr>
              </a:p>
              <a:p>
                <a:pPr marL="679450" lvl="2" indent="0">
                  <a:buNone/>
                </a:pPr>
                <a:r>
                  <a:rPr lang="es-MX" sz="2400" dirty="0">
                    <a:solidFill>
                      <a:schemeClr val="tx1"/>
                    </a:solidFill>
                  </a:rPr>
                  <a:t>K=2		k=2s</a:t>
                </a:r>
              </a:p>
              <a:p>
                <a:pPr marL="679450" lvl="2" indent="0">
                  <a:buNone/>
                </a:pPr>
                <a:endParaRPr lang="es-MX" sz="2400" dirty="0">
                  <a:solidFill>
                    <a:schemeClr val="tx1"/>
                  </a:solidFill>
                </a:endParaRPr>
              </a:p>
              <a:p>
                <a:pPr marL="679450" lvl="2" indent="0">
                  <a:buNone/>
                </a:pPr>
                <a:r>
                  <a:rPr lang="es-MX" sz="2400" dirty="0">
                    <a:solidFill>
                      <a:schemeClr val="tx1"/>
                    </a:solidFill>
                  </a:rPr>
                  <a:t>K=3		k=3s</a:t>
                </a:r>
                <a:endParaRPr lang="es-CR" sz="2800" dirty="0">
                  <a:solidFill>
                    <a:schemeClr val="tx1"/>
                  </a:solidFill>
                </a:endParaRPr>
              </a:p>
            </p:txBody>
          </p:sp>
        </mc:Choice>
        <mc:Fallback xmlns="">
          <p:sp>
            <p:nvSpPr>
              <p:cNvPr id="3" name="Marcador de contenido 2">
                <a:extLst>
                  <a:ext uri="{FF2B5EF4-FFF2-40B4-BE49-F238E27FC236}">
                    <a16:creationId xmlns="" xmlns:a14="http://schemas.microsoft.com/office/drawing/2010/main" xmlns:a16="http://schemas.microsoft.com/office/drawing/2014/main" id="{1FE6197C-A776-40E6-AAF7-111FE9865E49}"/>
                  </a:ext>
                </a:extLst>
              </p:cNvPr>
              <p:cNvSpPr>
                <a:spLocks noGrp="1" noRot="1" noChangeAspect="1" noMove="1" noResize="1" noEditPoints="1" noAdjustHandles="1" noChangeArrowheads="1" noChangeShapeType="1" noTextEdit="1"/>
              </p:cNvSpPr>
              <p:nvPr>
                <p:ph idx="1"/>
              </p:nvPr>
            </p:nvSpPr>
            <p:spPr>
              <a:xfrm>
                <a:off x="367145" y="983673"/>
                <a:ext cx="11547764" cy="5749636"/>
              </a:xfrm>
              <a:blipFill rotWithShape="1">
                <a:blip r:embed="rId3" cstate="print"/>
                <a:stretch>
                  <a:fillRect l="-792" t="-1483" r="-1108"/>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F170B12F-DE46-47AC-B5FA-9278CAD5BB71}"/>
              </a:ext>
            </a:extLst>
          </p:cNvPr>
          <p:cNvSpPr>
            <a:spLocks noGrp="1"/>
          </p:cNvSpPr>
          <p:nvPr>
            <p:ph type="title"/>
          </p:nvPr>
        </p:nvSpPr>
        <p:spPr>
          <a:xfrm>
            <a:off x="829322" y="31266"/>
            <a:ext cx="10515600" cy="939894"/>
          </a:xfrm>
        </p:spPr>
        <p:txBody>
          <a:bodyPr/>
          <a:lstStyle/>
          <a:p>
            <a:pPr algn="ctr"/>
            <a:r>
              <a:rPr lang="es-CR" dirty="0"/>
              <a:t>Modelos SARIMA</a:t>
            </a:r>
          </a:p>
        </p:txBody>
      </p:sp>
      <p:graphicFrame>
        <p:nvGraphicFramePr>
          <p:cNvPr id="5" name="Object 12">
            <a:extLst>
              <a:ext uri="{FF2B5EF4-FFF2-40B4-BE49-F238E27FC236}">
                <a16:creationId xmlns:a16="http://schemas.microsoft.com/office/drawing/2014/main" id="{CF07ADEA-6230-4B77-8850-D001D3FA1E4C}"/>
              </a:ext>
            </a:extLst>
          </p:cNvPr>
          <p:cNvGraphicFramePr>
            <a:graphicFrameLocks noChangeAspect="1"/>
          </p:cNvGraphicFramePr>
          <p:nvPr>
            <p:extLst>
              <p:ext uri="{D42A27DB-BD31-4B8C-83A1-F6EECF244321}">
                <p14:modId xmlns:p14="http://schemas.microsoft.com/office/powerpoint/2010/main" val="3002315634"/>
              </p:ext>
            </p:extLst>
          </p:nvPr>
        </p:nvGraphicFramePr>
        <p:xfrm>
          <a:off x="7804136" y="1309078"/>
          <a:ext cx="3397250" cy="679450"/>
        </p:xfrm>
        <a:graphic>
          <a:graphicData uri="http://schemas.openxmlformats.org/presentationml/2006/ole">
            <mc:AlternateContent xmlns:mc="http://schemas.openxmlformats.org/markup-compatibility/2006">
              <mc:Choice xmlns:v="urn:schemas-microsoft-com:vml" Requires="v">
                <p:oleObj spid="_x0000_s10276" name="Ecuación" r:id="rId4" imgW="1143000" imgH="228600" progId="Equation.3">
                  <p:embed/>
                </p:oleObj>
              </mc:Choice>
              <mc:Fallback>
                <p:oleObj name="Ecuación" r:id="rId4" imgW="1143000" imgH="228600" progId="Equation.3">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4136" y="1309078"/>
                        <a:ext cx="3397250" cy="6794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lecha: a la derecha 5">
            <a:extLst>
              <a:ext uri="{FF2B5EF4-FFF2-40B4-BE49-F238E27FC236}">
                <a16:creationId xmlns:a16="http://schemas.microsoft.com/office/drawing/2014/main" id="{DC07BE5A-561C-4C66-A54F-6A33A35216FD}"/>
              </a:ext>
            </a:extLst>
          </p:cNvPr>
          <p:cNvSpPr/>
          <p:nvPr/>
        </p:nvSpPr>
        <p:spPr>
          <a:xfrm>
            <a:off x="2097801" y="4528528"/>
            <a:ext cx="648072" cy="2880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 name="Flecha: a la derecha 6">
            <a:extLst>
              <a:ext uri="{FF2B5EF4-FFF2-40B4-BE49-F238E27FC236}">
                <a16:creationId xmlns:a16="http://schemas.microsoft.com/office/drawing/2014/main" id="{CC8D9A4F-1129-4EA6-910C-2983426C16FB}"/>
              </a:ext>
            </a:extLst>
          </p:cNvPr>
          <p:cNvSpPr/>
          <p:nvPr/>
        </p:nvSpPr>
        <p:spPr>
          <a:xfrm>
            <a:off x="2097801" y="5333775"/>
            <a:ext cx="648072" cy="2880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 name="Flecha: a la derecha 7">
            <a:extLst>
              <a:ext uri="{FF2B5EF4-FFF2-40B4-BE49-F238E27FC236}">
                <a16:creationId xmlns:a16="http://schemas.microsoft.com/office/drawing/2014/main" id="{467CF94A-B62D-4EA9-93D9-A74AD6639886}"/>
              </a:ext>
            </a:extLst>
          </p:cNvPr>
          <p:cNvSpPr/>
          <p:nvPr/>
        </p:nvSpPr>
        <p:spPr>
          <a:xfrm>
            <a:off x="2097801" y="6142815"/>
            <a:ext cx="648072" cy="2880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8134943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3871A8E-A10A-4EC5-82A6-307AB77435B0}"/>
                  </a:ext>
                </a:extLst>
              </p:cNvPr>
              <p:cNvSpPr>
                <a:spLocks noGrp="1"/>
              </p:cNvSpPr>
              <p:nvPr>
                <p:ph idx="1"/>
              </p:nvPr>
            </p:nvSpPr>
            <p:spPr>
              <a:xfrm>
                <a:off x="422564" y="1271443"/>
                <a:ext cx="10515600" cy="5295612"/>
              </a:xfrm>
            </p:spPr>
            <p:txBody>
              <a:bodyPr>
                <a:normAutofit/>
              </a:bodyPr>
              <a:lstStyle/>
              <a:p>
                <a:r>
                  <a:rPr lang="es-MX" dirty="0"/>
                  <a:t>Un proceso MA(1) estacional puro está descrito por:</a:t>
                </a:r>
              </a:p>
              <a:p>
                <a:endParaRPr lang="es-MX" dirty="0"/>
              </a:p>
              <a:p>
                <a:endParaRPr lang="es-MX" dirty="0"/>
              </a:p>
              <a:p>
                <a:endParaRPr lang="es-MX" dirty="0"/>
              </a:p>
              <a:p>
                <a:r>
                  <a:rPr lang="es-MX" dirty="0"/>
                  <a:t>Con FAC:</a:t>
                </a:r>
              </a:p>
              <a:p>
                <a:pPr marL="0" indent="0">
                  <a:buNone/>
                </a:pPr>
                <a:endParaRPr lang="es-MX" dirty="0"/>
              </a:p>
              <a:p>
                <a:pPr lvl="2"/>
                <a14:m>
                  <m:oMath xmlns:m="http://schemas.openxmlformats.org/officeDocument/2006/math">
                    <m:sSub>
                      <m:sSubPr>
                        <m:ctrlPr>
                          <a:rPr lang="es-MX" sz="3200" i="1">
                            <a:latin typeface="Cambria Math" panose="02040503050406030204" pitchFamily="18" charset="0"/>
                          </a:rPr>
                        </m:ctrlPr>
                      </m:sSubPr>
                      <m:e>
                        <m:r>
                          <a:rPr lang="es-MX" sz="3200" i="1">
                            <a:latin typeface="Cambria Math" panose="02040503050406030204" pitchFamily="18" charset="0"/>
                            <a:ea typeface="Cambria Math" panose="02040503050406030204" pitchFamily="18" charset="0"/>
                          </a:rPr>
                          <m:t>𝜌</m:t>
                        </m:r>
                      </m:e>
                      <m:sub>
                        <m:r>
                          <a:rPr lang="es-MX" sz="3200" i="1">
                            <a:latin typeface="Cambria Math" panose="02040503050406030204" pitchFamily="18" charset="0"/>
                          </a:rPr>
                          <m:t>0</m:t>
                        </m:r>
                      </m:sub>
                    </m:sSub>
                    <m:r>
                      <a:rPr lang="es-MX" sz="3200" i="1">
                        <a:latin typeface="Cambria Math" panose="02040503050406030204" pitchFamily="18" charset="0"/>
                      </a:rPr>
                      <m:t>=1       </m:t>
                    </m:r>
                    <m:r>
                      <a:rPr lang="es-MX" sz="3200" i="1">
                        <a:latin typeface="Cambria Math" panose="02040503050406030204" pitchFamily="18" charset="0"/>
                      </a:rPr>
                      <m:t>𝑝𝑎𝑟𝑎</m:t>
                    </m:r>
                    <m:r>
                      <a:rPr lang="es-MX" sz="3200" i="1">
                        <a:latin typeface="Cambria Math" panose="02040503050406030204" pitchFamily="18" charset="0"/>
                      </a:rPr>
                      <m:t> </m:t>
                    </m:r>
                    <m:r>
                      <a:rPr lang="es-MX" sz="3200" i="1">
                        <a:latin typeface="Cambria Math" panose="02040503050406030204" pitchFamily="18" charset="0"/>
                      </a:rPr>
                      <m:t>𝑘</m:t>
                    </m:r>
                    <m:r>
                      <a:rPr lang="es-MX" sz="3200" i="1">
                        <a:latin typeface="Cambria Math" panose="02040503050406030204" pitchFamily="18" charset="0"/>
                      </a:rPr>
                      <m:t>=1</m:t>
                    </m:r>
                  </m:oMath>
                </a14:m>
                <a:endParaRPr lang="en-US" sz="3200" dirty="0"/>
              </a:p>
              <a:p>
                <a:pPr lvl="2"/>
                <a14:m>
                  <m:oMath xmlns:m="http://schemas.openxmlformats.org/officeDocument/2006/math">
                    <m:sSub>
                      <m:sSubPr>
                        <m:ctrlPr>
                          <a:rPr lang="es-MX" sz="3200" i="1">
                            <a:latin typeface="Cambria Math" panose="02040503050406030204" pitchFamily="18" charset="0"/>
                          </a:rPr>
                        </m:ctrlPr>
                      </m:sSubPr>
                      <m:e>
                        <m:r>
                          <a:rPr lang="es-MX" sz="3200" i="1">
                            <a:latin typeface="Cambria Math" panose="02040503050406030204" pitchFamily="18" charset="0"/>
                            <a:ea typeface="Cambria Math" panose="02040503050406030204" pitchFamily="18" charset="0"/>
                          </a:rPr>
                          <m:t>𝜌</m:t>
                        </m:r>
                      </m:e>
                      <m:sub>
                        <m:r>
                          <a:rPr lang="es-MX" sz="3200" i="1">
                            <a:latin typeface="Cambria Math" panose="02040503050406030204" pitchFamily="18" charset="0"/>
                          </a:rPr>
                          <m:t>𝑘𝑠</m:t>
                        </m:r>
                      </m:sub>
                    </m:sSub>
                    <m:r>
                      <a:rPr lang="es-MX" sz="3200" i="1">
                        <a:latin typeface="Cambria Math" panose="02040503050406030204" pitchFamily="18" charset="0"/>
                      </a:rPr>
                      <m:t>=</m:t>
                    </m:r>
                    <m:f>
                      <m:fPr>
                        <m:ctrlPr>
                          <a:rPr lang="es-MX" sz="3200" i="1">
                            <a:latin typeface="Cambria Math" panose="02040503050406030204" pitchFamily="18" charset="0"/>
                          </a:rPr>
                        </m:ctrlPr>
                      </m:fPr>
                      <m:num>
                        <m:r>
                          <a:rPr lang="es-MX" sz="3200" i="1">
                            <a:latin typeface="Cambria Math" panose="02040503050406030204" pitchFamily="18" charset="0"/>
                          </a:rPr>
                          <m:t>−</m:t>
                        </m:r>
                        <m:sSub>
                          <m:sSubPr>
                            <m:ctrlPr>
                              <a:rPr lang="es-MX" sz="3200" i="1">
                                <a:latin typeface="Cambria Math" panose="02040503050406030204" pitchFamily="18" charset="0"/>
                              </a:rPr>
                            </m:ctrlPr>
                          </m:sSubPr>
                          <m:e>
                            <m:r>
                              <a:rPr lang="es-MX" sz="3200" i="1">
                                <a:latin typeface="Cambria Math" panose="02040503050406030204" pitchFamily="18" charset="0"/>
                                <a:ea typeface="Cambria Math" panose="02040503050406030204" pitchFamily="18" charset="0"/>
                              </a:rPr>
                              <m:t>𝜃</m:t>
                            </m:r>
                          </m:e>
                          <m:sub>
                            <m:r>
                              <a:rPr lang="es-MX" sz="3200" i="1">
                                <a:latin typeface="Cambria Math" panose="02040503050406030204" pitchFamily="18" charset="0"/>
                              </a:rPr>
                              <m:t>1</m:t>
                            </m:r>
                          </m:sub>
                        </m:sSub>
                      </m:num>
                      <m:den>
                        <m:r>
                          <a:rPr lang="es-MX" sz="3200" i="1">
                            <a:latin typeface="Cambria Math" panose="02040503050406030204" pitchFamily="18" charset="0"/>
                          </a:rPr>
                          <m:t>1+</m:t>
                        </m:r>
                        <m:sSubSup>
                          <m:sSubSupPr>
                            <m:ctrlPr>
                              <a:rPr lang="es-MX" sz="3200" i="1">
                                <a:latin typeface="Cambria Math" panose="02040503050406030204" pitchFamily="18" charset="0"/>
                              </a:rPr>
                            </m:ctrlPr>
                          </m:sSubSupPr>
                          <m:e>
                            <m:r>
                              <a:rPr lang="es-MX" sz="3200" i="1">
                                <a:latin typeface="Cambria Math" panose="02040503050406030204" pitchFamily="18" charset="0"/>
                                <a:ea typeface="Cambria Math" panose="02040503050406030204" pitchFamily="18" charset="0"/>
                              </a:rPr>
                              <m:t>𝜃</m:t>
                            </m:r>
                          </m:e>
                          <m:sub>
                            <m:r>
                              <a:rPr lang="es-MX" sz="3200" i="1">
                                <a:latin typeface="Cambria Math" panose="02040503050406030204" pitchFamily="18" charset="0"/>
                              </a:rPr>
                              <m:t>1</m:t>
                            </m:r>
                          </m:sub>
                          <m:sup>
                            <m:r>
                              <a:rPr lang="es-MX" sz="3200" i="1">
                                <a:latin typeface="Cambria Math" panose="02040503050406030204" pitchFamily="18" charset="0"/>
                              </a:rPr>
                              <m:t>2</m:t>
                            </m:r>
                          </m:sup>
                        </m:sSubSup>
                      </m:den>
                    </m:f>
                    <m:r>
                      <a:rPr lang="es-MX" sz="3200" i="1">
                        <a:latin typeface="Cambria Math" panose="02040503050406030204" pitchFamily="18" charset="0"/>
                      </a:rPr>
                      <m:t>     </m:t>
                    </m:r>
                    <m:r>
                      <a:rPr lang="es-MX" sz="3200" i="1">
                        <a:latin typeface="Cambria Math" panose="02040503050406030204" pitchFamily="18" charset="0"/>
                      </a:rPr>
                      <m:t>𝑝𝑎𝑟𝑎</m:t>
                    </m:r>
                    <m:r>
                      <a:rPr lang="es-MX" sz="3200" i="1">
                        <a:latin typeface="Cambria Math" panose="02040503050406030204" pitchFamily="18" charset="0"/>
                      </a:rPr>
                      <m:t> </m:t>
                    </m:r>
                    <m:r>
                      <a:rPr lang="es-MX" sz="3200" i="1">
                        <a:latin typeface="Cambria Math" panose="02040503050406030204" pitchFamily="18" charset="0"/>
                      </a:rPr>
                      <m:t>𝑘</m:t>
                    </m:r>
                    <m:r>
                      <a:rPr lang="es-MX" sz="3200" i="1">
                        <a:latin typeface="Cambria Math" panose="02040503050406030204" pitchFamily="18" charset="0"/>
                      </a:rPr>
                      <m:t>=1</m:t>
                    </m:r>
                  </m:oMath>
                </a14:m>
                <a:endParaRPr lang="es-MX" sz="3200" dirty="0"/>
              </a:p>
              <a:p>
                <a:pPr lvl="2"/>
                <a14:m>
                  <m:oMath xmlns:m="http://schemas.openxmlformats.org/officeDocument/2006/math">
                    <m:sSub>
                      <m:sSubPr>
                        <m:ctrlPr>
                          <a:rPr lang="es-MX" sz="3200" i="1">
                            <a:latin typeface="Cambria Math" panose="02040503050406030204" pitchFamily="18" charset="0"/>
                          </a:rPr>
                        </m:ctrlPr>
                      </m:sSubPr>
                      <m:e>
                        <m:r>
                          <a:rPr lang="es-MX" sz="3200" i="1">
                            <a:latin typeface="Cambria Math" panose="02040503050406030204" pitchFamily="18" charset="0"/>
                            <a:ea typeface="Cambria Math" panose="02040503050406030204" pitchFamily="18" charset="0"/>
                          </a:rPr>
                          <m:t>𝜌</m:t>
                        </m:r>
                      </m:e>
                      <m:sub>
                        <m:r>
                          <a:rPr lang="es-MX" sz="3200" i="1">
                            <a:latin typeface="Cambria Math" panose="02040503050406030204" pitchFamily="18" charset="0"/>
                          </a:rPr>
                          <m:t>𝑘𝑠</m:t>
                        </m:r>
                      </m:sub>
                    </m:sSub>
                    <m:r>
                      <a:rPr lang="es-MX" sz="3200" i="1">
                        <a:latin typeface="Cambria Math" panose="02040503050406030204" pitchFamily="18" charset="0"/>
                      </a:rPr>
                      <m:t>=0       </m:t>
                    </m:r>
                    <m:r>
                      <a:rPr lang="es-MX" sz="3200" i="1">
                        <a:latin typeface="Cambria Math" panose="02040503050406030204" pitchFamily="18" charset="0"/>
                      </a:rPr>
                      <m:t>𝑝𝑎𝑟𝑎</m:t>
                    </m:r>
                    <m:r>
                      <a:rPr lang="es-MX" sz="3200" i="1">
                        <a:latin typeface="Cambria Math" panose="02040503050406030204" pitchFamily="18" charset="0"/>
                      </a:rPr>
                      <m:t> </m:t>
                    </m:r>
                    <m:r>
                      <a:rPr lang="es-MX" sz="3200" i="1">
                        <a:latin typeface="Cambria Math" panose="02040503050406030204" pitchFamily="18" charset="0"/>
                      </a:rPr>
                      <m:t>𝑘</m:t>
                    </m:r>
                    <m:r>
                      <a:rPr lang="es-MX" sz="3200" i="1">
                        <a:latin typeface="Cambria Math" panose="02040503050406030204" pitchFamily="18" charset="0"/>
                      </a:rPr>
                      <m:t>&gt;1</m:t>
                    </m:r>
                  </m:oMath>
                </a14:m>
                <a:endParaRPr lang="en-US" sz="3200" dirty="0"/>
              </a:p>
              <a:p>
                <a:pPr lvl="2"/>
                <a:endParaRPr lang="es-MX" sz="3200" dirty="0"/>
              </a:p>
              <a:p>
                <a:pPr marL="344487" lvl="1" indent="0">
                  <a:buNone/>
                </a:pPr>
                <a:endParaRPr lang="es-MX" dirty="0">
                  <a:solidFill>
                    <a:srgbClr val="002060"/>
                  </a:solidFill>
                </a:endParaRPr>
              </a:p>
              <a:p>
                <a:endParaRPr lang="es-CR" sz="3600" dirty="0"/>
              </a:p>
            </p:txBody>
          </p:sp>
        </mc:Choice>
        <mc:Fallback xmlns="">
          <p:sp>
            <p:nvSpPr>
              <p:cNvPr id="3" name="Marcador de contenido 2">
                <a:extLst>
                  <a:ext uri="{FF2B5EF4-FFF2-40B4-BE49-F238E27FC236}">
                    <a16:creationId xmlns="" xmlns:a14="http://schemas.microsoft.com/office/drawing/2010/main" xmlns:a16="http://schemas.microsoft.com/office/drawing/2014/main" id="{13871A8E-A10A-4EC5-82A6-307AB77435B0}"/>
                  </a:ext>
                </a:extLst>
              </p:cNvPr>
              <p:cNvSpPr>
                <a:spLocks noGrp="1" noRot="1" noChangeAspect="1" noMove="1" noResize="1" noEditPoints="1" noAdjustHandles="1" noChangeArrowheads="1" noChangeShapeType="1" noTextEdit="1"/>
              </p:cNvSpPr>
              <p:nvPr>
                <p:ph idx="1"/>
              </p:nvPr>
            </p:nvSpPr>
            <p:spPr>
              <a:xfrm>
                <a:off x="422564" y="1271443"/>
                <a:ext cx="10515600" cy="5295612"/>
              </a:xfrm>
              <a:blipFill rotWithShape="1">
                <a:blip r:embed="rId3" cstate="print"/>
                <a:stretch>
                  <a:fillRect l="-986" t="-1843"/>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AC8F8C3C-C644-48B3-B89D-749F421621DB}"/>
              </a:ext>
            </a:extLst>
          </p:cNvPr>
          <p:cNvSpPr>
            <a:spLocks noGrp="1"/>
          </p:cNvSpPr>
          <p:nvPr>
            <p:ph type="title"/>
          </p:nvPr>
        </p:nvSpPr>
        <p:spPr>
          <a:xfrm>
            <a:off x="829322" y="169816"/>
            <a:ext cx="10515600" cy="939894"/>
          </a:xfrm>
        </p:spPr>
        <p:txBody>
          <a:bodyPr/>
          <a:lstStyle/>
          <a:p>
            <a:pPr algn="ctr"/>
            <a:r>
              <a:rPr lang="es-CR" dirty="0"/>
              <a:t>Modelos SARIMA</a:t>
            </a:r>
          </a:p>
        </p:txBody>
      </p:sp>
      <p:graphicFrame>
        <p:nvGraphicFramePr>
          <p:cNvPr id="5" name="Object 12">
            <a:extLst>
              <a:ext uri="{FF2B5EF4-FFF2-40B4-BE49-F238E27FC236}">
                <a16:creationId xmlns:a16="http://schemas.microsoft.com/office/drawing/2014/main" id="{643A8529-B93B-43F3-91EC-8F5C50A19797}"/>
              </a:ext>
            </a:extLst>
          </p:cNvPr>
          <p:cNvGraphicFramePr>
            <a:graphicFrameLocks noChangeAspect="1"/>
          </p:cNvGraphicFramePr>
          <p:nvPr>
            <p:extLst>
              <p:ext uri="{D42A27DB-BD31-4B8C-83A1-F6EECF244321}">
                <p14:modId xmlns:p14="http://schemas.microsoft.com/office/powerpoint/2010/main" val="716136725"/>
              </p:ext>
            </p:extLst>
          </p:nvPr>
        </p:nvGraphicFramePr>
        <p:xfrm>
          <a:off x="4205432" y="2181915"/>
          <a:ext cx="3359150" cy="679450"/>
        </p:xfrm>
        <a:graphic>
          <a:graphicData uri="http://schemas.openxmlformats.org/presentationml/2006/ole">
            <mc:AlternateContent xmlns:mc="http://schemas.openxmlformats.org/markup-compatibility/2006">
              <mc:Choice xmlns:v="urn:schemas-microsoft-com:vml" Requires="v">
                <p:oleObj spid="_x0000_s11299" name="Ecuación" r:id="rId4" imgW="1130040" imgH="228600" progId="Equation.3">
                  <p:embed/>
                </p:oleObj>
              </mc:Choice>
              <mc:Fallback>
                <p:oleObj name="Ecuación" r:id="rId4" imgW="1130040" imgH="228600" progId="Equation.3">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5432" y="2181915"/>
                        <a:ext cx="3359150" cy="6794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2372016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AD1459B-4B02-4523-BA63-EB07CD530364}"/>
              </a:ext>
            </a:extLst>
          </p:cNvPr>
          <p:cNvSpPr>
            <a:spLocks noGrp="1"/>
          </p:cNvSpPr>
          <p:nvPr>
            <p:ph idx="1"/>
          </p:nvPr>
        </p:nvSpPr>
        <p:spPr>
          <a:xfrm>
            <a:off x="533400" y="1562389"/>
            <a:ext cx="11242964" cy="4351338"/>
          </a:xfrm>
        </p:spPr>
        <p:txBody>
          <a:bodyPr/>
          <a:lstStyle/>
          <a:p>
            <a:pPr algn="just"/>
            <a:r>
              <a:rPr lang="es-CR" dirty="0"/>
              <a:t>Pero entonces, ¿cómo podemos representar el SARIMA en la ecuación general donde pueden haber otros modelos?</a:t>
            </a:r>
          </a:p>
        </p:txBody>
      </p:sp>
      <p:sp>
        <p:nvSpPr>
          <p:cNvPr id="4" name="Título 1">
            <a:extLst>
              <a:ext uri="{FF2B5EF4-FFF2-40B4-BE49-F238E27FC236}">
                <a16:creationId xmlns:a16="http://schemas.microsoft.com/office/drawing/2014/main" id="{AC8F8C3C-C644-48B3-B89D-749F421621DB}"/>
              </a:ext>
            </a:extLst>
          </p:cNvPr>
          <p:cNvSpPr>
            <a:spLocks noGrp="1"/>
          </p:cNvSpPr>
          <p:nvPr>
            <p:ph type="title"/>
          </p:nvPr>
        </p:nvSpPr>
        <p:spPr>
          <a:xfrm>
            <a:off x="829322" y="169816"/>
            <a:ext cx="10515600" cy="939894"/>
          </a:xfrm>
        </p:spPr>
        <p:txBody>
          <a:bodyPr/>
          <a:lstStyle/>
          <a:p>
            <a:pPr algn="ctr"/>
            <a:r>
              <a:rPr lang="es-CR" dirty="0"/>
              <a:t>Modelos SARIMA</a:t>
            </a:r>
          </a:p>
        </p:txBody>
      </p:sp>
      <p:pic>
        <p:nvPicPr>
          <p:cNvPr id="14338" name="Picture 2" descr="Resultado de imagen para ques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1528" y="2633462"/>
            <a:ext cx="6871854" cy="389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4329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230B7-100D-4142-BA90-3A3C023DB669}"/>
              </a:ext>
            </a:extLst>
          </p:cNvPr>
          <p:cNvSpPr>
            <a:spLocks noGrp="1"/>
          </p:cNvSpPr>
          <p:nvPr>
            <p:ph type="title"/>
          </p:nvPr>
        </p:nvSpPr>
        <p:spPr>
          <a:xfrm>
            <a:off x="838200" y="27367"/>
            <a:ext cx="10515600" cy="873178"/>
          </a:xfrm>
        </p:spPr>
        <p:txBody>
          <a:bodyPr/>
          <a:lstStyle/>
          <a:p>
            <a:pPr algn="ctr"/>
            <a:r>
              <a:rPr lang="es-CR" dirty="0"/>
              <a:t>Introducción</a:t>
            </a:r>
          </a:p>
        </p:txBody>
      </p:sp>
      <p:sp>
        <p:nvSpPr>
          <p:cNvPr id="3" name="Marcador de contenido 2">
            <a:extLst>
              <a:ext uri="{FF2B5EF4-FFF2-40B4-BE49-F238E27FC236}">
                <a16:creationId xmlns:a16="http://schemas.microsoft.com/office/drawing/2014/main" id="{C7804F93-ACC5-4277-8839-0FB2E8C76F8E}"/>
              </a:ext>
            </a:extLst>
          </p:cNvPr>
          <p:cNvSpPr>
            <a:spLocks noGrp="1"/>
          </p:cNvSpPr>
          <p:nvPr>
            <p:ph idx="1"/>
          </p:nvPr>
        </p:nvSpPr>
        <p:spPr>
          <a:xfrm>
            <a:off x="229540" y="969818"/>
            <a:ext cx="11602241" cy="5777345"/>
          </a:xfrm>
        </p:spPr>
        <p:txBody>
          <a:bodyPr>
            <a:normAutofit/>
          </a:bodyPr>
          <a:lstStyle/>
          <a:p>
            <a:pPr algn="just"/>
            <a:r>
              <a:rPr lang="es-CR" sz="2400" dirty="0"/>
              <a:t>En temas pasados se presentaron los modelos Box-Jenkins, además de las etapas para el análisis de una serie bajo la presente metodología.</a:t>
            </a:r>
          </a:p>
          <a:p>
            <a:pPr algn="just"/>
            <a:endParaRPr lang="es-CR" sz="2400" dirty="0"/>
          </a:p>
          <a:p>
            <a:pPr algn="just"/>
            <a:r>
              <a:rPr lang="es-CR" sz="2400" dirty="0"/>
              <a:t>Ahora nos concentramos en los mismos modelos pero para series estacionales:  series  que poseen una cierta periodicidad en el fenómeno de estudio.</a:t>
            </a:r>
          </a:p>
          <a:p>
            <a:pPr algn="just"/>
            <a:endParaRPr lang="es-CR" sz="2400" dirty="0"/>
          </a:p>
          <a:p>
            <a:pPr algn="just"/>
            <a:r>
              <a:rPr lang="es-CR" sz="2400" dirty="0"/>
              <a:t>Con respecto a los modelos antes vistas, ¿a nivel de qué momentos debíamos  corroborar la estacionariedad?</a:t>
            </a:r>
          </a:p>
          <a:p>
            <a:pPr algn="just"/>
            <a:endParaRPr lang="es-CR" sz="2400" dirty="0"/>
          </a:p>
          <a:p>
            <a:pPr algn="just"/>
            <a:r>
              <a:rPr lang="es-CR" sz="2400" dirty="0"/>
              <a:t>Con los datos estacionales, se agrega la inspección de la estacionariedad para el orden s (3, 4, 6, 12, </a:t>
            </a:r>
            <a:r>
              <a:rPr lang="es-CR" sz="2400" dirty="0" err="1"/>
              <a:t>etc</a:t>
            </a:r>
            <a:r>
              <a:rPr lang="es-CR" sz="2400" dirty="0"/>
              <a:t>).</a:t>
            </a:r>
          </a:p>
          <a:p>
            <a:pPr algn="just"/>
            <a:endParaRPr lang="es-CR" sz="2400" dirty="0"/>
          </a:p>
          <a:p>
            <a:pPr algn="just"/>
            <a:r>
              <a:rPr lang="es-CR" sz="2400" dirty="0"/>
              <a:t>También indagaremos pruebas formales  para poder corroborar estos supuestos: pruebas de raíz unitaria. </a:t>
            </a:r>
          </a:p>
          <a:p>
            <a:endParaRPr lang="es-CR" sz="2400" dirty="0"/>
          </a:p>
          <a:p>
            <a:endParaRPr lang="es-CR" sz="2400" dirty="0"/>
          </a:p>
        </p:txBody>
      </p:sp>
    </p:spTree>
    <p:extLst>
      <p:ext uri="{BB962C8B-B14F-4D97-AF65-F5344CB8AC3E}">
        <p14:creationId xmlns:p14="http://schemas.microsoft.com/office/powerpoint/2010/main" val="19898686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67571" y="2003826"/>
            <a:ext cx="6624984" cy="923330"/>
          </a:xfrm>
          <a:prstGeom prst="rect">
            <a:avLst/>
          </a:prstGeom>
          <a:noFill/>
        </p:spPr>
        <p:txBody>
          <a:bodyPr wrap="square" rtlCol="0">
            <a:spAutoFit/>
          </a:bodyPr>
          <a:lstStyle/>
          <a:p>
            <a:r>
              <a:rPr lang="es-ES_tradnl" dirty="0"/>
              <a:t>Donde: </a:t>
            </a:r>
          </a:p>
          <a:p>
            <a:endParaRPr lang="es-ES_tradnl" dirty="0"/>
          </a:p>
          <a:p>
            <a:r>
              <a:rPr lang="es-ES_tradnl" dirty="0"/>
              <a:t>a</a:t>
            </a:r>
            <a:r>
              <a:rPr lang="es-ES_tradnl" baseline="-25000" dirty="0"/>
              <a:t>t </a:t>
            </a:r>
            <a:r>
              <a:rPr lang="es-ES_tradnl" dirty="0"/>
              <a:t>ruido blanco</a:t>
            </a:r>
          </a:p>
        </p:txBody>
      </p:sp>
      <p:sp>
        <p:nvSpPr>
          <p:cNvPr id="10244"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CR">
              <a:latin typeface="Comic Sans MS" pitchFamily="66" charset="0"/>
            </a:endParaRPr>
          </a:p>
        </p:txBody>
      </p:sp>
      <p:sp>
        <p:nvSpPr>
          <p:cNvPr id="10245" name="Rectangle 7"/>
          <p:cNvSpPr>
            <a:spLocks noChangeArrowheads="1"/>
          </p:cNvSpPr>
          <p:nvPr/>
        </p:nvSpPr>
        <p:spPr bwMode="auto">
          <a:xfrm>
            <a:off x="1524001" y="31062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CR">
              <a:latin typeface="Comic Sans MS" pitchFamily="66" charset="0"/>
            </a:endParaRPr>
          </a:p>
        </p:txBody>
      </p:sp>
      <p:graphicFrame>
        <p:nvGraphicFramePr>
          <p:cNvPr id="10254" name="Object 4"/>
          <p:cNvGraphicFramePr>
            <a:graphicFrameLocks noChangeAspect="1"/>
          </p:cNvGraphicFramePr>
          <p:nvPr>
            <p:extLst>
              <p:ext uri="{D42A27DB-BD31-4B8C-83A1-F6EECF244321}">
                <p14:modId xmlns:p14="http://schemas.microsoft.com/office/powerpoint/2010/main" val="212683403"/>
              </p:ext>
            </p:extLst>
          </p:nvPr>
        </p:nvGraphicFramePr>
        <p:xfrm>
          <a:off x="2109788" y="1017588"/>
          <a:ext cx="7435850" cy="952500"/>
        </p:xfrm>
        <a:graphic>
          <a:graphicData uri="http://schemas.openxmlformats.org/presentationml/2006/ole">
            <mc:AlternateContent xmlns:mc="http://schemas.openxmlformats.org/markup-compatibility/2006">
              <mc:Choice xmlns:v="urn:schemas-microsoft-com:vml" Requires="v">
                <p:oleObj spid="_x0000_s12430" name="Ecuación" r:id="rId4" imgW="2120760" imgH="266400" progId="Equation.3">
                  <p:embed/>
                </p:oleObj>
              </mc:Choice>
              <mc:Fallback>
                <p:oleObj name="Ecuación" r:id="rId4" imgW="2120760" imgH="266400" progId="Equation.3">
                  <p:embed/>
                  <p:pic>
                    <p:nvPicPr>
                      <p:cNvPr id="0" name="Picture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9788" y="1017588"/>
                        <a:ext cx="7435850" cy="9525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upo 3"/>
          <p:cNvGrpSpPr/>
          <p:nvPr/>
        </p:nvGrpSpPr>
        <p:grpSpPr>
          <a:xfrm>
            <a:off x="367571" y="3489405"/>
            <a:ext cx="11311811" cy="1941651"/>
            <a:chOff x="627223" y="4443172"/>
            <a:chExt cx="8565832" cy="1299230"/>
          </a:xfrm>
        </p:grpSpPr>
        <p:graphicFrame>
          <p:nvGraphicFramePr>
            <p:cNvPr id="10250" name="Object 23"/>
            <p:cNvGraphicFramePr>
              <a:graphicFrameLocks noChangeAspect="1"/>
            </p:cNvGraphicFramePr>
            <p:nvPr>
              <p:extLst/>
            </p:nvPr>
          </p:nvGraphicFramePr>
          <p:xfrm>
            <a:off x="658485" y="4664233"/>
            <a:ext cx="4959350" cy="450850"/>
          </p:xfrm>
          <a:graphic>
            <a:graphicData uri="http://schemas.openxmlformats.org/presentationml/2006/ole">
              <mc:AlternateContent xmlns:mc="http://schemas.openxmlformats.org/markup-compatibility/2006">
                <mc:Choice xmlns:v="urn:schemas-microsoft-com:vml" Requires="v">
                  <p:oleObj spid="_x0000_s12431" name="Ecuación" r:id="rId6" imgW="2679480" imgH="241200" progId="Equation.3">
                    <p:embed/>
                  </p:oleObj>
                </mc:Choice>
                <mc:Fallback>
                  <p:oleObj name="Ecuación" r:id="rId6" imgW="2679480" imgH="241200" progId="Equation.3">
                    <p:embed/>
                    <p:pic>
                      <p:nvPicPr>
                        <p:cNvPr id="0" name="Picture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485" y="4664233"/>
                          <a:ext cx="49593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24"/>
            <p:cNvGraphicFramePr>
              <a:graphicFrameLocks noChangeAspect="1"/>
            </p:cNvGraphicFramePr>
            <p:nvPr>
              <p:extLst/>
            </p:nvPr>
          </p:nvGraphicFramePr>
          <p:xfrm>
            <a:off x="627223" y="5255040"/>
            <a:ext cx="5045075" cy="487362"/>
          </p:xfrm>
          <a:graphic>
            <a:graphicData uri="http://schemas.openxmlformats.org/presentationml/2006/ole">
              <mc:AlternateContent xmlns:mc="http://schemas.openxmlformats.org/markup-compatibility/2006">
                <mc:Choice xmlns:v="urn:schemas-microsoft-com:vml" Requires="v">
                  <p:oleObj spid="_x0000_s12432" name="Ecuación" r:id="rId8" imgW="2666880" imgH="253800" progId="Equation.3">
                    <p:embed/>
                  </p:oleObj>
                </mc:Choice>
                <mc:Fallback>
                  <p:oleObj name="Ecuación" r:id="rId8" imgW="2666880" imgH="253800" progId="Equation.3">
                    <p:embed/>
                    <p:pic>
                      <p:nvPicPr>
                        <p:cNvPr id="0" name="Picture 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223" y="5255040"/>
                          <a:ext cx="504507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1" name="Rectangle 3"/>
            <p:cNvSpPr>
              <a:spLocks noChangeArrowheads="1"/>
            </p:cNvSpPr>
            <p:nvPr/>
          </p:nvSpPr>
          <p:spPr bwMode="auto">
            <a:xfrm>
              <a:off x="5862248" y="4443172"/>
              <a:ext cx="3330807" cy="129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ts val="1200"/>
                </a:spcBef>
                <a:spcAft>
                  <a:spcPct val="50000"/>
                </a:spcAft>
                <a:buClr>
                  <a:schemeClr val="accent1"/>
                </a:buClr>
                <a:buSzPct val="65000"/>
              </a:pPr>
              <a:endParaRPr lang="es-ES_tradnl" dirty="0">
                <a:solidFill>
                  <a:schemeClr val="accent1"/>
                </a:solidFill>
              </a:endParaRPr>
            </a:p>
            <a:p>
              <a:pPr marL="342900" indent="-342900">
                <a:lnSpc>
                  <a:spcPct val="80000"/>
                </a:lnSpc>
                <a:spcBef>
                  <a:spcPts val="1200"/>
                </a:spcBef>
                <a:spcAft>
                  <a:spcPct val="50000"/>
                </a:spcAft>
                <a:buClr>
                  <a:schemeClr val="accent1"/>
                </a:buClr>
                <a:buSzPct val="65000"/>
              </a:pPr>
              <a:r>
                <a:rPr lang="es-ES_tradnl" sz="2400" dirty="0">
                  <a:solidFill>
                    <a:schemeClr val="accent1"/>
                  </a:solidFill>
                </a:rPr>
                <a:t>Polinomio en B</a:t>
              </a:r>
              <a:r>
                <a:rPr lang="es-ES_tradnl" sz="2400" baseline="30000" dirty="0">
                  <a:solidFill>
                    <a:schemeClr val="accent1"/>
                  </a:solidFill>
                </a:rPr>
                <a:t>s</a:t>
              </a:r>
              <a:r>
                <a:rPr lang="es-ES_tradnl" sz="2400" dirty="0">
                  <a:solidFill>
                    <a:schemeClr val="accent1"/>
                  </a:solidFill>
                </a:rPr>
                <a:t> de grado P</a:t>
              </a:r>
            </a:p>
            <a:p>
              <a:pPr marL="342900" indent="-342900">
                <a:lnSpc>
                  <a:spcPct val="80000"/>
                </a:lnSpc>
                <a:spcBef>
                  <a:spcPts val="1200"/>
                </a:spcBef>
                <a:spcAft>
                  <a:spcPct val="50000"/>
                </a:spcAft>
                <a:buClr>
                  <a:schemeClr val="accent1"/>
                </a:buClr>
                <a:buSzPct val="65000"/>
              </a:pPr>
              <a:r>
                <a:rPr lang="es-ES_tradnl" sz="2400" dirty="0">
                  <a:solidFill>
                    <a:schemeClr val="accent1"/>
                  </a:solidFill>
                </a:rPr>
                <a:t>Polinomio en B</a:t>
              </a:r>
              <a:r>
                <a:rPr lang="es-ES_tradnl" sz="2400" baseline="30000" dirty="0">
                  <a:solidFill>
                    <a:schemeClr val="accent1"/>
                  </a:solidFill>
                </a:rPr>
                <a:t>s</a:t>
              </a:r>
              <a:r>
                <a:rPr lang="es-ES_tradnl" sz="2400" dirty="0">
                  <a:solidFill>
                    <a:schemeClr val="accent1"/>
                  </a:solidFill>
                </a:rPr>
                <a:t> de grado Q</a:t>
              </a:r>
            </a:p>
          </p:txBody>
        </p:sp>
      </p:grpSp>
      <p:graphicFrame>
        <p:nvGraphicFramePr>
          <p:cNvPr id="24" name="Object 10"/>
          <p:cNvGraphicFramePr>
            <a:graphicFrameLocks noChangeAspect="1"/>
          </p:cNvGraphicFramePr>
          <p:nvPr>
            <p:extLst>
              <p:ext uri="{D42A27DB-BD31-4B8C-83A1-F6EECF244321}">
                <p14:modId xmlns:p14="http://schemas.microsoft.com/office/powerpoint/2010/main" val="1384785514"/>
              </p:ext>
            </p:extLst>
          </p:nvPr>
        </p:nvGraphicFramePr>
        <p:xfrm>
          <a:off x="478415" y="3106222"/>
          <a:ext cx="1589088" cy="504825"/>
        </p:xfrm>
        <a:graphic>
          <a:graphicData uri="http://schemas.openxmlformats.org/presentationml/2006/ole">
            <mc:AlternateContent xmlns:mc="http://schemas.openxmlformats.org/markup-compatibility/2006">
              <mc:Choice xmlns:v="urn:schemas-microsoft-com:vml" Requires="v">
                <p:oleObj spid="_x0000_s12433" name="Ecuación" r:id="rId10" imgW="723600" imgH="228600" progId="Equation.3">
                  <p:embed/>
                </p:oleObj>
              </mc:Choice>
              <mc:Fallback>
                <p:oleObj name="Ecuación" r:id="rId10" imgW="723600" imgH="228600" progId="Equation.3">
                  <p:embed/>
                  <p:pic>
                    <p:nvPicPr>
                      <p:cNvPr id="0" name="Picture 1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415" y="3106222"/>
                        <a:ext cx="158908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
          <p:cNvSpPr txBox="1">
            <a:spLocks noChangeArrowheads="1"/>
          </p:cNvSpPr>
          <p:nvPr/>
        </p:nvSpPr>
        <p:spPr bwMode="auto">
          <a:xfrm>
            <a:off x="829322" y="5697217"/>
            <a:ext cx="3312492" cy="91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a:lstStyle>
          <a:p>
            <a:pPr algn="ctr" eaLnBrk="1" hangingPunct="1">
              <a:defRPr/>
            </a:pPr>
            <a:r>
              <a:rPr lang="es-ES_tradnl" sz="4000" b="1" kern="0" dirty="0">
                <a:effectLst>
                  <a:outerShdw blurRad="38100" dist="38100" dir="2700000" algn="tl">
                    <a:srgbClr val="C0C0C0"/>
                  </a:outerShdw>
                </a:effectLst>
              </a:rPr>
              <a:t>ARIMA (</a:t>
            </a:r>
            <a:r>
              <a:rPr lang="es-ES_tradnl" sz="4000" b="1" kern="0" dirty="0">
                <a:solidFill>
                  <a:schemeClr val="bg2"/>
                </a:solidFill>
                <a:effectLst>
                  <a:outerShdw blurRad="38100" dist="38100" dir="2700000" algn="tl">
                    <a:srgbClr val="C0C0C0"/>
                  </a:outerShdw>
                </a:effectLst>
              </a:rPr>
              <a:t>P,D,Q</a:t>
            </a:r>
            <a:r>
              <a:rPr lang="es-ES_tradnl" sz="4000" b="1" kern="0" dirty="0">
                <a:effectLst>
                  <a:outerShdw blurRad="38100" dist="38100" dir="2700000" algn="tl">
                    <a:srgbClr val="C0C0C0"/>
                  </a:outerShdw>
                </a:effectLst>
              </a:rPr>
              <a:t>)</a:t>
            </a:r>
          </a:p>
        </p:txBody>
      </p:sp>
      <p:sp>
        <p:nvSpPr>
          <p:cNvPr id="27" name="Rectangle 3"/>
          <p:cNvSpPr txBox="1">
            <a:spLocks noChangeArrowheads="1"/>
          </p:cNvSpPr>
          <p:nvPr/>
        </p:nvSpPr>
        <p:spPr bwMode="auto">
          <a:xfrm>
            <a:off x="7139834" y="5611090"/>
            <a:ext cx="4680520" cy="106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spcBef>
                <a:spcPts val="0"/>
              </a:spcBef>
              <a:spcAft>
                <a:spcPts val="0"/>
              </a:spcAft>
              <a:buNone/>
            </a:pPr>
            <a:r>
              <a:rPr lang="es-ES_tradnl" sz="2100" kern="0" dirty="0"/>
              <a:t>P: # parámetros </a:t>
            </a:r>
            <a:r>
              <a:rPr lang="es-ES_tradnl" sz="2100" b="1" kern="0" dirty="0">
                <a:solidFill>
                  <a:schemeClr val="hlink"/>
                </a:solidFill>
              </a:rPr>
              <a:t>AR </a:t>
            </a:r>
            <a:r>
              <a:rPr lang="es-ES_tradnl" sz="2100" kern="0" dirty="0"/>
              <a:t>estacionales</a:t>
            </a:r>
          </a:p>
          <a:p>
            <a:pPr eaLnBrk="1" hangingPunct="1">
              <a:spcBef>
                <a:spcPts val="0"/>
              </a:spcBef>
              <a:spcAft>
                <a:spcPts val="0"/>
              </a:spcAft>
              <a:buNone/>
            </a:pPr>
            <a:r>
              <a:rPr lang="es-ES_tradnl" sz="2100" kern="0" dirty="0"/>
              <a:t>D: # de diferenciaciones estacionales</a:t>
            </a:r>
          </a:p>
          <a:p>
            <a:pPr eaLnBrk="1" hangingPunct="1">
              <a:spcBef>
                <a:spcPts val="0"/>
              </a:spcBef>
              <a:spcAft>
                <a:spcPts val="0"/>
              </a:spcAft>
              <a:buNone/>
            </a:pPr>
            <a:r>
              <a:rPr lang="es-ES_tradnl" sz="2100" kern="0" dirty="0"/>
              <a:t>Q: # parámetros </a:t>
            </a:r>
            <a:r>
              <a:rPr lang="es-ES_tradnl" sz="2100" b="1" kern="0" dirty="0">
                <a:solidFill>
                  <a:schemeClr val="hlink"/>
                </a:solidFill>
              </a:rPr>
              <a:t>MA </a:t>
            </a:r>
            <a:r>
              <a:rPr lang="es-ES_tradnl" sz="2100" kern="0" dirty="0"/>
              <a:t>estacionales</a:t>
            </a:r>
          </a:p>
          <a:p>
            <a:pPr eaLnBrk="1" hangingPunct="1">
              <a:spcBef>
                <a:spcPts val="0"/>
              </a:spcBef>
              <a:spcAft>
                <a:spcPts val="0"/>
              </a:spcAft>
              <a:buNone/>
            </a:pPr>
            <a:endParaRPr lang="es-ES_tradnl" sz="2100" b="1" kern="0" dirty="0">
              <a:solidFill>
                <a:schemeClr val="hlink"/>
              </a:solidFill>
            </a:endParaRPr>
          </a:p>
        </p:txBody>
      </p:sp>
      <p:sp>
        <p:nvSpPr>
          <p:cNvPr id="17" name="Título 1">
            <a:extLst>
              <a:ext uri="{FF2B5EF4-FFF2-40B4-BE49-F238E27FC236}">
                <a16:creationId xmlns:a16="http://schemas.microsoft.com/office/drawing/2014/main" id="{EFEBA2D6-AAA1-4470-B4CA-12463670E358}"/>
              </a:ext>
            </a:extLst>
          </p:cNvPr>
          <p:cNvSpPr txBox="1">
            <a:spLocks/>
          </p:cNvSpPr>
          <p:nvPr/>
        </p:nvSpPr>
        <p:spPr>
          <a:xfrm>
            <a:off x="829322" y="169816"/>
            <a:ext cx="10515600" cy="9398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Modelos SARIMA</a:t>
            </a:r>
          </a:p>
        </p:txBody>
      </p:sp>
    </p:spTree>
    <p:extLst>
      <p:ext uri="{BB962C8B-B14F-4D97-AF65-F5344CB8AC3E}">
        <p14:creationId xmlns:p14="http://schemas.microsoft.com/office/powerpoint/2010/main" val="149321905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6"/>
          <p:cNvSpPr>
            <a:spLocks noGrp="1" noChangeArrowheads="1"/>
          </p:cNvSpPr>
          <p:nvPr>
            <p:ph type="sldNum" sz="quarter" idx="12"/>
          </p:nvPr>
        </p:nvSpPr>
        <p:spPr/>
        <p:txBody>
          <a:bodyPr/>
          <a:lstStyle/>
          <a:p>
            <a:pPr>
              <a:defRPr/>
            </a:pPr>
            <a:fld id="{C965228C-A21B-41AA-AAD4-88A53184927C}" type="slidenum">
              <a:rPr lang="en-US" altLang="en-US"/>
              <a:pPr>
                <a:defRPr/>
              </a:pPr>
              <a:t>21</a:t>
            </a:fld>
            <a:endParaRPr lang="en-US" altLang="en-US"/>
          </a:p>
        </p:txBody>
      </p:sp>
      <p:sp>
        <p:nvSpPr>
          <p:cNvPr id="10244"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CR">
              <a:latin typeface="Comic Sans MS" pitchFamily="66" charset="0"/>
            </a:endParaRPr>
          </a:p>
        </p:txBody>
      </p:sp>
      <p:sp>
        <p:nvSpPr>
          <p:cNvPr id="10245" name="Rectangle 7"/>
          <p:cNvSpPr>
            <a:spLocks noChangeArrowheads="1"/>
          </p:cNvSpPr>
          <p:nvPr/>
        </p:nvSpPr>
        <p:spPr bwMode="auto">
          <a:xfrm>
            <a:off x="0" y="31062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CR">
              <a:latin typeface="Comic Sans MS" pitchFamily="66" charset="0"/>
            </a:endParaRPr>
          </a:p>
        </p:txBody>
      </p:sp>
      <p:graphicFrame>
        <p:nvGraphicFramePr>
          <p:cNvPr id="10254" name="Object 4"/>
          <p:cNvGraphicFramePr>
            <a:graphicFrameLocks noChangeAspect="1"/>
          </p:cNvGraphicFramePr>
          <p:nvPr>
            <p:extLst>
              <p:ext uri="{D42A27DB-BD31-4B8C-83A1-F6EECF244321}">
                <p14:modId xmlns:p14="http://schemas.microsoft.com/office/powerpoint/2010/main" val="3278609698"/>
              </p:ext>
            </p:extLst>
          </p:nvPr>
        </p:nvGraphicFramePr>
        <p:xfrm>
          <a:off x="542619" y="1779552"/>
          <a:ext cx="10157884" cy="606425"/>
        </p:xfrm>
        <a:graphic>
          <a:graphicData uri="http://schemas.openxmlformats.org/presentationml/2006/ole">
            <mc:AlternateContent xmlns:mc="http://schemas.openxmlformats.org/markup-compatibility/2006">
              <mc:Choice xmlns:v="urn:schemas-microsoft-com:vml" Requires="v">
                <p:oleObj spid="_x0000_s15442" name="Ecuación" r:id="rId4" imgW="3251160" imgH="253800" progId="Equation.3">
                  <p:embed/>
                </p:oleObj>
              </mc:Choice>
              <mc:Fallback>
                <p:oleObj name="Ecuación" r:id="rId4" imgW="3251160" imgH="253800" progId="Equation.3">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619" y="1779552"/>
                        <a:ext cx="10157884"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55" name="Group 25"/>
          <p:cNvGrpSpPr>
            <a:grpSpLocks/>
          </p:cNvGrpSpPr>
          <p:nvPr/>
        </p:nvGrpSpPr>
        <p:grpSpPr bwMode="auto">
          <a:xfrm>
            <a:off x="650570" y="2281204"/>
            <a:ext cx="10049935" cy="760413"/>
            <a:chOff x="599" y="1323"/>
            <a:chExt cx="4748" cy="479"/>
          </a:xfrm>
        </p:grpSpPr>
        <p:sp>
          <p:nvSpPr>
            <p:cNvPr id="10256" name="AutoShape 4"/>
            <p:cNvSpPr>
              <a:spLocks/>
            </p:cNvSpPr>
            <p:nvPr/>
          </p:nvSpPr>
          <p:spPr bwMode="auto">
            <a:xfrm rot="16200000">
              <a:off x="4051" y="1130"/>
              <a:ext cx="176" cy="562"/>
            </a:xfrm>
            <a:prstGeom prst="leftBrace">
              <a:avLst>
                <a:gd name="adj1" fmla="val 22923"/>
                <a:gd name="adj2" fmla="val 50000"/>
              </a:avLst>
            </a:pr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s-CR">
                <a:latin typeface="Comic Sans MS" pitchFamily="66" charset="0"/>
              </a:endParaRPr>
            </a:p>
          </p:txBody>
        </p:sp>
        <p:sp>
          <p:nvSpPr>
            <p:cNvPr id="10257" name="AutoShape 4"/>
            <p:cNvSpPr>
              <a:spLocks/>
            </p:cNvSpPr>
            <p:nvPr/>
          </p:nvSpPr>
          <p:spPr bwMode="auto">
            <a:xfrm rot="16200000">
              <a:off x="4660" y="1083"/>
              <a:ext cx="176" cy="657"/>
            </a:xfrm>
            <a:prstGeom prst="leftBrace">
              <a:avLst>
                <a:gd name="adj1" fmla="val 229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s-CR">
                <a:latin typeface="Comic Sans MS" pitchFamily="66" charset="0"/>
              </a:endParaRPr>
            </a:p>
          </p:txBody>
        </p:sp>
        <p:sp>
          <p:nvSpPr>
            <p:cNvPr id="10258" name="AutoShape 4"/>
            <p:cNvSpPr>
              <a:spLocks/>
            </p:cNvSpPr>
            <p:nvPr/>
          </p:nvSpPr>
          <p:spPr bwMode="auto">
            <a:xfrm rot="16200000">
              <a:off x="780" y="1173"/>
              <a:ext cx="200" cy="561"/>
            </a:xfrm>
            <a:prstGeom prst="leftBrace">
              <a:avLst>
                <a:gd name="adj1" fmla="val 22923"/>
                <a:gd name="adj2" fmla="val 50000"/>
              </a:avLst>
            </a:prstGeom>
            <a:solidFill>
              <a:srgbClr val="FFFFFF"/>
            </a:solidFill>
            <a:ln w="9525">
              <a:solidFill>
                <a:srgbClr val="0000CC"/>
              </a:solidFill>
              <a:round/>
              <a:headEnd/>
              <a:tailEnd/>
            </a:ln>
            <a:extLst/>
          </p:spPr>
          <p:txBody>
            <a:bodyPr rot="10800000" wrap="none" anchor="ctr"/>
            <a:lstStyle/>
            <a:p>
              <a:endParaRPr lang="es-CR">
                <a:latin typeface="Comic Sans MS" pitchFamily="66" charset="0"/>
              </a:endParaRPr>
            </a:p>
          </p:txBody>
        </p:sp>
        <p:sp>
          <p:nvSpPr>
            <p:cNvPr id="10259" name="AutoShape 4"/>
            <p:cNvSpPr>
              <a:spLocks/>
            </p:cNvSpPr>
            <p:nvPr/>
          </p:nvSpPr>
          <p:spPr bwMode="auto">
            <a:xfrm rot="16200000">
              <a:off x="1475" y="1082"/>
              <a:ext cx="209" cy="734"/>
            </a:xfrm>
            <a:prstGeom prst="leftBrace">
              <a:avLst>
                <a:gd name="adj1" fmla="val 229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s-CR">
                <a:latin typeface="Comic Sans MS" pitchFamily="66" charset="0"/>
              </a:endParaRPr>
            </a:p>
          </p:txBody>
        </p:sp>
        <p:sp>
          <p:nvSpPr>
            <p:cNvPr id="10260" name="Text Box 12"/>
            <p:cNvSpPr txBox="1">
              <a:spLocks noChangeArrowheads="1"/>
            </p:cNvSpPr>
            <p:nvPr/>
          </p:nvSpPr>
          <p:spPr bwMode="auto">
            <a:xfrm>
              <a:off x="599" y="1569"/>
              <a:ext cx="47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dirty="0">
                  <a:solidFill>
                    <a:srgbClr val="0000CC"/>
                  </a:solidFill>
                  <a:latin typeface="Calibri" pitchFamily="34" charset="0"/>
                </a:rPr>
                <a:t>    regular</a:t>
              </a:r>
              <a:r>
                <a:rPr lang="en-US" dirty="0">
                  <a:latin typeface="Calibri" pitchFamily="34" charset="0"/>
                </a:rPr>
                <a:t>            </a:t>
              </a:r>
              <a:r>
                <a:rPr lang="en-US" dirty="0" err="1">
                  <a:solidFill>
                    <a:srgbClr val="808000"/>
                  </a:solidFill>
                  <a:latin typeface="Calibri" pitchFamily="34" charset="0"/>
                </a:rPr>
                <a:t>estacional</a:t>
              </a:r>
              <a:r>
                <a:rPr lang="en-US" dirty="0">
                  <a:solidFill>
                    <a:srgbClr val="808000"/>
                  </a:solidFill>
                  <a:latin typeface="Calibri" pitchFamily="34" charset="0"/>
                </a:rPr>
                <a:t>    </a:t>
              </a:r>
              <a:r>
                <a:rPr lang="en-US" dirty="0">
                  <a:latin typeface="Calibri" pitchFamily="34" charset="0"/>
                </a:rPr>
                <a:t>         </a:t>
              </a:r>
              <a:r>
                <a:rPr lang="en-US" dirty="0">
                  <a:solidFill>
                    <a:srgbClr val="0000CC"/>
                  </a:solidFill>
                  <a:latin typeface="Calibri" pitchFamily="34" charset="0"/>
                </a:rPr>
                <a:t>regular               </a:t>
              </a:r>
              <a:r>
                <a:rPr lang="en-US" dirty="0">
                  <a:latin typeface="Calibri" pitchFamily="34" charset="0"/>
                </a:rPr>
                <a:t> </a:t>
              </a:r>
              <a:r>
                <a:rPr lang="en-US" dirty="0" err="1">
                  <a:solidFill>
                    <a:srgbClr val="808000"/>
                  </a:solidFill>
                  <a:latin typeface="Calibri" pitchFamily="34" charset="0"/>
                </a:rPr>
                <a:t>estacional</a:t>
              </a:r>
              <a:r>
                <a:rPr lang="en-US" dirty="0">
                  <a:solidFill>
                    <a:srgbClr val="808000"/>
                  </a:solidFill>
                  <a:latin typeface="Calibri" pitchFamily="34" charset="0"/>
                </a:rPr>
                <a:t>                             </a:t>
              </a:r>
              <a:r>
                <a:rPr lang="en-US" dirty="0">
                  <a:solidFill>
                    <a:srgbClr val="0000CC"/>
                  </a:solidFill>
                  <a:latin typeface="Calibri" pitchFamily="34" charset="0"/>
                </a:rPr>
                <a:t>regular</a:t>
              </a:r>
              <a:r>
                <a:rPr lang="en-US" dirty="0">
                  <a:latin typeface="Calibri" pitchFamily="34" charset="0"/>
                </a:rPr>
                <a:t>        </a:t>
              </a:r>
              <a:r>
                <a:rPr lang="en-US" dirty="0" err="1">
                  <a:solidFill>
                    <a:srgbClr val="808000"/>
                  </a:solidFill>
                  <a:latin typeface="Calibri" pitchFamily="34" charset="0"/>
                </a:rPr>
                <a:t>estacional</a:t>
              </a:r>
              <a:endParaRPr lang="en-US" dirty="0">
                <a:solidFill>
                  <a:srgbClr val="808000"/>
                </a:solidFill>
                <a:latin typeface="Calibri" pitchFamily="34" charset="0"/>
              </a:endParaRPr>
            </a:p>
          </p:txBody>
        </p:sp>
      </p:grpSp>
      <p:sp>
        <p:nvSpPr>
          <p:cNvPr id="16" name="15 Marcador de número de diapositiva"/>
          <p:cNvSpPr txBox="1">
            <a:spLocks noGrp="1"/>
          </p:cNvSpPr>
          <p:nvPr/>
        </p:nvSpPr>
        <p:spPr bwMode="auto">
          <a:xfrm>
            <a:off x="8737600" y="6243638"/>
            <a:ext cx="2844800" cy="457200"/>
          </a:xfrm>
          <a:prstGeom prst="rect">
            <a:avLst/>
          </a:prstGeom>
          <a:noFill/>
          <a:ln>
            <a:miter lim="800000"/>
            <a:headEnd/>
            <a:tailEnd/>
          </a:ln>
        </p:spPr>
        <p:txBody>
          <a:bodyPr anchor="b"/>
          <a:lstStyle/>
          <a:p>
            <a:pPr algn="r">
              <a:defRPr/>
            </a:pPr>
            <a:fld id="{1BF72044-2DD9-42ED-B4BA-8A0B9EA7E882}" type="slidenum">
              <a:rPr lang="en-US" altLang="en-US" sz="1200">
                <a:latin typeface="+mj-lt"/>
                <a:cs typeface="Arial" charset="0"/>
              </a:rPr>
              <a:pPr algn="r">
                <a:defRPr/>
              </a:pPr>
              <a:t>21</a:t>
            </a:fld>
            <a:endParaRPr lang="en-US" altLang="en-US" sz="1200">
              <a:latin typeface="+mj-lt"/>
              <a:cs typeface="Arial" charset="0"/>
            </a:endParaRPr>
          </a:p>
        </p:txBody>
      </p:sp>
      <p:grpSp>
        <p:nvGrpSpPr>
          <p:cNvPr id="4" name="Grupo 3"/>
          <p:cNvGrpSpPr/>
          <p:nvPr/>
        </p:nvGrpSpPr>
        <p:grpSpPr>
          <a:xfrm>
            <a:off x="992717" y="3746501"/>
            <a:ext cx="11195489" cy="1995843"/>
            <a:chOff x="744537" y="3746500"/>
            <a:chExt cx="8396617" cy="1995843"/>
          </a:xfrm>
        </p:grpSpPr>
        <p:graphicFrame>
          <p:nvGraphicFramePr>
            <p:cNvPr id="10248" name="Object 25"/>
            <p:cNvGraphicFramePr>
              <a:graphicFrameLocks noChangeAspect="1"/>
            </p:cNvGraphicFramePr>
            <p:nvPr>
              <p:extLst/>
            </p:nvPr>
          </p:nvGraphicFramePr>
          <p:xfrm>
            <a:off x="793379" y="4751451"/>
            <a:ext cx="4251325" cy="487363"/>
          </p:xfrm>
          <a:graphic>
            <a:graphicData uri="http://schemas.openxmlformats.org/presentationml/2006/ole">
              <mc:AlternateContent xmlns:mc="http://schemas.openxmlformats.org/markup-compatibility/2006">
                <mc:Choice xmlns:v="urn:schemas-microsoft-com:vml" Requires="v">
                  <p:oleObj spid="_x0000_s15443" name="Equation" r:id="rId6" imgW="2247900" imgH="254000" progId="Equation.3">
                    <p:embed/>
                  </p:oleObj>
                </mc:Choice>
                <mc:Fallback>
                  <p:oleObj name="Equation" r:id="rId6" imgW="2247900" imgH="254000" progId="Equation.3">
                    <p:embed/>
                    <p:pic>
                      <p:nvPicPr>
                        <p:cNvPr id="0" name="Picture 78"/>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793379" y="4751451"/>
                          <a:ext cx="42513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27"/>
            <p:cNvGraphicFramePr>
              <a:graphicFrameLocks noChangeAspect="1"/>
            </p:cNvGraphicFramePr>
            <p:nvPr>
              <p:extLst/>
            </p:nvPr>
          </p:nvGraphicFramePr>
          <p:xfrm>
            <a:off x="846138" y="3746500"/>
            <a:ext cx="4254500" cy="474663"/>
          </p:xfrm>
          <a:graphic>
            <a:graphicData uri="http://schemas.openxmlformats.org/presentationml/2006/ole">
              <mc:AlternateContent xmlns:mc="http://schemas.openxmlformats.org/markup-compatibility/2006">
                <mc:Choice xmlns:v="urn:schemas-microsoft-com:vml" Requires="v">
                  <p:oleObj spid="_x0000_s15444" name="Ecuación" r:id="rId8" imgW="2298600" imgH="253800" progId="Equation.3">
                    <p:embed/>
                  </p:oleObj>
                </mc:Choice>
                <mc:Fallback>
                  <p:oleObj name="Ecuación" r:id="rId8" imgW="2298600" imgH="253800" progId="Equation.3">
                    <p:embed/>
                    <p:pic>
                      <p:nvPicPr>
                        <p:cNvPr id="0" name="Picture 79"/>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46138" y="3746500"/>
                          <a:ext cx="425450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23"/>
            <p:cNvGraphicFramePr>
              <a:graphicFrameLocks noChangeAspect="1"/>
            </p:cNvGraphicFramePr>
            <p:nvPr>
              <p:extLst/>
            </p:nvPr>
          </p:nvGraphicFramePr>
          <p:xfrm>
            <a:off x="744537" y="4261559"/>
            <a:ext cx="4630738" cy="450850"/>
          </p:xfrm>
          <a:graphic>
            <a:graphicData uri="http://schemas.openxmlformats.org/presentationml/2006/ole">
              <mc:AlternateContent xmlns:mc="http://schemas.openxmlformats.org/markup-compatibility/2006">
                <mc:Choice xmlns:v="urn:schemas-microsoft-com:vml" Requires="v">
                  <p:oleObj spid="_x0000_s15445" name="Equation" r:id="rId10" imgW="2501900" imgH="241300" progId="Equation.3">
                    <p:embed/>
                  </p:oleObj>
                </mc:Choice>
                <mc:Fallback>
                  <p:oleObj name="Equation" r:id="rId10" imgW="2501900" imgH="241300" progId="Equation.3">
                    <p:embed/>
                    <p:pic>
                      <p:nvPicPr>
                        <p:cNvPr id="0" name="Picture 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37" y="4261559"/>
                          <a:ext cx="463073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24"/>
            <p:cNvGraphicFramePr>
              <a:graphicFrameLocks noChangeAspect="1"/>
            </p:cNvGraphicFramePr>
            <p:nvPr>
              <p:extLst/>
            </p:nvPr>
          </p:nvGraphicFramePr>
          <p:xfrm>
            <a:off x="806983" y="5254980"/>
            <a:ext cx="4684713" cy="487363"/>
          </p:xfrm>
          <a:graphic>
            <a:graphicData uri="http://schemas.openxmlformats.org/presentationml/2006/ole">
              <mc:AlternateContent xmlns:mc="http://schemas.openxmlformats.org/markup-compatibility/2006">
                <mc:Choice xmlns:v="urn:schemas-microsoft-com:vml" Requires="v">
                  <p:oleObj spid="_x0000_s15446" name="Equation" r:id="rId12" imgW="2476500" imgH="254000" progId="Equation.3">
                    <p:embed/>
                  </p:oleObj>
                </mc:Choice>
                <mc:Fallback>
                  <p:oleObj name="Equation" r:id="rId12" imgW="2476500" imgH="254000" progId="Equation.3">
                    <p:embed/>
                    <p:pic>
                      <p:nvPicPr>
                        <p:cNvPr id="0" name="Picture 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6983" y="5254980"/>
                          <a:ext cx="4684713"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1" name="Rectangle 3"/>
            <p:cNvSpPr>
              <a:spLocks noChangeArrowheads="1"/>
            </p:cNvSpPr>
            <p:nvPr/>
          </p:nvSpPr>
          <p:spPr bwMode="auto">
            <a:xfrm>
              <a:off x="5799467" y="3832225"/>
              <a:ext cx="33416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ts val="1200"/>
                </a:spcBef>
                <a:spcAft>
                  <a:spcPct val="50000"/>
                </a:spcAft>
                <a:buClr>
                  <a:schemeClr val="accent1"/>
                </a:buClr>
                <a:buSzPct val="65000"/>
              </a:pPr>
              <a:r>
                <a:rPr lang="es-ES_tradnl" dirty="0">
                  <a:solidFill>
                    <a:srgbClr val="0000CC">
                      <a:alpha val="25000"/>
                    </a:srgbClr>
                  </a:solidFill>
                </a:rPr>
                <a:t>p: orden del polinomio </a:t>
              </a:r>
              <a:r>
                <a:rPr lang="es-ES_tradnl" dirty="0">
                  <a:solidFill>
                    <a:srgbClr val="0000CC">
                      <a:alpha val="25000"/>
                    </a:srgbClr>
                  </a:solidFill>
                  <a:latin typeface="Symbol" pitchFamily="18" charset="2"/>
                </a:rPr>
                <a:t>F</a:t>
              </a:r>
              <a:r>
                <a:rPr lang="es-ES_tradnl" dirty="0">
                  <a:solidFill>
                    <a:srgbClr val="0000CC">
                      <a:alpha val="25000"/>
                    </a:srgbClr>
                  </a:solidFill>
                </a:rPr>
                <a:t>(B)</a:t>
              </a:r>
            </a:p>
            <a:p>
              <a:pPr marL="342900" indent="-342900">
                <a:lnSpc>
                  <a:spcPct val="80000"/>
                </a:lnSpc>
                <a:spcBef>
                  <a:spcPts val="1200"/>
                </a:spcBef>
                <a:spcAft>
                  <a:spcPct val="50000"/>
                </a:spcAft>
                <a:buClr>
                  <a:schemeClr val="accent1"/>
                </a:buClr>
                <a:buSzPct val="65000"/>
              </a:pPr>
              <a:r>
                <a:rPr lang="es-ES_tradnl" dirty="0">
                  <a:solidFill>
                    <a:schemeClr val="accent1"/>
                  </a:solidFill>
                </a:rPr>
                <a:t>P: orden del polinomio </a:t>
              </a:r>
              <a:r>
                <a:rPr lang="es-ES_tradnl" dirty="0" err="1">
                  <a:solidFill>
                    <a:schemeClr val="accent1"/>
                  </a:solidFill>
                  <a:latin typeface="Symbol" pitchFamily="18" charset="2"/>
                </a:rPr>
                <a:t>F</a:t>
              </a:r>
              <a:r>
                <a:rPr lang="es-ES_tradnl" dirty="0" err="1">
                  <a:solidFill>
                    <a:schemeClr val="accent1"/>
                  </a:solidFill>
                </a:rPr>
                <a:t>s</a:t>
              </a:r>
              <a:r>
                <a:rPr lang="es-ES_tradnl" dirty="0">
                  <a:solidFill>
                    <a:schemeClr val="accent1"/>
                  </a:solidFill>
                </a:rPr>
                <a:t>(B)</a:t>
              </a:r>
            </a:p>
            <a:p>
              <a:pPr marL="342900" indent="-342900">
                <a:lnSpc>
                  <a:spcPct val="80000"/>
                </a:lnSpc>
                <a:spcBef>
                  <a:spcPts val="1200"/>
                </a:spcBef>
                <a:spcAft>
                  <a:spcPct val="50000"/>
                </a:spcAft>
                <a:buClr>
                  <a:schemeClr val="accent1"/>
                </a:buClr>
                <a:buSzPct val="65000"/>
              </a:pPr>
              <a:r>
                <a:rPr lang="es-ES_tradnl" dirty="0">
                  <a:solidFill>
                    <a:srgbClr val="0000CC">
                      <a:alpha val="25000"/>
                    </a:srgbClr>
                  </a:solidFill>
                </a:rPr>
                <a:t>q: orden del polinomio </a:t>
              </a:r>
              <a:r>
                <a:rPr lang="es-ES_tradnl" dirty="0">
                  <a:solidFill>
                    <a:srgbClr val="0000CC">
                      <a:alpha val="25000"/>
                    </a:srgbClr>
                  </a:solidFill>
                  <a:latin typeface="Symbol" pitchFamily="18" charset="2"/>
                </a:rPr>
                <a:t>Q</a:t>
              </a:r>
              <a:r>
                <a:rPr lang="es-ES_tradnl" dirty="0">
                  <a:solidFill>
                    <a:srgbClr val="0000CC">
                      <a:alpha val="25000"/>
                    </a:srgbClr>
                  </a:solidFill>
                </a:rPr>
                <a:t>(B) </a:t>
              </a:r>
            </a:p>
            <a:p>
              <a:pPr marL="342900" indent="-342900">
                <a:lnSpc>
                  <a:spcPct val="80000"/>
                </a:lnSpc>
                <a:spcBef>
                  <a:spcPts val="1200"/>
                </a:spcBef>
                <a:spcAft>
                  <a:spcPct val="50000"/>
                </a:spcAft>
                <a:buClr>
                  <a:schemeClr val="accent1"/>
                </a:buClr>
                <a:buSzPct val="65000"/>
              </a:pPr>
              <a:r>
                <a:rPr lang="es-ES_tradnl" dirty="0">
                  <a:solidFill>
                    <a:schemeClr val="accent1"/>
                  </a:solidFill>
                </a:rPr>
                <a:t>Q: orden del polinomio </a:t>
              </a:r>
              <a:r>
                <a:rPr lang="es-ES_tradnl" dirty="0" err="1">
                  <a:solidFill>
                    <a:schemeClr val="accent1"/>
                  </a:solidFill>
                  <a:latin typeface="Symbol" pitchFamily="18" charset="2"/>
                </a:rPr>
                <a:t>Q</a:t>
              </a:r>
              <a:r>
                <a:rPr lang="es-ES_tradnl" dirty="0" err="1">
                  <a:solidFill>
                    <a:schemeClr val="accent1"/>
                  </a:solidFill>
                </a:rPr>
                <a:t>s</a:t>
              </a:r>
              <a:r>
                <a:rPr lang="es-ES_tradnl" dirty="0">
                  <a:solidFill>
                    <a:schemeClr val="accent1"/>
                  </a:solidFill>
                </a:rPr>
                <a:t>(B) </a:t>
              </a:r>
            </a:p>
          </p:txBody>
        </p:sp>
      </p:grpSp>
      <p:sp>
        <p:nvSpPr>
          <p:cNvPr id="22" name="AutoShape 4"/>
          <p:cNvSpPr>
            <a:spLocks/>
          </p:cNvSpPr>
          <p:nvPr/>
        </p:nvSpPr>
        <p:spPr bwMode="auto">
          <a:xfrm rot="16200000">
            <a:off x="4040369" y="1878856"/>
            <a:ext cx="317500" cy="1187451"/>
          </a:xfrm>
          <a:prstGeom prst="leftBrace">
            <a:avLst>
              <a:gd name="adj1" fmla="val 22923"/>
              <a:gd name="adj2" fmla="val 50000"/>
            </a:avLst>
          </a:pr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s-CR">
              <a:latin typeface="Comic Sans MS" pitchFamily="66" charset="0"/>
            </a:endParaRPr>
          </a:p>
        </p:txBody>
      </p:sp>
      <p:sp>
        <p:nvSpPr>
          <p:cNvPr id="23" name="AutoShape 4"/>
          <p:cNvSpPr>
            <a:spLocks/>
          </p:cNvSpPr>
          <p:nvPr/>
        </p:nvSpPr>
        <p:spPr bwMode="auto">
          <a:xfrm rot="16200000">
            <a:off x="5591765" y="1673332"/>
            <a:ext cx="348059" cy="1599517"/>
          </a:xfrm>
          <a:prstGeom prst="leftBrace">
            <a:avLst>
              <a:gd name="adj1" fmla="val 229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s-CR">
              <a:latin typeface="Comic Sans MS" pitchFamily="66" charset="0"/>
            </a:endParaRPr>
          </a:p>
        </p:txBody>
      </p:sp>
      <p:sp>
        <p:nvSpPr>
          <p:cNvPr id="24" name="Título 1">
            <a:extLst>
              <a:ext uri="{FF2B5EF4-FFF2-40B4-BE49-F238E27FC236}">
                <a16:creationId xmlns:a16="http://schemas.microsoft.com/office/drawing/2014/main" id="{EFEBA2D6-AAA1-4470-B4CA-12463670E358}"/>
              </a:ext>
            </a:extLst>
          </p:cNvPr>
          <p:cNvSpPr txBox="1">
            <a:spLocks/>
          </p:cNvSpPr>
          <p:nvPr/>
        </p:nvSpPr>
        <p:spPr>
          <a:xfrm>
            <a:off x="829322" y="169816"/>
            <a:ext cx="10515600" cy="9398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Modelos SARIMA</a:t>
            </a:r>
          </a:p>
        </p:txBody>
      </p:sp>
    </p:spTree>
    <p:extLst>
      <p:ext uri="{BB962C8B-B14F-4D97-AF65-F5344CB8AC3E}">
        <p14:creationId xmlns:p14="http://schemas.microsoft.com/office/powerpoint/2010/main" val="4160965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p:cNvSpPr>
            <a:spLocks noGrp="1" noChangeArrowheads="1"/>
          </p:cNvSpPr>
          <p:nvPr>
            <p:ph type="sldNum" sz="quarter" idx="12"/>
          </p:nvPr>
        </p:nvSpPr>
        <p:spPr/>
        <p:txBody>
          <a:bodyPr/>
          <a:lstStyle/>
          <a:p>
            <a:pPr>
              <a:defRPr/>
            </a:pPr>
            <a:fld id="{F5CFA2BE-5CE2-4F37-BE3D-75A6F2A811C4}" type="slidenum">
              <a:rPr lang="en-US" altLang="en-US"/>
              <a:pPr>
                <a:defRPr/>
              </a:pPr>
              <a:t>22</a:t>
            </a:fld>
            <a:endParaRPr lang="en-US" altLang="en-US"/>
          </a:p>
        </p:txBody>
      </p:sp>
      <p:sp>
        <p:nvSpPr>
          <p:cNvPr id="70658" name="Rectangle 2"/>
          <p:cNvSpPr>
            <a:spLocks noGrp="1" noChangeArrowheads="1"/>
          </p:cNvSpPr>
          <p:nvPr>
            <p:ph type="title" idx="4294967295"/>
          </p:nvPr>
        </p:nvSpPr>
        <p:spPr>
          <a:xfrm>
            <a:off x="2476501" y="571501"/>
            <a:ext cx="6000751" cy="1547813"/>
          </a:xfrm>
        </p:spPr>
        <p:txBody>
          <a:bodyPr anchor="ctr">
            <a:normAutofit/>
          </a:bodyPr>
          <a:lstStyle/>
          <a:p>
            <a:pPr eaLnBrk="1" hangingPunct="1">
              <a:defRPr/>
            </a:pPr>
            <a:r>
              <a:rPr lang="es-ES_tradnl" sz="3500" dirty="0">
                <a:effectLst>
                  <a:outerShdw blurRad="38100" dist="38100" dir="2700000" algn="tl">
                    <a:srgbClr val="C0C0C0"/>
                  </a:outerShdw>
                </a:effectLst>
              </a:rPr>
              <a:t>ARIMA (</a:t>
            </a:r>
            <a:r>
              <a:rPr lang="es-ES_tradnl" sz="3500" dirty="0" err="1">
                <a:solidFill>
                  <a:srgbClr val="0000CC"/>
                </a:solidFill>
                <a:effectLst>
                  <a:outerShdw blurRad="38100" dist="38100" dir="2700000" algn="tl">
                    <a:srgbClr val="C0C0C0"/>
                  </a:outerShdw>
                </a:effectLst>
              </a:rPr>
              <a:t>p,d,q</a:t>
            </a:r>
            <a:r>
              <a:rPr lang="es-ES_tradnl" sz="3500" dirty="0">
                <a:effectLst>
                  <a:outerShdw blurRad="38100" dist="38100" dir="2700000" algn="tl">
                    <a:srgbClr val="C0C0C0"/>
                  </a:outerShdw>
                </a:effectLst>
              </a:rPr>
              <a:t>)  (</a:t>
            </a:r>
            <a:r>
              <a:rPr lang="es-ES_tradnl" sz="3500" dirty="0">
                <a:solidFill>
                  <a:schemeClr val="bg2"/>
                </a:solidFill>
                <a:effectLst>
                  <a:outerShdw blurRad="38100" dist="38100" dir="2700000" algn="tl">
                    <a:srgbClr val="C0C0C0"/>
                  </a:outerShdw>
                </a:effectLst>
              </a:rPr>
              <a:t>P,D,Q</a:t>
            </a:r>
            <a:r>
              <a:rPr lang="es-ES_tradnl" sz="3500" dirty="0">
                <a:effectLst>
                  <a:outerShdw blurRad="38100" dist="38100" dir="2700000" algn="tl">
                    <a:srgbClr val="C0C0C0"/>
                  </a:outerShdw>
                </a:effectLst>
              </a:rPr>
              <a:t>)</a:t>
            </a:r>
            <a:r>
              <a:rPr lang="es-ES_tradnl" sz="3500" baseline="-25000" dirty="0">
                <a:effectLst>
                  <a:outerShdw blurRad="38100" dist="38100" dir="2700000" algn="tl">
                    <a:srgbClr val="C0C0C0"/>
                  </a:outerShdw>
                </a:effectLst>
              </a:rPr>
              <a:t>s</a:t>
            </a:r>
          </a:p>
        </p:txBody>
      </p:sp>
      <p:sp>
        <p:nvSpPr>
          <p:cNvPr id="12292" name="Rectangle 3"/>
          <p:cNvSpPr>
            <a:spLocks noGrp="1" noChangeArrowheads="1"/>
          </p:cNvSpPr>
          <p:nvPr>
            <p:ph idx="4294967295"/>
          </p:nvPr>
        </p:nvSpPr>
        <p:spPr>
          <a:xfrm>
            <a:off x="1238251" y="3000375"/>
            <a:ext cx="4762500" cy="1511300"/>
          </a:xfrm>
        </p:spPr>
        <p:txBody>
          <a:bodyPr>
            <a:normAutofit lnSpcReduction="10000"/>
          </a:bodyPr>
          <a:lstStyle/>
          <a:p>
            <a:pPr eaLnBrk="1" hangingPunct="1">
              <a:lnSpc>
                <a:spcPct val="80000"/>
              </a:lnSpc>
              <a:spcAft>
                <a:spcPct val="50000"/>
              </a:spcAft>
              <a:buFontTx/>
              <a:buNone/>
            </a:pPr>
            <a:r>
              <a:rPr lang="es-ES_tradnl" sz="2100" dirty="0" err="1"/>
              <a:t>p,P</a:t>
            </a:r>
            <a:r>
              <a:rPr lang="es-ES_tradnl" sz="2100" dirty="0"/>
              <a:t>: # parámetros </a:t>
            </a:r>
            <a:r>
              <a:rPr lang="es-ES_tradnl" sz="2100" b="1" dirty="0">
                <a:solidFill>
                  <a:schemeClr val="hlink"/>
                </a:solidFill>
              </a:rPr>
              <a:t>AR</a:t>
            </a:r>
          </a:p>
          <a:p>
            <a:pPr eaLnBrk="1" hangingPunct="1">
              <a:lnSpc>
                <a:spcPct val="80000"/>
              </a:lnSpc>
              <a:spcAft>
                <a:spcPct val="50000"/>
              </a:spcAft>
              <a:buFontTx/>
              <a:buNone/>
            </a:pPr>
            <a:r>
              <a:rPr lang="es-ES_tradnl" sz="2100" dirty="0" err="1"/>
              <a:t>d,D</a:t>
            </a:r>
            <a:r>
              <a:rPr lang="es-ES_tradnl" sz="2100" dirty="0"/>
              <a:t>: # de diferenciaciones  </a:t>
            </a:r>
            <a:r>
              <a:rPr lang="es-ES_tradnl" sz="2100" b="1" dirty="0">
                <a:solidFill>
                  <a:schemeClr val="hlink"/>
                </a:solidFill>
              </a:rPr>
              <a:t>I</a:t>
            </a:r>
          </a:p>
          <a:p>
            <a:pPr eaLnBrk="1" hangingPunct="1">
              <a:lnSpc>
                <a:spcPct val="80000"/>
              </a:lnSpc>
              <a:spcAft>
                <a:spcPct val="50000"/>
              </a:spcAft>
              <a:buFontTx/>
              <a:buNone/>
            </a:pPr>
            <a:r>
              <a:rPr lang="es-ES_tradnl" sz="2100" dirty="0" err="1"/>
              <a:t>q,Q</a:t>
            </a:r>
            <a:r>
              <a:rPr lang="es-ES_tradnl" sz="2100" dirty="0"/>
              <a:t>: # parámetros </a:t>
            </a:r>
            <a:r>
              <a:rPr lang="es-ES_tradnl" sz="2100" b="1" dirty="0">
                <a:solidFill>
                  <a:schemeClr val="hlink"/>
                </a:solidFill>
              </a:rPr>
              <a:t>MA</a:t>
            </a:r>
          </a:p>
          <a:p>
            <a:pPr eaLnBrk="1" hangingPunct="1">
              <a:lnSpc>
                <a:spcPct val="80000"/>
              </a:lnSpc>
              <a:spcAft>
                <a:spcPct val="50000"/>
              </a:spcAft>
              <a:buFontTx/>
              <a:buNone/>
            </a:pPr>
            <a:endParaRPr lang="es-ES_tradnl" sz="2100" b="1" dirty="0">
              <a:solidFill>
                <a:schemeClr val="hlink"/>
              </a:solidFill>
            </a:endParaRPr>
          </a:p>
        </p:txBody>
      </p:sp>
      <p:sp>
        <p:nvSpPr>
          <p:cNvPr id="12293" name="AutoShape 4"/>
          <p:cNvSpPr>
            <a:spLocks/>
          </p:cNvSpPr>
          <p:nvPr/>
        </p:nvSpPr>
        <p:spPr bwMode="auto">
          <a:xfrm rot="-5400000">
            <a:off x="4300683" y="1179657"/>
            <a:ext cx="431800" cy="1330037"/>
          </a:xfrm>
          <a:prstGeom prst="leftBrace">
            <a:avLst>
              <a:gd name="adj1" fmla="val 3195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R">
              <a:latin typeface="Comic Sans MS" pitchFamily="66" charset="0"/>
            </a:endParaRPr>
          </a:p>
        </p:txBody>
      </p:sp>
      <p:sp>
        <p:nvSpPr>
          <p:cNvPr id="12294" name="Text Box 6"/>
          <p:cNvSpPr txBox="1">
            <a:spLocks noChangeArrowheads="1"/>
          </p:cNvSpPr>
          <p:nvPr/>
        </p:nvSpPr>
        <p:spPr bwMode="auto">
          <a:xfrm>
            <a:off x="3648340" y="2099759"/>
            <a:ext cx="60494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dirty="0">
                <a:solidFill>
                  <a:srgbClr val="0000CC"/>
                </a:solidFill>
                <a:latin typeface="Comic Sans MS" pitchFamily="66" charset="0"/>
              </a:rPr>
              <a:t>Parte regular     </a:t>
            </a:r>
            <a:r>
              <a:rPr lang="es-ES_tradnl" dirty="0">
                <a:latin typeface="Comic Sans MS" pitchFamily="66" charset="0"/>
              </a:rPr>
              <a:t> </a:t>
            </a:r>
            <a:r>
              <a:rPr lang="es-ES_tradnl" dirty="0">
                <a:solidFill>
                  <a:schemeClr val="bg2"/>
                </a:solidFill>
                <a:latin typeface="Comic Sans MS" pitchFamily="66" charset="0"/>
              </a:rPr>
              <a:t>parte</a:t>
            </a:r>
            <a:br>
              <a:rPr lang="es-ES_tradnl" dirty="0">
                <a:solidFill>
                  <a:schemeClr val="bg2"/>
                </a:solidFill>
                <a:latin typeface="Comic Sans MS" pitchFamily="66" charset="0"/>
              </a:rPr>
            </a:br>
            <a:r>
              <a:rPr lang="es-ES_tradnl" dirty="0">
                <a:solidFill>
                  <a:srgbClr val="0000CC"/>
                </a:solidFill>
                <a:latin typeface="Comic Sans MS" pitchFamily="66" charset="0"/>
              </a:rPr>
              <a:t>o tendencia </a:t>
            </a:r>
            <a:r>
              <a:rPr lang="es-ES_tradnl" dirty="0">
                <a:solidFill>
                  <a:schemeClr val="bg2"/>
                </a:solidFill>
                <a:latin typeface="Comic Sans MS" pitchFamily="66" charset="0"/>
              </a:rPr>
              <a:t>     estacional</a:t>
            </a:r>
          </a:p>
        </p:txBody>
      </p:sp>
      <p:grpSp>
        <p:nvGrpSpPr>
          <p:cNvPr id="12295" name="Group 15"/>
          <p:cNvGrpSpPr>
            <a:grpSpLocks/>
          </p:cNvGrpSpPr>
          <p:nvPr/>
        </p:nvGrpSpPr>
        <p:grpSpPr bwMode="auto">
          <a:xfrm>
            <a:off x="4826193" y="3008965"/>
            <a:ext cx="4152900" cy="1368425"/>
            <a:chOff x="3107" y="1933"/>
            <a:chExt cx="1962" cy="862"/>
          </a:xfrm>
        </p:grpSpPr>
        <p:sp>
          <p:nvSpPr>
            <p:cNvPr id="12301" name="AutoShape 7"/>
            <p:cNvSpPr>
              <a:spLocks/>
            </p:cNvSpPr>
            <p:nvPr/>
          </p:nvSpPr>
          <p:spPr bwMode="auto">
            <a:xfrm>
              <a:off x="3107" y="1933"/>
              <a:ext cx="408" cy="862"/>
            </a:xfrm>
            <a:prstGeom prst="rightBrace">
              <a:avLst>
                <a:gd name="adj1" fmla="val 1760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R">
                <a:latin typeface="Comic Sans MS" pitchFamily="66" charset="0"/>
              </a:endParaRPr>
            </a:p>
          </p:txBody>
        </p:sp>
        <p:sp>
          <p:nvSpPr>
            <p:cNvPr id="12302" name="Text Box 8"/>
            <p:cNvSpPr txBox="1">
              <a:spLocks noChangeArrowheads="1"/>
            </p:cNvSpPr>
            <p:nvPr/>
          </p:nvSpPr>
          <p:spPr bwMode="auto">
            <a:xfrm>
              <a:off x="3617" y="2223"/>
              <a:ext cx="14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ES_tradnl" dirty="0">
                  <a:latin typeface="Comic Sans MS" pitchFamily="66" charset="0"/>
                </a:rPr>
                <a:t>Regulares o estacionales</a:t>
              </a:r>
            </a:p>
          </p:txBody>
        </p:sp>
      </p:grpSp>
      <p:sp>
        <p:nvSpPr>
          <p:cNvPr id="70665" name="Text Box 9"/>
          <p:cNvSpPr txBox="1">
            <a:spLocks noChangeArrowheads="1"/>
          </p:cNvSpPr>
          <p:nvPr/>
        </p:nvSpPr>
        <p:spPr bwMode="auto">
          <a:xfrm>
            <a:off x="2526823" y="4890656"/>
            <a:ext cx="547158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ES_tradnl" sz="2000" dirty="0">
                <a:solidFill>
                  <a:schemeClr val="hlink"/>
                </a:solidFill>
                <a:latin typeface="Comic Sans MS" pitchFamily="66" charset="0"/>
              </a:rPr>
              <a:t>Ejemplos:</a:t>
            </a:r>
          </a:p>
          <a:p>
            <a:pPr eaLnBrk="1" hangingPunct="1">
              <a:spcBef>
                <a:spcPct val="50000"/>
              </a:spcBef>
            </a:pPr>
            <a:r>
              <a:rPr lang="es-ES_tradnl" sz="2000" dirty="0">
                <a:solidFill>
                  <a:schemeClr val="hlink"/>
                </a:solidFill>
                <a:latin typeface="Comic Sans MS" pitchFamily="66" charset="0"/>
              </a:rPr>
              <a:t>MA(1) o ARIMA (0,0,1)(0,0,0)</a:t>
            </a:r>
          </a:p>
          <a:p>
            <a:pPr eaLnBrk="1" hangingPunct="1">
              <a:spcBef>
                <a:spcPct val="50000"/>
              </a:spcBef>
            </a:pPr>
            <a:r>
              <a:rPr lang="es-ES_tradnl" sz="2000" dirty="0">
                <a:solidFill>
                  <a:schemeClr val="hlink"/>
                </a:solidFill>
                <a:latin typeface="Comic Sans MS" pitchFamily="66" charset="0"/>
              </a:rPr>
              <a:t>AR(1) o ARIMA (1,0,0)(0,0,0)</a:t>
            </a:r>
          </a:p>
          <a:p>
            <a:pPr eaLnBrk="1" hangingPunct="1">
              <a:spcBef>
                <a:spcPct val="50000"/>
              </a:spcBef>
            </a:pPr>
            <a:r>
              <a:rPr lang="es-ES_tradnl" sz="2000" dirty="0">
                <a:solidFill>
                  <a:schemeClr val="hlink"/>
                </a:solidFill>
                <a:latin typeface="Comic Sans MS" pitchFamily="66" charset="0"/>
              </a:rPr>
              <a:t>MA(1) MA(12) o ARIMA(0,0,1)(0,0,1)</a:t>
            </a:r>
          </a:p>
        </p:txBody>
      </p:sp>
      <p:sp>
        <p:nvSpPr>
          <p:cNvPr id="12297" name="AutoShape 4"/>
          <p:cNvSpPr>
            <a:spLocks/>
          </p:cNvSpPr>
          <p:nvPr/>
        </p:nvSpPr>
        <p:spPr bwMode="auto">
          <a:xfrm rot="-5400000">
            <a:off x="5689796" y="1226923"/>
            <a:ext cx="431800" cy="1286162"/>
          </a:xfrm>
          <a:prstGeom prst="leftBrace">
            <a:avLst>
              <a:gd name="adj1" fmla="val 3195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R">
              <a:latin typeface="Comic Sans MS" pitchFamily="66" charset="0"/>
            </a:endParaRPr>
          </a:p>
        </p:txBody>
      </p:sp>
      <p:sp>
        <p:nvSpPr>
          <p:cNvPr id="10" name="9 Marcador de número de diapositiva"/>
          <p:cNvSpPr txBox="1">
            <a:spLocks noGrp="1"/>
          </p:cNvSpPr>
          <p:nvPr/>
        </p:nvSpPr>
        <p:spPr bwMode="auto">
          <a:xfrm>
            <a:off x="8737600" y="6243638"/>
            <a:ext cx="2844800" cy="457200"/>
          </a:xfrm>
          <a:prstGeom prst="rect">
            <a:avLst/>
          </a:prstGeom>
          <a:noFill/>
          <a:ln>
            <a:miter lim="800000"/>
            <a:headEnd/>
            <a:tailEnd/>
          </a:ln>
        </p:spPr>
        <p:txBody>
          <a:bodyPr anchor="b"/>
          <a:lstStyle/>
          <a:p>
            <a:pPr algn="r">
              <a:defRPr/>
            </a:pPr>
            <a:fld id="{505AE91F-A23E-4010-9AA5-AD0F6850BE1B}" type="slidenum">
              <a:rPr lang="en-US" altLang="en-US" sz="1200">
                <a:latin typeface="+mj-lt"/>
                <a:cs typeface="Arial" charset="0"/>
              </a:rPr>
              <a:pPr algn="r">
                <a:defRPr/>
              </a:pPr>
              <a:t>22</a:t>
            </a:fld>
            <a:endParaRPr lang="en-US" altLang="en-US" sz="1200">
              <a:latin typeface="+mj-lt"/>
              <a:cs typeface="Arial" charset="0"/>
            </a:endParaRPr>
          </a:p>
        </p:txBody>
      </p:sp>
      <p:sp>
        <p:nvSpPr>
          <p:cNvPr id="16" name="Título 1">
            <a:extLst>
              <a:ext uri="{FF2B5EF4-FFF2-40B4-BE49-F238E27FC236}">
                <a16:creationId xmlns:a16="http://schemas.microsoft.com/office/drawing/2014/main" id="{EFEBA2D6-AAA1-4470-B4CA-12463670E358}"/>
              </a:ext>
            </a:extLst>
          </p:cNvPr>
          <p:cNvSpPr txBox="1">
            <a:spLocks/>
          </p:cNvSpPr>
          <p:nvPr/>
        </p:nvSpPr>
        <p:spPr>
          <a:xfrm>
            <a:off x="415636" y="169816"/>
            <a:ext cx="11166764" cy="77229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Modelos SARIMA</a:t>
            </a:r>
          </a:p>
        </p:txBody>
      </p:sp>
    </p:spTree>
    <p:extLst>
      <p:ext uri="{BB962C8B-B14F-4D97-AF65-F5344CB8AC3E}">
        <p14:creationId xmlns:p14="http://schemas.microsoft.com/office/powerpoint/2010/main" val="4151132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Modelos SARIMA</a:t>
            </a:r>
          </a:p>
        </p:txBody>
      </p:sp>
      <p:sp>
        <p:nvSpPr>
          <p:cNvPr id="17" name="16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Identificación de un SARIMA</a:t>
            </a:r>
          </a:p>
        </p:txBody>
      </p:sp>
    </p:spTree>
    <p:extLst>
      <p:ext uri="{BB962C8B-B14F-4D97-AF65-F5344CB8AC3E}">
        <p14:creationId xmlns:p14="http://schemas.microsoft.com/office/powerpoint/2010/main" val="71289670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B3C76-5228-443A-88BC-B6C4B3AF8B0F}"/>
              </a:ext>
            </a:extLst>
          </p:cNvPr>
          <p:cNvSpPr>
            <a:spLocks noGrp="1"/>
          </p:cNvSpPr>
          <p:nvPr>
            <p:ph type="title"/>
          </p:nvPr>
        </p:nvSpPr>
        <p:spPr>
          <a:xfrm>
            <a:off x="387927" y="140215"/>
            <a:ext cx="11693237" cy="1019792"/>
          </a:xfrm>
        </p:spPr>
        <p:txBody>
          <a:bodyPr/>
          <a:lstStyle/>
          <a:p>
            <a:pPr algn="ctr"/>
            <a:r>
              <a:rPr lang="es-CR" dirty="0"/>
              <a:t>Identificación de un SARIMA</a:t>
            </a:r>
          </a:p>
        </p:txBody>
      </p:sp>
      <p:sp>
        <p:nvSpPr>
          <p:cNvPr id="3" name="Marcador de contenido 2">
            <a:extLst>
              <a:ext uri="{FF2B5EF4-FFF2-40B4-BE49-F238E27FC236}">
                <a16:creationId xmlns:a16="http://schemas.microsoft.com/office/drawing/2014/main" id="{6038069E-C835-49AA-A2B8-36871B55939F}"/>
              </a:ext>
            </a:extLst>
          </p:cNvPr>
          <p:cNvSpPr>
            <a:spLocks noGrp="1"/>
          </p:cNvSpPr>
          <p:nvPr>
            <p:ph idx="1"/>
          </p:nvPr>
        </p:nvSpPr>
        <p:spPr>
          <a:xfrm>
            <a:off x="311727" y="1479261"/>
            <a:ext cx="11506200" cy="5198630"/>
          </a:xfrm>
        </p:spPr>
        <p:txBody>
          <a:bodyPr>
            <a:normAutofit/>
          </a:bodyPr>
          <a:lstStyle/>
          <a:p>
            <a:pPr marL="230187" indent="-342900"/>
            <a:r>
              <a:rPr lang="es-MX" dirty="0"/>
              <a:t>La identificación de modelos estacionales son apenas un tanto más más difícil que la identificación de modelos no estacionales. Hay dos razones:</a:t>
            </a:r>
          </a:p>
          <a:p>
            <a:pPr marL="344487" lvl="1" indent="0">
              <a:buNone/>
            </a:pPr>
            <a:endParaRPr lang="es-MX" dirty="0"/>
          </a:p>
          <a:p>
            <a:pPr marL="687387" lvl="1" indent="-342900">
              <a:buFont typeface="+mj-lt"/>
              <a:buAutoNum type="arabicPeriod"/>
            </a:pPr>
            <a:r>
              <a:rPr lang="es-MX" sz="2800" dirty="0"/>
              <a:t>Muchas serie estacionales exhiben también patrones no estacionales y por tanto alas FAT y de las FAP estimadas contienen ambos patrones.</a:t>
            </a:r>
          </a:p>
          <a:p>
            <a:pPr marL="687387" lvl="1" indent="-342900">
              <a:buFont typeface="+mj-lt"/>
              <a:buAutoNum type="arabicPeriod"/>
            </a:pPr>
            <a:endParaRPr lang="es-MX" sz="2800" dirty="0"/>
          </a:p>
          <a:p>
            <a:pPr marL="687387" lvl="1" indent="-342900">
              <a:buFont typeface="+mj-lt"/>
              <a:buAutoNum type="arabicPeriod"/>
            </a:pPr>
            <a:r>
              <a:rPr lang="es-MX" sz="2800" dirty="0"/>
              <a:t>No hay muchas correlaciones en valore k múltiplos de s.  Por ejemplo, en una serie mensual podríamos contar únicamente con k=12, k=24 y k=36.</a:t>
            </a:r>
          </a:p>
          <a:p>
            <a:pPr marL="687387" lvl="1" indent="-342900">
              <a:buFont typeface="+mj-lt"/>
              <a:buAutoNum type="arabicPeriod"/>
            </a:pPr>
            <a:endParaRPr lang="es-MX" dirty="0"/>
          </a:p>
          <a:p>
            <a:pPr marL="230187" indent="-342900"/>
            <a:r>
              <a:rPr lang="es-MX" dirty="0"/>
              <a:t>En la práctica, cuando se tienen dudas, se prefiere iniciar con modelos tipo MA en la parte estacional y luego probar con modelos tipo AR. Se procede a presentar un caso complicados de SARIMA.</a:t>
            </a:r>
          </a:p>
          <a:p>
            <a:endParaRPr lang="es-CR" sz="3600" dirty="0"/>
          </a:p>
        </p:txBody>
      </p:sp>
    </p:spTree>
    <p:extLst>
      <p:ext uri="{BB962C8B-B14F-4D97-AF65-F5344CB8AC3E}">
        <p14:creationId xmlns:p14="http://schemas.microsoft.com/office/powerpoint/2010/main" val="177024175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571E931-1D1B-4397-BC0F-FFB251538052}"/>
              </a:ext>
            </a:extLst>
          </p:cNvPr>
          <p:cNvPicPr>
            <a:picLocks noChangeAspect="1"/>
          </p:cNvPicPr>
          <p:nvPr/>
        </p:nvPicPr>
        <p:blipFill>
          <a:blip r:embed="rId2" cstate="print"/>
          <a:stretch>
            <a:fillRect/>
          </a:stretch>
        </p:blipFill>
        <p:spPr>
          <a:xfrm>
            <a:off x="8117406" y="1911903"/>
            <a:ext cx="3458821" cy="691783"/>
          </a:xfrm>
          <a:prstGeom prst="rect">
            <a:avLst/>
          </a:prstGeom>
        </p:spPr>
      </p:pic>
      <p:pic>
        <p:nvPicPr>
          <p:cNvPr id="5" name="Imagen 4">
            <a:extLst>
              <a:ext uri="{FF2B5EF4-FFF2-40B4-BE49-F238E27FC236}">
                <a16:creationId xmlns:a16="http://schemas.microsoft.com/office/drawing/2014/main" id="{42FB663C-9718-4512-949C-7C0111007337}"/>
              </a:ext>
            </a:extLst>
          </p:cNvPr>
          <p:cNvPicPr>
            <a:picLocks noChangeAspect="1"/>
          </p:cNvPicPr>
          <p:nvPr/>
        </p:nvPicPr>
        <p:blipFill>
          <a:blip r:embed="rId3" cstate="print"/>
          <a:stretch>
            <a:fillRect/>
          </a:stretch>
        </p:blipFill>
        <p:spPr>
          <a:xfrm rot="-60000">
            <a:off x="592302" y="1136906"/>
            <a:ext cx="6190276" cy="4457790"/>
          </a:xfrm>
          <a:prstGeom prst="rect">
            <a:avLst/>
          </a:prstGeom>
        </p:spPr>
      </p:pic>
      <p:sp>
        <p:nvSpPr>
          <p:cNvPr id="7" name="Título 1">
            <a:extLst>
              <a:ext uri="{FF2B5EF4-FFF2-40B4-BE49-F238E27FC236}">
                <a16:creationId xmlns:a16="http://schemas.microsoft.com/office/drawing/2014/main" id="{497866B4-D66D-4C88-9A61-A69E2EA76E55}"/>
              </a:ext>
            </a:extLst>
          </p:cNvPr>
          <p:cNvSpPr>
            <a:spLocks noGrp="1"/>
          </p:cNvSpPr>
          <p:nvPr>
            <p:ph type="title"/>
          </p:nvPr>
        </p:nvSpPr>
        <p:spPr>
          <a:xfrm>
            <a:off x="741218" y="83851"/>
            <a:ext cx="10515600" cy="1019792"/>
          </a:xfrm>
        </p:spPr>
        <p:txBody>
          <a:bodyPr/>
          <a:lstStyle/>
          <a:p>
            <a:pPr algn="ctr"/>
            <a:r>
              <a:rPr lang="es-CR" dirty="0"/>
              <a:t>Identificación de un SARIMA</a:t>
            </a:r>
          </a:p>
        </p:txBody>
      </p:sp>
    </p:spTree>
    <p:extLst>
      <p:ext uri="{BB962C8B-B14F-4D97-AF65-F5344CB8AC3E}">
        <p14:creationId xmlns:p14="http://schemas.microsoft.com/office/powerpoint/2010/main" val="216537924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62BB28-75F3-430B-AF93-B18B3588CB2B}"/>
              </a:ext>
            </a:extLst>
          </p:cNvPr>
          <p:cNvSpPr>
            <a:spLocks noGrp="1"/>
          </p:cNvSpPr>
          <p:nvPr>
            <p:ph idx="1"/>
          </p:nvPr>
        </p:nvSpPr>
        <p:spPr>
          <a:xfrm>
            <a:off x="325582" y="1103644"/>
            <a:ext cx="11464636" cy="5477266"/>
          </a:xfrm>
        </p:spPr>
        <p:txBody>
          <a:bodyPr>
            <a:noAutofit/>
          </a:bodyPr>
          <a:lstStyle/>
          <a:p>
            <a:r>
              <a:rPr lang="es-MX" dirty="0"/>
              <a:t>La FAT de la mayoría de procesos estacionales muestra un patrón que decae lentamente en s, 2s, 3s, ….</a:t>
            </a:r>
          </a:p>
          <a:p>
            <a:endParaRPr lang="es-MX" dirty="0"/>
          </a:p>
          <a:p>
            <a:r>
              <a:rPr lang="es-MX" dirty="0"/>
              <a:t>En esos casos se requiere una diferenciación para que el componente estacional sea estacionario.</a:t>
            </a:r>
          </a:p>
          <a:p>
            <a:endParaRPr lang="es-MX" dirty="0"/>
          </a:p>
          <a:p>
            <a:r>
              <a:rPr lang="es-MX" dirty="0"/>
              <a:t>La diferenciación estacional de primer orden se identifica como D=1. Son cambios de un año a otro:</a:t>
            </a:r>
            <a:endParaRPr lang="es-MX" sz="2800" dirty="0"/>
          </a:p>
          <a:p>
            <a:pPr marL="1795463" lvl="5" indent="0">
              <a:buNone/>
            </a:pPr>
            <a:r>
              <a:rPr lang="es-MX" sz="2800" dirty="0" err="1"/>
              <a:t>W</a:t>
            </a:r>
            <a:r>
              <a:rPr lang="es-MX" sz="2800" baseline="-25000" dirty="0" err="1"/>
              <a:t>t</a:t>
            </a:r>
            <a:r>
              <a:rPr lang="es-MX" sz="2800" dirty="0"/>
              <a:t>=</a:t>
            </a:r>
            <a:r>
              <a:rPr lang="es-MX" sz="2800" dirty="0" err="1"/>
              <a:t>Z</a:t>
            </a:r>
            <a:r>
              <a:rPr lang="es-MX" sz="2800" baseline="-25000" dirty="0" err="1"/>
              <a:t>t</a:t>
            </a:r>
            <a:r>
              <a:rPr lang="es-MX" sz="2800" dirty="0"/>
              <a:t>-</a:t>
            </a:r>
            <a:r>
              <a:rPr lang="es-MX" sz="2800" dirty="0" err="1"/>
              <a:t>Z</a:t>
            </a:r>
            <a:r>
              <a:rPr lang="es-MX" sz="2800" baseline="-25000" dirty="0" err="1"/>
              <a:t>t</a:t>
            </a:r>
            <a:r>
              <a:rPr lang="es-MX" sz="2800" baseline="-25000" dirty="0"/>
              <a:t>-s</a:t>
            </a:r>
            <a:r>
              <a:rPr lang="es-MX" sz="2800" dirty="0"/>
              <a:t>= (1-B</a:t>
            </a:r>
            <a:r>
              <a:rPr lang="es-MX" sz="2800" baseline="30000" dirty="0"/>
              <a:t>S</a:t>
            </a:r>
            <a:r>
              <a:rPr lang="es-MX" sz="2800" dirty="0"/>
              <a:t>)</a:t>
            </a:r>
            <a:r>
              <a:rPr lang="es-MX" sz="2800" baseline="30000" dirty="0"/>
              <a:t>1</a:t>
            </a:r>
            <a:r>
              <a:rPr lang="es-MX" sz="2800" dirty="0"/>
              <a:t> </a:t>
            </a:r>
            <a:r>
              <a:rPr lang="es-MX" sz="2800" dirty="0" err="1"/>
              <a:t>Z</a:t>
            </a:r>
            <a:r>
              <a:rPr lang="es-MX" sz="2800" baseline="-25000" dirty="0" err="1"/>
              <a:t>t</a:t>
            </a:r>
            <a:endParaRPr lang="es-MX" sz="2800" baseline="-25000" dirty="0"/>
          </a:p>
          <a:p>
            <a:r>
              <a:rPr lang="es-MX" dirty="0"/>
              <a:t>Si D=2 se tiene una diferenciación de segundo orden:</a:t>
            </a:r>
          </a:p>
          <a:p>
            <a:pPr marL="1795463" lvl="5" indent="0">
              <a:buNone/>
            </a:pPr>
            <a:r>
              <a:rPr lang="es-MX" sz="2800" dirty="0" err="1"/>
              <a:t>Y</a:t>
            </a:r>
            <a:r>
              <a:rPr lang="es-MX" sz="2800" baseline="-25000" dirty="0" err="1"/>
              <a:t>t</a:t>
            </a:r>
            <a:r>
              <a:rPr lang="es-MX" sz="2800" dirty="0"/>
              <a:t>=</a:t>
            </a:r>
            <a:r>
              <a:rPr lang="es-MX" sz="2800" dirty="0" err="1"/>
              <a:t>W</a:t>
            </a:r>
            <a:r>
              <a:rPr lang="es-MX" sz="2800" baseline="-25000" dirty="0" err="1"/>
              <a:t>t</a:t>
            </a:r>
            <a:r>
              <a:rPr lang="es-MX" sz="2800" dirty="0"/>
              <a:t>-</a:t>
            </a:r>
            <a:r>
              <a:rPr lang="es-MX" sz="2800" dirty="0" err="1"/>
              <a:t>W</a:t>
            </a:r>
            <a:r>
              <a:rPr lang="es-MX" sz="2800" baseline="-25000" dirty="0" err="1"/>
              <a:t>t</a:t>
            </a:r>
            <a:r>
              <a:rPr lang="es-MX" sz="2800" baseline="-25000" dirty="0"/>
              <a:t>-s</a:t>
            </a:r>
            <a:r>
              <a:rPr lang="es-MX" sz="2800" dirty="0"/>
              <a:t>= (1-B</a:t>
            </a:r>
            <a:r>
              <a:rPr lang="es-MX" sz="2800" baseline="30000" dirty="0"/>
              <a:t>S</a:t>
            </a:r>
            <a:r>
              <a:rPr lang="es-MX" sz="2800" dirty="0"/>
              <a:t>)</a:t>
            </a:r>
            <a:r>
              <a:rPr lang="es-MX" sz="2800" baseline="30000" dirty="0"/>
              <a:t>2 </a:t>
            </a:r>
            <a:r>
              <a:rPr lang="es-MX" sz="2800" dirty="0" err="1"/>
              <a:t>Z</a:t>
            </a:r>
            <a:r>
              <a:rPr lang="es-MX" sz="2800" baseline="-25000" dirty="0" err="1"/>
              <a:t>t</a:t>
            </a:r>
            <a:endParaRPr lang="es-MX" sz="2800" baseline="-25000" dirty="0"/>
          </a:p>
          <a:p>
            <a:endParaRPr lang="es-CR" dirty="0"/>
          </a:p>
        </p:txBody>
      </p:sp>
      <p:sp>
        <p:nvSpPr>
          <p:cNvPr id="5" name="Título 1">
            <a:extLst>
              <a:ext uri="{FF2B5EF4-FFF2-40B4-BE49-F238E27FC236}">
                <a16:creationId xmlns:a16="http://schemas.microsoft.com/office/drawing/2014/main" id="{497866B4-D66D-4C88-9A61-A69E2EA76E55}"/>
              </a:ext>
            </a:extLst>
          </p:cNvPr>
          <p:cNvSpPr txBox="1">
            <a:spLocks/>
          </p:cNvSpPr>
          <p:nvPr/>
        </p:nvSpPr>
        <p:spPr>
          <a:xfrm>
            <a:off x="741218" y="28431"/>
            <a:ext cx="10515600" cy="1019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Identificación de un SARIMA</a:t>
            </a:r>
          </a:p>
        </p:txBody>
      </p:sp>
    </p:spTree>
    <p:extLst>
      <p:ext uri="{BB962C8B-B14F-4D97-AF65-F5344CB8AC3E}">
        <p14:creationId xmlns:p14="http://schemas.microsoft.com/office/powerpoint/2010/main" val="174988025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1763" y="1234781"/>
                <a:ext cx="11147474" cy="5362967"/>
              </a:xfrm>
            </p:spPr>
            <p:txBody>
              <a:bodyPr/>
              <a:lstStyle/>
              <a:p>
                <a:pPr algn="just"/>
                <a:r>
                  <a:rPr lang="es-CR" dirty="0"/>
                  <a:t>Antes, en la determinación de un modelo ARIMA, solíamos determinarlo como </a:t>
                </a:r>
                <a14:m>
                  <m:oMath xmlns:m="http://schemas.openxmlformats.org/officeDocument/2006/math">
                    <m:r>
                      <a:rPr lang="es-CR" i="1" dirty="0" smtClean="0">
                        <a:latin typeface="Cambria Math"/>
                      </a:rPr>
                      <m:t>𝐴𝑅𝐼𝑀𝐴</m:t>
                    </m:r>
                    <m:r>
                      <a:rPr lang="es-CR" i="1" dirty="0" smtClean="0">
                        <a:latin typeface="Cambria Math"/>
                      </a:rPr>
                      <m:t>(</m:t>
                    </m:r>
                    <m:r>
                      <a:rPr lang="es-CR" i="1" dirty="0" err="1" smtClean="0">
                        <a:latin typeface="Cambria Math"/>
                      </a:rPr>
                      <m:t>𝑝</m:t>
                    </m:r>
                    <m:r>
                      <a:rPr lang="es-CR" i="1" dirty="0" err="1" smtClean="0">
                        <a:latin typeface="Cambria Math"/>
                      </a:rPr>
                      <m:t>,</m:t>
                    </m:r>
                    <m:r>
                      <a:rPr lang="es-CR" i="1" dirty="0" err="1" smtClean="0">
                        <a:latin typeface="Cambria Math"/>
                      </a:rPr>
                      <m:t>𝑖</m:t>
                    </m:r>
                    <m:r>
                      <a:rPr lang="es-CR" i="1" dirty="0" err="1" smtClean="0">
                        <a:latin typeface="Cambria Math"/>
                      </a:rPr>
                      <m:t>,</m:t>
                    </m:r>
                    <m:r>
                      <a:rPr lang="es-CR" i="1" dirty="0" err="1" smtClean="0">
                        <a:latin typeface="Cambria Math"/>
                      </a:rPr>
                      <m:t>𝑞</m:t>
                    </m:r>
                    <m:r>
                      <a:rPr lang="es-CR" i="1" dirty="0" smtClean="0">
                        <a:latin typeface="Cambria Math"/>
                      </a:rPr>
                      <m:t>)</m:t>
                    </m:r>
                  </m:oMath>
                </a14:m>
                <a:r>
                  <a:rPr lang="es-CR" dirty="0"/>
                  <a:t>.</a:t>
                </a:r>
              </a:p>
              <a:p>
                <a:pPr algn="just"/>
                <a:endParaRPr lang="es-CR" dirty="0"/>
              </a:p>
              <a:p>
                <a:pPr algn="just"/>
                <a:r>
                  <a:rPr lang="es-CR" dirty="0"/>
                  <a:t>Ahora, debemos agregar la parte estacional, y la nueva forma de escribir un modelo ARIMA </a:t>
                </a:r>
                <a:r>
                  <a:rPr lang="es-CR" dirty="0" err="1"/>
                  <a:t>estacinal</a:t>
                </a:r>
                <a:r>
                  <a:rPr lang="es-CR" dirty="0"/>
                  <a:t> sería </a:t>
                </a:r>
                <a14:m>
                  <m:oMath xmlns:m="http://schemas.openxmlformats.org/officeDocument/2006/math">
                    <m:r>
                      <a:rPr lang="es-CR" i="1" dirty="0" smtClean="0">
                        <a:latin typeface="Cambria Math"/>
                      </a:rPr>
                      <m:t>𝐴𝑅𝐼𝑀𝐴</m:t>
                    </m:r>
                    <m:r>
                      <a:rPr lang="es-CR" i="1" dirty="0" smtClean="0">
                        <a:latin typeface="Cambria Math"/>
                      </a:rPr>
                      <m:t>(</m:t>
                    </m:r>
                    <m:r>
                      <a:rPr lang="es-CR" i="1" dirty="0" err="1" smtClean="0">
                        <a:latin typeface="Cambria Math"/>
                      </a:rPr>
                      <m:t>𝑝</m:t>
                    </m:r>
                    <m:r>
                      <a:rPr lang="es-CR" i="1" dirty="0" err="1" smtClean="0">
                        <a:latin typeface="Cambria Math"/>
                      </a:rPr>
                      <m:t>,</m:t>
                    </m:r>
                    <m:r>
                      <a:rPr lang="es-CR" i="1" dirty="0" err="1" smtClean="0">
                        <a:latin typeface="Cambria Math"/>
                      </a:rPr>
                      <m:t>𝑖</m:t>
                    </m:r>
                    <m:r>
                      <a:rPr lang="es-CR" i="1" dirty="0" err="1" smtClean="0">
                        <a:latin typeface="Cambria Math"/>
                      </a:rPr>
                      <m:t>,</m:t>
                    </m:r>
                    <m:r>
                      <a:rPr lang="es-CR" i="1" dirty="0" err="1" smtClean="0">
                        <a:latin typeface="Cambria Math"/>
                      </a:rPr>
                      <m:t>𝑞</m:t>
                    </m:r>
                    <m:r>
                      <a:rPr lang="es-CR" i="1" dirty="0" smtClean="0">
                        <a:latin typeface="Cambria Math"/>
                      </a:rPr>
                      <m:t>)</m:t>
                    </m:r>
                    <m:sSup>
                      <m:sSupPr>
                        <m:ctrlPr>
                          <a:rPr lang="es-CR" i="1" dirty="0" smtClean="0">
                            <a:latin typeface="Cambria Math" panose="02040503050406030204" pitchFamily="18" charset="0"/>
                          </a:rPr>
                        </m:ctrlPr>
                      </m:sSupPr>
                      <m:e>
                        <m:r>
                          <a:rPr lang="es-CR" i="1" dirty="0">
                            <a:latin typeface="Cambria Math"/>
                          </a:rPr>
                          <m:t>(</m:t>
                        </m:r>
                        <m:r>
                          <a:rPr lang="es-CR" i="1" dirty="0">
                            <a:latin typeface="Cambria Math"/>
                          </a:rPr>
                          <m:t>𝑃</m:t>
                        </m:r>
                        <m:r>
                          <a:rPr lang="es-CR" i="1" dirty="0">
                            <a:latin typeface="Cambria Math"/>
                          </a:rPr>
                          <m:t>,</m:t>
                        </m:r>
                        <m:r>
                          <a:rPr lang="es-CR" i="1" dirty="0">
                            <a:latin typeface="Cambria Math"/>
                          </a:rPr>
                          <m:t>𝐼</m:t>
                        </m:r>
                        <m:r>
                          <a:rPr lang="es-CR" i="1" dirty="0">
                            <a:latin typeface="Cambria Math"/>
                          </a:rPr>
                          <m:t>,</m:t>
                        </m:r>
                        <m:r>
                          <a:rPr lang="es-CR" i="1" dirty="0">
                            <a:latin typeface="Cambria Math"/>
                          </a:rPr>
                          <m:t>𝑄</m:t>
                        </m:r>
                        <m:r>
                          <a:rPr lang="es-CR" i="1" dirty="0">
                            <a:latin typeface="Cambria Math"/>
                          </a:rPr>
                          <m:t>)</m:t>
                        </m:r>
                      </m:e>
                      <m:sup>
                        <m:r>
                          <a:rPr lang="es-CR" b="0" i="1" dirty="0" smtClean="0">
                            <a:latin typeface="Cambria Math"/>
                          </a:rPr>
                          <m:t>𝑠</m:t>
                        </m:r>
                      </m:sup>
                    </m:sSup>
                  </m:oMath>
                </a14:m>
                <a:r>
                  <a:rPr lang="es-CR" dirty="0"/>
                  <a:t>.</a:t>
                </a:r>
              </a:p>
              <a:p>
                <a:pPr algn="just"/>
                <a:endParaRPr lang="es-CR" dirty="0"/>
              </a:p>
              <a:p>
                <a:pPr algn="just"/>
                <a:r>
                  <a:rPr lang="es-CR" dirty="0"/>
                  <a:t>No volveremos a ver la parte de estimación, validación y pronóstico, dado que no se sufre cambio.</a:t>
                </a:r>
              </a:p>
              <a:p>
                <a:pPr algn="just"/>
                <a:endParaRPr lang="es-CR" dirty="0"/>
              </a:p>
              <a:p>
                <a:pPr algn="just"/>
                <a:r>
                  <a:rPr lang="es-CR" dirty="0"/>
                  <a:t>Volvemos a recordar las etapas de un análisis de Box-Jenkins.</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1763" y="1234781"/>
                <a:ext cx="11147474" cy="5362967"/>
              </a:xfrm>
              <a:blipFill rotWithShape="1">
                <a:blip r:embed="rId2" cstate="print"/>
                <a:stretch>
                  <a:fillRect l="-929" t="-1820" r="-1093"/>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497866B4-D66D-4C88-9A61-A69E2EA76E55}"/>
              </a:ext>
            </a:extLst>
          </p:cNvPr>
          <p:cNvSpPr txBox="1">
            <a:spLocks/>
          </p:cNvSpPr>
          <p:nvPr/>
        </p:nvSpPr>
        <p:spPr>
          <a:xfrm>
            <a:off x="741218" y="28431"/>
            <a:ext cx="10515600" cy="1019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Identificación de un SARIMA</a:t>
            </a:r>
          </a:p>
        </p:txBody>
      </p:sp>
    </p:spTree>
    <p:extLst>
      <p:ext uri="{BB962C8B-B14F-4D97-AF65-F5344CB8AC3E}">
        <p14:creationId xmlns:p14="http://schemas.microsoft.com/office/powerpoint/2010/main" val="237964829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4">
            <a:hlinkClick r:id="" action="ppaction://noaction"/>
          </p:cNvPr>
          <p:cNvSpPr>
            <a:spLocks noChangeArrowheads="1"/>
          </p:cNvSpPr>
          <p:nvPr/>
        </p:nvSpPr>
        <p:spPr bwMode="auto">
          <a:xfrm>
            <a:off x="2000251" y="1714500"/>
            <a:ext cx="1828800" cy="1143000"/>
          </a:xfrm>
          <a:prstGeom prst="hexagon">
            <a:avLst>
              <a:gd name="adj" fmla="val 30000"/>
              <a:gd name="vf" fmla="val 115470"/>
            </a:avLst>
          </a:prstGeom>
          <a:solidFill>
            <a:schemeClr val="accent1"/>
          </a:solidFill>
          <a:ln w="9525">
            <a:solidFill>
              <a:schemeClr val="tx1"/>
            </a:solidFill>
            <a:miter lim="800000"/>
            <a:headEnd/>
            <a:tailEnd/>
          </a:ln>
        </p:spPr>
        <p:txBody>
          <a:bodyPr wrap="none" anchor="ctr"/>
          <a:lstStyle/>
          <a:p>
            <a:pPr algn="ctr"/>
            <a:endParaRPr lang="es-CR" dirty="0"/>
          </a:p>
          <a:p>
            <a:pPr algn="ctr"/>
            <a:r>
              <a:rPr lang="es-CR" dirty="0"/>
              <a:t>Identificación</a:t>
            </a:r>
          </a:p>
          <a:p>
            <a:pPr algn="ctr"/>
            <a:r>
              <a:rPr lang="es-CR" i="1" dirty="0"/>
              <a:t>p, d, q</a:t>
            </a:r>
            <a:endParaRPr lang="en-US" i="1" dirty="0"/>
          </a:p>
        </p:txBody>
      </p:sp>
      <p:sp>
        <p:nvSpPr>
          <p:cNvPr id="5124" name="AutoShape 9">
            <a:hlinkClick r:id="" action="ppaction://noaction"/>
          </p:cNvPr>
          <p:cNvSpPr>
            <a:spLocks noChangeArrowheads="1"/>
          </p:cNvSpPr>
          <p:nvPr/>
        </p:nvSpPr>
        <p:spPr bwMode="auto">
          <a:xfrm>
            <a:off x="1972733" y="3124200"/>
            <a:ext cx="1828800" cy="1295400"/>
          </a:xfrm>
          <a:prstGeom prst="hexagon">
            <a:avLst>
              <a:gd name="adj" fmla="val 26471"/>
              <a:gd name="vf" fmla="val 115470"/>
            </a:avLst>
          </a:prstGeom>
          <a:solidFill>
            <a:schemeClr val="accent1"/>
          </a:solidFill>
          <a:ln w="9525">
            <a:solidFill>
              <a:schemeClr val="tx1"/>
            </a:solidFill>
            <a:miter lim="800000"/>
            <a:headEnd/>
            <a:tailEnd/>
          </a:ln>
        </p:spPr>
        <p:txBody>
          <a:bodyPr wrap="none" anchor="ctr"/>
          <a:lstStyle/>
          <a:p>
            <a:pPr algn="ctr"/>
            <a:r>
              <a:rPr lang="es-CR"/>
              <a:t>Estimación</a:t>
            </a:r>
            <a:endParaRPr lang="en-US"/>
          </a:p>
        </p:txBody>
      </p:sp>
      <p:sp>
        <p:nvSpPr>
          <p:cNvPr id="5125" name="AutoShape 10">
            <a:hlinkClick r:id="" action="ppaction://noaction"/>
          </p:cNvPr>
          <p:cNvSpPr>
            <a:spLocks noChangeArrowheads="1"/>
          </p:cNvSpPr>
          <p:nvPr/>
        </p:nvSpPr>
        <p:spPr bwMode="auto">
          <a:xfrm>
            <a:off x="1871133" y="4800600"/>
            <a:ext cx="2032000" cy="1143000"/>
          </a:xfrm>
          <a:prstGeom prst="hexagon">
            <a:avLst>
              <a:gd name="adj" fmla="val 33333"/>
              <a:gd name="vf" fmla="val 115470"/>
            </a:avLst>
          </a:prstGeom>
          <a:solidFill>
            <a:schemeClr val="accent1"/>
          </a:solidFill>
          <a:ln w="9525">
            <a:solidFill>
              <a:schemeClr val="tx1"/>
            </a:solidFill>
            <a:miter lim="800000"/>
            <a:headEnd/>
            <a:tailEnd/>
          </a:ln>
        </p:spPr>
        <p:txBody>
          <a:bodyPr wrap="none" anchor="ctr"/>
          <a:lstStyle/>
          <a:p>
            <a:pPr algn="ctr"/>
            <a:r>
              <a:rPr lang="es-CR"/>
              <a:t>Verificación</a:t>
            </a:r>
            <a:endParaRPr lang="en-US"/>
          </a:p>
        </p:txBody>
      </p:sp>
      <p:sp>
        <p:nvSpPr>
          <p:cNvPr id="5126" name="AutoShape 11"/>
          <p:cNvSpPr>
            <a:spLocks noChangeArrowheads="1"/>
          </p:cNvSpPr>
          <p:nvPr/>
        </p:nvSpPr>
        <p:spPr bwMode="auto">
          <a:xfrm>
            <a:off x="5427133" y="4953000"/>
            <a:ext cx="1727200" cy="8382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s-CR"/>
              <a:t>Pronóstico</a:t>
            </a:r>
            <a:endParaRPr lang="en-US"/>
          </a:p>
        </p:txBody>
      </p:sp>
      <p:cxnSp>
        <p:nvCxnSpPr>
          <p:cNvPr id="5127" name="AutoShape 12"/>
          <p:cNvCxnSpPr>
            <a:cxnSpLocks noChangeShapeType="1"/>
          </p:cNvCxnSpPr>
          <p:nvPr/>
        </p:nvCxnSpPr>
        <p:spPr bwMode="auto">
          <a:xfrm flipH="1">
            <a:off x="2887134" y="2843214"/>
            <a:ext cx="21167" cy="280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14 Marcador de número de diapositiva"/>
          <p:cNvSpPr txBox="1">
            <a:spLocks noGrp="1"/>
          </p:cNvSpPr>
          <p:nvPr/>
        </p:nvSpPr>
        <p:spPr bwMode="auto">
          <a:xfrm>
            <a:off x="8737600" y="6243638"/>
            <a:ext cx="2844800" cy="457200"/>
          </a:xfrm>
          <a:prstGeom prst="rect">
            <a:avLst/>
          </a:prstGeom>
          <a:noFill/>
          <a:ln>
            <a:miter lim="800000"/>
            <a:headEnd/>
            <a:tailEnd/>
          </a:ln>
        </p:spPr>
        <p:txBody>
          <a:bodyPr anchor="b"/>
          <a:lstStyle/>
          <a:p>
            <a:pPr algn="r">
              <a:defRPr/>
            </a:pPr>
            <a:fld id="{E7BC6949-74E4-4168-A49F-954010DB553C}" type="slidenum">
              <a:rPr lang="en-US" altLang="en-US" sz="1200">
                <a:latin typeface="+mj-lt"/>
                <a:cs typeface="Arial" charset="0"/>
              </a:rPr>
              <a:pPr algn="r">
                <a:defRPr/>
              </a:pPr>
              <a:t>28</a:t>
            </a:fld>
            <a:endParaRPr lang="en-US" altLang="en-US" sz="1200">
              <a:latin typeface="+mj-lt"/>
              <a:cs typeface="Arial" charset="0"/>
            </a:endParaRPr>
          </a:p>
        </p:txBody>
      </p:sp>
      <p:grpSp>
        <p:nvGrpSpPr>
          <p:cNvPr id="5129" name="Group 22"/>
          <p:cNvGrpSpPr>
            <a:grpSpLocks/>
          </p:cNvGrpSpPr>
          <p:nvPr/>
        </p:nvGrpSpPr>
        <p:grpSpPr bwMode="auto">
          <a:xfrm>
            <a:off x="1295401" y="2205038"/>
            <a:ext cx="4104217" cy="3168650"/>
            <a:chOff x="1565" y="1389"/>
            <a:chExt cx="1939" cy="1996"/>
          </a:xfrm>
        </p:grpSpPr>
        <p:cxnSp>
          <p:nvCxnSpPr>
            <p:cNvPr id="5134" name="AutoShape 13"/>
            <p:cNvCxnSpPr>
              <a:cxnSpLocks noChangeShapeType="1"/>
              <a:stCxn id="5124" idx="2"/>
              <a:endCxn id="5125" idx="2"/>
            </p:cNvCxnSpPr>
            <p:nvPr/>
          </p:nvCxnSpPr>
          <p:spPr bwMode="auto">
            <a:xfrm>
              <a:off x="2304" y="2784"/>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5" name="AutoShape 14"/>
            <p:cNvCxnSpPr>
              <a:cxnSpLocks noChangeShapeType="1"/>
              <a:stCxn id="5125" idx="2"/>
              <a:endCxn id="5126" idx="1"/>
            </p:cNvCxnSpPr>
            <p:nvPr/>
          </p:nvCxnSpPr>
          <p:spPr bwMode="auto">
            <a:xfrm>
              <a:off x="2784" y="3384"/>
              <a:ext cx="72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6" name="AutoShape 16"/>
            <p:cNvCxnSpPr>
              <a:cxnSpLocks noChangeShapeType="1"/>
            </p:cNvCxnSpPr>
            <p:nvPr/>
          </p:nvCxnSpPr>
          <p:spPr bwMode="auto">
            <a:xfrm flipV="1">
              <a:off x="1565" y="1389"/>
              <a:ext cx="0" cy="199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7" name="Text Box 19"/>
            <p:cNvSpPr txBox="1">
              <a:spLocks noChangeArrowheads="1"/>
            </p:cNvSpPr>
            <p:nvPr/>
          </p:nvSpPr>
          <p:spPr bwMode="auto">
            <a:xfrm>
              <a:off x="2880" y="3120"/>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CR">
                  <a:solidFill>
                    <a:srgbClr val="339933"/>
                  </a:solidFill>
                </a:rPr>
                <a:t>Si</a:t>
              </a:r>
              <a:endParaRPr lang="en-US">
                <a:solidFill>
                  <a:srgbClr val="339933"/>
                </a:solidFill>
              </a:endParaRPr>
            </a:p>
          </p:txBody>
        </p:sp>
        <p:sp>
          <p:nvSpPr>
            <p:cNvPr id="5138" name="Text Box 20"/>
            <p:cNvSpPr txBox="1">
              <a:spLocks noChangeArrowheads="1"/>
            </p:cNvSpPr>
            <p:nvPr/>
          </p:nvSpPr>
          <p:spPr bwMode="auto">
            <a:xfrm>
              <a:off x="1632" y="31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CR">
                  <a:solidFill>
                    <a:srgbClr val="FF0000"/>
                  </a:solidFill>
                </a:rPr>
                <a:t>No</a:t>
              </a:r>
              <a:endParaRPr lang="en-US">
                <a:solidFill>
                  <a:srgbClr val="FF0000"/>
                </a:solidFill>
              </a:endParaRPr>
            </a:p>
          </p:txBody>
        </p:sp>
        <p:sp>
          <p:nvSpPr>
            <p:cNvPr id="5139" name="Line 18"/>
            <p:cNvSpPr>
              <a:spLocks noChangeShapeType="1"/>
            </p:cNvSpPr>
            <p:nvPr/>
          </p:nvSpPr>
          <p:spPr bwMode="auto">
            <a:xfrm>
              <a:off x="1565" y="1389"/>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R"/>
            </a:p>
          </p:txBody>
        </p:sp>
        <p:sp>
          <p:nvSpPr>
            <p:cNvPr id="5140" name="Line 19"/>
            <p:cNvSpPr>
              <a:spLocks noChangeShapeType="1"/>
            </p:cNvSpPr>
            <p:nvPr/>
          </p:nvSpPr>
          <p:spPr bwMode="auto">
            <a:xfrm>
              <a:off x="1565" y="3385"/>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CR"/>
            </a:p>
          </p:txBody>
        </p:sp>
      </p:grpSp>
      <p:sp>
        <p:nvSpPr>
          <p:cNvPr id="5131" name="Rectangle 3"/>
          <p:cNvSpPr>
            <a:spLocks noChangeArrowheads="1"/>
          </p:cNvSpPr>
          <p:nvPr/>
        </p:nvSpPr>
        <p:spPr bwMode="auto">
          <a:xfrm>
            <a:off x="912284" y="765176"/>
            <a:ext cx="10261600"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65000"/>
              <a:buFont typeface="Wingdings" pitchFamily="2" charset="2"/>
              <a:buChar char="n"/>
            </a:pPr>
            <a:endParaRPr lang="en-US" sz="2600"/>
          </a:p>
        </p:txBody>
      </p:sp>
      <p:sp>
        <p:nvSpPr>
          <p:cNvPr id="21" name="20 Marcador de número de diapositiva"/>
          <p:cNvSpPr>
            <a:spLocks noGrp="1"/>
          </p:cNvSpPr>
          <p:nvPr>
            <p:ph type="sldNum" sz="quarter" idx="12"/>
          </p:nvPr>
        </p:nvSpPr>
        <p:spPr/>
        <p:txBody>
          <a:bodyPr/>
          <a:lstStyle/>
          <a:p>
            <a:pPr>
              <a:defRPr/>
            </a:pPr>
            <a:fld id="{7D674DA5-AB87-448A-A3C6-0F7EC6A51216}" type="slidenum">
              <a:rPr lang="en-US" altLang="en-US" smtClean="0"/>
              <a:pPr>
                <a:defRPr/>
              </a:pPr>
              <a:t>28</a:t>
            </a:fld>
            <a:endParaRPr lang="en-US" altLang="en-US"/>
          </a:p>
        </p:txBody>
      </p:sp>
      <p:sp>
        <p:nvSpPr>
          <p:cNvPr id="19" name="Título 1">
            <a:extLst>
              <a:ext uri="{FF2B5EF4-FFF2-40B4-BE49-F238E27FC236}">
                <a16:creationId xmlns:a16="http://schemas.microsoft.com/office/drawing/2014/main" id="{497866B4-D66D-4C88-9A61-A69E2EA76E55}"/>
              </a:ext>
            </a:extLst>
          </p:cNvPr>
          <p:cNvSpPr txBox="1">
            <a:spLocks/>
          </p:cNvSpPr>
          <p:nvPr/>
        </p:nvSpPr>
        <p:spPr>
          <a:xfrm>
            <a:off x="741218" y="28431"/>
            <a:ext cx="10515600" cy="1019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Identificación de un SARIMA</a:t>
            </a:r>
          </a:p>
        </p:txBody>
      </p:sp>
    </p:spTree>
    <p:extLst>
      <p:ext uri="{BB962C8B-B14F-4D97-AF65-F5344CB8AC3E}">
        <p14:creationId xmlns:p14="http://schemas.microsoft.com/office/powerpoint/2010/main" val="411401940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Modelos SARIMA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Las pruebas para verificar la estacionaridad</a:t>
            </a:r>
          </a:p>
        </p:txBody>
      </p:sp>
      <p:sp>
        <p:nvSpPr>
          <p:cNvPr id="17" name="16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Identificación de un SARIMA</a:t>
            </a:r>
          </a:p>
        </p:txBody>
      </p:sp>
    </p:spTree>
    <p:extLst>
      <p:ext uri="{BB962C8B-B14F-4D97-AF65-F5344CB8AC3E}">
        <p14:creationId xmlns:p14="http://schemas.microsoft.com/office/powerpoint/2010/main" val="341798107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Modelos SARIMA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Las pruebas para verificar la estacionaridad</a:t>
            </a:r>
          </a:p>
        </p:txBody>
      </p:sp>
      <p:sp>
        <p:nvSpPr>
          <p:cNvPr id="17" name="16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Identificación de un SARIMA</a:t>
            </a:r>
          </a:p>
        </p:txBody>
      </p:sp>
      <p:sp>
        <p:nvSpPr>
          <p:cNvPr id="12" name="6 Elipse">
            <a:extLst>
              <a:ext uri="{FF2B5EF4-FFF2-40B4-BE49-F238E27FC236}">
                <a16:creationId xmlns:a16="http://schemas.microsoft.com/office/drawing/2014/main" id="{6E6F3B15-486F-476E-92E4-8E32F5162D3D}"/>
              </a:ext>
            </a:extLst>
          </p:cNvPr>
          <p:cNvSpPr/>
          <p:nvPr/>
        </p:nvSpPr>
        <p:spPr>
          <a:xfrm>
            <a:off x="6576054"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5" name="12 Rectángulo redondeado">
            <a:extLst>
              <a:ext uri="{FF2B5EF4-FFF2-40B4-BE49-F238E27FC236}">
                <a16:creationId xmlns:a16="http://schemas.microsoft.com/office/drawing/2014/main" id="{76B57E1A-B6C4-45F1-BAE1-FE0E4F0F5E4E}"/>
              </a:ext>
            </a:extLst>
          </p:cNvPr>
          <p:cNvSpPr/>
          <p:nvPr/>
        </p:nvSpPr>
        <p:spPr>
          <a:xfrm>
            <a:off x="8784298"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Las pruebas de raíz unitaria</a:t>
            </a:r>
          </a:p>
        </p:txBody>
      </p:sp>
    </p:spTree>
    <p:extLst>
      <p:ext uri="{BB962C8B-B14F-4D97-AF65-F5344CB8AC3E}">
        <p14:creationId xmlns:p14="http://schemas.microsoft.com/office/powerpoint/2010/main" val="3139243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0505" y="108998"/>
            <a:ext cx="11324491" cy="9909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a:r>
              <a:rPr lang="es-MX" dirty="0"/>
              <a:t>¿Cómo saber si mi serie es estacionaria?</a:t>
            </a:r>
            <a:endParaRPr lang="en-US" dirty="0"/>
          </a:p>
        </p:txBody>
      </p:sp>
      <p:sp>
        <p:nvSpPr>
          <p:cNvPr id="3" name="Marcador de contenido 2"/>
          <p:cNvSpPr>
            <a:spLocks noGrp="1"/>
          </p:cNvSpPr>
          <p:nvPr>
            <p:ph idx="1"/>
          </p:nvPr>
        </p:nvSpPr>
        <p:spPr>
          <a:xfrm>
            <a:off x="331763" y="1192577"/>
            <a:ext cx="10515600" cy="5151952"/>
          </a:xfrm>
        </p:spPr>
        <p:txBody>
          <a:bodyPr/>
          <a:lstStyle/>
          <a:p>
            <a:pPr marL="514350" indent="-514350">
              <a:buFont typeface="+mj-lt"/>
              <a:buAutoNum type="arabicPeriod"/>
            </a:pPr>
            <a:r>
              <a:rPr lang="es-MX" dirty="0"/>
              <a:t>Gráfico de la serie original y de la serie diferenciada</a:t>
            </a:r>
          </a:p>
          <a:p>
            <a:pPr marL="514350" indent="-514350">
              <a:buFont typeface="+mj-lt"/>
              <a:buAutoNum type="arabicPeriod"/>
            </a:pPr>
            <a:endParaRPr lang="es-MX" dirty="0"/>
          </a:p>
          <a:p>
            <a:pPr marL="514350" indent="-514350">
              <a:buFont typeface="+mj-lt"/>
              <a:buAutoNum type="arabicPeriod"/>
            </a:pPr>
            <a:endParaRPr lang="es-MX" dirty="0"/>
          </a:p>
          <a:p>
            <a:pPr marL="514350" indent="-514350">
              <a:buFont typeface="+mj-lt"/>
              <a:buAutoNum type="arabicPeriod"/>
            </a:pPr>
            <a:r>
              <a:rPr lang="es-MX" dirty="0"/>
              <a:t>Correlogramas de la serie original y de la serie diferenciada</a:t>
            </a:r>
          </a:p>
          <a:p>
            <a:pPr marL="514350" indent="-514350">
              <a:buFont typeface="+mj-lt"/>
              <a:buAutoNum type="arabicPeriod"/>
            </a:pPr>
            <a:endParaRPr lang="es-MX" dirty="0"/>
          </a:p>
          <a:p>
            <a:pPr marL="514350" indent="-514350">
              <a:buFont typeface="+mj-lt"/>
              <a:buAutoNum type="arabicPeriod"/>
            </a:pPr>
            <a:endParaRPr lang="es-MX" dirty="0"/>
          </a:p>
          <a:p>
            <a:pPr marL="514350" indent="-514350">
              <a:buFont typeface="+mj-lt"/>
              <a:buAutoNum type="arabicPeriod"/>
            </a:pPr>
            <a:r>
              <a:rPr lang="es-MX" dirty="0"/>
              <a:t>Pruebas formales: </a:t>
            </a:r>
          </a:p>
          <a:p>
            <a:pPr lvl="1"/>
            <a:r>
              <a:rPr lang="es-MX" dirty="0"/>
              <a:t>Llamadas pruebas de integración o pruebas de raíces unitarias</a:t>
            </a:r>
          </a:p>
          <a:p>
            <a:pPr lvl="1"/>
            <a:r>
              <a:rPr lang="es-MX" dirty="0"/>
              <a:t>Veremos las pruebas de DF, ADF y PP.</a:t>
            </a:r>
            <a:endParaRPr lang="en-US" dirty="0"/>
          </a:p>
        </p:txBody>
      </p:sp>
      <p:sp>
        <p:nvSpPr>
          <p:cNvPr id="4" name="Marcador de número de diapositiva 3"/>
          <p:cNvSpPr>
            <a:spLocks noGrp="1"/>
          </p:cNvSpPr>
          <p:nvPr>
            <p:ph type="sldNum" sz="quarter" idx="12"/>
          </p:nvPr>
        </p:nvSpPr>
        <p:spPr/>
        <p:txBody>
          <a:bodyPr/>
          <a:lstStyle/>
          <a:p>
            <a:pPr>
              <a:defRPr/>
            </a:pPr>
            <a:fld id="{CF4680DB-18B7-4FE9-BEC8-59579273A24B}" type="slidenum">
              <a:rPr lang="en-US" altLang="en-US" smtClean="0"/>
              <a:pPr>
                <a:defRPr/>
              </a:pPr>
              <a:t>30</a:t>
            </a:fld>
            <a:endParaRPr lang="en-US" altLang="en-US"/>
          </a:p>
        </p:txBody>
      </p:sp>
    </p:spTree>
    <p:extLst>
      <p:ext uri="{BB962C8B-B14F-4D97-AF65-F5344CB8AC3E}">
        <p14:creationId xmlns:p14="http://schemas.microsoft.com/office/powerpoint/2010/main" val="337789680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Modelos SARIMA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Las pruebas para verificar la estacionaridad</a:t>
            </a:r>
          </a:p>
        </p:txBody>
      </p:sp>
      <p:sp>
        <p:nvSpPr>
          <p:cNvPr id="17" name="16 Rectángulo redondeado">
            <a:extLst>
              <a:ext uri="{FF2B5EF4-FFF2-40B4-BE49-F238E27FC236}">
                <a16:creationId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Identificación de un SARIMA</a:t>
            </a:r>
          </a:p>
        </p:txBody>
      </p:sp>
      <p:sp>
        <p:nvSpPr>
          <p:cNvPr id="12" name="6 Elipse">
            <a:extLst>
              <a:ext uri="{FF2B5EF4-FFF2-40B4-BE49-F238E27FC236}">
                <a16:creationId xmlns:a16="http://schemas.microsoft.com/office/drawing/2014/main" id="{6E6F3B15-486F-476E-92E4-8E32F5162D3D}"/>
              </a:ext>
            </a:extLst>
          </p:cNvPr>
          <p:cNvSpPr/>
          <p:nvPr/>
        </p:nvSpPr>
        <p:spPr>
          <a:xfrm>
            <a:off x="6576054"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4" name="12 Rectángulo redondeado">
            <a:extLst>
              <a:ext uri="{FF2B5EF4-FFF2-40B4-BE49-F238E27FC236}">
                <a16:creationId xmlns:a16="http://schemas.microsoft.com/office/drawing/2014/main" id="{76B57E1A-B6C4-45F1-BAE1-FE0E4F0F5E4E}"/>
              </a:ext>
            </a:extLst>
          </p:cNvPr>
          <p:cNvSpPr/>
          <p:nvPr/>
        </p:nvSpPr>
        <p:spPr>
          <a:xfrm>
            <a:off x="8784299"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Las pruebas de raíz unitaria</a:t>
            </a:r>
          </a:p>
        </p:txBody>
      </p:sp>
    </p:spTree>
    <p:extLst>
      <p:ext uri="{BB962C8B-B14F-4D97-AF65-F5344CB8AC3E}">
        <p14:creationId xmlns:p14="http://schemas.microsoft.com/office/powerpoint/2010/main" val="399512009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6609" y="970671"/>
            <a:ext cx="11929403" cy="5725551"/>
          </a:xfrm>
        </p:spPr>
        <p:txBody>
          <a:bodyPr>
            <a:normAutofit fontScale="92500" lnSpcReduction="20000"/>
          </a:bodyPr>
          <a:lstStyle/>
          <a:p>
            <a:pPr algn="just"/>
            <a:r>
              <a:rPr lang="es-CR" dirty="0"/>
              <a:t>Una raíz unitaria es una característica de los procesos que evolucionan a través del tiempo y que puede causar problemas en inferencia estadística en modelos de series de tiempo.</a:t>
            </a:r>
          </a:p>
          <a:p>
            <a:endParaRPr lang="es-MX" dirty="0"/>
          </a:p>
          <a:p>
            <a:pPr algn="just"/>
            <a:r>
              <a:rPr lang="es-CR" dirty="0"/>
              <a:t>Un proceso estocástico lineal tiene una raíz unitaria si el valor de la raíz de la ecuación característica del proceso es igual a </a:t>
            </a:r>
            <a:r>
              <a:rPr lang="es-CR" i="1" dirty="0"/>
              <a:t>1</a:t>
            </a:r>
            <a:r>
              <a:rPr lang="es-CR" dirty="0"/>
              <a:t>.  Por lo tanto, tal proceso no es estacionario. Si las demás raíces de la ecuación característica se encuentran dentro del círculo unitario - es decir, tienen un valor absoluto menor a uno - entonces la primera diferencia del proceso es estacionaria.</a:t>
            </a:r>
            <a:endParaRPr lang="es-MX" dirty="0"/>
          </a:p>
          <a:p>
            <a:endParaRPr lang="es-MX" dirty="0"/>
          </a:p>
          <a:p>
            <a:pPr algn="just"/>
            <a:r>
              <a:rPr lang="es-MX" dirty="0"/>
              <a:t>Existen muchas pruebas formales para verificar la existencia de raíces unitarias en una serie temporal. Las que veremos son:</a:t>
            </a:r>
          </a:p>
          <a:p>
            <a:pPr marL="514350" indent="-514350">
              <a:buFont typeface="+mj-lt"/>
              <a:buAutoNum type="arabicPeriod"/>
            </a:pPr>
            <a:endParaRPr lang="es-MX" dirty="0"/>
          </a:p>
          <a:p>
            <a:pPr marL="514350" indent="-514350">
              <a:buFont typeface="+mj-lt"/>
              <a:buAutoNum type="arabicPeriod"/>
            </a:pPr>
            <a:r>
              <a:rPr lang="es-MX" dirty="0" err="1"/>
              <a:t>Dickey-Fuller</a:t>
            </a:r>
            <a:r>
              <a:rPr lang="es-MX" dirty="0"/>
              <a:t> (DF) </a:t>
            </a:r>
          </a:p>
          <a:p>
            <a:pPr marL="514350" indent="-514350">
              <a:buFont typeface="+mj-lt"/>
              <a:buAutoNum type="arabicPeriod"/>
            </a:pPr>
            <a:r>
              <a:rPr lang="es-MX" dirty="0" err="1"/>
              <a:t>Dickey-Fuller</a:t>
            </a:r>
            <a:r>
              <a:rPr lang="es-MX" dirty="0"/>
              <a:t> aumentado (DFA)</a:t>
            </a:r>
          </a:p>
          <a:p>
            <a:pPr marL="514350" indent="-514350">
              <a:buFont typeface="+mj-lt"/>
              <a:buAutoNum type="arabicPeriod"/>
            </a:pPr>
            <a:r>
              <a:rPr lang="es-MX" dirty="0" err="1"/>
              <a:t>Phillip</a:t>
            </a:r>
            <a:r>
              <a:rPr lang="es-MX" dirty="0"/>
              <a:t>-Perrón (PP)</a:t>
            </a:r>
          </a:p>
        </p:txBody>
      </p:sp>
      <p:sp>
        <p:nvSpPr>
          <p:cNvPr id="4" name="Marcador de número de diapositiva 3"/>
          <p:cNvSpPr>
            <a:spLocks noGrp="1"/>
          </p:cNvSpPr>
          <p:nvPr>
            <p:ph type="sldNum" sz="quarter" idx="12"/>
          </p:nvPr>
        </p:nvSpPr>
        <p:spPr/>
        <p:txBody>
          <a:bodyPr/>
          <a:lstStyle/>
          <a:p>
            <a:pPr>
              <a:defRPr/>
            </a:pPr>
            <a:fld id="{CF4680DB-18B7-4FE9-BEC8-59579273A24B}" type="slidenum">
              <a:rPr lang="en-US" altLang="en-US" smtClean="0"/>
              <a:pPr>
                <a:defRPr/>
              </a:pPr>
              <a:t>32</a:t>
            </a:fld>
            <a:endParaRPr lang="en-US" altLang="en-US"/>
          </a:p>
        </p:txBody>
      </p:sp>
      <p:sp>
        <p:nvSpPr>
          <p:cNvPr id="6" name="5 Título"/>
          <p:cNvSpPr>
            <a:spLocks noGrp="1"/>
          </p:cNvSpPr>
          <p:nvPr>
            <p:ph type="title"/>
          </p:nvPr>
        </p:nvSpPr>
        <p:spPr>
          <a:xfrm>
            <a:off x="281353" y="27495"/>
            <a:ext cx="11577711" cy="900970"/>
          </a:xfrm>
        </p:spPr>
        <p:txBody>
          <a:bodyPr/>
          <a:lstStyle/>
          <a:p>
            <a:pPr algn="ctr"/>
            <a:r>
              <a:rPr lang="es-CR" dirty="0"/>
              <a:t>Las pruebas de raíz unitaria</a:t>
            </a:r>
          </a:p>
        </p:txBody>
      </p:sp>
    </p:spTree>
    <p:extLst>
      <p:ext uri="{BB962C8B-B14F-4D97-AF65-F5344CB8AC3E}">
        <p14:creationId xmlns:p14="http://schemas.microsoft.com/office/powerpoint/2010/main" val="89307469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p:cNvSpPr>
          <p:nvPr>
            <p:ph type="body" idx="4294967295"/>
          </p:nvPr>
        </p:nvSpPr>
        <p:spPr>
          <a:xfrm>
            <a:off x="28134" y="829988"/>
            <a:ext cx="12079458" cy="5795892"/>
          </a:xfrm>
        </p:spPr>
        <p:txBody>
          <a:bodyPr>
            <a:noAutofit/>
          </a:bodyPr>
          <a:lstStyle/>
          <a:p>
            <a:pPr algn="just" eaLnBrk="1" hangingPunct="1">
              <a:lnSpc>
                <a:spcPct val="90000"/>
              </a:lnSpc>
            </a:pPr>
            <a:r>
              <a:rPr lang="es-MX" altLang="en-US" sz="2600" dirty="0">
                <a:latin typeface="Calibri" panose="020F0502020204030204" pitchFamily="34" charset="0"/>
              </a:rPr>
              <a:t>Cuando los valores tienden a alejarse de un valor determinado, a medida que transcurre el tiempo, se dice que la serie tiene tendencia, </a:t>
            </a:r>
            <a:r>
              <a:rPr lang="es-MX" altLang="en-US" sz="2600" b="1" dirty="0">
                <a:latin typeface="Calibri" panose="020F0502020204030204" pitchFamily="34" charset="0"/>
              </a:rPr>
              <a:t>la serie no es estacionaria: I(1)</a:t>
            </a:r>
            <a:r>
              <a:rPr lang="es-MX" altLang="en-US" sz="2600" dirty="0">
                <a:latin typeface="Calibri" panose="020F0502020204030204" pitchFamily="34" charset="0"/>
              </a:rPr>
              <a:t>.</a:t>
            </a:r>
          </a:p>
          <a:p>
            <a:pPr algn="just" eaLnBrk="1" hangingPunct="1">
              <a:lnSpc>
                <a:spcPct val="90000"/>
              </a:lnSpc>
            </a:pPr>
            <a:endParaRPr lang="es-MX" altLang="en-US" sz="2600" b="1" dirty="0">
              <a:latin typeface="Calibri" panose="020F0502020204030204" pitchFamily="34" charset="0"/>
            </a:endParaRPr>
          </a:p>
          <a:p>
            <a:pPr algn="just" eaLnBrk="1" hangingPunct="1">
              <a:lnSpc>
                <a:spcPct val="90000"/>
              </a:lnSpc>
            </a:pPr>
            <a:r>
              <a:rPr lang="es-MX" altLang="en-US" sz="2600" dirty="0">
                <a:latin typeface="Calibri" panose="020F0502020204030204" pitchFamily="34" charset="0"/>
              </a:rPr>
              <a:t>Esa tendencia se suele eliminar de dos formas:</a:t>
            </a:r>
          </a:p>
          <a:p>
            <a:pPr marL="0" indent="0" algn="just" eaLnBrk="1" hangingPunct="1">
              <a:lnSpc>
                <a:spcPct val="90000"/>
              </a:lnSpc>
              <a:buNone/>
            </a:pPr>
            <a:endParaRPr lang="es-MX" altLang="en-US" sz="2600" dirty="0">
              <a:latin typeface="Calibri" panose="020F0502020204030204" pitchFamily="34" charset="0"/>
            </a:endParaRPr>
          </a:p>
          <a:p>
            <a:pPr lvl="1" algn="just" eaLnBrk="1" hangingPunct="1">
              <a:lnSpc>
                <a:spcPct val="90000"/>
              </a:lnSpc>
              <a:buSzPct val="130000"/>
              <a:buFont typeface="Wingdings" panose="05000000000000000000" pitchFamily="2" charset="2"/>
              <a:buChar char="è"/>
            </a:pPr>
            <a:r>
              <a:rPr lang="es-MX" altLang="en-US" sz="2600" dirty="0">
                <a:latin typeface="Calibri" panose="020F0502020204030204" pitchFamily="34" charset="0"/>
              </a:rPr>
              <a:t>Ajustando regresiones incluyendo la variable tiempo T como explicativa (T=1,2,3,…, n)</a:t>
            </a:r>
          </a:p>
          <a:p>
            <a:pPr lvl="1" algn="just" eaLnBrk="1" hangingPunct="1">
              <a:lnSpc>
                <a:spcPct val="90000"/>
              </a:lnSpc>
              <a:buSzPct val="130000"/>
              <a:buFont typeface="Wingdings" panose="05000000000000000000" pitchFamily="2" charset="2"/>
              <a:buChar char="è"/>
            </a:pPr>
            <a:r>
              <a:rPr lang="es-MX" altLang="en-US" sz="2600" dirty="0">
                <a:latin typeface="Calibri" panose="020F0502020204030204" pitchFamily="34" charset="0"/>
              </a:rPr>
              <a:t>Diferenciando en forma sucesiva la serie (</a:t>
            </a:r>
            <a:r>
              <a:rPr lang="es-MX" altLang="en-US" sz="2600" dirty="0" err="1">
                <a:latin typeface="Calibri" panose="020F0502020204030204" pitchFamily="34" charset="0"/>
              </a:rPr>
              <a:t>z</a:t>
            </a:r>
            <a:r>
              <a:rPr lang="es-MX" altLang="en-US" sz="2600" baseline="-25000" dirty="0" err="1">
                <a:latin typeface="Calibri" panose="020F0502020204030204" pitchFamily="34" charset="0"/>
              </a:rPr>
              <a:t>t</a:t>
            </a:r>
            <a:r>
              <a:rPr lang="es-MX" altLang="en-US" sz="2600" dirty="0">
                <a:latin typeface="Calibri" panose="020F0502020204030204" pitchFamily="34" charset="0"/>
              </a:rPr>
              <a:t> = </a:t>
            </a:r>
            <a:r>
              <a:rPr lang="es-MX" altLang="en-US" sz="2600" dirty="0" err="1">
                <a:latin typeface="Calibri" panose="020F0502020204030204" pitchFamily="34" charset="0"/>
              </a:rPr>
              <a:t>y</a:t>
            </a:r>
            <a:r>
              <a:rPr lang="es-MX" altLang="en-US" sz="2600" baseline="-25000" dirty="0" err="1">
                <a:latin typeface="Calibri" panose="020F0502020204030204" pitchFamily="34" charset="0"/>
              </a:rPr>
              <a:t>t</a:t>
            </a:r>
            <a:r>
              <a:rPr lang="es-MX" altLang="en-US" sz="2600" baseline="-25000" dirty="0">
                <a:latin typeface="Calibri" panose="020F0502020204030204" pitchFamily="34" charset="0"/>
              </a:rPr>
              <a:t> </a:t>
            </a:r>
            <a:r>
              <a:rPr lang="es-MX" altLang="en-US" sz="2600" dirty="0">
                <a:latin typeface="Calibri" panose="020F0502020204030204" pitchFamily="34" charset="0"/>
              </a:rPr>
              <a:t>– y</a:t>
            </a:r>
            <a:r>
              <a:rPr lang="es-MX" altLang="en-US" sz="2600" baseline="-25000" dirty="0">
                <a:latin typeface="Calibri" panose="020F0502020204030204" pitchFamily="34" charset="0"/>
              </a:rPr>
              <a:t>t-1</a:t>
            </a:r>
            <a:r>
              <a:rPr lang="es-MX" altLang="en-US" sz="2600" dirty="0">
                <a:latin typeface="Calibri" panose="020F0502020204030204" pitchFamily="34" charset="0"/>
              </a:rPr>
              <a:t>).</a:t>
            </a:r>
          </a:p>
          <a:p>
            <a:pPr lvl="1" algn="just" eaLnBrk="1" hangingPunct="1">
              <a:lnSpc>
                <a:spcPct val="90000"/>
              </a:lnSpc>
              <a:buSzPct val="130000"/>
              <a:buFont typeface="Wingdings" panose="05000000000000000000" pitchFamily="2" charset="2"/>
              <a:buChar char="è"/>
            </a:pPr>
            <a:endParaRPr lang="es-MX" altLang="en-US" sz="2600" dirty="0">
              <a:latin typeface="Calibri" panose="020F0502020204030204" pitchFamily="34" charset="0"/>
            </a:endParaRPr>
          </a:p>
          <a:p>
            <a:pPr lvl="1" algn="just" eaLnBrk="1" hangingPunct="1">
              <a:lnSpc>
                <a:spcPct val="90000"/>
              </a:lnSpc>
            </a:pPr>
            <a:r>
              <a:rPr lang="es-MX" altLang="en-US" sz="2600" dirty="0">
                <a:latin typeface="Calibri" panose="020F0502020204030204" pitchFamily="34" charset="0"/>
              </a:rPr>
              <a:t>El primer caso será adecuado cuando la </a:t>
            </a:r>
            <a:r>
              <a:rPr lang="es-MX" altLang="en-US" sz="2600" b="1" dirty="0">
                <a:latin typeface="Calibri" panose="020F0502020204030204" pitchFamily="34" charset="0"/>
              </a:rPr>
              <a:t>tendencia es determinística</a:t>
            </a:r>
            <a:r>
              <a:rPr lang="es-MX" altLang="en-US" sz="2600" dirty="0">
                <a:latin typeface="Calibri" panose="020F0502020204030204" pitchFamily="34" charset="0"/>
              </a:rPr>
              <a:t>, no cambia con el tiempo, de modo que sus valores a futuro son predecibles sin error.</a:t>
            </a:r>
          </a:p>
          <a:p>
            <a:pPr marL="457200" lvl="1" indent="0" algn="just" eaLnBrk="1" hangingPunct="1">
              <a:lnSpc>
                <a:spcPct val="90000"/>
              </a:lnSpc>
              <a:buNone/>
            </a:pPr>
            <a:endParaRPr lang="es-MX" altLang="en-US" sz="2600" dirty="0">
              <a:latin typeface="Calibri" panose="020F0502020204030204" pitchFamily="34" charset="0"/>
            </a:endParaRPr>
          </a:p>
          <a:p>
            <a:pPr lvl="1" algn="just" eaLnBrk="1" hangingPunct="1">
              <a:lnSpc>
                <a:spcPct val="90000"/>
              </a:lnSpc>
            </a:pPr>
            <a:r>
              <a:rPr lang="es-MX" altLang="en-US" sz="2600" dirty="0">
                <a:latin typeface="Calibri" panose="020F0502020204030204" pitchFamily="34" charset="0"/>
              </a:rPr>
              <a:t>El segundo caso se aplica a </a:t>
            </a:r>
            <a:r>
              <a:rPr lang="es-MX" altLang="en-US" sz="2600" b="1" dirty="0">
                <a:latin typeface="Calibri" panose="020F0502020204030204" pitchFamily="34" charset="0"/>
              </a:rPr>
              <a:t>tendencias estocásticas</a:t>
            </a:r>
            <a:r>
              <a:rPr lang="es-MX" altLang="en-US" sz="2600" dirty="0">
                <a:latin typeface="Calibri" panose="020F0502020204030204" pitchFamily="34" charset="0"/>
              </a:rPr>
              <a:t>.</a:t>
            </a:r>
            <a:endParaRPr lang="es-ES_tradnl" altLang="en-US" sz="2600" dirty="0">
              <a:latin typeface="Calibri" panose="020F0502020204030204" pitchFamily="34" charset="0"/>
            </a:endParaRPr>
          </a:p>
        </p:txBody>
      </p:sp>
      <p:sp>
        <p:nvSpPr>
          <p:cNvPr id="5" name="5 Título"/>
          <p:cNvSpPr txBox="1">
            <a:spLocks/>
          </p:cNvSpPr>
          <p:nvPr/>
        </p:nvSpPr>
        <p:spPr>
          <a:xfrm>
            <a:off x="281353" y="55631"/>
            <a:ext cx="11577711" cy="9009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a:t>
            </a:r>
          </a:p>
        </p:txBody>
      </p:sp>
    </p:spTree>
    <p:extLst>
      <p:ext uri="{BB962C8B-B14F-4D97-AF65-F5344CB8AC3E}">
        <p14:creationId xmlns:p14="http://schemas.microsoft.com/office/powerpoint/2010/main" val="306399847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6635741" y="3731119"/>
            <a:ext cx="4932145" cy="725488"/>
            <a:chOff x="839" y="2885"/>
            <a:chExt cx="4490" cy="457"/>
          </a:xfrm>
        </p:grpSpPr>
        <p:sp>
          <p:nvSpPr>
            <p:cNvPr id="6156" name="Text Box 35"/>
            <p:cNvSpPr txBox="1">
              <a:spLocks noChangeArrowheads="1"/>
            </p:cNvSpPr>
            <p:nvPr/>
          </p:nvSpPr>
          <p:spPr bwMode="auto">
            <a:xfrm>
              <a:off x="839" y="2885"/>
              <a:ext cx="449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endParaRPr lang="en-US" altLang="en-US" sz="2000" dirty="0">
                <a:latin typeface="Calibri" panose="020F0502020204030204" pitchFamily="34" charset="0"/>
              </a:endParaRPr>
            </a:p>
          </p:txBody>
        </p:sp>
        <p:graphicFrame>
          <p:nvGraphicFramePr>
            <p:cNvPr id="6148" name="Object 4"/>
            <p:cNvGraphicFramePr>
              <a:graphicFrameLocks noChangeAspect="1"/>
            </p:cNvGraphicFramePr>
            <p:nvPr>
              <p:extLst>
                <p:ext uri="{D42A27DB-BD31-4B8C-83A1-F6EECF244321}">
                  <p14:modId xmlns:p14="http://schemas.microsoft.com/office/powerpoint/2010/main" val="1869780839"/>
                </p:ext>
              </p:extLst>
            </p:nvPr>
          </p:nvGraphicFramePr>
          <p:xfrm>
            <a:off x="2641" y="2946"/>
            <a:ext cx="1504" cy="396"/>
          </p:xfrm>
          <a:graphic>
            <a:graphicData uri="http://schemas.openxmlformats.org/presentationml/2006/ole">
              <mc:AlternateContent xmlns:mc="http://schemas.openxmlformats.org/markup-compatibility/2006">
                <mc:Choice xmlns:v="urn:schemas-microsoft-com:vml" Requires="v">
                  <p:oleObj spid="_x0000_s4130" name="Ecuación" r:id="rId4" imgW="914400" imgH="241200" progId="Equation.3">
                    <p:embed/>
                  </p:oleObj>
                </mc:Choice>
                <mc:Fallback>
                  <p:oleObj name="Ecuación" r:id="rId4" imgW="914400" imgH="241200" progId="Equation.3">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 y="2946"/>
                          <a:ext cx="1504" cy="3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51" name="7 CuadroTexto"/>
          <p:cNvSpPr txBox="1">
            <a:spLocks noChangeArrowheads="1"/>
          </p:cNvSpPr>
          <p:nvPr/>
        </p:nvSpPr>
        <p:spPr bwMode="auto">
          <a:xfrm>
            <a:off x="190111" y="1071563"/>
            <a:ext cx="1151420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R" altLang="en-US" sz="2400" dirty="0">
                <a:latin typeface="Calibri" panose="020F0502020204030204" pitchFamily="34" charset="0"/>
              </a:rPr>
              <a:t>Cuando se tiene una ecuación, las soluciones encontradas son llamadas raíces y corresponden a aquellos valores de x que hacen igual a cero la ecuación. </a:t>
            </a:r>
            <a:r>
              <a:rPr lang="es-ES_tradnl" altLang="en-US" sz="2400" dirty="0">
                <a:latin typeface="Calibri" panose="020F0502020204030204" pitchFamily="34" charset="0"/>
              </a:rPr>
              <a:t>La raíz de la ecuación es el punto donde la función cruza el eje x. Una raíz que es igual a 1 en valor absoluto es llamada raíz unitaria</a:t>
            </a:r>
            <a:r>
              <a:rPr lang="es-ES" altLang="en-US" sz="2400" dirty="0">
                <a:latin typeface="Calibri" panose="020F0502020204030204" pitchFamily="34" charset="0"/>
              </a:rPr>
              <a:t>.</a:t>
            </a:r>
            <a:endParaRPr lang="es-CR" altLang="en-US" sz="2400" dirty="0">
              <a:latin typeface="Calibri" panose="020F0502020204030204" pitchFamily="34" charset="0"/>
            </a:endParaRPr>
          </a:p>
        </p:txBody>
      </p:sp>
      <p:pic>
        <p:nvPicPr>
          <p:cNvPr id="6152" name="Picture 5">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111" y="2904013"/>
            <a:ext cx="6140351" cy="379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D2DF15-0CBC-40E5-9635-A00534283A54}" type="slidenum">
              <a:rPr lang="en-US" altLang="en-US">
                <a:latin typeface="Garamond" panose="02020404030301010803" pitchFamily="18" charset="0"/>
              </a:rPr>
              <a:pPr eaLnBrk="1" hangingPunct="1"/>
              <a:t>34</a:t>
            </a:fld>
            <a:endParaRPr lang="en-US" altLang="en-US">
              <a:latin typeface="Garamond" panose="02020404030301010803" pitchFamily="18" charset="0"/>
            </a:endParaRPr>
          </a:p>
        </p:txBody>
      </p:sp>
      <p:sp>
        <p:nvSpPr>
          <p:cNvPr id="12" name="5 Título"/>
          <p:cNvSpPr txBox="1">
            <a:spLocks/>
          </p:cNvSpPr>
          <p:nvPr/>
        </p:nvSpPr>
        <p:spPr>
          <a:xfrm>
            <a:off x="281353" y="55631"/>
            <a:ext cx="11577711" cy="9009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 ¿por qué se llama así?</a:t>
            </a:r>
          </a:p>
        </p:txBody>
      </p:sp>
    </p:spTree>
    <p:extLst>
      <p:ext uri="{BB962C8B-B14F-4D97-AF65-F5344CB8AC3E}">
        <p14:creationId xmlns:p14="http://schemas.microsoft.com/office/powerpoint/2010/main" val="3521465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7"/>
          <p:cNvSpPr>
            <a:spLocks noGrp="1" noChangeArrowheads="1"/>
          </p:cNvSpPr>
          <p:nvPr>
            <p:ph type="title"/>
          </p:nvPr>
        </p:nvSpPr>
        <p:spPr>
          <a:xfrm>
            <a:off x="-1" y="1012870"/>
            <a:ext cx="11957539" cy="660597"/>
          </a:xfrm>
        </p:spPr>
        <p:txBody>
          <a:bodyPr>
            <a:normAutofit/>
          </a:bodyPr>
          <a:lstStyle/>
          <a:p>
            <a:pPr algn="ctr"/>
            <a:r>
              <a:rPr lang="es-ES_tradnl" altLang="en-US" sz="3200" b="1" dirty="0">
                <a:solidFill>
                  <a:srgbClr val="0000CC"/>
                </a:solidFill>
              </a:rPr>
              <a:t>Caso especial de serie no estacionaria:   </a:t>
            </a:r>
            <a:r>
              <a:rPr lang="es-ES_tradnl" altLang="en-US" sz="3200" b="1" dirty="0">
                <a:solidFill>
                  <a:srgbClr val="C00000"/>
                </a:solidFill>
              </a:rPr>
              <a:t>camino aleatorio</a:t>
            </a:r>
            <a:endParaRPr lang="es-ES_tradnl" altLang="en-US" sz="2400" b="1" dirty="0">
              <a:solidFill>
                <a:srgbClr val="C00000"/>
              </a:solidFill>
            </a:endParaRPr>
          </a:p>
        </p:txBody>
      </p:sp>
      <p:graphicFrame>
        <p:nvGraphicFramePr>
          <p:cNvPr id="2050" name="Object 3"/>
          <p:cNvGraphicFramePr>
            <a:graphicFrameLocks noGrp="1" noChangeAspect="1"/>
          </p:cNvGraphicFramePr>
          <p:nvPr>
            <p:ph sz="half" idx="1"/>
            <p:extLst>
              <p:ext uri="{D42A27DB-BD31-4B8C-83A1-F6EECF244321}">
                <p14:modId xmlns:p14="http://schemas.microsoft.com/office/powerpoint/2010/main" val="1703729209"/>
              </p:ext>
            </p:extLst>
          </p:nvPr>
        </p:nvGraphicFramePr>
        <p:xfrm>
          <a:off x="1921449" y="4127726"/>
          <a:ext cx="4038600" cy="1763713"/>
        </p:xfrm>
        <a:graphic>
          <a:graphicData uri="http://schemas.openxmlformats.org/presentationml/2006/ole">
            <mc:AlternateContent xmlns:mc="http://schemas.openxmlformats.org/markup-compatibility/2006">
              <mc:Choice xmlns:v="urn:schemas-microsoft-com:vml" Requires="v">
                <p:oleObj spid="_x0000_s1096" name="Chart" r:id="rId3" imgW="4667402" imgH="2038502" progId="Excel.Chart.8">
                  <p:embed/>
                </p:oleObj>
              </mc:Choice>
              <mc:Fallback>
                <p:oleObj name="Chart" r:id="rId3" imgW="4667402" imgH="2038502" progId="Excel.Chart.8">
                  <p:embed/>
                  <p:pic>
                    <p:nvPicPr>
                      <p:cNvPr id="0" name="Picture 7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1449" y="4127726"/>
                        <a:ext cx="4038600" cy="176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2"/>
          <p:cNvGraphicFramePr>
            <a:graphicFrameLocks noGrp="1" noChangeAspect="1"/>
          </p:cNvGraphicFramePr>
          <p:nvPr>
            <p:ph sz="half" idx="2"/>
            <p:extLst>
              <p:ext uri="{D42A27DB-BD31-4B8C-83A1-F6EECF244321}">
                <p14:modId xmlns:p14="http://schemas.microsoft.com/office/powerpoint/2010/main" val="453491385"/>
              </p:ext>
            </p:extLst>
          </p:nvPr>
        </p:nvGraphicFramePr>
        <p:xfrm>
          <a:off x="5845749" y="4107187"/>
          <a:ext cx="4038600" cy="1763713"/>
        </p:xfrm>
        <a:graphic>
          <a:graphicData uri="http://schemas.openxmlformats.org/presentationml/2006/ole">
            <mc:AlternateContent xmlns:mc="http://schemas.openxmlformats.org/markup-compatibility/2006">
              <mc:Choice xmlns:v="urn:schemas-microsoft-com:vml" Requires="v">
                <p:oleObj spid="_x0000_s1097" name="Chart" r:id="rId5" imgW="4667402" imgH="2038502" progId="Excel.Chart.8">
                  <p:embed/>
                </p:oleObj>
              </mc:Choice>
              <mc:Fallback>
                <p:oleObj name="Chart" r:id="rId5" imgW="4667402" imgH="2038502" progId="Excel.Chart.8">
                  <p:embed/>
                  <p:pic>
                    <p:nvPicPr>
                      <p:cNvPr id="0" name="Picture 7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5749" y="4107187"/>
                        <a:ext cx="4038600"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FDF6F0-EB1F-4271-B3E6-C3AAC65E2950}" type="slidenum">
              <a:rPr lang="en-US" altLang="en-US">
                <a:latin typeface="Garamond" panose="02020404030301010803" pitchFamily="18" charset="0"/>
              </a:rPr>
              <a:pPr eaLnBrk="1" hangingPunct="1"/>
              <a:t>35</a:t>
            </a:fld>
            <a:endParaRPr lang="en-US" altLang="en-US">
              <a:latin typeface="Garamond" panose="02020404030301010803" pitchFamily="18" charset="0"/>
            </a:endParaRPr>
          </a:p>
        </p:txBody>
      </p:sp>
      <p:sp>
        <p:nvSpPr>
          <p:cNvPr id="2055" name="Text Box 12"/>
          <p:cNvSpPr txBox="1">
            <a:spLocks noChangeArrowheads="1"/>
          </p:cNvSpPr>
          <p:nvPr/>
        </p:nvSpPr>
        <p:spPr bwMode="auto">
          <a:xfrm>
            <a:off x="2835849" y="3668481"/>
            <a:ext cx="601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ES_tradnl" altLang="en-US" dirty="0">
                <a:solidFill>
                  <a:srgbClr val="0000FF"/>
                </a:solidFill>
              </a:rPr>
              <a:t>Sin constante                                             Con constante</a:t>
            </a:r>
          </a:p>
        </p:txBody>
      </p:sp>
      <p:sp>
        <p:nvSpPr>
          <p:cNvPr id="2056" name="Text Box 13"/>
          <p:cNvSpPr txBox="1">
            <a:spLocks noChangeArrowheads="1"/>
          </p:cNvSpPr>
          <p:nvPr/>
        </p:nvSpPr>
        <p:spPr bwMode="auto">
          <a:xfrm>
            <a:off x="2376293" y="6015637"/>
            <a:ext cx="31289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ES_tradnl" altLang="en-US" dirty="0">
                <a:solidFill>
                  <a:srgbClr val="C00000"/>
                </a:solidFill>
              </a:rPr>
              <a:t>Con Tendencia estocástica</a:t>
            </a:r>
          </a:p>
        </p:txBody>
      </p:sp>
      <p:sp>
        <p:nvSpPr>
          <p:cNvPr id="2057" name="Text Box 14"/>
          <p:cNvSpPr txBox="1">
            <a:spLocks noChangeArrowheads="1"/>
          </p:cNvSpPr>
          <p:nvPr/>
        </p:nvSpPr>
        <p:spPr bwMode="auto">
          <a:xfrm>
            <a:off x="6379149" y="5959998"/>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s-ES_tradnl" altLang="en-US" dirty="0">
                <a:solidFill>
                  <a:srgbClr val="C00000"/>
                </a:solidFill>
              </a:rPr>
              <a:t>Con Tendencia estocástica y determinística</a:t>
            </a:r>
          </a:p>
        </p:txBody>
      </p:sp>
      <p:sp>
        <p:nvSpPr>
          <p:cNvPr id="2058" name="TextBox 11"/>
          <p:cNvSpPr txBox="1">
            <a:spLocks noChangeArrowheads="1"/>
          </p:cNvSpPr>
          <p:nvPr/>
        </p:nvSpPr>
        <p:spPr bwMode="auto">
          <a:xfrm>
            <a:off x="5564763" y="3234315"/>
            <a:ext cx="928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R" altLang="en-US" sz="2400" dirty="0">
                <a:solidFill>
                  <a:srgbClr val="0000CC"/>
                </a:solidFill>
                <a:latin typeface="Baskerville Old Face" panose="02020602080505020303" pitchFamily="18" charset="0"/>
              </a:rPr>
              <a:t>I(1)</a:t>
            </a:r>
            <a:endParaRPr lang="en-US" altLang="en-US" sz="2400" dirty="0">
              <a:solidFill>
                <a:srgbClr val="0000CC"/>
              </a:solidFill>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2" name="Rectángulo 1"/>
              <p:cNvSpPr/>
              <p:nvPr/>
            </p:nvSpPr>
            <p:spPr>
              <a:xfrm>
                <a:off x="6597773" y="1878953"/>
                <a:ext cx="3286576" cy="646331"/>
              </a:xfrm>
              <a:prstGeom prst="rect">
                <a:avLst/>
              </a:prstGeom>
              <a:ln w="38100">
                <a:solidFill>
                  <a:schemeClr val="accent1"/>
                </a:solidFill>
              </a:ln>
            </p:spPr>
            <p:txBody>
              <a:bodyPr wrap="square">
                <a:spAutoFit/>
              </a:bodyPr>
              <a:lstStyle/>
              <a:p>
                <a:pPr algn="ctr"/>
                <a14:m>
                  <m:oMath xmlns:m="http://schemas.openxmlformats.org/officeDocument/2006/math">
                    <m:r>
                      <a:rPr lang="es-MX" sz="3600" i="1">
                        <a:latin typeface="Cambria Math" panose="02040503050406030204" pitchFamily="18" charset="0"/>
                      </a:rPr>
                      <m:t>𝑌</m:t>
                    </m:r>
                  </m:oMath>
                </a14:m>
                <a:r>
                  <a:rPr lang="en-US" sz="3600" baseline="-25000" dirty="0"/>
                  <a:t>t </a:t>
                </a:r>
                <a:r>
                  <a:rPr lang="en-US" sz="3600" dirty="0"/>
                  <a:t>=</a:t>
                </a:r>
                <a:r>
                  <a:rPr lang="es-MX" sz="3600" dirty="0"/>
                  <a:t> </a:t>
                </a:r>
                <a14:m>
                  <m:oMath xmlns:m="http://schemas.openxmlformats.org/officeDocument/2006/math">
                    <m:r>
                      <m:rPr>
                        <m:sty m:val="p"/>
                      </m:rPr>
                      <a:rPr lang="es-MX" sz="3600">
                        <a:latin typeface="Cambria Math" panose="02040503050406030204" pitchFamily="18" charset="0"/>
                      </a:rPr>
                      <m:t>Y</m:t>
                    </m:r>
                  </m:oMath>
                </a14:m>
                <a:r>
                  <a:rPr lang="en-US" sz="3600" baseline="-25000" dirty="0"/>
                  <a:t>t-1</a:t>
                </a:r>
                <a:r>
                  <a:rPr lang="en-US" sz="3600" dirty="0"/>
                  <a:t>+a</a:t>
                </a:r>
                <a:r>
                  <a:rPr lang="en-US" sz="3600" baseline="-25000" dirty="0"/>
                  <a:t>t</a:t>
                </a:r>
              </a:p>
            </p:txBody>
          </p:sp>
        </mc:Choice>
        <mc:Fallback xmlns="">
          <p:sp>
            <p:nvSpPr>
              <p:cNvPr id="2" name="Rectángulo 1"/>
              <p:cNvSpPr>
                <a:spLocks noRot="1" noChangeAspect="1" noMove="1" noResize="1" noEditPoints="1" noAdjustHandles="1" noChangeArrowheads="1" noChangeShapeType="1" noTextEdit="1"/>
              </p:cNvSpPr>
              <p:nvPr/>
            </p:nvSpPr>
            <p:spPr>
              <a:xfrm>
                <a:off x="6597773" y="1878953"/>
                <a:ext cx="3286576" cy="646331"/>
              </a:xfrm>
              <a:prstGeom prst="rect">
                <a:avLst/>
              </a:prstGeom>
              <a:blipFill rotWithShape="1">
                <a:blip r:embed="rId7" cstate="print"/>
                <a:stretch>
                  <a:fillRect t="-10714" b="-30357"/>
                </a:stretch>
              </a:blipFill>
              <a:ln w="38100">
                <a:solidFill>
                  <a:schemeClr val="accent1"/>
                </a:solidFill>
              </a:ln>
            </p:spPr>
            <p:txBody>
              <a:bodyPr/>
              <a:lstStyle/>
              <a:p>
                <a:r>
                  <a:rPr lang="es-CR">
                    <a:noFill/>
                  </a:rPr>
                  <a:t> </a:t>
                </a:r>
              </a:p>
            </p:txBody>
          </p:sp>
        </mc:Fallback>
      </mc:AlternateContent>
      <p:sp>
        <p:nvSpPr>
          <p:cNvPr id="3" name="CuadroTexto 2"/>
          <p:cNvSpPr txBox="1"/>
          <p:nvPr/>
        </p:nvSpPr>
        <p:spPr>
          <a:xfrm>
            <a:off x="1061691" y="1863079"/>
            <a:ext cx="4443515" cy="1200329"/>
          </a:xfrm>
          <a:prstGeom prst="rect">
            <a:avLst/>
          </a:prstGeom>
          <a:noFill/>
        </p:spPr>
        <p:txBody>
          <a:bodyPr wrap="square" rtlCol="0">
            <a:spAutoFit/>
          </a:bodyPr>
          <a:lstStyle/>
          <a:p>
            <a:pPr algn="ctr"/>
            <a:r>
              <a:rPr lang="es-MX" sz="2400" dirty="0"/>
              <a:t>Cuando al diferenciar </a:t>
            </a:r>
            <a:r>
              <a:rPr lang="es-MX" sz="2400" dirty="0" err="1"/>
              <a:t>Z</a:t>
            </a:r>
            <a:r>
              <a:rPr lang="es-MX" sz="2400" baseline="-25000" dirty="0" err="1"/>
              <a:t>t</a:t>
            </a:r>
            <a:r>
              <a:rPr lang="es-MX" sz="2400" dirty="0"/>
              <a:t> se obtiene una serie ruido blanco</a:t>
            </a:r>
          </a:p>
          <a:p>
            <a:pPr algn="ctr"/>
            <a:r>
              <a:rPr lang="es-MX" sz="2400" dirty="0"/>
              <a:t>d=1</a:t>
            </a:r>
            <a:endParaRPr lang="en-US" sz="2400" dirty="0"/>
          </a:p>
        </p:txBody>
      </p:sp>
      <mc:AlternateContent xmlns:mc="http://schemas.openxmlformats.org/markup-compatibility/2006" xmlns:a14="http://schemas.microsoft.com/office/drawing/2010/main">
        <mc:Choice Requires="a14">
          <p:sp>
            <p:nvSpPr>
              <p:cNvPr id="12" name="Rectángulo 11"/>
              <p:cNvSpPr/>
              <p:nvPr/>
            </p:nvSpPr>
            <p:spPr>
              <a:xfrm>
                <a:off x="6632833" y="2674396"/>
                <a:ext cx="3251517" cy="646331"/>
              </a:xfrm>
              <a:prstGeom prst="rect">
                <a:avLst/>
              </a:prstGeom>
              <a:ln w="19050">
                <a:solidFill>
                  <a:schemeClr val="accent1"/>
                </a:solidFill>
              </a:ln>
            </p:spPr>
            <p:txBody>
              <a:bodyPr wrap="square">
                <a:spAutoFit/>
              </a:bodyPr>
              <a:lstStyle/>
              <a:p>
                <a:pPr algn="ctr"/>
                <a14:m>
                  <m:oMath xmlns:m="http://schemas.openxmlformats.org/officeDocument/2006/math">
                    <m:r>
                      <a:rPr lang="es-MX" sz="3600" i="1">
                        <a:latin typeface="Cambria Math" panose="02040503050406030204" pitchFamily="18" charset="0"/>
                      </a:rPr>
                      <m:t>𝑌</m:t>
                    </m:r>
                  </m:oMath>
                </a14:m>
                <a:r>
                  <a:rPr lang="en-US" sz="3600" baseline="-25000" dirty="0"/>
                  <a:t>t </a:t>
                </a:r>
                <a:r>
                  <a:rPr lang="en-US" sz="3600" dirty="0"/>
                  <a:t>-</a:t>
                </a:r>
                <a14:m>
                  <m:oMath xmlns:m="http://schemas.openxmlformats.org/officeDocument/2006/math">
                    <m:r>
                      <a:rPr lang="es-MX" sz="3600">
                        <a:latin typeface="Cambria Math" panose="02040503050406030204" pitchFamily="18" charset="0"/>
                      </a:rPr>
                      <m:t> </m:t>
                    </m:r>
                    <m:r>
                      <m:rPr>
                        <m:sty m:val="p"/>
                      </m:rPr>
                      <a:rPr lang="es-MX" sz="3600">
                        <a:latin typeface="Cambria Math" panose="02040503050406030204" pitchFamily="18" charset="0"/>
                      </a:rPr>
                      <m:t>Y</m:t>
                    </m:r>
                  </m:oMath>
                </a14:m>
                <a:r>
                  <a:rPr lang="en-US" sz="3600" baseline="-25000" dirty="0"/>
                  <a:t>t-1</a:t>
                </a:r>
                <a:r>
                  <a:rPr lang="en-US" sz="3600" dirty="0"/>
                  <a:t>=</a:t>
                </a:r>
                <a:r>
                  <a:rPr lang="es-MX" sz="3600" dirty="0"/>
                  <a:t> </a:t>
                </a:r>
                <a:r>
                  <a:rPr lang="en-US" sz="3600" dirty="0"/>
                  <a:t>a</a:t>
                </a:r>
                <a:r>
                  <a:rPr lang="en-US" sz="3600" baseline="-25000" dirty="0"/>
                  <a:t>t</a:t>
                </a:r>
              </a:p>
            </p:txBody>
          </p:sp>
        </mc:Choice>
        <mc:Fallback xmlns="">
          <p:sp>
            <p:nvSpPr>
              <p:cNvPr id="12" name="Rectángulo 11"/>
              <p:cNvSpPr>
                <a:spLocks noRot="1" noChangeAspect="1" noMove="1" noResize="1" noEditPoints="1" noAdjustHandles="1" noChangeArrowheads="1" noChangeShapeType="1" noTextEdit="1"/>
              </p:cNvSpPr>
              <p:nvPr/>
            </p:nvSpPr>
            <p:spPr>
              <a:xfrm>
                <a:off x="6632833" y="2674396"/>
                <a:ext cx="3251517" cy="646331"/>
              </a:xfrm>
              <a:prstGeom prst="rect">
                <a:avLst/>
              </a:prstGeom>
              <a:blipFill rotWithShape="1">
                <a:blip r:embed="rId8" cstate="print"/>
                <a:stretch>
                  <a:fillRect t="-12844" b="-32110"/>
                </a:stretch>
              </a:blipFill>
              <a:ln w="19050">
                <a:solidFill>
                  <a:schemeClr val="accent1"/>
                </a:solidFill>
              </a:ln>
            </p:spPr>
            <p:txBody>
              <a:bodyPr/>
              <a:lstStyle/>
              <a:p>
                <a:r>
                  <a:rPr lang="es-CR">
                    <a:noFill/>
                  </a:rPr>
                  <a:t> </a:t>
                </a:r>
              </a:p>
            </p:txBody>
          </p:sp>
        </mc:Fallback>
      </mc:AlternateContent>
      <p:sp>
        <p:nvSpPr>
          <p:cNvPr id="13" name="5 Título"/>
          <p:cNvSpPr txBox="1">
            <a:spLocks/>
          </p:cNvSpPr>
          <p:nvPr/>
        </p:nvSpPr>
        <p:spPr>
          <a:xfrm>
            <a:off x="281353" y="41563"/>
            <a:ext cx="11577711" cy="9713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a:t>
            </a:r>
          </a:p>
        </p:txBody>
      </p:sp>
    </p:spTree>
    <p:extLst>
      <p:ext uri="{BB962C8B-B14F-4D97-AF65-F5344CB8AC3E}">
        <p14:creationId xmlns:p14="http://schemas.microsoft.com/office/powerpoint/2010/main" val="263629269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60311F-6697-4416-81BF-0777FC786342}" type="slidenum">
              <a:rPr lang="en-US" altLang="en-US">
                <a:latin typeface="Garamond" panose="02020404030301010803" pitchFamily="18" charset="0"/>
              </a:rPr>
              <a:pPr eaLnBrk="1" hangingPunct="1"/>
              <a:t>36</a:t>
            </a:fld>
            <a:endParaRPr lang="en-US" altLang="en-US">
              <a:latin typeface="Garamond" panose="02020404030301010803" pitchFamily="18" charset="0"/>
            </a:endParaRPr>
          </a:p>
        </p:txBody>
      </p:sp>
      <p:sp>
        <p:nvSpPr>
          <p:cNvPr id="126978" name="Rectangle 2"/>
          <p:cNvSpPr>
            <a:spLocks noChangeArrowheads="1"/>
          </p:cNvSpPr>
          <p:nvPr/>
        </p:nvSpPr>
        <p:spPr bwMode="auto">
          <a:xfrm>
            <a:off x="844062" y="144249"/>
            <a:ext cx="10508565" cy="675760"/>
          </a:xfrm>
          <a:prstGeom prst="rect">
            <a:avLst/>
          </a:prstGeom>
          <a:noFill/>
          <a:ln w="9525">
            <a:noFill/>
            <a:miter lim="800000"/>
            <a:headEnd/>
            <a:tailEnd/>
          </a:ln>
        </p:spPr>
        <p:txBody>
          <a:bodyPr anchor="ctr"/>
          <a:lstStyle/>
          <a:p>
            <a:pPr algn="ctr">
              <a:defRPr/>
            </a:pPr>
            <a:r>
              <a:rPr lang="es-ES_tradnl" sz="3200" b="1" dirty="0">
                <a:effectLst>
                  <a:outerShdw blurRad="38100" dist="38100" dir="2700000" algn="tl">
                    <a:srgbClr val="C0C0C0"/>
                  </a:outerShdw>
                </a:effectLst>
                <a:latin typeface="+mj-lt"/>
              </a:rPr>
              <a:t>1. Prueba de Integración</a:t>
            </a:r>
            <a:r>
              <a:rPr lang="es-ES_tradnl" sz="2400" b="1" dirty="0">
                <a:effectLst>
                  <a:outerShdw blurRad="38100" dist="38100" dir="2700000" algn="tl">
                    <a:srgbClr val="C0C0C0"/>
                  </a:outerShdw>
                </a:effectLst>
                <a:latin typeface="+mj-lt"/>
              </a:rPr>
              <a:t> </a:t>
            </a:r>
            <a:r>
              <a:rPr lang="es-ES_tradnl" sz="2400" b="1" dirty="0" err="1">
                <a:effectLst>
                  <a:outerShdw blurRad="38100" dist="38100" dir="2700000" algn="tl">
                    <a:srgbClr val="C0C0C0"/>
                  </a:outerShdw>
                </a:effectLst>
                <a:latin typeface="+mj-lt"/>
              </a:rPr>
              <a:t>Dickey-Fuller</a:t>
            </a:r>
            <a:r>
              <a:rPr lang="es-ES_tradnl" sz="2400" b="1" dirty="0">
                <a:effectLst>
                  <a:outerShdw blurRad="38100" dist="38100" dir="2700000" algn="tl">
                    <a:srgbClr val="C0C0C0"/>
                  </a:outerShdw>
                </a:effectLst>
                <a:latin typeface="+mj-lt"/>
              </a:rPr>
              <a:t> (DF)</a:t>
            </a:r>
            <a:endParaRPr lang="en-US" sz="2400" b="1" dirty="0">
              <a:effectLst>
                <a:outerShdw blurRad="38100" dist="38100" dir="2700000" algn="tl">
                  <a:srgbClr val="C0C0C0"/>
                </a:outerShdw>
              </a:effectLst>
              <a:latin typeface="+mj-lt"/>
            </a:endParaRPr>
          </a:p>
        </p:txBody>
      </p:sp>
      <p:sp>
        <p:nvSpPr>
          <p:cNvPr id="5131" name="Rectangle 6"/>
          <p:cNvSpPr>
            <a:spLocks noChangeArrowheads="1"/>
          </p:cNvSpPr>
          <p:nvPr/>
        </p:nvSpPr>
        <p:spPr bwMode="auto">
          <a:xfrm>
            <a:off x="1524001" y="2910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sp>
        <p:nvSpPr>
          <p:cNvPr id="5132" name="Rectangle 7"/>
          <p:cNvSpPr>
            <a:spLocks noChangeArrowheads="1"/>
          </p:cNvSpPr>
          <p:nvPr/>
        </p:nvSpPr>
        <p:spPr bwMode="auto">
          <a:xfrm>
            <a:off x="3730391" y="1829838"/>
            <a:ext cx="2665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n-US" i="1" dirty="0">
                <a:cs typeface="Times New Roman" panose="02020603050405020304" pitchFamily="18" charset="0"/>
              </a:rPr>
              <a:t>con </a:t>
            </a:r>
            <a:r>
              <a:rPr lang="es-MX" altLang="en-US" i="1" dirty="0">
                <a:latin typeface="Symbol" panose="05050102010706020507" pitchFamily="18" charset="2"/>
                <a:cs typeface="Times New Roman" panose="02020603050405020304" pitchFamily="18" charset="0"/>
              </a:rPr>
              <a:t>e</a:t>
            </a:r>
            <a:r>
              <a:rPr lang="es-MX" altLang="en-US" i="1" baseline="-30000" dirty="0">
                <a:cs typeface="Times New Roman" panose="02020603050405020304" pitchFamily="18" charset="0"/>
              </a:rPr>
              <a:t>t</a:t>
            </a:r>
            <a:r>
              <a:rPr lang="es-MX" altLang="en-US" i="1" dirty="0">
                <a:cs typeface="Times New Roman" panose="02020603050405020304" pitchFamily="18" charset="0"/>
              </a:rPr>
              <a:t> ruido blanco</a:t>
            </a:r>
            <a:endParaRPr lang="es-MX" altLang="en-US" i="1" dirty="0">
              <a:latin typeface="Comic Sans MS" panose="030F0702030302020204" pitchFamily="66" charset="0"/>
              <a:cs typeface="Times New Roman" panose="02020603050405020304" pitchFamily="18" charset="0"/>
            </a:endParaRPr>
          </a:p>
        </p:txBody>
      </p:sp>
      <p:sp>
        <p:nvSpPr>
          <p:cNvPr id="5133"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graphicFrame>
        <p:nvGraphicFramePr>
          <p:cNvPr id="5123" name="Object 108"/>
          <p:cNvGraphicFramePr>
            <a:graphicFrameLocks noChangeAspect="1"/>
          </p:cNvGraphicFramePr>
          <p:nvPr>
            <p:extLst/>
          </p:nvPr>
        </p:nvGraphicFramePr>
        <p:xfrm>
          <a:off x="2318372" y="5292174"/>
          <a:ext cx="2914650" cy="704850"/>
        </p:xfrm>
        <a:graphic>
          <a:graphicData uri="http://schemas.openxmlformats.org/presentationml/2006/ole">
            <mc:AlternateContent xmlns:mc="http://schemas.openxmlformats.org/markup-compatibility/2006">
              <mc:Choice xmlns:v="urn:schemas-microsoft-com:vml" Requires="v">
                <p:oleObj spid="_x0000_s2186" name="Ecuación" r:id="rId4" imgW="990360" imgH="241200" progId="Equation.3">
                  <p:embed/>
                </p:oleObj>
              </mc:Choice>
              <mc:Fallback>
                <p:oleObj name="Ecuación" r:id="rId4" imgW="990360" imgH="241200" progId="Equation.3">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8372" y="5292174"/>
                        <a:ext cx="2914650" cy="704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112"/>
          <p:cNvGraphicFramePr>
            <a:graphicFrameLocks noChangeAspect="1"/>
          </p:cNvGraphicFramePr>
          <p:nvPr>
            <p:extLst>
              <p:ext uri="{D42A27DB-BD31-4B8C-83A1-F6EECF244321}">
                <p14:modId xmlns:p14="http://schemas.microsoft.com/office/powerpoint/2010/main" val="1482267136"/>
              </p:ext>
            </p:extLst>
          </p:nvPr>
        </p:nvGraphicFramePr>
        <p:xfrm>
          <a:off x="2656164" y="1000125"/>
          <a:ext cx="2148454" cy="562096"/>
        </p:xfrm>
        <a:graphic>
          <a:graphicData uri="http://schemas.openxmlformats.org/presentationml/2006/ole">
            <mc:AlternateContent xmlns:mc="http://schemas.openxmlformats.org/markup-compatibility/2006">
              <mc:Choice xmlns:v="urn:schemas-microsoft-com:vml" Requires="v">
                <p:oleObj spid="_x0000_s2187" name="Ecuación" r:id="rId6" imgW="914400" imgH="241200" progId="Equation.3">
                  <p:embed/>
                </p:oleObj>
              </mc:Choice>
              <mc:Fallback>
                <p:oleObj name="Ecuación" r:id="rId6" imgW="914400" imgH="241200" progId="Equation.3">
                  <p:embed/>
                  <p:pic>
                    <p:nvPicPr>
                      <p:cNvPr id="0" name="Picture 1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6164" y="1000125"/>
                        <a:ext cx="2148454" cy="56209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46 CuadroTexto">
            <a:hlinkClick r:id="rId8" action="ppaction://hlinksldjump"/>
          </p:cNvPr>
          <p:cNvSpPr txBox="1">
            <a:spLocks noChangeArrowheads="1"/>
          </p:cNvSpPr>
          <p:nvPr/>
        </p:nvSpPr>
        <p:spPr bwMode="auto">
          <a:xfrm>
            <a:off x="7310439" y="1000125"/>
            <a:ext cx="27146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_tradnl" altLang="en-US" dirty="0">
                <a:solidFill>
                  <a:srgbClr val="0000CC"/>
                </a:solidFill>
                <a:latin typeface="Calibri" panose="020F0502020204030204" pitchFamily="34" charset="0"/>
              </a:rPr>
              <a:t>Ho: </a:t>
            </a:r>
            <a:r>
              <a:rPr lang="es-ES_tradnl" altLang="en-US" dirty="0">
                <a:solidFill>
                  <a:srgbClr val="0000CC"/>
                </a:solidFill>
                <a:latin typeface="Symbol" panose="05050102010706020507" pitchFamily="18" charset="2"/>
              </a:rPr>
              <a:t>d</a:t>
            </a:r>
            <a:r>
              <a:rPr lang="es-ES_tradnl" altLang="en-US" dirty="0">
                <a:solidFill>
                  <a:srgbClr val="0000CC"/>
                </a:solidFill>
                <a:latin typeface="Calibri" panose="020F0502020204030204" pitchFamily="34" charset="0"/>
              </a:rPr>
              <a:t> = 1 </a:t>
            </a:r>
            <a:endParaRPr lang="es-ES_tradnl" altLang="en-US" i="1" u="sng" dirty="0">
              <a:solidFill>
                <a:srgbClr val="0000CC"/>
              </a:solidFill>
              <a:latin typeface="Calibri" panose="020F0502020204030204" pitchFamily="34" charset="0"/>
            </a:endParaRPr>
          </a:p>
          <a:p>
            <a:pPr eaLnBrk="1" hangingPunct="1"/>
            <a:r>
              <a:rPr lang="es-ES_tradnl" altLang="en-US" i="1" u="sng" dirty="0">
                <a:solidFill>
                  <a:srgbClr val="0000CC"/>
                </a:solidFill>
                <a:latin typeface="Calibri" panose="020F0502020204030204" pitchFamily="34" charset="0"/>
              </a:rPr>
              <a:t>Ho: </a:t>
            </a:r>
            <a:r>
              <a:rPr lang="es-ES_tradnl" altLang="en-US" i="1" u="sng" dirty="0" err="1">
                <a:solidFill>
                  <a:srgbClr val="0000CC"/>
                </a:solidFill>
                <a:latin typeface="Calibri" panose="020F0502020204030204" pitchFamily="34" charset="0"/>
              </a:rPr>
              <a:t>y</a:t>
            </a:r>
            <a:r>
              <a:rPr lang="es-ES_tradnl" altLang="en-US" i="1" u="sng" baseline="-25000" dirty="0" err="1">
                <a:solidFill>
                  <a:srgbClr val="0000CC"/>
                </a:solidFill>
                <a:latin typeface="Calibri" panose="020F0502020204030204" pitchFamily="34" charset="0"/>
              </a:rPr>
              <a:t>t</a:t>
            </a:r>
            <a:r>
              <a:rPr lang="es-ES_tradnl" altLang="en-US" i="1" u="sng" dirty="0">
                <a:solidFill>
                  <a:srgbClr val="0000CC"/>
                </a:solidFill>
                <a:latin typeface="Calibri" panose="020F0502020204030204" pitchFamily="34" charset="0"/>
              </a:rPr>
              <a:t> tiene raíz unitaria, no es estacionaria</a:t>
            </a:r>
          </a:p>
          <a:p>
            <a:pPr eaLnBrk="1" hangingPunct="1"/>
            <a:r>
              <a:rPr lang="es-ES_tradnl" altLang="en-US" dirty="0">
                <a:solidFill>
                  <a:srgbClr val="0000CC"/>
                </a:solidFill>
                <a:latin typeface="Calibri" panose="020F0502020204030204" pitchFamily="34" charset="0"/>
              </a:rPr>
              <a:t>H1: </a:t>
            </a:r>
            <a:r>
              <a:rPr lang="es-ES_tradnl" altLang="en-US" dirty="0">
                <a:solidFill>
                  <a:srgbClr val="0000CC"/>
                </a:solidFill>
                <a:latin typeface="Symbol" panose="05050102010706020507" pitchFamily="18" charset="2"/>
              </a:rPr>
              <a:t>d</a:t>
            </a:r>
            <a:r>
              <a:rPr lang="es-ES_tradnl" altLang="en-US" dirty="0">
                <a:solidFill>
                  <a:srgbClr val="0000CC"/>
                </a:solidFill>
                <a:latin typeface="Calibri" panose="020F0502020204030204" pitchFamily="34" charset="0"/>
              </a:rPr>
              <a:t> &lt; 1 </a:t>
            </a:r>
            <a:endParaRPr lang="es-ES_tradnl" altLang="en-US" i="1" u="sng" dirty="0">
              <a:solidFill>
                <a:srgbClr val="0000CC"/>
              </a:solidFill>
              <a:latin typeface="Calibri" panose="020F0502020204030204" pitchFamily="34" charset="0"/>
            </a:endParaRPr>
          </a:p>
          <a:p>
            <a:pPr eaLnBrk="1" hangingPunct="1"/>
            <a:endParaRPr lang="es-CR" altLang="en-US" dirty="0">
              <a:solidFill>
                <a:srgbClr val="0000CC"/>
              </a:solidFill>
              <a:latin typeface="Calibri" panose="020F0502020204030204" pitchFamily="34" charset="0"/>
            </a:endParaRPr>
          </a:p>
        </p:txBody>
      </p:sp>
      <p:sp>
        <p:nvSpPr>
          <p:cNvPr id="5136" name="Rectangle 22"/>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7" name="Rectangle 27"/>
          <p:cNvSpPr>
            <a:spLocks noChangeArrowheads="1"/>
          </p:cNvSpPr>
          <p:nvPr/>
        </p:nvSpPr>
        <p:spPr bwMode="auto">
          <a:xfrm>
            <a:off x="1524001" y="31633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8" name="Rectangle 29"/>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24" name="46 CuadroTexto">
            <a:hlinkClick r:id="rId8" action="ppaction://hlinksldjump"/>
          </p:cNvPr>
          <p:cNvSpPr txBox="1">
            <a:spLocks noChangeArrowheads="1"/>
          </p:cNvSpPr>
          <p:nvPr/>
        </p:nvSpPr>
        <p:spPr bwMode="auto">
          <a:xfrm>
            <a:off x="7338110" y="4446833"/>
            <a:ext cx="27146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_tradnl" altLang="en-US" dirty="0">
                <a:solidFill>
                  <a:srgbClr val="0000CC"/>
                </a:solidFill>
                <a:latin typeface="Calibri" panose="020F0502020204030204" pitchFamily="34" charset="0"/>
              </a:rPr>
              <a:t>Ho: </a:t>
            </a:r>
            <a:r>
              <a:rPr lang="es-ES_tradnl" altLang="en-US" dirty="0">
                <a:solidFill>
                  <a:srgbClr val="0000CC"/>
                </a:solidFill>
                <a:latin typeface="Symbol" panose="05050102010706020507" pitchFamily="18" charset="2"/>
              </a:rPr>
              <a:t>g</a:t>
            </a:r>
            <a:r>
              <a:rPr lang="es-ES_tradnl" altLang="en-US" dirty="0">
                <a:solidFill>
                  <a:srgbClr val="0000CC"/>
                </a:solidFill>
                <a:latin typeface="Calibri" panose="020F0502020204030204" pitchFamily="34" charset="0"/>
              </a:rPr>
              <a:t> = 0 </a:t>
            </a:r>
            <a:endParaRPr lang="es-ES_tradnl" altLang="en-US" i="1" u="sng" dirty="0">
              <a:solidFill>
                <a:srgbClr val="0000CC"/>
              </a:solidFill>
              <a:latin typeface="Calibri" panose="020F0502020204030204" pitchFamily="34" charset="0"/>
            </a:endParaRPr>
          </a:p>
          <a:p>
            <a:pPr eaLnBrk="1" hangingPunct="1"/>
            <a:r>
              <a:rPr lang="es-ES_tradnl" altLang="en-US" i="1" u="sng" dirty="0">
                <a:solidFill>
                  <a:srgbClr val="0000CC"/>
                </a:solidFill>
                <a:latin typeface="Calibri" panose="020F0502020204030204" pitchFamily="34" charset="0"/>
              </a:rPr>
              <a:t>Ho: </a:t>
            </a:r>
            <a:r>
              <a:rPr lang="es-ES_tradnl" altLang="en-US" i="1" u="sng" dirty="0" err="1">
                <a:solidFill>
                  <a:srgbClr val="0000CC"/>
                </a:solidFill>
                <a:latin typeface="Calibri" panose="020F0502020204030204" pitchFamily="34" charset="0"/>
              </a:rPr>
              <a:t>y</a:t>
            </a:r>
            <a:r>
              <a:rPr lang="es-ES_tradnl" altLang="en-US" i="1" u="sng" baseline="-25000" dirty="0" err="1">
                <a:solidFill>
                  <a:srgbClr val="0000CC"/>
                </a:solidFill>
                <a:latin typeface="Calibri" panose="020F0502020204030204" pitchFamily="34" charset="0"/>
              </a:rPr>
              <a:t>t</a:t>
            </a:r>
            <a:r>
              <a:rPr lang="es-ES_tradnl" altLang="en-US" i="1" u="sng" dirty="0">
                <a:solidFill>
                  <a:srgbClr val="0000CC"/>
                </a:solidFill>
                <a:latin typeface="Calibri" panose="020F0502020204030204" pitchFamily="34" charset="0"/>
              </a:rPr>
              <a:t> tiene raíz unitaria, no es estacionaria</a:t>
            </a:r>
          </a:p>
          <a:p>
            <a:pPr eaLnBrk="1" hangingPunct="1"/>
            <a:r>
              <a:rPr lang="es-ES_tradnl" altLang="en-US" dirty="0">
                <a:solidFill>
                  <a:srgbClr val="0000CC"/>
                </a:solidFill>
                <a:latin typeface="Calibri" panose="020F0502020204030204" pitchFamily="34" charset="0"/>
              </a:rPr>
              <a:t>H</a:t>
            </a:r>
            <a:r>
              <a:rPr lang="es-ES_tradnl" altLang="en-US" baseline="-25000" dirty="0">
                <a:solidFill>
                  <a:srgbClr val="0000CC"/>
                </a:solidFill>
                <a:latin typeface="Calibri" panose="020F0502020204030204" pitchFamily="34" charset="0"/>
              </a:rPr>
              <a:t>1</a:t>
            </a:r>
            <a:r>
              <a:rPr lang="es-ES_tradnl" altLang="en-US" dirty="0">
                <a:solidFill>
                  <a:srgbClr val="0000CC"/>
                </a:solidFill>
                <a:latin typeface="Calibri" panose="020F0502020204030204" pitchFamily="34" charset="0"/>
              </a:rPr>
              <a:t>: </a:t>
            </a:r>
            <a:r>
              <a:rPr lang="es-ES_tradnl" altLang="en-US" dirty="0">
                <a:solidFill>
                  <a:srgbClr val="0000CC"/>
                </a:solidFill>
                <a:latin typeface="Symbol" panose="05050102010706020507" pitchFamily="18" charset="2"/>
              </a:rPr>
              <a:t>g</a:t>
            </a:r>
            <a:r>
              <a:rPr lang="es-ES_tradnl" altLang="en-US" dirty="0">
                <a:solidFill>
                  <a:srgbClr val="0000CC"/>
                </a:solidFill>
                <a:latin typeface="Calibri" panose="020F0502020204030204" pitchFamily="34" charset="0"/>
              </a:rPr>
              <a:t> &lt; 0 </a:t>
            </a:r>
            <a:endParaRPr lang="es-ES_tradnl" altLang="en-US" i="1" u="sng" dirty="0">
              <a:solidFill>
                <a:srgbClr val="0000CC"/>
              </a:solidFill>
              <a:latin typeface="Calibri" panose="020F0502020204030204" pitchFamily="34" charset="0"/>
            </a:endParaRPr>
          </a:p>
          <a:p>
            <a:pPr eaLnBrk="1" hangingPunct="1"/>
            <a:endParaRPr lang="es-CR" altLang="en-US" dirty="0">
              <a:solidFill>
                <a:srgbClr val="0000CC"/>
              </a:solidFill>
              <a:latin typeface="Calibri" panose="020F0502020204030204" pitchFamily="34" charset="0"/>
            </a:endParaRPr>
          </a:p>
        </p:txBody>
      </p:sp>
      <p:grpSp>
        <p:nvGrpSpPr>
          <p:cNvPr id="26" name="47 Grupo"/>
          <p:cNvGrpSpPr>
            <a:grpSpLocks/>
          </p:cNvGrpSpPr>
          <p:nvPr/>
        </p:nvGrpSpPr>
        <p:grpSpPr bwMode="auto">
          <a:xfrm>
            <a:off x="2180259" y="3170979"/>
            <a:ext cx="8397874" cy="1954602"/>
            <a:chOff x="1331912" y="4298563"/>
            <a:chExt cx="8397873" cy="1954604"/>
          </a:xfrm>
        </p:grpSpPr>
        <p:sp>
          <p:nvSpPr>
            <p:cNvPr id="27" name="Rectangle 70"/>
            <p:cNvSpPr>
              <a:spLocks noChangeArrowheads="1"/>
            </p:cNvSpPr>
            <p:nvPr/>
          </p:nvSpPr>
          <p:spPr bwMode="auto">
            <a:xfrm>
              <a:off x="1331912" y="4298563"/>
              <a:ext cx="8007660"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s-MX" altLang="en-US" dirty="0">
                  <a:latin typeface="Calibri" panose="020F0502020204030204" pitchFamily="34" charset="0"/>
                  <a:cs typeface="Times New Roman" panose="02020603050405020304" pitchFamily="18" charset="0"/>
                </a:rPr>
                <a:t>Esta regresión  generalmente  se  ajusta  no sobre  los niveles de la serie sino sobre sus diferencias, entonces si se resta y</a:t>
              </a:r>
              <a:r>
                <a:rPr lang="es-MX" altLang="en-US" baseline="-30000" dirty="0">
                  <a:latin typeface="Calibri" panose="020F0502020204030204" pitchFamily="34" charset="0"/>
                  <a:cs typeface="Times New Roman" panose="02020603050405020304" pitchFamily="18" charset="0"/>
                </a:rPr>
                <a:t>t-1   </a:t>
              </a:r>
              <a:r>
                <a:rPr lang="es-MX" altLang="en-US" dirty="0">
                  <a:latin typeface="Calibri" panose="020F0502020204030204" pitchFamily="34" charset="0"/>
                  <a:cs typeface="Times New Roman" panose="02020603050405020304" pitchFamily="18" charset="0"/>
                </a:rPr>
                <a:t>a cada lado de la ecuación se obtiene </a:t>
              </a:r>
            </a:p>
            <a:p>
              <a:pPr algn="just"/>
              <a:endParaRPr lang="es-MX" altLang="en-US" dirty="0">
                <a:latin typeface="Calibri" panose="020F0502020204030204" pitchFamily="34" charset="0"/>
                <a:cs typeface="Times New Roman" panose="02020603050405020304" pitchFamily="18" charset="0"/>
              </a:endParaRPr>
            </a:p>
          </p:txBody>
        </p:sp>
        <p:grpSp>
          <p:nvGrpSpPr>
            <p:cNvPr id="28" name="Group 114"/>
            <p:cNvGrpSpPr>
              <a:grpSpLocks/>
            </p:cNvGrpSpPr>
            <p:nvPr/>
          </p:nvGrpSpPr>
          <p:grpSpPr bwMode="auto">
            <a:xfrm>
              <a:off x="1470025" y="5087941"/>
              <a:ext cx="8259760" cy="1165226"/>
              <a:chOff x="926" y="3205"/>
              <a:chExt cx="5203" cy="734"/>
            </a:xfrm>
          </p:grpSpPr>
          <p:sp>
            <p:nvSpPr>
              <p:cNvPr id="29" name="Rectangle 107"/>
              <p:cNvSpPr>
                <a:spLocks noChangeArrowheads="1"/>
              </p:cNvSpPr>
              <p:nvPr/>
            </p:nvSpPr>
            <p:spPr bwMode="auto">
              <a:xfrm>
                <a:off x="3711" y="3205"/>
                <a:ext cx="24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s-MX" altLang="en-US" dirty="0">
                    <a:latin typeface="Calibri" panose="020F0502020204030204" pitchFamily="34" charset="0"/>
                    <a:cs typeface="Times New Roman" panose="02020603050405020304" pitchFamily="18" charset="0"/>
                  </a:rPr>
                  <a:t>   L</a:t>
                </a:r>
                <a:r>
                  <a:rPr lang="es-MX" altLang="en-US" dirty="0">
                    <a:solidFill>
                      <a:srgbClr val="0000CC"/>
                    </a:solidFill>
                    <a:latin typeface="Calibri" panose="020F0502020204030204" pitchFamily="34" charset="0"/>
                    <a:cs typeface="Times New Roman" panose="02020603050405020304" pitchFamily="18" charset="0"/>
                  </a:rPr>
                  <a:t>a prueba se hace sobre Ho: </a:t>
                </a:r>
                <a:r>
                  <a:rPr lang="es-MX" altLang="en-US" dirty="0">
                    <a:solidFill>
                      <a:srgbClr val="0000CC"/>
                    </a:solidFill>
                    <a:latin typeface="Symbol" panose="05050102010706020507" pitchFamily="18" charset="2"/>
                    <a:cs typeface="Times New Roman" panose="02020603050405020304" pitchFamily="18" charset="0"/>
                  </a:rPr>
                  <a:t>g</a:t>
                </a:r>
                <a:r>
                  <a:rPr lang="es-MX" altLang="en-US" dirty="0">
                    <a:solidFill>
                      <a:srgbClr val="0000CC"/>
                    </a:solidFill>
                    <a:latin typeface="Calibri" panose="020F0502020204030204" pitchFamily="34" charset="0"/>
                    <a:cs typeface="Times New Roman" panose="02020603050405020304" pitchFamily="18" charset="0"/>
                  </a:rPr>
                  <a:t>=0. </a:t>
                </a:r>
              </a:p>
            </p:txBody>
          </p:sp>
          <p:graphicFrame>
            <p:nvGraphicFramePr>
              <p:cNvPr id="32" name="Object 110"/>
              <p:cNvGraphicFramePr>
                <a:graphicFrameLocks noChangeAspect="1"/>
              </p:cNvGraphicFramePr>
              <p:nvPr>
                <p:extLst/>
              </p:nvPr>
            </p:nvGraphicFramePr>
            <p:xfrm>
              <a:off x="975" y="3655"/>
              <a:ext cx="1603" cy="284"/>
            </p:xfrm>
            <a:graphic>
              <a:graphicData uri="http://schemas.openxmlformats.org/presentationml/2006/ole">
                <mc:AlternateContent xmlns:mc="http://schemas.openxmlformats.org/markup-compatibility/2006">
                  <mc:Choice xmlns:v="urn:schemas-microsoft-com:vml" Requires="v">
                    <p:oleObj spid="_x0000_s2188" name="Equation" r:id="rId9" imgW="1346200" imgH="241300" progId="Equation.3">
                      <p:embed/>
                    </p:oleObj>
                  </mc:Choice>
                  <mc:Fallback>
                    <p:oleObj name="Equation" r:id="rId9" imgW="1346200" imgH="241300" progId="Equation.3">
                      <p:embed/>
                      <p:pic>
                        <p:nvPicPr>
                          <p:cNvPr id="0" name="Picture 1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 y="3655"/>
                            <a:ext cx="1603"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111"/>
              <p:cNvGraphicFramePr>
                <a:graphicFrameLocks noChangeAspect="1"/>
              </p:cNvGraphicFramePr>
              <p:nvPr>
                <p:extLst/>
              </p:nvPr>
            </p:nvGraphicFramePr>
            <p:xfrm>
              <a:off x="926" y="3216"/>
              <a:ext cx="2048" cy="286"/>
            </p:xfrm>
            <a:graphic>
              <a:graphicData uri="http://schemas.openxmlformats.org/presentationml/2006/ole">
                <mc:AlternateContent xmlns:mc="http://schemas.openxmlformats.org/markup-compatibility/2006">
                  <mc:Choice xmlns:v="urn:schemas-microsoft-com:vml" Requires="v">
                    <p:oleObj spid="_x0000_s2189" name="Equation" r:id="rId11" imgW="1701800" imgH="241300" progId="Equation.3">
                      <p:embed/>
                    </p:oleObj>
                  </mc:Choice>
                  <mc:Fallback>
                    <p:oleObj name="Equation" r:id="rId11" imgW="1701800" imgH="241300" progId="Equation.3">
                      <p:embed/>
                      <p:pic>
                        <p:nvPicPr>
                          <p:cNvPr id="0" name="Picture 1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6" y="3216"/>
                            <a:ext cx="2048"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5" name="CuadroTexto 24"/>
          <p:cNvSpPr txBox="1"/>
          <p:nvPr/>
        </p:nvSpPr>
        <p:spPr>
          <a:xfrm>
            <a:off x="2156467" y="2340909"/>
            <a:ext cx="7709483" cy="707886"/>
          </a:xfrm>
          <a:prstGeom prst="rect">
            <a:avLst/>
          </a:prstGeom>
          <a:noFill/>
        </p:spPr>
        <p:txBody>
          <a:bodyPr wrap="square" rtlCol="0">
            <a:spAutoFit/>
          </a:bodyPr>
          <a:lstStyle/>
          <a:p>
            <a:pPr>
              <a:spcAft>
                <a:spcPts val="600"/>
              </a:spcAft>
            </a:pPr>
            <a:r>
              <a:rPr lang="es-MX" sz="2000" dirty="0"/>
              <a:t>Si  </a:t>
            </a:r>
            <a:r>
              <a:rPr lang="es-MX" sz="2000" dirty="0">
                <a:latin typeface="Symbol" panose="05050102010706020507" pitchFamily="18" charset="2"/>
              </a:rPr>
              <a:t>d</a:t>
            </a:r>
            <a:r>
              <a:rPr lang="es-MX" sz="2000" dirty="0"/>
              <a:t>=1, </a:t>
            </a:r>
            <a:r>
              <a:rPr lang="es-MX" sz="2000" dirty="0" err="1"/>
              <a:t>y</a:t>
            </a:r>
            <a:r>
              <a:rPr lang="es-MX" sz="2000" baseline="-25000" dirty="0" err="1"/>
              <a:t>t</a:t>
            </a:r>
            <a:r>
              <a:rPr lang="es-MX" sz="2000" dirty="0"/>
              <a:t> no es estacionaria pues implica una diferenciación d=1.  Se obtiene un “camino aleatorio”.</a:t>
            </a:r>
          </a:p>
        </p:txBody>
      </p:sp>
    </p:spTree>
    <p:extLst>
      <p:ext uri="{BB962C8B-B14F-4D97-AF65-F5344CB8AC3E}">
        <p14:creationId xmlns:p14="http://schemas.microsoft.com/office/powerpoint/2010/main" val="161026553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60311F-6697-4416-81BF-0777FC786342}" type="slidenum">
              <a:rPr lang="en-US" altLang="en-US">
                <a:latin typeface="Garamond" panose="02020404030301010803" pitchFamily="18" charset="0"/>
              </a:rPr>
              <a:pPr eaLnBrk="1" hangingPunct="1"/>
              <a:t>37</a:t>
            </a:fld>
            <a:endParaRPr lang="en-US" altLang="en-US">
              <a:latin typeface="Garamond" panose="02020404030301010803" pitchFamily="18" charset="0"/>
            </a:endParaRPr>
          </a:p>
        </p:txBody>
      </p:sp>
      <p:sp>
        <p:nvSpPr>
          <p:cNvPr id="5129" name="Rectangle 3"/>
          <p:cNvSpPr>
            <a:spLocks noGrp="1"/>
          </p:cNvSpPr>
          <p:nvPr>
            <p:ph type="body" idx="4294967295"/>
          </p:nvPr>
        </p:nvSpPr>
        <p:spPr>
          <a:xfrm>
            <a:off x="2102339" y="5019170"/>
            <a:ext cx="8135964" cy="1629252"/>
          </a:xfrm>
        </p:spPr>
        <p:txBody>
          <a:bodyPr>
            <a:normAutofit lnSpcReduction="10000"/>
          </a:bodyPr>
          <a:lstStyle/>
          <a:p>
            <a:pPr marL="344487" lvl="1" indent="0">
              <a:lnSpc>
                <a:spcPct val="80000"/>
              </a:lnSpc>
              <a:buNone/>
            </a:pPr>
            <a:r>
              <a:rPr lang="es-ES_tradnl" altLang="en-US" sz="2200" dirty="0">
                <a:latin typeface="Calibri" panose="020F0502020204030204" pitchFamily="34" charset="0"/>
              </a:rPr>
              <a:t>Entonces:</a:t>
            </a:r>
          </a:p>
          <a:p>
            <a:pPr lvl="1" eaLnBrk="1" hangingPunct="1">
              <a:lnSpc>
                <a:spcPct val="80000"/>
              </a:lnSpc>
              <a:buFont typeface="Wingdings" panose="05000000000000000000" pitchFamily="2" charset="2"/>
              <a:buChar char="è"/>
            </a:pPr>
            <a:r>
              <a:rPr lang="es-ES_tradnl" altLang="en-US" sz="2200" dirty="0">
                <a:latin typeface="Calibri" panose="020F0502020204030204" pitchFamily="34" charset="0"/>
              </a:rPr>
              <a:t>Si </a:t>
            </a:r>
            <a:r>
              <a:rPr lang="es-ES_tradnl" altLang="en-US" sz="2200" dirty="0">
                <a:latin typeface="Symbol" panose="05050102010706020507" pitchFamily="18" charset="2"/>
              </a:rPr>
              <a:t>d</a:t>
            </a:r>
            <a:r>
              <a:rPr lang="es-ES_tradnl" altLang="en-US" sz="2200" dirty="0">
                <a:latin typeface="Calibri" panose="020F0502020204030204" pitchFamily="34" charset="0"/>
              </a:rPr>
              <a:t>=1 y </a:t>
            </a:r>
            <a:r>
              <a:rPr lang="es-ES_tradnl" altLang="en-US" sz="2200" dirty="0">
                <a:latin typeface="Symbol" panose="05050102010706020507" pitchFamily="18" charset="2"/>
              </a:rPr>
              <a:t>b</a:t>
            </a:r>
            <a:r>
              <a:rPr lang="es-ES_tradnl" altLang="en-US" sz="2200" dirty="0">
                <a:latin typeface="Calibri" panose="020F0502020204030204" pitchFamily="34" charset="0"/>
              </a:rPr>
              <a:t>=0 la diferenciación es la adecuada y la serie tiene tendencia estocástica.</a:t>
            </a:r>
          </a:p>
          <a:p>
            <a:pPr lvl="1" eaLnBrk="1" hangingPunct="1">
              <a:lnSpc>
                <a:spcPct val="80000"/>
              </a:lnSpc>
              <a:buFont typeface="Wingdings" panose="05000000000000000000" pitchFamily="2" charset="2"/>
              <a:buChar char="è"/>
            </a:pPr>
            <a:r>
              <a:rPr lang="es-ES_tradnl" altLang="en-US" sz="2200" dirty="0">
                <a:latin typeface="Calibri" panose="020F0502020204030204" pitchFamily="34" charset="0"/>
              </a:rPr>
              <a:t>Si |</a:t>
            </a:r>
            <a:r>
              <a:rPr lang="es-ES_tradnl" altLang="en-US" sz="2200" dirty="0">
                <a:latin typeface="Symbol" panose="05050102010706020507" pitchFamily="18" charset="2"/>
              </a:rPr>
              <a:t>d</a:t>
            </a:r>
            <a:r>
              <a:rPr lang="es-ES_tradnl" altLang="en-US" sz="2200" dirty="0">
                <a:latin typeface="Calibri" panose="020F0502020204030204" pitchFamily="34" charset="0"/>
              </a:rPr>
              <a:t>| &lt; 1 incluir la variable tiempo es lo adecuado y la serie es estacionaria alrededor de una tendencia T. </a:t>
            </a:r>
            <a:br>
              <a:rPr lang="es-ES" altLang="en-US" sz="2200" i="1" dirty="0"/>
            </a:br>
            <a:endParaRPr lang="es-ES_tradnl" altLang="en-US" sz="2200" i="1" dirty="0">
              <a:solidFill>
                <a:srgbClr val="808000"/>
              </a:solidFill>
            </a:endParaRPr>
          </a:p>
        </p:txBody>
      </p:sp>
      <p:sp>
        <p:nvSpPr>
          <p:cNvPr id="126978" name="Rectangle 2"/>
          <p:cNvSpPr>
            <a:spLocks noChangeArrowheads="1"/>
          </p:cNvSpPr>
          <p:nvPr/>
        </p:nvSpPr>
        <p:spPr bwMode="auto">
          <a:xfrm>
            <a:off x="1209822" y="243547"/>
            <a:ext cx="10086535" cy="574675"/>
          </a:xfrm>
          <a:prstGeom prst="rect">
            <a:avLst/>
          </a:prstGeom>
          <a:noFill/>
          <a:ln w="9525">
            <a:noFill/>
            <a:miter lim="800000"/>
            <a:headEnd/>
            <a:tailEnd/>
          </a:ln>
        </p:spPr>
        <p:txBody>
          <a:bodyPr anchor="ctr"/>
          <a:lstStyle/>
          <a:p>
            <a:pPr>
              <a:defRPr/>
            </a:pPr>
            <a:r>
              <a:rPr lang="es-ES_tradnl" sz="4000" b="1" dirty="0">
                <a:effectLst>
                  <a:outerShdw blurRad="38100" dist="38100" dir="2700000" algn="tl">
                    <a:srgbClr val="C0C0C0"/>
                  </a:outerShdw>
                </a:effectLst>
                <a:latin typeface="+mj-lt"/>
              </a:rPr>
              <a:t>1. Prueba de Integración</a:t>
            </a:r>
            <a:r>
              <a:rPr lang="es-ES_tradnl" sz="3200" b="1" dirty="0">
                <a:effectLst>
                  <a:outerShdw blurRad="38100" dist="38100" dir="2700000" algn="tl">
                    <a:srgbClr val="C0C0C0"/>
                  </a:outerShdw>
                </a:effectLst>
                <a:latin typeface="+mj-lt"/>
              </a:rPr>
              <a:t> </a:t>
            </a:r>
            <a:r>
              <a:rPr lang="es-ES_tradnl" sz="3200" b="1" dirty="0" err="1">
                <a:effectLst>
                  <a:outerShdw blurRad="38100" dist="38100" dir="2700000" algn="tl">
                    <a:srgbClr val="C0C0C0"/>
                  </a:outerShdw>
                </a:effectLst>
                <a:latin typeface="+mj-lt"/>
              </a:rPr>
              <a:t>Dickey-Fuller</a:t>
            </a:r>
            <a:r>
              <a:rPr lang="es-ES_tradnl" sz="3200" b="1" dirty="0">
                <a:effectLst>
                  <a:outerShdw blurRad="38100" dist="38100" dir="2700000" algn="tl">
                    <a:srgbClr val="C0C0C0"/>
                  </a:outerShdw>
                </a:effectLst>
                <a:latin typeface="+mj-lt"/>
              </a:rPr>
              <a:t> (DF)</a:t>
            </a:r>
            <a:endParaRPr lang="en-US" sz="3200" b="1" dirty="0">
              <a:effectLst>
                <a:outerShdw blurRad="38100" dist="38100" dir="2700000" algn="tl">
                  <a:srgbClr val="C0C0C0"/>
                </a:outerShdw>
              </a:effectLst>
              <a:latin typeface="+mj-lt"/>
            </a:endParaRPr>
          </a:p>
        </p:txBody>
      </p:sp>
      <p:sp>
        <p:nvSpPr>
          <p:cNvPr id="5131" name="Rectangle 6"/>
          <p:cNvSpPr>
            <a:spLocks noChangeArrowheads="1"/>
          </p:cNvSpPr>
          <p:nvPr/>
        </p:nvSpPr>
        <p:spPr bwMode="auto">
          <a:xfrm>
            <a:off x="1524001" y="2910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graphicFrame>
        <p:nvGraphicFramePr>
          <p:cNvPr id="5122" name="Object 5"/>
          <p:cNvGraphicFramePr>
            <a:graphicFrameLocks noChangeAspect="1"/>
          </p:cNvGraphicFramePr>
          <p:nvPr/>
        </p:nvGraphicFramePr>
        <p:xfrm>
          <a:off x="2524126" y="1071563"/>
          <a:ext cx="4392613" cy="673100"/>
        </p:xfrm>
        <a:graphic>
          <a:graphicData uri="http://schemas.openxmlformats.org/presentationml/2006/ole">
            <mc:AlternateContent xmlns:mc="http://schemas.openxmlformats.org/markup-compatibility/2006">
              <mc:Choice xmlns:v="urn:schemas-microsoft-com:vml" Requires="v">
                <p:oleObj spid="_x0000_s3106" name="Equation" r:id="rId4" imgW="1548728" imgH="241195" progId="Equation.3">
                  <p:embed/>
                </p:oleObj>
              </mc:Choice>
              <mc:Fallback>
                <p:oleObj name="Equation" r:id="rId4" imgW="1548728" imgH="241195" progId="Equation.3">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6" y="1071563"/>
                        <a:ext cx="4392613" cy="673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Rectangle 7"/>
          <p:cNvSpPr>
            <a:spLocks noChangeArrowheads="1"/>
          </p:cNvSpPr>
          <p:nvPr/>
        </p:nvSpPr>
        <p:spPr bwMode="auto">
          <a:xfrm>
            <a:off x="3381376" y="1714501"/>
            <a:ext cx="2665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n-US" i="1" dirty="0">
                <a:cs typeface="Times New Roman" panose="02020603050405020304" pitchFamily="18" charset="0"/>
              </a:rPr>
              <a:t>con </a:t>
            </a:r>
            <a:r>
              <a:rPr lang="es-MX" altLang="en-US" i="1" dirty="0">
                <a:latin typeface="Symbol" panose="05050102010706020507" pitchFamily="18" charset="2"/>
                <a:cs typeface="Times New Roman" panose="02020603050405020304" pitchFamily="18" charset="0"/>
              </a:rPr>
              <a:t>e</a:t>
            </a:r>
            <a:r>
              <a:rPr lang="es-MX" altLang="en-US" i="1" baseline="-30000" dirty="0">
                <a:cs typeface="Times New Roman" panose="02020603050405020304" pitchFamily="18" charset="0"/>
              </a:rPr>
              <a:t>t</a:t>
            </a:r>
            <a:r>
              <a:rPr lang="es-MX" altLang="en-US" i="1" dirty="0">
                <a:cs typeface="Times New Roman" panose="02020603050405020304" pitchFamily="18" charset="0"/>
              </a:rPr>
              <a:t> ruido blanco</a:t>
            </a:r>
            <a:endParaRPr lang="es-MX" altLang="en-US" i="1" dirty="0">
              <a:latin typeface="Comic Sans MS" panose="030F0702030302020204" pitchFamily="66" charset="0"/>
              <a:cs typeface="Times New Roman" panose="02020603050405020304" pitchFamily="18" charset="0"/>
            </a:endParaRPr>
          </a:p>
        </p:txBody>
      </p:sp>
      <p:sp>
        <p:nvSpPr>
          <p:cNvPr id="5133"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sp>
        <p:nvSpPr>
          <p:cNvPr id="47" name="46 CuadroTexto">
            <a:hlinkClick r:id="rId6" action="ppaction://hlinksldjump"/>
          </p:cNvPr>
          <p:cNvSpPr txBox="1">
            <a:spLocks noChangeArrowheads="1"/>
          </p:cNvSpPr>
          <p:nvPr/>
        </p:nvSpPr>
        <p:spPr bwMode="auto">
          <a:xfrm>
            <a:off x="7310439" y="1000125"/>
            <a:ext cx="27146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_tradnl" altLang="en-US" dirty="0">
                <a:solidFill>
                  <a:srgbClr val="0000CC"/>
                </a:solidFill>
                <a:latin typeface="Calibri" panose="020F0502020204030204" pitchFamily="34" charset="0"/>
              </a:rPr>
              <a:t>Ho: </a:t>
            </a:r>
            <a:r>
              <a:rPr lang="es-ES_tradnl" altLang="en-US" dirty="0">
                <a:solidFill>
                  <a:srgbClr val="0000CC"/>
                </a:solidFill>
                <a:latin typeface="Symbol" panose="05050102010706020507" pitchFamily="18" charset="2"/>
              </a:rPr>
              <a:t>d</a:t>
            </a:r>
            <a:r>
              <a:rPr lang="es-ES_tradnl" altLang="en-US" dirty="0">
                <a:solidFill>
                  <a:srgbClr val="0000CC"/>
                </a:solidFill>
                <a:latin typeface="Calibri" panose="020F0502020204030204" pitchFamily="34" charset="0"/>
              </a:rPr>
              <a:t> = 1 </a:t>
            </a:r>
            <a:endParaRPr lang="es-ES_tradnl" altLang="en-US" i="1" u="sng" dirty="0">
              <a:solidFill>
                <a:srgbClr val="0000CC"/>
              </a:solidFill>
              <a:latin typeface="Calibri" panose="020F0502020204030204" pitchFamily="34" charset="0"/>
            </a:endParaRPr>
          </a:p>
          <a:p>
            <a:pPr eaLnBrk="1" hangingPunct="1"/>
            <a:r>
              <a:rPr lang="es-ES_tradnl" altLang="en-US" i="1" u="sng" dirty="0">
                <a:solidFill>
                  <a:srgbClr val="0000CC"/>
                </a:solidFill>
                <a:latin typeface="Calibri" panose="020F0502020204030204" pitchFamily="34" charset="0"/>
              </a:rPr>
              <a:t>Ho: </a:t>
            </a:r>
            <a:r>
              <a:rPr lang="es-ES_tradnl" altLang="en-US" i="1" u="sng" dirty="0" err="1">
                <a:solidFill>
                  <a:srgbClr val="0000CC"/>
                </a:solidFill>
                <a:latin typeface="Calibri" panose="020F0502020204030204" pitchFamily="34" charset="0"/>
              </a:rPr>
              <a:t>y</a:t>
            </a:r>
            <a:r>
              <a:rPr lang="es-ES_tradnl" altLang="en-US" i="1" u="sng" baseline="-25000" dirty="0" err="1">
                <a:solidFill>
                  <a:srgbClr val="0000CC"/>
                </a:solidFill>
                <a:latin typeface="Calibri" panose="020F0502020204030204" pitchFamily="34" charset="0"/>
              </a:rPr>
              <a:t>t</a:t>
            </a:r>
            <a:r>
              <a:rPr lang="es-ES_tradnl" altLang="en-US" i="1" u="sng" dirty="0">
                <a:solidFill>
                  <a:srgbClr val="0000CC"/>
                </a:solidFill>
                <a:latin typeface="Calibri" panose="020F0502020204030204" pitchFamily="34" charset="0"/>
              </a:rPr>
              <a:t> tiene raíz unitaria, no es estacionaria</a:t>
            </a:r>
          </a:p>
          <a:p>
            <a:pPr eaLnBrk="1" hangingPunct="1"/>
            <a:r>
              <a:rPr lang="es-ES_tradnl" altLang="en-US" dirty="0">
                <a:solidFill>
                  <a:srgbClr val="0000CC"/>
                </a:solidFill>
                <a:latin typeface="Calibri" panose="020F0502020204030204" pitchFamily="34" charset="0"/>
              </a:rPr>
              <a:t>H1: </a:t>
            </a:r>
            <a:r>
              <a:rPr lang="es-ES_tradnl" altLang="en-US" dirty="0">
                <a:solidFill>
                  <a:srgbClr val="0000CC"/>
                </a:solidFill>
                <a:latin typeface="Symbol" panose="05050102010706020507" pitchFamily="18" charset="2"/>
              </a:rPr>
              <a:t>d</a:t>
            </a:r>
            <a:r>
              <a:rPr lang="es-ES_tradnl" altLang="en-US" dirty="0">
                <a:solidFill>
                  <a:srgbClr val="0000CC"/>
                </a:solidFill>
                <a:latin typeface="Calibri" panose="020F0502020204030204" pitchFamily="34" charset="0"/>
              </a:rPr>
              <a:t> &lt; 1 </a:t>
            </a:r>
            <a:endParaRPr lang="es-ES_tradnl" altLang="en-US" i="1" u="sng" dirty="0">
              <a:solidFill>
                <a:srgbClr val="0000CC"/>
              </a:solidFill>
              <a:latin typeface="Calibri" panose="020F0502020204030204" pitchFamily="34" charset="0"/>
            </a:endParaRPr>
          </a:p>
          <a:p>
            <a:pPr eaLnBrk="1" hangingPunct="1"/>
            <a:endParaRPr lang="es-CR" altLang="en-US" dirty="0">
              <a:solidFill>
                <a:srgbClr val="0000CC"/>
              </a:solidFill>
              <a:latin typeface="Calibri" panose="020F0502020204030204" pitchFamily="34" charset="0"/>
            </a:endParaRPr>
          </a:p>
        </p:txBody>
      </p:sp>
      <p:sp>
        <p:nvSpPr>
          <p:cNvPr id="5136" name="Rectangle 22"/>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7" name="Rectangle 27"/>
          <p:cNvSpPr>
            <a:spLocks noChangeArrowheads="1"/>
          </p:cNvSpPr>
          <p:nvPr/>
        </p:nvSpPr>
        <p:spPr bwMode="auto">
          <a:xfrm>
            <a:off x="1524001" y="31633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8" name="Rectangle 29"/>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3" name="CuadroTexto 2"/>
          <p:cNvSpPr txBox="1"/>
          <p:nvPr/>
        </p:nvSpPr>
        <p:spPr>
          <a:xfrm>
            <a:off x="2315580" y="2227838"/>
            <a:ext cx="7709483" cy="2616101"/>
          </a:xfrm>
          <a:prstGeom prst="rect">
            <a:avLst/>
          </a:prstGeom>
          <a:noFill/>
        </p:spPr>
        <p:txBody>
          <a:bodyPr wrap="square" rtlCol="0">
            <a:spAutoFit/>
          </a:bodyPr>
          <a:lstStyle/>
          <a:p>
            <a:pPr>
              <a:spcAft>
                <a:spcPts val="600"/>
              </a:spcAft>
            </a:pPr>
            <a:r>
              <a:rPr lang="es-MX" sz="2400" dirty="0"/>
              <a:t>Casos:</a:t>
            </a:r>
          </a:p>
          <a:p>
            <a:pPr>
              <a:spcAft>
                <a:spcPts val="600"/>
              </a:spcAft>
            </a:pPr>
            <a:endParaRPr lang="es-MX" sz="2400" dirty="0"/>
          </a:p>
          <a:p>
            <a:pPr>
              <a:spcAft>
                <a:spcPts val="600"/>
              </a:spcAft>
            </a:pPr>
            <a:r>
              <a:rPr lang="es-MX" sz="2400" dirty="0"/>
              <a:t>Si  </a:t>
            </a:r>
            <a:r>
              <a:rPr lang="es-MX" sz="2400" dirty="0">
                <a:latin typeface="Symbol" panose="05050102010706020507" pitchFamily="18" charset="2"/>
              </a:rPr>
              <a:t>d</a:t>
            </a:r>
            <a:r>
              <a:rPr lang="es-MX" sz="2400" dirty="0"/>
              <a:t>=1, </a:t>
            </a:r>
            <a:r>
              <a:rPr lang="es-MX" sz="2400" dirty="0" err="1"/>
              <a:t>y</a:t>
            </a:r>
            <a:r>
              <a:rPr lang="es-MX" sz="2400" baseline="-25000" dirty="0" err="1"/>
              <a:t>t</a:t>
            </a:r>
            <a:r>
              <a:rPr lang="es-MX" sz="2400" dirty="0"/>
              <a:t> no es estacionaria pues implica una diferenciación d=1.</a:t>
            </a:r>
          </a:p>
          <a:p>
            <a:pPr>
              <a:spcAft>
                <a:spcPts val="600"/>
              </a:spcAft>
            </a:pPr>
            <a:r>
              <a:rPr lang="es-MX" sz="2400" dirty="0"/>
              <a:t>Si  </a:t>
            </a:r>
            <a:r>
              <a:rPr lang="es-MX" sz="2400" dirty="0">
                <a:latin typeface="Symbol" panose="05050102010706020507" pitchFamily="18" charset="2"/>
              </a:rPr>
              <a:t>d&gt;</a:t>
            </a:r>
            <a:r>
              <a:rPr lang="es-MX" sz="2400" dirty="0"/>
              <a:t>1, </a:t>
            </a:r>
            <a:r>
              <a:rPr lang="es-MX" sz="2400" dirty="0" err="1"/>
              <a:t>y</a:t>
            </a:r>
            <a:r>
              <a:rPr lang="es-MX" sz="2400" baseline="-25000" dirty="0" err="1"/>
              <a:t>t</a:t>
            </a:r>
            <a:r>
              <a:rPr lang="es-MX" sz="2400" dirty="0"/>
              <a:t> no es estacionaria, es un proceso explosivo.</a:t>
            </a:r>
          </a:p>
          <a:p>
            <a:pPr>
              <a:spcAft>
                <a:spcPts val="600"/>
              </a:spcAft>
            </a:pPr>
            <a:r>
              <a:rPr lang="es-MX" sz="2400" dirty="0"/>
              <a:t>Si  </a:t>
            </a:r>
            <a:r>
              <a:rPr lang="es-MX" sz="2400" dirty="0">
                <a:latin typeface="Symbol" panose="05050102010706020507" pitchFamily="18" charset="2"/>
              </a:rPr>
              <a:t>d</a:t>
            </a:r>
            <a:r>
              <a:rPr lang="es-MX" sz="2400" dirty="0"/>
              <a:t>&lt;1, </a:t>
            </a:r>
            <a:r>
              <a:rPr lang="es-MX" sz="2400" dirty="0" err="1"/>
              <a:t>y</a:t>
            </a:r>
            <a:r>
              <a:rPr lang="es-MX" sz="2400" baseline="-25000" dirty="0" err="1"/>
              <a:t>t</a:t>
            </a:r>
            <a:r>
              <a:rPr lang="es-MX" sz="2400" baseline="-25000" dirty="0"/>
              <a:t>  </a:t>
            </a:r>
            <a:r>
              <a:rPr lang="es-MX" sz="2400" dirty="0"/>
              <a:t>es estacionaria alrededor de una tendencia T</a:t>
            </a:r>
            <a:endParaRPr lang="en-US" sz="2400" dirty="0"/>
          </a:p>
        </p:txBody>
      </p:sp>
    </p:spTree>
    <p:extLst>
      <p:ext uri="{BB962C8B-B14F-4D97-AF65-F5344CB8AC3E}">
        <p14:creationId xmlns:p14="http://schemas.microsoft.com/office/powerpoint/2010/main" val="185810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60311F-6697-4416-81BF-0777FC786342}" type="slidenum">
              <a:rPr lang="en-US" altLang="en-US">
                <a:latin typeface="Garamond" panose="02020404030301010803" pitchFamily="18" charset="0"/>
              </a:rPr>
              <a:pPr eaLnBrk="1" hangingPunct="1"/>
              <a:t>38</a:t>
            </a:fld>
            <a:endParaRPr lang="en-US" altLang="en-US" dirty="0">
              <a:latin typeface="Garamond" panose="02020404030301010803" pitchFamily="18" charset="0"/>
            </a:endParaRPr>
          </a:p>
        </p:txBody>
      </p:sp>
      <p:sp>
        <p:nvSpPr>
          <p:cNvPr id="126978" name="Rectangle 2"/>
          <p:cNvSpPr>
            <a:spLocks noChangeArrowheads="1"/>
          </p:cNvSpPr>
          <p:nvPr/>
        </p:nvSpPr>
        <p:spPr bwMode="auto">
          <a:xfrm>
            <a:off x="745589" y="208800"/>
            <a:ext cx="10367888" cy="574675"/>
          </a:xfrm>
          <a:prstGeom prst="rect">
            <a:avLst/>
          </a:prstGeom>
          <a:noFill/>
          <a:ln w="9525">
            <a:noFill/>
            <a:miter lim="800000"/>
            <a:headEnd/>
            <a:tailEnd/>
          </a:ln>
        </p:spPr>
        <p:txBody>
          <a:bodyPr anchor="ctr"/>
          <a:lstStyle/>
          <a:p>
            <a:pPr algn="ctr">
              <a:defRPr/>
            </a:pPr>
            <a:r>
              <a:rPr lang="es-ES_tradnl" sz="3200" b="1" dirty="0">
                <a:effectLst>
                  <a:outerShdw blurRad="38100" dist="38100" dir="2700000" algn="tl">
                    <a:srgbClr val="C0C0C0"/>
                  </a:outerShdw>
                </a:effectLst>
                <a:latin typeface="+mj-lt"/>
              </a:rPr>
              <a:t>¿Qué pasa si los residuos están correlacionados?</a:t>
            </a:r>
            <a:endParaRPr lang="en-US" sz="2400" b="1" dirty="0">
              <a:effectLst>
                <a:outerShdw blurRad="38100" dist="38100" dir="2700000" algn="tl">
                  <a:srgbClr val="C0C0C0"/>
                </a:outerShdw>
              </a:effectLst>
              <a:latin typeface="+mj-lt"/>
            </a:endParaRPr>
          </a:p>
        </p:txBody>
      </p:sp>
      <p:sp>
        <p:nvSpPr>
          <p:cNvPr id="5131" name="Rectangle 6"/>
          <p:cNvSpPr>
            <a:spLocks noChangeArrowheads="1"/>
          </p:cNvSpPr>
          <p:nvPr/>
        </p:nvSpPr>
        <p:spPr bwMode="auto">
          <a:xfrm>
            <a:off x="1524001" y="2910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graphicFrame>
        <p:nvGraphicFramePr>
          <p:cNvPr id="5122" name="Object 5"/>
          <p:cNvGraphicFramePr>
            <a:graphicFrameLocks noChangeAspect="1"/>
          </p:cNvGraphicFramePr>
          <p:nvPr>
            <p:extLst/>
          </p:nvPr>
        </p:nvGraphicFramePr>
        <p:xfrm>
          <a:off x="7464014" y="905214"/>
          <a:ext cx="2633663" cy="541338"/>
        </p:xfrm>
        <a:graphic>
          <a:graphicData uri="http://schemas.openxmlformats.org/presentationml/2006/ole">
            <mc:AlternateContent xmlns:mc="http://schemas.openxmlformats.org/markup-compatibility/2006">
              <mc:Choice xmlns:v="urn:schemas-microsoft-com:vml" Requires="v">
                <p:oleObj spid="_x0000_s5221" name="Ecuación" r:id="rId4" imgW="1155600" imgH="241200" progId="Equation.3">
                  <p:embed/>
                </p:oleObj>
              </mc:Choice>
              <mc:Fallback>
                <p:oleObj name="Ecuación" r:id="rId4" imgW="1155600" imgH="241200" progId="Equation.3">
                  <p:embed/>
                  <p:pic>
                    <p:nvPicPr>
                      <p:cNvPr id="0" name="Picture 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4014" y="905214"/>
                        <a:ext cx="2633663" cy="541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sp>
        <p:nvSpPr>
          <p:cNvPr id="5136" name="Rectangle 22"/>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7" name="Rectangle 27"/>
          <p:cNvSpPr>
            <a:spLocks noChangeArrowheads="1"/>
          </p:cNvSpPr>
          <p:nvPr/>
        </p:nvSpPr>
        <p:spPr bwMode="auto">
          <a:xfrm>
            <a:off x="1524001" y="31633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sp>
        <p:nvSpPr>
          <p:cNvPr id="5138" name="Rectangle 29"/>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p>
        </p:txBody>
      </p:sp>
      <p:graphicFrame>
        <p:nvGraphicFramePr>
          <p:cNvPr id="14" name="Object 108"/>
          <p:cNvGraphicFramePr>
            <a:graphicFrameLocks noChangeAspect="1"/>
          </p:cNvGraphicFramePr>
          <p:nvPr>
            <p:extLst/>
          </p:nvPr>
        </p:nvGraphicFramePr>
        <p:xfrm>
          <a:off x="7419988" y="1592694"/>
          <a:ext cx="2721712" cy="657815"/>
        </p:xfrm>
        <a:graphic>
          <a:graphicData uri="http://schemas.openxmlformats.org/presentationml/2006/ole">
            <mc:AlternateContent xmlns:mc="http://schemas.openxmlformats.org/markup-compatibility/2006">
              <mc:Choice xmlns:v="urn:schemas-microsoft-com:vml" Requires="v">
                <p:oleObj spid="_x0000_s5222" name="Ecuación" r:id="rId6" imgW="990360" imgH="241200" progId="Equation.3">
                  <p:embed/>
                </p:oleObj>
              </mc:Choice>
              <mc:Fallback>
                <p:oleObj name="Ecuación" r:id="rId6" imgW="990360" imgH="241200" progId="Equation.3">
                  <p:embed/>
                  <p:pic>
                    <p:nvPicPr>
                      <p:cNvPr id="0" name="Picture 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9988" y="1592694"/>
                        <a:ext cx="2721712" cy="6578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08"/>
          <p:cNvGraphicFramePr>
            <a:graphicFrameLocks noChangeAspect="1"/>
          </p:cNvGraphicFramePr>
          <p:nvPr>
            <p:extLst/>
          </p:nvPr>
        </p:nvGraphicFramePr>
        <p:xfrm>
          <a:off x="1959820" y="5347125"/>
          <a:ext cx="8384653" cy="685021"/>
        </p:xfrm>
        <a:graphic>
          <a:graphicData uri="http://schemas.openxmlformats.org/presentationml/2006/ole">
            <mc:AlternateContent xmlns:mc="http://schemas.openxmlformats.org/markup-compatibility/2006">
              <mc:Choice xmlns:v="urn:schemas-microsoft-com:vml" Requires="v">
                <p:oleObj spid="_x0000_s5223" name="Ecuación" r:id="rId8" imgW="2933640" imgH="241200" progId="Equation.3">
                  <p:embed/>
                </p:oleObj>
              </mc:Choice>
              <mc:Fallback>
                <p:oleObj name="Ecuación" r:id="rId8" imgW="2933640" imgH="241200" progId="Equation.3">
                  <p:embed/>
                  <p:pic>
                    <p:nvPicPr>
                      <p:cNvPr id="0"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9820" y="5347125"/>
                        <a:ext cx="8384653" cy="6850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3"/>
          <p:cNvSpPr txBox="1">
            <a:spLocks noChangeArrowheads="1"/>
          </p:cNvSpPr>
          <p:nvPr/>
        </p:nvSpPr>
        <p:spPr>
          <a:xfrm>
            <a:off x="1866900" y="1747346"/>
            <a:ext cx="8229600" cy="3163284"/>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defRPr/>
            </a:pPr>
            <a:r>
              <a:rPr lang="es-ES_tradnl" sz="1600" b="1" kern="0" dirty="0"/>
              <a:t>En presencia de </a:t>
            </a:r>
            <a:r>
              <a:rPr lang="es-ES_tradnl" sz="1600" b="1" kern="0" dirty="0" err="1"/>
              <a:t>autocorrelación</a:t>
            </a:r>
            <a:r>
              <a:rPr lang="es-ES_tradnl" sz="1600" b="1" kern="0" dirty="0"/>
              <a:t>:</a:t>
            </a:r>
          </a:p>
          <a:p>
            <a:pPr lvl="1" eaLnBrk="1" hangingPunct="1">
              <a:defRPr/>
            </a:pPr>
            <a:r>
              <a:rPr lang="es-ES_tradnl" sz="1600" kern="0" dirty="0"/>
              <a:t>los estimadores de los </a:t>
            </a:r>
            <a:r>
              <a:rPr lang="es-ES_tradnl" sz="1600" kern="0" dirty="0">
                <a:latin typeface="Symbol" pitchFamily="18" charset="2"/>
              </a:rPr>
              <a:t>b</a:t>
            </a:r>
            <a:r>
              <a:rPr lang="es-ES_tradnl" sz="1600" kern="0" dirty="0"/>
              <a:t> son </a:t>
            </a:r>
            <a:r>
              <a:rPr lang="es-ES_tradnl" sz="1600" kern="0" dirty="0" err="1"/>
              <a:t>insesgados</a:t>
            </a:r>
            <a:r>
              <a:rPr lang="es-ES_tradnl" sz="1600" kern="0" dirty="0"/>
              <a:t> y consistentes</a:t>
            </a:r>
          </a:p>
          <a:p>
            <a:pPr lvl="1" eaLnBrk="1" hangingPunct="1">
              <a:defRPr/>
            </a:pPr>
            <a:r>
              <a:rPr lang="es-ES_tradnl" sz="1600" kern="0" dirty="0"/>
              <a:t>Los test </a:t>
            </a:r>
            <a:r>
              <a:rPr lang="es-ES_tradnl" sz="1600" b="1" i="1" kern="0" dirty="0"/>
              <a:t>t </a:t>
            </a:r>
            <a:r>
              <a:rPr lang="es-ES_tradnl" sz="1600" kern="0" dirty="0"/>
              <a:t>pierden validez. Si asumimos no </a:t>
            </a:r>
            <a:r>
              <a:rPr lang="es-ES_tradnl" sz="1600" kern="0" dirty="0" err="1"/>
              <a:t>autocorrelación</a:t>
            </a:r>
            <a:r>
              <a:rPr lang="es-ES_tradnl" sz="1600" kern="0" dirty="0"/>
              <a:t> estaremos subestimando el error estándar del estimador, rechazando hipótesis nulas cuando en realidad son verdaderas.</a:t>
            </a:r>
          </a:p>
          <a:p>
            <a:pPr eaLnBrk="1" hangingPunct="1">
              <a:defRPr/>
            </a:pPr>
            <a:r>
              <a:rPr lang="es-ES_tradnl" sz="1600" b="1" kern="0" dirty="0"/>
              <a:t>Porqué se presenta </a:t>
            </a:r>
            <a:r>
              <a:rPr lang="es-ES_tradnl" sz="1600" b="1" kern="0" dirty="0" err="1"/>
              <a:t>autocorrelación</a:t>
            </a:r>
            <a:r>
              <a:rPr lang="es-ES_tradnl" sz="1600" kern="0" dirty="0"/>
              <a:t>?</a:t>
            </a:r>
          </a:p>
          <a:p>
            <a:pPr lvl="1" eaLnBrk="1" hangingPunct="1">
              <a:defRPr/>
            </a:pPr>
            <a:r>
              <a:rPr lang="es-ES_tradnl" sz="1600" kern="0" dirty="0"/>
              <a:t>Usualmente se debe a variables faltantes en la ecuación.</a:t>
            </a:r>
          </a:p>
          <a:p>
            <a:pPr lvl="1" eaLnBrk="1" hangingPunct="1">
              <a:defRPr/>
            </a:pPr>
            <a:r>
              <a:rPr lang="es-ES_tradnl" sz="1600" kern="0" dirty="0"/>
              <a:t>Error de </a:t>
            </a:r>
            <a:r>
              <a:rPr lang="es-ES_tradnl" sz="1600" kern="0" dirty="0" err="1"/>
              <a:t>especificaci</a:t>
            </a:r>
            <a:r>
              <a:rPr lang="es-CR" sz="1600" kern="0" dirty="0" err="1"/>
              <a:t>ón</a:t>
            </a:r>
            <a:r>
              <a:rPr lang="es-CR" sz="1600" kern="0" dirty="0"/>
              <a:t> (forma funcional).</a:t>
            </a:r>
          </a:p>
          <a:p>
            <a:pPr eaLnBrk="1" hangingPunct="1">
              <a:defRPr/>
            </a:pPr>
            <a:r>
              <a:rPr lang="es-ES_tradnl" sz="1600" b="1" kern="0" dirty="0"/>
              <a:t>Cómo se detecta</a:t>
            </a:r>
            <a:r>
              <a:rPr lang="es-ES_tradnl" sz="1600" kern="0" dirty="0"/>
              <a:t>?</a:t>
            </a:r>
          </a:p>
          <a:p>
            <a:pPr lvl="1">
              <a:defRPr/>
            </a:pPr>
            <a:r>
              <a:rPr lang="es-ES" sz="1600" kern="0" dirty="0" err="1"/>
              <a:t>Durbin</a:t>
            </a:r>
            <a:r>
              <a:rPr lang="es-ES" sz="1600" kern="0" dirty="0"/>
              <a:t>-Watson</a:t>
            </a:r>
          </a:p>
          <a:p>
            <a:pPr lvl="1">
              <a:defRPr/>
            </a:pPr>
            <a:r>
              <a:rPr lang="es-ES" sz="1600" kern="0" dirty="0" err="1"/>
              <a:t>Correlograma</a:t>
            </a:r>
            <a:r>
              <a:rPr lang="es-ES" sz="1600" kern="0" dirty="0"/>
              <a:t> de los residuos</a:t>
            </a:r>
          </a:p>
          <a:p>
            <a:pPr lvl="1">
              <a:defRPr/>
            </a:pPr>
            <a:r>
              <a:rPr lang="es-ES" sz="1600" b="1" kern="0" dirty="0">
                <a:solidFill>
                  <a:schemeClr val="tx2">
                    <a:lumMod val="75000"/>
                  </a:schemeClr>
                </a:solidFill>
              </a:rPr>
              <a:t>Serial </a:t>
            </a:r>
            <a:r>
              <a:rPr lang="es-ES" sz="1600" b="1" kern="0" dirty="0" err="1">
                <a:solidFill>
                  <a:schemeClr val="tx2">
                    <a:lumMod val="75000"/>
                  </a:schemeClr>
                </a:solidFill>
              </a:rPr>
              <a:t>Correlation</a:t>
            </a:r>
            <a:r>
              <a:rPr lang="es-ES" sz="1600" b="1" kern="0" dirty="0">
                <a:solidFill>
                  <a:schemeClr val="tx2">
                    <a:lumMod val="75000"/>
                  </a:schemeClr>
                </a:solidFill>
              </a:rPr>
              <a:t> LM test</a:t>
            </a:r>
          </a:p>
        </p:txBody>
      </p:sp>
      <mc:AlternateContent xmlns:mc="http://schemas.openxmlformats.org/markup-compatibility/2006" xmlns:a14="http://schemas.microsoft.com/office/drawing/2010/main">
        <mc:Choice Requires="a14">
          <p:sp>
            <p:nvSpPr>
              <p:cNvPr id="3" name="CuadroTexto 2"/>
              <p:cNvSpPr txBox="1"/>
              <p:nvPr/>
            </p:nvSpPr>
            <p:spPr>
              <a:xfrm>
                <a:off x="8750948" y="2895132"/>
                <a:ext cx="1368152" cy="699422"/>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MX" i="1" kern="0">
                          <a:latin typeface="Cambria Math" panose="02040503050406030204" pitchFamily="18" charset="0"/>
                        </a:rPr>
                        <m:t>𝑡</m:t>
                      </m:r>
                      <m:r>
                        <a:rPr lang="es-MX" i="1" kern="0">
                          <a:latin typeface="Cambria Math" panose="02040503050406030204" pitchFamily="18" charset="0"/>
                        </a:rPr>
                        <m:t>=</m:t>
                      </m:r>
                      <m:f>
                        <m:fPr>
                          <m:ctrlPr>
                            <a:rPr lang="es-MX" i="1" kern="0">
                              <a:latin typeface="Cambria Math" panose="02040503050406030204" pitchFamily="18" charset="0"/>
                            </a:rPr>
                          </m:ctrlPr>
                        </m:fPr>
                        <m:num>
                          <m:r>
                            <m:rPr>
                              <m:sty m:val="p"/>
                            </m:rPr>
                            <a:rPr lang="el-GR" i="1" kern="0">
                              <a:latin typeface="Cambria Math" panose="02040503050406030204" pitchFamily="18" charset="0"/>
                            </a:rPr>
                            <m:t>β</m:t>
                          </m:r>
                        </m:num>
                        <m:den>
                          <m:sSub>
                            <m:sSubPr>
                              <m:ctrlPr>
                                <a:rPr lang="es-MX" i="1" kern="0">
                                  <a:latin typeface="Cambria Math" panose="02040503050406030204" pitchFamily="18" charset="0"/>
                                </a:rPr>
                              </m:ctrlPr>
                            </m:sSubPr>
                            <m:e>
                              <m:r>
                                <a:rPr lang="es-MX" i="1" kern="0">
                                  <a:latin typeface="Cambria Math" panose="02040503050406030204" pitchFamily="18" charset="0"/>
                                </a:rPr>
                                <m:t>𝑠𝑒</m:t>
                              </m:r>
                            </m:e>
                            <m:sub>
                              <m:r>
                                <m:rPr>
                                  <m:sty m:val="p"/>
                                </m:rPr>
                                <a:rPr lang="el-GR" i="1" kern="0">
                                  <a:latin typeface="Cambria Math" panose="02040503050406030204" pitchFamily="18" charset="0"/>
                                </a:rPr>
                                <m:t>β</m:t>
                              </m:r>
                            </m:sub>
                          </m:sSub>
                        </m:den>
                      </m:f>
                    </m:oMath>
                  </m:oMathPara>
                </a14:m>
                <a:endParaRPr lang="en-US" dirty="0"/>
              </a:p>
            </p:txBody>
          </p:sp>
        </mc:Choice>
        <mc:Fallback xmlns="">
          <p:sp>
            <p:nvSpPr>
              <p:cNvPr id="3" name="CuadroTexto 2"/>
              <p:cNvSpPr txBox="1">
                <a:spLocks noRot="1" noChangeAspect="1" noMove="1" noResize="1" noEditPoints="1" noAdjustHandles="1" noChangeArrowheads="1" noChangeShapeType="1" noTextEdit="1"/>
              </p:cNvSpPr>
              <p:nvPr/>
            </p:nvSpPr>
            <p:spPr>
              <a:xfrm>
                <a:off x="8750948" y="2895132"/>
                <a:ext cx="1368152" cy="699422"/>
              </a:xfrm>
              <a:prstGeom prst="rect">
                <a:avLst/>
              </a:prstGeom>
              <a:blipFill>
                <a:blip r:embed="rId10" cstate="print"/>
                <a:stretch>
                  <a:fillRect/>
                </a:stretch>
              </a:blipFill>
              <a:ln>
                <a:solidFill>
                  <a:srgbClr val="FF0000"/>
                </a:solidFill>
              </a:ln>
            </p:spPr>
            <p:txBody>
              <a:bodyPr/>
              <a:lstStyle/>
              <a:p>
                <a:r>
                  <a:rPr lang="es-CR">
                    <a:noFill/>
                  </a:rPr>
                  <a:t> </a:t>
                </a:r>
              </a:p>
            </p:txBody>
          </p:sp>
        </mc:Fallback>
      </mc:AlternateContent>
    </p:spTree>
    <p:extLst>
      <p:ext uri="{BB962C8B-B14F-4D97-AF65-F5344CB8AC3E}">
        <p14:creationId xmlns:p14="http://schemas.microsoft.com/office/powerpoint/2010/main" val="118541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body" idx="4294967295"/>
          </p:nvPr>
        </p:nvSpPr>
        <p:spPr>
          <a:xfrm>
            <a:off x="1524001" y="1857376"/>
            <a:ext cx="8886091" cy="5000624"/>
          </a:xfrm>
        </p:spPr>
        <p:txBody>
          <a:bodyPr/>
          <a:lstStyle/>
          <a:p>
            <a:pPr algn="just" eaLnBrk="1" hangingPunct="1">
              <a:lnSpc>
                <a:spcPct val="90000"/>
              </a:lnSpc>
            </a:pPr>
            <a:r>
              <a:rPr lang="es-MX" altLang="en-US" sz="2000" dirty="0">
                <a:latin typeface="Calibri" panose="020F0502020204030204" pitchFamily="34" charset="0"/>
              </a:rPr>
              <a:t>Se usa cuando los residuos de la ecuación DF  tienen </a:t>
            </a:r>
            <a:r>
              <a:rPr lang="es-MX" altLang="en-US" sz="2000" dirty="0" err="1">
                <a:latin typeface="Calibri" panose="020F0502020204030204" pitchFamily="34" charset="0"/>
              </a:rPr>
              <a:t>autocorrelación</a:t>
            </a:r>
            <a:endParaRPr lang="es-MX" altLang="en-US" sz="2000" dirty="0">
              <a:latin typeface="Calibri" panose="020F0502020204030204" pitchFamily="34" charset="0"/>
            </a:endParaRPr>
          </a:p>
          <a:p>
            <a:pPr algn="just" eaLnBrk="1" hangingPunct="1">
              <a:lnSpc>
                <a:spcPct val="90000"/>
              </a:lnSpc>
            </a:pPr>
            <a:endParaRPr lang="es-MX" altLang="en-US" sz="2000" dirty="0">
              <a:latin typeface="Calibri" panose="020F0502020204030204" pitchFamily="34" charset="0"/>
            </a:endParaRPr>
          </a:p>
          <a:p>
            <a:pPr algn="just" eaLnBrk="1" hangingPunct="1">
              <a:lnSpc>
                <a:spcPct val="90000"/>
              </a:lnSpc>
            </a:pPr>
            <a:r>
              <a:rPr lang="es-MX" altLang="en-US" sz="2000" dirty="0">
                <a:latin typeface="Calibri" panose="020F0502020204030204" pitchFamily="34" charset="0"/>
              </a:rPr>
              <a:t>La </a:t>
            </a:r>
            <a:r>
              <a:rPr lang="es-MX" altLang="en-US" sz="2000" dirty="0" err="1">
                <a:latin typeface="Calibri" panose="020F0502020204030204" pitchFamily="34" charset="0"/>
              </a:rPr>
              <a:t>autocorrelación</a:t>
            </a:r>
            <a:r>
              <a:rPr lang="es-MX" altLang="en-US" sz="2000" dirty="0">
                <a:latin typeface="Calibri" panose="020F0502020204030204" pitchFamily="34" charset="0"/>
              </a:rPr>
              <a:t> se corrige agregando rezagos de la variable dependiente.</a:t>
            </a:r>
          </a:p>
          <a:p>
            <a:pPr algn="just" eaLnBrk="1" hangingPunct="1">
              <a:lnSpc>
                <a:spcPct val="90000"/>
              </a:lnSpc>
            </a:pPr>
            <a:endParaRPr lang="es-MX" altLang="en-US" sz="2000" dirty="0">
              <a:latin typeface="Calibri" panose="020F0502020204030204" pitchFamily="34" charset="0"/>
            </a:endParaRPr>
          </a:p>
          <a:p>
            <a:pPr algn="just" eaLnBrk="1" hangingPunct="1">
              <a:lnSpc>
                <a:spcPct val="90000"/>
              </a:lnSpc>
            </a:pPr>
            <a:r>
              <a:rPr lang="es-MX" altLang="en-US" sz="2000" dirty="0">
                <a:latin typeface="Calibri" panose="020F0502020204030204" pitchFamily="34" charset="0"/>
              </a:rPr>
              <a:t>Cómo definir el número de rezagos apropiado?:</a:t>
            </a:r>
          </a:p>
          <a:p>
            <a:pPr algn="just" eaLnBrk="1" hangingPunct="1">
              <a:lnSpc>
                <a:spcPct val="90000"/>
              </a:lnSpc>
            </a:pPr>
            <a:endParaRPr lang="es-MX" altLang="en-US" sz="2000" dirty="0">
              <a:latin typeface="Calibri" panose="020F0502020204030204" pitchFamily="34" charset="0"/>
            </a:endParaRPr>
          </a:p>
          <a:p>
            <a:pPr lvl="1" algn="just" eaLnBrk="1" hangingPunct="1">
              <a:lnSpc>
                <a:spcPct val="90000"/>
              </a:lnSpc>
            </a:pPr>
            <a:r>
              <a:rPr lang="es-MX" altLang="en-US" sz="2000" dirty="0">
                <a:latin typeface="Calibri" panose="020F0502020204030204" pitchFamily="34" charset="0"/>
              </a:rPr>
              <a:t>Analizar el </a:t>
            </a:r>
            <a:r>
              <a:rPr lang="es-MX" altLang="en-US" sz="2000" dirty="0" err="1">
                <a:latin typeface="Calibri" panose="020F0502020204030204" pitchFamily="34" charset="0"/>
              </a:rPr>
              <a:t>correlograma</a:t>
            </a:r>
            <a:r>
              <a:rPr lang="es-MX" altLang="en-US" sz="2000" dirty="0">
                <a:latin typeface="Calibri" panose="020F0502020204030204" pitchFamily="34" charset="0"/>
              </a:rPr>
              <a:t> de los residuos de la ecuación DF y agregar los rezagos de aquellas </a:t>
            </a:r>
            <a:r>
              <a:rPr lang="es-MX" altLang="en-US" sz="2000" dirty="0" err="1">
                <a:latin typeface="Calibri" panose="020F0502020204030204" pitchFamily="34" charset="0"/>
              </a:rPr>
              <a:t>autocorrelaciones</a:t>
            </a:r>
            <a:r>
              <a:rPr lang="es-MX" altLang="en-US" sz="2000" dirty="0">
                <a:latin typeface="Calibri" panose="020F0502020204030204" pitchFamily="34" charset="0"/>
              </a:rPr>
              <a:t> que son significativas,</a:t>
            </a:r>
          </a:p>
          <a:p>
            <a:pPr lvl="1" algn="just" eaLnBrk="1" hangingPunct="1">
              <a:lnSpc>
                <a:spcPct val="90000"/>
              </a:lnSpc>
            </a:pPr>
            <a:r>
              <a:rPr lang="es-MX" altLang="en-US" sz="2000" dirty="0">
                <a:latin typeface="Calibri" panose="020F0502020204030204" pitchFamily="34" charset="0"/>
              </a:rPr>
              <a:t>Agregar rezagos a la ecuación y dejar aquellos que sean significativos,</a:t>
            </a:r>
          </a:p>
          <a:p>
            <a:pPr lvl="1" algn="just" eaLnBrk="1" hangingPunct="1">
              <a:lnSpc>
                <a:spcPct val="90000"/>
              </a:lnSpc>
            </a:pPr>
            <a:r>
              <a:rPr lang="es-MX" altLang="en-US" sz="2000" dirty="0">
                <a:latin typeface="Calibri" panose="020F0502020204030204" pitchFamily="34" charset="0"/>
              </a:rPr>
              <a:t>Agregar rezagos hasta que los residuos sean ruido blanco.</a:t>
            </a:r>
            <a:endParaRPr lang="en-US" altLang="en-US" sz="2000" dirty="0">
              <a:latin typeface="Calibri" panose="020F0502020204030204" pitchFamily="34" charset="0"/>
            </a:endParaRPr>
          </a:p>
          <a:p>
            <a:pPr lvl="1" algn="just" eaLnBrk="1" hangingPunct="1">
              <a:lnSpc>
                <a:spcPct val="90000"/>
              </a:lnSpc>
            </a:pPr>
            <a:r>
              <a:rPr lang="es-MX" altLang="en-US" sz="2000" b="1" dirty="0">
                <a:latin typeface="Calibri" panose="020F0502020204030204" pitchFamily="34" charset="0"/>
              </a:rPr>
              <a:t>Agregar rezagos en forma gradual y elegir la ecuación que minimice el criterio de </a:t>
            </a:r>
            <a:r>
              <a:rPr lang="es-MX" altLang="en-US" sz="2000" b="1" dirty="0" err="1">
                <a:latin typeface="Calibri" panose="020F0502020204030204" pitchFamily="34" charset="0"/>
              </a:rPr>
              <a:t>Akaike</a:t>
            </a:r>
            <a:r>
              <a:rPr lang="es-MX" altLang="en-US" sz="2000" b="1" dirty="0">
                <a:latin typeface="Calibri" panose="020F0502020204030204" pitchFamily="34" charset="0"/>
              </a:rPr>
              <a:t> (o algún otro criterio de bondad de ajuste),</a:t>
            </a:r>
          </a:p>
        </p:txBody>
      </p:sp>
      <p:sp>
        <p:nvSpPr>
          <p:cNvPr id="126978" name="Rectangle 2"/>
          <p:cNvSpPr>
            <a:spLocks noChangeArrowheads="1"/>
          </p:cNvSpPr>
          <p:nvPr/>
        </p:nvSpPr>
        <p:spPr bwMode="auto">
          <a:xfrm>
            <a:off x="759656" y="145071"/>
            <a:ext cx="10452296" cy="720725"/>
          </a:xfrm>
          <a:prstGeom prst="rect">
            <a:avLst/>
          </a:prstGeom>
          <a:noFill/>
          <a:ln w="9525">
            <a:noFill/>
            <a:miter lim="800000"/>
            <a:headEnd/>
            <a:tailEnd/>
          </a:ln>
        </p:spPr>
        <p:txBody>
          <a:bodyPr anchor="ctr"/>
          <a:lstStyle/>
          <a:p>
            <a:pPr algn="ctr">
              <a:defRPr/>
            </a:pPr>
            <a:r>
              <a:rPr lang="es-ES_tradnl" sz="4000" b="1" dirty="0">
                <a:effectLst>
                  <a:outerShdw blurRad="38100" dist="38100" dir="2700000" algn="tl">
                    <a:srgbClr val="C0C0C0"/>
                  </a:outerShdw>
                </a:effectLst>
                <a:latin typeface="+mj-lt"/>
              </a:rPr>
              <a:t>2.Prueba </a:t>
            </a:r>
            <a:r>
              <a:rPr lang="es-ES_tradnl" sz="4000" b="1" dirty="0" err="1">
                <a:effectLst>
                  <a:outerShdw blurRad="38100" dist="38100" dir="2700000" algn="tl">
                    <a:srgbClr val="C0C0C0"/>
                  </a:outerShdw>
                </a:effectLst>
                <a:latin typeface="+mj-lt"/>
              </a:rPr>
              <a:t>Dickey-Fuller</a:t>
            </a:r>
            <a:r>
              <a:rPr lang="es-ES_tradnl" sz="4000" b="1" dirty="0">
                <a:effectLst>
                  <a:outerShdw blurRad="38100" dist="38100" dir="2700000" algn="tl">
                    <a:srgbClr val="C0C0C0"/>
                  </a:outerShdw>
                </a:effectLst>
                <a:latin typeface="+mj-lt"/>
              </a:rPr>
              <a:t> Aumentada</a:t>
            </a:r>
            <a:r>
              <a:rPr lang="es-ES_tradnl" sz="3600" b="1" dirty="0">
                <a:effectLst>
                  <a:outerShdw blurRad="38100" dist="38100" dir="2700000" algn="tl">
                    <a:srgbClr val="C0C0C0"/>
                  </a:outerShdw>
                </a:effectLst>
                <a:latin typeface="+mj-lt"/>
              </a:rPr>
              <a:t> (1979)</a:t>
            </a:r>
            <a:endParaRPr lang="en-US" sz="3600" b="1" dirty="0">
              <a:effectLst>
                <a:outerShdw blurRad="38100" dist="38100" dir="2700000" algn="tl">
                  <a:srgbClr val="C0C0C0"/>
                </a:outerShdw>
              </a:effectLst>
              <a:latin typeface="+mj-lt"/>
            </a:endParaRPr>
          </a:p>
        </p:txBody>
      </p:sp>
      <p:sp>
        <p:nvSpPr>
          <p:cNvPr id="7175"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graphicFrame>
        <p:nvGraphicFramePr>
          <p:cNvPr id="7170" name="Object 4"/>
          <p:cNvGraphicFramePr>
            <a:graphicFrameLocks noChangeAspect="1"/>
          </p:cNvGraphicFramePr>
          <p:nvPr/>
        </p:nvGraphicFramePr>
        <p:xfrm>
          <a:off x="3309939" y="1214438"/>
          <a:ext cx="4535487" cy="501650"/>
        </p:xfrm>
        <a:graphic>
          <a:graphicData uri="http://schemas.openxmlformats.org/presentationml/2006/ole">
            <mc:AlternateContent xmlns:mc="http://schemas.openxmlformats.org/markup-compatibility/2006">
              <mc:Choice xmlns:v="urn:schemas-microsoft-com:vml" Requires="v">
                <p:oleObj spid="_x0000_s6179" name="Equation" r:id="rId4" imgW="2324100" imgH="254000" progId="Equation.3">
                  <p:embed/>
                </p:oleObj>
              </mc:Choice>
              <mc:Fallback>
                <p:oleObj name="Equation" r:id="rId4" imgW="2324100" imgH="254000" progId="Equation.3">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9939" y="1214438"/>
                        <a:ext cx="4535487"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Oval 6"/>
          <p:cNvSpPr>
            <a:spLocks noChangeArrowheads="1"/>
          </p:cNvSpPr>
          <p:nvPr/>
        </p:nvSpPr>
        <p:spPr bwMode="auto">
          <a:xfrm>
            <a:off x="6024563" y="1000125"/>
            <a:ext cx="1511300" cy="863600"/>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CR" altLang="en-US">
              <a:latin typeface="Comic Sans MS" panose="030F0702030302020204" pitchFamily="66" charset="0"/>
            </a:endParaRPr>
          </a:p>
        </p:txBody>
      </p:sp>
    </p:spTree>
    <p:extLst>
      <p:ext uri="{BB962C8B-B14F-4D97-AF65-F5344CB8AC3E}">
        <p14:creationId xmlns:p14="http://schemas.microsoft.com/office/powerpoint/2010/main" val="688903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0">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0">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250">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Recordatorio: identificación modelos ARIMA</a:t>
            </a:r>
          </a:p>
        </p:txBody>
      </p:sp>
    </p:spTree>
    <p:extLst>
      <p:ext uri="{BB962C8B-B14F-4D97-AF65-F5344CB8AC3E}">
        <p14:creationId xmlns:p14="http://schemas.microsoft.com/office/powerpoint/2010/main" val="3754187428"/>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p:cNvSpPr>
          <p:nvPr>
            <p:ph type="body" idx="4294967295"/>
          </p:nvPr>
        </p:nvSpPr>
        <p:spPr>
          <a:xfrm>
            <a:off x="295422" y="2511083"/>
            <a:ext cx="11043138" cy="4114799"/>
          </a:xfrm>
        </p:spPr>
        <p:txBody>
          <a:bodyPr>
            <a:normAutofit/>
          </a:bodyPr>
          <a:lstStyle/>
          <a:p>
            <a:pPr algn="just" eaLnBrk="1" hangingPunct="1"/>
            <a:r>
              <a:rPr lang="es-ES_tradnl" altLang="en-US" dirty="0">
                <a:latin typeface="Calibri" panose="020F0502020204030204" pitchFamily="34" charset="0"/>
              </a:rPr>
              <a:t>Ofrece un método alternativo de corregir la </a:t>
            </a:r>
            <a:r>
              <a:rPr lang="es-ES_tradnl" altLang="en-US" dirty="0" err="1">
                <a:latin typeface="Calibri" panose="020F0502020204030204" pitchFamily="34" charset="0"/>
              </a:rPr>
              <a:t>autocorrelación</a:t>
            </a:r>
            <a:r>
              <a:rPr lang="es-ES_tradnl" altLang="en-US" dirty="0">
                <a:latin typeface="Calibri" panose="020F0502020204030204" pitchFamily="34" charset="0"/>
              </a:rPr>
              <a:t> de los residuos de la ecuación</a:t>
            </a:r>
          </a:p>
          <a:p>
            <a:pPr algn="just" eaLnBrk="1" hangingPunct="1"/>
            <a:r>
              <a:rPr lang="es-ES_tradnl" altLang="en-US" dirty="0">
                <a:latin typeface="Calibri" panose="020F0502020204030204" pitchFamily="34" charset="0"/>
              </a:rPr>
              <a:t>Primero estima la ecuación DF no aumentada</a:t>
            </a:r>
          </a:p>
          <a:p>
            <a:pPr algn="just" eaLnBrk="1" hangingPunct="1"/>
            <a:r>
              <a:rPr lang="es-ES_tradnl" altLang="en-US" dirty="0">
                <a:latin typeface="Calibri" panose="020F0502020204030204" pitchFamily="34" charset="0"/>
              </a:rPr>
              <a:t>Ajustar el valor t-</a:t>
            </a:r>
            <a:r>
              <a:rPr lang="es-ES_tradnl" altLang="en-US" dirty="0" err="1">
                <a:latin typeface="Calibri" panose="020F0502020204030204" pitchFamily="34" charset="0"/>
              </a:rPr>
              <a:t>student</a:t>
            </a:r>
            <a:r>
              <a:rPr lang="es-ES_tradnl" altLang="en-US" dirty="0">
                <a:latin typeface="Calibri" panose="020F0502020204030204" pitchFamily="34" charset="0"/>
              </a:rPr>
              <a:t> del parámetro </a:t>
            </a:r>
            <a:r>
              <a:rPr lang="es-ES_tradnl" altLang="en-US" dirty="0">
                <a:latin typeface="Symbol" panose="05050102010706020507" pitchFamily="18" charset="2"/>
              </a:rPr>
              <a:t>d,</a:t>
            </a:r>
            <a:r>
              <a:rPr lang="es-ES_tradnl" altLang="en-US" dirty="0">
                <a:latin typeface="Calibri" panose="020F0502020204030204" pitchFamily="34" charset="0"/>
              </a:rPr>
              <a:t> para que la correlación no afecte la distribución del estadístico.</a:t>
            </a:r>
          </a:p>
          <a:p>
            <a:pPr algn="just" eaLnBrk="1" hangingPunct="1"/>
            <a:r>
              <a:rPr lang="es-ES_tradnl" altLang="en-US" dirty="0">
                <a:latin typeface="Calibri" panose="020F0502020204030204" pitchFamily="34" charset="0"/>
              </a:rPr>
              <a:t>La principal ventaja de esta prueba respecto al DFA es que toma en cuenta la posibilidad de que ocurran cambios estructurales en el comportamiento</a:t>
            </a:r>
            <a:r>
              <a:rPr lang="es-ES" altLang="en-US" dirty="0">
                <a:latin typeface="Calibri" panose="020F0502020204030204" pitchFamily="34" charset="0"/>
              </a:rPr>
              <a:t> de la serie.</a:t>
            </a:r>
            <a:endParaRPr lang="en-US" altLang="en-US" dirty="0">
              <a:latin typeface="Calibri" panose="020F0502020204030204" pitchFamily="34" charset="0"/>
            </a:endParaRPr>
          </a:p>
        </p:txBody>
      </p:sp>
      <p:sp>
        <p:nvSpPr>
          <p:cNvPr id="126978" name="Rectangle 2"/>
          <p:cNvSpPr>
            <a:spLocks noChangeArrowheads="1"/>
          </p:cNvSpPr>
          <p:nvPr/>
        </p:nvSpPr>
        <p:spPr bwMode="auto">
          <a:xfrm>
            <a:off x="730930" y="303152"/>
            <a:ext cx="10044922" cy="720725"/>
          </a:xfrm>
          <a:prstGeom prst="rect">
            <a:avLst/>
          </a:prstGeom>
          <a:noFill/>
          <a:ln w="9525">
            <a:noFill/>
            <a:miter lim="800000"/>
            <a:headEnd/>
            <a:tailEnd/>
          </a:ln>
        </p:spPr>
        <p:txBody>
          <a:bodyPr anchor="ctr"/>
          <a:lstStyle/>
          <a:p>
            <a:pPr algn="ctr">
              <a:defRPr/>
            </a:pPr>
            <a:r>
              <a:rPr lang="es-ES_tradnl" sz="4400" b="1" dirty="0">
                <a:effectLst>
                  <a:outerShdw blurRad="38100" dist="38100" dir="2700000" algn="tl">
                    <a:srgbClr val="C0C0C0"/>
                  </a:outerShdw>
                </a:effectLst>
                <a:latin typeface="+mj-lt"/>
              </a:rPr>
              <a:t>3.Prueba Phillips-Perrón </a:t>
            </a:r>
            <a:r>
              <a:rPr lang="es-ES_tradnl" sz="4000" b="1" dirty="0">
                <a:effectLst>
                  <a:outerShdw blurRad="38100" dist="38100" dir="2700000" algn="tl">
                    <a:srgbClr val="C0C0C0"/>
                  </a:outerShdw>
                </a:effectLst>
                <a:latin typeface="+mj-lt"/>
              </a:rPr>
              <a:t>(1988)</a:t>
            </a:r>
            <a:endParaRPr lang="en-US" sz="4000" b="1" dirty="0">
              <a:effectLst>
                <a:outerShdw blurRad="38100" dist="38100" dir="2700000" algn="tl">
                  <a:srgbClr val="C0C0C0"/>
                </a:outerShdw>
              </a:effectLst>
              <a:latin typeface="+mj-lt"/>
            </a:endParaRPr>
          </a:p>
        </p:txBody>
      </p:sp>
      <p:graphicFrame>
        <p:nvGraphicFramePr>
          <p:cNvPr id="8194" name="Object 5"/>
          <p:cNvGraphicFramePr>
            <a:graphicFrameLocks noChangeAspect="1"/>
          </p:cNvGraphicFramePr>
          <p:nvPr>
            <p:extLst>
              <p:ext uri="{D42A27DB-BD31-4B8C-83A1-F6EECF244321}">
                <p14:modId xmlns:p14="http://schemas.microsoft.com/office/powerpoint/2010/main" val="2649037638"/>
              </p:ext>
            </p:extLst>
          </p:nvPr>
        </p:nvGraphicFramePr>
        <p:xfrm>
          <a:off x="4022442" y="1440612"/>
          <a:ext cx="4249688" cy="651804"/>
        </p:xfrm>
        <a:graphic>
          <a:graphicData uri="http://schemas.openxmlformats.org/presentationml/2006/ole">
            <mc:AlternateContent xmlns:mc="http://schemas.openxmlformats.org/markup-compatibility/2006">
              <mc:Choice xmlns:v="urn:schemas-microsoft-com:vml" Requires="v">
                <p:oleObj spid="_x0000_s7204" name="Equation" r:id="rId4" imgW="1548728" imgH="241195" progId="Equation.3">
                  <p:embed/>
                </p:oleObj>
              </mc:Choice>
              <mc:Fallback>
                <p:oleObj name="Equation" r:id="rId4" imgW="1548728" imgH="241195" progId="Equation.3">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442" y="1440612"/>
                        <a:ext cx="4249688" cy="6518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2890332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Grp="1" noChangeAspect="1"/>
          </p:cNvGraphicFramePr>
          <p:nvPr>
            <p:ph idx="1"/>
          </p:nvPr>
        </p:nvGraphicFramePr>
        <p:xfrm>
          <a:off x="2057400" y="2362200"/>
          <a:ext cx="4419600" cy="2433638"/>
        </p:xfrm>
        <a:graphic>
          <a:graphicData uri="http://schemas.openxmlformats.org/presentationml/2006/ole">
            <mc:AlternateContent xmlns:mc="http://schemas.openxmlformats.org/markup-compatibility/2006">
              <mc:Choice xmlns:v="urn:schemas-microsoft-com:vml" Requires="v">
                <p:oleObj spid="_x0000_s8227" name="Bitmap Image" r:id="rId3" imgW="3943901" imgH="2172003" progId="PBrush">
                  <p:embed/>
                </p:oleObj>
              </mc:Choice>
              <mc:Fallback>
                <p:oleObj name="Bitmap Image" r:id="rId3" imgW="3943901" imgH="2172003" progId="PBrush">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62200"/>
                        <a:ext cx="4419600" cy="243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90" name="Freeform 6"/>
          <p:cNvSpPr>
            <a:spLocks/>
          </p:cNvSpPr>
          <p:nvPr/>
        </p:nvSpPr>
        <p:spPr bwMode="auto">
          <a:xfrm>
            <a:off x="2438400" y="2514600"/>
            <a:ext cx="4114800" cy="1905000"/>
          </a:xfrm>
          <a:custGeom>
            <a:avLst/>
            <a:gdLst>
              <a:gd name="T0" fmla="*/ 0 w 4610"/>
              <a:gd name="T1" fmla="*/ 2147483647 h 1258"/>
              <a:gd name="T2" fmla="*/ 2147483647 w 4610"/>
              <a:gd name="T3" fmla="*/ 2147483647 h 1258"/>
              <a:gd name="T4" fmla="*/ 2147483647 w 4610"/>
              <a:gd name="T5" fmla="*/ 2147483647 h 1258"/>
              <a:gd name="T6" fmla="*/ 2147483647 w 4610"/>
              <a:gd name="T7" fmla="*/ 2147483647 h 1258"/>
              <a:gd name="T8" fmla="*/ 2147483647 w 4610"/>
              <a:gd name="T9" fmla="*/ 2147483647 h 1258"/>
              <a:gd name="T10" fmla="*/ 2147483647 w 4610"/>
              <a:gd name="T11" fmla="*/ 2147483647 h 1258"/>
              <a:gd name="T12" fmla="*/ 2147483647 w 4610"/>
              <a:gd name="T13" fmla="*/ 2147483647 h 1258"/>
              <a:gd name="T14" fmla="*/ 2147483647 w 4610"/>
              <a:gd name="T15" fmla="*/ 2147483647 h 1258"/>
              <a:gd name="T16" fmla="*/ 2147483647 w 4610"/>
              <a:gd name="T17" fmla="*/ 2147483647 h 1258"/>
              <a:gd name="T18" fmla="*/ 2147483647 w 4610"/>
              <a:gd name="T19" fmla="*/ 2147483647 h 1258"/>
              <a:gd name="T20" fmla="*/ 2147483647 w 4610"/>
              <a:gd name="T21" fmla="*/ 2147483647 h 1258"/>
              <a:gd name="T22" fmla="*/ 2147483647 w 4610"/>
              <a:gd name="T23" fmla="*/ 2147483647 h 1258"/>
              <a:gd name="T24" fmla="*/ 2147483647 w 4610"/>
              <a:gd name="T25" fmla="*/ 2147483647 h 1258"/>
              <a:gd name="T26" fmla="*/ 2147483647 w 4610"/>
              <a:gd name="T27" fmla="*/ 2147483647 h 1258"/>
              <a:gd name="T28" fmla="*/ 2147483647 w 4610"/>
              <a:gd name="T29" fmla="*/ 2147483647 h 1258"/>
              <a:gd name="T30" fmla="*/ 2147483647 w 4610"/>
              <a:gd name="T31" fmla="*/ 2147483647 h 1258"/>
              <a:gd name="T32" fmla="*/ 2147483647 w 4610"/>
              <a:gd name="T33" fmla="*/ 2147483647 h 1258"/>
              <a:gd name="T34" fmla="*/ 2147483647 w 4610"/>
              <a:gd name="T35" fmla="*/ 2147483647 h 1258"/>
              <a:gd name="T36" fmla="*/ 2147483647 w 4610"/>
              <a:gd name="T37" fmla="*/ 2147483647 h 1258"/>
              <a:gd name="T38" fmla="*/ 2147483647 w 4610"/>
              <a:gd name="T39" fmla="*/ 2147483647 h 1258"/>
              <a:gd name="T40" fmla="*/ 2147483647 w 4610"/>
              <a:gd name="T41" fmla="*/ 2147483647 h 1258"/>
              <a:gd name="T42" fmla="*/ 2147483647 w 4610"/>
              <a:gd name="T43" fmla="*/ 2147483647 h 1258"/>
              <a:gd name="T44" fmla="*/ 2147483647 w 4610"/>
              <a:gd name="T45" fmla="*/ 2147483647 h 1258"/>
              <a:gd name="T46" fmla="*/ 2147483647 w 4610"/>
              <a:gd name="T47" fmla="*/ 2147483647 h 1258"/>
              <a:gd name="T48" fmla="*/ 2147483647 w 4610"/>
              <a:gd name="T49" fmla="*/ 2147483647 h 1258"/>
              <a:gd name="T50" fmla="*/ 2147483647 w 4610"/>
              <a:gd name="T51" fmla="*/ 0 h 1258"/>
              <a:gd name="T52" fmla="*/ 2147483647 w 4610"/>
              <a:gd name="T53" fmla="*/ 0 h 1258"/>
              <a:gd name="T54" fmla="*/ 2147483647 w 4610"/>
              <a:gd name="T55" fmla="*/ 0 h 1258"/>
              <a:gd name="T56" fmla="*/ 2147483647 w 4610"/>
              <a:gd name="T57" fmla="*/ 2147483647 h 1258"/>
              <a:gd name="T58" fmla="*/ 2147483647 w 4610"/>
              <a:gd name="T59" fmla="*/ 2147483647 h 1258"/>
              <a:gd name="T60" fmla="*/ 2147483647 w 4610"/>
              <a:gd name="T61" fmla="*/ 2147483647 h 1258"/>
              <a:gd name="T62" fmla="*/ 2147483647 w 4610"/>
              <a:gd name="T63" fmla="*/ 2147483647 h 1258"/>
              <a:gd name="T64" fmla="*/ 2147483647 w 4610"/>
              <a:gd name="T65" fmla="*/ 2147483647 h 1258"/>
              <a:gd name="T66" fmla="*/ 2147483647 w 4610"/>
              <a:gd name="T67" fmla="*/ 2147483647 h 1258"/>
              <a:gd name="T68" fmla="*/ 2147483647 w 4610"/>
              <a:gd name="T69" fmla="*/ 2147483647 h 1258"/>
              <a:gd name="T70" fmla="*/ 2147483647 w 4610"/>
              <a:gd name="T71" fmla="*/ 2147483647 h 1258"/>
              <a:gd name="T72" fmla="*/ 2147483647 w 4610"/>
              <a:gd name="T73" fmla="*/ 2147483647 h 1258"/>
              <a:gd name="T74" fmla="*/ 2147483647 w 4610"/>
              <a:gd name="T75" fmla="*/ 2147483647 h 1258"/>
              <a:gd name="T76" fmla="*/ 2147483647 w 4610"/>
              <a:gd name="T77" fmla="*/ 2147483647 h 1258"/>
              <a:gd name="T78" fmla="*/ 2147483647 w 4610"/>
              <a:gd name="T79" fmla="*/ 2147483647 h 1258"/>
              <a:gd name="T80" fmla="*/ 2147483647 w 4610"/>
              <a:gd name="T81" fmla="*/ 2147483647 h 1258"/>
              <a:gd name="T82" fmla="*/ 2147483647 w 4610"/>
              <a:gd name="T83" fmla="*/ 2147483647 h 1258"/>
              <a:gd name="T84" fmla="*/ 2147483647 w 4610"/>
              <a:gd name="T85" fmla="*/ 2147483647 h 1258"/>
              <a:gd name="T86" fmla="*/ 2147483647 w 4610"/>
              <a:gd name="T87" fmla="*/ 2147483647 h 1258"/>
              <a:gd name="T88" fmla="*/ 2147483647 w 4610"/>
              <a:gd name="T89" fmla="*/ 2147483647 h 1258"/>
              <a:gd name="T90" fmla="*/ 2147483647 w 4610"/>
              <a:gd name="T91" fmla="*/ 2147483647 h 1258"/>
              <a:gd name="T92" fmla="*/ 2147483647 w 4610"/>
              <a:gd name="T93" fmla="*/ 2147483647 h 1258"/>
              <a:gd name="T94" fmla="*/ 2147483647 w 4610"/>
              <a:gd name="T95" fmla="*/ 2147483647 h 1258"/>
              <a:gd name="T96" fmla="*/ 2147483647 w 4610"/>
              <a:gd name="T97" fmla="*/ 2147483647 h 1258"/>
              <a:gd name="T98" fmla="*/ 2147483647 w 4610"/>
              <a:gd name="T99" fmla="*/ 2147483647 h 1258"/>
              <a:gd name="T100" fmla="*/ 2147483647 w 4610"/>
              <a:gd name="T101" fmla="*/ 2147483647 h 1258"/>
              <a:gd name="T102" fmla="*/ 2147483647 w 4610"/>
              <a:gd name="T103" fmla="*/ 2147483647 h 1258"/>
              <a:gd name="T104" fmla="*/ 2147483647 w 4610"/>
              <a:gd name="T105" fmla="*/ 2147483647 h 12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10"/>
              <a:gd name="T160" fmla="*/ 0 h 1258"/>
              <a:gd name="T161" fmla="*/ 4610 w 4610"/>
              <a:gd name="T162" fmla="*/ 1258 h 125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10" h="1258">
                <a:moveTo>
                  <a:pt x="0" y="1258"/>
                </a:moveTo>
                <a:lnTo>
                  <a:pt x="70" y="1258"/>
                </a:lnTo>
                <a:lnTo>
                  <a:pt x="163" y="1258"/>
                </a:lnTo>
                <a:lnTo>
                  <a:pt x="256" y="1258"/>
                </a:lnTo>
                <a:lnTo>
                  <a:pt x="349" y="1240"/>
                </a:lnTo>
                <a:lnTo>
                  <a:pt x="419" y="1240"/>
                </a:lnTo>
                <a:lnTo>
                  <a:pt x="512" y="1222"/>
                </a:lnTo>
                <a:lnTo>
                  <a:pt x="605" y="1204"/>
                </a:lnTo>
                <a:lnTo>
                  <a:pt x="698" y="1186"/>
                </a:lnTo>
                <a:lnTo>
                  <a:pt x="792" y="1150"/>
                </a:lnTo>
                <a:lnTo>
                  <a:pt x="885" y="1114"/>
                </a:lnTo>
                <a:lnTo>
                  <a:pt x="955" y="1078"/>
                </a:lnTo>
                <a:lnTo>
                  <a:pt x="1048" y="1024"/>
                </a:lnTo>
                <a:lnTo>
                  <a:pt x="1141" y="952"/>
                </a:lnTo>
                <a:lnTo>
                  <a:pt x="1234" y="880"/>
                </a:lnTo>
                <a:lnTo>
                  <a:pt x="1327" y="809"/>
                </a:lnTo>
                <a:lnTo>
                  <a:pt x="1397" y="719"/>
                </a:lnTo>
                <a:lnTo>
                  <a:pt x="1490" y="629"/>
                </a:lnTo>
                <a:lnTo>
                  <a:pt x="1583" y="521"/>
                </a:lnTo>
                <a:lnTo>
                  <a:pt x="1676" y="431"/>
                </a:lnTo>
                <a:lnTo>
                  <a:pt x="1770" y="324"/>
                </a:lnTo>
                <a:lnTo>
                  <a:pt x="1839" y="234"/>
                </a:lnTo>
                <a:lnTo>
                  <a:pt x="1933" y="162"/>
                </a:lnTo>
                <a:lnTo>
                  <a:pt x="2026" y="90"/>
                </a:lnTo>
                <a:lnTo>
                  <a:pt x="2119" y="36"/>
                </a:lnTo>
                <a:lnTo>
                  <a:pt x="2212" y="0"/>
                </a:lnTo>
                <a:lnTo>
                  <a:pt x="2305" y="0"/>
                </a:lnTo>
                <a:lnTo>
                  <a:pt x="2375" y="0"/>
                </a:lnTo>
                <a:lnTo>
                  <a:pt x="2468" y="36"/>
                </a:lnTo>
                <a:lnTo>
                  <a:pt x="2561" y="72"/>
                </a:lnTo>
                <a:lnTo>
                  <a:pt x="2654" y="144"/>
                </a:lnTo>
                <a:lnTo>
                  <a:pt x="2724" y="216"/>
                </a:lnTo>
                <a:lnTo>
                  <a:pt x="2817" y="306"/>
                </a:lnTo>
                <a:lnTo>
                  <a:pt x="2910" y="413"/>
                </a:lnTo>
                <a:lnTo>
                  <a:pt x="3004" y="503"/>
                </a:lnTo>
                <a:lnTo>
                  <a:pt x="3097" y="611"/>
                </a:lnTo>
                <a:lnTo>
                  <a:pt x="3190" y="701"/>
                </a:lnTo>
                <a:lnTo>
                  <a:pt x="3260" y="791"/>
                </a:lnTo>
                <a:lnTo>
                  <a:pt x="3353" y="863"/>
                </a:lnTo>
                <a:lnTo>
                  <a:pt x="3446" y="934"/>
                </a:lnTo>
                <a:lnTo>
                  <a:pt x="3539" y="1006"/>
                </a:lnTo>
                <a:lnTo>
                  <a:pt x="3632" y="1060"/>
                </a:lnTo>
                <a:lnTo>
                  <a:pt x="3702" y="1114"/>
                </a:lnTo>
                <a:lnTo>
                  <a:pt x="3795" y="1150"/>
                </a:lnTo>
                <a:lnTo>
                  <a:pt x="3888" y="1168"/>
                </a:lnTo>
                <a:lnTo>
                  <a:pt x="3982" y="1204"/>
                </a:lnTo>
                <a:lnTo>
                  <a:pt x="4075" y="1222"/>
                </a:lnTo>
                <a:lnTo>
                  <a:pt x="4145" y="1240"/>
                </a:lnTo>
                <a:lnTo>
                  <a:pt x="4238" y="1240"/>
                </a:lnTo>
                <a:lnTo>
                  <a:pt x="4331" y="1258"/>
                </a:lnTo>
                <a:lnTo>
                  <a:pt x="4424" y="1258"/>
                </a:lnTo>
                <a:lnTo>
                  <a:pt x="4517" y="1258"/>
                </a:lnTo>
                <a:lnTo>
                  <a:pt x="4610" y="1258"/>
                </a:lnTo>
              </a:path>
            </a:pathLst>
          </a:custGeom>
          <a:noFill/>
          <a:ln w="34925">
            <a:solidFill>
              <a:srgbClr val="333399"/>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21" name="Text Box 7"/>
          <p:cNvSpPr txBox="1">
            <a:spLocks noChangeArrowheads="1"/>
          </p:cNvSpPr>
          <p:nvPr/>
        </p:nvSpPr>
        <p:spPr bwMode="auto">
          <a:xfrm>
            <a:off x="2209800" y="1676401"/>
            <a:ext cx="464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ES_tradnl" altLang="en-US">
                <a:solidFill>
                  <a:srgbClr val="0000FF"/>
                </a:solidFill>
              </a:rPr>
              <a:t>Distribución del test DF</a:t>
            </a:r>
          </a:p>
        </p:txBody>
      </p:sp>
      <p:sp>
        <p:nvSpPr>
          <p:cNvPr id="9222" name="Text Box 9"/>
          <p:cNvSpPr txBox="1">
            <a:spLocks noChangeArrowheads="1"/>
          </p:cNvSpPr>
          <p:nvPr/>
        </p:nvSpPr>
        <p:spPr bwMode="auto">
          <a:xfrm>
            <a:off x="6667500" y="1427163"/>
            <a:ext cx="3581400"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90000"/>
              </a:lnSpc>
              <a:spcBef>
                <a:spcPct val="20000"/>
              </a:spcBef>
              <a:buClr>
                <a:schemeClr val="tx2"/>
              </a:buClr>
              <a:buSzPct val="70000"/>
              <a:buFont typeface="Wingdings" panose="05000000000000000000" pitchFamily="2" charset="2"/>
              <a:buChar char="l"/>
            </a:pPr>
            <a:r>
              <a:rPr lang="es-ES_tradnl" altLang="en-US" dirty="0"/>
              <a:t>Tienen una distribución normal pero con promedio negativo. En realidad no son momentos completamente de una normal.</a:t>
            </a:r>
          </a:p>
          <a:p>
            <a:pPr algn="just" eaLnBrk="1" hangingPunct="1">
              <a:lnSpc>
                <a:spcPct val="90000"/>
              </a:lnSpc>
              <a:spcBef>
                <a:spcPct val="20000"/>
              </a:spcBef>
              <a:buClr>
                <a:schemeClr val="tx2"/>
              </a:buClr>
              <a:buSzPct val="70000"/>
              <a:buFont typeface="Wingdings" panose="05000000000000000000" pitchFamily="2" charset="2"/>
              <a:buChar char="l"/>
            </a:pPr>
            <a:r>
              <a:rPr lang="es-ES_tradnl" altLang="en-US" dirty="0"/>
              <a:t>Estas pruebas no permiten el uso de </a:t>
            </a:r>
            <a:r>
              <a:rPr lang="es-ES_tradnl" altLang="en-US" dirty="0" err="1"/>
              <a:t>dummies</a:t>
            </a:r>
            <a:r>
              <a:rPr lang="es-ES_tradnl" altLang="en-US" dirty="0"/>
              <a:t> para recoger cambios estructurales, pues modificaría los valores tabulares.</a:t>
            </a:r>
          </a:p>
          <a:p>
            <a:pPr algn="just" eaLnBrk="1" hangingPunct="1">
              <a:lnSpc>
                <a:spcPct val="90000"/>
              </a:lnSpc>
              <a:spcBef>
                <a:spcPct val="20000"/>
              </a:spcBef>
              <a:buClr>
                <a:schemeClr val="tx2"/>
              </a:buClr>
              <a:buSzPct val="70000"/>
              <a:buFont typeface="Wingdings" panose="05000000000000000000" pitchFamily="2" charset="2"/>
              <a:buChar char="l"/>
            </a:pPr>
            <a:r>
              <a:rPr lang="es-ES_tradnl" altLang="en-US" dirty="0"/>
              <a:t>Es posible usar </a:t>
            </a:r>
            <a:r>
              <a:rPr lang="es-ES_tradnl" altLang="en-US" dirty="0" err="1"/>
              <a:t>dummies</a:t>
            </a:r>
            <a:r>
              <a:rPr lang="es-ES_tradnl" altLang="en-US" dirty="0"/>
              <a:t> para recoger efectos tipo impulso.</a:t>
            </a:r>
          </a:p>
          <a:p>
            <a:pPr algn="just" eaLnBrk="1" hangingPunct="1">
              <a:lnSpc>
                <a:spcPct val="90000"/>
              </a:lnSpc>
              <a:spcBef>
                <a:spcPct val="20000"/>
              </a:spcBef>
              <a:buClr>
                <a:schemeClr val="tx2"/>
              </a:buClr>
              <a:buSzPct val="70000"/>
              <a:buFont typeface="Wingdings" panose="05000000000000000000" pitchFamily="2" charset="2"/>
              <a:buChar char="l"/>
            </a:pPr>
            <a:r>
              <a:rPr lang="es-ES_tradnl" altLang="en-US" dirty="0" err="1"/>
              <a:t>Davidson</a:t>
            </a:r>
            <a:r>
              <a:rPr lang="es-ES_tradnl" altLang="en-US" dirty="0"/>
              <a:t> y </a:t>
            </a:r>
            <a:r>
              <a:rPr lang="es-ES_tradnl" altLang="en-US" dirty="0" err="1"/>
              <a:t>Mackinnon</a:t>
            </a:r>
            <a:r>
              <a:rPr lang="es-ES_tradnl" altLang="en-US" dirty="0"/>
              <a:t> desarrollaron las tablas para realizar esta prueba.</a:t>
            </a:r>
          </a:p>
          <a:p>
            <a:pPr algn="just" eaLnBrk="1" hangingPunct="1">
              <a:spcBef>
                <a:spcPct val="50000"/>
              </a:spcBef>
            </a:pPr>
            <a:endParaRPr lang="es-ES_tradnl" altLang="en-US" dirty="0"/>
          </a:p>
        </p:txBody>
      </p:sp>
      <p:sp>
        <p:nvSpPr>
          <p:cNvPr id="2" name="Rectángulo 1"/>
          <p:cNvSpPr/>
          <p:nvPr/>
        </p:nvSpPr>
        <p:spPr>
          <a:xfrm>
            <a:off x="801858" y="5206884"/>
            <a:ext cx="10255348" cy="1015663"/>
          </a:xfrm>
          <a:prstGeom prst="rect">
            <a:avLst/>
          </a:prstGeom>
        </p:spPr>
        <p:txBody>
          <a:bodyPr wrap="square">
            <a:spAutoFit/>
          </a:bodyPr>
          <a:lstStyle/>
          <a:p>
            <a:r>
              <a:rPr lang="es-ES_tradnl" sz="2000" baseline="30000" dirty="0">
                <a:latin typeface="Times New Roman" panose="02020603050405020304" pitchFamily="18" charset="0"/>
                <a:ea typeface="Times New Roman" panose="02020603050405020304" pitchFamily="18" charset="0"/>
              </a:rPr>
              <a:t>Las tablas de </a:t>
            </a:r>
            <a:r>
              <a:rPr lang="es-ES_tradnl" sz="2000" baseline="30000" dirty="0" err="1">
                <a:latin typeface="Times New Roman" panose="02020603050405020304" pitchFamily="18" charset="0"/>
                <a:ea typeface="Times New Roman" panose="02020603050405020304" pitchFamily="18" charset="0"/>
              </a:rPr>
              <a:t>Davidson</a:t>
            </a:r>
            <a:r>
              <a:rPr lang="es-ES_tradnl" sz="2000" baseline="30000" dirty="0">
                <a:latin typeface="Times New Roman" panose="02020603050405020304" pitchFamily="18" charset="0"/>
                <a:ea typeface="Times New Roman" panose="02020603050405020304" pitchFamily="18" charset="0"/>
              </a:rPr>
              <a:t> y </a:t>
            </a:r>
            <a:r>
              <a:rPr lang="es-ES_tradnl" sz="2000" baseline="30000" dirty="0" err="1">
                <a:latin typeface="Times New Roman" panose="02020603050405020304" pitchFamily="18" charset="0"/>
                <a:ea typeface="Times New Roman" panose="02020603050405020304" pitchFamily="18" charset="0"/>
              </a:rPr>
              <a:t>Mackinnon</a:t>
            </a:r>
            <a:r>
              <a:rPr lang="es-ES_tradnl" sz="2000" baseline="30000" dirty="0">
                <a:latin typeface="Times New Roman" panose="02020603050405020304" pitchFamily="18" charset="0"/>
                <a:ea typeface="Times New Roman" panose="02020603050405020304" pitchFamily="18" charset="0"/>
              </a:rPr>
              <a:t> (1993) para las pruebas de raíces unitarias fueron desarrolladas para muestras grandes y en ese sentido el valor con el cual se contrasta la hipótesis no depende del tamaño de la muestra.  No obstante, estas tablas consideran el número de variables explicativas consideradas en la ecuación: tendencia, constante y rezagos de la variable dependiente.  Utilizando dos decimales, los valores tabulares se mantienen prácticamente inalterables para rezagos de 1 a 12.</a:t>
            </a:r>
            <a:endParaRPr lang="en-US" sz="2000" dirty="0"/>
          </a:p>
        </p:txBody>
      </p:sp>
      <p:sp>
        <p:nvSpPr>
          <p:cNvPr id="10" name="5 Título"/>
          <p:cNvSpPr txBox="1">
            <a:spLocks/>
          </p:cNvSpPr>
          <p:nvPr/>
        </p:nvSpPr>
        <p:spPr>
          <a:xfrm>
            <a:off x="281352" y="55628"/>
            <a:ext cx="11577711" cy="9713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a:t>
            </a:r>
          </a:p>
        </p:txBody>
      </p:sp>
    </p:spTree>
    <p:extLst>
      <p:ext uri="{BB962C8B-B14F-4D97-AF65-F5344CB8AC3E}">
        <p14:creationId xmlns:p14="http://schemas.microsoft.com/office/powerpoint/2010/main" val="247239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Resultado de imagen para table Mackinn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6763" y="1147101"/>
            <a:ext cx="7540283" cy="5393860"/>
          </a:xfrm>
          <a:prstGeom prst="rect">
            <a:avLst/>
          </a:prstGeom>
          <a:noFill/>
          <a:extLst>
            <a:ext uri="{909E8E84-426E-40DD-AFC4-6F175D3DCCD1}">
              <a14:hiddenFill xmlns:a14="http://schemas.microsoft.com/office/drawing/2010/main">
                <a:solidFill>
                  <a:srgbClr val="FFFFFF"/>
                </a:solidFill>
              </a14:hiddenFill>
            </a:ext>
          </a:extLst>
        </p:spPr>
      </p:pic>
      <p:sp>
        <p:nvSpPr>
          <p:cNvPr id="5" name="5 Título"/>
          <p:cNvSpPr txBox="1">
            <a:spLocks/>
          </p:cNvSpPr>
          <p:nvPr/>
        </p:nvSpPr>
        <p:spPr>
          <a:xfrm>
            <a:off x="281352" y="55628"/>
            <a:ext cx="11577711" cy="9713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a:t>
            </a:r>
          </a:p>
        </p:txBody>
      </p:sp>
    </p:spTree>
    <p:extLst>
      <p:ext uri="{BB962C8B-B14F-4D97-AF65-F5344CB8AC3E}">
        <p14:creationId xmlns:p14="http://schemas.microsoft.com/office/powerpoint/2010/main" val="324053210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3704349-5076-4D52-890F-20618AF3CF21}"/>
              </a:ext>
            </a:extLst>
          </p:cNvPr>
          <p:cNvSpPr>
            <a:spLocks noGrp="1"/>
          </p:cNvSpPr>
          <p:nvPr>
            <p:ph idx="1"/>
          </p:nvPr>
        </p:nvSpPr>
        <p:spPr>
          <a:xfrm>
            <a:off x="281352" y="1392697"/>
            <a:ext cx="8074857" cy="5219118"/>
          </a:xfrm>
        </p:spPr>
        <p:txBody>
          <a:bodyPr/>
          <a:lstStyle/>
          <a:p>
            <a:pPr algn="just"/>
            <a:r>
              <a:rPr lang="es-CR" dirty="0"/>
              <a:t>En nuestro caso, no veremos cómo es que se utilizan las tablas de </a:t>
            </a:r>
            <a:r>
              <a:rPr lang="es-CR" dirty="0" err="1"/>
              <a:t>McKinnon</a:t>
            </a:r>
            <a:r>
              <a:rPr lang="es-CR" dirty="0"/>
              <a:t>. Si nos fundamentamos en el valor de </a:t>
            </a:r>
            <a:r>
              <a:rPr lang="es-CR" b="1" i="1" dirty="0"/>
              <a:t>p</a:t>
            </a:r>
            <a:r>
              <a:rPr lang="es-CR" dirty="0"/>
              <a:t> para conocer la decisión estadística.</a:t>
            </a:r>
          </a:p>
          <a:p>
            <a:pPr algn="just"/>
            <a:endParaRPr lang="es-CR" dirty="0"/>
          </a:p>
          <a:p>
            <a:pPr algn="just"/>
            <a:r>
              <a:rPr lang="es-CR" dirty="0"/>
              <a:t>Para las pruebas de raíz unitaria, debemos de chequear siempre los primeros rezagos para probar la tendencia y luego los efectos estacionalidad.</a:t>
            </a:r>
          </a:p>
          <a:p>
            <a:pPr algn="just"/>
            <a:endParaRPr lang="es-CR" dirty="0"/>
          </a:p>
          <a:p>
            <a:pPr algn="just"/>
            <a:r>
              <a:rPr lang="es-CR" dirty="0"/>
              <a:t>Si en todos los casos hay rechazo, se puede proceder con la estimación, validación y pronóstico.</a:t>
            </a:r>
          </a:p>
          <a:p>
            <a:endParaRPr lang="es-CR" dirty="0"/>
          </a:p>
        </p:txBody>
      </p:sp>
      <p:sp>
        <p:nvSpPr>
          <p:cNvPr id="4" name="5 Título"/>
          <p:cNvSpPr txBox="1">
            <a:spLocks/>
          </p:cNvSpPr>
          <p:nvPr/>
        </p:nvSpPr>
        <p:spPr>
          <a:xfrm>
            <a:off x="281352" y="55628"/>
            <a:ext cx="11577711" cy="9713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dirty="0"/>
              <a:t>Las pruebas de raíz unitaria</a:t>
            </a:r>
          </a:p>
        </p:txBody>
      </p:sp>
      <p:pic>
        <p:nvPicPr>
          <p:cNvPr id="20482" name="Picture 2" descr="Resultado de imagen para p-val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0273" y="1193457"/>
            <a:ext cx="2533650" cy="2436008"/>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Resultado de imagen para p-val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8298" y="4459458"/>
            <a:ext cx="3177600" cy="222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11930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2153968" y="4764562"/>
            <a:ext cx="7967663" cy="1906588"/>
            <a:chOff x="770647" y="4440998"/>
            <a:chExt cx="7967663" cy="1906588"/>
          </a:xfrm>
        </p:grpSpPr>
        <p:graphicFrame>
          <p:nvGraphicFramePr>
            <p:cNvPr id="10242" name="Object 3"/>
            <p:cNvGraphicFramePr>
              <a:graphicFrameLocks noChangeAspect="1"/>
            </p:cNvGraphicFramePr>
            <p:nvPr>
              <p:extLst>
                <p:ext uri="{D42A27DB-BD31-4B8C-83A1-F6EECF244321}">
                  <p14:modId xmlns:p14="http://schemas.microsoft.com/office/powerpoint/2010/main" val="3844936900"/>
                </p:ext>
              </p:extLst>
            </p:nvPr>
          </p:nvGraphicFramePr>
          <p:xfrm>
            <a:off x="4699710" y="4440998"/>
            <a:ext cx="4038600" cy="1820863"/>
          </p:xfrm>
          <a:graphic>
            <a:graphicData uri="http://schemas.openxmlformats.org/presentationml/2006/ole">
              <mc:AlternateContent xmlns:mc="http://schemas.openxmlformats.org/markup-compatibility/2006">
                <mc:Choice xmlns:v="urn:schemas-microsoft-com:vml" Requires="v">
                  <p:oleObj spid="_x0000_s9282" name="Chart" r:id="rId3" imgW="4667402" imgH="2104949" progId="Excel.Chart.8">
                    <p:embed/>
                  </p:oleObj>
                </mc:Choice>
                <mc:Fallback>
                  <p:oleObj name="Chart" r:id="rId3" imgW="4667402" imgH="2104949" progId="Excel.Chart.8">
                    <p:embed/>
                    <p:pic>
                      <p:nvPicPr>
                        <p:cNvPr id="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710" y="4440998"/>
                          <a:ext cx="4038600" cy="182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2"/>
            <p:cNvGraphicFramePr>
              <a:graphicFrameLocks noChangeAspect="1"/>
            </p:cNvGraphicFramePr>
            <p:nvPr>
              <p:extLst>
                <p:ext uri="{D42A27DB-BD31-4B8C-83A1-F6EECF244321}">
                  <p14:modId xmlns:p14="http://schemas.microsoft.com/office/powerpoint/2010/main" val="249708144"/>
                </p:ext>
              </p:extLst>
            </p:nvPr>
          </p:nvGraphicFramePr>
          <p:xfrm>
            <a:off x="770647" y="4583873"/>
            <a:ext cx="4038600" cy="1763713"/>
          </p:xfrm>
          <a:graphic>
            <a:graphicData uri="http://schemas.openxmlformats.org/presentationml/2006/ole">
              <mc:AlternateContent xmlns:mc="http://schemas.openxmlformats.org/markup-compatibility/2006">
                <mc:Choice xmlns:v="urn:schemas-microsoft-com:vml" Requires="v">
                  <p:oleObj spid="_x0000_s9283" name="Chart" r:id="rId5" imgW="4667402" imgH="2038502" progId="Excel.Chart.8">
                    <p:embed/>
                  </p:oleObj>
                </mc:Choice>
                <mc:Fallback>
                  <p:oleObj name="Chart" r:id="rId5" imgW="4667402" imgH="2038502" progId="Excel.Chart.8">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647" y="4583873"/>
                          <a:ext cx="4038600" cy="176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47" name="Rectangle 2"/>
          <p:cNvSpPr txBox="1">
            <a:spLocks/>
          </p:cNvSpPr>
          <p:nvPr/>
        </p:nvSpPr>
        <p:spPr bwMode="auto">
          <a:xfrm>
            <a:off x="492369" y="928688"/>
            <a:ext cx="11380763"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buClr>
                <a:schemeClr val="accent1"/>
              </a:buClr>
              <a:buSzPct val="80000"/>
            </a:pPr>
            <a:endParaRPr lang="en-US" altLang="en-US" b="1" dirty="0">
              <a:latin typeface="Calibri" panose="020F0502020204030204" pitchFamily="34" charset="0"/>
            </a:endParaRPr>
          </a:p>
          <a:p>
            <a:pPr>
              <a:spcBef>
                <a:spcPts val="600"/>
              </a:spcBef>
              <a:buClr>
                <a:schemeClr val="accent1"/>
              </a:buClr>
              <a:buSzPct val="80000"/>
              <a:buFont typeface="Wingdings 2" panose="05020102010507070707" pitchFamily="18" charset="2"/>
              <a:buChar char=""/>
            </a:pPr>
            <a:r>
              <a:rPr lang="es-ES_tradnl" altLang="en-US" sz="2000" dirty="0">
                <a:latin typeface="Calibri" panose="020F0502020204030204" pitchFamily="34" charset="0"/>
              </a:rPr>
              <a:t>Se aplican las pruebas a la serie original</a:t>
            </a:r>
          </a:p>
          <a:p>
            <a:pPr>
              <a:spcBef>
                <a:spcPts val="600"/>
              </a:spcBef>
              <a:buClr>
                <a:schemeClr val="accent1"/>
              </a:buClr>
              <a:buSzPct val="80000"/>
              <a:buFont typeface="Wingdings 2" panose="05020102010507070707" pitchFamily="18" charset="2"/>
              <a:buChar char=""/>
            </a:pPr>
            <a:r>
              <a:rPr lang="es-ES_tradnl" altLang="en-US" sz="2000" dirty="0">
                <a:latin typeface="Calibri" panose="020F0502020204030204" pitchFamily="34" charset="0"/>
              </a:rPr>
              <a:t>Si no se rechaza la hipótesis nula, la serie es I(1).  Luego se diferencia la serie y se aplica nuevamente la prueba.</a:t>
            </a:r>
          </a:p>
          <a:p>
            <a:pPr>
              <a:spcBef>
                <a:spcPts val="600"/>
              </a:spcBef>
              <a:buClr>
                <a:schemeClr val="accent1"/>
              </a:buClr>
              <a:buSzPct val="80000"/>
              <a:buFont typeface="Wingdings 2" panose="05020102010507070707" pitchFamily="18" charset="2"/>
              <a:buChar char=""/>
            </a:pPr>
            <a:r>
              <a:rPr lang="es-ES_tradnl" altLang="en-US" sz="2000" dirty="0">
                <a:latin typeface="Calibri" panose="020F0502020204030204" pitchFamily="34" charset="0"/>
              </a:rPr>
              <a:t>El proceso se detiene hasta comprobar que la serie diferenciada sea I(0)</a:t>
            </a:r>
          </a:p>
          <a:p>
            <a:pPr>
              <a:spcBef>
                <a:spcPts val="600"/>
              </a:spcBef>
              <a:buClr>
                <a:schemeClr val="accent1"/>
              </a:buClr>
              <a:buSzPct val="80000"/>
              <a:buFont typeface="Wingdings 2" panose="05020102010507070707" pitchFamily="18" charset="2"/>
              <a:buChar char=""/>
            </a:pPr>
            <a:r>
              <a:rPr lang="es-ES_tradnl" altLang="en-US" sz="2000" i="1" dirty="0">
                <a:latin typeface="Calibri" panose="020F0502020204030204" pitchFamily="34" charset="0"/>
              </a:rPr>
              <a:t>Por ejemplo, si la serie original resulta I(1), la serie en diferencias deberá resultar I(0).</a:t>
            </a:r>
          </a:p>
          <a:p>
            <a:pPr>
              <a:spcBef>
                <a:spcPts val="600"/>
              </a:spcBef>
              <a:buClr>
                <a:schemeClr val="accent1"/>
              </a:buClr>
              <a:buSzPct val="80000"/>
              <a:buFont typeface="Wingdings 2" panose="05020102010507070707" pitchFamily="18" charset="2"/>
              <a:buChar char=""/>
            </a:pPr>
            <a:r>
              <a:rPr lang="es-ES_tradnl" altLang="en-US" sz="2000" dirty="0" err="1">
                <a:latin typeface="Calibri" panose="020F0502020204030204" pitchFamily="34" charset="0"/>
              </a:rPr>
              <a:t>Davidson</a:t>
            </a:r>
            <a:r>
              <a:rPr lang="es-ES_tradnl" altLang="en-US" sz="2000" dirty="0">
                <a:latin typeface="Calibri" panose="020F0502020204030204" pitchFamily="34" charset="0"/>
              </a:rPr>
              <a:t> y </a:t>
            </a:r>
            <a:r>
              <a:rPr lang="es-ES_tradnl" altLang="en-US" sz="2000" dirty="0" err="1">
                <a:latin typeface="Calibri" panose="020F0502020204030204" pitchFamily="34" charset="0"/>
              </a:rPr>
              <a:t>Mackinnon</a:t>
            </a:r>
            <a:r>
              <a:rPr lang="es-ES_tradnl" altLang="en-US" sz="2000" dirty="0">
                <a:latin typeface="Calibri" panose="020F0502020204030204" pitchFamily="34" charset="0"/>
              </a:rPr>
              <a:t> (1993) advierten que cuando se utilizan filtros lineales para </a:t>
            </a:r>
            <a:r>
              <a:rPr lang="es-ES_tradnl" altLang="en-US" sz="2000" dirty="0" err="1">
                <a:latin typeface="Calibri" panose="020F0502020204030204" pitchFamily="34" charset="0"/>
              </a:rPr>
              <a:t>desestacionalizar</a:t>
            </a:r>
            <a:r>
              <a:rPr lang="es-ES_tradnl" altLang="en-US" sz="2000" dirty="0">
                <a:latin typeface="Calibri" panose="020F0502020204030204" pitchFamily="34" charset="0"/>
              </a:rPr>
              <a:t> los datos, las pruebas de raíces unitarias presentan un sesgo hacia rechazar la hipótesis nula        </a:t>
            </a:r>
            <a:r>
              <a:rPr lang="es-ES_tradnl" altLang="en-US" sz="2000" i="1" dirty="0">
                <a:latin typeface="Calibri" panose="020F0502020204030204" pitchFamily="34" charset="0"/>
              </a:rPr>
              <a:t>Ho: </a:t>
            </a:r>
            <a:r>
              <a:rPr lang="es-ES_tradnl" altLang="en-US" sz="2000" i="1" dirty="0" err="1">
                <a:latin typeface="Calibri" panose="020F0502020204030204" pitchFamily="34" charset="0"/>
              </a:rPr>
              <a:t>y</a:t>
            </a:r>
            <a:r>
              <a:rPr lang="es-ES_tradnl" altLang="en-US" sz="2000" i="1" baseline="-25000" dirty="0" err="1">
                <a:latin typeface="Calibri" panose="020F0502020204030204" pitchFamily="34" charset="0"/>
              </a:rPr>
              <a:t>t</a:t>
            </a:r>
            <a:r>
              <a:rPr lang="es-ES_tradnl" altLang="en-US" sz="2000" i="1" dirty="0">
                <a:latin typeface="Calibri" panose="020F0502020204030204" pitchFamily="34" charset="0"/>
              </a:rPr>
              <a:t> tiene raíz unitaria.</a:t>
            </a:r>
          </a:p>
          <a:p>
            <a:pPr>
              <a:spcBef>
                <a:spcPts val="600"/>
              </a:spcBef>
              <a:buClr>
                <a:schemeClr val="accent1"/>
              </a:buClr>
              <a:buSzPct val="80000"/>
              <a:buFont typeface="Wingdings 2" panose="05020102010507070707" pitchFamily="18" charset="2"/>
              <a:buChar char=""/>
            </a:pPr>
            <a:r>
              <a:rPr lang="es-ES_tradnl" altLang="en-US" sz="2000" dirty="0">
                <a:latin typeface="Calibri" panose="020F0502020204030204" pitchFamily="34" charset="0"/>
              </a:rPr>
              <a:t>Camino aleatorio </a:t>
            </a:r>
            <a:r>
              <a:rPr lang="es-ES_tradnl" altLang="en-US" sz="2000" dirty="0" err="1">
                <a:latin typeface="Calibri" panose="020F0502020204030204" pitchFamily="34" charset="0"/>
              </a:rPr>
              <a:t>vrs</a:t>
            </a:r>
            <a:r>
              <a:rPr lang="es-ES_tradnl" altLang="en-US" sz="2000" dirty="0">
                <a:latin typeface="Calibri" panose="020F0502020204030204" pitchFamily="34" charset="0"/>
              </a:rPr>
              <a:t> cambio estructural. Ambos se detectan como no estacionarios por las pruebas de raíces unitarias</a:t>
            </a:r>
            <a:endParaRPr lang="en-US" altLang="en-US" sz="2000" dirty="0">
              <a:latin typeface="Calibri" panose="020F0502020204030204" pitchFamily="34" charset="0"/>
            </a:endParaRPr>
          </a:p>
          <a:p>
            <a:pPr>
              <a:spcBef>
                <a:spcPts val="600"/>
              </a:spcBef>
              <a:buClr>
                <a:schemeClr val="accent1"/>
              </a:buClr>
              <a:buSzPct val="80000"/>
              <a:buFont typeface="Wingdings 2" panose="05020102010507070707" pitchFamily="18" charset="2"/>
              <a:buChar char=""/>
            </a:pPr>
            <a:endParaRPr lang="es-CR" altLang="en-US" dirty="0">
              <a:latin typeface="Calibri" panose="020F0502020204030204" pitchFamily="34" charset="0"/>
            </a:endParaRPr>
          </a:p>
          <a:p>
            <a:pPr>
              <a:spcBef>
                <a:spcPts val="600"/>
              </a:spcBef>
              <a:buClr>
                <a:schemeClr val="accent1"/>
              </a:buClr>
              <a:buSzPct val="80000"/>
              <a:buFont typeface="Wingdings 2" panose="05020102010507070707" pitchFamily="18" charset="2"/>
              <a:buChar char=""/>
            </a:pPr>
            <a:endParaRPr lang="en-US" altLang="en-US" dirty="0">
              <a:latin typeface="Calibri" panose="020F0502020204030204" pitchFamily="34" charset="0"/>
            </a:endParaRPr>
          </a:p>
        </p:txBody>
      </p:sp>
      <p:sp>
        <p:nvSpPr>
          <p:cNvPr id="6" name="Rectangle 2"/>
          <p:cNvSpPr>
            <a:spLocks noChangeArrowheads="1"/>
          </p:cNvSpPr>
          <p:nvPr/>
        </p:nvSpPr>
        <p:spPr bwMode="auto">
          <a:xfrm>
            <a:off x="492369" y="88799"/>
            <a:ext cx="11085341" cy="720725"/>
          </a:xfrm>
          <a:prstGeom prst="rect">
            <a:avLst/>
          </a:prstGeom>
          <a:noFill/>
          <a:ln w="9525">
            <a:noFill/>
            <a:miter lim="800000"/>
            <a:headEnd/>
            <a:tailEnd/>
          </a:ln>
        </p:spPr>
        <p:txBody>
          <a:bodyPr anchor="ctr"/>
          <a:lstStyle/>
          <a:p>
            <a:pPr algn="ctr">
              <a:defRPr/>
            </a:pPr>
            <a:r>
              <a:rPr lang="es-ES_tradnl" sz="3200" b="1" dirty="0">
                <a:effectLst>
                  <a:outerShdw blurRad="38100" dist="38100" dir="2700000" algn="tl">
                    <a:srgbClr val="C0C0C0"/>
                  </a:outerShdw>
                </a:effectLst>
                <a:latin typeface="+mj-lt"/>
              </a:rPr>
              <a:t>Procedimiento general para aplicar las pruebas de integración</a:t>
            </a:r>
            <a:endParaRPr lang="en-US" sz="3200" b="1" dirty="0">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782664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BB758-CF42-4E8C-AF6B-9BD0E352BFEF}"/>
              </a:ext>
            </a:extLst>
          </p:cNvPr>
          <p:cNvSpPr>
            <a:spLocks noGrp="1"/>
          </p:cNvSpPr>
          <p:nvPr>
            <p:ph type="title"/>
          </p:nvPr>
        </p:nvSpPr>
        <p:spPr>
          <a:xfrm>
            <a:off x="838200" y="210382"/>
            <a:ext cx="10515600" cy="971306"/>
          </a:xfrm>
        </p:spPr>
        <p:txBody>
          <a:bodyPr/>
          <a:lstStyle/>
          <a:p>
            <a:pPr algn="ctr"/>
            <a:r>
              <a:rPr lang="es-CR" dirty="0"/>
              <a:t>Conclusión</a:t>
            </a:r>
          </a:p>
        </p:txBody>
      </p:sp>
      <p:sp>
        <p:nvSpPr>
          <p:cNvPr id="3" name="Marcador de contenido 2">
            <a:extLst>
              <a:ext uri="{FF2B5EF4-FFF2-40B4-BE49-F238E27FC236}">
                <a16:creationId xmlns:a16="http://schemas.microsoft.com/office/drawing/2014/main" id="{5BAF0E1B-D738-4F69-A81C-0C69BFB90FDE}"/>
              </a:ext>
            </a:extLst>
          </p:cNvPr>
          <p:cNvSpPr>
            <a:spLocks noGrp="1"/>
          </p:cNvSpPr>
          <p:nvPr>
            <p:ph idx="1"/>
          </p:nvPr>
        </p:nvSpPr>
        <p:spPr>
          <a:xfrm>
            <a:off x="345831" y="1276984"/>
            <a:ext cx="10515600" cy="5222289"/>
          </a:xfrm>
        </p:spPr>
        <p:txBody>
          <a:bodyPr/>
          <a:lstStyle/>
          <a:p>
            <a:pPr algn="just"/>
            <a:r>
              <a:rPr lang="es-CR" dirty="0"/>
              <a:t>El presente tema presentó los modelos ARIMA estacionales.</a:t>
            </a:r>
          </a:p>
          <a:p>
            <a:pPr algn="just"/>
            <a:endParaRPr lang="es-CR" dirty="0"/>
          </a:p>
          <a:p>
            <a:pPr algn="just"/>
            <a:r>
              <a:rPr lang="es-CR" dirty="0"/>
              <a:t>Se presentó la parte de identificación de los procesos para la periodicidad “s”. </a:t>
            </a:r>
          </a:p>
          <a:p>
            <a:pPr algn="just"/>
            <a:endParaRPr lang="es-CR" dirty="0"/>
          </a:p>
          <a:p>
            <a:pPr algn="just"/>
            <a:r>
              <a:rPr lang="es-CR" dirty="0"/>
              <a:t>Dentro de las pruebas para corroborar la estacionariedad, las pruebas formales de la raíz unitaria es una de las soluciones.</a:t>
            </a:r>
          </a:p>
          <a:p>
            <a:pPr algn="just"/>
            <a:endParaRPr lang="es-CR" dirty="0"/>
          </a:p>
          <a:p>
            <a:pPr algn="just"/>
            <a:r>
              <a:rPr lang="es-CR" dirty="0"/>
              <a:t>Se presentaron las pruebas de </a:t>
            </a:r>
            <a:r>
              <a:rPr lang="es-CR" dirty="0" err="1"/>
              <a:t>Dickey</a:t>
            </a:r>
            <a:r>
              <a:rPr lang="es-CR" dirty="0"/>
              <a:t> </a:t>
            </a:r>
            <a:r>
              <a:rPr lang="es-CR" dirty="0" err="1"/>
              <a:t>Fuller</a:t>
            </a:r>
            <a:r>
              <a:rPr lang="es-CR" dirty="0"/>
              <a:t>, </a:t>
            </a:r>
            <a:r>
              <a:rPr lang="es-CR" dirty="0" err="1"/>
              <a:t>Advanced</a:t>
            </a:r>
            <a:r>
              <a:rPr lang="es-CR" dirty="0"/>
              <a:t> </a:t>
            </a:r>
            <a:r>
              <a:rPr lang="es-CR" dirty="0" err="1"/>
              <a:t>Dickey</a:t>
            </a:r>
            <a:r>
              <a:rPr lang="es-CR" dirty="0"/>
              <a:t> </a:t>
            </a:r>
            <a:r>
              <a:rPr lang="es-CR" dirty="0" err="1"/>
              <a:t>Fuller</a:t>
            </a:r>
            <a:r>
              <a:rPr lang="es-CR" dirty="0"/>
              <a:t> y la de </a:t>
            </a:r>
            <a:r>
              <a:rPr lang="es-CR" dirty="0" err="1"/>
              <a:t>Phillip</a:t>
            </a:r>
            <a:r>
              <a:rPr lang="es-CR" dirty="0"/>
              <a:t> </a:t>
            </a:r>
            <a:r>
              <a:rPr lang="es-CR" dirty="0" err="1"/>
              <a:t>Perron</a:t>
            </a:r>
            <a:r>
              <a:rPr lang="es-CR" dirty="0"/>
              <a:t>. </a:t>
            </a:r>
          </a:p>
        </p:txBody>
      </p:sp>
    </p:spTree>
    <p:extLst>
      <p:ext uri="{BB962C8B-B14F-4D97-AF65-F5344CB8AC3E}">
        <p14:creationId xmlns:p14="http://schemas.microsoft.com/office/powerpoint/2010/main" val="284137903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2F60A-B54F-45A2-A18F-207B9C08735F}"/>
              </a:ext>
            </a:extLst>
          </p:cNvPr>
          <p:cNvSpPr>
            <a:spLocks noGrp="1"/>
          </p:cNvSpPr>
          <p:nvPr>
            <p:ph type="title"/>
          </p:nvPr>
        </p:nvSpPr>
        <p:spPr/>
        <p:txBody>
          <a:bodyPr/>
          <a:lstStyle/>
          <a:p>
            <a:endParaRPr lang="es-CR"/>
          </a:p>
        </p:txBody>
      </p:sp>
      <p:sp>
        <p:nvSpPr>
          <p:cNvPr id="3" name="Marcador de contenido 2">
            <a:extLst>
              <a:ext uri="{FF2B5EF4-FFF2-40B4-BE49-F238E27FC236}">
                <a16:creationId xmlns:a16="http://schemas.microsoft.com/office/drawing/2014/main" id="{C3E38A5F-3062-4935-BCD8-7BC2AFA110D4}"/>
              </a:ext>
            </a:extLst>
          </p:cNvPr>
          <p:cNvSpPr>
            <a:spLocks noGrp="1"/>
          </p:cNvSpPr>
          <p:nvPr>
            <p:ph idx="1"/>
          </p:nvPr>
        </p:nvSpPr>
        <p:spPr/>
        <p:txBody>
          <a:bodyPr/>
          <a:lstStyle/>
          <a:p>
            <a:endParaRPr lang="es-CR"/>
          </a:p>
        </p:txBody>
      </p:sp>
      <p:pic>
        <p:nvPicPr>
          <p:cNvPr id="18434" name="Picture 2" descr="Resultado de imagen para the e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65064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60219" y="101885"/>
            <a:ext cx="11443854" cy="909498"/>
          </a:xfrm>
        </p:spPr>
        <p:txBody>
          <a:bodyPr/>
          <a:lstStyle/>
          <a:p>
            <a:pPr algn="ctr"/>
            <a:r>
              <a:rPr lang="es-CR" dirty="0"/>
              <a:t>Repaso: la identificación de los ARIMA </a:t>
            </a:r>
          </a:p>
        </p:txBody>
      </p:sp>
      <p:sp>
        <p:nvSpPr>
          <p:cNvPr id="3" name="2 Marcador de contenido"/>
          <p:cNvSpPr>
            <a:spLocks noGrp="1"/>
          </p:cNvSpPr>
          <p:nvPr>
            <p:ph idx="1"/>
          </p:nvPr>
        </p:nvSpPr>
        <p:spPr>
          <a:xfrm>
            <a:off x="360218" y="1326861"/>
            <a:ext cx="10515600" cy="4351338"/>
          </a:xfrm>
        </p:spPr>
        <p:txBody>
          <a:bodyPr/>
          <a:lstStyle/>
          <a:p>
            <a:pPr algn="just"/>
            <a:r>
              <a:rPr lang="es-CR" dirty="0"/>
              <a:t>Volvamos a repasar, rápidamente, los correlogramas de los diferentes modelos ARMA.</a:t>
            </a:r>
          </a:p>
          <a:p>
            <a:endParaRPr lang="es-CR" dirty="0"/>
          </a:p>
          <a:p>
            <a:endParaRPr lang="es-CR" dirty="0"/>
          </a:p>
        </p:txBody>
      </p:sp>
      <p:pic>
        <p:nvPicPr>
          <p:cNvPr id="16386" name="Picture 2" descr="Resultado de imagen para vam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6448" y="2765598"/>
            <a:ext cx="8212569" cy="3528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4195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D6F2566-CD5C-4F04-A130-3C6AB22E8C13}"/>
              </a:ext>
            </a:extLst>
          </p:cNvPr>
          <p:cNvPicPr>
            <a:picLocks noChangeAspect="1"/>
          </p:cNvPicPr>
          <p:nvPr/>
        </p:nvPicPr>
        <p:blipFill>
          <a:blip r:embed="rId2" cstate="print"/>
          <a:stretch>
            <a:fillRect/>
          </a:stretch>
        </p:blipFill>
        <p:spPr>
          <a:xfrm>
            <a:off x="527400" y="1579852"/>
            <a:ext cx="8640960" cy="5040560"/>
          </a:xfrm>
          <a:prstGeom prst="rect">
            <a:avLst/>
          </a:prstGeom>
        </p:spPr>
      </p:pic>
      <p:sp>
        <p:nvSpPr>
          <p:cNvPr id="5"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
        <p:nvSpPr>
          <p:cNvPr id="6" name="5 Rectángulo redondeado"/>
          <p:cNvSpPr/>
          <p:nvPr/>
        </p:nvSpPr>
        <p:spPr>
          <a:xfrm>
            <a:off x="10072254" y="1579852"/>
            <a:ext cx="15932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MA(1)</a:t>
            </a:r>
          </a:p>
        </p:txBody>
      </p:sp>
    </p:spTree>
    <p:extLst>
      <p:ext uri="{BB962C8B-B14F-4D97-AF65-F5344CB8AC3E}">
        <p14:creationId xmlns:p14="http://schemas.microsoft.com/office/powerpoint/2010/main" val="372685918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E2519AB-DC55-47B9-869A-61C395DF39F2}"/>
              </a:ext>
            </a:extLst>
          </p:cNvPr>
          <p:cNvPicPr>
            <a:picLocks noChangeAspect="1"/>
          </p:cNvPicPr>
          <p:nvPr/>
        </p:nvPicPr>
        <p:blipFill>
          <a:blip r:embed="rId2" cstate="print"/>
          <a:stretch>
            <a:fillRect/>
          </a:stretch>
        </p:blipFill>
        <p:spPr>
          <a:xfrm>
            <a:off x="1401674" y="1825625"/>
            <a:ext cx="6912768" cy="4807846"/>
          </a:xfrm>
          <a:prstGeom prst="rect">
            <a:avLst/>
          </a:prstGeom>
        </p:spPr>
      </p:pic>
      <p:sp>
        <p:nvSpPr>
          <p:cNvPr id="5" name="4 Rectángulo redondeado"/>
          <p:cNvSpPr/>
          <p:nvPr/>
        </p:nvSpPr>
        <p:spPr>
          <a:xfrm>
            <a:off x="10072254" y="1825625"/>
            <a:ext cx="15932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MA(2)</a:t>
            </a:r>
          </a:p>
        </p:txBody>
      </p:sp>
      <p:sp>
        <p:nvSpPr>
          <p:cNvPr id="6"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Tree>
    <p:extLst>
      <p:ext uri="{BB962C8B-B14F-4D97-AF65-F5344CB8AC3E}">
        <p14:creationId xmlns:p14="http://schemas.microsoft.com/office/powerpoint/2010/main" val="186686198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137A613-9E03-44C6-9492-8995EEEBBA41}"/>
              </a:ext>
            </a:extLst>
          </p:cNvPr>
          <p:cNvPicPr>
            <a:picLocks noChangeAspect="1"/>
          </p:cNvPicPr>
          <p:nvPr/>
        </p:nvPicPr>
        <p:blipFill>
          <a:blip r:embed="rId2" cstate="print"/>
          <a:stretch>
            <a:fillRect/>
          </a:stretch>
        </p:blipFill>
        <p:spPr>
          <a:xfrm>
            <a:off x="822830" y="1886096"/>
            <a:ext cx="7477651" cy="4844667"/>
          </a:xfrm>
          <a:prstGeom prst="rect">
            <a:avLst/>
          </a:prstGeom>
        </p:spPr>
      </p:pic>
      <p:sp>
        <p:nvSpPr>
          <p:cNvPr id="6"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
        <p:nvSpPr>
          <p:cNvPr id="7" name="6 Rectángulo redondeado"/>
          <p:cNvSpPr/>
          <p:nvPr/>
        </p:nvSpPr>
        <p:spPr>
          <a:xfrm>
            <a:off x="10072254" y="1825625"/>
            <a:ext cx="15932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AR (1)</a:t>
            </a:r>
          </a:p>
        </p:txBody>
      </p:sp>
    </p:spTree>
    <p:extLst>
      <p:ext uri="{BB962C8B-B14F-4D97-AF65-F5344CB8AC3E}">
        <p14:creationId xmlns:p14="http://schemas.microsoft.com/office/powerpoint/2010/main" val="83058201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43FDA83-D2A5-431D-92FE-85A62049545C}"/>
              </a:ext>
            </a:extLst>
          </p:cNvPr>
          <p:cNvPicPr>
            <a:picLocks noChangeAspect="1"/>
          </p:cNvPicPr>
          <p:nvPr/>
        </p:nvPicPr>
        <p:blipFill>
          <a:blip r:embed="rId2" cstate="print"/>
          <a:stretch>
            <a:fillRect/>
          </a:stretch>
        </p:blipFill>
        <p:spPr>
          <a:xfrm>
            <a:off x="753826" y="1449958"/>
            <a:ext cx="7477651" cy="5102667"/>
          </a:xfrm>
          <a:prstGeom prst="rect">
            <a:avLst/>
          </a:prstGeom>
        </p:spPr>
      </p:pic>
      <p:sp>
        <p:nvSpPr>
          <p:cNvPr id="5" name="1 Título"/>
          <p:cNvSpPr>
            <a:spLocks noGrp="1"/>
          </p:cNvSpPr>
          <p:nvPr>
            <p:ph type="title"/>
          </p:nvPr>
        </p:nvSpPr>
        <p:spPr>
          <a:xfrm>
            <a:off x="304801" y="115740"/>
            <a:ext cx="11443854" cy="909498"/>
          </a:xfrm>
        </p:spPr>
        <p:txBody>
          <a:bodyPr/>
          <a:lstStyle/>
          <a:p>
            <a:pPr algn="ctr"/>
            <a:r>
              <a:rPr lang="es-CR" dirty="0"/>
              <a:t>Repaso: la identificación de los ARIMA </a:t>
            </a:r>
          </a:p>
        </p:txBody>
      </p:sp>
      <p:sp>
        <p:nvSpPr>
          <p:cNvPr id="6" name="5 Rectángulo redondeado"/>
          <p:cNvSpPr/>
          <p:nvPr/>
        </p:nvSpPr>
        <p:spPr>
          <a:xfrm>
            <a:off x="10072254" y="1825625"/>
            <a:ext cx="15932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AR (2)</a:t>
            </a:r>
          </a:p>
        </p:txBody>
      </p:sp>
    </p:spTree>
    <p:extLst>
      <p:ext uri="{BB962C8B-B14F-4D97-AF65-F5344CB8AC3E}">
        <p14:creationId xmlns:p14="http://schemas.microsoft.com/office/powerpoint/2010/main" val="448295032"/>
      </p:ext>
    </p:extLst>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2729</Words>
  <Application>Microsoft Office PowerPoint</Application>
  <PresentationFormat>Panorámica</PresentationFormat>
  <Paragraphs>344</Paragraphs>
  <Slides>46</Slides>
  <Notes>11</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4</vt:i4>
      </vt:variant>
      <vt:variant>
        <vt:lpstr>Títulos de diapositiva</vt:lpstr>
      </vt:variant>
      <vt:variant>
        <vt:i4>46</vt:i4>
      </vt:variant>
    </vt:vector>
  </HeadingPairs>
  <TitlesOfParts>
    <vt:vector size="62" baseType="lpstr">
      <vt:lpstr>Arial</vt:lpstr>
      <vt:lpstr>Baskerville Old Face</vt:lpstr>
      <vt:lpstr>Calibri</vt:lpstr>
      <vt:lpstr>Calibri Light</vt:lpstr>
      <vt:lpstr>Cambria Math</vt:lpstr>
      <vt:lpstr>Comic Sans MS</vt:lpstr>
      <vt:lpstr>Garamond</vt:lpstr>
      <vt:lpstr>Symbol</vt:lpstr>
      <vt:lpstr>Times New Roman</vt:lpstr>
      <vt:lpstr>Wingdings</vt:lpstr>
      <vt:lpstr>Wingdings 2</vt:lpstr>
      <vt:lpstr>Tema de Office</vt:lpstr>
      <vt:lpstr>Ecuación</vt:lpstr>
      <vt:lpstr>Equation</vt:lpstr>
      <vt:lpstr>Chart</vt:lpstr>
      <vt:lpstr>Bitmap Image</vt:lpstr>
      <vt:lpstr>ARIMA estacional y pruebas de raíz unitaria</vt:lpstr>
      <vt:lpstr>Introducción</vt:lpstr>
      <vt:lpstr>Presentación de PowerPoint</vt:lpstr>
      <vt:lpstr>Presentación de PowerPoint</vt:lpstr>
      <vt:lpstr>Repaso: la identificación de los ARIMA </vt:lpstr>
      <vt:lpstr>Repaso: la identificación de los ARIMA </vt:lpstr>
      <vt:lpstr>Repaso: la identificación de los ARIMA </vt:lpstr>
      <vt:lpstr>Repaso: la identificación de los ARIMA </vt:lpstr>
      <vt:lpstr>Repaso: la identificación de los ARIMA </vt:lpstr>
      <vt:lpstr>Repaso: la identificación de los ARIMA </vt:lpstr>
      <vt:lpstr>Repaso: la identificación de los ARIMA </vt:lpstr>
      <vt:lpstr>Presentación de PowerPoint</vt:lpstr>
      <vt:lpstr>Modelos SARIMA</vt:lpstr>
      <vt:lpstr>Modelos SARIMA</vt:lpstr>
      <vt:lpstr>Modelos SARIMA</vt:lpstr>
      <vt:lpstr>Modelos SARIMA</vt:lpstr>
      <vt:lpstr>Modelos SARIMA</vt:lpstr>
      <vt:lpstr>Modelos SARIMA</vt:lpstr>
      <vt:lpstr>Modelos SARIMA</vt:lpstr>
      <vt:lpstr>Presentación de PowerPoint</vt:lpstr>
      <vt:lpstr>Presentación de PowerPoint</vt:lpstr>
      <vt:lpstr>ARIMA (p,d,q)  (P,D,Q)s</vt:lpstr>
      <vt:lpstr>Presentación de PowerPoint</vt:lpstr>
      <vt:lpstr>Identificación de un SARIMA</vt:lpstr>
      <vt:lpstr>Identificación de un SARIMA</vt:lpstr>
      <vt:lpstr>Presentación de PowerPoint</vt:lpstr>
      <vt:lpstr>Presentación de PowerPoint</vt:lpstr>
      <vt:lpstr>Presentación de PowerPoint</vt:lpstr>
      <vt:lpstr>Presentación de PowerPoint</vt:lpstr>
      <vt:lpstr>¿Cómo saber si mi serie es estacionaria?</vt:lpstr>
      <vt:lpstr>Presentación de PowerPoint</vt:lpstr>
      <vt:lpstr>Las pruebas de raíz unitaria</vt:lpstr>
      <vt:lpstr>Presentación de PowerPoint</vt:lpstr>
      <vt:lpstr>Presentación de PowerPoint</vt:lpstr>
      <vt:lpstr>Caso especial de serie no estacionaria:   camino aleatorio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ARIMA estacional y pruebas de raíz unitaria</dc:title>
  <dc:creator>oscar</dc:creator>
  <cp:lastModifiedBy>oscar</cp:lastModifiedBy>
  <cp:revision>52</cp:revision>
  <dcterms:created xsi:type="dcterms:W3CDTF">2017-10-15T22:25:47Z</dcterms:created>
  <dcterms:modified xsi:type="dcterms:W3CDTF">2017-10-30T21:57:14Z</dcterms:modified>
</cp:coreProperties>
</file>