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5" r:id="rId21"/>
    <p:sldId id="279" r:id="rId22"/>
    <p:sldId id="280" r:id="rId23"/>
    <p:sldId id="278" r:id="rId24"/>
    <p:sldId id="281" r:id="rId25"/>
    <p:sldId id="282" r:id="rId26"/>
    <p:sldId id="290" r:id="rId27"/>
    <p:sldId id="291" r:id="rId28"/>
    <p:sldId id="288" r:id="rId29"/>
    <p:sldId id="283" r:id="rId30"/>
    <p:sldId id="284" r:id="rId31"/>
    <p:sldId id="292" r:id="rId32"/>
    <p:sldId id="293" r:id="rId33"/>
    <p:sldId id="289" r:id="rId34"/>
    <p:sldId id="285" r:id="rId35"/>
    <p:sldId id="294" r:id="rId36"/>
    <p:sldId id="295" r:id="rId37"/>
    <p:sldId id="296" r:id="rId38"/>
    <p:sldId id="297" r:id="rId39"/>
    <p:sldId id="298" r:id="rId40"/>
    <p:sldId id="299" r:id="rId41"/>
    <p:sldId id="300" r:id="rId42"/>
    <p:sldId id="301" r:id="rId43"/>
    <p:sldId id="302" r:id="rId44"/>
    <p:sldId id="303" r:id="rId45"/>
    <p:sldId id="304" r:id="rId4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18/08/2017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18/08/2017</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7504" y="158775"/>
            <a:ext cx="9001000" cy="1037977"/>
          </a:xfrm>
        </p:spPr>
        <p:txBody>
          <a:bodyPr/>
          <a:lstStyle/>
          <a:p>
            <a:r>
              <a:rPr lang="es-CR" dirty="0"/>
              <a:t>Técnicas de suavización exponencial</a:t>
            </a:r>
          </a:p>
        </p:txBody>
      </p:sp>
      <p:sp>
        <p:nvSpPr>
          <p:cNvPr id="3" name="Subtítulo 2"/>
          <p:cNvSpPr>
            <a:spLocks noGrp="1"/>
          </p:cNvSpPr>
          <p:nvPr>
            <p:ph type="subTitle" idx="1"/>
          </p:nvPr>
        </p:nvSpPr>
        <p:spPr>
          <a:xfrm>
            <a:off x="2590325" y="6093296"/>
            <a:ext cx="6400800" cy="576064"/>
          </a:xfrm>
        </p:spPr>
        <p:txBody>
          <a:bodyPr>
            <a:normAutofit lnSpcReduction="10000"/>
          </a:bodyPr>
          <a:lstStyle/>
          <a:p>
            <a:pPr algn="r"/>
            <a:r>
              <a:rPr lang="es-CR" dirty="0"/>
              <a:t>Oscar Centeno Mora</a:t>
            </a:r>
          </a:p>
        </p:txBody>
      </p:sp>
      <p:pic>
        <p:nvPicPr>
          <p:cNvPr id="3074" name="Picture 2" descr="Resultado de imagen para holt winter additive multiplicative">
            <a:extLst>
              <a:ext uri="{FF2B5EF4-FFF2-40B4-BE49-F238E27FC236}">
                <a16:creationId xmlns:a16="http://schemas.microsoft.com/office/drawing/2014/main" xmlns="" id="{5D4F3D1B-E1EB-4691-85CD-C142009D23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51" t="7691" r="7475" b="7691"/>
          <a:stretch/>
        </p:blipFill>
        <p:spPr bwMode="auto">
          <a:xfrm>
            <a:off x="611560" y="1484784"/>
            <a:ext cx="8352928" cy="408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80319"/>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908720"/>
            <a:ext cx="8712968" cy="5616624"/>
          </a:xfrm>
        </p:spPr>
        <p:txBody>
          <a:bodyPr>
            <a:normAutofit/>
          </a:bodyPr>
          <a:lstStyle/>
          <a:p>
            <a:r>
              <a:rPr lang="es-CR" sz="2400" dirty="0"/>
              <a:t>La variable </a:t>
            </a:r>
            <a:r>
              <a:rPr lang="es-CR" sz="2400" b="1" dirty="0"/>
              <a:t>n</a:t>
            </a:r>
            <a:r>
              <a:rPr lang="es-CR" sz="2400" dirty="0"/>
              <a:t> es una indicación de cuantos períodos habrán que tomarse para calcular el promedio, generalmente suele variar entre tres (3), a cinco (5), dependiendo de cuantos elementos tiene la serie de datos.</a:t>
            </a:r>
          </a:p>
          <a:p>
            <a:endParaRPr lang="es-CR" sz="2400" dirty="0"/>
          </a:p>
          <a:p>
            <a:r>
              <a:rPr lang="es-CR" sz="2400" dirty="0"/>
              <a:t>A continuación pasamos a ver las diferentes variantes del método que se utilizan para eliminar el componente irregular y / o el componente estacional, los cuales se basan en la construcción de una serie de variables a partir de los datos originales, realizando para ello promedio de estos datos.</a:t>
            </a:r>
          </a:p>
        </p:txBody>
      </p:sp>
      <p:sp>
        <p:nvSpPr>
          <p:cNvPr id="4" name="Título 1"/>
          <p:cNvSpPr>
            <a:spLocks noGrp="1"/>
          </p:cNvSpPr>
          <p:nvPr>
            <p:ph type="title"/>
          </p:nvPr>
        </p:nvSpPr>
        <p:spPr>
          <a:xfrm>
            <a:off x="457200" y="44624"/>
            <a:ext cx="8229600" cy="706090"/>
          </a:xfrm>
        </p:spPr>
        <p:txBody>
          <a:bodyPr>
            <a:normAutofit fontScale="90000"/>
          </a:bodyPr>
          <a:lstStyle/>
          <a:p>
            <a:r>
              <a:rPr lang="es-CR" dirty="0"/>
              <a:t>Método de media móvil</a:t>
            </a:r>
          </a:p>
        </p:txBody>
      </p:sp>
    </p:spTree>
    <p:extLst>
      <p:ext uri="{BB962C8B-B14F-4D97-AF65-F5344CB8AC3E}">
        <p14:creationId xmlns:p14="http://schemas.microsoft.com/office/powerpoint/2010/main" val="280103456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052736"/>
            <a:ext cx="8784976" cy="5688632"/>
          </a:xfrm>
        </p:spPr>
        <p:txBody>
          <a:bodyPr>
            <a:normAutofit/>
          </a:bodyPr>
          <a:lstStyle/>
          <a:p>
            <a:r>
              <a:rPr lang="es-CR" sz="2400" dirty="0"/>
              <a:t>El método de media móvil anual o de orden 12 (datos mensuales), consiste en sustituir el dato de cada mes por el promedio de los datos de los últimos 12 meses. Así, por ejemplo, para calcular la Media Móvil Anual de enero de 1997, calculamos el promedio de los doce meses comprendidos entre febrero de 1996 y enero de 1997, es decir:</a:t>
            </a:r>
          </a:p>
          <a:p>
            <a:endParaRPr lang="es-CR" sz="2400" dirty="0"/>
          </a:p>
          <a:p>
            <a:endParaRPr lang="es-CR" sz="2400" dirty="0"/>
          </a:p>
          <a:p>
            <a:endParaRPr lang="es-CR" sz="2400" dirty="0"/>
          </a:p>
          <a:p>
            <a:r>
              <a:rPr lang="es-CR" sz="2400" dirty="0"/>
              <a:t>La ecuación para una serie mensual con estacionalidad anual (s=12), la serie suavizada se obtiene de la siguiente forma: </a:t>
            </a:r>
          </a:p>
        </p:txBody>
      </p:sp>
      <p:sp>
        <p:nvSpPr>
          <p:cNvPr id="4" name="Título 1"/>
          <p:cNvSpPr>
            <a:spLocks noGrp="1"/>
          </p:cNvSpPr>
          <p:nvPr>
            <p:ph type="title"/>
          </p:nvPr>
        </p:nvSpPr>
        <p:spPr>
          <a:xfrm>
            <a:off x="107504" y="44624"/>
            <a:ext cx="8928992" cy="706090"/>
          </a:xfrm>
        </p:spPr>
        <p:txBody>
          <a:bodyPr>
            <a:normAutofit fontScale="90000"/>
          </a:bodyPr>
          <a:lstStyle/>
          <a:p>
            <a:r>
              <a:rPr lang="es-CR" dirty="0"/>
              <a:t>Método de media móvil: anual (s=12)</a:t>
            </a:r>
          </a:p>
        </p:txBody>
      </p:sp>
      <p:pic>
        <p:nvPicPr>
          <p:cNvPr id="5" name="Imagen 4"/>
          <p:cNvPicPr>
            <a:picLocks noChangeAspect="1"/>
          </p:cNvPicPr>
          <p:nvPr/>
        </p:nvPicPr>
        <p:blipFill>
          <a:blip r:embed="rId2"/>
          <a:stretch>
            <a:fillRect/>
          </a:stretch>
        </p:blipFill>
        <p:spPr>
          <a:xfrm>
            <a:off x="1979712" y="3537570"/>
            <a:ext cx="4991100" cy="971550"/>
          </a:xfrm>
          <a:prstGeom prst="rect">
            <a:avLst/>
          </a:prstGeom>
        </p:spPr>
      </p:pic>
      <p:pic>
        <p:nvPicPr>
          <p:cNvPr id="6" name="Imagen 5"/>
          <p:cNvPicPr>
            <a:picLocks noChangeAspect="1"/>
          </p:cNvPicPr>
          <p:nvPr/>
        </p:nvPicPr>
        <p:blipFill>
          <a:blip r:embed="rId3"/>
          <a:stretch>
            <a:fillRect/>
          </a:stretch>
        </p:blipFill>
        <p:spPr>
          <a:xfrm>
            <a:off x="251520" y="5896801"/>
            <a:ext cx="8568952" cy="809625"/>
          </a:xfrm>
          <a:prstGeom prst="rect">
            <a:avLst/>
          </a:prstGeom>
        </p:spPr>
      </p:pic>
    </p:spTree>
    <p:extLst>
      <p:ext uri="{BB962C8B-B14F-4D97-AF65-F5344CB8AC3E}">
        <p14:creationId xmlns:p14="http://schemas.microsoft.com/office/powerpoint/2010/main" val="101008458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3528" y="1340768"/>
            <a:ext cx="8229600" cy="4525963"/>
          </a:xfrm>
        </p:spPr>
        <p:txBody>
          <a:bodyPr>
            <a:normAutofit/>
          </a:bodyPr>
          <a:lstStyle/>
          <a:p>
            <a:r>
              <a:rPr lang="es-CR" sz="2400" dirty="0"/>
              <a:t>La serie suavizada está dada por la siguiente ecuación:</a:t>
            </a:r>
          </a:p>
          <a:p>
            <a:endParaRPr lang="es-CR" sz="2400" dirty="0"/>
          </a:p>
          <a:p>
            <a:endParaRPr lang="es-CR" sz="2400" dirty="0"/>
          </a:p>
          <a:p>
            <a:endParaRPr lang="es-CR" sz="2400" dirty="0"/>
          </a:p>
          <a:p>
            <a:endParaRPr lang="es-CR" sz="2400" dirty="0"/>
          </a:p>
          <a:p>
            <a:r>
              <a:rPr lang="es-CR" sz="2400" dirty="0"/>
              <a:t>A este procedimiento se le llama como filtro simétrico finito.</a:t>
            </a:r>
          </a:p>
          <a:p>
            <a:endParaRPr lang="es-CR" sz="2400" dirty="0"/>
          </a:p>
          <a:p>
            <a:endParaRPr lang="es-CR" sz="2400" dirty="0"/>
          </a:p>
        </p:txBody>
      </p:sp>
      <p:sp>
        <p:nvSpPr>
          <p:cNvPr id="4" name="Título 1"/>
          <p:cNvSpPr>
            <a:spLocks noGrp="1"/>
          </p:cNvSpPr>
          <p:nvPr>
            <p:ph type="title"/>
          </p:nvPr>
        </p:nvSpPr>
        <p:spPr>
          <a:xfrm>
            <a:off x="107504" y="44624"/>
            <a:ext cx="8928992" cy="706090"/>
          </a:xfrm>
        </p:spPr>
        <p:txBody>
          <a:bodyPr>
            <a:normAutofit fontScale="90000"/>
          </a:bodyPr>
          <a:lstStyle/>
          <a:p>
            <a:r>
              <a:rPr lang="es-CR" dirty="0"/>
              <a:t>Método de media móvil: anual (s=4)</a:t>
            </a:r>
          </a:p>
        </p:txBody>
      </p:sp>
      <p:pic>
        <p:nvPicPr>
          <p:cNvPr id="5" name="Imagen 4"/>
          <p:cNvPicPr>
            <a:picLocks noChangeAspect="1"/>
          </p:cNvPicPr>
          <p:nvPr/>
        </p:nvPicPr>
        <p:blipFill>
          <a:blip r:embed="rId2"/>
          <a:stretch>
            <a:fillRect/>
          </a:stretch>
        </p:blipFill>
        <p:spPr>
          <a:xfrm>
            <a:off x="323528" y="2060848"/>
            <a:ext cx="8229600" cy="936104"/>
          </a:xfrm>
          <a:prstGeom prst="rect">
            <a:avLst/>
          </a:prstGeom>
        </p:spPr>
      </p:pic>
    </p:spTree>
    <p:extLst>
      <p:ext uri="{BB962C8B-B14F-4D97-AF65-F5344CB8AC3E}">
        <p14:creationId xmlns:p14="http://schemas.microsoft.com/office/powerpoint/2010/main" val="115041959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124744"/>
            <a:ext cx="8568952" cy="5184576"/>
          </a:xfrm>
        </p:spPr>
        <p:txBody>
          <a:bodyPr>
            <a:normAutofit/>
          </a:bodyPr>
          <a:lstStyle/>
          <a:p>
            <a:r>
              <a:rPr lang="es-CR" sz="2400" dirty="0"/>
              <a:t>Podemos construir medias móviles de orden inferior a 12, es decir, que no sean anuales. Así, la Media Móvil de Orden 3 se construye promediando los tres últimos datos. De manera general, la Media Móvil de Orden “s” se construye de la siguiente forma:</a:t>
            </a:r>
          </a:p>
          <a:p>
            <a:endParaRPr lang="es-CR" sz="2400" dirty="0"/>
          </a:p>
          <a:p>
            <a:endParaRPr lang="es-CR" sz="2400" dirty="0"/>
          </a:p>
          <a:p>
            <a:endParaRPr lang="es-CR" sz="2400" dirty="0"/>
          </a:p>
          <a:p>
            <a:endParaRPr lang="es-CR" sz="2400" dirty="0"/>
          </a:p>
          <a:p>
            <a:r>
              <a:rPr lang="es-CR" sz="2400" dirty="0"/>
              <a:t>Para realizar las predicciones y pronósticos de la serie utilizamos la siguiente fórmula:</a:t>
            </a:r>
          </a:p>
          <a:p>
            <a:endParaRPr lang="es-CR" sz="2400" dirty="0"/>
          </a:p>
          <a:p>
            <a:endParaRPr lang="es-CR" sz="2400" dirty="0"/>
          </a:p>
        </p:txBody>
      </p:sp>
      <p:sp>
        <p:nvSpPr>
          <p:cNvPr id="4" name="Título 1"/>
          <p:cNvSpPr>
            <a:spLocks noGrp="1"/>
          </p:cNvSpPr>
          <p:nvPr>
            <p:ph type="title"/>
          </p:nvPr>
        </p:nvSpPr>
        <p:spPr>
          <a:xfrm>
            <a:off x="107504" y="44624"/>
            <a:ext cx="8928992" cy="864096"/>
          </a:xfrm>
        </p:spPr>
        <p:txBody>
          <a:bodyPr>
            <a:normAutofit/>
          </a:bodyPr>
          <a:lstStyle/>
          <a:p>
            <a:r>
              <a:rPr lang="es-CR" dirty="0"/>
              <a:t>Método de media móvil: orden “s”</a:t>
            </a:r>
          </a:p>
        </p:txBody>
      </p:sp>
      <p:pic>
        <p:nvPicPr>
          <p:cNvPr id="5" name="Imagen 4"/>
          <p:cNvPicPr>
            <a:picLocks noChangeAspect="1"/>
          </p:cNvPicPr>
          <p:nvPr/>
        </p:nvPicPr>
        <p:blipFill>
          <a:blip r:embed="rId2"/>
          <a:stretch>
            <a:fillRect/>
          </a:stretch>
        </p:blipFill>
        <p:spPr>
          <a:xfrm>
            <a:off x="1296925" y="2974454"/>
            <a:ext cx="6334125" cy="1390650"/>
          </a:xfrm>
          <a:prstGeom prst="rect">
            <a:avLst/>
          </a:prstGeom>
        </p:spPr>
      </p:pic>
      <p:pic>
        <p:nvPicPr>
          <p:cNvPr id="6" name="Imagen 5"/>
          <p:cNvPicPr>
            <a:picLocks noChangeAspect="1"/>
          </p:cNvPicPr>
          <p:nvPr/>
        </p:nvPicPr>
        <p:blipFill>
          <a:blip r:embed="rId3"/>
          <a:stretch>
            <a:fillRect/>
          </a:stretch>
        </p:blipFill>
        <p:spPr>
          <a:xfrm>
            <a:off x="3649599" y="5877272"/>
            <a:ext cx="1628775" cy="609600"/>
          </a:xfrm>
          <a:prstGeom prst="rect">
            <a:avLst/>
          </a:prstGeom>
        </p:spPr>
      </p:pic>
    </p:spTree>
    <p:extLst>
      <p:ext uri="{BB962C8B-B14F-4D97-AF65-F5344CB8AC3E}">
        <p14:creationId xmlns:p14="http://schemas.microsoft.com/office/powerpoint/2010/main" val="379324475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268760"/>
            <a:ext cx="8784976" cy="5184576"/>
          </a:xfrm>
        </p:spPr>
        <p:txBody>
          <a:bodyPr>
            <a:normAutofit/>
          </a:bodyPr>
          <a:lstStyle/>
          <a:p>
            <a:r>
              <a:rPr lang="es-CR" sz="2400" dirty="0"/>
              <a:t>La principal ventaja que presenta esta media móvil será que no retrasará tanto la evolución de la variable como lo hacía la media móvil anual, ya que al no utilizar tantas observaciones, su comportamiento se asemejará más al de la serie original.</a:t>
            </a:r>
          </a:p>
          <a:p>
            <a:endParaRPr lang="es-CR" sz="2400" dirty="0"/>
          </a:p>
          <a:p>
            <a:r>
              <a:rPr lang="es-CR" sz="2400" dirty="0"/>
              <a:t>Sin embargo, el principal inconveniente de esta media móvil viene precisamente de esa menor utilización de observaciones. Al no construirse con 12 observaciones, no se elimina completamente el componente estacional, llegando en ciertos casos a multiplicarse este efecto. </a:t>
            </a:r>
          </a:p>
        </p:txBody>
      </p:sp>
      <p:sp>
        <p:nvSpPr>
          <p:cNvPr id="5" name="Título 1"/>
          <p:cNvSpPr>
            <a:spLocks noGrp="1"/>
          </p:cNvSpPr>
          <p:nvPr>
            <p:ph type="title"/>
          </p:nvPr>
        </p:nvSpPr>
        <p:spPr>
          <a:xfrm>
            <a:off x="107504" y="116632"/>
            <a:ext cx="8928992" cy="1080120"/>
          </a:xfrm>
        </p:spPr>
        <p:txBody>
          <a:bodyPr>
            <a:normAutofit/>
          </a:bodyPr>
          <a:lstStyle/>
          <a:p>
            <a:r>
              <a:rPr lang="es-CR" dirty="0"/>
              <a:t>Método de media móvil: orden “s”</a:t>
            </a:r>
          </a:p>
        </p:txBody>
      </p:sp>
    </p:spTree>
    <p:extLst>
      <p:ext uri="{BB962C8B-B14F-4D97-AF65-F5344CB8AC3E}">
        <p14:creationId xmlns:p14="http://schemas.microsoft.com/office/powerpoint/2010/main" val="291674305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1196752"/>
            <a:ext cx="8496944" cy="5184576"/>
          </a:xfrm>
        </p:spPr>
        <p:txBody>
          <a:bodyPr>
            <a:normAutofit/>
          </a:bodyPr>
          <a:lstStyle/>
          <a:p>
            <a:pPr algn="just"/>
            <a:r>
              <a:rPr lang="es-CR" sz="2400" dirty="0"/>
              <a:t>Este tipo de media móvil no e construye promediando los datos anteriores al dato original, sino que se utilizan simétricamente los datos adyacentes. </a:t>
            </a:r>
          </a:p>
          <a:p>
            <a:pPr algn="just"/>
            <a:endParaRPr lang="es-CR" sz="2400" dirty="0"/>
          </a:p>
          <a:p>
            <a:pPr algn="just"/>
            <a:r>
              <a:rPr lang="es-CR" sz="2400" dirty="0"/>
              <a:t>Por ejemplo, para construir el dato de julio del 2016 de la media centrada de orden 3 se utiliza el promedio de los meses de junio, julio y agosto del 2016. </a:t>
            </a:r>
          </a:p>
          <a:p>
            <a:pPr algn="just"/>
            <a:endParaRPr lang="es-CR" sz="2400" dirty="0"/>
          </a:p>
          <a:p>
            <a:pPr algn="just"/>
            <a:r>
              <a:rPr lang="es-CR" sz="2400" dirty="0"/>
              <a:t>En general, la Media Móvil Centrada de orden “s” va a estar definida por la siguiente expresión:</a:t>
            </a:r>
          </a:p>
          <a:p>
            <a:pPr algn="just"/>
            <a:endParaRPr lang="es-CR" sz="2400" dirty="0"/>
          </a:p>
          <a:p>
            <a:pPr algn="just"/>
            <a:endParaRPr lang="es-CR" sz="2400" dirty="0"/>
          </a:p>
        </p:txBody>
      </p:sp>
      <p:sp>
        <p:nvSpPr>
          <p:cNvPr id="4" name="Título 1"/>
          <p:cNvSpPr>
            <a:spLocks noGrp="1"/>
          </p:cNvSpPr>
          <p:nvPr>
            <p:ph type="title"/>
          </p:nvPr>
        </p:nvSpPr>
        <p:spPr>
          <a:xfrm>
            <a:off x="107504" y="44624"/>
            <a:ext cx="8928992" cy="936104"/>
          </a:xfrm>
        </p:spPr>
        <p:txBody>
          <a:bodyPr>
            <a:normAutofit/>
          </a:bodyPr>
          <a:lstStyle/>
          <a:p>
            <a:r>
              <a:rPr lang="es-CR" dirty="0"/>
              <a:t>Método de media móvil: centrada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5706194"/>
            <a:ext cx="47053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79121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1196752"/>
            <a:ext cx="8424936" cy="5472608"/>
          </a:xfrm>
        </p:spPr>
        <p:txBody>
          <a:bodyPr>
            <a:normAutofit/>
          </a:bodyPr>
          <a:lstStyle/>
          <a:p>
            <a:pPr algn="just"/>
            <a:r>
              <a:rPr lang="es-CR" sz="2400" dirty="0"/>
              <a:t>Cuando el orden de la media móvil centrada es par (por ejemplo 6) se utilizan para calcular “s+1” observaciones, ponderando cada uno de los datos extremos con un valor igual a 0.5:</a:t>
            </a:r>
          </a:p>
          <a:p>
            <a:pPr algn="just"/>
            <a:endParaRPr lang="es-CR" sz="2400" dirty="0"/>
          </a:p>
          <a:p>
            <a:pPr algn="just"/>
            <a:endParaRPr lang="es-CR" sz="2400" dirty="0"/>
          </a:p>
          <a:p>
            <a:pPr algn="just"/>
            <a:endParaRPr lang="es-CR" sz="2400" dirty="0"/>
          </a:p>
          <a:p>
            <a:pPr algn="just"/>
            <a:r>
              <a:rPr lang="es-CR" sz="2400" dirty="0"/>
              <a:t>La principal ventaja de esta media móvil es que al utilizar los datos adyacentes, tanto anteriores como posteriores, no vamos a tener el problema de retrasar la evolución de la variable, es decir, tanto la serie original como la media móvil centrada van a tener en las mismas fechas los valores máximos y mínimos.</a:t>
            </a:r>
          </a:p>
        </p:txBody>
      </p:sp>
      <p:sp>
        <p:nvSpPr>
          <p:cNvPr id="4" name="Título 1"/>
          <p:cNvSpPr>
            <a:spLocks noGrp="1"/>
          </p:cNvSpPr>
          <p:nvPr>
            <p:ph type="title"/>
          </p:nvPr>
        </p:nvSpPr>
        <p:spPr>
          <a:xfrm>
            <a:off x="107504" y="44624"/>
            <a:ext cx="8928992" cy="936104"/>
          </a:xfrm>
        </p:spPr>
        <p:txBody>
          <a:bodyPr>
            <a:normAutofit/>
          </a:bodyPr>
          <a:lstStyle/>
          <a:p>
            <a:r>
              <a:rPr lang="es-CR" dirty="0"/>
              <a:t>Método de media móvil: centrada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2961290"/>
            <a:ext cx="6905643" cy="899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02276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3528" y="1268760"/>
            <a:ext cx="8229600" cy="5328592"/>
          </a:xfrm>
        </p:spPr>
        <p:txBody>
          <a:bodyPr>
            <a:normAutofit/>
          </a:bodyPr>
          <a:lstStyle/>
          <a:p>
            <a:pPr algn="just"/>
            <a:r>
              <a:rPr lang="es-CR" sz="2400" dirty="0"/>
              <a:t>La principal desventaja de este método es que al utilizar las observaciones posteriores a cada dato original, para su construcción, no tendremos observaciones de la MC al final de la muestra disponible, siendo esta precisamente la parte de la muestra más interesante para el análisis. </a:t>
            </a:r>
          </a:p>
          <a:p>
            <a:pPr algn="just"/>
            <a:endParaRPr lang="es-CR" sz="2400" dirty="0"/>
          </a:p>
          <a:p>
            <a:pPr algn="just"/>
            <a:r>
              <a:rPr lang="es-CR" sz="2400" dirty="0"/>
              <a:t>Esta dificultad se resuelve si disponemos de predicciones fiables para los próximos meses. Así, por ejemplo, si se dispone de datos hasta diciembre de 2012, la MC para ese mes de diciembre del  2012 se formará con el promedio de las observaciones de octubre, noviembre y diciembre del 2012, y las predicciones para enero y febrero de 2013. </a:t>
            </a:r>
          </a:p>
        </p:txBody>
      </p:sp>
      <p:sp>
        <p:nvSpPr>
          <p:cNvPr id="4" name="Título 1"/>
          <p:cNvSpPr>
            <a:spLocks noGrp="1"/>
          </p:cNvSpPr>
          <p:nvPr>
            <p:ph type="title"/>
          </p:nvPr>
        </p:nvSpPr>
        <p:spPr>
          <a:xfrm>
            <a:off x="107504" y="44624"/>
            <a:ext cx="8928992" cy="936104"/>
          </a:xfrm>
        </p:spPr>
        <p:txBody>
          <a:bodyPr>
            <a:normAutofit/>
          </a:bodyPr>
          <a:lstStyle/>
          <a:p>
            <a:r>
              <a:rPr lang="es-CR" dirty="0"/>
              <a:t>Método de media móvil: centrada</a:t>
            </a:r>
          </a:p>
        </p:txBody>
      </p:sp>
    </p:spTree>
    <p:extLst>
      <p:ext uri="{BB962C8B-B14F-4D97-AF65-F5344CB8AC3E}">
        <p14:creationId xmlns:p14="http://schemas.microsoft.com/office/powerpoint/2010/main" val="256504243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124744"/>
            <a:ext cx="8856984" cy="5616624"/>
          </a:xfrm>
        </p:spPr>
        <p:txBody>
          <a:bodyPr>
            <a:normAutofit fontScale="92500"/>
          </a:bodyPr>
          <a:lstStyle/>
          <a:p>
            <a:pPr algn="just"/>
            <a:r>
              <a:rPr lang="es-CR" sz="2400" dirty="0"/>
              <a:t>Cada una de las diferentes medias móviles va a tener sus ventajas como también sus desventajas, dependiendo de para que </a:t>
            </a:r>
            <a:r>
              <a:rPr lang="es-CR" sz="2400" dirty="0" smtClean="0"/>
              <a:t>queramos </a:t>
            </a:r>
            <a:r>
              <a:rPr lang="es-CR" sz="2400" dirty="0"/>
              <a:t>utilizarlas y las  características de la serie en cuestión, emplearemos a una o a otra. </a:t>
            </a:r>
          </a:p>
          <a:p>
            <a:pPr algn="just"/>
            <a:endParaRPr lang="es-CR" sz="2400" dirty="0"/>
          </a:p>
          <a:p>
            <a:pPr algn="just"/>
            <a:r>
              <a:rPr lang="es-CR" sz="2400" dirty="0"/>
              <a:t>Si la  serie en estudio no tiene componente </a:t>
            </a:r>
            <a:r>
              <a:rPr lang="es-CR" sz="2400" dirty="0" smtClean="0"/>
              <a:t>estacional </a:t>
            </a:r>
            <a:r>
              <a:rPr lang="es-CR" sz="2400" dirty="0"/>
              <a:t>muy marcado y es fácil conseguir  predicciones fiables, podría utilizarse una MC. En otros casos, sería más conveniente utilizar una media móvil de mayor orden (o anual) o no centrada, etc.</a:t>
            </a:r>
          </a:p>
          <a:p>
            <a:pPr algn="just"/>
            <a:endParaRPr lang="es-CR" sz="2400" dirty="0"/>
          </a:p>
          <a:p>
            <a:pPr algn="just"/>
            <a:r>
              <a:rPr lang="es-CR" sz="2400" dirty="0"/>
              <a:t>Normalmente,  estas medias móviles son interpretadas como una aproximación a la evolución de la  serie temporal y, de hecho, en ocasiones se utilizan como estimación de la tendencia de la misma. Cabe mencionar que estas medias móviles tienen  una naturaleza cambiante con el paso del  tiempo, en función del comportamiento de la variable. </a:t>
            </a:r>
          </a:p>
        </p:txBody>
      </p:sp>
      <p:sp>
        <p:nvSpPr>
          <p:cNvPr id="4" name="Título 1"/>
          <p:cNvSpPr>
            <a:spLocks noGrp="1"/>
          </p:cNvSpPr>
          <p:nvPr>
            <p:ph type="title"/>
          </p:nvPr>
        </p:nvSpPr>
        <p:spPr>
          <a:xfrm>
            <a:off x="107504" y="44624"/>
            <a:ext cx="8928992" cy="936104"/>
          </a:xfrm>
        </p:spPr>
        <p:txBody>
          <a:bodyPr>
            <a:normAutofit/>
          </a:bodyPr>
          <a:lstStyle/>
          <a:p>
            <a:r>
              <a:rPr lang="es-CR" dirty="0"/>
              <a:t>Método de media móvil: conclusión</a:t>
            </a:r>
          </a:p>
        </p:txBody>
      </p:sp>
    </p:spTree>
    <p:extLst>
      <p:ext uri="{BB962C8B-B14F-4D97-AF65-F5344CB8AC3E}">
        <p14:creationId xmlns:p14="http://schemas.microsoft.com/office/powerpoint/2010/main" val="306894896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2630"/>
            <a:ext cx="8229600" cy="850106"/>
          </a:xfrm>
        </p:spPr>
        <p:txBody>
          <a:bodyPr/>
          <a:lstStyle/>
          <a:p>
            <a:r>
              <a:rPr lang="es-CR" dirty="0"/>
              <a:t>Índice</a:t>
            </a:r>
          </a:p>
        </p:txBody>
      </p:sp>
      <p:sp>
        <p:nvSpPr>
          <p:cNvPr id="4" name="Elipse 3"/>
          <p:cNvSpPr/>
          <p:nvPr/>
        </p:nvSpPr>
        <p:spPr>
          <a:xfrm>
            <a:off x="611560"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Elipse 4"/>
          <p:cNvSpPr/>
          <p:nvPr/>
        </p:nvSpPr>
        <p:spPr>
          <a:xfrm>
            <a:off x="611560" y="3501008"/>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Rectángulo redondeado 9"/>
          <p:cNvSpPr/>
          <p:nvPr/>
        </p:nvSpPr>
        <p:spPr>
          <a:xfrm>
            <a:off x="1943708" y="1448780"/>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Media móvil</a:t>
            </a:r>
          </a:p>
        </p:txBody>
      </p:sp>
      <p:sp>
        <p:nvSpPr>
          <p:cNvPr id="11" name="Rectángulo redondeado 10"/>
          <p:cNvSpPr/>
          <p:nvPr/>
        </p:nvSpPr>
        <p:spPr>
          <a:xfrm>
            <a:off x="1943708" y="3465004"/>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simple</a:t>
            </a:r>
          </a:p>
        </p:txBody>
      </p:sp>
    </p:spTree>
    <p:extLst>
      <p:ext uri="{BB962C8B-B14F-4D97-AF65-F5344CB8AC3E}">
        <p14:creationId xmlns:p14="http://schemas.microsoft.com/office/powerpoint/2010/main" val="416094771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8614"/>
            <a:ext cx="8229600" cy="778098"/>
          </a:xfrm>
        </p:spPr>
        <p:txBody>
          <a:bodyPr/>
          <a:lstStyle/>
          <a:p>
            <a:r>
              <a:rPr lang="es-CR" dirty="0"/>
              <a:t>Introducción</a:t>
            </a:r>
          </a:p>
        </p:txBody>
      </p:sp>
      <p:sp>
        <p:nvSpPr>
          <p:cNvPr id="3" name="Marcador de contenido 2"/>
          <p:cNvSpPr>
            <a:spLocks noGrp="1"/>
          </p:cNvSpPr>
          <p:nvPr>
            <p:ph idx="1"/>
          </p:nvPr>
        </p:nvSpPr>
        <p:spPr>
          <a:xfrm>
            <a:off x="457200" y="980728"/>
            <a:ext cx="8229600" cy="5760640"/>
          </a:xfrm>
        </p:spPr>
        <p:txBody>
          <a:bodyPr>
            <a:normAutofit/>
          </a:bodyPr>
          <a:lstStyle/>
          <a:p>
            <a:pPr algn="just"/>
            <a:r>
              <a:rPr lang="es-CR" sz="2400" dirty="0"/>
              <a:t>Las técnicas de suavización exponencial son un método utilizado en la aplicación de series cronológicas para pronosticar algún evento de interés.</a:t>
            </a:r>
          </a:p>
          <a:p>
            <a:pPr algn="just"/>
            <a:endParaRPr lang="es-CR" sz="2400" dirty="0"/>
          </a:p>
          <a:p>
            <a:pPr algn="just"/>
            <a:r>
              <a:rPr lang="es-CR" sz="2400" dirty="0"/>
              <a:t>Estas técnicas provienen de funciones matemáticas de la exponencial.</a:t>
            </a:r>
          </a:p>
          <a:p>
            <a:pPr algn="just"/>
            <a:endParaRPr lang="es-CR" sz="2400" dirty="0"/>
          </a:p>
          <a:p>
            <a:pPr algn="just"/>
            <a:r>
              <a:rPr lang="es-CR" sz="2400" dirty="0"/>
              <a:t>Aunque no son las técnicas más poderosas en la aplicación de las series cronológicas, se deben estudiar y aplicar.</a:t>
            </a:r>
          </a:p>
          <a:p>
            <a:pPr algn="just"/>
            <a:endParaRPr lang="es-CR" sz="2400" dirty="0"/>
          </a:p>
          <a:p>
            <a:pPr algn="just"/>
            <a:r>
              <a:rPr lang="es-CR" sz="2400" dirty="0"/>
              <a:t>Las técnicas son: método de media móvil, suavización exponencial simple, suavización exponencial doble, y suavización con tendencia y estacionalidad.</a:t>
            </a:r>
          </a:p>
          <a:p>
            <a:endParaRPr lang="es-CR" sz="2400" dirty="0"/>
          </a:p>
          <a:p>
            <a:endParaRPr lang="es-CR" sz="2400" dirty="0"/>
          </a:p>
        </p:txBody>
      </p:sp>
    </p:spTree>
    <p:extLst>
      <p:ext uri="{BB962C8B-B14F-4D97-AF65-F5344CB8AC3E}">
        <p14:creationId xmlns:p14="http://schemas.microsoft.com/office/powerpoint/2010/main" val="4407866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130622"/>
            <a:ext cx="8856984" cy="922114"/>
          </a:xfrm>
        </p:spPr>
        <p:txBody>
          <a:bodyPr>
            <a:normAutofit/>
          </a:bodyPr>
          <a:lstStyle/>
          <a:p>
            <a:r>
              <a:rPr lang="es-CR" dirty="0"/>
              <a:t>Suavización exponencial simple</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1520" y="1196752"/>
                <a:ext cx="8496944" cy="5544616"/>
              </a:xfrm>
            </p:spPr>
            <p:txBody>
              <a:bodyPr>
                <a:normAutofit/>
              </a:bodyPr>
              <a:lstStyle/>
              <a:p>
                <a:pPr algn="just"/>
                <a:r>
                  <a:rPr lang="es-CR" sz="2400" dirty="0"/>
                  <a:t>Esta técnica se basa en la atenuación de los valores de la serie de tiempo, obteniendo el promedio de estos de manera exponencial; es decir, los datos se ponderan dando un  mayor peso a las observaciones más recientes y uno menor a las más antiguas. </a:t>
                </a:r>
              </a:p>
              <a:p>
                <a:pPr algn="just"/>
                <a:r>
                  <a:rPr lang="es-CR" sz="2400" dirty="0"/>
                  <a:t>Al peso para ponderar la observación más reciente se le da el valor α, la observación inmediata anterior se pondera con un peso de </a:t>
                </a:r>
                <a:r>
                  <a:rPr lang="es-CR" sz="2400" dirty="0" smtClean="0"/>
                  <a:t>a </a:t>
                </a:r>
                <a14:m>
                  <m:oMath xmlns:m="http://schemas.openxmlformats.org/officeDocument/2006/math">
                    <m:d>
                      <m:dPr>
                        <m:ctrlPr>
                          <a:rPr lang="es-CR" sz="2400" i="1">
                            <a:latin typeface="Cambria Math"/>
                          </a:rPr>
                        </m:ctrlPr>
                      </m:dPr>
                      <m:e>
                        <m:r>
                          <a:rPr lang="es-CR" sz="2400" i="1">
                            <a:latin typeface="Cambria Math"/>
                          </a:rPr>
                          <m:t>1−</m:t>
                        </m:r>
                        <m:r>
                          <a:rPr lang="es-CR" sz="2400" i="1">
                            <a:latin typeface="Cambria Math"/>
                            <a:ea typeface="Cambria Math"/>
                          </a:rPr>
                          <m:t>𝛼</m:t>
                        </m:r>
                      </m:e>
                    </m:d>
                  </m:oMath>
                </a14:m>
                <a:r>
                  <a:rPr lang="es-CR" sz="2400" dirty="0" smtClean="0"/>
                  <a:t>, </a:t>
                </a:r>
                <a:r>
                  <a:rPr lang="es-CR" sz="2400" dirty="0"/>
                  <a:t>a la siguiente observación inmediata anterior se le da un peso de ponderación de a </a:t>
                </a:r>
                <a14:m>
                  <m:oMath xmlns:m="http://schemas.openxmlformats.org/officeDocument/2006/math">
                    <m:sSup>
                      <m:sSupPr>
                        <m:ctrlPr>
                          <a:rPr lang="es-CR" sz="2400" b="0" i="1" smtClean="0">
                            <a:latin typeface="Cambria Math"/>
                            <a:ea typeface="Cambria Math"/>
                          </a:rPr>
                        </m:ctrlPr>
                      </m:sSupPr>
                      <m:e>
                        <m:d>
                          <m:dPr>
                            <m:ctrlPr>
                              <a:rPr lang="es-CR" sz="2400" b="0" i="1" smtClean="0">
                                <a:latin typeface="Cambria Math"/>
                              </a:rPr>
                            </m:ctrlPr>
                          </m:dPr>
                          <m:e>
                            <m:r>
                              <a:rPr lang="es-CR" sz="2400" b="0" i="1" smtClean="0">
                                <a:latin typeface="Cambria Math"/>
                              </a:rPr>
                              <m:t>1−</m:t>
                            </m:r>
                            <m:r>
                              <a:rPr lang="es-CR" sz="2400" b="0" i="1" smtClean="0">
                                <a:latin typeface="Cambria Math"/>
                                <a:ea typeface="Cambria Math"/>
                              </a:rPr>
                              <m:t>𝛼</m:t>
                            </m:r>
                          </m:e>
                        </m:d>
                      </m:e>
                      <m:sup>
                        <m:r>
                          <a:rPr lang="es-CR" sz="2400" b="0" i="1" smtClean="0">
                            <a:latin typeface="Cambria Math"/>
                            <a:ea typeface="Cambria Math"/>
                          </a:rPr>
                          <m:t>2</m:t>
                        </m:r>
                      </m:sup>
                    </m:sSup>
                    <m:r>
                      <a:rPr lang="es-CR" sz="2400" b="0" i="0" smtClean="0">
                        <a:latin typeface="Cambria Math"/>
                        <a:ea typeface="Cambria Math"/>
                      </a:rPr>
                      <m:t> </m:t>
                    </m:r>
                  </m:oMath>
                </a14:m>
                <a:r>
                  <a:rPr lang="es-CR" sz="2400" dirty="0"/>
                  <a:t>y así sucesivamente hasta completar el número de valores observados en  la serie de tiempo a tomar en cuenta para realizar la atenuación, es decir, para calcular el promedio ponderado. La estimación o pronóstico será el valor obtenido del cálculo del promedio. </a:t>
                </a:r>
              </a:p>
              <a:p>
                <a:endParaRPr lang="es-CR" sz="2400" dirty="0"/>
              </a:p>
              <a:p>
                <a:endParaRPr lang="es-CR" sz="24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1520" y="1196752"/>
                <a:ext cx="8496944" cy="5544616"/>
              </a:xfrm>
              <a:blipFill rotWithShape="1">
                <a:blip r:embed="rId2"/>
                <a:stretch>
                  <a:fillRect l="-933" t="-879" r="-1148"/>
                </a:stretch>
              </a:blipFill>
            </p:spPr>
            <p:txBody>
              <a:bodyPr/>
              <a:lstStyle/>
              <a:p>
                <a:r>
                  <a:rPr lang="es-CR">
                    <a:noFill/>
                  </a:rPr>
                  <a:t> </a:t>
                </a:r>
              </a:p>
            </p:txBody>
          </p:sp>
        </mc:Fallback>
      </mc:AlternateContent>
    </p:spTree>
    <p:extLst>
      <p:ext uri="{BB962C8B-B14F-4D97-AF65-F5344CB8AC3E}">
        <p14:creationId xmlns:p14="http://schemas.microsoft.com/office/powerpoint/2010/main" val="2539759448"/>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268760"/>
            <a:ext cx="8784976" cy="5472608"/>
          </a:xfrm>
        </p:spPr>
        <p:txBody>
          <a:bodyPr>
            <a:normAutofit/>
          </a:bodyPr>
          <a:lstStyle/>
          <a:p>
            <a:r>
              <a:rPr lang="es-CR" sz="2400" dirty="0"/>
              <a:t>La expresión para realizar el cálculo de la suavización exponencial simple es:</a:t>
            </a:r>
          </a:p>
          <a:p>
            <a:endParaRPr lang="es-CR" sz="2400" dirty="0"/>
          </a:p>
          <a:p>
            <a:endParaRPr lang="es-CR" sz="2400" dirty="0"/>
          </a:p>
          <a:p>
            <a:r>
              <a:rPr lang="es-CR" sz="2400" dirty="0"/>
              <a:t>Otra expresión equivalente a esta es la siguiente:</a:t>
            </a:r>
          </a:p>
          <a:p>
            <a:endParaRPr lang="es-CR" sz="2400" dirty="0"/>
          </a:p>
          <a:p>
            <a:endParaRPr lang="es-CR" sz="2400" dirty="0"/>
          </a:p>
          <a:p>
            <a:endParaRPr lang="es-CR" sz="2400" dirty="0"/>
          </a:p>
          <a:p>
            <a:r>
              <a:rPr lang="es-CR" sz="2400" dirty="0"/>
              <a:t>Donde</a:t>
            </a:r>
          </a:p>
          <a:p>
            <a:endParaRPr lang="es-CR" sz="2400" dirty="0"/>
          </a:p>
          <a:p>
            <a:endParaRPr lang="es-CR" sz="2400" dirty="0"/>
          </a:p>
        </p:txBody>
      </p:sp>
      <p:sp>
        <p:nvSpPr>
          <p:cNvPr id="4" name="Título 1"/>
          <p:cNvSpPr>
            <a:spLocks noGrp="1"/>
          </p:cNvSpPr>
          <p:nvPr>
            <p:ph type="title"/>
          </p:nvPr>
        </p:nvSpPr>
        <p:spPr>
          <a:xfrm>
            <a:off x="107504" y="130622"/>
            <a:ext cx="8856984" cy="922114"/>
          </a:xfrm>
        </p:spPr>
        <p:txBody>
          <a:bodyPr>
            <a:normAutofit/>
          </a:bodyPr>
          <a:lstStyle/>
          <a:p>
            <a:r>
              <a:rPr lang="es-CR" dirty="0"/>
              <a:t>Suavización exponencial simple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351" y="2276872"/>
            <a:ext cx="66770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351" y="3751364"/>
            <a:ext cx="2808312" cy="464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351" y="5301208"/>
            <a:ext cx="61531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1291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sz="2400" dirty="0"/>
              <a:t>Es decir el valor de la serie suavizada en el período “t+1” es igual a “α” veces el valor  de la serie en el período “t”, más </a:t>
            </a:r>
            <a:br>
              <a:rPr lang="es-CR" sz="2400" dirty="0"/>
            </a:br>
            <a:r>
              <a:rPr lang="es-CR" sz="2400" dirty="0"/>
              <a:t>“1-α” veces el valor predicho en el período “t”. </a:t>
            </a:r>
          </a:p>
          <a:p>
            <a:endParaRPr lang="es-CR" sz="2400" dirty="0"/>
          </a:p>
          <a:p>
            <a:r>
              <a:rPr lang="es-CR" sz="2400" dirty="0"/>
              <a:t>Es así que para determinar los valores de la serie suavizada se necesita un valor inicial P0, el cual puede ser un promedio de los datos anteriores o simplemente el primer valor de la serie. </a:t>
            </a:r>
          </a:p>
          <a:p>
            <a:endParaRPr lang="es-CR" sz="2400" dirty="0"/>
          </a:p>
          <a:p>
            <a:endParaRPr lang="es-CR" sz="2400" dirty="0"/>
          </a:p>
        </p:txBody>
      </p:sp>
      <p:sp>
        <p:nvSpPr>
          <p:cNvPr id="4" name="Título 1"/>
          <p:cNvSpPr>
            <a:spLocks noGrp="1"/>
          </p:cNvSpPr>
          <p:nvPr>
            <p:ph type="title"/>
          </p:nvPr>
        </p:nvSpPr>
        <p:spPr>
          <a:xfrm>
            <a:off x="107504" y="130622"/>
            <a:ext cx="8856984" cy="922114"/>
          </a:xfrm>
        </p:spPr>
        <p:txBody>
          <a:bodyPr>
            <a:normAutofit/>
          </a:bodyPr>
          <a:lstStyle/>
          <a:p>
            <a:r>
              <a:rPr lang="es-CR" dirty="0"/>
              <a:t>Suavización exponencial simple</a:t>
            </a:r>
          </a:p>
        </p:txBody>
      </p:sp>
    </p:spTree>
    <p:extLst>
      <p:ext uri="{BB962C8B-B14F-4D97-AF65-F5344CB8AC3E}">
        <p14:creationId xmlns:p14="http://schemas.microsoft.com/office/powerpoint/2010/main" val="193167300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2630"/>
            <a:ext cx="8229600" cy="850106"/>
          </a:xfrm>
        </p:spPr>
        <p:txBody>
          <a:bodyPr/>
          <a:lstStyle/>
          <a:p>
            <a:r>
              <a:rPr lang="es-CR" dirty="0"/>
              <a:t>Índice</a:t>
            </a:r>
          </a:p>
        </p:txBody>
      </p:sp>
      <p:sp>
        <p:nvSpPr>
          <p:cNvPr id="4" name="Elipse 3"/>
          <p:cNvSpPr/>
          <p:nvPr/>
        </p:nvSpPr>
        <p:spPr>
          <a:xfrm>
            <a:off x="611560"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Elipse 4"/>
          <p:cNvSpPr/>
          <p:nvPr/>
        </p:nvSpPr>
        <p:spPr>
          <a:xfrm>
            <a:off x="611560" y="3501008"/>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Elipse 5"/>
          <p:cNvSpPr/>
          <p:nvPr/>
        </p:nvSpPr>
        <p:spPr>
          <a:xfrm>
            <a:off x="611560" y="5517232"/>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Rectángulo redondeado 9"/>
          <p:cNvSpPr/>
          <p:nvPr/>
        </p:nvSpPr>
        <p:spPr>
          <a:xfrm>
            <a:off x="1943708" y="1448780"/>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Media móvil</a:t>
            </a:r>
          </a:p>
        </p:txBody>
      </p:sp>
      <p:sp>
        <p:nvSpPr>
          <p:cNvPr id="11" name="Rectángulo redondeado 10"/>
          <p:cNvSpPr/>
          <p:nvPr/>
        </p:nvSpPr>
        <p:spPr>
          <a:xfrm>
            <a:off x="1943708" y="3465004"/>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simple</a:t>
            </a:r>
          </a:p>
        </p:txBody>
      </p:sp>
      <p:sp>
        <p:nvSpPr>
          <p:cNvPr id="12" name="Rectángulo redondeado 11"/>
          <p:cNvSpPr/>
          <p:nvPr/>
        </p:nvSpPr>
        <p:spPr>
          <a:xfrm>
            <a:off x="1943708" y="5481228"/>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doble</a:t>
            </a:r>
          </a:p>
        </p:txBody>
      </p:sp>
    </p:spTree>
    <p:extLst>
      <p:ext uri="{BB962C8B-B14F-4D97-AF65-F5344CB8AC3E}">
        <p14:creationId xmlns:p14="http://schemas.microsoft.com/office/powerpoint/2010/main" val="416094771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268760"/>
            <a:ext cx="8784976" cy="5328592"/>
          </a:xfrm>
        </p:spPr>
        <p:txBody>
          <a:bodyPr>
            <a:normAutofit/>
          </a:bodyPr>
          <a:lstStyle/>
          <a:p>
            <a:pPr algn="just"/>
            <a:r>
              <a:rPr lang="es-CR" sz="2400" dirty="0"/>
              <a:t>En este método se calcula primero una suavización exponencial simple para cada valor  de la serie y luego se vuelve a calcular otra suavización exponencial sobre los datos resultantes de la primera. Para ello se usan las siguientes formulas</a:t>
            </a:r>
          </a:p>
          <a:p>
            <a:pPr algn="just"/>
            <a:endParaRPr lang="es-CR" sz="2400" dirty="0"/>
          </a:p>
        </p:txBody>
      </p:sp>
      <p:sp>
        <p:nvSpPr>
          <p:cNvPr id="4" name="Título 1"/>
          <p:cNvSpPr>
            <a:spLocks noGrp="1"/>
          </p:cNvSpPr>
          <p:nvPr>
            <p:ph type="title"/>
          </p:nvPr>
        </p:nvSpPr>
        <p:spPr>
          <a:xfrm>
            <a:off x="107504" y="130622"/>
            <a:ext cx="8856984" cy="922114"/>
          </a:xfrm>
        </p:spPr>
        <p:txBody>
          <a:bodyPr>
            <a:normAutofit fontScale="90000"/>
          </a:bodyPr>
          <a:lstStyle/>
          <a:p>
            <a:r>
              <a:rPr lang="es-CR" dirty="0"/>
              <a:t>Suavización exponencial doble (Brown)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3427238"/>
            <a:ext cx="62579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77233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052736"/>
            <a:ext cx="8229600" cy="4525963"/>
          </a:xfrm>
        </p:spPr>
        <p:txBody>
          <a:bodyPr>
            <a:normAutofit/>
          </a:bodyPr>
          <a:lstStyle/>
          <a:p>
            <a:pPr marL="0" indent="0">
              <a:buNone/>
            </a:pPr>
            <a:r>
              <a:rPr lang="es-CR" sz="2400" dirty="0"/>
              <a:t>Donde:</a:t>
            </a:r>
          </a:p>
        </p:txBody>
      </p:sp>
      <p:sp>
        <p:nvSpPr>
          <p:cNvPr id="4" name="Título 1"/>
          <p:cNvSpPr>
            <a:spLocks noGrp="1"/>
          </p:cNvSpPr>
          <p:nvPr>
            <p:ph type="title"/>
          </p:nvPr>
        </p:nvSpPr>
        <p:spPr>
          <a:xfrm>
            <a:off x="107504" y="44624"/>
            <a:ext cx="8856984" cy="850106"/>
          </a:xfrm>
        </p:spPr>
        <p:txBody>
          <a:bodyPr>
            <a:normAutofit fontScale="90000"/>
          </a:bodyPr>
          <a:lstStyle/>
          <a:p>
            <a:r>
              <a:rPr lang="es-CR" dirty="0"/>
              <a:t>Suavización exponencial doble (Brown)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71" y="1844824"/>
            <a:ext cx="863917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116598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7561" y="980728"/>
            <a:ext cx="8784976" cy="5688632"/>
          </a:xfrm>
        </p:spPr>
        <p:txBody>
          <a:bodyPr>
            <a:normAutofit/>
          </a:bodyPr>
          <a:lstStyle/>
          <a:p>
            <a:pPr algn="just"/>
            <a:r>
              <a:rPr lang="es-CR" sz="2000" dirty="0"/>
              <a:t>Para pronosticar hacia el futuro, se usa una interpolación lineal que contempla el componente de tendencia (segunda suavización exponencial) del siguiente tipo: </a:t>
            </a:r>
          </a:p>
          <a:p>
            <a:pPr algn="just"/>
            <a:endParaRPr lang="es-CR" sz="2000" dirty="0"/>
          </a:p>
          <a:p>
            <a:pPr algn="just"/>
            <a:endParaRPr lang="es-CR" sz="2000" dirty="0"/>
          </a:p>
          <a:p>
            <a:pPr algn="just"/>
            <a:r>
              <a:rPr lang="es-CR" sz="2000" dirty="0"/>
              <a:t>Siendo:</a:t>
            </a:r>
          </a:p>
          <a:p>
            <a:pPr algn="just"/>
            <a:endParaRPr lang="es-CR" sz="2000" dirty="0"/>
          </a:p>
          <a:p>
            <a:pPr algn="just"/>
            <a:endParaRPr lang="es-CR" sz="2000" dirty="0"/>
          </a:p>
          <a:p>
            <a:pPr algn="just"/>
            <a:endParaRPr lang="es-CR" sz="2000" dirty="0"/>
          </a:p>
          <a:p>
            <a:pPr algn="just"/>
            <a:r>
              <a:rPr lang="es-CR" sz="2000" dirty="0"/>
              <a:t>Donde:</a:t>
            </a:r>
          </a:p>
        </p:txBody>
      </p:sp>
      <p:sp>
        <p:nvSpPr>
          <p:cNvPr id="4" name="Título 1"/>
          <p:cNvSpPr>
            <a:spLocks noGrp="1"/>
          </p:cNvSpPr>
          <p:nvPr>
            <p:ph type="title"/>
          </p:nvPr>
        </p:nvSpPr>
        <p:spPr>
          <a:xfrm>
            <a:off x="179512" y="58614"/>
            <a:ext cx="8856984" cy="850106"/>
          </a:xfrm>
        </p:spPr>
        <p:txBody>
          <a:bodyPr>
            <a:normAutofit fontScale="90000"/>
          </a:bodyPr>
          <a:lstStyle/>
          <a:p>
            <a:r>
              <a:rPr lang="es-CR" dirty="0"/>
              <a:t>Suavización exponencial doble (Brown)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037" y="1916832"/>
            <a:ext cx="2528157" cy="715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666" y="2996952"/>
            <a:ext cx="2736304" cy="1385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57" y="4858295"/>
            <a:ext cx="791527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180" y="5829845"/>
            <a:ext cx="62388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658623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1435" y="1316420"/>
            <a:ext cx="8229600" cy="4525963"/>
          </a:xfrm>
        </p:spPr>
        <p:txBody>
          <a:bodyPr>
            <a:normAutofit/>
          </a:bodyPr>
          <a:lstStyle/>
          <a:p>
            <a:pPr algn="just"/>
            <a:r>
              <a:rPr lang="es-CR" sz="2400" dirty="0"/>
              <a:t>La constante empírica α es la única variable en este modelo que debe ser determinada de manera experimental sobre los valores disponibles de la serie de datos. </a:t>
            </a:r>
          </a:p>
          <a:p>
            <a:pPr algn="just"/>
            <a:endParaRPr lang="es-CR" sz="2400" dirty="0"/>
          </a:p>
        </p:txBody>
      </p:sp>
      <p:sp>
        <p:nvSpPr>
          <p:cNvPr id="4" name="Título 1"/>
          <p:cNvSpPr>
            <a:spLocks noGrp="1"/>
          </p:cNvSpPr>
          <p:nvPr>
            <p:ph type="title"/>
          </p:nvPr>
        </p:nvSpPr>
        <p:spPr>
          <a:xfrm>
            <a:off x="179512" y="58614"/>
            <a:ext cx="8856984" cy="850106"/>
          </a:xfrm>
        </p:spPr>
        <p:txBody>
          <a:bodyPr>
            <a:normAutofit fontScale="90000"/>
          </a:bodyPr>
          <a:lstStyle/>
          <a:p>
            <a:r>
              <a:rPr lang="es-CR" dirty="0"/>
              <a:t>Suavización exponencial doble (Brown)</a:t>
            </a:r>
          </a:p>
        </p:txBody>
      </p:sp>
    </p:spTree>
    <p:extLst>
      <p:ext uri="{BB962C8B-B14F-4D97-AF65-F5344CB8AC3E}">
        <p14:creationId xmlns:p14="http://schemas.microsoft.com/office/powerpoint/2010/main" val="249005656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2630"/>
            <a:ext cx="8229600" cy="850106"/>
          </a:xfrm>
        </p:spPr>
        <p:txBody>
          <a:bodyPr/>
          <a:lstStyle/>
          <a:p>
            <a:r>
              <a:rPr lang="es-CR" dirty="0"/>
              <a:t>Índice</a:t>
            </a:r>
          </a:p>
        </p:txBody>
      </p:sp>
      <p:sp>
        <p:nvSpPr>
          <p:cNvPr id="4" name="Elipse 3"/>
          <p:cNvSpPr/>
          <p:nvPr/>
        </p:nvSpPr>
        <p:spPr>
          <a:xfrm>
            <a:off x="611560"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Elipse 4"/>
          <p:cNvSpPr/>
          <p:nvPr/>
        </p:nvSpPr>
        <p:spPr>
          <a:xfrm>
            <a:off x="611560" y="3501008"/>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Elipse 5"/>
          <p:cNvSpPr/>
          <p:nvPr/>
        </p:nvSpPr>
        <p:spPr>
          <a:xfrm>
            <a:off x="611560" y="5517232"/>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Elipse 6"/>
          <p:cNvSpPr/>
          <p:nvPr/>
        </p:nvSpPr>
        <p:spPr>
          <a:xfrm>
            <a:off x="4860032"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Rectángulo redondeado 9"/>
          <p:cNvSpPr/>
          <p:nvPr/>
        </p:nvSpPr>
        <p:spPr>
          <a:xfrm>
            <a:off x="1943708" y="1448780"/>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Media móvil</a:t>
            </a:r>
          </a:p>
        </p:txBody>
      </p:sp>
      <p:sp>
        <p:nvSpPr>
          <p:cNvPr id="11" name="Rectángulo redondeado 10"/>
          <p:cNvSpPr/>
          <p:nvPr/>
        </p:nvSpPr>
        <p:spPr>
          <a:xfrm>
            <a:off x="1943708" y="3465004"/>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simple</a:t>
            </a:r>
          </a:p>
        </p:txBody>
      </p:sp>
      <p:sp>
        <p:nvSpPr>
          <p:cNvPr id="12" name="Rectángulo redondeado 11"/>
          <p:cNvSpPr/>
          <p:nvPr/>
        </p:nvSpPr>
        <p:spPr>
          <a:xfrm>
            <a:off x="1943708" y="5481228"/>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doble</a:t>
            </a:r>
          </a:p>
        </p:txBody>
      </p:sp>
      <p:sp>
        <p:nvSpPr>
          <p:cNvPr id="13" name="Rectángulo redondeado 12"/>
          <p:cNvSpPr/>
          <p:nvPr/>
        </p:nvSpPr>
        <p:spPr>
          <a:xfrm>
            <a:off x="6192180" y="1484784"/>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Suavización con tendencia</a:t>
            </a:r>
          </a:p>
        </p:txBody>
      </p:sp>
    </p:spTree>
    <p:extLst>
      <p:ext uri="{BB962C8B-B14F-4D97-AF65-F5344CB8AC3E}">
        <p14:creationId xmlns:p14="http://schemas.microsoft.com/office/powerpoint/2010/main" val="45755509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25760"/>
            <a:ext cx="8928992" cy="1143000"/>
          </a:xfrm>
        </p:spPr>
        <p:txBody>
          <a:bodyPr>
            <a:normAutofit fontScale="90000"/>
          </a:bodyPr>
          <a:lstStyle/>
          <a:p>
            <a:r>
              <a:rPr lang="es-CR" dirty="0"/>
              <a:t>Suavización con tendencia (método de </a:t>
            </a:r>
            <a:r>
              <a:rPr lang="es-CR" dirty="0" err="1"/>
              <a:t>Holt</a:t>
            </a:r>
            <a:r>
              <a:rPr lang="es-CR" dirty="0"/>
              <a:t>).</a:t>
            </a:r>
          </a:p>
        </p:txBody>
      </p:sp>
      <p:sp>
        <p:nvSpPr>
          <p:cNvPr id="3" name="2 Marcador de contenido"/>
          <p:cNvSpPr>
            <a:spLocks noGrp="1"/>
          </p:cNvSpPr>
          <p:nvPr>
            <p:ph idx="1"/>
          </p:nvPr>
        </p:nvSpPr>
        <p:spPr>
          <a:xfrm>
            <a:off x="179512" y="1412776"/>
            <a:ext cx="8229600" cy="5040560"/>
          </a:xfrm>
        </p:spPr>
        <p:txBody>
          <a:bodyPr>
            <a:normAutofit/>
          </a:bodyPr>
          <a:lstStyle/>
          <a:p>
            <a:pPr algn="just"/>
            <a:r>
              <a:rPr lang="es-CR" sz="2400" dirty="0"/>
              <a:t>Es un método sofisticado de extensión de la suavización exponencial, descrita anteriormente. A diferencia del método de suavización exponencial, el método de </a:t>
            </a:r>
            <a:r>
              <a:rPr lang="es-CR" sz="2400" dirty="0" err="1"/>
              <a:t>Holt</a:t>
            </a:r>
            <a:r>
              <a:rPr lang="es-CR" sz="2400" dirty="0"/>
              <a:t> </a:t>
            </a:r>
            <a:r>
              <a:rPr lang="es-CR" sz="2400" dirty="0" err="1"/>
              <a:t>Winters</a:t>
            </a:r>
            <a:r>
              <a:rPr lang="es-CR" sz="2400" dirty="0"/>
              <a:t> también permite el estudio de la tendencia de la serie a través de pronósticos a mediano y largo plazo. </a:t>
            </a:r>
          </a:p>
          <a:p>
            <a:pPr algn="just"/>
            <a:endParaRPr lang="es-CR" sz="2400" dirty="0"/>
          </a:p>
          <a:p>
            <a:pPr algn="just"/>
            <a:r>
              <a:rPr lang="es-CR" sz="2400" dirty="0"/>
              <a:t>Este modelo utiliza dos constantes (α y β) para realizar los pronósticos. Estas constantes deben determinarse experimentalmente para señalar los valores reales de la serie de tiempo.</a:t>
            </a:r>
          </a:p>
          <a:p>
            <a:pPr algn="just"/>
            <a:endParaRPr lang="es-CR" sz="2400" dirty="0"/>
          </a:p>
        </p:txBody>
      </p:sp>
    </p:spTree>
    <p:extLst>
      <p:ext uri="{BB962C8B-B14F-4D97-AF65-F5344CB8AC3E}">
        <p14:creationId xmlns:p14="http://schemas.microsoft.com/office/powerpoint/2010/main" val="76253545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57200" y="58614"/>
            <a:ext cx="8229600" cy="778098"/>
          </a:xfrm>
        </p:spPr>
        <p:txBody>
          <a:bodyPr/>
          <a:lstStyle/>
          <a:p>
            <a:r>
              <a:rPr lang="es-CR" dirty="0"/>
              <a:t>Introducción</a:t>
            </a:r>
          </a:p>
        </p:txBody>
      </p:sp>
      <p:pic>
        <p:nvPicPr>
          <p:cNvPr id="14" name="Imagen 13"/>
          <p:cNvPicPr>
            <a:picLocks noChangeAspect="1"/>
          </p:cNvPicPr>
          <p:nvPr/>
        </p:nvPicPr>
        <p:blipFill rotWithShape="1">
          <a:blip r:embed="rId2"/>
          <a:srcRect l="8618" t="21000" r="65546" b="6200"/>
          <a:stretch/>
        </p:blipFill>
        <p:spPr>
          <a:xfrm>
            <a:off x="1346366" y="1052736"/>
            <a:ext cx="6451267" cy="5112568"/>
          </a:xfrm>
          <a:prstGeom prst="rect">
            <a:avLst/>
          </a:prstGeom>
        </p:spPr>
      </p:pic>
    </p:spTree>
    <p:extLst>
      <p:ext uri="{BB962C8B-B14F-4D97-AF65-F5344CB8AC3E}">
        <p14:creationId xmlns:p14="http://schemas.microsoft.com/office/powerpoint/2010/main" val="166650799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412776"/>
            <a:ext cx="8928992" cy="5328592"/>
          </a:xfrm>
        </p:spPr>
        <p:txBody>
          <a:bodyPr>
            <a:normAutofit/>
          </a:bodyPr>
          <a:lstStyle/>
          <a:p>
            <a:pPr algn="just"/>
            <a:r>
              <a:rPr lang="es-CR" sz="2400" dirty="0"/>
              <a:t>De las ecuaciones anteriores las variables tienen el siguiente significado:</a:t>
            </a:r>
          </a:p>
          <a:p>
            <a:pPr algn="just"/>
            <a:endParaRPr lang="es-CR" sz="2400" dirty="0"/>
          </a:p>
          <a:p>
            <a:pPr marL="0" indent="0" algn="just">
              <a:buNone/>
            </a:pPr>
            <a:endParaRPr lang="es-CR" sz="2400" dirty="0"/>
          </a:p>
          <a:p>
            <a:pPr algn="just"/>
            <a:r>
              <a:rPr lang="es-CR" sz="2400" dirty="0"/>
              <a:t>En donde:</a:t>
            </a:r>
          </a:p>
          <a:p>
            <a:pPr algn="just"/>
            <a:endParaRPr lang="es-CR" sz="2400" dirty="0"/>
          </a:p>
        </p:txBody>
      </p:sp>
      <p:sp>
        <p:nvSpPr>
          <p:cNvPr id="4" name="1 Título"/>
          <p:cNvSpPr>
            <a:spLocks noGrp="1"/>
          </p:cNvSpPr>
          <p:nvPr>
            <p:ph type="title"/>
          </p:nvPr>
        </p:nvSpPr>
        <p:spPr>
          <a:xfrm>
            <a:off x="107504" y="125760"/>
            <a:ext cx="8928992" cy="1143000"/>
          </a:xfrm>
        </p:spPr>
        <p:txBody>
          <a:bodyPr>
            <a:normAutofit fontScale="90000"/>
          </a:bodyPr>
          <a:lstStyle/>
          <a:p>
            <a:r>
              <a:rPr lang="es-CR" dirty="0"/>
              <a:t>Suavización con tendencia (método de </a:t>
            </a:r>
            <a:r>
              <a:rPr lang="es-CR" dirty="0" err="1"/>
              <a:t>Holt</a:t>
            </a:r>
            <a:r>
              <a:rPr lang="es-CR"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636" y="3933056"/>
            <a:ext cx="6292015" cy="2728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193167"/>
            <a:ext cx="5757924" cy="117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5833490"/>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484784"/>
            <a:ext cx="8856984" cy="5184576"/>
          </a:xfrm>
        </p:spPr>
        <p:txBody>
          <a:bodyPr>
            <a:normAutofit/>
          </a:bodyPr>
          <a:lstStyle/>
          <a:p>
            <a:pPr algn="just"/>
            <a:r>
              <a:rPr lang="es-CR" sz="2400" dirty="0"/>
              <a:t>El modelo de </a:t>
            </a:r>
            <a:r>
              <a:rPr lang="es-CR" sz="2400" dirty="0" err="1"/>
              <a:t>Holt</a:t>
            </a:r>
            <a:r>
              <a:rPr lang="es-CR" sz="2400" dirty="0"/>
              <a:t> – </a:t>
            </a:r>
            <a:r>
              <a:rPr lang="es-CR" sz="2400" dirty="0" err="1"/>
              <a:t>Winters</a:t>
            </a:r>
            <a:r>
              <a:rPr lang="es-CR" sz="2400" dirty="0"/>
              <a:t> se utiliza cuando existe la presencia de una tendencia en la  serie de tiempo. La elección de las constantes de suavización  α y  β afecta al valor de los  resultados.</a:t>
            </a:r>
          </a:p>
          <a:p>
            <a:pPr algn="just"/>
            <a:endParaRPr lang="es-CR" sz="2400" dirty="0"/>
          </a:p>
          <a:p>
            <a:pPr algn="just"/>
            <a:r>
              <a:rPr lang="es-CR" sz="2400" dirty="0"/>
              <a:t> Un valor pequeño de “α” da mayor peso a los valores más </a:t>
            </a:r>
            <a:r>
              <a:rPr lang="es-CR" sz="2400" dirty="0" err="1"/>
              <a:t>retrazados</a:t>
            </a:r>
            <a:r>
              <a:rPr lang="es-CR" sz="2400" dirty="0"/>
              <a:t> y un mayor valor en dicha constante da mayor peso a los niveles más recientes.</a:t>
            </a:r>
          </a:p>
          <a:p>
            <a:pPr algn="just"/>
            <a:endParaRPr lang="es-CR" sz="2400" dirty="0"/>
          </a:p>
          <a:p>
            <a:pPr algn="just"/>
            <a:r>
              <a:rPr lang="es-CR" sz="2400" dirty="0"/>
              <a:t> Igualmente un valor pequeño de “β” da mayor peso a las tendencias más </a:t>
            </a:r>
            <a:r>
              <a:rPr lang="es-CR" sz="2400" dirty="0" err="1"/>
              <a:t>retrazadas</a:t>
            </a:r>
            <a:r>
              <a:rPr lang="es-CR" sz="2400" dirty="0"/>
              <a:t> en la serie y un menor valor de la constante da mayor peso a las tendencias de la serie más recientes. </a:t>
            </a:r>
          </a:p>
        </p:txBody>
      </p:sp>
      <p:sp>
        <p:nvSpPr>
          <p:cNvPr id="4" name="1 Título"/>
          <p:cNvSpPr>
            <a:spLocks noGrp="1"/>
          </p:cNvSpPr>
          <p:nvPr>
            <p:ph type="title"/>
          </p:nvPr>
        </p:nvSpPr>
        <p:spPr>
          <a:xfrm>
            <a:off x="107504" y="125760"/>
            <a:ext cx="8928992" cy="1143000"/>
          </a:xfrm>
        </p:spPr>
        <p:txBody>
          <a:bodyPr>
            <a:normAutofit fontScale="90000"/>
          </a:bodyPr>
          <a:lstStyle/>
          <a:p>
            <a:r>
              <a:rPr lang="es-CR" dirty="0"/>
              <a:t>Suavización con tendencia (método de </a:t>
            </a:r>
            <a:r>
              <a:rPr lang="es-CR" dirty="0" err="1"/>
              <a:t>Holt</a:t>
            </a:r>
            <a:r>
              <a:rPr lang="es-CR" dirty="0"/>
              <a:t>).</a:t>
            </a:r>
          </a:p>
        </p:txBody>
      </p:sp>
    </p:spTree>
    <p:extLst>
      <p:ext uri="{BB962C8B-B14F-4D97-AF65-F5344CB8AC3E}">
        <p14:creationId xmlns:p14="http://schemas.microsoft.com/office/powerpoint/2010/main" val="1154599559"/>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412776"/>
            <a:ext cx="8229600" cy="4669979"/>
          </a:xfrm>
        </p:spPr>
        <p:txBody>
          <a:bodyPr>
            <a:normAutofit/>
          </a:bodyPr>
          <a:lstStyle/>
          <a:p>
            <a:pPr algn="just"/>
            <a:r>
              <a:rPr lang="es-CR" sz="2400" dirty="0"/>
              <a:t>Para pronosticar períodos futuros,  se define la siguiente fórmula: </a:t>
            </a:r>
          </a:p>
          <a:p>
            <a:pPr algn="just"/>
            <a:endParaRPr lang="es-CR" sz="2400" dirty="0"/>
          </a:p>
          <a:p>
            <a:pPr algn="just"/>
            <a:endParaRPr lang="es-CR" sz="2400" dirty="0"/>
          </a:p>
          <a:p>
            <a:pPr algn="just"/>
            <a:endParaRPr lang="es-CR" sz="2400" dirty="0"/>
          </a:p>
          <a:p>
            <a:pPr algn="just"/>
            <a:r>
              <a:rPr lang="es-CR" sz="2400" dirty="0"/>
              <a:t>En la ecuación anterior las variables tienen el siguiente significado: </a:t>
            </a:r>
          </a:p>
          <a:p>
            <a:pPr algn="just"/>
            <a:endParaRPr lang="es-CR" sz="2400" dirty="0"/>
          </a:p>
        </p:txBody>
      </p:sp>
      <p:sp>
        <p:nvSpPr>
          <p:cNvPr id="4" name="1 Título"/>
          <p:cNvSpPr>
            <a:spLocks noGrp="1"/>
          </p:cNvSpPr>
          <p:nvPr>
            <p:ph type="title"/>
          </p:nvPr>
        </p:nvSpPr>
        <p:spPr>
          <a:xfrm>
            <a:off x="0" y="53752"/>
            <a:ext cx="9144000" cy="1143000"/>
          </a:xfrm>
        </p:spPr>
        <p:txBody>
          <a:bodyPr>
            <a:normAutofit fontScale="90000"/>
          </a:bodyPr>
          <a:lstStyle/>
          <a:p>
            <a:r>
              <a:rPr lang="es-CR" dirty="0"/>
              <a:t>Suavización con tendencia (método de </a:t>
            </a:r>
            <a:r>
              <a:rPr lang="es-CR" dirty="0" err="1"/>
              <a:t>Holt</a:t>
            </a:r>
            <a:r>
              <a:rPr lang="es-CR"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492896"/>
            <a:ext cx="2786063"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312" y="4748231"/>
            <a:ext cx="71247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762133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2630"/>
            <a:ext cx="8229600" cy="850106"/>
          </a:xfrm>
        </p:spPr>
        <p:txBody>
          <a:bodyPr/>
          <a:lstStyle/>
          <a:p>
            <a:r>
              <a:rPr lang="es-CR" dirty="0"/>
              <a:t>Índice</a:t>
            </a:r>
          </a:p>
        </p:txBody>
      </p:sp>
      <p:sp>
        <p:nvSpPr>
          <p:cNvPr id="4" name="Elipse 3"/>
          <p:cNvSpPr/>
          <p:nvPr/>
        </p:nvSpPr>
        <p:spPr>
          <a:xfrm>
            <a:off x="611560"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Elipse 4"/>
          <p:cNvSpPr/>
          <p:nvPr/>
        </p:nvSpPr>
        <p:spPr>
          <a:xfrm>
            <a:off x="611560" y="3501008"/>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Elipse 5"/>
          <p:cNvSpPr/>
          <p:nvPr/>
        </p:nvSpPr>
        <p:spPr>
          <a:xfrm>
            <a:off x="611560" y="5517232"/>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Elipse 6"/>
          <p:cNvSpPr/>
          <p:nvPr/>
        </p:nvSpPr>
        <p:spPr>
          <a:xfrm>
            <a:off x="4860032"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8" name="Elipse 7"/>
          <p:cNvSpPr/>
          <p:nvPr/>
        </p:nvSpPr>
        <p:spPr>
          <a:xfrm>
            <a:off x="4860032" y="3501008"/>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Rectángulo redondeado 9"/>
          <p:cNvSpPr/>
          <p:nvPr/>
        </p:nvSpPr>
        <p:spPr>
          <a:xfrm>
            <a:off x="1943708" y="1448780"/>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Media móvil</a:t>
            </a:r>
          </a:p>
        </p:txBody>
      </p:sp>
      <p:sp>
        <p:nvSpPr>
          <p:cNvPr id="11" name="Rectángulo redondeado 10"/>
          <p:cNvSpPr/>
          <p:nvPr/>
        </p:nvSpPr>
        <p:spPr>
          <a:xfrm>
            <a:off x="1943708" y="3465004"/>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simple</a:t>
            </a:r>
          </a:p>
        </p:txBody>
      </p:sp>
      <p:sp>
        <p:nvSpPr>
          <p:cNvPr id="12" name="Rectángulo redondeado 11"/>
          <p:cNvSpPr/>
          <p:nvPr/>
        </p:nvSpPr>
        <p:spPr>
          <a:xfrm>
            <a:off x="1943708" y="5481228"/>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doble</a:t>
            </a:r>
          </a:p>
        </p:txBody>
      </p:sp>
      <p:sp>
        <p:nvSpPr>
          <p:cNvPr id="13" name="Rectángulo redondeado 12"/>
          <p:cNvSpPr/>
          <p:nvPr/>
        </p:nvSpPr>
        <p:spPr>
          <a:xfrm>
            <a:off x="6192180" y="1484784"/>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Suavización con tendencia</a:t>
            </a:r>
          </a:p>
        </p:txBody>
      </p:sp>
      <p:sp>
        <p:nvSpPr>
          <p:cNvPr id="14" name="Rectángulo redondeado 13"/>
          <p:cNvSpPr/>
          <p:nvPr/>
        </p:nvSpPr>
        <p:spPr>
          <a:xfrm>
            <a:off x="6192180" y="3501008"/>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Suavización  con estacionalidad</a:t>
            </a:r>
          </a:p>
        </p:txBody>
      </p:sp>
    </p:spTree>
    <p:extLst>
      <p:ext uri="{BB962C8B-B14F-4D97-AF65-F5344CB8AC3E}">
        <p14:creationId xmlns:p14="http://schemas.microsoft.com/office/powerpoint/2010/main" val="457555091"/>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a:t>
            </a:r>
          </a:p>
        </p:txBody>
      </p:sp>
      <p:sp>
        <p:nvSpPr>
          <p:cNvPr id="3" name="2 Marcador de contenido"/>
          <p:cNvSpPr>
            <a:spLocks noGrp="1"/>
          </p:cNvSpPr>
          <p:nvPr>
            <p:ph idx="1"/>
          </p:nvPr>
        </p:nvSpPr>
        <p:spPr>
          <a:xfrm>
            <a:off x="179512" y="1052736"/>
            <a:ext cx="8229600" cy="5472608"/>
          </a:xfrm>
        </p:spPr>
        <p:txBody>
          <a:bodyPr>
            <a:normAutofit fontScale="92500"/>
          </a:bodyPr>
          <a:lstStyle/>
          <a:p>
            <a:pPr algn="just"/>
            <a:r>
              <a:rPr lang="es-CR" sz="2400" dirty="0"/>
              <a:t>Se entiende como variación estacional, aquella distorsión que se produce en la serie de datos debido a que hay un patrón de comportamiento que parece repetirse año tras año (o transcurridos una cantidad de períodos), ejemplos de este tipo lo constituyen las ventas de helado los cuales se incrementan en la temporada de verano, otro podrían ser las ventas de artículos de pirotecnia las cuales se incrementan durante el último mes del año, las ventas de ropa para deportes invernales que se incremente en el segundo trimestre del año, la demanda de pasajes que se incrementa en el mes de julio hacia destinos invernales, etc. </a:t>
            </a:r>
          </a:p>
          <a:p>
            <a:endParaRPr lang="es-CR" sz="1800" dirty="0"/>
          </a:p>
          <a:p>
            <a:pPr algn="just"/>
            <a:r>
              <a:rPr lang="es-CR" sz="2600" dirty="0"/>
              <a:t>Los modelos aplicables en estos casos, deben contener un componente de corrección debido a la tendencia que pudiese llegar a presentarse y otra corrección debido a la estacionalidad que se presenta en la serie de datos. </a:t>
            </a:r>
          </a:p>
          <a:p>
            <a:endParaRPr lang="es-CR" sz="1800" dirty="0"/>
          </a:p>
        </p:txBody>
      </p:sp>
    </p:spTree>
    <p:extLst>
      <p:ext uri="{BB962C8B-B14F-4D97-AF65-F5344CB8AC3E}">
        <p14:creationId xmlns:p14="http://schemas.microsoft.com/office/powerpoint/2010/main" val="217968614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A9434593-28A5-42DF-90A7-A29A7A70E797}"/>
              </a:ext>
            </a:extLst>
          </p:cNvPr>
          <p:cNvSpPr>
            <a:spLocks noGrp="1"/>
          </p:cNvSpPr>
          <p:nvPr>
            <p:ph idx="1"/>
          </p:nvPr>
        </p:nvSpPr>
        <p:spPr>
          <a:xfrm>
            <a:off x="179512" y="1196752"/>
            <a:ext cx="8784976" cy="5544616"/>
          </a:xfrm>
        </p:spPr>
        <p:txBody>
          <a:bodyPr>
            <a:normAutofit/>
          </a:bodyPr>
          <a:lstStyle/>
          <a:p>
            <a:pPr algn="just"/>
            <a:r>
              <a:rPr lang="es-CR" sz="2400" dirty="0"/>
              <a:t>En el ejemplo anterior, de las ventas de publicaciones podemos observar un comportamiento similar cada cuatro meses, analizaremos esta serie utilizando la componente estacional. </a:t>
            </a:r>
          </a:p>
          <a:p>
            <a:pPr algn="just"/>
            <a:endParaRPr lang="es-CR" sz="2400" dirty="0"/>
          </a:p>
          <a:p>
            <a:pPr algn="just"/>
            <a:r>
              <a:rPr lang="es-CR" sz="2400" dirty="0"/>
              <a:t>Existen varios métodos que pueden ser aplicados, pero a manera de ejemplo describiremos solamente los siguientes, que resultan ser los más aplicados: </a:t>
            </a:r>
          </a:p>
          <a:p>
            <a:pPr algn="just"/>
            <a:endParaRPr lang="es-CR" sz="1800" dirty="0"/>
          </a:p>
          <a:p>
            <a:pPr marL="0" indent="0" algn="just">
              <a:buNone/>
            </a:pPr>
            <a:r>
              <a:rPr lang="es-CR" sz="2400" dirty="0"/>
              <a:t>1. Atenuación Exponencial Ajustada con estimación de Tendencia y Variación Estacional (método de </a:t>
            </a:r>
            <a:r>
              <a:rPr lang="es-CR" sz="2400" dirty="0" err="1"/>
              <a:t>Holt-Winters</a:t>
            </a:r>
            <a:r>
              <a:rPr lang="es-CR" sz="2400" dirty="0"/>
              <a:t> Multiplicativo). </a:t>
            </a:r>
          </a:p>
          <a:p>
            <a:pPr algn="just"/>
            <a:endParaRPr lang="es-CR" sz="1800" dirty="0"/>
          </a:p>
          <a:p>
            <a:pPr marL="0" indent="0" algn="just">
              <a:buNone/>
            </a:pPr>
            <a:r>
              <a:rPr lang="es-CR" sz="2400" dirty="0"/>
              <a:t>2. Atenuación Exponencial Ajustada con estimación de Tendencia y Variación Estacional (método de </a:t>
            </a:r>
            <a:r>
              <a:rPr lang="es-CR" sz="2400" dirty="0" err="1"/>
              <a:t>Holt-Winters</a:t>
            </a:r>
            <a:r>
              <a:rPr lang="es-CR" sz="2400" dirty="0"/>
              <a:t> Aditivo). </a:t>
            </a:r>
          </a:p>
          <a:p>
            <a:endParaRPr lang="es-CR" sz="1800" dirty="0"/>
          </a:p>
        </p:txBody>
      </p:sp>
      <p:sp>
        <p:nvSpPr>
          <p:cNvPr id="4" name="1 Título">
            <a:extLst>
              <a:ext uri="{FF2B5EF4-FFF2-40B4-BE49-F238E27FC236}">
                <a16:creationId xmlns:a16="http://schemas.microsoft.com/office/drawing/2014/main" xmlns="" id="{F6C22BCE-B1A0-4A1C-96C8-FBFC65E6130C}"/>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a:t>
            </a:r>
          </a:p>
        </p:txBody>
      </p:sp>
    </p:spTree>
    <p:extLst>
      <p:ext uri="{BB962C8B-B14F-4D97-AF65-F5344CB8AC3E}">
        <p14:creationId xmlns:p14="http://schemas.microsoft.com/office/powerpoint/2010/main" val="8104583"/>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0A349662-C657-49A3-A0AF-50FDFABDE228}"/>
              </a:ext>
            </a:extLst>
          </p:cNvPr>
          <p:cNvSpPr>
            <a:spLocks noGrp="1"/>
          </p:cNvSpPr>
          <p:nvPr>
            <p:ph idx="1"/>
          </p:nvPr>
        </p:nvSpPr>
        <p:spPr>
          <a:xfrm>
            <a:off x="251520" y="1196752"/>
            <a:ext cx="8229600" cy="5472608"/>
          </a:xfrm>
        </p:spPr>
        <p:txBody>
          <a:bodyPr>
            <a:normAutofit/>
          </a:bodyPr>
          <a:lstStyle/>
          <a:p>
            <a:pPr algn="just"/>
            <a:r>
              <a:rPr lang="es-CR" sz="2400" dirty="0"/>
              <a:t>Ambos métodos son una extensión del método de </a:t>
            </a:r>
            <a:r>
              <a:rPr lang="es-CR" sz="2400" dirty="0" err="1"/>
              <a:t>Holt</a:t>
            </a:r>
            <a:r>
              <a:rPr lang="es-CR" sz="2400" dirty="0"/>
              <a:t> presentado anteriormente, con la  particularidad de que agregaremos una complejidad adicional al incorporar índices de estacionalidad como una manera de corregir la serie de tiempos evitando estos “picos” que distorsionan el análisis de los pronósticos y la predicción en consecuencia. </a:t>
            </a:r>
          </a:p>
          <a:p>
            <a:pPr algn="just"/>
            <a:endParaRPr lang="es-CR" sz="2400" dirty="0"/>
          </a:p>
          <a:p>
            <a:pPr algn="just"/>
            <a:r>
              <a:rPr lang="es-CR" sz="2400" dirty="0"/>
              <a:t>Veamos ahora el </a:t>
            </a:r>
            <a:r>
              <a:rPr lang="es-CR" sz="2400" dirty="0" err="1"/>
              <a:t>Holt-Winters</a:t>
            </a:r>
            <a:r>
              <a:rPr lang="es-CR" sz="2400" dirty="0"/>
              <a:t> Multiplicativo y el </a:t>
            </a:r>
            <a:r>
              <a:rPr lang="es-CR" sz="2400" dirty="0" err="1"/>
              <a:t>Holt-Winters</a:t>
            </a:r>
            <a:r>
              <a:rPr lang="es-CR" sz="2400" dirty="0"/>
              <a:t> Aditivo.</a:t>
            </a:r>
          </a:p>
        </p:txBody>
      </p:sp>
      <p:sp>
        <p:nvSpPr>
          <p:cNvPr id="4" name="1 Título">
            <a:extLst>
              <a:ext uri="{FF2B5EF4-FFF2-40B4-BE49-F238E27FC236}">
                <a16:creationId xmlns:a16="http://schemas.microsoft.com/office/drawing/2014/main" xmlns="" id="{320624EA-D5AF-41C9-9EC7-209C5163E439}"/>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a:t>
            </a:r>
          </a:p>
        </p:txBody>
      </p:sp>
    </p:spTree>
    <p:extLst>
      <p:ext uri="{BB962C8B-B14F-4D97-AF65-F5344CB8AC3E}">
        <p14:creationId xmlns:p14="http://schemas.microsoft.com/office/powerpoint/2010/main" val="4215583668"/>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B29317B3-7272-4C96-8998-B4F5B7B5A56E}"/>
              </a:ext>
            </a:extLst>
          </p:cNvPr>
          <p:cNvSpPr>
            <a:spLocks noGrp="1"/>
          </p:cNvSpPr>
          <p:nvPr>
            <p:ph idx="1"/>
          </p:nvPr>
        </p:nvSpPr>
        <p:spPr>
          <a:xfrm>
            <a:off x="179512" y="1196752"/>
            <a:ext cx="7056784" cy="5112568"/>
          </a:xfrm>
        </p:spPr>
        <p:txBody>
          <a:bodyPr>
            <a:normAutofit/>
          </a:bodyPr>
          <a:lstStyle/>
          <a:p>
            <a:pPr algn="just"/>
            <a:r>
              <a:rPr lang="es-CR" sz="2400" dirty="0"/>
              <a:t>Se basa en el cálculo de 4 componentes:</a:t>
            </a:r>
          </a:p>
        </p:txBody>
      </p:sp>
      <p:sp>
        <p:nvSpPr>
          <p:cNvPr id="4" name="1 Título">
            <a:extLst>
              <a:ext uri="{FF2B5EF4-FFF2-40B4-BE49-F238E27FC236}">
                <a16:creationId xmlns:a16="http://schemas.microsoft.com/office/drawing/2014/main" xmlns="" id="{EE366A81-0A33-4305-883C-C9BE73E9F444}"/>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HW aditivo</a:t>
            </a:r>
          </a:p>
        </p:txBody>
      </p:sp>
      <p:pic>
        <p:nvPicPr>
          <p:cNvPr id="5" name="Imagen 4">
            <a:extLst>
              <a:ext uri="{FF2B5EF4-FFF2-40B4-BE49-F238E27FC236}">
                <a16:creationId xmlns:a16="http://schemas.microsoft.com/office/drawing/2014/main" xmlns="" id="{3B55B08C-B017-4CEB-96C4-E9B630C36529}"/>
              </a:ext>
            </a:extLst>
          </p:cNvPr>
          <p:cNvPicPr>
            <a:picLocks noChangeAspect="1"/>
          </p:cNvPicPr>
          <p:nvPr/>
        </p:nvPicPr>
        <p:blipFill>
          <a:blip r:embed="rId2"/>
          <a:stretch>
            <a:fillRect/>
          </a:stretch>
        </p:blipFill>
        <p:spPr>
          <a:xfrm>
            <a:off x="899592" y="1916832"/>
            <a:ext cx="5112568" cy="4608512"/>
          </a:xfrm>
          <a:prstGeom prst="rect">
            <a:avLst/>
          </a:prstGeom>
        </p:spPr>
      </p:pic>
      <p:sp>
        <p:nvSpPr>
          <p:cNvPr id="6" name="Elipse 5">
            <a:extLst>
              <a:ext uri="{FF2B5EF4-FFF2-40B4-BE49-F238E27FC236}">
                <a16:creationId xmlns:a16="http://schemas.microsoft.com/office/drawing/2014/main" xmlns="" id="{B4840BA6-34E8-4345-9C22-9BB8ADA9F060}"/>
              </a:ext>
            </a:extLst>
          </p:cNvPr>
          <p:cNvSpPr/>
          <p:nvPr/>
        </p:nvSpPr>
        <p:spPr>
          <a:xfrm>
            <a:off x="251520" y="1844824"/>
            <a:ext cx="432048"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7" name="Elipse 6">
            <a:extLst>
              <a:ext uri="{FF2B5EF4-FFF2-40B4-BE49-F238E27FC236}">
                <a16:creationId xmlns:a16="http://schemas.microsoft.com/office/drawing/2014/main" xmlns="" id="{994045A2-999A-424C-A6CE-14F8C253D548}"/>
              </a:ext>
            </a:extLst>
          </p:cNvPr>
          <p:cNvSpPr/>
          <p:nvPr/>
        </p:nvSpPr>
        <p:spPr>
          <a:xfrm>
            <a:off x="251520" y="2996952"/>
            <a:ext cx="432048"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8" name="Elipse 7">
            <a:extLst>
              <a:ext uri="{FF2B5EF4-FFF2-40B4-BE49-F238E27FC236}">
                <a16:creationId xmlns:a16="http://schemas.microsoft.com/office/drawing/2014/main" xmlns="" id="{982FAB48-B68B-4186-B027-C3249B865F29}"/>
              </a:ext>
            </a:extLst>
          </p:cNvPr>
          <p:cNvSpPr/>
          <p:nvPr/>
        </p:nvSpPr>
        <p:spPr>
          <a:xfrm>
            <a:off x="251520" y="4149080"/>
            <a:ext cx="432048"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9" name="Elipse 8">
            <a:extLst>
              <a:ext uri="{FF2B5EF4-FFF2-40B4-BE49-F238E27FC236}">
                <a16:creationId xmlns:a16="http://schemas.microsoft.com/office/drawing/2014/main" xmlns="" id="{8E5B7174-C289-437E-99B0-E57DE972D7DB}"/>
              </a:ext>
            </a:extLst>
          </p:cNvPr>
          <p:cNvSpPr/>
          <p:nvPr/>
        </p:nvSpPr>
        <p:spPr>
          <a:xfrm>
            <a:off x="252498" y="5229200"/>
            <a:ext cx="432048"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10" name="Cerrar llave 9">
            <a:extLst>
              <a:ext uri="{FF2B5EF4-FFF2-40B4-BE49-F238E27FC236}">
                <a16:creationId xmlns:a16="http://schemas.microsoft.com/office/drawing/2014/main" xmlns="" id="{F1F21A65-3E52-4294-95D7-A11DD8C9C554}"/>
              </a:ext>
            </a:extLst>
          </p:cNvPr>
          <p:cNvSpPr/>
          <p:nvPr/>
        </p:nvSpPr>
        <p:spPr>
          <a:xfrm>
            <a:off x="5940152" y="1772816"/>
            <a:ext cx="288032" cy="34563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2" name="1 Elipse"/>
          <p:cNvSpPr/>
          <p:nvPr/>
        </p:nvSpPr>
        <p:spPr>
          <a:xfrm>
            <a:off x="6588224" y="2168860"/>
            <a:ext cx="2304256" cy="2664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¿Cuál sería la ecuación del modelo?</a:t>
            </a:r>
            <a:endParaRPr lang="es-CR" dirty="0"/>
          </a:p>
        </p:txBody>
      </p:sp>
    </p:spTree>
    <p:extLst>
      <p:ext uri="{BB962C8B-B14F-4D97-AF65-F5344CB8AC3E}">
        <p14:creationId xmlns:p14="http://schemas.microsoft.com/office/powerpoint/2010/main" val="2973246911"/>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xmlns="" id="{EF5A2B3F-1968-4AEC-870E-E124BA53BC91}"/>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HW aditivo</a:t>
            </a:r>
          </a:p>
        </p:txBody>
      </p:sp>
      <p:sp>
        <p:nvSpPr>
          <p:cNvPr id="5" name="Marcador de contenido 2">
            <a:extLst>
              <a:ext uri="{FF2B5EF4-FFF2-40B4-BE49-F238E27FC236}">
                <a16:creationId xmlns:a16="http://schemas.microsoft.com/office/drawing/2014/main" xmlns="" id="{C82D20BE-9120-4864-8FD6-08A1F41938AA}"/>
              </a:ext>
            </a:extLst>
          </p:cNvPr>
          <p:cNvSpPr>
            <a:spLocks noGrp="1"/>
          </p:cNvSpPr>
          <p:nvPr>
            <p:ph idx="1"/>
          </p:nvPr>
        </p:nvSpPr>
        <p:spPr>
          <a:xfrm>
            <a:off x="179512" y="1196752"/>
            <a:ext cx="7056784" cy="5472608"/>
          </a:xfrm>
        </p:spPr>
        <p:txBody>
          <a:bodyPr>
            <a:normAutofit/>
          </a:bodyPr>
          <a:lstStyle/>
          <a:p>
            <a:r>
              <a:rPr lang="es-CR" sz="2400" dirty="0"/>
              <a:t>Las variables en las ecuación significan:</a:t>
            </a:r>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p:txBody>
      </p:sp>
      <p:pic>
        <p:nvPicPr>
          <p:cNvPr id="6" name="Imagen 5">
            <a:extLst>
              <a:ext uri="{FF2B5EF4-FFF2-40B4-BE49-F238E27FC236}">
                <a16:creationId xmlns:a16="http://schemas.microsoft.com/office/drawing/2014/main" xmlns="" id="{74F87DE8-EEB8-4BED-B0E1-78C1151699A3}"/>
              </a:ext>
            </a:extLst>
          </p:cNvPr>
          <p:cNvPicPr>
            <a:picLocks noChangeAspect="1"/>
          </p:cNvPicPr>
          <p:nvPr/>
        </p:nvPicPr>
        <p:blipFill>
          <a:blip r:embed="rId2"/>
          <a:stretch>
            <a:fillRect/>
          </a:stretch>
        </p:blipFill>
        <p:spPr>
          <a:xfrm>
            <a:off x="648563" y="1916832"/>
            <a:ext cx="7776864" cy="4392488"/>
          </a:xfrm>
          <a:prstGeom prst="rect">
            <a:avLst/>
          </a:prstGeom>
        </p:spPr>
      </p:pic>
    </p:spTree>
    <p:extLst>
      <p:ext uri="{BB962C8B-B14F-4D97-AF65-F5344CB8AC3E}">
        <p14:creationId xmlns:p14="http://schemas.microsoft.com/office/powerpoint/2010/main" val="3489747930"/>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9AF48BA5-4815-4621-8CD7-ECBB9BC21632}"/>
              </a:ext>
            </a:extLst>
          </p:cNvPr>
          <p:cNvSpPr>
            <a:spLocks noGrp="1"/>
          </p:cNvSpPr>
          <p:nvPr>
            <p:ph idx="1"/>
          </p:nvPr>
        </p:nvSpPr>
        <p:spPr>
          <a:xfrm>
            <a:off x="422195" y="1484784"/>
            <a:ext cx="8229600" cy="4525963"/>
          </a:xfrm>
        </p:spPr>
        <p:txBody>
          <a:bodyPr>
            <a:normAutofit/>
          </a:bodyPr>
          <a:lstStyle/>
          <a:p>
            <a:pPr algn="just"/>
            <a:r>
              <a:rPr lang="es-CR" sz="2400" dirty="0"/>
              <a:t>Los valores de α, β y δ, deben ser calculados de manera experimental sobre el conjunto de datos de la serie de tiempos disponibles. </a:t>
            </a:r>
          </a:p>
          <a:p>
            <a:pPr algn="just"/>
            <a:endParaRPr lang="es-CR" sz="2400" dirty="0"/>
          </a:p>
          <a:p>
            <a:pPr algn="just"/>
            <a:r>
              <a:rPr lang="es-CR" sz="2400" dirty="0"/>
              <a:t>Normalmente mediante métodos numéricos se encuentran los óptimos de los parámetros α, β y δ que disminuyen la diferencia entre el valor real y el estimado.</a:t>
            </a:r>
          </a:p>
        </p:txBody>
      </p:sp>
      <p:sp>
        <p:nvSpPr>
          <p:cNvPr id="4" name="1 Título">
            <a:extLst>
              <a:ext uri="{FF2B5EF4-FFF2-40B4-BE49-F238E27FC236}">
                <a16:creationId xmlns:a16="http://schemas.microsoft.com/office/drawing/2014/main" xmlns="" id="{C0E9BA98-FC91-46DA-8605-855BA68F2AAF}"/>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HW aditivo</a:t>
            </a:r>
          </a:p>
        </p:txBody>
      </p:sp>
    </p:spTree>
    <p:extLst>
      <p:ext uri="{BB962C8B-B14F-4D97-AF65-F5344CB8AC3E}">
        <p14:creationId xmlns:p14="http://schemas.microsoft.com/office/powerpoint/2010/main" val="395187508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2630"/>
            <a:ext cx="8229600" cy="850106"/>
          </a:xfrm>
        </p:spPr>
        <p:txBody>
          <a:bodyPr/>
          <a:lstStyle/>
          <a:p>
            <a:r>
              <a:rPr lang="es-CR" dirty="0"/>
              <a:t>Índice</a:t>
            </a:r>
          </a:p>
        </p:txBody>
      </p:sp>
      <p:sp>
        <p:nvSpPr>
          <p:cNvPr id="4" name="Elipse 3"/>
          <p:cNvSpPr/>
          <p:nvPr/>
        </p:nvSpPr>
        <p:spPr>
          <a:xfrm>
            <a:off x="611560"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Elipse 4"/>
          <p:cNvSpPr/>
          <p:nvPr/>
        </p:nvSpPr>
        <p:spPr>
          <a:xfrm>
            <a:off x="611560" y="3501008"/>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Elipse 5"/>
          <p:cNvSpPr/>
          <p:nvPr/>
        </p:nvSpPr>
        <p:spPr>
          <a:xfrm>
            <a:off x="611560" y="5517232"/>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Elipse 6"/>
          <p:cNvSpPr/>
          <p:nvPr/>
        </p:nvSpPr>
        <p:spPr>
          <a:xfrm>
            <a:off x="4860032"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8" name="Elipse 7"/>
          <p:cNvSpPr/>
          <p:nvPr/>
        </p:nvSpPr>
        <p:spPr>
          <a:xfrm>
            <a:off x="4860032" y="3501008"/>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Rectángulo redondeado 9"/>
          <p:cNvSpPr/>
          <p:nvPr/>
        </p:nvSpPr>
        <p:spPr>
          <a:xfrm>
            <a:off x="1943708" y="1448780"/>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Media móvil</a:t>
            </a:r>
          </a:p>
        </p:txBody>
      </p:sp>
      <p:sp>
        <p:nvSpPr>
          <p:cNvPr id="11" name="Rectángulo redondeado 10"/>
          <p:cNvSpPr/>
          <p:nvPr/>
        </p:nvSpPr>
        <p:spPr>
          <a:xfrm>
            <a:off x="1943708" y="3465004"/>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simple</a:t>
            </a:r>
          </a:p>
        </p:txBody>
      </p:sp>
      <p:sp>
        <p:nvSpPr>
          <p:cNvPr id="12" name="Rectángulo redondeado 11"/>
          <p:cNvSpPr/>
          <p:nvPr/>
        </p:nvSpPr>
        <p:spPr>
          <a:xfrm>
            <a:off x="1943708" y="5481228"/>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Exponencial doble</a:t>
            </a:r>
          </a:p>
        </p:txBody>
      </p:sp>
      <p:sp>
        <p:nvSpPr>
          <p:cNvPr id="13" name="Rectángulo redondeado 12"/>
          <p:cNvSpPr/>
          <p:nvPr/>
        </p:nvSpPr>
        <p:spPr>
          <a:xfrm>
            <a:off x="6192180" y="1484784"/>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Suavización con tendencia</a:t>
            </a:r>
          </a:p>
        </p:txBody>
      </p:sp>
      <p:sp>
        <p:nvSpPr>
          <p:cNvPr id="14" name="Rectángulo redondeado 13"/>
          <p:cNvSpPr/>
          <p:nvPr/>
        </p:nvSpPr>
        <p:spPr>
          <a:xfrm>
            <a:off x="6192180" y="3501008"/>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Suavización con estacionalidad</a:t>
            </a:r>
          </a:p>
        </p:txBody>
      </p:sp>
    </p:spTree>
    <p:extLst>
      <p:ext uri="{BB962C8B-B14F-4D97-AF65-F5344CB8AC3E}">
        <p14:creationId xmlns:p14="http://schemas.microsoft.com/office/powerpoint/2010/main" val="1139998649"/>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xmlns="" id="{BC6A5DF6-F412-4354-A503-D6D486921D1B}"/>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HW multiplicativo</a:t>
            </a:r>
          </a:p>
        </p:txBody>
      </p:sp>
      <p:sp>
        <p:nvSpPr>
          <p:cNvPr id="5" name="Marcador de contenido 2">
            <a:extLst>
              <a:ext uri="{FF2B5EF4-FFF2-40B4-BE49-F238E27FC236}">
                <a16:creationId xmlns:a16="http://schemas.microsoft.com/office/drawing/2014/main" xmlns="" id="{1E7E90DF-8633-4295-84E5-9A9433E59DCA}"/>
              </a:ext>
            </a:extLst>
          </p:cNvPr>
          <p:cNvSpPr txBox="1">
            <a:spLocks/>
          </p:cNvSpPr>
          <p:nvPr/>
        </p:nvSpPr>
        <p:spPr>
          <a:xfrm>
            <a:off x="179512" y="1196752"/>
            <a:ext cx="7056784"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R" sz="2400"/>
              <a:t>Se basa en el cálculo de 4 componentes:</a:t>
            </a:r>
            <a:endParaRPr lang="es-CR" sz="2400" dirty="0"/>
          </a:p>
        </p:txBody>
      </p:sp>
      <p:sp>
        <p:nvSpPr>
          <p:cNvPr id="6" name="Elipse 5">
            <a:extLst>
              <a:ext uri="{FF2B5EF4-FFF2-40B4-BE49-F238E27FC236}">
                <a16:creationId xmlns:a16="http://schemas.microsoft.com/office/drawing/2014/main" xmlns="" id="{8301ACB8-5BA8-4D01-839D-246E2CA74155}"/>
              </a:ext>
            </a:extLst>
          </p:cNvPr>
          <p:cNvSpPr/>
          <p:nvPr/>
        </p:nvSpPr>
        <p:spPr>
          <a:xfrm>
            <a:off x="435099" y="1844824"/>
            <a:ext cx="432048"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7" name="Elipse 6">
            <a:extLst>
              <a:ext uri="{FF2B5EF4-FFF2-40B4-BE49-F238E27FC236}">
                <a16:creationId xmlns:a16="http://schemas.microsoft.com/office/drawing/2014/main" xmlns="" id="{3ECEEA06-595D-4F76-923B-19F2B623605D}"/>
              </a:ext>
            </a:extLst>
          </p:cNvPr>
          <p:cNvSpPr/>
          <p:nvPr/>
        </p:nvSpPr>
        <p:spPr>
          <a:xfrm>
            <a:off x="435099" y="3068960"/>
            <a:ext cx="432048"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8" name="Elipse 7">
            <a:extLst>
              <a:ext uri="{FF2B5EF4-FFF2-40B4-BE49-F238E27FC236}">
                <a16:creationId xmlns:a16="http://schemas.microsoft.com/office/drawing/2014/main" xmlns="" id="{70C21F06-89C7-4FEA-9ED7-2D03A22E4693}"/>
              </a:ext>
            </a:extLst>
          </p:cNvPr>
          <p:cNvSpPr/>
          <p:nvPr/>
        </p:nvSpPr>
        <p:spPr>
          <a:xfrm>
            <a:off x="435099" y="4077072"/>
            <a:ext cx="432048"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9" name="Elipse 8">
            <a:extLst>
              <a:ext uri="{FF2B5EF4-FFF2-40B4-BE49-F238E27FC236}">
                <a16:creationId xmlns:a16="http://schemas.microsoft.com/office/drawing/2014/main" xmlns="" id="{47D36BDF-FD40-4ABB-910B-A5C523D74587}"/>
              </a:ext>
            </a:extLst>
          </p:cNvPr>
          <p:cNvSpPr/>
          <p:nvPr/>
        </p:nvSpPr>
        <p:spPr>
          <a:xfrm>
            <a:off x="435099" y="5517232"/>
            <a:ext cx="432048" cy="432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pic>
        <p:nvPicPr>
          <p:cNvPr id="10" name="Imagen 9">
            <a:extLst>
              <a:ext uri="{FF2B5EF4-FFF2-40B4-BE49-F238E27FC236}">
                <a16:creationId xmlns:a16="http://schemas.microsoft.com/office/drawing/2014/main" xmlns="" id="{127CA3A5-5C51-4848-AF6E-86F141016907}"/>
              </a:ext>
            </a:extLst>
          </p:cNvPr>
          <p:cNvPicPr>
            <a:picLocks noChangeAspect="1"/>
          </p:cNvPicPr>
          <p:nvPr/>
        </p:nvPicPr>
        <p:blipFill>
          <a:blip r:embed="rId2"/>
          <a:stretch>
            <a:fillRect/>
          </a:stretch>
        </p:blipFill>
        <p:spPr>
          <a:xfrm>
            <a:off x="1299195" y="1844824"/>
            <a:ext cx="4352925" cy="4695825"/>
          </a:xfrm>
          <a:prstGeom prst="rect">
            <a:avLst/>
          </a:prstGeom>
        </p:spPr>
      </p:pic>
      <p:sp>
        <p:nvSpPr>
          <p:cNvPr id="11" name="Cerrar llave 9">
            <a:extLst>
              <a:ext uri="{FF2B5EF4-FFF2-40B4-BE49-F238E27FC236}">
                <a16:creationId xmlns:a16="http://schemas.microsoft.com/office/drawing/2014/main" xmlns="" id="{F1F21A65-3E52-4294-95D7-A11DD8C9C554}"/>
              </a:ext>
            </a:extLst>
          </p:cNvPr>
          <p:cNvSpPr/>
          <p:nvPr/>
        </p:nvSpPr>
        <p:spPr>
          <a:xfrm>
            <a:off x="5940152" y="1772816"/>
            <a:ext cx="288032" cy="34563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11 Elipse"/>
          <p:cNvSpPr/>
          <p:nvPr/>
        </p:nvSpPr>
        <p:spPr>
          <a:xfrm>
            <a:off x="6588224" y="2168860"/>
            <a:ext cx="2304256" cy="2664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¿Cuál sería la ecuación del modelo?</a:t>
            </a:r>
            <a:endParaRPr lang="es-CR" dirty="0"/>
          </a:p>
        </p:txBody>
      </p:sp>
    </p:spTree>
    <p:extLst>
      <p:ext uri="{BB962C8B-B14F-4D97-AF65-F5344CB8AC3E}">
        <p14:creationId xmlns:p14="http://schemas.microsoft.com/office/powerpoint/2010/main" val="137901987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xmlns="" id="{1CEB5833-0490-420F-B1C2-619BC4E4D048}"/>
              </a:ext>
            </a:extLst>
          </p:cNvPr>
          <p:cNvSpPr>
            <a:spLocks noGrp="1"/>
          </p:cNvSpPr>
          <p:nvPr>
            <p:ph idx="1"/>
          </p:nvPr>
        </p:nvSpPr>
        <p:spPr>
          <a:xfrm>
            <a:off x="179512" y="1196752"/>
            <a:ext cx="7056784" cy="5472608"/>
          </a:xfrm>
        </p:spPr>
        <p:txBody>
          <a:bodyPr>
            <a:normAutofit/>
          </a:bodyPr>
          <a:lstStyle/>
          <a:p>
            <a:pPr algn="just"/>
            <a:r>
              <a:rPr lang="es-CR" sz="2400" dirty="0"/>
              <a:t>Las variables en las ecuación significan:</a:t>
            </a:r>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p:txBody>
      </p:sp>
      <p:sp>
        <p:nvSpPr>
          <p:cNvPr id="5" name="1 Título">
            <a:extLst>
              <a:ext uri="{FF2B5EF4-FFF2-40B4-BE49-F238E27FC236}">
                <a16:creationId xmlns:a16="http://schemas.microsoft.com/office/drawing/2014/main" xmlns="" id="{F44A62BB-08C7-4B83-A9C3-1F379C8B8A88}"/>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HW multiplicativo</a:t>
            </a:r>
          </a:p>
        </p:txBody>
      </p:sp>
      <p:pic>
        <p:nvPicPr>
          <p:cNvPr id="6" name="Imagen 5">
            <a:extLst>
              <a:ext uri="{FF2B5EF4-FFF2-40B4-BE49-F238E27FC236}">
                <a16:creationId xmlns:a16="http://schemas.microsoft.com/office/drawing/2014/main" xmlns="" id="{87033DD0-404C-48AA-9D23-5A0EEACFD752}"/>
              </a:ext>
            </a:extLst>
          </p:cNvPr>
          <p:cNvPicPr>
            <a:picLocks noChangeAspect="1"/>
          </p:cNvPicPr>
          <p:nvPr/>
        </p:nvPicPr>
        <p:blipFill>
          <a:blip r:embed="rId2"/>
          <a:stretch>
            <a:fillRect/>
          </a:stretch>
        </p:blipFill>
        <p:spPr>
          <a:xfrm>
            <a:off x="650335" y="2168860"/>
            <a:ext cx="7773319" cy="4212468"/>
          </a:xfrm>
          <a:prstGeom prst="rect">
            <a:avLst/>
          </a:prstGeom>
        </p:spPr>
      </p:pic>
    </p:spTree>
    <p:extLst>
      <p:ext uri="{BB962C8B-B14F-4D97-AF65-F5344CB8AC3E}">
        <p14:creationId xmlns:p14="http://schemas.microsoft.com/office/powerpoint/2010/main" val="1527107590"/>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959D695D-9215-493B-85B1-09CB4B59318D}"/>
              </a:ext>
            </a:extLst>
          </p:cNvPr>
          <p:cNvSpPr>
            <a:spLocks noGrp="1"/>
          </p:cNvSpPr>
          <p:nvPr>
            <p:ph idx="1"/>
          </p:nvPr>
        </p:nvSpPr>
        <p:spPr/>
        <p:txBody>
          <a:bodyPr>
            <a:normAutofit/>
          </a:bodyPr>
          <a:lstStyle/>
          <a:p>
            <a:pPr algn="just"/>
            <a:r>
              <a:rPr lang="es-CR" sz="2400" dirty="0"/>
              <a:t>Los valores de α, β y δ, deben ser calculados de manera experimental sobre el conjunto de datos disponibles de la serie de tiempo.</a:t>
            </a:r>
          </a:p>
          <a:p>
            <a:pPr algn="just"/>
            <a:endParaRPr lang="es-CR" sz="2400" dirty="0"/>
          </a:p>
          <a:p>
            <a:pPr algn="just"/>
            <a:r>
              <a:rPr lang="es-CR" sz="2400" dirty="0"/>
              <a:t>Normalmente mediante métodos numéricos se encuentran los óptimos de los parámetros α, β y δ que disminuyen la diferencia entre el valor real y el estimado.</a:t>
            </a:r>
          </a:p>
          <a:p>
            <a:pPr algn="just"/>
            <a:endParaRPr lang="es-CR" sz="2400" dirty="0"/>
          </a:p>
        </p:txBody>
      </p:sp>
      <p:sp>
        <p:nvSpPr>
          <p:cNvPr id="4" name="1 Título">
            <a:extLst>
              <a:ext uri="{FF2B5EF4-FFF2-40B4-BE49-F238E27FC236}">
                <a16:creationId xmlns:a16="http://schemas.microsoft.com/office/drawing/2014/main" xmlns="" id="{57C5425E-F40A-46CD-8813-02E3AC186ABA}"/>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HW multiplicativo</a:t>
            </a:r>
          </a:p>
        </p:txBody>
      </p:sp>
    </p:spTree>
    <p:extLst>
      <p:ext uri="{BB962C8B-B14F-4D97-AF65-F5344CB8AC3E}">
        <p14:creationId xmlns:p14="http://schemas.microsoft.com/office/powerpoint/2010/main" val="3907934476"/>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C639EA8F-554E-4018-A349-55554338D35E}"/>
              </a:ext>
            </a:extLst>
          </p:cNvPr>
          <p:cNvSpPr>
            <a:spLocks noGrp="1"/>
          </p:cNvSpPr>
          <p:nvPr>
            <p:ph idx="1"/>
          </p:nvPr>
        </p:nvSpPr>
        <p:spPr>
          <a:xfrm>
            <a:off x="422195" y="1166018"/>
            <a:ext cx="8229600" cy="4525963"/>
          </a:xfrm>
        </p:spPr>
        <p:txBody>
          <a:bodyPr/>
          <a:lstStyle/>
          <a:p>
            <a:r>
              <a:rPr lang="es-CR" sz="2400" dirty="0"/>
              <a:t>¿Cuándo se debe optar por un </a:t>
            </a:r>
            <a:r>
              <a:rPr lang="es-CR" sz="2400" dirty="0" err="1"/>
              <a:t>Holt</a:t>
            </a:r>
            <a:r>
              <a:rPr lang="es-CR" sz="2400" dirty="0"/>
              <a:t> </a:t>
            </a:r>
            <a:r>
              <a:rPr lang="es-CR" sz="2400" dirty="0" err="1"/>
              <a:t>Winters</a:t>
            </a:r>
            <a:r>
              <a:rPr lang="es-CR" sz="2400" dirty="0"/>
              <a:t> Multiplicativo o Aditivo?</a:t>
            </a:r>
            <a:endParaRPr lang="es-CR" dirty="0"/>
          </a:p>
        </p:txBody>
      </p:sp>
      <p:sp>
        <p:nvSpPr>
          <p:cNvPr id="6" name="1 Título">
            <a:extLst>
              <a:ext uri="{FF2B5EF4-FFF2-40B4-BE49-F238E27FC236}">
                <a16:creationId xmlns:a16="http://schemas.microsoft.com/office/drawing/2014/main" xmlns="" id="{E528592E-8A9B-4951-8DC4-4D50FE091886}"/>
              </a:ext>
            </a:extLst>
          </p:cNvPr>
          <p:cNvSpPr>
            <a:spLocks noGrp="1"/>
          </p:cNvSpPr>
          <p:nvPr>
            <p:ph type="title"/>
          </p:nvPr>
        </p:nvSpPr>
        <p:spPr>
          <a:xfrm>
            <a:off x="0" y="44624"/>
            <a:ext cx="9073990" cy="864096"/>
          </a:xfrm>
        </p:spPr>
        <p:txBody>
          <a:bodyPr>
            <a:normAutofit fontScale="90000"/>
          </a:bodyPr>
          <a:lstStyle/>
          <a:p>
            <a:r>
              <a:rPr lang="es-CR" sz="3600" dirty="0"/>
              <a:t>Suavización exponencial con componente estacionalidad: ¿ multiplicativo o aditivo?</a:t>
            </a:r>
          </a:p>
        </p:txBody>
      </p:sp>
      <p:pic>
        <p:nvPicPr>
          <p:cNvPr id="2050" name="Picture 2" descr="Resultado de imagen para holt winter additive multiplicative">
            <a:extLst>
              <a:ext uri="{FF2B5EF4-FFF2-40B4-BE49-F238E27FC236}">
                <a16:creationId xmlns:a16="http://schemas.microsoft.com/office/drawing/2014/main" xmlns="" id="{41173BBF-2826-4883-90D2-BD5C46177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18556"/>
            <a:ext cx="39052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holt winter additive multiplicative">
            <a:extLst>
              <a:ext uri="{FF2B5EF4-FFF2-40B4-BE49-F238E27FC236}">
                <a16:creationId xmlns:a16="http://schemas.microsoft.com/office/drawing/2014/main" xmlns="" id="{A4184D5D-C709-447B-B982-56B551A268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73" t="19319" r="6531" b="14391"/>
          <a:stretch/>
        </p:blipFill>
        <p:spPr bwMode="auto">
          <a:xfrm>
            <a:off x="5292079" y="2417818"/>
            <a:ext cx="3672409" cy="3315438"/>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xmlns="" id="{E4A03261-E8E0-4E37-9480-F0CFFA553362}"/>
              </a:ext>
            </a:extLst>
          </p:cNvPr>
          <p:cNvSpPr/>
          <p:nvPr/>
        </p:nvSpPr>
        <p:spPr>
          <a:xfrm>
            <a:off x="1412057" y="5949279"/>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 ?</a:t>
            </a:r>
          </a:p>
        </p:txBody>
      </p:sp>
      <p:sp>
        <p:nvSpPr>
          <p:cNvPr id="10" name="Rectángulo 9">
            <a:extLst>
              <a:ext uri="{FF2B5EF4-FFF2-40B4-BE49-F238E27FC236}">
                <a16:creationId xmlns:a16="http://schemas.microsoft.com/office/drawing/2014/main" xmlns="" id="{34516D98-8E2A-4DB3-B701-6AC124182E0C}"/>
              </a:ext>
            </a:extLst>
          </p:cNvPr>
          <p:cNvSpPr/>
          <p:nvPr/>
        </p:nvSpPr>
        <p:spPr>
          <a:xfrm>
            <a:off x="6048163" y="5949279"/>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 ?</a:t>
            </a:r>
          </a:p>
        </p:txBody>
      </p:sp>
    </p:spTree>
    <p:extLst>
      <p:ext uri="{BB962C8B-B14F-4D97-AF65-F5344CB8AC3E}">
        <p14:creationId xmlns:p14="http://schemas.microsoft.com/office/powerpoint/2010/main" val="3223471922"/>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016DD1-D439-4A4C-BF6B-C14A6BC2B3C9}"/>
              </a:ext>
            </a:extLst>
          </p:cNvPr>
          <p:cNvSpPr>
            <a:spLocks noGrp="1"/>
          </p:cNvSpPr>
          <p:nvPr>
            <p:ph type="title"/>
          </p:nvPr>
        </p:nvSpPr>
        <p:spPr/>
        <p:txBody>
          <a:bodyPr/>
          <a:lstStyle/>
          <a:p>
            <a:r>
              <a:rPr lang="es-CR" dirty="0"/>
              <a:t>Conclusión</a:t>
            </a:r>
          </a:p>
        </p:txBody>
      </p:sp>
      <p:sp>
        <p:nvSpPr>
          <p:cNvPr id="3" name="Marcador de contenido 2">
            <a:extLst>
              <a:ext uri="{FF2B5EF4-FFF2-40B4-BE49-F238E27FC236}">
                <a16:creationId xmlns:a16="http://schemas.microsoft.com/office/drawing/2014/main" xmlns="" id="{2E8C050E-03F1-4B03-9125-05146AAD4665}"/>
              </a:ext>
            </a:extLst>
          </p:cNvPr>
          <p:cNvSpPr>
            <a:spLocks noGrp="1"/>
          </p:cNvSpPr>
          <p:nvPr>
            <p:ph idx="1"/>
          </p:nvPr>
        </p:nvSpPr>
        <p:spPr>
          <a:xfrm>
            <a:off x="395536" y="1412776"/>
            <a:ext cx="7920880" cy="5184576"/>
          </a:xfrm>
        </p:spPr>
        <p:txBody>
          <a:bodyPr>
            <a:normAutofit/>
          </a:bodyPr>
          <a:lstStyle/>
          <a:p>
            <a:r>
              <a:rPr lang="es-CR" sz="2400" dirty="0" smtClean="0"/>
              <a:t>El presente capítulo explicó las principales técnicas de suavizaci</a:t>
            </a:r>
            <a:r>
              <a:rPr lang="es-CR" sz="2400" dirty="0" smtClean="0"/>
              <a:t>ón exponencial.</a:t>
            </a:r>
          </a:p>
          <a:p>
            <a:endParaRPr lang="es-CR" sz="2400" dirty="0"/>
          </a:p>
          <a:p>
            <a:r>
              <a:rPr lang="es-CR" sz="2400" dirty="0" smtClean="0"/>
              <a:t>Los métodos estudiados fueron la media móvil, el exponencial siempre, doble, de tendencia, y las técnicas de </a:t>
            </a:r>
            <a:r>
              <a:rPr lang="es-CR" sz="2400" dirty="0" err="1" smtClean="0"/>
              <a:t>Holt</a:t>
            </a:r>
            <a:r>
              <a:rPr lang="es-CR" sz="2400" dirty="0" smtClean="0"/>
              <a:t> </a:t>
            </a:r>
            <a:r>
              <a:rPr lang="es-CR" sz="2400" dirty="0" err="1" smtClean="0"/>
              <a:t>Winters</a:t>
            </a:r>
            <a:r>
              <a:rPr lang="es-CR" sz="2400" dirty="0" smtClean="0"/>
              <a:t> aditivo y multiplicativo.</a:t>
            </a:r>
          </a:p>
          <a:p>
            <a:endParaRPr lang="es-CR" sz="2400" dirty="0"/>
          </a:p>
          <a:p>
            <a:r>
              <a:rPr lang="es-CR" sz="2400" dirty="0" smtClean="0"/>
              <a:t>En términos pragmáticos, solo utilizaremos los </a:t>
            </a:r>
            <a:r>
              <a:rPr lang="es-CR" sz="2400" dirty="0" err="1" smtClean="0"/>
              <a:t>Holt</a:t>
            </a:r>
            <a:r>
              <a:rPr lang="es-CR" sz="2400" dirty="0" smtClean="0"/>
              <a:t> </a:t>
            </a:r>
            <a:r>
              <a:rPr lang="es-CR" sz="2400" dirty="0" err="1" smtClean="0"/>
              <a:t>Winters</a:t>
            </a:r>
            <a:r>
              <a:rPr lang="es-CR" sz="2400" dirty="0" smtClean="0"/>
              <a:t> aditivos o multiplicativos.</a:t>
            </a:r>
          </a:p>
          <a:p>
            <a:endParaRPr lang="es-CR" sz="2400" dirty="0" smtClean="0"/>
          </a:p>
          <a:p>
            <a:r>
              <a:rPr lang="es-CR" sz="2400" dirty="0" smtClean="0"/>
              <a:t>Se demostrará que estos últimos son un sub caso de un ARIMA, o un MA(1).</a:t>
            </a:r>
            <a:endParaRPr lang="es-CR" sz="2400" dirty="0"/>
          </a:p>
        </p:txBody>
      </p:sp>
    </p:spTree>
    <p:extLst>
      <p:ext uri="{BB962C8B-B14F-4D97-AF65-F5344CB8AC3E}">
        <p14:creationId xmlns:p14="http://schemas.microsoft.com/office/powerpoint/2010/main" val="1266287406"/>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the end">
            <a:extLst>
              <a:ext uri="{FF2B5EF4-FFF2-40B4-BE49-F238E27FC236}">
                <a16:creationId xmlns:a16="http://schemas.microsoft.com/office/drawing/2014/main" xmlns="" id="{A4B663B6-9995-43D8-A735-222E69AEE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456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2630"/>
            <a:ext cx="8229600" cy="850106"/>
          </a:xfrm>
        </p:spPr>
        <p:txBody>
          <a:bodyPr/>
          <a:lstStyle/>
          <a:p>
            <a:r>
              <a:rPr lang="es-CR" dirty="0"/>
              <a:t>Índice</a:t>
            </a:r>
          </a:p>
        </p:txBody>
      </p:sp>
      <p:sp>
        <p:nvSpPr>
          <p:cNvPr id="4" name="Elipse 3"/>
          <p:cNvSpPr/>
          <p:nvPr/>
        </p:nvSpPr>
        <p:spPr>
          <a:xfrm>
            <a:off x="611560" y="14847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Rectángulo redondeado 9"/>
          <p:cNvSpPr/>
          <p:nvPr/>
        </p:nvSpPr>
        <p:spPr>
          <a:xfrm>
            <a:off x="1943708" y="1448780"/>
            <a:ext cx="2448272" cy="93610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Media móvil</a:t>
            </a:r>
          </a:p>
        </p:txBody>
      </p:sp>
    </p:spTree>
    <p:extLst>
      <p:ext uri="{BB962C8B-B14F-4D97-AF65-F5344CB8AC3E}">
        <p14:creationId xmlns:p14="http://schemas.microsoft.com/office/powerpoint/2010/main" val="397215947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06090"/>
          </a:xfrm>
        </p:spPr>
        <p:txBody>
          <a:bodyPr>
            <a:normAutofit fontScale="90000"/>
          </a:bodyPr>
          <a:lstStyle/>
          <a:p>
            <a:r>
              <a:rPr lang="es-CR" dirty="0"/>
              <a:t>Método de media móvil</a:t>
            </a:r>
          </a:p>
        </p:txBody>
      </p:sp>
      <p:sp>
        <p:nvSpPr>
          <p:cNvPr id="3" name="Marcador de contenido 2"/>
          <p:cNvSpPr>
            <a:spLocks noGrp="1"/>
          </p:cNvSpPr>
          <p:nvPr>
            <p:ph idx="1"/>
          </p:nvPr>
        </p:nvSpPr>
        <p:spPr>
          <a:xfrm>
            <a:off x="457200" y="1124744"/>
            <a:ext cx="8229600" cy="5400600"/>
          </a:xfrm>
        </p:spPr>
        <p:txBody>
          <a:bodyPr>
            <a:normAutofit/>
          </a:bodyPr>
          <a:lstStyle/>
          <a:p>
            <a:pPr algn="just"/>
            <a:r>
              <a:rPr lang="es-CR" sz="2400" dirty="0"/>
              <a:t>El objetivo de los métodos a usarse en esta unidad es “suavizar” las fluctuaciones aleatorias causadas por el componente irregular de la serie. </a:t>
            </a:r>
          </a:p>
          <a:p>
            <a:pPr algn="just"/>
            <a:endParaRPr lang="es-CR" sz="2400" dirty="0"/>
          </a:p>
          <a:p>
            <a:pPr algn="just"/>
            <a:r>
              <a:rPr lang="es-CR" sz="2400" dirty="0"/>
              <a:t>Estos métodos resultan apropiados para series estables, es decir, aquellas que no exhiban ningún comportamiento de tendencia, ni variaciones cíclicas, ni estacionales, además es conveniente suavizar cuando existen cambios bruscos o movimientos irregulares en la serie.</a:t>
            </a:r>
          </a:p>
          <a:p>
            <a:pPr algn="just"/>
            <a:endParaRPr lang="es-CR" sz="2400" dirty="0"/>
          </a:p>
          <a:p>
            <a:pPr algn="just"/>
            <a:r>
              <a:rPr lang="es-CR" sz="2400" dirty="0"/>
              <a:t>Son relativamente simples y generalmente alcanzan un buen nivel de predicción en períodos de tiempos cortos.</a:t>
            </a:r>
          </a:p>
        </p:txBody>
      </p:sp>
    </p:spTree>
    <p:extLst>
      <p:ext uri="{BB962C8B-B14F-4D97-AF65-F5344CB8AC3E}">
        <p14:creationId xmlns:p14="http://schemas.microsoft.com/office/powerpoint/2010/main" val="263485732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07504" y="836712"/>
                <a:ext cx="8928992" cy="5976664"/>
              </a:xfrm>
            </p:spPr>
            <p:txBody>
              <a:bodyPr>
                <a:normAutofit/>
              </a:bodyPr>
              <a:lstStyle/>
              <a:p>
                <a:pPr algn="just"/>
                <a:r>
                  <a:rPr lang="es-CR" sz="2400" dirty="0"/>
                  <a:t>Una forma de visualizar la tendencia, es mediante el </a:t>
                </a:r>
                <a:r>
                  <a:rPr lang="es-CR" sz="2400" dirty="0" err="1"/>
                  <a:t>suavizamiento</a:t>
                </a:r>
                <a:r>
                  <a:rPr lang="es-CR" sz="2400" dirty="0"/>
                  <a:t> de la serie. La idea central es definir a partir de la serie observada una nueva serie que suavice los efectos ajenos a la tendencia (estacionalidad, efectos aleatorios), de manera que se pueda determinar la dirección de la tendencia.</a:t>
                </a:r>
              </a:p>
              <a:p>
                <a:pPr algn="just"/>
                <a:endParaRPr lang="es-CR" sz="2400" dirty="0"/>
              </a:p>
              <a:p>
                <a:pPr algn="just"/>
                <a:r>
                  <a:rPr lang="es-CR" sz="2400" dirty="0"/>
                  <a:t>Lo que se hace es usar una expresión lineal que transforma la serie </a:t>
                </a:r>
                <a14:m>
                  <m:oMath xmlns:m="http://schemas.openxmlformats.org/officeDocument/2006/math">
                    <m:r>
                      <a:rPr lang="es-CR" sz="2400" b="0" i="1" smtClean="0">
                        <a:latin typeface="Cambria Math" panose="02040503050406030204" pitchFamily="18" charset="0"/>
                      </a:rPr>
                      <m:t>𝑌</m:t>
                    </m:r>
                    <m:r>
                      <a:rPr lang="es-CR" sz="2400" b="0" i="1" smtClean="0">
                        <a:latin typeface="Cambria Math" panose="02040503050406030204" pitchFamily="18" charset="0"/>
                      </a:rPr>
                      <m:t>(</m:t>
                    </m:r>
                    <m:r>
                      <a:rPr lang="es-CR" sz="2400" b="0" i="1" smtClean="0">
                        <a:latin typeface="Cambria Math" panose="02040503050406030204" pitchFamily="18" charset="0"/>
                      </a:rPr>
                      <m:t>𝑡</m:t>
                    </m:r>
                    <m:r>
                      <a:rPr lang="es-CR" sz="2400" b="0" i="1" smtClean="0">
                        <a:latin typeface="Cambria Math" panose="02040503050406030204" pitchFamily="18" charset="0"/>
                      </a:rPr>
                      <m:t>)</m:t>
                    </m:r>
                  </m:oMath>
                </a14:m>
                <a:r>
                  <a:rPr lang="es-CR" sz="2400" dirty="0"/>
                  <a:t> en una serie suavizada </a:t>
                </a:r>
              </a:p>
              <a:p>
                <a:pPr marL="0" indent="0" algn="ctr">
                  <a:buNone/>
                </a:pPr>
                <a:r>
                  <a:rPr lang="es-CR" sz="2400" b="0" dirty="0"/>
                  <a:t> </a:t>
                </a:r>
                <a14:m>
                  <m:oMath xmlns:m="http://schemas.openxmlformats.org/officeDocument/2006/math">
                    <m:r>
                      <m:rPr>
                        <m:sty m:val="p"/>
                      </m:rPr>
                      <a:rPr lang="es-CR" sz="2400" b="0" i="0" smtClean="0">
                        <a:latin typeface="Cambria Math" panose="02040503050406030204" pitchFamily="18" charset="0"/>
                      </a:rPr>
                      <m:t>Z</m:t>
                    </m:r>
                    <m:d>
                      <m:dPr>
                        <m:ctrlPr>
                          <a:rPr lang="es-CR" sz="2400" b="0" i="1" smtClean="0">
                            <a:latin typeface="Cambria Math"/>
                          </a:rPr>
                        </m:ctrlPr>
                      </m:dPr>
                      <m:e>
                        <m:r>
                          <a:rPr lang="es-CR" sz="2400" i="1">
                            <a:latin typeface="Cambria Math" panose="02040503050406030204" pitchFamily="18" charset="0"/>
                          </a:rPr>
                          <m:t>𝑡</m:t>
                        </m:r>
                      </m:e>
                    </m:d>
                    <m:r>
                      <a:rPr lang="es-CR" sz="2400" b="0" i="1" smtClean="0">
                        <a:latin typeface="Cambria Math" panose="02040503050406030204" pitchFamily="18" charset="0"/>
                      </a:rPr>
                      <m:t>:</m:t>
                    </m:r>
                    <m:r>
                      <a:rPr lang="es-CR" sz="2400" b="0" i="1" smtClean="0">
                        <a:latin typeface="Cambria Math" panose="02040503050406030204" pitchFamily="18" charset="0"/>
                      </a:rPr>
                      <m:t>𝑍</m:t>
                    </m:r>
                    <m:d>
                      <m:dPr>
                        <m:ctrlPr>
                          <a:rPr lang="es-CR" sz="2400" b="0" i="1" smtClean="0">
                            <a:latin typeface="Cambria Math"/>
                          </a:rPr>
                        </m:ctrlPr>
                      </m:dPr>
                      <m:e>
                        <m:r>
                          <a:rPr lang="es-CR" sz="2400" b="0" i="1" smtClean="0">
                            <a:latin typeface="Cambria Math" panose="02040503050406030204" pitchFamily="18" charset="0"/>
                          </a:rPr>
                          <m:t>𝑡</m:t>
                        </m:r>
                      </m:e>
                    </m:d>
                    <m:r>
                      <a:rPr lang="es-CR" sz="2400" b="0" i="1" smtClean="0">
                        <a:latin typeface="Cambria Math" panose="02040503050406030204" pitchFamily="18" charset="0"/>
                      </a:rPr>
                      <m:t>=</m:t>
                    </m:r>
                    <m:r>
                      <a:rPr lang="es-CR" sz="2400" b="0" i="1" smtClean="0">
                        <a:latin typeface="Cambria Math" panose="02040503050406030204" pitchFamily="18" charset="0"/>
                      </a:rPr>
                      <m:t>𝐹</m:t>
                    </m:r>
                    <m:d>
                      <m:dPr>
                        <m:ctrlPr>
                          <a:rPr lang="es-CR" sz="2400" b="0" i="1" smtClean="0">
                            <a:latin typeface="Cambria Math"/>
                          </a:rPr>
                        </m:ctrlPr>
                      </m:dPr>
                      <m:e>
                        <m:r>
                          <a:rPr lang="es-CR" sz="2400" b="0" i="1" smtClean="0">
                            <a:latin typeface="Cambria Math" panose="02040503050406030204" pitchFamily="18" charset="0"/>
                          </a:rPr>
                          <m:t>𝑌</m:t>
                        </m:r>
                        <m:d>
                          <m:dPr>
                            <m:ctrlPr>
                              <a:rPr lang="es-CR" sz="2400" b="0" i="1" smtClean="0">
                                <a:latin typeface="Cambria Math"/>
                              </a:rPr>
                            </m:ctrlPr>
                          </m:dPr>
                          <m:e>
                            <m:r>
                              <a:rPr lang="es-CR" sz="2400" b="0" i="1" smtClean="0">
                                <a:latin typeface="Cambria Math" panose="02040503050406030204" pitchFamily="18" charset="0"/>
                              </a:rPr>
                              <m:t>𝑡</m:t>
                            </m:r>
                          </m:e>
                        </m:d>
                      </m:e>
                    </m:d>
                    <m:r>
                      <a:rPr lang="es-CR" sz="2400" b="0" i="1" smtClean="0">
                        <a:latin typeface="Cambria Math" panose="02040503050406030204" pitchFamily="18" charset="0"/>
                      </a:rPr>
                      <m:t>,  </m:t>
                    </m:r>
                    <m:r>
                      <a:rPr lang="es-CR" sz="2400" b="0" i="1" smtClean="0">
                        <a:latin typeface="Cambria Math" panose="02040503050406030204" pitchFamily="18" charset="0"/>
                      </a:rPr>
                      <m:t>𝑡</m:t>
                    </m:r>
                    <m:r>
                      <a:rPr lang="es-CR" sz="2400" b="0" i="1" smtClean="0">
                        <a:latin typeface="Cambria Math" panose="02040503050406030204" pitchFamily="18" charset="0"/>
                      </a:rPr>
                      <m:t>=1…</m:t>
                    </m:r>
                    <m:r>
                      <a:rPr lang="es-CR" sz="2400" b="0" i="1" smtClean="0">
                        <a:latin typeface="Cambria Math" panose="02040503050406030204" pitchFamily="18" charset="0"/>
                      </a:rPr>
                      <m:t>𝑛</m:t>
                    </m:r>
                  </m:oMath>
                </a14:m>
                <a:endParaRPr lang="es-CR" sz="2400" b="0" dirty="0"/>
              </a:p>
              <a:p>
                <a:pPr marL="0" indent="0" algn="ctr">
                  <a:buNone/>
                </a:pPr>
                <a:endParaRPr lang="es-CR" sz="2400" dirty="0"/>
              </a:p>
              <a:p>
                <a:pPr marL="0" indent="0" algn="ctr">
                  <a:buNone/>
                </a:pPr>
                <a:r>
                  <a:rPr lang="es-CR" sz="2400" dirty="0"/>
                  <a:t> </a:t>
                </a:r>
                <a14:m>
                  <m:oMath xmlns:m="http://schemas.openxmlformats.org/officeDocument/2006/math">
                    <m:r>
                      <a:rPr lang="es-CR" sz="2400" i="1">
                        <a:latin typeface="Cambria Math" panose="02040503050406030204" pitchFamily="18" charset="0"/>
                      </a:rPr>
                      <m:t>𝑌</m:t>
                    </m:r>
                    <m:r>
                      <a:rPr lang="es-CR" sz="2400" i="1">
                        <a:latin typeface="Cambria Math" panose="02040503050406030204" pitchFamily="18" charset="0"/>
                      </a:rPr>
                      <m:t>(</m:t>
                    </m:r>
                    <m:r>
                      <a:rPr lang="es-CR" sz="2400" i="1">
                        <a:latin typeface="Cambria Math" panose="02040503050406030204" pitchFamily="18" charset="0"/>
                      </a:rPr>
                      <m:t>𝑡</m:t>
                    </m:r>
                    <m:r>
                      <a:rPr lang="es-CR" sz="2400" i="1">
                        <a:latin typeface="Cambria Math" panose="02040503050406030204" pitchFamily="18" charset="0"/>
                      </a:rPr>
                      <m:t>)</m:t>
                    </m:r>
                  </m:oMath>
                </a14:m>
                <a:r>
                  <a:rPr lang="es-CR" sz="2400" dirty="0"/>
                  <a:t>    </a:t>
                </a:r>
                <a:r>
                  <a:rPr lang="es-CR" sz="2400" dirty="0">
                    <a:sym typeface="Wingdings" panose="05000000000000000000" pitchFamily="2" charset="2"/>
                  </a:rPr>
                  <a:t>         </a:t>
                </a:r>
                <a14:m>
                  <m:oMath xmlns:m="http://schemas.openxmlformats.org/officeDocument/2006/math">
                    <m:r>
                      <a:rPr lang="es-CR" sz="2400" b="0" i="1" smtClean="0">
                        <a:latin typeface="Cambria Math" panose="02040503050406030204" pitchFamily="18" charset="0"/>
                      </a:rPr>
                      <m:t>𝐹</m:t>
                    </m:r>
                  </m:oMath>
                </a14:m>
                <a:r>
                  <a:rPr lang="es-CR" sz="2400" dirty="0">
                    <a:sym typeface="Wingdings" panose="05000000000000000000" pitchFamily="2" charset="2"/>
                  </a:rPr>
                  <a:t>         </a:t>
                </a:r>
                <a14:m>
                  <m:oMath xmlns:m="http://schemas.openxmlformats.org/officeDocument/2006/math">
                    <m:r>
                      <a:rPr lang="es-CR" sz="2400" b="0" i="1" smtClean="0">
                        <a:latin typeface="Cambria Math" panose="02040503050406030204" pitchFamily="18" charset="0"/>
                      </a:rPr>
                      <m:t>𝑍</m:t>
                    </m:r>
                    <m:r>
                      <a:rPr lang="es-CR" sz="2400" i="1">
                        <a:latin typeface="Cambria Math" panose="02040503050406030204" pitchFamily="18" charset="0"/>
                      </a:rPr>
                      <m:t>(</m:t>
                    </m:r>
                    <m:r>
                      <a:rPr lang="es-CR" sz="2400" i="1">
                        <a:latin typeface="Cambria Math" panose="02040503050406030204" pitchFamily="18" charset="0"/>
                      </a:rPr>
                      <m:t>𝑡</m:t>
                    </m:r>
                    <m:r>
                      <a:rPr lang="es-CR" sz="2400" i="1">
                        <a:latin typeface="Cambria Math" panose="02040503050406030204" pitchFamily="18" charset="0"/>
                      </a:rPr>
                      <m:t>)</m:t>
                    </m:r>
                  </m:oMath>
                </a14:m>
                <a:r>
                  <a:rPr lang="es-CR" sz="2400" dirty="0">
                    <a:sym typeface="Wingdings" panose="05000000000000000000" pitchFamily="2" charset="2"/>
                  </a:rPr>
                  <a:t>   </a:t>
                </a:r>
              </a:p>
              <a:p>
                <a:pPr marL="0" indent="0" algn="just">
                  <a:buNone/>
                </a:pPr>
                <a:endParaRPr lang="es-CR" sz="2400" dirty="0">
                  <a:sym typeface="Wingdings" panose="05000000000000000000" pitchFamily="2" charset="2"/>
                </a:endParaRPr>
              </a:p>
              <a:p>
                <a:pPr marL="0" indent="0" algn="just">
                  <a:buNone/>
                </a:pPr>
                <a:r>
                  <a:rPr lang="es-CR" sz="2400" dirty="0">
                    <a:sym typeface="Wingdings" panose="05000000000000000000" pitchFamily="2" charset="2"/>
                  </a:rPr>
                  <a:t>De tal modo que </a:t>
                </a:r>
                <a14:m>
                  <m:oMath xmlns:m="http://schemas.openxmlformats.org/officeDocument/2006/math">
                    <m:r>
                      <a:rPr lang="es-CR" sz="2400" i="1">
                        <a:latin typeface="Cambria Math" panose="02040503050406030204" pitchFamily="18" charset="0"/>
                      </a:rPr>
                      <m:t>𝐹</m:t>
                    </m:r>
                    <m:d>
                      <m:dPr>
                        <m:ctrlPr>
                          <a:rPr lang="es-CR" sz="2400" i="1">
                            <a:latin typeface="Cambria Math"/>
                          </a:rPr>
                        </m:ctrlPr>
                      </m:dPr>
                      <m:e>
                        <m:r>
                          <a:rPr lang="es-CR" sz="2400" i="1">
                            <a:latin typeface="Cambria Math" panose="02040503050406030204" pitchFamily="18" charset="0"/>
                          </a:rPr>
                          <m:t>𝑌</m:t>
                        </m:r>
                        <m:d>
                          <m:dPr>
                            <m:ctrlPr>
                              <a:rPr lang="es-CR" sz="2400" i="1">
                                <a:latin typeface="Cambria Math"/>
                              </a:rPr>
                            </m:ctrlPr>
                          </m:dPr>
                          <m:e>
                            <m:r>
                              <a:rPr lang="es-CR" sz="2400" i="1">
                                <a:latin typeface="Cambria Math" panose="02040503050406030204" pitchFamily="18" charset="0"/>
                              </a:rPr>
                              <m:t>𝑡</m:t>
                            </m:r>
                          </m:e>
                        </m:d>
                      </m:e>
                    </m:d>
                    <m:r>
                      <a:rPr lang="es-CR" sz="2400" b="0" i="1" smtClean="0">
                        <a:latin typeface="Cambria Math" panose="02040503050406030204" pitchFamily="18" charset="0"/>
                      </a:rPr>
                      <m:t>=</m:t>
                    </m:r>
                    <m:r>
                      <a:rPr lang="es-CR" sz="2400" b="0" i="1" smtClean="0">
                        <a:latin typeface="Cambria Math" panose="02040503050406030204" pitchFamily="18" charset="0"/>
                      </a:rPr>
                      <m:t>𝑍</m:t>
                    </m:r>
                    <m:d>
                      <m:dPr>
                        <m:ctrlPr>
                          <a:rPr lang="es-CR" sz="2400" b="0" i="1" smtClean="0">
                            <a:latin typeface="Cambria Math"/>
                          </a:rPr>
                        </m:ctrlPr>
                      </m:dPr>
                      <m:e>
                        <m:r>
                          <a:rPr lang="es-CR" sz="2400" b="0" i="1" smtClean="0">
                            <a:latin typeface="Cambria Math" panose="02040503050406030204" pitchFamily="18" charset="0"/>
                          </a:rPr>
                          <m:t>𝑡</m:t>
                        </m:r>
                      </m:e>
                    </m:d>
                  </m:oMath>
                </a14:m>
                <a:r>
                  <a:rPr lang="es-CR" sz="2400" dirty="0"/>
                  <a:t>; donde la función </a:t>
                </a:r>
                <a14:m>
                  <m:oMath xmlns:m="http://schemas.openxmlformats.org/officeDocument/2006/math">
                    <m:r>
                      <a:rPr lang="es-CR" sz="2400" i="1">
                        <a:latin typeface="Cambria Math" panose="02040503050406030204" pitchFamily="18" charset="0"/>
                      </a:rPr>
                      <m:t>𝐹</m:t>
                    </m:r>
                  </m:oMath>
                </a14:m>
                <a:r>
                  <a:rPr lang="es-CR" sz="2400" dirty="0"/>
                  <a:t> se denomina Filtro Lineal, el filtro línea más usado es la media móvil. </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07504" y="836712"/>
                <a:ext cx="8928992" cy="5976664"/>
              </a:xfrm>
              <a:blipFill rotWithShape="1">
                <a:blip r:embed="rId2"/>
                <a:stretch>
                  <a:fillRect l="-1093" t="-815" r="-1093"/>
                </a:stretch>
              </a:blipFill>
            </p:spPr>
            <p:txBody>
              <a:bodyPr/>
              <a:lstStyle/>
              <a:p>
                <a:r>
                  <a:rPr lang="es-CR">
                    <a:noFill/>
                  </a:rPr>
                  <a:t> </a:t>
                </a:r>
              </a:p>
            </p:txBody>
          </p:sp>
        </mc:Fallback>
      </mc:AlternateContent>
      <p:sp>
        <p:nvSpPr>
          <p:cNvPr id="4" name="Título 1"/>
          <p:cNvSpPr>
            <a:spLocks noGrp="1"/>
          </p:cNvSpPr>
          <p:nvPr>
            <p:ph type="title"/>
          </p:nvPr>
        </p:nvSpPr>
        <p:spPr>
          <a:xfrm>
            <a:off x="457200" y="44624"/>
            <a:ext cx="8229600" cy="706090"/>
          </a:xfrm>
        </p:spPr>
        <p:txBody>
          <a:bodyPr>
            <a:normAutofit fontScale="90000"/>
          </a:bodyPr>
          <a:lstStyle/>
          <a:p>
            <a:r>
              <a:rPr lang="es-CR" dirty="0"/>
              <a:t>Método de media móvil</a:t>
            </a:r>
          </a:p>
        </p:txBody>
      </p:sp>
    </p:spTree>
    <p:extLst>
      <p:ext uri="{BB962C8B-B14F-4D97-AF65-F5344CB8AC3E}">
        <p14:creationId xmlns:p14="http://schemas.microsoft.com/office/powerpoint/2010/main" val="203173537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95536" y="1628800"/>
            <a:ext cx="8291264" cy="4968552"/>
          </a:xfrm>
          <a:prstGeom prst="rect">
            <a:avLst/>
          </a:prstGeom>
        </p:spPr>
      </p:pic>
      <p:sp>
        <p:nvSpPr>
          <p:cNvPr id="5" name="Título 1"/>
          <p:cNvSpPr>
            <a:spLocks noGrp="1"/>
          </p:cNvSpPr>
          <p:nvPr>
            <p:ph type="title"/>
          </p:nvPr>
        </p:nvSpPr>
        <p:spPr>
          <a:xfrm>
            <a:off x="457200" y="274638"/>
            <a:ext cx="8229600" cy="706090"/>
          </a:xfrm>
        </p:spPr>
        <p:txBody>
          <a:bodyPr>
            <a:normAutofit fontScale="90000"/>
          </a:bodyPr>
          <a:lstStyle/>
          <a:p>
            <a:r>
              <a:rPr lang="es-CR" dirty="0"/>
              <a:t>Método de media móvil</a:t>
            </a:r>
          </a:p>
        </p:txBody>
      </p:sp>
    </p:spTree>
    <p:extLst>
      <p:ext uri="{BB962C8B-B14F-4D97-AF65-F5344CB8AC3E}">
        <p14:creationId xmlns:p14="http://schemas.microsoft.com/office/powerpoint/2010/main" val="286995519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496" y="836712"/>
            <a:ext cx="9073008" cy="5976664"/>
          </a:xfrm>
        </p:spPr>
        <p:txBody>
          <a:bodyPr>
            <a:normAutofit lnSpcReduction="10000"/>
          </a:bodyPr>
          <a:lstStyle/>
          <a:p>
            <a:pPr algn="just"/>
            <a:r>
              <a:rPr lang="es-CR" sz="2400" dirty="0"/>
              <a:t>El objetivo del método por media móvil es eliminar de la serie los componentes estacionales y accidentales.</a:t>
            </a:r>
          </a:p>
          <a:p>
            <a:pPr algn="just"/>
            <a:endParaRPr lang="es-CR" sz="2400" dirty="0"/>
          </a:p>
          <a:p>
            <a:pPr algn="just"/>
            <a:r>
              <a:rPr lang="es-CR" sz="2400" dirty="0"/>
              <a:t> De forma general, el promedio móvil utiliza como pronóstico para el </a:t>
            </a:r>
            <a:r>
              <a:rPr lang="es-CR" sz="2400" dirty="0" err="1"/>
              <a:t>siguiete</a:t>
            </a:r>
            <a:r>
              <a:rPr lang="es-CR" sz="2400" dirty="0"/>
              <a:t> período, el promedio de los “n” valores de los datos más recientes de la serie de tiempo. Matemáticamente puede expresarse como:</a:t>
            </a:r>
          </a:p>
          <a:p>
            <a:pPr algn="just"/>
            <a:endParaRPr lang="es-CR" sz="2400" dirty="0"/>
          </a:p>
          <a:p>
            <a:pPr algn="just"/>
            <a:endParaRPr lang="es-CR" sz="2400" dirty="0"/>
          </a:p>
          <a:p>
            <a:pPr marL="0" indent="0" algn="just">
              <a:buNone/>
            </a:pPr>
            <a:endParaRPr lang="es-CR" sz="2400" dirty="0"/>
          </a:p>
          <a:p>
            <a:pPr algn="just"/>
            <a:r>
              <a:rPr lang="es-CR" sz="2400" dirty="0"/>
              <a:t>El término móvil indica que conforme se tenga disponibilidad una nueva observación de la serie de tiempo, se reemplaza la observación más antigua en la ecuación y se calcula un nuevo pronostico.  Como resultado el promedio se modificará, a medida que se agreguen nuevas observaciones.</a:t>
            </a:r>
          </a:p>
        </p:txBody>
      </p:sp>
      <p:sp>
        <p:nvSpPr>
          <p:cNvPr id="5" name="Título 1"/>
          <p:cNvSpPr>
            <a:spLocks noGrp="1"/>
          </p:cNvSpPr>
          <p:nvPr>
            <p:ph type="title"/>
          </p:nvPr>
        </p:nvSpPr>
        <p:spPr>
          <a:xfrm>
            <a:off x="457200" y="44624"/>
            <a:ext cx="8229600" cy="706090"/>
          </a:xfrm>
        </p:spPr>
        <p:txBody>
          <a:bodyPr>
            <a:normAutofit fontScale="90000"/>
          </a:bodyPr>
          <a:lstStyle/>
          <a:p>
            <a:r>
              <a:rPr lang="es-CR" dirty="0"/>
              <a:t>Método de media móvil</a:t>
            </a:r>
          </a:p>
        </p:txBody>
      </p:sp>
      <p:pic>
        <p:nvPicPr>
          <p:cNvPr id="2" name="Imagen 1"/>
          <p:cNvPicPr>
            <a:picLocks noChangeAspect="1"/>
          </p:cNvPicPr>
          <p:nvPr/>
        </p:nvPicPr>
        <p:blipFill>
          <a:blip r:embed="rId2"/>
          <a:stretch>
            <a:fillRect/>
          </a:stretch>
        </p:blipFill>
        <p:spPr>
          <a:xfrm>
            <a:off x="539552" y="3573016"/>
            <a:ext cx="7629525" cy="819150"/>
          </a:xfrm>
          <a:prstGeom prst="rect">
            <a:avLst/>
          </a:prstGeom>
        </p:spPr>
      </p:pic>
    </p:spTree>
    <p:extLst>
      <p:ext uri="{BB962C8B-B14F-4D97-AF65-F5344CB8AC3E}">
        <p14:creationId xmlns:p14="http://schemas.microsoft.com/office/powerpoint/2010/main" val="128474402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TotalTime>
  <Words>2586</Words>
  <Application>Microsoft Office PowerPoint</Application>
  <PresentationFormat>Presentación en pantalla (4:3)</PresentationFormat>
  <Paragraphs>251</Paragraphs>
  <Slides>45</Slides>
  <Notes>0</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Tema de Office</vt:lpstr>
      <vt:lpstr>Técnicas de suavización exponencial</vt:lpstr>
      <vt:lpstr>Introducción</vt:lpstr>
      <vt:lpstr>Introducción</vt:lpstr>
      <vt:lpstr>Índice</vt:lpstr>
      <vt:lpstr>Índice</vt:lpstr>
      <vt:lpstr>Método de media móvil</vt:lpstr>
      <vt:lpstr>Método de media móvil</vt:lpstr>
      <vt:lpstr>Método de media móvil</vt:lpstr>
      <vt:lpstr>Método de media móvil</vt:lpstr>
      <vt:lpstr>Método de media móvil</vt:lpstr>
      <vt:lpstr>Método de media móvil: anual (s=12)</vt:lpstr>
      <vt:lpstr>Método de media móvil: anual (s=4)</vt:lpstr>
      <vt:lpstr>Método de media móvil: orden “s”</vt:lpstr>
      <vt:lpstr>Método de media móvil: orden “s”</vt:lpstr>
      <vt:lpstr>Método de media móvil: centrada</vt:lpstr>
      <vt:lpstr>Método de media móvil: centrada</vt:lpstr>
      <vt:lpstr>Método de media móvil: centrada</vt:lpstr>
      <vt:lpstr>Método de media móvil: conclusión</vt:lpstr>
      <vt:lpstr>Índice</vt:lpstr>
      <vt:lpstr>Suavización exponencial simple</vt:lpstr>
      <vt:lpstr>Suavización exponencial simple</vt:lpstr>
      <vt:lpstr>Suavización exponencial simple</vt:lpstr>
      <vt:lpstr>Índice</vt:lpstr>
      <vt:lpstr>Suavización exponencial doble (Brown)</vt:lpstr>
      <vt:lpstr>Suavización exponencial doble (Brown)</vt:lpstr>
      <vt:lpstr>Suavización exponencial doble (Brown)</vt:lpstr>
      <vt:lpstr>Suavización exponencial doble (Brown)</vt:lpstr>
      <vt:lpstr>Índice</vt:lpstr>
      <vt:lpstr>Suavización con tendencia (método de Holt).</vt:lpstr>
      <vt:lpstr>Suavización con tendencia (método de Holt).</vt:lpstr>
      <vt:lpstr>Suavización con tendencia (método de Holt).</vt:lpstr>
      <vt:lpstr>Suavización con tendencia (método de Holt).</vt:lpstr>
      <vt:lpstr>Índice</vt:lpstr>
      <vt:lpstr>Suavización exponencial con componente estacionalidad </vt:lpstr>
      <vt:lpstr>Suavización exponencial con componente estacionalidad </vt:lpstr>
      <vt:lpstr>Suavización exponencial con componente estacionalidad </vt:lpstr>
      <vt:lpstr>Suavización exponencial con componente estacionalidad: HW aditivo</vt:lpstr>
      <vt:lpstr>Suavización exponencial con componente estacionalidad: HW aditivo</vt:lpstr>
      <vt:lpstr>Suavización exponencial con componente estacionalidad: HW aditivo</vt:lpstr>
      <vt:lpstr>Suavización exponencial con componente estacionalidad: HW multiplicativo</vt:lpstr>
      <vt:lpstr>Suavización exponencial con componente estacionalidad: HW multiplicativo</vt:lpstr>
      <vt:lpstr>Suavización exponencial con componente estacionalidad: HW multiplicativo</vt:lpstr>
      <vt:lpstr>Suavización exponencial con componente estacionalidad: ¿ multiplicativo o aditivo?</vt:lpstr>
      <vt:lpstr>Conclusión</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suavizamiento exponencial</dc:title>
  <dc:creator>Oscar Centeno Mora</dc:creator>
  <cp:lastModifiedBy>Oscar Centeno Mora</cp:lastModifiedBy>
  <cp:revision>52</cp:revision>
  <dcterms:created xsi:type="dcterms:W3CDTF">2017-07-21T15:12:31Z</dcterms:created>
  <dcterms:modified xsi:type="dcterms:W3CDTF">2017-08-18T19:30:45Z</dcterms:modified>
</cp:coreProperties>
</file>