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3" r:id="rId4"/>
    <p:sldId id="264" r:id="rId5"/>
    <p:sldId id="259" r:id="rId6"/>
    <p:sldId id="260" r:id="rId7"/>
    <p:sldId id="279" r:id="rId8"/>
    <p:sldId id="280" r:id="rId9"/>
    <p:sldId id="281" r:id="rId10"/>
    <p:sldId id="282" r:id="rId11"/>
    <p:sldId id="283" r:id="rId12"/>
    <p:sldId id="265" r:id="rId13"/>
    <p:sldId id="261" r:id="rId14"/>
    <p:sldId id="262" r:id="rId15"/>
    <p:sldId id="284" r:id="rId16"/>
    <p:sldId id="289" r:id="rId17"/>
    <p:sldId id="285" r:id="rId18"/>
    <p:sldId id="287" r:id="rId19"/>
    <p:sldId id="286" r:id="rId20"/>
    <p:sldId id="288" r:id="rId21"/>
    <p:sldId id="290" r:id="rId22"/>
    <p:sldId id="266" r:id="rId23"/>
    <p:sldId id="267" r:id="rId24"/>
    <p:sldId id="268" r:id="rId25"/>
    <p:sldId id="269" r:id="rId26"/>
    <p:sldId id="270" r:id="rId27"/>
    <p:sldId id="272" r:id="rId28"/>
    <p:sldId id="292" r:id="rId29"/>
    <p:sldId id="273" r:id="rId30"/>
    <p:sldId id="274" r:id="rId31"/>
    <p:sldId id="275" r:id="rId32"/>
    <p:sldId id="291" r:id="rId33"/>
    <p:sldId id="276" r:id="rId34"/>
    <p:sldId id="277" r:id="rId35"/>
    <p:sldId id="293" r:id="rId36"/>
    <p:sldId id="278" r:id="rId37"/>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90" y="-5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A037-1454-4587-AEDE-CB953EC42857}" type="datetimeFigureOut">
              <a:rPr lang="es-CR" smtClean="0"/>
              <a:pPr/>
              <a:t>26/9/2017</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6D8085-954F-4B96-95E3-29C3DDC85E1C}" type="slidenum">
              <a:rPr lang="es-CR" smtClean="0"/>
              <a:pPr/>
              <a:t>‹Nº›</a:t>
            </a:fld>
            <a:endParaRPr lang="es-CR"/>
          </a:p>
        </p:txBody>
      </p:sp>
    </p:spTree>
    <p:extLst>
      <p:ext uri="{BB962C8B-B14F-4D97-AF65-F5344CB8AC3E}">
        <p14:creationId xmlns:p14="http://schemas.microsoft.com/office/powerpoint/2010/main" xmlns="" val="2041163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E16D8085-954F-4B96-95E3-29C3DDC85E1C}" type="slidenum">
              <a:rPr lang="es-CR" smtClean="0"/>
              <a:pPr/>
              <a:t>21</a:t>
            </a:fld>
            <a:endParaRPr lang="es-CR"/>
          </a:p>
        </p:txBody>
      </p:sp>
    </p:spTree>
    <p:extLst>
      <p:ext uri="{BB962C8B-B14F-4D97-AF65-F5344CB8AC3E}">
        <p14:creationId xmlns:p14="http://schemas.microsoft.com/office/powerpoint/2010/main" xmlns="" val="182187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A562F70-B94D-4BBC-9F6F-B6DED27F4E1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 xmlns:a16="http://schemas.microsoft.com/office/drawing/2014/main" id="{65F9B2FD-7D5E-422B-A8F0-E7357FB306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R"/>
          </a:p>
        </p:txBody>
      </p:sp>
      <p:sp>
        <p:nvSpPr>
          <p:cNvPr id="4" name="Marcador de fecha 3">
            <a:extLst>
              <a:ext uri="{FF2B5EF4-FFF2-40B4-BE49-F238E27FC236}">
                <a16:creationId xmlns="" xmlns:a16="http://schemas.microsoft.com/office/drawing/2014/main" id="{5893C099-10F0-4E82-B001-C0C9B193B482}"/>
              </a:ext>
            </a:extLst>
          </p:cNvPr>
          <p:cNvSpPr>
            <a:spLocks noGrp="1"/>
          </p:cNvSpPr>
          <p:nvPr>
            <p:ph type="dt" sz="half" idx="10"/>
          </p:nvPr>
        </p:nvSpPr>
        <p:spPr/>
        <p:txBody>
          <a:bodyPr/>
          <a:lstStyle/>
          <a:p>
            <a:fld id="{8BDA5360-0136-4068-8B8C-5CD671B0B0B3}" type="datetimeFigureOut">
              <a:rPr lang="es-CR" smtClean="0"/>
              <a:pPr/>
              <a:t>26/9/2017</a:t>
            </a:fld>
            <a:endParaRPr lang="es-CR"/>
          </a:p>
        </p:txBody>
      </p:sp>
      <p:sp>
        <p:nvSpPr>
          <p:cNvPr id="5" name="Marcador de pie de página 4">
            <a:extLst>
              <a:ext uri="{FF2B5EF4-FFF2-40B4-BE49-F238E27FC236}">
                <a16:creationId xmlns="" xmlns:a16="http://schemas.microsoft.com/office/drawing/2014/main" id="{CA83D0CF-CC09-4542-86BA-29909A156E10}"/>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F051D1FF-828E-4E07-A0DB-FD6F883A0259}"/>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xmlns="" val="335073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06B8A49-D339-4F5C-8E8F-EC9C8C2FEB05}"/>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 xmlns:a16="http://schemas.microsoft.com/office/drawing/2014/main" id="{AA1FC9DF-88B2-41D6-B397-AD7A2104018F}"/>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 xmlns:a16="http://schemas.microsoft.com/office/drawing/2014/main" id="{630FEC52-A1ED-48BF-89A7-94595E9E431F}"/>
              </a:ext>
            </a:extLst>
          </p:cNvPr>
          <p:cNvSpPr>
            <a:spLocks noGrp="1"/>
          </p:cNvSpPr>
          <p:nvPr>
            <p:ph type="dt" sz="half" idx="10"/>
          </p:nvPr>
        </p:nvSpPr>
        <p:spPr/>
        <p:txBody>
          <a:bodyPr/>
          <a:lstStyle/>
          <a:p>
            <a:fld id="{8BDA5360-0136-4068-8B8C-5CD671B0B0B3}" type="datetimeFigureOut">
              <a:rPr lang="es-CR" smtClean="0"/>
              <a:pPr/>
              <a:t>26/9/2017</a:t>
            </a:fld>
            <a:endParaRPr lang="es-CR"/>
          </a:p>
        </p:txBody>
      </p:sp>
      <p:sp>
        <p:nvSpPr>
          <p:cNvPr id="5" name="Marcador de pie de página 4">
            <a:extLst>
              <a:ext uri="{FF2B5EF4-FFF2-40B4-BE49-F238E27FC236}">
                <a16:creationId xmlns="" xmlns:a16="http://schemas.microsoft.com/office/drawing/2014/main" id="{50013BF2-BD9F-4175-829E-EB55025B220F}"/>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DE355BF1-C26A-49CA-BBBF-FAA29A9AA3F8}"/>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xmlns="" val="66415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05B730FC-C506-483F-9687-D349251E66B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 xmlns:a16="http://schemas.microsoft.com/office/drawing/2014/main" id="{FA8E68A9-E7F2-4540-ACAA-74BB74604286}"/>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 xmlns:a16="http://schemas.microsoft.com/office/drawing/2014/main" id="{4CDB0AA5-7E6A-4561-8B04-63F159715127}"/>
              </a:ext>
            </a:extLst>
          </p:cNvPr>
          <p:cNvSpPr>
            <a:spLocks noGrp="1"/>
          </p:cNvSpPr>
          <p:nvPr>
            <p:ph type="dt" sz="half" idx="10"/>
          </p:nvPr>
        </p:nvSpPr>
        <p:spPr/>
        <p:txBody>
          <a:bodyPr/>
          <a:lstStyle/>
          <a:p>
            <a:fld id="{8BDA5360-0136-4068-8B8C-5CD671B0B0B3}" type="datetimeFigureOut">
              <a:rPr lang="es-CR" smtClean="0"/>
              <a:pPr/>
              <a:t>26/9/2017</a:t>
            </a:fld>
            <a:endParaRPr lang="es-CR"/>
          </a:p>
        </p:txBody>
      </p:sp>
      <p:sp>
        <p:nvSpPr>
          <p:cNvPr id="5" name="Marcador de pie de página 4">
            <a:extLst>
              <a:ext uri="{FF2B5EF4-FFF2-40B4-BE49-F238E27FC236}">
                <a16:creationId xmlns="" xmlns:a16="http://schemas.microsoft.com/office/drawing/2014/main" id="{C280B2FB-3F79-472D-B5B0-40CA3C4F4D89}"/>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108409ED-F33F-4678-96D0-AD20CAB45530}"/>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xmlns="" val="108733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5F3F719-6DC3-4932-B6C9-107FAB8F3BD4}"/>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 xmlns:a16="http://schemas.microsoft.com/office/drawing/2014/main" id="{BCC061AD-9A19-479B-A892-79E9A46C2C8D}"/>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 xmlns:a16="http://schemas.microsoft.com/office/drawing/2014/main" id="{2E327B3B-44C9-458B-B603-10B69AD148FA}"/>
              </a:ext>
            </a:extLst>
          </p:cNvPr>
          <p:cNvSpPr>
            <a:spLocks noGrp="1"/>
          </p:cNvSpPr>
          <p:nvPr>
            <p:ph type="dt" sz="half" idx="10"/>
          </p:nvPr>
        </p:nvSpPr>
        <p:spPr/>
        <p:txBody>
          <a:bodyPr/>
          <a:lstStyle/>
          <a:p>
            <a:fld id="{8BDA5360-0136-4068-8B8C-5CD671B0B0B3}" type="datetimeFigureOut">
              <a:rPr lang="es-CR" smtClean="0"/>
              <a:pPr/>
              <a:t>26/9/2017</a:t>
            </a:fld>
            <a:endParaRPr lang="es-CR"/>
          </a:p>
        </p:txBody>
      </p:sp>
      <p:sp>
        <p:nvSpPr>
          <p:cNvPr id="5" name="Marcador de pie de página 4">
            <a:extLst>
              <a:ext uri="{FF2B5EF4-FFF2-40B4-BE49-F238E27FC236}">
                <a16:creationId xmlns="" xmlns:a16="http://schemas.microsoft.com/office/drawing/2014/main" id="{38B2147F-9943-4495-AEEC-1EB69C24CBD0}"/>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35932486-5D2F-423C-A016-36FAB8A3D321}"/>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xmlns="" val="306259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6ED4DD1-2C18-4E4F-AB60-D19A145CD0C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 xmlns:a16="http://schemas.microsoft.com/office/drawing/2014/main" id="{EFBE90BD-24E3-44BF-B652-B9D2E47A50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 xmlns:a16="http://schemas.microsoft.com/office/drawing/2014/main" id="{2BD7F260-4E36-4B76-801E-BCC387C47112}"/>
              </a:ext>
            </a:extLst>
          </p:cNvPr>
          <p:cNvSpPr>
            <a:spLocks noGrp="1"/>
          </p:cNvSpPr>
          <p:nvPr>
            <p:ph type="dt" sz="half" idx="10"/>
          </p:nvPr>
        </p:nvSpPr>
        <p:spPr/>
        <p:txBody>
          <a:bodyPr/>
          <a:lstStyle/>
          <a:p>
            <a:fld id="{8BDA5360-0136-4068-8B8C-5CD671B0B0B3}" type="datetimeFigureOut">
              <a:rPr lang="es-CR" smtClean="0"/>
              <a:pPr/>
              <a:t>26/9/2017</a:t>
            </a:fld>
            <a:endParaRPr lang="es-CR"/>
          </a:p>
        </p:txBody>
      </p:sp>
      <p:sp>
        <p:nvSpPr>
          <p:cNvPr id="5" name="Marcador de pie de página 4">
            <a:extLst>
              <a:ext uri="{FF2B5EF4-FFF2-40B4-BE49-F238E27FC236}">
                <a16:creationId xmlns="" xmlns:a16="http://schemas.microsoft.com/office/drawing/2014/main" id="{4B7C543C-F3FD-406C-99EC-409F80DE01CF}"/>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 xmlns:a16="http://schemas.microsoft.com/office/drawing/2014/main" id="{26CF96CB-7FC9-4A16-B3A4-A482FC9631F4}"/>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xmlns="" val="387705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D5FDC0C-FCDE-4334-A61C-A7204FAB0FDF}"/>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 xmlns:a16="http://schemas.microsoft.com/office/drawing/2014/main" id="{3D9E7068-903A-4910-929A-0DDB91D88DF6}"/>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 xmlns:a16="http://schemas.microsoft.com/office/drawing/2014/main" id="{790EC4BC-7E8A-480D-B8DE-804BF34CE279}"/>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 xmlns:a16="http://schemas.microsoft.com/office/drawing/2014/main" id="{4C07898D-4682-4E0E-97A2-7BC6DA048B0B}"/>
              </a:ext>
            </a:extLst>
          </p:cNvPr>
          <p:cNvSpPr>
            <a:spLocks noGrp="1"/>
          </p:cNvSpPr>
          <p:nvPr>
            <p:ph type="dt" sz="half" idx="10"/>
          </p:nvPr>
        </p:nvSpPr>
        <p:spPr/>
        <p:txBody>
          <a:bodyPr/>
          <a:lstStyle/>
          <a:p>
            <a:fld id="{8BDA5360-0136-4068-8B8C-5CD671B0B0B3}" type="datetimeFigureOut">
              <a:rPr lang="es-CR" smtClean="0"/>
              <a:pPr/>
              <a:t>26/9/2017</a:t>
            </a:fld>
            <a:endParaRPr lang="es-CR"/>
          </a:p>
        </p:txBody>
      </p:sp>
      <p:sp>
        <p:nvSpPr>
          <p:cNvPr id="6" name="Marcador de pie de página 5">
            <a:extLst>
              <a:ext uri="{FF2B5EF4-FFF2-40B4-BE49-F238E27FC236}">
                <a16:creationId xmlns="" xmlns:a16="http://schemas.microsoft.com/office/drawing/2014/main" id="{E156C20C-DF18-457B-9956-8D08A81B490A}"/>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 xmlns:a16="http://schemas.microsoft.com/office/drawing/2014/main" id="{C84FAF2E-1515-4562-BE77-ECC316C38E1B}"/>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xmlns="" val="176572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24EE60E-13E2-45FF-BAC0-A8D081EE538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 xmlns:a16="http://schemas.microsoft.com/office/drawing/2014/main" id="{35F0265D-09B3-4F22-83E9-8F8D8EE597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 xmlns:a16="http://schemas.microsoft.com/office/drawing/2014/main" id="{605B7A37-88E5-46C6-8AEA-7A3E6986F7CC}"/>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 xmlns:a16="http://schemas.microsoft.com/office/drawing/2014/main" id="{F6556B1E-B5C8-4C9E-8695-D1EAF1F46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 xmlns:a16="http://schemas.microsoft.com/office/drawing/2014/main" id="{E21E4BA9-EAD7-48B5-A509-E9CF19C35F1C}"/>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 xmlns:a16="http://schemas.microsoft.com/office/drawing/2014/main" id="{9C7CEEE3-B341-40F5-9FB8-870A805B72DC}"/>
              </a:ext>
            </a:extLst>
          </p:cNvPr>
          <p:cNvSpPr>
            <a:spLocks noGrp="1"/>
          </p:cNvSpPr>
          <p:nvPr>
            <p:ph type="dt" sz="half" idx="10"/>
          </p:nvPr>
        </p:nvSpPr>
        <p:spPr/>
        <p:txBody>
          <a:bodyPr/>
          <a:lstStyle/>
          <a:p>
            <a:fld id="{8BDA5360-0136-4068-8B8C-5CD671B0B0B3}" type="datetimeFigureOut">
              <a:rPr lang="es-CR" smtClean="0"/>
              <a:pPr/>
              <a:t>26/9/2017</a:t>
            </a:fld>
            <a:endParaRPr lang="es-CR"/>
          </a:p>
        </p:txBody>
      </p:sp>
      <p:sp>
        <p:nvSpPr>
          <p:cNvPr id="8" name="Marcador de pie de página 7">
            <a:extLst>
              <a:ext uri="{FF2B5EF4-FFF2-40B4-BE49-F238E27FC236}">
                <a16:creationId xmlns="" xmlns:a16="http://schemas.microsoft.com/office/drawing/2014/main" id="{3BEC3958-8908-4556-A442-D11F1AB93B60}"/>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 xmlns:a16="http://schemas.microsoft.com/office/drawing/2014/main" id="{203837E9-B2AE-4290-87BE-8779C835949D}"/>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xmlns="" val="170073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567AEC7-AEA2-4E7B-AB9D-6C7E813AE0B6}"/>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 xmlns:a16="http://schemas.microsoft.com/office/drawing/2014/main" id="{D5C6EF6A-CC12-4609-8076-B066B0473062}"/>
              </a:ext>
            </a:extLst>
          </p:cNvPr>
          <p:cNvSpPr>
            <a:spLocks noGrp="1"/>
          </p:cNvSpPr>
          <p:nvPr>
            <p:ph type="dt" sz="half" idx="10"/>
          </p:nvPr>
        </p:nvSpPr>
        <p:spPr/>
        <p:txBody>
          <a:bodyPr/>
          <a:lstStyle/>
          <a:p>
            <a:fld id="{8BDA5360-0136-4068-8B8C-5CD671B0B0B3}" type="datetimeFigureOut">
              <a:rPr lang="es-CR" smtClean="0"/>
              <a:pPr/>
              <a:t>26/9/2017</a:t>
            </a:fld>
            <a:endParaRPr lang="es-CR"/>
          </a:p>
        </p:txBody>
      </p:sp>
      <p:sp>
        <p:nvSpPr>
          <p:cNvPr id="4" name="Marcador de pie de página 3">
            <a:extLst>
              <a:ext uri="{FF2B5EF4-FFF2-40B4-BE49-F238E27FC236}">
                <a16:creationId xmlns="" xmlns:a16="http://schemas.microsoft.com/office/drawing/2014/main" id="{07F13652-FE0F-45C7-8890-D8F23C857131}"/>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 xmlns:a16="http://schemas.microsoft.com/office/drawing/2014/main" id="{ECCD5A41-083C-4FAA-B874-436EE856570C}"/>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xmlns="" val="239184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D4576E8D-F86D-45CE-A11D-5DEC5278C719}"/>
              </a:ext>
            </a:extLst>
          </p:cNvPr>
          <p:cNvSpPr>
            <a:spLocks noGrp="1"/>
          </p:cNvSpPr>
          <p:nvPr>
            <p:ph type="dt" sz="half" idx="10"/>
          </p:nvPr>
        </p:nvSpPr>
        <p:spPr/>
        <p:txBody>
          <a:bodyPr/>
          <a:lstStyle/>
          <a:p>
            <a:fld id="{8BDA5360-0136-4068-8B8C-5CD671B0B0B3}" type="datetimeFigureOut">
              <a:rPr lang="es-CR" smtClean="0"/>
              <a:pPr/>
              <a:t>26/9/2017</a:t>
            </a:fld>
            <a:endParaRPr lang="es-CR"/>
          </a:p>
        </p:txBody>
      </p:sp>
      <p:sp>
        <p:nvSpPr>
          <p:cNvPr id="3" name="Marcador de pie de página 2">
            <a:extLst>
              <a:ext uri="{FF2B5EF4-FFF2-40B4-BE49-F238E27FC236}">
                <a16:creationId xmlns="" xmlns:a16="http://schemas.microsoft.com/office/drawing/2014/main" id="{9C0F2457-8D37-406B-A7C5-3378D332C9F1}"/>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 xmlns:a16="http://schemas.microsoft.com/office/drawing/2014/main" id="{225D2636-9B42-4353-9533-BBF1C71D11CC}"/>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xmlns="" val="416296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FB78649-F44C-4D82-8249-93CABA643AF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 xmlns:a16="http://schemas.microsoft.com/office/drawing/2014/main" id="{99B1EA93-DC1D-4EEC-BB63-284E43910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 xmlns:a16="http://schemas.microsoft.com/office/drawing/2014/main" id="{46D0B799-05A0-4C0F-8046-EBFF9757B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 xmlns:a16="http://schemas.microsoft.com/office/drawing/2014/main" id="{B96A6D32-91F4-4A31-A805-54536086B777}"/>
              </a:ext>
            </a:extLst>
          </p:cNvPr>
          <p:cNvSpPr>
            <a:spLocks noGrp="1"/>
          </p:cNvSpPr>
          <p:nvPr>
            <p:ph type="dt" sz="half" idx="10"/>
          </p:nvPr>
        </p:nvSpPr>
        <p:spPr/>
        <p:txBody>
          <a:bodyPr/>
          <a:lstStyle/>
          <a:p>
            <a:fld id="{8BDA5360-0136-4068-8B8C-5CD671B0B0B3}" type="datetimeFigureOut">
              <a:rPr lang="es-CR" smtClean="0"/>
              <a:pPr/>
              <a:t>26/9/2017</a:t>
            </a:fld>
            <a:endParaRPr lang="es-CR"/>
          </a:p>
        </p:txBody>
      </p:sp>
      <p:sp>
        <p:nvSpPr>
          <p:cNvPr id="6" name="Marcador de pie de página 5">
            <a:extLst>
              <a:ext uri="{FF2B5EF4-FFF2-40B4-BE49-F238E27FC236}">
                <a16:creationId xmlns="" xmlns:a16="http://schemas.microsoft.com/office/drawing/2014/main" id="{7023F80B-CE4A-4896-8153-26487AC3774F}"/>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 xmlns:a16="http://schemas.microsoft.com/office/drawing/2014/main" id="{FB44B021-485A-4250-9298-DBD2FFA31457}"/>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xmlns="" val="318934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83D3D07-80F9-4F78-92F2-7B76D0B94A3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 xmlns:a16="http://schemas.microsoft.com/office/drawing/2014/main" id="{1E3F0C8F-99E8-43D6-8D86-1BD2A3723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 xmlns:a16="http://schemas.microsoft.com/office/drawing/2014/main" id="{C8F5EC90-AD02-46BF-9EB0-75C5BC132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 xmlns:a16="http://schemas.microsoft.com/office/drawing/2014/main" id="{5F14C573-F11C-444A-BE5B-45AD8D499551}"/>
              </a:ext>
            </a:extLst>
          </p:cNvPr>
          <p:cNvSpPr>
            <a:spLocks noGrp="1"/>
          </p:cNvSpPr>
          <p:nvPr>
            <p:ph type="dt" sz="half" idx="10"/>
          </p:nvPr>
        </p:nvSpPr>
        <p:spPr/>
        <p:txBody>
          <a:bodyPr/>
          <a:lstStyle/>
          <a:p>
            <a:fld id="{8BDA5360-0136-4068-8B8C-5CD671B0B0B3}" type="datetimeFigureOut">
              <a:rPr lang="es-CR" smtClean="0"/>
              <a:pPr/>
              <a:t>26/9/2017</a:t>
            </a:fld>
            <a:endParaRPr lang="es-CR"/>
          </a:p>
        </p:txBody>
      </p:sp>
      <p:sp>
        <p:nvSpPr>
          <p:cNvPr id="6" name="Marcador de pie de página 5">
            <a:extLst>
              <a:ext uri="{FF2B5EF4-FFF2-40B4-BE49-F238E27FC236}">
                <a16:creationId xmlns="" xmlns:a16="http://schemas.microsoft.com/office/drawing/2014/main" id="{44783078-483C-4557-AC22-DFBF07FA9C11}"/>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 xmlns:a16="http://schemas.microsoft.com/office/drawing/2014/main" id="{7C105873-0D37-4192-9FC9-5ABB5170C53C}"/>
              </a:ext>
            </a:extLst>
          </p:cNvPr>
          <p:cNvSpPr>
            <a:spLocks noGrp="1"/>
          </p:cNvSpPr>
          <p:nvPr>
            <p:ph type="sldNum" sz="quarter" idx="12"/>
          </p:nvPr>
        </p:nvSpPr>
        <p:spPr/>
        <p:txBody>
          <a:bodyPr/>
          <a:lstStyle/>
          <a:p>
            <a:fld id="{AA1059DF-6950-4E13-8702-2FEC7D6567C7}" type="slidenum">
              <a:rPr lang="es-CR" smtClean="0"/>
              <a:pPr/>
              <a:t>‹Nº›</a:t>
            </a:fld>
            <a:endParaRPr lang="es-CR"/>
          </a:p>
        </p:txBody>
      </p:sp>
    </p:spTree>
    <p:extLst>
      <p:ext uri="{BB962C8B-B14F-4D97-AF65-F5344CB8AC3E}">
        <p14:creationId xmlns:p14="http://schemas.microsoft.com/office/powerpoint/2010/main" xmlns="" val="38953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D69C1E66-E31C-48EC-B0E9-4A6C4D28DC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 xmlns:a16="http://schemas.microsoft.com/office/drawing/2014/main" id="{8A3250F6-752F-4F81-8EE6-808D6B3BD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 xmlns:a16="http://schemas.microsoft.com/office/drawing/2014/main" id="{C137F194-692D-4103-AD69-835EA18A3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A5360-0136-4068-8B8C-5CD671B0B0B3}" type="datetimeFigureOut">
              <a:rPr lang="es-CR" smtClean="0"/>
              <a:pPr/>
              <a:t>26/9/2017</a:t>
            </a:fld>
            <a:endParaRPr lang="es-CR"/>
          </a:p>
        </p:txBody>
      </p:sp>
      <p:sp>
        <p:nvSpPr>
          <p:cNvPr id="5" name="Marcador de pie de página 4">
            <a:extLst>
              <a:ext uri="{FF2B5EF4-FFF2-40B4-BE49-F238E27FC236}">
                <a16:creationId xmlns="" xmlns:a16="http://schemas.microsoft.com/office/drawing/2014/main" id="{B9066194-0DD7-4ED3-A12A-9F8E22080A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 xmlns:a16="http://schemas.microsoft.com/office/drawing/2014/main" id="{78558A0E-F83E-4BCD-8C03-F52BBDE51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059DF-6950-4E13-8702-2FEC7D6567C7}" type="slidenum">
              <a:rPr lang="es-CR" smtClean="0"/>
              <a:pPr/>
              <a:t>‹Nº›</a:t>
            </a:fld>
            <a:endParaRPr lang="es-CR"/>
          </a:p>
        </p:txBody>
      </p:sp>
    </p:spTree>
    <p:extLst>
      <p:ext uri="{BB962C8B-B14F-4D97-AF65-F5344CB8AC3E}">
        <p14:creationId xmlns:p14="http://schemas.microsoft.com/office/powerpoint/2010/main" xmlns="" val="3186854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3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D905FDF-9284-4143-AA81-4F53B4832A1A}"/>
              </a:ext>
            </a:extLst>
          </p:cNvPr>
          <p:cNvSpPr>
            <a:spLocks noGrp="1"/>
          </p:cNvSpPr>
          <p:nvPr>
            <p:ph type="ctrTitle"/>
          </p:nvPr>
        </p:nvSpPr>
        <p:spPr>
          <a:xfrm>
            <a:off x="193962" y="193963"/>
            <a:ext cx="11707091" cy="1108364"/>
          </a:xfrm>
        </p:spPr>
        <p:txBody>
          <a:bodyPr/>
          <a:lstStyle/>
          <a:p>
            <a:r>
              <a:rPr lang="es-CR" dirty="0"/>
              <a:t>Estimación, validación y previsión</a:t>
            </a:r>
          </a:p>
        </p:txBody>
      </p:sp>
      <p:sp>
        <p:nvSpPr>
          <p:cNvPr id="3" name="Subtítulo 2">
            <a:extLst>
              <a:ext uri="{FF2B5EF4-FFF2-40B4-BE49-F238E27FC236}">
                <a16:creationId xmlns="" xmlns:a16="http://schemas.microsoft.com/office/drawing/2014/main" id="{FCD4DE5E-F7F9-4473-A6FA-3C96C6F09C80}"/>
              </a:ext>
            </a:extLst>
          </p:cNvPr>
          <p:cNvSpPr>
            <a:spLocks noGrp="1"/>
          </p:cNvSpPr>
          <p:nvPr>
            <p:ph type="subTitle" idx="1"/>
          </p:nvPr>
        </p:nvSpPr>
        <p:spPr>
          <a:xfrm>
            <a:off x="6064525" y="6015160"/>
            <a:ext cx="6036815" cy="730188"/>
          </a:xfrm>
        </p:spPr>
        <p:txBody>
          <a:bodyPr>
            <a:normAutofit/>
          </a:bodyPr>
          <a:lstStyle/>
          <a:p>
            <a:pPr algn="r"/>
            <a:r>
              <a:rPr lang="es-CR" sz="4000" dirty="0"/>
              <a:t>Oscar Centeno Mora</a:t>
            </a:r>
          </a:p>
        </p:txBody>
      </p:sp>
      <p:pic>
        <p:nvPicPr>
          <p:cNvPr id="1026" name="Picture 2" descr="Resultado de imagen para forecasti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6364" y="1754593"/>
            <a:ext cx="11457709" cy="37994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094917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34631" y="1049765"/>
                <a:ext cx="12018824" cy="5337175"/>
              </a:xfrm>
            </p:spPr>
            <p:txBody>
              <a:bodyPr/>
              <a:lstStyle/>
              <a:p>
                <a:r>
                  <a:rPr lang="es-CR" dirty="0"/>
                  <a:t>Realizamos la hipótesis de la normalidad de los residuos a fin de obtener la forma funcional de la verosimilitud del modelo:</a:t>
                </a:r>
              </a:p>
              <a:p>
                <a:endParaRPr lang="es-CR" dirty="0"/>
              </a:p>
              <a:p>
                <a:r>
                  <a:rPr lang="es-CR" dirty="0"/>
                  <a:t>Suponemos que la población de residuos </a:t>
                </a:r>
                <a14:m>
                  <m:oMath xmlns:m="http://schemas.openxmlformats.org/officeDocument/2006/math">
                    <m:r>
                      <a:rPr lang="es-CR" b="0" i="1" smtClean="0">
                        <a:latin typeface="Cambria Math"/>
                      </a:rPr>
                      <m:t>(</m:t>
                    </m:r>
                    <m:sSub>
                      <m:sSubPr>
                        <m:ctrlPr>
                          <a:rPr lang="es-CR" b="0" i="1" smtClean="0">
                            <a:latin typeface="Cambria Math"/>
                            <a:ea typeface="Cambria Math"/>
                          </a:rPr>
                        </m:ctrlPr>
                      </m:sSubPr>
                      <m:e>
                        <m:r>
                          <a:rPr lang="es-CR" b="0" i="1" smtClean="0">
                            <a:latin typeface="Cambria Math"/>
                            <a:ea typeface="Cambria Math"/>
                          </a:rPr>
                          <m:t>𝜀</m:t>
                        </m:r>
                      </m:e>
                      <m:sub>
                        <m:r>
                          <a:rPr lang="es-CR" b="0" i="1" smtClean="0">
                            <a:latin typeface="Cambria Math"/>
                            <a:ea typeface="Cambria Math"/>
                          </a:rPr>
                          <m:t>𝑡</m:t>
                        </m:r>
                      </m:sub>
                    </m:sSub>
                    <m:r>
                      <a:rPr lang="es-CR" b="0" i="1" smtClean="0">
                        <a:latin typeface="Cambria Math"/>
                      </a:rPr>
                      <m:t>)</m:t>
                    </m:r>
                  </m:oMath>
                </a14:m>
                <a:r>
                  <a:rPr lang="es-CR" dirty="0"/>
                  <a:t> puede ser descrita por un proceso de ruido blanco gaussiano con distribución </a:t>
                </a:r>
                <a14:m>
                  <m:oMath xmlns:m="http://schemas.openxmlformats.org/officeDocument/2006/math">
                    <m:r>
                      <a:rPr lang="es-CR" b="0" i="1" smtClean="0">
                        <a:latin typeface="Cambria Math"/>
                      </a:rPr>
                      <m:t>𝑁</m:t>
                    </m:r>
                    <m:r>
                      <a:rPr lang="es-CR" b="0" i="1" smtClean="0">
                        <a:latin typeface="Cambria Math"/>
                      </a:rPr>
                      <m:t>(0,</m:t>
                    </m:r>
                    <m:sSubSup>
                      <m:sSubSupPr>
                        <m:ctrlPr>
                          <a:rPr lang="es-CR" b="0" i="1" smtClean="0">
                            <a:latin typeface="Cambria Math"/>
                            <a:ea typeface="Cambria Math"/>
                          </a:rPr>
                        </m:ctrlPr>
                      </m:sSubSupPr>
                      <m:e>
                        <m:r>
                          <a:rPr lang="es-CR" b="0" i="1" smtClean="0">
                            <a:latin typeface="Cambria Math"/>
                            <a:ea typeface="Cambria Math"/>
                          </a:rPr>
                          <m:t>𝜎</m:t>
                        </m:r>
                      </m:e>
                      <m:sub>
                        <m:r>
                          <a:rPr lang="es-CR" b="0" i="1" smtClean="0">
                            <a:latin typeface="Cambria Math"/>
                            <a:ea typeface="Cambria Math"/>
                          </a:rPr>
                          <m:t>𝜀</m:t>
                        </m:r>
                      </m:sub>
                      <m:sup>
                        <m:r>
                          <a:rPr lang="es-CR" b="0" i="1" smtClean="0">
                            <a:latin typeface="Cambria Math"/>
                            <a:ea typeface="Cambria Math"/>
                          </a:rPr>
                          <m:t>2</m:t>
                        </m:r>
                      </m:sup>
                    </m:sSubSup>
                    <m:r>
                      <a:rPr lang="es-CR" b="0" i="1" smtClean="0">
                        <a:latin typeface="Cambria Math"/>
                      </a:rPr>
                      <m:t>)</m:t>
                    </m:r>
                  </m:oMath>
                </a14:m>
                <a:r>
                  <a:rPr lang="es-CR" dirty="0"/>
                  <a:t>.</a:t>
                </a:r>
              </a:p>
              <a:p>
                <a:endParaRPr lang="es-CR" dirty="0"/>
              </a:p>
              <a:p>
                <a:r>
                  <a:rPr lang="es-CR" dirty="0"/>
                  <a:t>La verosimilitud asociada al vector de realizaciones estaría dado por la siguiente ecuación:</a:t>
                </a:r>
              </a:p>
              <a:p>
                <a:endParaRPr lang="es-CR" dirty="0"/>
              </a:p>
              <a:p>
                <a:endParaRPr lang="es-CR"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34631" y="1049765"/>
                <a:ext cx="12018824" cy="5337175"/>
              </a:xfrm>
              <a:blipFill rotWithShape="1">
                <a:blip r:embed="rId2" cstate="print"/>
                <a:stretch>
                  <a:fillRect l="-913" t="-1826" r="-1471"/>
                </a:stretch>
              </a:blipFill>
            </p:spPr>
            <p:txBody>
              <a:bodyPr/>
              <a:lstStyle/>
              <a:p>
                <a:r>
                  <a:rPr lang="es-CR">
                    <a:noFill/>
                  </a:rPr>
                  <a:t> </a:t>
                </a:r>
              </a:p>
            </p:txBody>
          </p:sp>
        </mc:Fallback>
      </mc:AlternateContent>
      <p:sp>
        <p:nvSpPr>
          <p:cNvPr id="4" name="Título 1">
            <a:extLst>
              <a:ext uri="{FF2B5EF4-FFF2-40B4-BE49-F238E27FC236}">
                <a16:creationId xmlns="" xmlns:a16="http://schemas.microsoft.com/office/drawing/2014/main" id="{3F820968-2AA7-44C6-8E8E-3D3FBF6E7C54}"/>
              </a:ext>
            </a:extLst>
          </p:cNvPr>
          <p:cNvSpPr>
            <a:spLocks noGrp="1"/>
          </p:cNvSpPr>
          <p:nvPr>
            <p:ph type="title"/>
          </p:nvPr>
        </p:nvSpPr>
        <p:spPr>
          <a:xfrm>
            <a:off x="755071" y="60324"/>
            <a:ext cx="10661073" cy="895640"/>
          </a:xfrm>
        </p:spPr>
        <p:txBody>
          <a:bodyPr/>
          <a:lstStyle/>
          <a:p>
            <a:pPr algn="ctr"/>
            <a:r>
              <a:rPr lang="es-CR" dirty="0"/>
              <a:t>La estimación </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05025" y="4820949"/>
            <a:ext cx="5372100" cy="4857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05025" y="5578619"/>
            <a:ext cx="7981950" cy="10763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2098233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5691" y="1534679"/>
            <a:ext cx="10515600" cy="4351338"/>
          </a:xfrm>
        </p:spPr>
        <p:txBody>
          <a:bodyPr/>
          <a:lstStyle/>
          <a:p>
            <a:r>
              <a:rPr lang="es-CR" dirty="0"/>
              <a:t>Para la ecuación anterior, recordar que los valores de los parámetros se obtienen mediante la igualdad de estos:</a:t>
            </a:r>
          </a:p>
        </p:txBody>
      </p:sp>
      <p:sp>
        <p:nvSpPr>
          <p:cNvPr id="4" name="Título 1">
            <a:extLst>
              <a:ext uri="{FF2B5EF4-FFF2-40B4-BE49-F238E27FC236}">
                <a16:creationId xmlns="" xmlns:a16="http://schemas.microsoft.com/office/drawing/2014/main" id="{3F820968-2AA7-44C6-8E8E-3D3FBF6E7C54}"/>
              </a:ext>
            </a:extLst>
          </p:cNvPr>
          <p:cNvSpPr>
            <a:spLocks noGrp="1"/>
          </p:cNvSpPr>
          <p:nvPr>
            <p:ph type="title"/>
          </p:nvPr>
        </p:nvSpPr>
        <p:spPr>
          <a:xfrm>
            <a:off x="755071" y="60324"/>
            <a:ext cx="10661073" cy="895640"/>
          </a:xfrm>
        </p:spPr>
        <p:txBody>
          <a:bodyPr/>
          <a:lstStyle/>
          <a:p>
            <a:pPr algn="ctr"/>
            <a:r>
              <a:rPr lang="es-CR" dirty="0"/>
              <a:t>La estimación </a:t>
            </a:r>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50000"/>
          <a:stretch/>
        </p:blipFill>
        <p:spPr bwMode="auto">
          <a:xfrm>
            <a:off x="2344880" y="2867894"/>
            <a:ext cx="3371043" cy="13854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t="50000"/>
          <a:stretch/>
        </p:blipFill>
        <p:spPr bwMode="auto">
          <a:xfrm>
            <a:off x="2344883" y="4724402"/>
            <a:ext cx="3371040" cy="13854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6 Elipse"/>
          <p:cNvSpPr/>
          <p:nvPr/>
        </p:nvSpPr>
        <p:spPr>
          <a:xfrm>
            <a:off x="1025236" y="3172693"/>
            <a:ext cx="720436" cy="775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8" name="7 Elipse"/>
          <p:cNvSpPr/>
          <p:nvPr/>
        </p:nvSpPr>
        <p:spPr>
          <a:xfrm>
            <a:off x="1025236" y="5029202"/>
            <a:ext cx="720436" cy="775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Tree>
    <p:extLst>
      <p:ext uri="{BB962C8B-B14F-4D97-AF65-F5344CB8AC3E}">
        <p14:creationId xmlns:p14="http://schemas.microsoft.com/office/powerpoint/2010/main" xmlns="" val="269125556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10" name="9 Rectángulo redondeado">
            <a:extLst>
              <a:ext uri="{FF2B5EF4-FFF2-40B4-BE49-F238E27FC236}">
                <a16:creationId xmlns=""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Estimación</a:t>
            </a:r>
          </a:p>
        </p:txBody>
      </p:sp>
      <p:sp>
        <p:nvSpPr>
          <p:cNvPr id="11" name="10 Rectángulo redondeado">
            <a:extLst>
              <a:ext uri="{FF2B5EF4-FFF2-40B4-BE49-F238E27FC236}">
                <a16:creationId xmlns=""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Validación</a:t>
            </a:r>
          </a:p>
        </p:txBody>
      </p:sp>
    </p:spTree>
    <p:extLst>
      <p:ext uri="{BB962C8B-B14F-4D97-AF65-F5344CB8AC3E}">
        <p14:creationId xmlns:p14="http://schemas.microsoft.com/office/powerpoint/2010/main" xmlns="" val="1377159319"/>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9D556B3-717C-40EF-B304-73EA45DC4B6F}"/>
              </a:ext>
            </a:extLst>
          </p:cNvPr>
          <p:cNvSpPr>
            <a:spLocks noGrp="1"/>
          </p:cNvSpPr>
          <p:nvPr>
            <p:ph type="title"/>
          </p:nvPr>
        </p:nvSpPr>
        <p:spPr>
          <a:xfrm>
            <a:off x="838200" y="46460"/>
            <a:ext cx="10515600" cy="1103457"/>
          </a:xfrm>
        </p:spPr>
        <p:txBody>
          <a:bodyPr/>
          <a:lstStyle/>
          <a:p>
            <a:pPr algn="ctr"/>
            <a:r>
              <a:rPr lang="es-CR" dirty="0"/>
              <a:t>Validación del proceso escogido </a:t>
            </a:r>
          </a:p>
        </p:txBody>
      </p:sp>
      <p:sp>
        <p:nvSpPr>
          <p:cNvPr id="3" name="Marcador de contenido 2">
            <a:extLst>
              <a:ext uri="{FF2B5EF4-FFF2-40B4-BE49-F238E27FC236}">
                <a16:creationId xmlns="" xmlns:a16="http://schemas.microsoft.com/office/drawing/2014/main" id="{D50C65D1-14E9-4054-8317-9D83B367B81D}"/>
              </a:ext>
            </a:extLst>
          </p:cNvPr>
          <p:cNvSpPr>
            <a:spLocks noGrp="1"/>
          </p:cNvSpPr>
          <p:nvPr>
            <p:ph idx="1"/>
          </p:nvPr>
        </p:nvSpPr>
        <p:spPr>
          <a:xfrm>
            <a:off x="358805" y="1265331"/>
            <a:ext cx="11120021" cy="5224250"/>
          </a:xfrm>
        </p:spPr>
        <p:txBody>
          <a:bodyPr/>
          <a:lstStyle/>
          <a:p>
            <a:pPr algn="just"/>
            <a:r>
              <a:rPr lang="es-CR" sz="2400" dirty="0"/>
              <a:t>La siguiente etapa previa a la estimación de los parámetros es verificar que el modelo paramétrico cumpla con sus diferentes suposiciones.</a:t>
            </a:r>
          </a:p>
          <a:p>
            <a:pPr algn="just"/>
            <a:endParaRPr lang="es-CR" sz="2400" dirty="0"/>
          </a:p>
          <a:p>
            <a:pPr algn="just"/>
            <a:r>
              <a:rPr lang="es-CR" sz="2400" dirty="0"/>
              <a:t>Como para el análisis en corte transversal (regresión), los análisis temporales o en corte longitudinal deben verificase.</a:t>
            </a:r>
          </a:p>
          <a:p>
            <a:pPr algn="just"/>
            <a:endParaRPr lang="es-CR" sz="2400" dirty="0"/>
          </a:p>
          <a:p>
            <a:pPr algn="just"/>
            <a:r>
              <a:rPr lang="es-CR" sz="2400" dirty="0"/>
              <a:t>La validación se suele llevar a cabo para: normalidad de los residuos, la no correlación de los residuos (post), homocedasticidad, etc.</a:t>
            </a:r>
          </a:p>
          <a:p>
            <a:pPr algn="just"/>
            <a:endParaRPr lang="es-CR" sz="2400" dirty="0"/>
          </a:p>
          <a:p>
            <a:pPr algn="just"/>
            <a:r>
              <a:rPr lang="es-CR" sz="2400" dirty="0"/>
              <a:t>Nótese que el no cumplimiento de alguno de estos, no indica que el modelo será malo para su propósito, el pronóstico, y viceversa. </a:t>
            </a:r>
          </a:p>
        </p:txBody>
      </p:sp>
    </p:spTree>
    <p:extLst>
      <p:ext uri="{BB962C8B-B14F-4D97-AF65-F5344CB8AC3E}">
        <p14:creationId xmlns:p14="http://schemas.microsoft.com/office/powerpoint/2010/main" xmlns="" val="142080097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Marcador de contenido 2">
                <a:extLst>
                  <a:ext uri="{FF2B5EF4-FFF2-40B4-BE49-F238E27FC236}">
                    <a16:creationId xmlns:a16="http://schemas.microsoft.com/office/drawing/2014/main" xmlns="" id="{55079CD8-DBDF-400D-9F5B-B230B15FD2A7}"/>
                  </a:ext>
                </a:extLst>
              </p:cNvPr>
              <p:cNvSpPr>
                <a:spLocks noGrp="1"/>
              </p:cNvSpPr>
              <p:nvPr>
                <p:ph idx="1"/>
              </p:nvPr>
            </p:nvSpPr>
            <p:spPr>
              <a:xfrm>
                <a:off x="200890" y="1105189"/>
                <a:ext cx="11644745" cy="4351338"/>
              </a:xfrm>
            </p:spPr>
            <p:txBody>
              <a:bodyPr>
                <a:normAutofit/>
              </a:bodyPr>
              <a:lstStyle/>
              <a:p>
                <a:pPr marL="0" indent="0">
                  <a:buNone/>
                </a:pPr>
                <a:r>
                  <a:rPr lang="es-CR" sz="2400" b="1" dirty="0"/>
                  <a:t>Prueba del ruido blanco</a:t>
                </a:r>
              </a:p>
              <a:p>
                <a:pPr marL="0" indent="0">
                  <a:buNone/>
                </a:pPr>
                <a:endParaRPr lang="es-CR" sz="2400" b="1" dirty="0"/>
              </a:p>
              <a:p>
                <a:pPr algn="just"/>
                <a:r>
                  <a:rPr lang="es-CR" sz="2400" dirty="0"/>
                  <a:t>Cuando el proceso está correctamente seleccionado, los residuos entre los valores observados y los valores estimados por el modelo deben de comportarse como un ruido blanco.</a:t>
                </a:r>
              </a:p>
              <a:p>
                <a:pPr marL="0" indent="0" algn="just">
                  <a:buNone/>
                </a:pPr>
                <a:endParaRPr lang="es-CR" sz="2400" dirty="0"/>
              </a:p>
              <a:p>
                <a:pPr algn="just"/>
                <a:r>
                  <a:rPr lang="es-CR" sz="2400" dirty="0"/>
                  <a:t>¿Cuáles eran las propiedades de un ruido blanco </a:t>
                </a:r>
                <a:r>
                  <a:rPr lang="es-CR" sz="2400" dirty="0" err="1"/>
                  <a:t>i.i.d</a:t>
                </a:r>
                <a:r>
                  <a:rPr lang="es-CR" sz="2400" dirty="0"/>
                  <a:t>.?</a:t>
                </a:r>
              </a:p>
              <a:p>
                <a:pPr marL="0" indent="0" algn="just">
                  <a:buNone/>
                </a:pPr>
                <a:endParaRPr lang="es-CR" sz="2400" dirty="0"/>
              </a:p>
              <a:p>
                <a:pPr marL="0" indent="0" algn="just">
                  <a:buNone/>
                </a:pPr>
                <a:r>
                  <a:rPr lang="es-CR" sz="2400" dirty="0"/>
                  <a:t>Para lo que sigue notamos como </a:t>
                </a:r>
                <a14:m>
                  <m:oMath xmlns:m="http://schemas.openxmlformats.org/officeDocument/2006/math">
                    <m:sSub>
                      <m:sSubPr>
                        <m:ctrlPr>
                          <a:rPr lang="es-CR" sz="2400" b="0" i="1" smtClean="0">
                            <a:latin typeface="Cambria Math"/>
                            <a:ea typeface="Cambria Math"/>
                          </a:rPr>
                        </m:ctrlPr>
                      </m:sSubPr>
                      <m:e>
                        <m:acc>
                          <m:accPr>
                            <m:chr m:val="̂"/>
                            <m:ctrlPr>
                              <a:rPr lang="es-CR" sz="2400" b="0" i="1" smtClean="0">
                                <a:latin typeface="Cambria Math"/>
                                <a:ea typeface="Cambria Math"/>
                              </a:rPr>
                            </m:ctrlPr>
                          </m:accPr>
                          <m:e>
                            <m:r>
                              <a:rPr lang="es-CR" sz="2400" i="1">
                                <a:latin typeface="Cambria Math"/>
                                <a:ea typeface="Cambria Math"/>
                              </a:rPr>
                              <m:t>𝜀</m:t>
                            </m:r>
                          </m:e>
                        </m:acc>
                      </m:e>
                      <m:sub>
                        <m:r>
                          <a:rPr lang="es-CR" sz="2400" b="0" i="1" smtClean="0">
                            <a:latin typeface="Cambria Math"/>
                            <a:ea typeface="Cambria Math"/>
                          </a:rPr>
                          <m:t>𝑡</m:t>
                        </m:r>
                      </m:sub>
                    </m:sSub>
                  </m:oMath>
                </a14:m>
                <a:r>
                  <a:rPr lang="es-CR" sz="2400" dirty="0"/>
                  <a:t> el residuo estimado del modelo. </a:t>
                </a:r>
              </a:p>
              <a:p>
                <a:pPr marL="0" indent="0">
                  <a:buNone/>
                </a:pPr>
                <a:endParaRPr lang="es-CR" sz="2400" b="1" dirty="0"/>
              </a:p>
            </p:txBody>
          </p:sp>
        </mc:Choice>
        <mc:Fallback>
          <p:sp>
            <p:nvSpPr>
              <p:cNvPr id="3" name="Marcador de contenido 2">
                <a:extLst>
                  <a:ext uri="{FF2B5EF4-FFF2-40B4-BE49-F238E27FC236}">
                    <a16:creationId xmlns:a16="http://schemas.microsoft.com/office/drawing/2014/main" xmlns="" xmlns:a14="http://schemas.microsoft.com/office/drawing/2010/main" id="{55079CD8-DBDF-400D-9F5B-B230B15FD2A7}"/>
                  </a:ext>
                </a:extLst>
              </p:cNvPr>
              <p:cNvSpPr>
                <a:spLocks noGrp="1" noRot="1" noChangeAspect="1" noMove="1" noResize="1" noEditPoints="1" noAdjustHandles="1" noChangeArrowheads="1" noChangeShapeType="1" noTextEdit="1"/>
              </p:cNvSpPr>
              <p:nvPr>
                <p:ph idx="1"/>
              </p:nvPr>
            </p:nvSpPr>
            <p:spPr>
              <a:xfrm>
                <a:off x="200890" y="1105189"/>
                <a:ext cx="11644745" cy="4351338"/>
              </a:xfrm>
              <a:blipFill>
                <a:blip r:embed="rId2" cstate="print"/>
                <a:stretch>
                  <a:fillRect l="-838" t="-1961" r="-785"/>
                </a:stretch>
              </a:blipFill>
            </p:spPr>
            <p:txBody>
              <a:bodyPr/>
              <a:lstStyle/>
              <a:p>
                <a:r>
                  <a:rPr lang="es-CR">
                    <a:noFill/>
                  </a:rPr>
                  <a:t> </a:t>
                </a:r>
              </a:p>
            </p:txBody>
          </p:sp>
        </mc:Fallback>
      </mc:AlternateContent>
      <p:sp>
        <p:nvSpPr>
          <p:cNvPr id="4" name="Título 1">
            <a:extLst>
              <a:ext uri="{FF2B5EF4-FFF2-40B4-BE49-F238E27FC236}">
                <a16:creationId xmlns="" xmlns:a16="http://schemas.microsoft.com/office/drawing/2014/main" id="{39D556B3-717C-40EF-B304-73EA45DC4B6F}"/>
              </a:ext>
            </a:extLst>
          </p:cNvPr>
          <p:cNvSpPr>
            <a:spLocks noGrp="1"/>
          </p:cNvSpPr>
          <p:nvPr>
            <p:ph type="title"/>
          </p:nvPr>
        </p:nvSpPr>
        <p:spPr>
          <a:xfrm>
            <a:off x="838200" y="60315"/>
            <a:ext cx="10515600" cy="1103457"/>
          </a:xfrm>
        </p:spPr>
        <p:txBody>
          <a:bodyPr/>
          <a:lstStyle/>
          <a:p>
            <a:pPr algn="ctr"/>
            <a:r>
              <a:rPr lang="es-CR" dirty="0"/>
              <a:t>Validación del proceso escogido </a:t>
            </a:r>
          </a:p>
        </p:txBody>
      </p:sp>
    </p:spTree>
    <p:extLst>
      <p:ext uri="{BB962C8B-B14F-4D97-AF65-F5344CB8AC3E}">
        <p14:creationId xmlns:p14="http://schemas.microsoft.com/office/powerpoint/2010/main" xmlns="" val="137524548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95253" y="861134"/>
                <a:ext cx="11714019" cy="5378738"/>
              </a:xfrm>
            </p:spPr>
            <p:txBody>
              <a:bodyPr>
                <a:normAutofit/>
              </a:bodyPr>
              <a:lstStyle/>
              <a:p>
                <a:pPr marL="0" indent="0" algn="just">
                  <a:buNone/>
                </a:pPr>
                <a:r>
                  <a:rPr lang="es-CR" sz="2400" b="1" dirty="0"/>
                  <a:t>Prueba del ruido blanco: nulidad del promedio de los residuos</a:t>
                </a:r>
              </a:p>
              <a:p>
                <a:pPr algn="just"/>
                <a:endParaRPr lang="es-CR" sz="2400" dirty="0"/>
              </a:p>
              <a:p>
                <a:pPr marL="0" indent="0" algn="just">
                  <a:buNone/>
                </a:pPr>
                <a:r>
                  <a:rPr lang="es-CR" sz="2400" dirty="0"/>
                  <a:t>Sea </a:t>
                </a:r>
                <a:r>
                  <a:rPr lang="es-CR" sz="2400" b="1" i="1" dirty="0"/>
                  <a:t>T</a:t>
                </a:r>
                <a:r>
                  <a:rPr lang="es-CR" sz="2400" dirty="0"/>
                  <a:t> el número de datos disponibles (después de haber quitado los rezagos correspondientes a los términos AR y MA, y haber verificado la variancia constante). Si el proceso es </a:t>
                </a:r>
                <a:r>
                  <a:rPr lang="es-CR" sz="2400" dirty="0" err="1"/>
                  <a:t>i.i.d</a:t>
                </a:r>
                <a:r>
                  <a:rPr lang="es-CR" sz="2400" dirty="0"/>
                  <a:t>. </a:t>
                </a:r>
                <a14:m>
                  <m:oMath xmlns:m="http://schemas.openxmlformats.org/officeDocument/2006/math">
                    <m:r>
                      <a:rPr lang="es-CR" sz="2400" b="0" i="1" smtClean="0">
                        <a:latin typeface="Cambria Math"/>
                      </a:rPr>
                      <m:t>(</m:t>
                    </m:r>
                    <m:sSub>
                      <m:sSubPr>
                        <m:ctrlPr>
                          <a:rPr lang="es-CR" sz="2400" b="0" i="1" smtClean="0">
                            <a:latin typeface="Cambria Math"/>
                            <a:ea typeface="Cambria Math"/>
                          </a:rPr>
                        </m:ctrlPr>
                      </m:sSubPr>
                      <m:e>
                        <m:r>
                          <a:rPr lang="es-CR" sz="2400" b="0" i="1" smtClean="0">
                            <a:latin typeface="Cambria Math"/>
                            <a:ea typeface="Cambria Math"/>
                          </a:rPr>
                          <m:t>𝜀</m:t>
                        </m:r>
                      </m:e>
                      <m:sub>
                        <m:r>
                          <a:rPr lang="es-CR" sz="2400" b="0" i="1" smtClean="0">
                            <a:latin typeface="Cambria Math"/>
                            <a:ea typeface="Cambria Math"/>
                          </a:rPr>
                          <m:t>𝑡</m:t>
                        </m:r>
                      </m:sub>
                    </m:sSub>
                    <m:r>
                      <a:rPr lang="es-CR" sz="2400" b="0" i="1" smtClean="0">
                        <a:latin typeface="Cambria Math"/>
                        <a:ea typeface="Cambria Math"/>
                      </a:rPr>
                      <m:t>,  </m:t>
                    </m:r>
                    <m:r>
                      <a:rPr lang="es-CR" sz="2400" b="0" i="1" smtClean="0">
                        <a:latin typeface="Cambria Math"/>
                        <a:ea typeface="Cambria Math"/>
                      </a:rPr>
                      <m:t>𝑡</m:t>
                    </m:r>
                    <m:r>
                      <a:rPr lang="es-CR" sz="2400" b="0" i="1" smtClean="0">
                        <a:latin typeface="Cambria Math"/>
                        <a:ea typeface="Cambria Math"/>
                      </a:rPr>
                      <m:t> </m:t>
                    </m:r>
                    <m:r>
                      <a:rPr lang="es-CR" sz="2400" b="0" i="1" smtClean="0">
                        <a:latin typeface="Cambria Math"/>
                        <a:ea typeface="Cambria Math"/>
                      </a:rPr>
                      <m:t>𝜖</m:t>
                    </m:r>
                    <m:r>
                      <a:rPr lang="es-CR" sz="2400" b="0" i="1" smtClean="0">
                        <a:latin typeface="Cambria Math"/>
                        <a:ea typeface="Cambria Math"/>
                      </a:rPr>
                      <m:t> </m:t>
                    </m:r>
                    <m:r>
                      <a:rPr lang="es-CR" sz="2400" b="0" i="1" smtClean="0">
                        <a:latin typeface="Cambria Math"/>
                        <a:ea typeface="Cambria Math"/>
                      </a:rPr>
                      <m:t>ℤ</m:t>
                    </m:r>
                    <m:r>
                      <a:rPr lang="es-CR" sz="2400" b="0" i="1" smtClean="0">
                        <a:latin typeface="Cambria Math"/>
                      </a:rPr>
                      <m:t>)</m:t>
                    </m:r>
                  </m:oMath>
                </a14:m>
                <a:r>
                  <a:rPr lang="es-CR" sz="2400" dirty="0"/>
                  <a:t>, deberíamos tener: </a:t>
                </a:r>
              </a:p>
              <a:p>
                <a:pPr marL="0" indent="0" algn="just">
                  <a:buNone/>
                </a:pPr>
                <a:endParaRPr lang="es-CR" sz="2400" dirty="0"/>
              </a:p>
              <a:p>
                <a:pPr marL="0" indent="0" algn="just">
                  <a:buNone/>
                </a:pPr>
                <a:endParaRPr lang="es-CR" sz="2400" dirty="0"/>
              </a:p>
              <a:p>
                <a:pPr marL="0" indent="0" algn="just">
                  <a:buNone/>
                </a:pPr>
                <a:endParaRPr lang="es-CR" sz="2400" dirty="0"/>
              </a:p>
              <a:p>
                <a:pPr marL="0" indent="0" algn="just">
                  <a:buNone/>
                </a:pPr>
                <a:endParaRPr lang="es-CR" sz="2400" dirty="0"/>
              </a:p>
              <a:p>
                <a:pPr marL="0" indent="0" algn="just">
                  <a:buNone/>
                </a:pPr>
                <a:r>
                  <a:rPr lang="es-CR" sz="2400" dirty="0"/>
                  <a:t>Por la aplicación del teorema del límite central, se demuestra que:</a:t>
                </a:r>
              </a:p>
              <a:p>
                <a:pPr marL="0" indent="0" algn="just">
                  <a:buNone/>
                </a:pPr>
                <a:endParaRPr lang="es-CR" sz="2400" dirty="0"/>
              </a:p>
              <a:p>
                <a:pPr marL="0" indent="0" algn="just">
                  <a:buNone/>
                </a:pPr>
                <a:endParaRPr lang="es-CR" sz="2400" dirty="0"/>
              </a:p>
              <a:p>
                <a:pPr marL="0" indent="0" algn="just">
                  <a:buNone/>
                </a:pPr>
                <a:endParaRPr lang="es-CR" sz="24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95253" y="861134"/>
                <a:ext cx="11714019" cy="5378738"/>
              </a:xfrm>
              <a:blipFill>
                <a:blip r:embed="rId2" cstate="print"/>
                <a:stretch>
                  <a:fillRect l="-833" t="-1586" r="-781"/>
                </a:stretch>
              </a:blipFill>
            </p:spPr>
            <p:txBody>
              <a:bodyPr/>
              <a:lstStyle/>
              <a:p>
                <a:r>
                  <a:rPr lang="es-CR">
                    <a:noFill/>
                  </a:rPr>
                  <a:t> </a:t>
                </a:r>
              </a:p>
            </p:txBody>
          </p:sp>
        </mc:Fallback>
      </mc:AlternateContent>
      <p:sp>
        <p:nvSpPr>
          <p:cNvPr id="4" name="Título 1">
            <a:extLst>
              <a:ext uri="{FF2B5EF4-FFF2-40B4-BE49-F238E27FC236}">
                <a16:creationId xmlns="" xmlns:a16="http://schemas.microsoft.com/office/drawing/2014/main" id="{39D556B3-717C-40EF-B304-73EA45DC4B6F}"/>
              </a:ext>
            </a:extLst>
          </p:cNvPr>
          <p:cNvSpPr>
            <a:spLocks noGrp="1"/>
          </p:cNvSpPr>
          <p:nvPr>
            <p:ph type="title"/>
          </p:nvPr>
        </p:nvSpPr>
        <p:spPr>
          <a:xfrm>
            <a:off x="506027" y="60316"/>
            <a:ext cx="10847773" cy="800818"/>
          </a:xfrm>
        </p:spPr>
        <p:txBody>
          <a:bodyPr/>
          <a:lstStyle/>
          <a:p>
            <a:pPr algn="ctr"/>
            <a:r>
              <a:rPr lang="es-CR" dirty="0"/>
              <a:t>Validación del proceso escogido </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48632" y="3078497"/>
            <a:ext cx="3671930" cy="146555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97399" y="5406459"/>
            <a:ext cx="3574397" cy="10549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9612319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297327" y="1562389"/>
                <a:ext cx="10515600" cy="4351338"/>
              </a:xfrm>
            </p:spPr>
            <p:txBody>
              <a:bodyPr>
                <a:normAutofit/>
              </a:bodyPr>
              <a:lstStyle/>
              <a:p>
                <a:pPr marL="0" indent="0">
                  <a:buNone/>
                </a:pPr>
                <a:r>
                  <a:rPr lang="es-CR" sz="2400" dirty="0"/>
                  <a:t>Por lo tanto, se puede probar la nulidad de la media de los residuos construyendo intervalo de confianza sobre </a:t>
                </a:r>
                <a14:m>
                  <m:oMath xmlns:m="http://schemas.openxmlformats.org/officeDocument/2006/math">
                    <m:sSub>
                      <m:sSubPr>
                        <m:ctrlPr>
                          <a:rPr lang="es-CR" sz="2400" i="1">
                            <a:latin typeface="Cambria Math"/>
                            <a:ea typeface="Cambria Math"/>
                          </a:rPr>
                        </m:ctrlPr>
                      </m:sSubPr>
                      <m:e>
                        <m:acc>
                          <m:accPr>
                            <m:chr m:val="̅"/>
                            <m:ctrlPr>
                              <a:rPr lang="es-CR" sz="2400" i="1" smtClean="0">
                                <a:latin typeface="Cambria Math"/>
                                <a:ea typeface="Cambria Math"/>
                              </a:rPr>
                            </m:ctrlPr>
                          </m:accPr>
                          <m:e>
                            <m:r>
                              <a:rPr lang="es-CR" sz="2400" i="1">
                                <a:latin typeface="Cambria Math"/>
                                <a:ea typeface="Cambria Math"/>
                              </a:rPr>
                              <m:t>𝜀</m:t>
                            </m:r>
                          </m:e>
                        </m:acc>
                      </m:e>
                      <m:sub>
                        <m:r>
                          <a:rPr lang="es-CR" sz="2400" i="1">
                            <a:latin typeface="Cambria Math"/>
                            <a:ea typeface="Cambria Math"/>
                          </a:rPr>
                          <m:t>𝑡</m:t>
                        </m:r>
                      </m:sub>
                    </m:sSub>
                  </m:oMath>
                </a14:m>
                <a:r>
                  <a:rPr lang="es-CR" sz="2400" dirty="0"/>
                  <a:t> con un nivel de confianza del 95%.</a:t>
                </a:r>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297327" y="1562389"/>
                <a:ext cx="10515600" cy="4351338"/>
              </a:xfrm>
              <a:blipFill rotWithShape="1">
                <a:blip r:embed="rId2" cstate="print"/>
                <a:stretch>
                  <a:fillRect l="-928" t="-1961"/>
                </a:stretch>
              </a:blipFill>
            </p:spPr>
            <p:txBody>
              <a:bodyPr/>
              <a:lstStyle/>
              <a:p>
                <a:r>
                  <a:rPr lang="es-CR">
                    <a:noFill/>
                  </a:rPr>
                  <a:t> </a:t>
                </a:r>
              </a:p>
            </p:txBody>
          </p:sp>
        </mc:Fallback>
      </mc:AlternateContent>
      <p:sp>
        <p:nvSpPr>
          <p:cNvPr id="4" name="Título 1">
            <a:extLst>
              <a:ext uri="{FF2B5EF4-FFF2-40B4-BE49-F238E27FC236}">
                <a16:creationId xmlns="" xmlns:a16="http://schemas.microsoft.com/office/drawing/2014/main" id="{39D556B3-717C-40EF-B304-73EA45DC4B6F}"/>
              </a:ext>
            </a:extLst>
          </p:cNvPr>
          <p:cNvSpPr>
            <a:spLocks noGrp="1"/>
          </p:cNvSpPr>
          <p:nvPr>
            <p:ph type="title"/>
          </p:nvPr>
        </p:nvSpPr>
        <p:spPr>
          <a:xfrm>
            <a:off x="838200" y="60315"/>
            <a:ext cx="10515600" cy="1103457"/>
          </a:xfrm>
        </p:spPr>
        <p:txBody>
          <a:bodyPr/>
          <a:lstStyle/>
          <a:p>
            <a:pPr algn="ctr"/>
            <a:r>
              <a:rPr lang="es-CR" dirty="0"/>
              <a:t>Validación del proceso escogido </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60480" y="3480304"/>
            <a:ext cx="6494095" cy="133566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5795836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214745" y="1216025"/>
                <a:ext cx="11811000" cy="5364884"/>
              </a:xfrm>
            </p:spPr>
            <p:txBody>
              <a:bodyPr>
                <a:normAutofit/>
              </a:bodyPr>
              <a:lstStyle/>
              <a:p>
                <a:pPr marL="0" indent="0">
                  <a:buNone/>
                </a:pPr>
                <a:r>
                  <a:rPr lang="es-CR" sz="2400" b="1" dirty="0"/>
                  <a:t>Prueba del ruido blanco: auto-correlación de los residuos </a:t>
                </a:r>
              </a:p>
              <a:p>
                <a:pPr marL="0" indent="0">
                  <a:buNone/>
                </a:pPr>
                <a:endParaRPr lang="es-CR" sz="2400" dirty="0"/>
              </a:p>
              <a:p>
                <a:pPr marL="0" indent="0">
                  <a:buNone/>
                </a:pPr>
                <a:r>
                  <a:rPr lang="es-CR" sz="2400" dirty="0"/>
                  <a:t>Si los residuos </a:t>
                </a:r>
                <a14:m>
                  <m:oMath xmlns:m="http://schemas.openxmlformats.org/officeDocument/2006/math">
                    <m:r>
                      <a:rPr lang="es-CR" sz="2400" i="1">
                        <a:latin typeface="Cambria Math"/>
                      </a:rPr>
                      <m:t>(</m:t>
                    </m:r>
                    <m:sSub>
                      <m:sSubPr>
                        <m:ctrlPr>
                          <a:rPr lang="es-CR" sz="2400" i="1">
                            <a:latin typeface="Cambria Math"/>
                            <a:ea typeface="Cambria Math"/>
                          </a:rPr>
                        </m:ctrlPr>
                      </m:sSubPr>
                      <m:e>
                        <m:r>
                          <a:rPr lang="es-CR" sz="2400" i="1">
                            <a:latin typeface="Cambria Math"/>
                            <a:ea typeface="Cambria Math"/>
                          </a:rPr>
                          <m:t>𝜀</m:t>
                        </m:r>
                      </m:e>
                      <m:sub>
                        <m:r>
                          <a:rPr lang="es-CR" sz="2400" i="1">
                            <a:latin typeface="Cambria Math"/>
                            <a:ea typeface="Cambria Math"/>
                          </a:rPr>
                          <m:t>𝑡</m:t>
                        </m:r>
                      </m:sub>
                    </m:sSub>
                    <m:r>
                      <a:rPr lang="es-CR" sz="2400" i="1">
                        <a:latin typeface="Cambria Math"/>
                        <a:ea typeface="Cambria Math"/>
                      </a:rPr>
                      <m:t>,  </m:t>
                    </m:r>
                    <m:r>
                      <a:rPr lang="es-CR" sz="2400" i="1">
                        <a:latin typeface="Cambria Math"/>
                        <a:ea typeface="Cambria Math"/>
                      </a:rPr>
                      <m:t>𝑡</m:t>
                    </m:r>
                    <m:r>
                      <a:rPr lang="es-CR" sz="2400" i="1">
                        <a:latin typeface="Cambria Math"/>
                        <a:ea typeface="Cambria Math"/>
                      </a:rPr>
                      <m:t> </m:t>
                    </m:r>
                    <m:r>
                      <a:rPr lang="es-CR" sz="2400" i="1">
                        <a:latin typeface="Cambria Math"/>
                        <a:ea typeface="Cambria Math"/>
                      </a:rPr>
                      <m:t>𝜖</m:t>
                    </m:r>
                    <m:r>
                      <a:rPr lang="es-CR" sz="2400" i="1">
                        <a:latin typeface="Cambria Math"/>
                        <a:ea typeface="Cambria Math"/>
                      </a:rPr>
                      <m:t> </m:t>
                    </m:r>
                    <m:r>
                      <a:rPr lang="es-CR" sz="2400" i="1">
                        <a:latin typeface="Cambria Math"/>
                        <a:ea typeface="Cambria Math"/>
                      </a:rPr>
                      <m:t>ℤ</m:t>
                    </m:r>
                    <m:r>
                      <a:rPr lang="es-CR" sz="2400" i="1">
                        <a:latin typeface="Cambria Math"/>
                      </a:rPr>
                      <m:t>)</m:t>
                    </m:r>
                  </m:oMath>
                </a14:m>
                <a:r>
                  <a:rPr lang="es-CR" sz="2400" dirty="0"/>
                  <a:t> obedecen a un ruido blanco, no debe entonces existir auto-correlación en la serie. Se pueden utilizar las siguientes pruebas:</a:t>
                </a:r>
              </a:p>
              <a:p>
                <a:pPr marL="0" indent="0">
                  <a:buNone/>
                </a:pPr>
                <a:endParaRPr lang="es-CR" sz="2400" dirty="0"/>
              </a:p>
              <a:p>
                <a:r>
                  <a:rPr lang="es-CR" sz="2400" dirty="0" err="1"/>
                  <a:t>Durbin</a:t>
                </a:r>
                <a:r>
                  <a:rPr lang="es-CR" sz="2400" dirty="0"/>
                  <a:t> Watson: prueba de auto-correlación  de orden 1.</a:t>
                </a:r>
              </a:p>
              <a:p>
                <a:r>
                  <a:rPr lang="es-CR" sz="2400" dirty="0"/>
                  <a:t>Estudio de la FAT y FAP: se debe verificar que no existe ningún tipo de auto-correlación o auto-correlación parcial no nulas en el </a:t>
                </a:r>
                <a:r>
                  <a:rPr lang="es-CR" sz="2400" dirty="0" err="1"/>
                  <a:t>correlograma</a:t>
                </a:r>
                <a:r>
                  <a:rPr lang="es-CR" sz="2400" dirty="0"/>
                  <a:t>. </a:t>
                </a:r>
              </a:p>
              <a:p>
                <a:pPr marL="0" indent="0">
                  <a:buNone/>
                </a:pPr>
                <a:endParaRPr lang="es-CR" sz="2400" dirty="0"/>
              </a:p>
              <a:p>
                <a:pPr marL="0" indent="0">
                  <a:buNone/>
                </a:pPr>
                <a:r>
                  <a:rPr lang="es-CR" sz="2400" dirty="0"/>
                  <a:t>En la práctica, los más utilizados son las pruebas de Box y Pierce,  y de </a:t>
                </a:r>
                <a:r>
                  <a:rPr lang="es-CR" sz="2400" dirty="0" err="1"/>
                  <a:t>Ljung</a:t>
                </a:r>
                <a:r>
                  <a:rPr lang="es-CR" sz="2400" dirty="0"/>
                  <a:t>-Box.</a:t>
                </a:r>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214745" y="1216025"/>
                <a:ext cx="11811000" cy="5364884"/>
              </a:xfrm>
              <a:blipFill rotWithShape="1">
                <a:blip r:embed="rId2" cstate="print"/>
                <a:stretch>
                  <a:fillRect l="-774" t="-1589"/>
                </a:stretch>
              </a:blipFill>
            </p:spPr>
            <p:txBody>
              <a:bodyPr/>
              <a:lstStyle/>
              <a:p>
                <a:r>
                  <a:rPr lang="es-CR">
                    <a:noFill/>
                  </a:rPr>
                  <a:t> </a:t>
                </a:r>
              </a:p>
            </p:txBody>
          </p:sp>
        </mc:Fallback>
      </mc:AlternateContent>
      <p:sp>
        <p:nvSpPr>
          <p:cNvPr id="4" name="Título 1">
            <a:extLst>
              <a:ext uri="{FF2B5EF4-FFF2-40B4-BE49-F238E27FC236}">
                <a16:creationId xmlns="" xmlns:a16="http://schemas.microsoft.com/office/drawing/2014/main" id="{39D556B3-717C-40EF-B304-73EA45DC4B6F}"/>
              </a:ext>
            </a:extLst>
          </p:cNvPr>
          <p:cNvSpPr>
            <a:spLocks noGrp="1"/>
          </p:cNvSpPr>
          <p:nvPr>
            <p:ph type="title"/>
          </p:nvPr>
        </p:nvSpPr>
        <p:spPr>
          <a:xfrm>
            <a:off x="838200" y="46460"/>
            <a:ext cx="10515600" cy="1103457"/>
          </a:xfrm>
        </p:spPr>
        <p:txBody>
          <a:bodyPr/>
          <a:lstStyle/>
          <a:p>
            <a:pPr algn="ctr"/>
            <a:r>
              <a:rPr lang="es-CR" dirty="0"/>
              <a:t>Validación del proceso escogido </a:t>
            </a:r>
          </a:p>
        </p:txBody>
      </p:sp>
    </p:spTree>
    <p:extLst>
      <p:ext uri="{BB962C8B-B14F-4D97-AF65-F5344CB8AC3E}">
        <p14:creationId xmlns:p14="http://schemas.microsoft.com/office/powerpoint/2010/main" xmlns="" val="2535814443"/>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131614" y="1174460"/>
                <a:ext cx="11894131" cy="5531139"/>
              </a:xfrm>
            </p:spPr>
            <p:txBody>
              <a:bodyPr>
                <a:normAutofit/>
              </a:bodyPr>
              <a:lstStyle/>
              <a:p>
                <a:pPr marL="0" indent="0">
                  <a:buNone/>
                </a:pPr>
                <a:r>
                  <a:rPr lang="es-CR" sz="2400" dirty="0"/>
                  <a:t>Prueba de Box y Pierce :</a:t>
                </a:r>
              </a:p>
              <a:p>
                <a:pPr marL="0" indent="0">
                  <a:buNone/>
                </a:pPr>
                <a:endParaRPr lang="es-CR" sz="2400" dirty="0"/>
              </a:p>
              <a:p>
                <a:pPr marL="0" indent="0">
                  <a:buNone/>
                </a:pPr>
                <a:r>
                  <a:rPr lang="es-CR" sz="2400" dirty="0"/>
                  <a:t>Escribimos como </a:t>
                </a:r>
                <a14:m>
                  <m:oMath xmlns:m="http://schemas.openxmlformats.org/officeDocument/2006/math">
                    <m:sSub>
                      <m:sSubPr>
                        <m:ctrlPr>
                          <a:rPr lang="es-CR" sz="2400" b="0" i="1" smtClean="0">
                            <a:latin typeface="Cambria Math"/>
                          </a:rPr>
                        </m:ctrlPr>
                      </m:sSubPr>
                      <m:e>
                        <m:r>
                          <a:rPr lang="es-CR" sz="2400" b="0" i="1" smtClean="0">
                            <a:latin typeface="Cambria Math"/>
                          </a:rPr>
                          <m:t>𝑟</m:t>
                        </m:r>
                      </m:e>
                      <m:sub>
                        <m:r>
                          <a:rPr lang="es-CR" sz="2400" b="0" i="1" smtClean="0">
                            <a:latin typeface="Cambria Math"/>
                          </a:rPr>
                          <m:t>𝑘</m:t>
                        </m:r>
                      </m:sub>
                    </m:sSub>
                  </m:oMath>
                </a14:m>
                <a:r>
                  <a:rPr lang="es-CR" sz="2400" dirty="0"/>
                  <a:t> la auto-correlación de orden </a:t>
                </a:r>
                <a:r>
                  <a:rPr lang="es-CR" sz="2400" i="1" dirty="0"/>
                  <a:t>k</a:t>
                </a:r>
                <a:r>
                  <a:rPr lang="es-CR" sz="2400" dirty="0"/>
                  <a:t> del proceso </a:t>
                </a:r>
                <a14:m>
                  <m:oMath xmlns:m="http://schemas.openxmlformats.org/officeDocument/2006/math">
                    <m:r>
                      <a:rPr lang="es-CR" sz="2400" i="1">
                        <a:latin typeface="Cambria Math"/>
                      </a:rPr>
                      <m:t>(</m:t>
                    </m:r>
                    <m:sSub>
                      <m:sSubPr>
                        <m:ctrlPr>
                          <a:rPr lang="es-CR" sz="2400" i="1">
                            <a:latin typeface="Cambria Math"/>
                            <a:ea typeface="Cambria Math"/>
                          </a:rPr>
                        </m:ctrlPr>
                      </m:sSubPr>
                      <m:e>
                        <m:r>
                          <a:rPr lang="es-CR" sz="2400" i="1">
                            <a:latin typeface="Cambria Math"/>
                            <a:ea typeface="Cambria Math"/>
                          </a:rPr>
                          <m:t>𝜀</m:t>
                        </m:r>
                      </m:e>
                      <m:sub>
                        <m:r>
                          <a:rPr lang="es-CR" sz="2400" i="1">
                            <a:latin typeface="Cambria Math"/>
                            <a:ea typeface="Cambria Math"/>
                          </a:rPr>
                          <m:t>𝑡</m:t>
                        </m:r>
                      </m:sub>
                    </m:sSub>
                    <m:r>
                      <a:rPr lang="es-CR" sz="2400" i="1">
                        <a:latin typeface="Cambria Math"/>
                        <a:ea typeface="Cambria Math"/>
                      </a:rPr>
                      <m:t>,  </m:t>
                    </m:r>
                    <m:r>
                      <a:rPr lang="es-CR" sz="2400" i="1">
                        <a:latin typeface="Cambria Math"/>
                        <a:ea typeface="Cambria Math"/>
                      </a:rPr>
                      <m:t>𝑡</m:t>
                    </m:r>
                    <m:r>
                      <a:rPr lang="es-CR" sz="2400" i="1">
                        <a:latin typeface="Cambria Math"/>
                        <a:ea typeface="Cambria Math"/>
                      </a:rPr>
                      <m:t> </m:t>
                    </m:r>
                    <m:r>
                      <a:rPr lang="es-CR" sz="2400" i="1">
                        <a:latin typeface="Cambria Math"/>
                        <a:ea typeface="Cambria Math"/>
                      </a:rPr>
                      <m:t>𝜖</m:t>
                    </m:r>
                    <m:r>
                      <a:rPr lang="es-CR" sz="2400" i="1">
                        <a:latin typeface="Cambria Math"/>
                        <a:ea typeface="Cambria Math"/>
                      </a:rPr>
                      <m:t> </m:t>
                    </m:r>
                    <m:r>
                      <a:rPr lang="es-CR" sz="2400" i="1">
                        <a:latin typeface="Cambria Math"/>
                        <a:ea typeface="Cambria Math"/>
                      </a:rPr>
                      <m:t>ℤ</m:t>
                    </m:r>
                    <m:r>
                      <a:rPr lang="es-CR" sz="2400" i="1">
                        <a:latin typeface="Cambria Math"/>
                      </a:rPr>
                      <m:t>)</m:t>
                    </m:r>
                  </m:oMath>
                </a14:m>
                <a:r>
                  <a:rPr lang="es-CR" sz="2400" dirty="0"/>
                  <a:t>. Para un orden </a:t>
                </a:r>
                <a14:m>
                  <m:oMath xmlns:m="http://schemas.openxmlformats.org/officeDocument/2006/math">
                    <m:r>
                      <a:rPr lang="es-CR" sz="2400" i="1" dirty="0" smtClean="0">
                        <a:latin typeface="Cambria Math"/>
                      </a:rPr>
                      <m:t>𝐾</m:t>
                    </m:r>
                  </m:oMath>
                </a14:m>
                <a:r>
                  <a:rPr lang="es-CR" sz="2400" dirty="0"/>
                  <a:t>, la prueba de Box y Pierce se rige bajo la siguiente hipótesis:</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a:rPr>
                          </m:ctrlPr>
                        </m:sSubPr>
                        <m:e>
                          <m:r>
                            <a:rPr lang="es-CR" sz="2400" b="0" i="1" smtClean="0">
                              <a:latin typeface="Cambria Math"/>
                            </a:rPr>
                            <m:t>𝐻</m:t>
                          </m:r>
                        </m:e>
                        <m:sub>
                          <m:r>
                            <a:rPr lang="es-CR" sz="2400" b="0" i="1" smtClean="0">
                              <a:latin typeface="Cambria Math"/>
                            </a:rPr>
                            <m:t>0</m:t>
                          </m:r>
                        </m:sub>
                      </m:sSub>
                      <m:r>
                        <a:rPr lang="es-CR" sz="2400" b="0" i="1" smtClean="0">
                          <a:latin typeface="Cambria Math"/>
                        </a:rPr>
                        <m:t>:</m:t>
                      </m:r>
                      <m:sSub>
                        <m:sSubPr>
                          <m:ctrlPr>
                            <a:rPr lang="es-CR" sz="2400" b="0" i="1" smtClean="0">
                              <a:latin typeface="Cambria Math"/>
                            </a:rPr>
                          </m:ctrlPr>
                        </m:sSubPr>
                        <m:e>
                          <m:r>
                            <a:rPr lang="es-CR" sz="2400" b="0" i="1" smtClean="0">
                              <a:latin typeface="Cambria Math"/>
                            </a:rPr>
                            <m:t>𝑟</m:t>
                          </m:r>
                        </m:e>
                        <m:sub>
                          <m:r>
                            <a:rPr lang="es-CR" sz="2400" b="0" i="1" smtClean="0">
                              <a:latin typeface="Cambria Math"/>
                            </a:rPr>
                            <m:t>1</m:t>
                          </m:r>
                        </m:sub>
                      </m:sSub>
                      <m:r>
                        <a:rPr lang="es-CR" sz="2400" b="0" i="1" smtClean="0">
                          <a:latin typeface="Cambria Math"/>
                        </a:rPr>
                        <m:t>=…=</m:t>
                      </m:r>
                      <m:sSub>
                        <m:sSubPr>
                          <m:ctrlPr>
                            <a:rPr lang="es-CR" sz="2400" b="0" i="1" smtClean="0">
                              <a:latin typeface="Cambria Math"/>
                            </a:rPr>
                          </m:ctrlPr>
                        </m:sSubPr>
                        <m:e>
                          <m:r>
                            <a:rPr lang="es-CR" sz="2400" b="0" i="1" smtClean="0">
                              <a:latin typeface="Cambria Math"/>
                            </a:rPr>
                            <m:t>𝑟</m:t>
                          </m:r>
                        </m:e>
                        <m:sub>
                          <m:r>
                            <a:rPr lang="es-CR" sz="2400" b="0" i="1" smtClean="0">
                              <a:latin typeface="Cambria Math"/>
                            </a:rPr>
                            <m:t>𝑘</m:t>
                          </m:r>
                        </m:sub>
                      </m:sSub>
                      <m:r>
                        <a:rPr lang="es-CR" sz="2400" b="0" i="1" smtClean="0">
                          <a:latin typeface="Cambria Math"/>
                        </a:rPr>
                        <m:t>=0  </m:t>
                      </m:r>
                    </m:oMath>
                  </m:oMathPara>
                </a14:m>
                <a:endParaRPr lang="es-CR" sz="2400" b="0" dirty="0"/>
              </a:p>
              <a:p>
                <a:pPr marL="0" indent="0" algn="ctr">
                  <a:buNone/>
                </a:pPr>
                <a:r>
                  <a:rPr lang="es-CR" sz="2400" dirty="0"/>
                  <a:t>     </a:t>
                </a:r>
                <a14:m>
                  <m:oMath xmlns:m="http://schemas.openxmlformats.org/officeDocument/2006/math">
                    <m:sSub>
                      <m:sSubPr>
                        <m:ctrlPr>
                          <a:rPr lang="es-CR" sz="2400" b="0" i="1" smtClean="0">
                            <a:latin typeface="Cambria Math"/>
                          </a:rPr>
                        </m:ctrlPr>
                      </m:sSubPr>
                      <m:e>
                        <m:r>
                          <a:rPr lang="es-CR" sz="2400" b="0" i="1" smtClean="0">
                            <a:latin typeface="Cambria Math"/>
                          </a:rPr>
                          <m:t>𝐻</m:t>
                        </m:r>
                      </m:e>
                      <m:sub>
                        <m:r>
                          <a:rPr lang="es-CR" sz="2400" b="0" i="1" smtClean="0">
                            <a:latin typeface="Cambria Math"/>
                          </a:rPr>
                          <m:t>𝐴</m:t>
                        </m:r>
                      </m:sub>
                    </m:sSub>
                    <m:r>
                      <a:rPr lang="es-CR" sz="2400" b="0" i="1" smtClean="0">
                        <a:latin typeface="Cambria Math"/>
                      </a:rPr>
                      <m:t>:</m:t>
                    </m:r>
                    <m:sSub>
                      <m:sSubPr>
                        <m:ctrlPr>
                          <a:rPr lang="es-CR" sz="2400" b="0" i="1" smtClean="0">
                            <a:latin typeface="Cambria Math"/>
                          </a:rPr>
                        </m:ctrlPr>
                      </m:sSubPr>
                      <m:e>
                        <m:r>
                          <a:rPr lang="es-CR" sz="2400" b="0" i="1" smtClean="0">
                            <a:latin typeface="Cambria Math"/>
                          </a:rPr>
                          <m:t>𝑟</m:t>
                        </m:r>
                      </m:e>
                      <m:sub>
                        <m:r>
                          <a:rPr lang="es-CR" sz="2400" b="0" i="1" smtClean="0">
                            <a:latin typeface="Cambria Math"/>
                          </a:rPr>
                          <m:t>𝑖</m:t>
                        </m:r>
                      </m:sub>
                    </m:sSub>
                    <m:r>
                      <a:rPr lang="es-CR" sz="2400" b="0" i="1" smtClean="0">
                        <a:latin typeface="Cambria Math"/>
                        <a:ea typeface="Cambria Math"/>
                      </a:rPr>
                      <m:t>≠0                             </m:t>
                    </m:r>
                  </m:oMath>
                </a14:m>
                <a:endParaRPr lang="es-CR" sz="2400" dirty="0"/>
              </a:p>
              <a:p>
                <a:pPr marL="0" indent="0" algn="ctr">
                  <a:buNone/>
                </a:pPr>
                <a:endParaRPr lang="es-CR" sz="2400" dirty="0"/>
              </a:p>
              <a:p>
                <a:pPr marL="0" indent="0">
                  <a:buNone/>
                </a:pPr>
                <a:r>
                  <a:rPr lang="es-CR" sz="2400" dirty="0"/>
                  <a:t>La estadística está dada por la ecuación: </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a:rPr>
                          </m:ctrlPr>
                        </m:sSubPr>
                        <m:e>
                          <m:r>
                            <a:rPr lang="es-CR" sz="2400" b="0" i="1" smtClean="0">
                              <a:latin typeface="Cambria Math"/>
                            </a:rPr>
                            <m:t>𝑄</m:t>
                          </m:r>
                        </m:e>
                        <m:sub>
                          <m:r>
                            <a:rPr lang="es-CR" sz="2400" b="0" i="1" smtClean="0">
                              <a:latin typeface="Cambria Math"/>
                            </a:rPr>
                            <m:t>𝐵𝑃</m:t>
                          </m:r>
                        </m:sub>
                      </m:sSub>
                      <m:r>
                        <a:rPr lang="es-CR" sz="2400" b="0" i="1" smtClean="0">
                          <a:latin typeface="Cambria Math"/>
                        </a:rPr>
                        <m:t>=</m:t>
                      </m:r>
                      <m:r>
                        <a:rPr lang="es-CR" sz="2400" b="0" i="1" smtClean="0">
                          <a:latin typeface="Cambria Math"/>
                        </a:rPr>
                        <m:t>𝑇</m:t>
                      </m:r>
                      <m:nary>
                        <m:naryPr>
                          <m:chr m:val="∑"/>
                          <m:ctrlPr>
                            <a:rPr lang="es-CR" sz="2400" b="0" i="1" smtClean="0">
                              <a:latin typeface="Cambria Math"/>
                            </a:rPr>
                          </m:ctrlPr>
                        </m:naryPr>
                        <m:sub>
                          <m:r>
                            <m:rPr>
                              <m:brk m:alnAt="23"/>
                            </m:rPr>
                            <a:rPr lang="es-CR" sz="2400" b="0" i="1" smtClean="0">
                              <a:latin typeface="Cambria Math"/>
                            </a:rPr>
                            <m:t>𝑘</m:t>
                          </m:r>
                          <m:r>
                            <a:rPr lang="es-CR" sz="2400" b="0" i="1" smtClean="0">
                              <a:latin typeface="Cambria Math"/>
                            </a:rPr>
                            <m:t>=1</m:t>
                          </m:r>
                        </m:sub>
                        <m:sup>
                          <m:r>
                            <a:rPr lang="es-CR" sz="2400" b="0" i="1" smtClean="0">
                              <a:latin typeface="Cambria Math"/>
                            </a:rPr>
                            <m:t>𝑇</m:t>
                          </m:r>
                        </m:sup>
                        <m:e>
                          <m:sSubSup>
                            <m:sSubSupPr>
                              <m:ctrlPr>
                                <a:rPr lang="es-CR" sz="2400" b="0" i="1" smtClean="0">
                                  <a:latin typeface="Cambria Math"/>
                                </a:rPr>
                              </m:ctrlPr>
                            </m:sSubSupPr>
                            <m:e>
                              <m:r>
                                <a:rPr lang="es-CR" sz="2400" i="1">
                                  <a:latin typeface="Cambria Math"/>
                                </a:rPr>
                                <m:t>𝑟</m:t>
                              </m:r>
                            </m:e>
                            <m:sub>
                              <m:r>
                                <a:rPr lang="es-CR" sz="2400" i="1">
                                  <a:latin typeface="Cambria Math"/>
                                </a:rPr>
                                <m:t>𝑘</m:t>
                              </m:r>
                            </m:sub>
                            <m:sup>
                              <m:r>
                                <a:rPr lang="es-CR" sz="2400" b="0" i="1" smtClean="0">
                                  <a:latin typeface="Cambria Math"/>
                                </a:rPr>
                                <m:t>2</m:t>
                              </m:r>
                            </m:sup>
                          </m:sSubSup>
                        </m:e>
                      </m:nary>
                      <m:r>
                        <a:rPr lang="es-CR" sz="2400" b="0" i="1" smtClean="0">
                          <a:latin typeface="Cambria Math"/>
                        </a:rPr>
                        <m:t>         </m:t>
                      </m:r>
                      <m:r>
                        <a:rPr lang="es-CR" sz="2400" i="1">
                          <a:latin typeface="Cambria Math"/>
                          <a:ea typeface="Cambria Math"/>
                        </a:rPr>
                        <m:t>~</m:t>
                      </m:r>
                      <m:sSup>
                        <m:sSupPr>
                          <m:ctrlPr>
                            <a:rPr lang="es-CR" sz="2400" i="1">
                              <a:latin typeface="Cambria Math"/>
                              <a:ea typeface="Cambria Math"/>
                            </a:rPr>
                          </m:ctrlPr>
                        </m:sSupPr>
                        <m:e>
                          <m:r>
                            <a:rPr lang="es-CR" sz="2400" i="1">
                              <a:latin typeface="Cambria Math"/>
                              <a:ea typeface="Cambria Math"/>
                            </a:rPr>
                            <m:t>𝒳</m:t>
                          </m:r>
                        </m:e>
                        <m:sup>
                          <m:r>
                            <a:rPr lang="es-CR" sz="2400" i="1">
                              <a:latin typeface="Cambria Math"/>
                              <a:ea typeface="Cambria Math"/>
                            </a:rPr>
                            <m:t>2</m:t>
                          </m:r>
                        </m:sup>
                      </m:sSup>
                      <m:r>
                        <a:rPr lang="es-CR" sz="2400" i="1">
                          <a:latin typeface="Cambria Math"/>
                          <a:ea typeface="Cambria Math"/>
                        </a:rPr>
                        <m:t>(</m:t>
                      </m:r>
                      <m:r>
                        <a:rPr lang="es-CR" sz="2400" i="1">
                          <a:latin typeface="Cambria Math"/>
                          <a:ea typeface="Cambria Math"/>
                        </a:rPr>
                        <m:t>𝐾</m:t>
                      </m:r>
                      <m:r>
                        <a:rPr lang="es-CR" sz="2400" i="1">
                          <a:latin typeface="Cambria Math"/>
                          <a:ea typeface="Cambria Math"/>
                        </a:rPr>
                        <m:t>−</m:t>
                      </m:r>
                      <m:r>
                        <a:rPr lang="es-CR" sz="2400" i="1">
                          <a:latin typeface="Cambria Math"/>
                          <a:ea typeface="Cambria Math"/>
                        </a:rPr>
                        <m:t>𝑝</m:t>
                      </m:r>
                      <m:r>
                        <a:rPr lang="es-CR" sz="2400" i="1">
                          <a:latin typeface="Cambria Math"/>
                          <a:ea typeface="Cambria Math"/>
                        </a:rPr>
                        <m:t>−</m:t>
                      </m:r>
                      <m:r>
                        <a:rPr lang="es-CR" sz="2400" i="1">
                          <a:latin typeface="Cambria Math"/>
                          <a:ea typeface="Cambria Math"/>
                        </a:rPr>
                        <m:t>𝑞</m:t>
                      </m:r>
                      <m:r>
                        <a:rPr lang="es-CR" sz="2400" i="1">
                          <a:latin typeface="Cambria Math"/>
                          <a:ea typeface="Cambria Math"/>
                        </a:rPr>
                        <m:t>)</m:t>
                      </m:r>
                    </m:oMath>
                  </m:oMathPara>
                </a14:m>
                <a:endParaRPr lang="es-CR" sz="24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31614" y="1174460"/>
                <a:ext cx="11894131" cy="5531139"/>
              </a:xfrm>
              <a:blipFill rotWithShape="1">
                <a:blip r:embed="rId2" cstate="print"/>
                <a:stretch>
                  <a:fillRect l="-820" t="-1544" r="-513"/>
                </a:stretch>
              </a:blipFill>
            </p:spPr>
            <p:txBody>
              <a:bodyPr/>
              <a:lstStyle/>
              <a:p>
                <a:r>
                  <a:rPr lang="es-CR">
                    <a:noFill/>
                  </a:rPr>
                  <a:t> </a:t>
                </a:r>
              </a:p>
            </p:txBody>
          </p:sp>
        </mc:Fallback>
      </mc:AlternateContent>
      <p:sp>
        <p:nvSpPr>
          <p:cNvPr id="4" name="Título 1">
            <a:extLst>
              <a:ext uri="{FF2B5EF4-FFF2-40B4-BE49-F238E27FC236}">
                <a16:creationId xmlns="" xmlns:a16="http://schemas.microsoft.com/office/drawing/2014/main" id="{39D556B3-717C-40EF-B304-73EA45DC4B6F}"/>
              </a:ext>
            </a:extLst>
          </p:cNvPr>
          <p:cNvSpPr>
            <a:spLocks noGrp="1"/>
          </p:cNvSpPr>
          <p:nvPr>
            <p:ph type="title"/>
          </p:nvPr>
        </p:nvSpPr>
        <p:spPr>
          <a:xfrm>
            <a:off x="838200" y="60315"/>
            <a:ext cx="10515600" cy="1103457"/>
          </a:xfrm>
        </p:spPr>
        <p:txBody>
          <a:bodyPr/>
          <a:lstStyle/>
          <a:p>
            <a:pPr algn="ctr"/>
            <a:r>
              <a:rPr lang="es-CR" dirty="0"/>
              <a:t>Validación del proceso escogido </a:t>
            </a:r>
          </a:p>
        </p:txBody>
      </p:sp>
    </p:spTree>
    <p:extLst>
      <p:ext uri="{BB962C8B-B14F-4D97-AF65-F5344CB8AC3E}">
        <p14:creationId xmlns:p14="http://schemas.microsoft.com/office/powerpoint/2010/main" xmlns="" val="344852732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90047" y="980482"/>
                <a:ext cx="11727878" cy="5766682"/>
              </a:xfrm>
            </p:spPr>
            <p:txBody>
              <a:bodyPr>
                <a:normAutofit/>
              </a:bodyPr>
              <a:lstStyle/>
              <a:p>
                <a:pPr marL="0" indent="0">
                  <a:buNone/>
                </a:pPr>
                <a:r>
                  <a:rPr lang="es-CR" sz="2400" dirty="0"/>
                  <a:t>Prueba de </a:t>
                </a:r>
                <a:r>
                  <a:rPr lang="es-CR" sz="2400" dirty="0" err="1"/>
                  <a:t>Ljung</a:t>
                </a:r>
                <a:r>
                  <a:rPr lang="es-CR" sz="2400" dirty="0"/>
                  <a:t>-Box:</a:t>
                </a:r>
              </a:p>
              <a:p>
                <a:pPr marL="0" indent="0">
                  <a:buNone/>
                </a:pPr>
                <a:endParaRPr lang="es-CR" sz="2400" dirty="0"/>
              </a:p>
              <a:p>
                <a:pPr marL="0" indent="0">
                  <a:buNone/>
                </a:pPr>
                <a:r>
                  <a:rPr lang="es-CR" sz="2400" dirty="0"/>
                  <a:t>Estas estadísticas, definidas por un orden K, corresponde a la hipótesis nula de:</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a:rPr>
                          </m:ctrlPr>
                        </m:sSubPr>
                        <m:e>
                          <m:r>
                            <a:rPr lang="es-CR" sz="2400" b="0" i="1" smtClean="0">
                              <a:latin typeface="Cambria Math"/>
                            </a:rPr>
                            <m:t>𝐻</m:t>
                          </m:r>
                        </m:e>
                        <m:sub>
                          <m:r>
                            <a:rPr lang="es-CR" sz="2400" b="0" i="1" smtClean="0">
                              <a:latin typeface="Cambria Math"/>
                            </a:rPr>
                            <m:t>0</m:t>
                          </m:r>
                        </m:sub>
                      </m:sSub>
                      <m:r>
                        <a:rPr lang="es-CR" sz="2400" b="0" i="1" smtClean="0">
                          <a:latin typeface="Cambria Math"/>
                        </a:rPr>
                        <m:t>:</m:t>
                      </m:r>
                      <m:sSub>
                        <m:sSubPr>
                          <m:ctrlPr>
                            <a:rPr lang="es-CR" sz="2400" b="0" i="1" smtClean="0">
                              <a:latin typeface="Cambria Math"/>
                            </a:rPr>
                          </m:ctrlPr>
                        </m:sSubPr>
                        <m:e>
                          <m:r>
                            <a:rPr lang="es-CR" sz="2400" b="0" i="1" smtClean="0">
                              <a:latin typeface="Cambria Math"/>
                            </a:rPr>
                            <m:t>𝑟</m:t>
                          </m:r>
                        </m:e>
                        <m:sub>
                          <m:r>
                            <a:rPr lang="es-CR" sz="2400" b="0" i="1" smtClean="0">
                              <a:latin typeface="Cambria Math"/>
                            </a:rPr>
                            <m:t>𝑘</m:t>
                          </m:r>
                        </m:sub>
                      </m:sSub>
                      <m:r>
                        <a:rPr lang="es-CR" sz="2400" b="0" i="1" smtClean="0">
                          <a:latin typeface="Cambria Math"/>
                        </a:rPr>
                        <m:t>=0      </m:t>
                      </m:r>
                      <m:r>
                        <a:rPr lang="es-CR" sz="2400" b="0" i="1" smtClean="0">
                          <a:latin typeface="Cambria Math"/>
                        </a:rPr>
                        <m:t>𝑘</m:t>
                      </m:r>
                      <m:r>
                        <a:rPr lang="es-CR" sz="2400" b="0" i="1" smtClean="0">
                          <a:latin typeface="Cambria Math"/>
                          <a:ea typeface="Cambria Math"/>
                        </a:rPr>
                        <m:t>≤</m:t>
                      </m:r>
                      <m:r>
                        <a:rPr lang="es-CR" sz="2400" b="0" i="1" smtClean="0">
                          <a:latin typeface="Cambria Math"/>
                          <a:ea typeface="Cambria Math"/>
                        </a:rPr>
                        <m:t>𝐾</m:t>
                      </m:r>
                      <m:r>
                        <a:rPr lang="es-CR" sz="2400" b="0" i="1" smtClean="0">
                          <a:latin typeface="Cambria Math"/>
                        </a:rPr>
                        <m:t>  </m:t>
                      </m:r>
                    </m:oMath>
                  </m:oMathPara>
                </a14:m>
                <a:endParaRPr lang="es-CR" sz="2400" b="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a:rPr>
                          </m:ctrlPr>
                        </m:sSubPr>
                        <m:e>
                          <m:r>
                            <a:rPr lang="es-CR" sz="2400" i="1">
                              <a:latin typeface="Cambria Math"/>
                            </a:rPr>
                            <m:t>𝐻</m:t>
                          </m:r>
                        </m:e>
                        <m:sub>
                          <m:r>
                            <a:rPr lang="es-CR" sz="2400" b="0" i="1" smtClean="0">
                              <a:latin typeface="Cambria Math"/>
                            </a:rPr>
                            <m:t>𝐴</m:t>
                          </m:r>
                        </m:sub>
                      </m:sSub>
                      <m:r>
                        <a:rPr lang="es-CR" sz="2400" i="1">
                          <a:latin typeface="Cambria Math"/>
                        </a:rPr>
                        <m:t>:</m:t>
                      </m:r>
                      <m:sSub>
                        <m:sSubPr>
                          <m:ctrlPr>
                            <a:rPr lang="es-CR" sz="2400" i="1">
                              <a:latin typeface="Cambria Math"/>
                            </a:rPr>
                          </m:ctrlPr>
                        </m:sSubPr>
                        <m:e>
                          <m:r>
                            <a:rPr lang="es-CR" sz="2400" i="1">
                              <a:latin typeface="Cambria Math"/>
                            </a:rPr>
                            <m:t>𝑟</m:t>
                          </m:r>
                        </m:e>
                        <m:sub>
                          <m:r>
                            <a:rPr lang="es-CR" sz="2400" i="1">
                              <a:latin typeface="Cambria Math"/>
                            </a:rPr>
                            <m:t>𝑘</m:t>
                          </m:r>
                        </m:sub>
                      </m:sSub>
                      <m:r>
                        <a:rPr lang="es-CR" sz="2400" i="1" smtClean="0">
                          <a:latin typeface="Cambria Math"/>
                          <a:ea typeface="Cambria Math"/>
                        </a:rPr>
                        <m:t>≠</m:t>
                      </m:r>
                      <m:r>
                        <a:rPr lang="es-CR" sz="2400" i="1">
                          <a:latin typeface="Cambria Math"/>
                        </a:rPr>
                        <m:t>0</m:t>
                      </m:r>
                      <m:r>
                        <a:rPr lang="es-CR" sz="2400" b="0" i="1" smtClean="0">
                          <a:latin typeface="Cambria Math"/>
                        </a:rPr>
                        <m:t>                   </m:t>
                      </m:r>
                    </m:oMath>
                  </m:oMathPara>
                </a14:m>
                <a:endParaRPr lang="es-CR" sz="2400" dirty="0"/>
              </a:p>
              <a:p>
                <a:pPr marL="0" indent="0">
                  <a:buNone/>
                </a:pPr>
                <a:endParaRPr lang="es-CR" sz="2400" dirty="0"/>
              </a:p>
              <a:p>
                <a:pPr marL="0" indent="0">
                  <a:buNone/>
                </a:pPr>
                <a:r>
                  <a:rPr lang="es-CR" sz="2400" dirty="0"/>
                  <a:t>La estadística está dada por la ecuación: </a:t>
                </a:r>
              </a:p>
              <a:p>
                <a:pPr marL="0" indent="0">
                  <a:buNone/>
                </a:pPr>
                <a:endParaRPr lang="es-CR" sz="2400"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a:rPr>
                          </m:ctrlPr>
                        </m:sSubPr>
                        <m:e>
                          <m:r>
                            <a:rPr lang="es-CR" sz="2400" i="1">
                              <a:latin typeface="Cambria Math"/>
                            </a:rPr>
                            <m:t>𝑄</m:t>
                          </m:r>
                        </m:e>
                        <m:sub>
                          <m:r>
                            <a:rPr lang="es-CR" sz="2400" i="1">
                              <a:latin typeface="Cambria Math"/>
                            </a:rPr>
                            <m:t>𝐾</m:t>
                          </m:r>
                        </m:sub>
                      </m:sSub>
                      <m:r>
                        <a:rPr lang="es-CR" sz="2400" i="1">
                          <a:latin typeface="Cambria Math"/>
                        </a:rPr>
                        <m:t>=</m:t>
                      </m:r>
                      <m:r>
                        <a:rPr lang="es-CR" sz="2400" i="1">
                          <a:latin typeface="Cambria Math"/>
                        </a:rPr>
                        <m:t>𝑇</m:t>
                      </m:r>
                      <m:r>
                        <a:rPr lang="es-CR" sz="2400" i="1">
                          <a:latin typeface="Cambria Math"/>
                        </a:rPr>
                        <m:t>(</m:t>
                      </m:r>
                      <m:r>
                        <a:rPr lang="es-CR" sz="2400" i="1">
                          <a:latin typeface="Cambria Math"/>
                        </a:rPr>
                        <m:t>𝑇</m:t>
                      </m:r>
                      <m:r>
                        <a:rPr lang="es-CR" sz="2400" i="1">
                          <a:latin typeface="Cambria Math"/>
                        </a:rPr>
                        <m:t>+2)</m:t>
                      </m:r>
                      <m:nary>
                        <m:naryPr>
                          <m:chr m:val="∑"/>
                          <m:ctrlPr>
                            <a:rPr lang="es-CR" sz="2400" i="1">
                              <a:latin typeface="Cambria Math"/>
                            </a:rPr>
                          </m:ctrlPr>
                        </m:naryPr>
                        <m:sub>
                          <m:r>
                            <m:rPr>
                              <m:brk m:alnAt="23"/>
                            </m:rPr>
                            <a:rPr lang="es-CR" sz="2400" i="1">
                              <a:latin typeface="Cambria Math"/>
                            </a:rPr>
                            <m:t>𝑘</m:t>
                          </m:r>
                          <m:r>
                            <a:rPr lang="es-CR" sz="2400" i="1">
                              <a:latin typeface="Cambria Math"/>
                            </a:rPr>
                            <m:t>=1</m:t>
                          </m:r>
                        </m:sub>
                        <m:sup>
                          <m:r>
                            <a:rPr lang="es-CR" sz="2400" i="1">
                              <a:latin typeface="Cambria Math"/>
                            </a:rPr>
                            <m:t>𝐾</m:t>
                          </m:r>
                        </m:sup>
                        <m:e>
                          <m:f>
                            <m:fPr>
                              <m:ctrlPr>
                                <a:rPr lang="es-CR" sz="2400" i="1">
                                  <a:latin typeface="Cambria Math"/>
                                </a:rPr>
                              </m:ctrlPr>
                            </m:fPr>
                            <m:num>
                              <m:sSubSup>
                                <m:sSubSupPr>
                                  <m:ctrlPr>
                                    <a:rPr lang="es-CR" sz="2400" i="1">
                                      <a:latin typeface="Cambria Math"/>
                                    </a:rPr>
                                  </m:ctrlPr>
                                </m:sSubSupPr>
                                <m:e>
                                  <m:r>
                                    <a:rPr lang="es-CR" sz="2400" i="1">
                                      <a:latin typeface="Cambria Math"/>
                                    </a:rPr>
                                    <m:t>𝑟</m:t>
                                  </m:r>
                                </m:e>
                                <m:sub>
                                  <m:r>
                                    <a:rPr lang="es-CR" sz="2400" i="1">
                                      <a:latin typeface="Cambria Math"/>
                                    </a:rPr>
                                    <m:t>𝑘</m:t>
                                  </m:r>
                                </m:sub>
                                <m:sup>
                                  <m:r>
                                    <a:rPr lang="es-CR" sz="2400" i="1">
                                      <a:latin typeface="Cambria Math"/>
                                    </a:rPr>
                                    <m:t>2</m:t>
                                  </m:r>
                                </m:sup>
                              </m:sSubSup>
                            </m:num>
                            <m:den>
                              <m:r>
                                <a:rPr lang="es-CR" sz="2400" i="1">
                                  <a:latin typeface="Cambria Math"/>
                                </a:rPr>
                                <m:t>𝑇</m:t>
                              </m:r>
                              <m:r>
                                <a:rPr lang="es-CR" sz="2400" i="1">
                                  <a:latin typeface="Cambria Math"/>
                                </a:rPr>
                                <m:t>−</m:t>
                              </m:r>
                              <m:r>
                                <a:rPr lang="es-CR" sz="2400" i="1">
                                  <a:latin typeface="Cambria Math"/>
                                </a:rPr>
                                <m:t>𝑘</m:t>
                              </m:r>
                            </m:den>
                          </m:f>
                          <m:r>
                            <a:rPr lang="es-CR" sz="2400" i="1">
                              <a:latin typeface="Cambria Math"/>
                            </a:rPr>
                            <m:t>      </m:t>
                          </m:r>
                          <m:r>
                            <a:rPr lang="es-CR" sz="2400" i="1">
                              <a:latin typeface="Cambria Math"/>
                              <a:ea typeface="Cambria Math"/>
                            </a:rPr>
                            <m:t>~</m:t>
                          </m:r>
                          <m:sSup>
                            <m:sSupPr>
                              <m:ctrlPr>
                                <a:rPr lang="es-CR" sz="2400" i="1">
                                  <a:latin typeface="Cambria Math"/>
                                  <a:ea typeface="Cambria Math"/>
                                </a:rPr>
                              </m:ctrlPr>
                            </m:sSupPr>
                            <m:e>
                              <m:r>
                                <a:rPr lang="es-CR" sz="2400" i="1">
                                  <a:latin typeface="Cambria Math"/>
                                  <a:ea typeface="Cambria Math"/>
                                </a:rPr>
                                <m:t>𝒳</m:t>
                              </m:r>
                            </m:e>
                            <m:sup>
                              <m:r>
                                <a:rPr lang="es-CR" sz="2400" i="1">
                                  <a:latin typeface="Cambria Math"/>
                                  <a:ea typeface="Cambria Math"/>
                                </a:rPr>
                                <m:t>2</m:t>
                              </m:r>
                            </m:sup>
                          </m:sSup>
                          <m:r>
                            <a:rPr lang="es-CR" sz="2400" i="1">
                              <a:latin typeface="Cambria Math"/>
                              <a:ea typeface="Cambria Math"/>
                            </a:rPr>
                            <m:t>(</m:t>
                          </m:r>
                          <m:r>
                            <a:rPr lang="es-CR" sz="2400" i="1">
                              <a:latin typeface="Cambria Math"/>
                              <a:ea typeface="Cambria Math"/>
                            </a:rPr>
                            <m:t>𝐾</m:t>
                          </m:r>
                          <m:r>
                            <a:rPr lang="es-CR" sz="2400" i="1">
                              <a:latin typeface="Cambria Math"/>
                              <a:ea typeface="Cambria Math"/>
                            </a:rPr>
                            <m:t>−</m:t>
                          </m:r>
                          <m:r>
                            <a:rPr lang="es-CR" sz="2400" i="1">
                              <a:latin typeface="Cambria Math"/>
                              <a:ea typeface="Cambria Math"/>
                            </a:rPr>
                            <m:t>𝑝</m:t>
                          </m:r>
                          <m:r>
                            <a:rPr lang="es-CR" sz="2400" i="1">
                              <a:latin typeface="Cambria Math"/>
                              <a:ea typeface="Cambria Math"/>
                            </a:rPr>
                            <m:t>−</m:t>
                          </m:r>
                          <m:r>
                            <a:rPr lang="es-CR" sz="2400" i="1">
                              <a:latin typeface="Cambria Math"/>
                              <a:ea typeface="Cambria Math"/>
                            </a:rPr>
                            <m:t>𝑞</m:t>
                          </m:r>
                          <m:r>
                            <a:rPr lang="es-CR" sz="2400" i="1">
                              <a:latin typeface="Cambria Math"/>
                              <a:ea typeface="Cambria Math"/>
                            </a:rPr>
                            <m:t>)</m:t>
                          </m:r>
                        </m:e>
                      </m:nary>
                    </m:oMath>
                  </m:oMathPara>
                </a14:m>
                <a:endParaRPr lang="es-CR" sz="2400" dirty="0"/>
              </a:p>
              <a:p>
                <a:pPr marL="0" indent="0">
                  <a:buNone/>
                </a:pPr>
                <a:endParaRPr lang="es-CR" sz="2400" dirty="0"/>
              </a:p>
              <a:p>
                <a:pPr marL="0" indent="0">
                  <a:buNone/>
                </a:pPr>
                <a:r>
                  <a:rPr lang="es-CR" sz="2400" dirty="0"/>
                  <a:t>Se rechaza </a:t>
                </a:r>
                <a14:m>
                  <m:oMath xmlns:m="http://schemas.openxmlformats.org/officeDocument/2006/math">
                    <m:sSub>
                      <m:sSubPr>
                        <m:ctrlPr>
                          <a:rPr lang="es-CR" sz="2400" i="1">
                            <a:latin typeface="Cambria Math"/>
                          </a:rPr>
                        </m:ctrlPr>
                      </m:sSubPr>
                      <m:e>
                        <m:r>
                          <a:rPr lang="es-CR" sz="2400" i="1">
                            <a:latin typeface="Cambria Math"/>
                          </a:rPr>
                          <m:t>𝐻</m:t>
                        </m:r>
                      </m:e>
                      <m:sub>
                        <m:r>
                          <a:rPr lang="es-CR" sz="2400" i="1">
                            <a:latin typeface="Cambria Math"/>
                          </a:rPr>
                          <m:t>0</m:t>
                        </m:r>
                      </m:sub>
                    </m:sSub>
                  </m:oMath>
                </a14:m>
                <a:r>
                  <a:rPr lang="es-CR" sz="2400" dirty="0"/>
                  <a:t> si el nivel de significancia es inferior al </a:t>
                </a:r>
                <a14:m>
                  <m:oMath xmlns:m="http://schemas.openxmlformats.org/officeDocument/2006/math">
                    <m:r>
                      <a:rPr lang="es-CR" sz="2400" i="1" smtClean="0">
                        <a:latin typeface="Cambria Math"/>
                        <a:ea typeface="Cambria Math"/>
                      </a:rPr>
                      <m:t>𝛼</m:t>
                    </m:r>
                  </m:oMath>
                </a14:m>
                <a:r>
                  <a:rPr lang="es-CR" sz="2400" dirty="0"/>
                  <a:t> establecido. </a:t>
                </a:r>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90047" y="980482"/>
                <a:ext cx="11727878" cy="5766682"/>
              </a:xfrm>
              <a:blipFill rotWithShape="1">
                <a:blip r:embed="rId2" cstate="print"/>
                <a:stretch>
                  <a:fillRect l="-832" t="-1480" b="-423"/>
                </a:stretch>
              </a:blipFill>
            </p:spPr>
            <p:txBody>
              <a:bodyPr/>
              <a:lstStyle/>
              <a:p>
                <a:r>
                  <a:rPr lang="es-CR">
                    <a:noFill/>
                  </a:rPr>
                  <a:t> </a:t>
                </a:r>
              </a:p>
            </p:txBody>
          </p:sp>
        </mc:Fallback>
      </mc:AlternateContent>
      <p:sp>
        <p:nvSpPr>
          <p:cNvPr id="4" name="Título 1">
            <a:extLst>
              <a:ext uri="{FF2B5EF4-FFF2-40B4-BE49-F238E27FC236}">
                <a16:creationId xmlns="" xmlns:a16="http://schemas.microsoft.com/office/drawing/2014/main" id="{39D556B3-717C-40EF-B304-73EA45DC4B6F}"/>
              </a:ext>
            </a:extLst>
          </p:cNvPr>
          <p:cNvSpPr>
            <a:spLocks noGrp="1"/>
          </p:cNvSpPr>
          <p:nvPr>
            <p:ph type="title"/>
          </p:nvPr>
        </p:nvSpPr>
        <p:spPr>
          <a:xfrm>
            <a:off x="838200" y="46460"/>
            <a:ext cx="10515600" cy="1103457"/>
          </a:xfrm>
        </p:spPr>
        <p:txBody>
          <a:bodyPr/>
          <a:lstStyle/>
          <a:p>
            <a:pPr algn="ctr"/>
            <a:r>
              <a:rPr lang="es-CR" dirty="0"/>
              <a:t>Validación del proceso escogido </a:t>
            </a:r>
          </a:p>
        </p:txBody>
      </p:sp>
    </p:spTree>
    <p:extLst>
      <p:ext uri="{BB962C8B-B14F-4D97-AF65-F5344CB8AC3E}">
        <p14:creationId xmlns:p14="http://schemas.microsoft.com/office/powerpoint/2010/main" xmlns="" val="74062458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94A2970-E656-478B-B643-B51B87192B0F}"/>
              </a:ext>
            </a:extLst>
          </p:cNvPr>
          <p:cNvSpPr>
            <a:spLocks noGrp="1"/>
          </p:cNvSpPr>
          <p:nvPr>
            <p:ph type="title"/>
          </p:nvPr>
        </p:nvSpPr>
        <p:spPr>
          <a:xfrm>
            <a:off x="505690" y="32612"/>
            <a:ext cx="11284527" cy="909496"/>
          </a:xfrm>
        </p:spPr>
        <p:txBody>
          <a:bodyPr/>
          <a:lstStyle/>
          <a:p>
            <a:pPr algn="ctr"/>
            <a:r>
              <a:rPr lang="es-CR" dirty="0"/>
              <a:t>Introducción </a:t>
            </a:r>
          </a:p>
        </p:txBody>
      </p:sp>
      <p:sp>
        <p:nvSpPr>
          <p:cNvPr id="3" name="Marcador de contenido 2">
            <a:extLst>
              <a:ext uri="{FF2B5EF4-FFF2-40B4-BE49-F238E27FC236}">
                <a16:creationId xmlns="" xmlns:a16="http://schemas.microsoft.com/office/drawing/2014/main" id="{EE382CD8-12AC-4386-9A00-60FADE0113D7}"/>
              </a:ext>
            </a:extLst>
          </p:cNvPr>
          <p:cNvSpPr>
            <a:spLocks noGrp="1"/>
          </p:cNvSpPr>
          <p:nvPr>
            <p:ph idx="1"/>
          </p:nvPr>
        </p:nvSpPr>
        <p:spPr>
          <a:xfrm>
            <a:off x="214744" y="886691"/>
            <a:ext cx="11727873" cy="5846618"/>
          </a:xfrm>
        </p:spPr>
        <p:txBody>
          <a:bodyPr>
            <a:normAutofit/>
          </a:bodyPr>
          <a:lstStyle/>
          <a:p>
            <a:r>
              <a:rPr lang="es-CR" sz="2400" dirty="0"/>
              <a:t>Los procesos de modelización de Box – Jenkins (1976) poseen las siguientes etapas:</a:t>
            </a:r>
          </a:p>
          <a:p>
            <a:endParaRPr lang="es-CR" sz="2400" dirty="0"/>
          </a:p>
          <a:p>
            <a:pPr marL="457200" indent="-457200">
              <a:buAutoNum type="arabicPeriod"/>
            </a:pPr>
            <a:r>
              <a:rPr lang="es-CR" sz="2400" dirty="0"/>
              <a:t>Estacionalización y hacer la serie no estacional</a:t>
            </a:r>
          </a:p>
          <a:p>
            <a:pPr marL="457200" indent="-457200">
              <a:buAutoNum type="arabicPeriod"/>
            </a:pPr>
            <a:r>
              <a:rPr lang="es-CR" sz="2400" dirty="0"/>
              <a:t>Identificación</a:t>
            </a:r>
          </a:p>
          <a:p>
            <a:pPr marL="457200" indent="-457200">
              <a:buAutoNum type="arabicPeriod"/>
            </a:pPr>
            <a:r>
              <a:rPr lang="es-CR" sz="2400" dirty="0"/>
              <a:t>Estimación</a:t>
            </a:r>
          </a:p>
          <a:p>
            <a:pPr marL="457200" indent="-457200">
              <a:buAutoNum type="arabicPeriod"/>
            </a:pPr>
            <a:r>
              <a:rPr lang="es-CR" sz="2400" dirty="0"/>
              <a:t>Validación y pruebas</a:t>
            </a:r>
          </a:p>
          <a:p>
            <a:pPr marL="457200" indent="-457200">
              <a:buAutoNum type="arabicPeriod"/>
            </a:pPr>
            <a:r>
              <a:rPr lang="es-CR" sz="2400" dirty="0"/>
              <a:t>Previsión</a:t>
            </a:r>
          </a:p>
          <a:p>
            <a:pPr marL="0" indent="0">
              <a:buNone/>
            </a:pPr>
            <a:endParaRPr lang="es-CR" sz="2400" dirty="0"/>
          </a:p>
          <a:p>
            <a:r>
              <a:rPr lang="es-CR" sz="2400" dirty="0"/>
              <a:t>La clase pasada analizó los principios de los modelos MA, AR y ARMA, así como su identificación con los correlogramas. </a:t>
            </a:r>
          </a:p>
          <a:p>
            <a:endParaRPr lang="es-CR" sz="2400" dirty="0"/>
          </a:p>
          <a:p>
            <a:r>
              <a:rPr lang="es-CR" sz="2400" dirty="0"/>
              <a:t>La presente se enfoca las últimas secciones del análisis de una serie de datos:  estimación, validación y estadísticos de comparación, y la previsión. </a:t>
            </a:r>
          </a:p>
        </p:txBody>
      </p:sp>
    </p:spTree>
    <p:extLst>
      <p:ext uri="{BB962C8B-B14F-4D97-AF65-F5344CB8AC3E}">
        <p14:creationId xmlns:p14="http://schemas.microsoft.com/office/powerpoint/2010/main" xmlns="" val="346955387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42448" y="1202169"/>
            <a:ext cx="10515600" cy="5429450"/>
          </a:xfrm>
        </p:spPr>
        <p:txBody>
          <a:bodyPr>
            <a:normAutofit/>
          </a:bodyPr>
          <a:lstStyle/>
          <a:p>
            <a:pPr marL="0" indent="0">
              <a:buNone/>
            </a:pPr>
            <a:r>
              <a:rPr lang="es-CR" sz="2400" dirty="0"/>
              <a:t>Prueba de homoscedasticidad</a:t>
            </a:r>
          </a:p>
          <a:p>
            <a:pPr marL="0" indent="0">
              <a:buNone/>
            </a:pPr>
            <a:endParaRPr lang="es-CR" sz="2400" dirty="0"/>
          </a:p>
          <a:p>
            <a:pPr marL="0" indent="0">
              <a:buNone/>
            </a:pPr>
            <a:r>
              <a:rPr lang="es-CR" sz="2400" dirty="0"/>
              <a:t>Si puede utilizar diversos test, pero se recomienda la prueba de </a:t>
            </a:r>
            <a:r>
              <a:rPr lang="es-CR" sz="2400" dirty="0" err="1"/>
              <a:t>McLeod</a:t>
            </a:r>
            <a:r>
              <a:rPr lang="es-CR" sz="2400" dirty="0"/>
              <a:t> Li.</a:t>
            </a:r>
          </a:p>
          <a:p>
            <a:pPr marL="0" indent="0">
              <a:buNone/>
            </a:pPr>
            <a:endParaRPr lang="es-CR" sz="2400" dirty="0"/>
          </a:p>
          <a:p>
            <a:pPr marL="0" indent="0">
              <a:buNone/>
            </a:pPr>
            <a:r>
              <a:rPr lang="es-CR" sz="2400" dirty="0"/>
              <a:t>Su estadístico es el siguiente:</a:t>
            </a:r>
          </a:p>
          <a:p>
            <a:pPr marL="0" indent="0">
              <a:buNone/>
            </a:pPr>
            <a:endParaRPr lang="es-CR" sz="2400" dirty="0"/>
          </a:p>
          <a:p>
            <a:pPr marL="0" indent="0">
              <a:buNone/>
            </a:pPr>
            <a:endParaRPr lang="es-CR" sz="2400" dirty="0"/>
          </a:p>
          <a:p>
            <a:pPr marL="0" indent="0">
              <a:buNone/>
            </a:pPr>
            <a:endParaRPr lang="es-CR" sz="2400" dirty="0"/>
          </a:p>
          <a:p>
            <a:pPr marL="0" indent="0">
              <a:buNone/>
            </a:pPr>
            <a:endParaRPr lang="es-CR" sz="2400" dirty="0"/>
          </a:p>
          <a:p>
            <a:pPr marL="0" indent="0">
              <a:buNone/>
            </a:pPr>
            <a:r>
              <a:rPr lang="es-CR" sz="2400" dirty="0"/>
              <a:t>Nótese que se podrían haber utilizado otras pruebas como el Test de </a:t>
            </a:r>
            <a:r>
              <a:rPr lang="es-CR" sz="2400" dirty="0" err="1"/>
              <a:t>Chow</a:t>
            </a:r>
            <a:r>
              <a:rPr lang="es-CR" sz="2400" dirty="0"/>
              <a:t>, y otros.</a:t>
            </a:r>
          </a:p>
        </p:txBody>
      </p:sp>
      <p:sp>
        <p:nvSpPr>
          <p:cNvPr id="4" name="Título 1">
            <a:extLst>
              <a:ext uri="{FF2B5EF4-FFF2-40B4-BE49-F238E27FC236}">
                <a16:creationId xmlns="" xmlns:a16="http://schemas.microsoft.com/office/drawing/2014/main" id="{39D556B3-717C-40EF-B304-73EA45DC4B6F}"/>
              </a:ext>
            </a:extLst>
          </p:cNvPr>
          <p:cNvSpPr>
            <a:spLocks noGrp="1"/>
          </p:cNvSpPr>
          <p:nvPr>
            <p:ph type="title"/>
          </p:nvPr>
        </p:nvSpPr>
        <p:spPr>
          <a:xfrm>
            <a:off x="838200" y="60315"/>
            <a:ext cx="10515600" cy="1103457"/>
          </a:xfrm>
        </p:spPr>
        <p:txBody>
          <a:bodyPr/>
          <a:lstStyle/>
          <a:p>
            <a:pPr algn="ctr"/>
            <a:r>
              <a:rPr lang="es-CR" dirty="0"/>
              <a:t>Validación del proceso escogido </a:t>
            </a:r>
          </a:p>
        </p:txBody>
      </p:sp>
      <p:pic>
        <p:nvPicPr>
          <p:cNvPr id="2" name="Imagen 1">
            <a:extLst>
              <a:ext uri="{FF2B5EF4-FFF2-40B4-BE49-F238E27FC236}">
                <a16:creationId xmlns="" xmlns:a16="http://schemas.microsoft.com/office/drawing/2014/main" id="{EBC79388-E5C9-46EF-9529-14530EE384B7}"/>
              </a:ext>
            </a:extLst>
          </p:cNvPr>
          <p:cNvPicPr>
            <a:picLocks noChangeAspect="1"/>
          </p:cNvPicPr>
          <p:nvPr/>
        </p:nvPicPr>
        <p:blipFill>
          <a:blip r:embed="rId2" cstate="print"/>
          <a:stretch>
            <a:fillRect/>
          </a:stretch>
        </p:blipFill>
        <p:spPr>
          <a:xfrm>
            <a:off x="2342224" y="3804904"/>
            <a:ext cx="5181600" cy="952500"/>
          </a:xfrm>
          <a:prstGeom prst="rect">
            <a:avLst/>
          </a:prstGeom>
        </p:spPr>
      </p:pic>
      <p:sp>
        <p:nvSpPr>
          <p:cNvPr id="5" name="CuadroTexto 4">
            <a:extLst>
              <a:ext uri="{FF2B5EF4-FFF2-40B4-BE49-F238E27FC236}">
                <a16:creationId xmlns="" xmlns:a16="http://schemas.microsoft.com/office/drawing/2014/main" id="{240408CD-39F3-4039-A620-59A520B37450}"/>
              </a:ext>
            </a:extLst>
          </p:cNvPr>
          <p:cNvSpPr txBox="1"/>
          <p:nvPr/>
        </p:nvSpPr>
        <p:spPr>
          <a:xfrm>
            <a:off x="5637320" y="2974019"/>
            <a:ext cx="65" cy="276999"/>
          </a:xfrm>
          <a:prstGeom prst="rect">
            <a:avLst/>
          </a:prstGeom>
          <a:noFill/>
        </p:spPr>
        <p:txBody>
          <a:bodyPr wrap="none" lIns="0" tIns="0" rIns="0" bIns="0" rtlCol="0">
            <a:spAutoFit/>
          </a:bodyPr>
          <a:lstStyle/>
          <a:p>
            <a:endParaRPr lang="es-CR" dirty="0"/>
          </a:p>
        </p:txBody>
      </p:sp>
    </p:spTree>
    <p:extLst>
      <p:ext uri="{BB962C8B-B14F-4D97-AF65-F5344CB8AC3E}">
        <p14:creationId xmlns:p14="http://schemas.microsoft.com/office/powerpoint/2010/main" xmlns="" val="2146593140"/>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9D556B3-717C-40EF-B304-73EA45DC4B6F}"/>
              </a:ext>
            </a:extLst>
          </p:cNvPr>
          <p:cNvSpPr>
            <a:spLocks noGrp="1"/>
          </p:cNvSpPr>
          <p:nvPr>
            <p:ph type="title"/>
          </p:nvPr>
        </p:nvSpPr>
        <p:spPr>
          <a:xfrm>
            <a:off x="838200" y="60315"/>
            <a:ext cx="10515600" cy="1103457"/>
          </a:xfrm>
        </p:spPr>
        <p:txBody>
          <a:bodyPr/>
          <a:lstStyle/>
          <a:p>
            <a:pPr algn="ctr"/>
            <a:r>
              <a:rPr lang="es-CR" dirty="0"/>
              <a:t>Validación del proceso escogido </a:t>
            </a:r>
          </a:p>
        </p:txBody>
      </p:sp>
      <mc:AlternateContent xmlns:mc="http://schemas.openxmlformats.org/markup-compatibility/2006">
        <mc:Choice xmlns:a14="http://schemas.microsoft.com/office/drawing/2010/main" xmlns="" Requires="a14">
          <p:sp>
            <p:nvSpPr>
              <p:cNvPr id="5" name="2 Marcador de contenido"/>
              <p:cNvSpPr>
                <a:spLocks noGrp="1"/>
              </p:cNvSpPr>
              <p:nvPr>
                <p:ph idx="1"/>
              </p:nvPr>
            </p:nvSpPr>
            <p:spPr>
              <a:xfrm>
                <a:off x="270158" y="1216023"/>
                <a:ext cx="11235302" cy="5424474"/>
              </a:xfrm>
            </p:spPr>
            <p:txBody>
              <a:bodyPr>
                <a:normAutofit/>
              </a:bodyPr>
              <a:lstStyle/>
              <a:p>
                <a:pPr marL="0" indent="0">
                  <a:buNone/>
                </a:pPr>
                <a:r>
                  <a:rPr lang="es-CR" sz="2400" dirty="0"/>
                  <a:t>Prueba de normalidad</a:t>
                </a:r>
              </a:p>
              <a:p>
                <a:pPr marL="0" indent="0">
                  <a:buNone/>
                </a:pPr>
                <a:endParaRPr lang="es-CR" sz="2400" dirty="0"/>
              </a:p>
              <a:p>
                <a:pPr marL="0" indent="0" algn="just">
                  <a:buNone/>
                </a:pPr>
                <a:r>
                  <a:rPr lang="es-CR" sz="2400" dirty="0"/>
                  <a:t>Para verificar si los residuos del proceso </a:t>
                </a:r>
                <a14:m>
                  <m:oMath xmlns:m="http://schemas.openxmlformats.org/officeDocument/2006/math">
                    <m:r>
                      <a:rPr lang="es-CR" sz="2400" i="1">
                        <a:latin typeface="Cambria Math"/>
                      </a:rPr>
                      <m:t>(</m:t>
                    </m:r>
                    <m:sSub>
                      <m:sSubPr>
                        <m:ctrlPr>
                          <a:rPr lang="es-CR" sz="2400" i="1">
                            <a:latin typeface="Cambria Math"/>
                            <a:ea typeface="Cambria Math"/>
                          </a:rPr>
                        </m:ctrlPr>
                      </m:sSubPr>
                      <m:e>
                        <m:r>
                          <a:rPr lang="es-CR" sz="2400" i="1">
                            <a:latin typeface="Cambria Math"/>
                            <a:ea typeface="Cambria Math"/>
                          </a:rPr>
                          <m:t>𝜀</m:t>
                        </m:r>
                      </m:e>
                      <m:sub>
                        <m:r>
                          <a:rPr lang="es-CR" sz="2400" i="1">
                            <a:latin typeface="Cambria Math"/>
                            <a:ea typeface="Cambria Math"/>
                          </a:rPr>
                          <m:t>𝑡</m:t>
                        </m:r>
                      </m:sub>
                    </m:sSub>
                    <m:r>
                      <a:rPr lang="es-CR" sz="2400" i="1">
                        <a:latin typeface="Cambria Math"/>
                        <a:ea typeface="Cambria Math"/>
                      </a:rPr>
                      <m:t>,  </m:t>
                    </m:r>
                    <m:r>
                      <a:rPr lang="es-CR" sz="2400" i="1">
                        <a:latin typeface="Cambria Math"/>
                        <a:ea typeface="Cambria Math"/>
                      </a:rPr>
                      <m:t>𝑡</m:t>
                    </m:r>
                    <m:r>
                      <a:rPr lang="es-CR" sz="2400" i="1">
                        <a:latin typeface="Cambria Math"/>
                        <a:ea typeface="Cambria Math"/>
                      </a:rPr>
                      <m:t> </m:t>
                    </m:r>
                    <m:r>
                      <a:rPr lang="es-CR" sz="2400" i="1">
                        <a:latin typeface="Cambria Math"/>
                        <a:ea typeface="Cambria Math"/>
                      </a:rPr>
                      <m:t>𝜖</m:t>
                    </m:r>
                    <m:r>
                      <a:rPr lang="es-CR" sz="2400" i="1">
                        <a:latin typeface="Cambria Math"/>
                        <a:ea typeface="Cambria Math"/>
                      </a:rPr>
                      <m:t> </m:t>
                    </m:r>
                    <m:r>
                      <a:rPr lang="es-CR" sz="2400" i="1">
                        <a:latin typeface="Cambria Math"/>
                        <a:ea typeface="Cambria Math"/>
                      </a:rPr>
                      <m:t>ℤ</m:t>
                    </m:r>
                    <m:r>
                      <a:rPr lang="es-CR" sz="2400" i="1">
                        <a:latin typeface="Cambria Math"/>
                      </a:rPr>
                      <m:t>)</m:t>
                    </m:r>
                  </m:oMath>
                </a14:m>
                <a:r>
                  <a:rPr lang="es-CR" sz="2400" dirty="0"/>
                  <a:t> obedecen a un ruido blanco </a:t>
                </a:r>
                <a:r>
                  <a:rPr lang="es-CR" sz="2400" dirty="0" err="1"/>
                  <a:t>gausiano</a:t>
                </a:r>
                <a:r>
                  <a:rPr lang="es-CR" sz="2400" dirty="0"/>
                  <a:t>, hay una gran gama de pruebas. Uno de los más utilizados es el test de </a:t>
                </a:r>
                <a:r>
                  <a:rPr lang="es-CR" sz="2400" i="1" dirty="0" err="1"/>
                  <a:t>Jarque</a:t>
                </a:r>
                <a:r>
                  <a:rPr lang="es-CR" sz="2400" i="1" dirty="0"/>
                  <a:t> y </a:t>
                </a:r>
                <a:r>
                  <a:rPr lang="es-CR" sz="2400" i="1" dirty="0" err="1"/>
                  <a:t>Bera</a:t>
                </a:r>
                <a:r>
                  <a:rPr lang="es-CR" sz="2400" dirty="0"/>
                  <a:t>,  el cual se fundamenta en la </a:t>
                </a:r>
                <a:r>
                  <a:rPr lang="es-CR" sz="2400" dirty="0" err="1"/>
                  <a:t>Skewness</a:t>
                </a:r>
                <a:r>
                  <a:rPr lang="es-CR" sz="2400" dirty="0"/>
                  <a:t> (3er momento) y la </a:t>
                </a:r>
                <a:r>
                  <a:rPr lang="es-CR" sz="2400" dirty="0" err="1"/>
                  <a:t>Kurtosis</a:t>
                </a:r>
                <a:r>
                  <a:rPr lang="es-CR" sz="2400" dirty="0"/>
                  <a:t> (4 momento).</a:t>
                </a:r>
              </a:p>
              <a:p>
                <a:pPr marL="0" indent="0" algn="just">
                  <a:buNone/>
                </a:pPr>
                <a:endParaRPr lang="es-CR" sz="2400" dirty="0"/>
              </a:p>
              <a:p>
                <a:pPr marL="0" indent="0" algn="just">
                  <a:buNone/>
                </a:pPr>
                <a:r>
                  <a:rPr lang="es-CR" sz="2400" dirty="0"/>
                  <a:t>El test de </a:t>
                </a:r>
                <a:r>
                  <a:rPr lang="es-CR" sz="2400" dirty="0" err="1"/>
                  <a:t>Jarque</a:t>
                </a:r>
                <a:r>
                  <a:rPr lang="es-CR" sz="2400" dirty="0"/>
                  <a:t> y </a:t>
                </a:r>
                <a:r>
                  <a:rPr lang="es-CR" sz="2400" dirty="0" err="1"/>
                  <a:t>Bera</a:t>
                </a:r>
                <a:r>
                  <a:rPr lang="es-CR" sz="2400" dirty="0"/>
                  <a:t> es el siguiente:</a:t>
                </a:r>
              </a:p>
              <a:p>
                <a:pPr marL="0" indent="0" algn="just">
                  <a:buNone/>
                </a:pPr>
                <a:endParaRPr lang="es-CR" sz="2400" dirty="0"/>
              </a:p>
              <a:p>
                <a:pPr marL="0" indent="0" algn="just">
                  <a:buNone/>
                </a:pPr>
                <a:endParaRPr lang="es-CR" sz="2400" dirty="0"/>
              </a:p>
              <a:p>
                <a:pPr marL="0" indent="0" algn="just">
                  <a:buNone/>
                </a:pPr>
                <a:endParaRPr lang="es-CR" sz="2400" dirty="0"/>
              </a:p>
              <a:p>
                <a:pPr marL="0" indent="0" algn="just">
                  <a:buNone/>
                </a:pPr>
                <a:r>
                  <a:rPr lang="es-CR" sz="2400" dirty="0"/>
                  <a:t>Si sucede que </a:t>
                </a:r>
                <a14:m>
                  <m:oMath xmlns:m="http://schemas.openxmlformats.org/officeDocument/2006/math">
                    <m:r>
                      <a:rPr lang="es-CR" sz="2400" b="0" i="1" smtClean="0">
                        <a:latin typeface="Cambria Math" panose="02040503050406030204" pitchFamily="18" charset="0"/>
                      </a:rPr>
                      <m:t>𝑠</m:t>
                    </m:r>
                    <m:r>
                      <a:rPr lang="es-CR" sz="2400" b="0" i="1" smtClean="0">
                        <a:latin typeface="Cambria Math" panose="02040503050406030204" pitchFamily="18" charset="0"/>
                        <a:ea typeface="Cambria Math" panose="02040503050406030204" pitchFamily="18" charset="0"/>
                      </a:rPr>
                      <m:t>≥</m:t>
                    </m:r>
                    <m:sSubSup>
                      <m:sSubSupPr>
                        <m:ctrlPr>
                          <a:rPr lang="es-CR" sz="2400" b="0" i="1" smtClean="0">
                            <a:latin typeface="Cambria Math"/>
                            <a:ea typeface="Cambria Math" panose="02040503050406030204" pitchFamily="18" charset="0"/>
                          </a:rPr>
                        </m:ctrlPr>
                      </m:sSubSupPr>
                      <m:e>
                        <m:r>
                          <a:rPr lang="es-CR" sz="2400" b="0" i="1" smtClean="0">
                            <a:latin typeface="Cambria Math" panose="02040503050406030204" pitchFamily="18" charset="0"/>
                            <a:ea typeface="Cambria Math" panose="02040503050406030204" pitchFamily="18" charset="0"/>
                          </a:rPr>
                          <m:t>𝜒</m:t>
                        </m:r>
                      </m:e>
                      <m:sub>
                        <m:r>
                          <a:rPr lang="es-CR" sz="2400" b="0" i="1" smtClean="0">
                            <a:latin typeface="Cambria Math" panose="02040503050406030204" pitchFamily="18" charset="0"/>
                            <a:ea typeface="Cambria Math" panose="02040503050406030204" pitchFamily="18" charset="0"/>
                          </a:rPr>
                          <m:t>1−</m:t>
                        </m:r>
                        <m:r>
                          <a:rPr lang="es-CR" sz="2400" b="0" i="1" smtClean="0">
                            <a:latin typeface="Cambria Math" panose="02040503050406030204" pitchFamily="18" charset="0"/>
                            <a:ea typeface="Cambria Math" panose="02040503050406030204" pitchFamily="18" charset="0"/>
                          </a:rPr>
                          <m:t>𝛼</m:t>
                        </m:r>
                      </m:sub>
                      <m:sup>
                        <m:r>
                          <a:rPr lang="es-CR" sz="2400" b="0" i="1" smtClean="0">
                            <a:latin typeface="Cambria Math" panose="02040503050406030204" pitchFamily="18" charset="0"/>
                            <a:ea typeface="Cambria Math" panose="02040503050406030204" pitchFamily="18" charset="0"/>
                          </a:rPr>
                          <m:t>2</m:t>
                        </m:r>
                      </m:sup>
                    </m:sSubSup>
                    <m:r>
                      <a:rPr lang="es-CR" sz="2400" b="0" i="1" smtClean="0">
                        <a:latin typeface="Cambria Math" panose="02040503050406030204" pitchFamily="18" charset="0"/>
                        <a:ea typeface="Cambria Math" panose="02040503050406030204" pitchFamily="18" charset="0"/>
                      </a:rPr>
                      <m:t>(2)</m:t>
                    </m:r>
                  </m:oMath>
                </a14:m>
                <a:r>
                  <a:rPr lang="es-CR" sz="2400" dirty="0"/>
                  <a:t> se rechaza la hipótesis nula </a:t>
                </a:r>
                <a14:m>
                  <m:oMath xmlns:m="http://schemas.openxmlformats.org/officeDocument/2006/math">
                    <m:sSub>
                      <m:sSubPr>
                        <m:ctrlPr>
                          <a:rPr lang="es-CR" sz="2400" b="0" i="1" smtClean="0">
                            <a:latin typeface="Cambria Math"/>
                          </a:rPr>
                        </m:ctrlPr>
                      </m:sSubPr>
                      <m:e>
                        <m:r>
                          <a:rPr lang="es-CR" sz="2400" b="0" i="1" smtClean="0">
                            <a:latin typeface="Cambria Math" panose="02040503050406030204" pitchFamily="18" charset="0"/>
                          </a:rPr>
                          <m:t>𝐻</m:t>
                        </m:r>
                      </m:e>
                      <m:sub>
                        <m:r>
                          <a:rPr lang="es-CR" sz="2400" b="0" i="1" smtClean="0">
                            <a:latin typeface="Cambria Math" panose="02040503050406030204" pitchFamily="18" charset="0"/>
                          </a:rPr>
                          <m:t>0</m:t>
                        </m:r>
                      </m:sub>
                    </m:sSub>
                  </m:oMath>
                </a14:m>
                <a:r>
                  <a:rPr lang="es-CR" sz="2400" dirty="0"/>
                  <a:t> de normalidad de residuos para un nivel de confianza de </a:t>
                </a:r>
                <a14:m>
                  <m:oMath xmlns:m="http://schemas.openxmlformats.org/officeDocument/2006/math">
                    <m:r>
                      <a:rPr lang="es-CR" sz="2400" i="1" smtClean="0">
                        <a:latin typeface="Cambria Math" panose="02040503050406030204" pitchFamily="18" charset="0"/>
                        <a:ea typeface="Cambria Math" panose="02040503050406030204" pitchFamily="18" charset="0"/>
                      </a:rPr>
                      <m:t>𝛼</m:t>
                    </m:r>
                    <m:r>
                      <a:rPr lang="es-CR" sz="2400" b="0" i="1" smtClean="0">
                        <a:latin typeface="Cambria Math" panose="02040503050406030204" pitchFamily="18" charset="0"/>
                        <a:ea typeface="Cambria Math" panose="02040503050406030204" pitchFamily="18" charset="0"/>
                      </a:rPr>
                      <m:t>%</m:t>
                    </m:r>
                  </m:oMath>
                </a14:m>
                <a:r>
                  <a:rPr lang="es-CR" sz="2400" dirty="0"/>
                  <a:t>.</a:t>
                </a:r>
              </a:p>
            </p:txBody>
          </p:sp>
        </mc:Choice>
        <mc:Fallback>
          <p:sp>
            <p:nvSpPr>
              <p:cNvPr id="5" name="2 Marcador de contenido"/>
              <p:cNvSpPr>
                <a:spLocks noGrp="1" noRot="1" noChangeAspect="1" noMove="1" noResize="1" noEditPoints="1" noAdjustHandles="1" noChangeArrowheads="1" noChangeShapeType="1" noTextEdit="1"/>
              </p:cNvSpPr>
              <p:nvPr>
                <p:ph idx="1"/>
              </p:nvPr>
            </p:nvSpPr>
            <p:spPr>
              <a:xfrm>
                <a:off x="270158" y="1216023"/>
                <a:ext cx="11235302" cy="5424474"/>
              </a:xfrm>
              <a:blipFill>
                <a:blip r:embed="rId3" cstate="print"/>
                <a:stretch>
                  <a:fillRect l="-814" t="-1573" r="-868"/>
                </a:stretch>
              </a:blipFill>
            </p:spPr>
            <p:txBody>
              <a:bodyPr/>
              <a:lstStyle/>
              <a:p>
                <a:r>
                  <a:rPr lang="es-CR">
                    <a:noFill/>
                  </a:rPr>
                  <a:t> </a:t>
                </a:r>
              </a:p>
            </p:txBody>
          </p:sp>
        </mc:Fallback>
      </mc:AlternateContent>
      <p:pic>
        <p:nvPicPr>
          <p:cNvPr id="2" name="Imagen 1">
            <a:extLst>
              <a:ext uri="{FF2B5EF4-FFF2-40B4-BE49-F238E27FC236}">
                <a16:creationId xmlns="" xmlns:a16="http://schemas.microsoft.com/office/drawing/2014/main" id="{A1F96209-4152-48D1-8CDE-C38BD2413B1D}"/>
              </a:ext>
            </a:extLst>
          </p:cNvPr>
          <p:cNvPicPr>
            <a:picLocks noChangeAspect="1"/>
          </p:cNvPicPr>
          <p:nvPr/>
        </p:nvPicPr>
        <p:blipFill>
          <a:blip r:embed="rId4" cstate="print"/>
          <a:stretch>
            <a:fillRect/>
          </a:stretch>
        </p:blipFill>
        <p:spPr>
          <a:xfrm>
            <a:off x="3555072" y="4424801"/>
            <a:ext cx="4665474" cy="693700"/>
          </a:xfrm>
          <a:prstGeom prst="rect">
            <a:avLst/>
          </a:prstGeom>
        </p:spPr>
      </p:pic>
    </p:spTree>
    <p:extLst>
      <p:ext uri="{BB962C8B-B14F-4D97-AF65-F5344CB8AC3E}">
        <p14:creationId xmlns:p14="http://schemas.microsoft.com/office/powerpoint/2010/main" xmlns="" val="2832177124"/>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10" name="9 Rectángulo redondeado">
            <a:extLst>
              <a:ext uri="{FF2B5EF4-FFF2-40B4-BE49-F238E27FC236}">
                <a16:creationId xmlns=""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Estimación</a:t>
            </a:r>
          </a:p>
        </p:txBody>
      </p:sp>
      <p:sp>
        <p:nvSpPr>
          <p:cNvPr id="11" name="10 Rectángulo redondeado">
            <a:extLst>
              <a:ext uri="{FF2B5EF4-FFF2-40B4-BE49-F238E27FC236}">
                <a16:creationId xmlns=""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Validación</a:t>
            </a:r>
          </a:p>
        </p:txBody>
      </p:sp>
      <p:sp>
        <p:nvSpPr>
          <p:cNvPr id="12" name="11 Rectángulo redondeado">
            <a:extLst>
              <a:ext uri="{FF2B5EF4-FFF2-40B4-BE49-F238E27FC236}">
                <a16:creationId xmlns=""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Criterios de comparación de modelos</a:t>
            </a:r>
          </a:p>
        </p:txBody>
      </p:sp>
    </p:spTree>
    <p:extLst>
      <p:ext uri="{BB962C8B-B14F-4D97-AF65-F5344CB8AC3E}">
        <p14:creationId xmlns:p14="http://schemas.microsoft.com/office/powerpoint/2010/main" xmlns="" val="299230802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4236" y="129598"/>
            <a:ext cx="11090563" cy="1103457"/>
          </a:xfrm>
        </p:spPr>
        <p:txBody>
          <a:bodyPr/>
          <a:lstStyle/>
          <a:p>
            <a:pPr algn="ctr"/>
            <a:r>
              <a:rPr lang="es-CR" dirty="0"/>
              <a:t>Criterios de comparación de modelos</a:t>
            </a:r>
          </a:p>
        </p:txBody>
      </p:sp>
      <p:sp>
        <p:nvSpPr>
          <p:cNvPr id="3" name="2 Marcador de contenido"/>
          <p:cNvSpPr>
            <a:spLocks noGrp="1"/>
          </p:cNvSpPr>
          <p:nvPr>
            <p:ph idx="1"/>
          </p:nvPr>
        </p:nvSpPr>
        <p:spPr>
          <a:xfrm>
            <a:off x="332980" y="1397881"/>
            <a:ext cx="11234624" cy="5226339"/>
          </a:xfrm>
        </p:spPr>
        <p:txBody>
          <a:bodyPr>
            <a:normAutofit/>
          </a:bodyPr>
          <a:lstStyle/>
          <a:p>
            <a:r>
              <a:rPr lang="es-CR" sz="2400" dirty="0"/>
              <a:t>¿Por qué son importante los criterios utilizar los criterios de comparación?</a:t>
            </a:r>
          </a:p>
          <a:p>
            <a:endParaRPr lang="es-CR" sz="2400" dirty="0"/>
          </a:p>
          <a:p>
            <a:r>
              <a:rPr lang="es-CR" sz="2400" dirty="0"/>
              <a:t>¿Es válido utilizar los criterios de información para un único modelo estimado?</a:t>
            </a:r>
          </a:p>
          <a:p>
            <a:endParaRPr lang="es-CR" sz="2400" dirty="0"/>
          </a:p>
          <a:p>
            <a:r>
              <a:rPr lang="es-CR" sz="2400" dirty="0"/>
              <a:t>Es importante notar que ciertos criterios (MSE, MAE, RMSE y FPE), que no son propios a los modelos auto-regresivos, pero han sido utilizados con frecuencias. </a:t>
            </a:r>
          </a:p>
          <a:p>
            <a:endParaRPr lang="es-CR" sz="2400" dirty="0"/>
          </a:p>
          <a:p>
            <a:r>
              <a:rPr lang="es-CR" sz="2400" dirty="0"/>
              <a:t>Presentamos primeros los criterios clásicos y luego los más adaptados a los modelos con estimaciones de máxima </a:t>
            </a:r>
            <a:r>
              <a:rPr lang="es-CR" sz="2400" dirty="0" err="1"/>
              <a:t>verosimilutud</a:t>
            </a:r>
            <a:r>
              <a:rPr lang="es-CR" sz="2400" dirty="0"/>
              <a:t>.</a:t>
            </a:r>
          </a:p>
          <a:p>
            <a:pPr marL="0" indent="0">
              <a:buNone/>
            </a:pPr>
            <a:endParaRPr lang="es-CR" sz="2400" dirty="0"/>
          </a:p>
        </p:txBody>
      </p:sp>
    </p:spTree>
    <p:extLst>
      <p:ext uri="{BB962C8B-B14F-4D97-AF65-F5344CB8AC3E}">
        <p14:creationId xmlns:p14="http://schemas.microsoft.com/office/powerpoint/2010/main" xmlns="" val="217975098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247966" y="1108366"/>
                <a:ext cx="11484006" cy="5430981"/>
              </a:xfrm>
            </p:spPr>
            <p:txBody>
              <a:bodyPr>
                <a:normAutofit/>
              </a:bodyPr>
              <a:lstStyle/>
              <a:p>
                <a:r>
                  <a:rPr lang="es-CR" sz="2400" dirty="0" smtClean="0"/>
                  <a:t>MSE</a:t>
                </a:r>
                <a:r>
                  <a:rPr lang="es-CR" sz="2400" dirty="0"/>
                  <a:t>:  el error estándar medio. Su fórmula: </a:t>
                </a:r>
                <a14:m>
                  <m:oMath xmlns:m="http://schemas.openxmlformats.org/officeDocument/2006/math">
                    <m:r>
                      <a:rPr lang="es-CR" sz="2400" b="0" i="1" smtClean="0">
                        <a:latin typeface="Cambria Math" panose="02040503050406030204" pitchFamily="18" charset="0"/>
                      </a:rPr>
                      <m:t>𝑀𝑆𝐸</m:t>
                    </m:r>
                    <m:r>
                      <a:rPr lang="es-CR" sz="2400" b="0" i="1" smtClean="0">
                        <a:latin typeface="Cambria Math" panose="02040503050406030204" pitchFamily="18" charset="0"/>
                      </a:rPr>
                      <m:t>=</m:t>
                    </m:r>
                    <m:f>
                      <m:fPr>
                        <m:ctrlPr>
                          <a:rPr lang="es-CR" sz="2400" b="0" i="1" smtClean="0">
                            <a:latin typeface="Cambria Math"/>
                          </a:rPr>
                        </m:ctrlPr>
                      </m:fPr>
                      <m:num>
                        <m:r>
                          <a:rPr lang="es-CR" sz="2400" b="0" i="1" smtClean="0">
                            <a:latin typeface="Cambria Math" panose="02040503050406030204" pitchFamily="18" charset="0"/>
                          </a:rPr>
                          <m:t>1</m:t>
                        </m:r>
                      </m:num>
                      <m:den>
                        <m:r>
                          <a:rPr lang="es-CR" sz="2400" b="0" i="1" smtClean="0">
                            <a:latin typeface="Cambria Math" panose="02040503050406030204" pitchFamily="18" charset="0"/>
                          </a:rPr>
                          <m:t>𝑛</m:t>
                        </m:r>
                      </m:den>
                    </m:f>
                    <m:nary>
                      <m:naryPr>
                        <m:chr m:val="∑"/>
                        <m:ctrlPr>
                          <a:rPr lang="es-CR" sz="2400" b="0" i="1" smtClean="0">
                            <a:latin typeface="Cambria Math"/>
                          </a:rPr>
                        </m:ctrlPr>
                      </m:naryPr>
                      <m:sub>
                        <m:r>
                          <m:rPr>
                            <m:brk m:alnAt="23"/>
                          </m:rPr>
                          <a:rPr lang="es-CR" sz="2400" b="0" i="1" smtClean="0">
                            <a:latin typeface="Cambria Math" panose="02040503050406030204" pitchFamily="18" charset="0"/>
                          </a:rPr>
                          <m:t>𝑖</m:t>
                        </m:r>
                        <m:r>
                          <a:rPr lang="es-CR" sz="2400" b="0" i="1" smtClean="0">
                            <a:latin typeface="Cambria Math" panose="02040503050406030204" pitchFamily="18" charset="0"/>
                          </a:rPr>
                          <m:t>=1</m:t>
                        </m:r>
                      </m:sub>
                      <m:sup>
                        <m:r>
                          <a:rPr lang="es-CR" sz="2400" b="0" i="1" smtClean="0">
                            <a:latin typeface="Cambria Math" panose="02040503050406030204" pitchFamily="18" charset="0"/>
                          </a:rPr>
                          <m:t>𝑛</m:t>
                        </m:r>
                      </m:sup>
                      <m:e>
                        <m:sSup>
                          <m:sSupPr>
                            <m:ctrlPr>
                              <a:rPr lang="es-CR" sz="2400" b="0" i="1" smtClean="0">
                                <a:latin typeface="Cambria Math"/>
                              </a:rPr>
                            </m:ctrlPr>
                          </m:sSupPr>
                          <m:e>
                            <m:d>
                              <m:dPr>
                                <m:ctrlPr>
                                  <a:rPr lang="es-CR" sz="2400" b="0" i="1" smtClean="0">
                                    <a:latin typeface="Cambria Math"/>
                                  </a:rPr>
                                </m:ctrlPr>
                              </m:dPr>
                              <m:e>
                                <m:sSub>
                                  <m:sSubPr>
                                    <m:ctrlPr>
                                      <a:rPr lang="es-CR" sz="2400" b="0" i="1" smtClean="0">
                                        <a:latin typeface="Cambria Math"/>
                                      </a:rPr>
                                    </m:ctrlPr>
                                  </m:sSubPr>
                                  <m:e>
                                    <m:acc>
                                      <m:accPr>
                                        <m:chr m:val="̂"/>
                                        <m:ctrlPr>
                                          <a:rPr lang="es-CR" sz="2400" b="0" i="1" smtClean="0">
                                            <a:latin typeface="Cambria Math"/>
                                          </a:rPr>
                                        </m:ctrlPr>
                                      </m:accPr>
                                      <m:e>
                                        <m:r>
                                          <a:rPr lang="es-CR" sz="2400" i="1">
                                            <a:latin typeface="Cambria Math" panose="02040503050406030204" pitchFamily="18" charset="0"/>
                                          </a:rPr>
                                          <m:t>𝑌</m:t>
                                        </m:r>
                                      </m:e>
                                    </m:acc>
                                  </m:e>
                                  <m:sub>
                                    <m:r>
                                      <a:rPr lang="es-CR" sz="2400" b="0" i="1" smtClean="0">
                                        <a:latin typeface="Cambria Math" panose="02040503050406030204" pitchFamily="18" charset="0"/>
                                      </a:rPr>
                                      <m:t>𝑖</m:t>
                                    </m:r>
                                  </m:sub>
                                </m:sSub>
                                <m:r>
                                  <a:rPr lang="es-CR" sz="2400" b="0" i="1" smtClean="0">
                                    <a:latin typeface="Cambria Math" panose="02040503050406030204" pitchFamily="18" charset="0"/>
                                  </a:rPr>
                                  <m:t>−</m:t>
                                </m:r>
                                <m:sSub>
                                  <m:sSubPr>
                                    <m:ctrlPr>
                                      <a:rPr lang="es-CR" sz="2400" b="0" i="1" smtClean="0">
                                        <a:latin typeface="Cambria Math"/>
                                      </a:rPr>
                                    </m:ctrlPr>
                                  </m:sSubPr>
                                  <m:e>
                                    <m:r>
                                      <a:rPr lang="es-CR" sz="2400" b="0" i="1" smtClean="0">
                                        <a:latin typeface="Cambria Math" panose="02040503050406030204" pitchFamily="18" charset="0"/>
                                      </a:rPr>
                                      <m:t>𝑌</m:t>
                                    </m:r>
                                  </m:e>
                                  <m:sub>
                                    <m:r>
                                      <a:rPr lang="es-CR" sz="2400" b="0" i="1" smtClean="0">
                                        <a:latin typeface="Cambria Math" panose="02040503050406030204" pitchFamily="18" charset="0"/>
                                      </a:rPr>
                                      <m:t>𝑖</m:t>
                                    </m:r>
                                  </m:sub>
                                </m:sSub>
                              </m:e>
                            </m:d>
                          </m:e>
                          <m:sup>
                            <m:r>
                              <a:rPr lang="es-CR" sz="2400" b="0" i="1" smtClean="0">
                                <a:latin typeface="Cambria Math" panose="02040503050406030204" pitchFamily="18" charset="0"/>
                              </a:rPr>
                              <m:t>2</m:t>
                            </m:r>
                          </m:sup>
                        </m:sSup>
                      </m:e>
                    </m:nary>
                  </m:oMath>
                </a14:m>
                <a:endParaRPr lang="es-CR" sz="2400" dirty="0"/>
              </a:p>
              <a:p>
                <a:endParaRPr lang="es-CR" sz="2400" dirty="0"/>
              </a:p>
              <a:p>
                <a:r>
                  <a:rPr lang="es-CR" sz="2400" dirty="0"/>
                  <a:t>MAE: el error absoluto medio. Su fórmula: </a:t>
                </a:r>
                <a14:m>
                  <m:oMath xmlns:m="http://schemas.openxmlformats.org/officeDocument/2006/math">
                    <m:r>
                      <a:rPr lang="es-CR" sz="2400" b="0" i="1" smtClean="0">
                        <a:latin typeface="Cambria Math" panose="02040503050406030204" pitchFamily="18" charset="0"/>
                      </a:rPr>
                      <m:t>𝑀𝐴𝐷</m:t>
                    </m:r>
                    <m:r>
                      <a:rPr lang="es-CR" sz="2400" b="0" i="1" smtClean="0">
                        <a:latin typeface="Cambria Math" panose="02040503050406030204" pitchFamily="18" charset="0"/>
                      </a:rPr>
                      <m:t>=</m:t>
                    </m:r>
                    <m:f>
                      <m:fPr>
                        <m:ctrlPr>
                          <a:rPr lang="es-CR" sz="2400" i="1">
                            <a:latin typeface="Cambria Math"/>
                          </a:rPr>
                        </m:ctrlPr>
                      </m:fPr>
                      <m:num>
                        <m:r>
                          <a:rPr lang="es-CR" sz="2400" i="1">
                            <a:latin typeface="Cambria Math" panose="02040503050406030204" pitchFamily="18" charset="0"/>
                          </a:rPr>
                          <m:t>1</m:t>
                        </m:r>
                      </m:num>
                      <m:den>
                        <m:r>
                          <a:rPr lang="es-CR" sz="2400" i="1">
                            <a:latin typeface="Cambria Math" panose="02040503050406030204" pitchFamily="18" charset="0"/>
                          </a:rPr>
                          <m:t>𝑛</m:t>
                        </m:r>
                      </m:den>
                    </m:f>
                    <m:nary>
                      <m:naryPr>
                        <m:chr m:val="∑"/>
                        <m:ctrlPr>
                          <a:rPr lang="es-CR" sz="2400" i="1">
                            <a:latin typeface="Cambria Math"/>
                          </a:rPr>
                        </m:ctrlPr>
                      </m:naryPr>
                      <m:sub>
                        <m:r>
                          <m:rPr>
                            <m:brk m:alnAt="23"/>
                          </m:rPr>
                          <a:rPr lang="es-CR" sz="2400" i="1">
                            <a:latin typeface="Cambria Math" panose="02040503050406030204" pitchFamily="18" charset="0"/>
                          </a:rPr>
                          <m:t>𝑖</m:t>
                        </m:r>
                        <m:r>
                          <a:rPr lang="es-CR" sz="2400" i="1">
                            <a:latin typeface="Cambria Math" panose="02040503050406030204" pitchFamily="18" charset="0"/>
                          </a:rPr>
                          <m:t>=1</m:t>
                        </m:r>
                      </m:sub>
                      <m:sup>
                        <m:r>
                          <a:rPr lang="es-CR" sz="2400" i="1">
                            <a:latin typeface="Cambria Math" panose="02040503050406030204" pitchFamily="18" charset="0"/>
                          </a:rPr>
                          <m:t>𝑛</m:t>
                        </m:r>
                      </m:sup>
                      <m:e>
                        <m:sSup>
                          <m:sSupPr>
                            <m:ctrlPr>
                              <a:rPr lang="es-CR" sz="2400" i="1">
                                <a:latin typeface="Cambria Math"/>
                              </a:rPr>
                            </m:ctrlPr>
                          </m:sSupPr>
                          <m:e>
                            <m:d>
                              <m:dPr>
                                <m:begChr m:val="|"/>
                                <m:endChr m:val="|"/>
                                <m:ctrlPr>
                                  <a:rPr lang="es-CR" sz="2400" i="1" smtClean="0">
                                    <a:latin typeface="Cambria Math"/>
                                  </a:rPr>
                                </m:ctrlPr>
                              </m:dPr>
                              <m:e>
                                <m:sSub>
                                  <m:sSubPr>
                                    <m:ctrlPr>
                                      <a:rPr lang="es-CR" sz="2400" i="1">
                                        <a:latin typeface="Cambria Math"/>
                                      </a:rPr>
                                    </m:ctrlPr>
                                  </m:sSubPr>
                                  <m:e>
                                    <m:acc>
                                      <m:accPr>
                                        <m:chr m:val="̂"/>
                                        <m:ctrlPr>
                                          <a:rPr lang="es-CR" sz="2400" i="1">
                                            <a:latin typeface="Cambria Math"/>
                                          </a:rPr>
                                        </m:ctrlPr>
                                      </m:accPr>
                                      <m:e>
                                        <m:r>
                                          <a:rPr lang="es-CR" sz="2400" i="1">
                                            <a:latin typeface="Cambria Math" panose="02040503050406030204" pitchFamily="18" charset="0"/>
                                          </a:rPr>
                                          <m:t>𝑌</m:t>
                                        </m:r>
                                      </m:e>
                                    </m:acc>
                                  </m:e>
                                  <m:sub>
                                    <m:r>
                                      <a:rPr lang="es-CR" sz="2400" i="1">
                                        <a:latin typeface="Cambria Math" panose="02040503050406030204" pitchFamily="18" charset="0"/>
                                      </a:rPr>
                                      <m:t>𝑖</m:t>
                                    </m:r>
                                  </m:sub>
                                </m:sSub>
                                <m:r>
                                  <a:rPr lang="es-CR" sz="2400" i="1">
                                    <a:latin typeface="Cambria Math" panose="02040503050406030204" pitchFamily="18" charset="0"/>
                                  </a:rPr>
                                  <m:t>−</m:t>
                                </m:r>
                                <m:sSub>
                                  <m:sSubPr>
                                    <m:ctrlPr>
                                      <a:rPr lang="es-CR" sz="2400" i="1">
                                        <a:latin typeface="Cambria Math"/>
                                      </a:rPr>
                                    </m:ctrlPr>
                                  </m:sSubPr>
                                  <m:e>
                                    <m:r>
                                      <a:rPr lang="es-CR" sz="2400" i="1">
                                        <a:latin typeface="Cambria Math" panose="02040503050406030204" pitchFamily="18" charset="0"/>
                                      </a:rPr>
                                      <m:t>𝑌</m:t>
                                    </m:r>
                                  </m:e>
                                  <m:sub>
                                    <m:r>
                                      <a:rPr lang="es-CR" sz="2400" i="1">
                                        <a:latin typeface="Cambria Math" panose="02040503050406030204" pitchFamily="18" charset="0"/>
                                      </a:rPr>
                                      <m:t>𝑖</m:t>
                                    </m:r>
                                  </m:sub>
                                </m:sSub>
                              </m:e>
                            </m:d>
                          </m:e>
                          <m:sup>
                            <m:r>
                              <a:rPr lang="es-CR" sz="2400" i="1">
                                <a:latin typeface="Cambria Math" panose="02040503050406030204" pitchFamily="18" charset="0"/>
                              </a:rPr>
                              <m:t>2</m:t>
                            </m:r>
                          </m:sup>
                        </m:sSup>
                      </m:e>
                    </m:nary>
                  </m:oMath>
                </a14:m>
                <a:endParaRPr lang="es-CR" sz="2400" dirty="0"/>
              </a:p>
              <a:p>
                <a:endParaRPr lang="es-CR" sz="2400" dirty="0"/>
              </a:p>
              <a:p>
                <a:r>
                  <a:rPr lang="es-CR" sz="2400" dirty="0"/>
                  <a:t>RMSE: la raíz del error estándar medio. Su fórmula: </a:t>
                </a:r>
                <a14:m>
                  <m:oMath xmlns:m="http://schemas.openxmlformats.org/officeDocument/2006/math">
                    <m:r>
                      <a:rPr lang="es-CR" sz="2400" i="1">
                        <a:latin typeface="Cambria Math" panose="02040503050406030204" pitchFamily="18" charset="0"/>
                      </a:rPr>
                      <m:t>𝑀𝑆𝐸</m:t>
                    </m:r>
                    <m:r>
                      <a:rPr lang="es-CR" sz="2400" i="1">
                        <a:latin typeface="Cambria Math" panose="02040503050406030204" pitchFamily="18" charset="0"/>
                      </a:rPr>
                      <m:t>=</m:t>
                    </m:r>
                    <m:rad>
                      <m:radPr>
                        <m:degHide m:val="on"/>
                        <m:ctrlPr>
                          <a:rPr lang="es-CR" sz="2400" i="1" smtClean="0">
                            <a:latin typeface="Cambria Math"/>
                          </a:rPr>
                        </m:ctrlPr>
                      </m:radPr>
                      <m:deg/>
                      <m:e>
                        <m:f>
                          <m:fPr>
                            <m:ctrlPr>
                              <a:rPr lang="es-CR" sz="2400" i="1">
                                <a:latin typeface="Cambria Math"/>
                              </a:rPr>
                            </m:ctrlPr>
                          </m:fPr>
                          <m:num>
                            <m:r>
                              <a:rPr lang="es-CR" sz="2400" i="1">
                                <a:latin typeface="Cambria Math" panose="02040503050406030204" pitchFamily="18" charset="0"/>
                              </a:rPr>
                              <m:t>1</m:t>
                            </m:r>
                          </m:num>
                          <m:den>
                            <m:r>
                              <a:rPr lang="es-CR" sz="2400" i="1">
                                <a:latin typeface="Cambria Math" panose="02040503050406030204" pitchFamily="18" charset="0"/>
                              </a:rPr>
                              <m:t>𝑛</m:t>
                            </m:r>
                          </m:den>
                        </m:f>
                        <m:nary>
                          <m:naryPr>
                            <m:chr m:val="∑"/>
                            <m:ctrlPr>
                              <a:rPr lang="es-CR" sz="2400" i="1">
                                <a:latin typeface="Cambria Math"/>
                              </a:rPr>
                            </m:ctrlPr>
                          </m:naryPr>
                          <m:sub>
                            <m:r>
                              <m:rPr>
                                <m:brk m:alnAt="23"/>
                              </m:rPr>
                              <a:rPr lang="es-CR" sz="2400" i="1">
                                <a:latin typeface="Cambria Math" panose="02040503050406030204" pitchFamily="18" charset="0"/>
                              </a:rPr>
                              <m:t>𝑖</m:t>
                            </m:r>
                            <m:r>
                              <a:rPr lang="es-CR" sz="2400" i="1">
                                <a:latin typeface="Cambria Math" panose="02040503050406030204" pitchFamily="18" charset="0"/>
                              </a:rPr>
                              <m:t>=1</m:t>
                            </m:r>
                          </m:sub>
                          <m:sup>
                            <m:r>
                              <a:rPr lang="es-CR" sz="2400" i="1">
                                <a:latin typeface="Cambria Math" panose="02040503050406030204" pitchFamily="18" charset="0"/>
                              </a:rPr>
                              <m:t>𝑛</m:t>
                            </m:r>
                          </m:sup>
                          <m:e>
                            <m:sSup>
                              <m:sSupPr>
                                <m:ctrlPr>
                                  <a:rPr lang="es-CR" sz="2400" i="1">
                                    <a:latin typeface="Cambria Math"/>
                                  </a:rPr>
                                </m:ctrlPr>
                              </m:sSupPr>
                              <m:e>
                                <m:d>
                                  <m:dPr>
                                    <m:ctrlPr>
                                      <a:rPr lang="es-CR" sz="2400" i="1">
                                        <a:latin typeface="Cambria Math"/>
                                      </a:rPr>
                                    </m:ctrlPr>
                                  </m:dPr>
                                  <m:e>
                                    <m:sSub>
                                      <m:sSubPr>
                                        <m:ctrlPr>
                                          <a:rPr lang="es-CR" sz="2400" i="1">
                                            <a:latin typeface="Cambria Math"/>
                                          </a:rPr>
                                        </m:ctrlPr>
                                      </m:sSubPr>
                                      <m:e>
                                        <m:acc>
                                          <m:accPr>
                                            <m:chr m:val="̂"/>
                                            <m:ctrlPr>
                                              <a:rPr lang="es-CR" sz="2400" i="1">
                                                <a:latin typeface="Cambria Math"/>
                                              </a:rPr>
                                            </m:ctrlPr>
                                          </m:accPr>
                                          <m:e>
                                            <m:r>
                                              <a:rPr lang="es-CR" sz="2400" i="1">
                                                <a:latin typeface="Cambria Math" panose="02040503050406030204" pitchFamily="18" charset="0"/>
                                              </a:rPr>
                                              <m:t>𝑌</m:t>
                                            </m:r>
                                          </m:e>
                                        </m:acc>
                                      </m:e>
                                      <m:sub>
                                        <m:r>
                                          <a:rPr lang="es-CR" sz="2400" i="1">
                                            <a:latin typeface="Cambria Math" panose="02040503050406030204" pitchFamily="18" charset="0"/>
                                          </a:rPr>
                                          <m:t>𝑖</m:t>
                                        </m:r>
                                      </m:sub>
                                    </m:sSub>
                                    <m:r>
                                      <a:rPr lang="es-CR" sz="2400" i="1">
                                        <a:latin typeface="Cambria Math" panose="02040503050406030204" pitchFamily="18" charset="0"/>
                                      </a:rPr>
                                      <m:t>−</m:t>
                                    </m:r>
                                    <m:sSub>
                                      <m:sSubPr>
                                        <m:ctrlPr>
                                          <a:rPr lang="es-CR" sz="2400" i="1">
                                            <a:latin typeface="Cambria Math"/>
                                          </a:rPr>
                                        </m:ctrlPr>
                                      </m:sSubPr>
                                      <m:e>
                                        <m:r>
                                          <a:rPr lang="es-CR" sz="2400" i="1">
                                            <a:latin typeface="Cambria Math" panose="02040503050406030204" pitchFamily="18" charset="0"/>
                                          </a:rPr>
                                          <m:t>𝑌</m:t>
                                        </m:r>
                                      </m:e>
                                      <m:sub>
                                        <m:r>
                                          <a:rPr lang="es-CR" sz="2400" i="1">
                                            <a:latin typeface="Cambria Math" panose="02040503050406030204" pitchFamily="18" charset="0"/>
                                          </a:rPr>
                                          <m:t>𝑖</m:t>
                                        </m:r>
                                      </m:sub>
                                    </m:sSub>
                                  </m:e>
                                </m:d>
                              </m:e>
                              <m:sup>
                                <m:r>
                                  <a:rPr lang="es-CR" sz="2400" i="1">
                                    <a:latin typeface="Cambria Math" panose="02040503050406030204" pitchFamily="18" charset="0"/>
                                  </a:rPr>
                                  <m:t>2</m:t>
                                </m:r>
                              </m:sup>
                            </m:sSup>
                          </m:e>
                        </m:nary>
                      </m:e>
                    </m:rad>
                  </m:oMath>
                </a14:m>
                <a:endParaRPr lang="es-CR" sz="2400" dirty="0"/>
              </a:p>
              <a:p>
                <a:endParaRPr lang="es-CR" sz="2400" dirty="0"/>
              </a:p>
              <a:p>
                <a:r>
                  <a:rPr lang="es-CR" sz="2400" dirty="0" smtClean="0"/>
                  <a:t>MAPE: error </a:t>
                </a:r>
                <a:r>
                  <a:rPr lang="es-CR" sz="2400" dirty="0"/>
                  <a:t>percentil de </a:t>
                </a:r>
                <a:r>
                  <a:rPr lang="es-CR" sz="2400" dirty="0" smtClean="0"/>
                  <a:t>estimación media. </a:t>
                </a:r>
                <a:r>
                  <a:rPr lang="es-CR" sz="2400" dirty="0"/>
                  <a:t>Su fórmula: </a:t>
                </a:r>
                <a14:m>
                  <m:oMath xmlns:m="http://schemas.openxmlformats.org/officeDocument/2006/math">
                    <m:r>
                      <a:rPr lang="es-CR" sz="2400" i="1">
                        <a:latin typeface="Cambria Math" panose="02040503050406030204" pitchFamily="18" charset="0"/>
                      </a:rPr>
                      <m:t>𝑀</m:t>
                    </m:r>
                    <m:r>
                      <a:rPr lang="es-CR" sz="2400" b="0" i="1" smtClean="0">
                        <a:latin typeface="Cambria Math"/>
                      </a:rPr>
                      <m:t>𝐴𝑃𝐸</m:t>
                    </m:r>
                    <m:r>
                      <a:rPr lang="es-CR" sz="2400" i="1">
                        <a:latin typeface="Cambria Math" panose="02040503050406030204" pitchFamily="18" charset="0"/>
                      </a:rPr>
                      <m:t>=</m:t>
                    </m:r>
                    <m:f>
                      <m:fPr>
                        <m:ctrlPr>
                          <a:rPr lang="es-CR" sz="2400" i="1" smtClean="0">
                            <a:latin typeface="Cambria Math"/>
                          </a:rPr>
                        </m:ctrlPr>
                      </m:fPr>
                      <m:num>
                        <m:r>
                          <a:rPr lang="es-CR" sz="2400" b="0" i="1" smtClean="0">
                            <a:latin typeface="Cambria Math"/>
                          </a:rPr>
                          <m:t>100</m:t>
                        </m:r>
                      </m:num>
                      <m:den>
                        <m:r>
                          <a:rPr lang="es-CR" sz="2400" b="0" i="1" smtClean="0">
                            <a:latin typeface="Cambria Math"/>
                          </a:rPr>
                          <m:t>𝑛</m:t>
                        </m:r>
                      </m:den>
                    </m:f>
                    <m:r>
                      <a:rPr lang="es-CR" sz="2400" b="0" i="1" smtClean="0">
                        <a:latin typeface="Cambria Math"/>
                      </a:rPr>
                      <m:t> </m:t>
                    </m:r>
                    <m:nary>
                      <m:naryPr>
                        <m:chr m:val="∑"/>
                        <m:ctrlPr>
                          <a:rPr lang="es-CR" sz="2400" b="0" i="1" smtClean="0">
                            <a:latin typeface="Cambria Math"/>
                          </a:rPr>
                        </m:ctrlPr>
                      </m:naryPr>
                      <m:sub>
                        <m:r>
                          <m:rPr>
                            <m:brk m:alnAt="23"/>
                          </m:rPr>
                          <a:rPr lang="es-CR" sz="2400" b="0" i="1" smtClean="0">
                            <a:latin typeface="Cambria Math"/>
                          </a:rPr>
                          <m:t>𝑡</m:t>
                        </m:r>
                        <m:r>
                          <a:rPr lang="es-CR" sz="2400" b="0" i="1" smtClean="0">
                            <a:latin typeface="Cambria Math"/>
                          </a:rPr>
                          <m:t>=1</m:t>
                        </m:r>
                      </m:sub>
                      <m:sup>
                        <m:r>
                          <a:rPr lang="es-CR" sz="2400" b="0" i="1" smtClean="0">
                            <a:latin typeface="Cambria Math"/>
                          </a:rPr>
                          <m:t>𝑛</m:t>
                        </m:r>
                      </m:sup>
                      <m:e>
                        <m:d>
                          <m:dPr>
                            <m:begChr m:val="|"/>
                            <m:endChr m:val="|"/>
                            <m:ctrlPr>
                              <a:rPr lang="es-CR" sz="2400" b="0" i="1" smtClean="0">
                                <a:latin typeface="Cambria Math"/>
                              </a:rPr>
                            </m:ctrlPr>
                          </m:dPr>
                          <m:e>
                            <m:f>
                              <m:fPr>
                                <m:ctrlPr>
                                  <a:rPr lang="es-CR" sz="2400" b="0" i="1" smtClean="0">
                                    <a:latin typeface="Cambria Math"/>
                                  </a:rPr>
                                </m:ctrlPr>
                              </m:fPr>
                              <m:num>
                                <m:sSub>
                                  <m:sSubPr>
                                    <m:ctrlPr>
                                      <a:rPr lang="es-CR" sz="2400" i="1">
                                        <a:latin typeface="Cambria Math"/>
                                      </a:rPr>
                                    </m:ctrlPr>
                                  </m:sSubPr>
                                  <m:e>
                                    <m:acc>
                                      <m:accPr>
                                        <m:chr m:val="̂"/>
                                        <m:ctrlPr>
                                          <a:rPr lang="es-CR" sz="2400" i="1">
                                            <a:latin typeface="Cambria Math"/>
                                          </a:rPr>
                                        </m:ctrlPr>
                                      </m:accPr>
                                      <m:e>
                                        <m:r>
                                          <a:rPr lang="es-CR" sz="2400" i="1">
                                            <a:latin typeface="Cambria Math" panose="02040503050406030204" pitchFamily="18" charset="0"/>
                                          </a:rPr>
                                          <m:t>𝑌</m:t>
                                        </m:r>
                                      </m:e>
                                    </m:acc>
                                  </m:e>
                                  <m:sub>
                                    <m:r>
                                      <a:rPr lang="es-CR" sz="2400" i="1">
                                        <a:latin typeface="Cambria Math" panose="02040503050406030204" pitchFamily="18" charset="0"/>
                                      </a:rPr>
                                      <m:t>𝑖</m:t>
                                    </m:r>
                                  </m:sub>
                                </m:sSub>
                                <m:r>
                                  <a:rPr lang="es-CR" sz="2400" i="1">
                                    <a:latin typeface="Cambria Math" panose="02040503050406030204" pitchFamily="18" charset="0"/>
                                  </a:rPr>
                                  <m:t>−</m:t>
                                </m:r>
                                <m:sSub>
                                  <m:sSubPr>
                                    <m:ctrlPr>
                                      <a:rPr lang="es-CR" sz="2400" i="1">
                                        <a:latin typeface="Cambria Math"/>
                                      </a:rPr>
                                    </m:ctrlPr>
                                  </m:sSubPr>
                                  <m:e>
                                    <m:r>
                                      <a:rPr lang="es-CR" sz="2400" i="1">
                                        <a:latin typeface="Cambria Math" panose="02040503050406030204" pitchFamily="18" charset="0"/>
                                      </a:rPr>
                                      <m:t>𝑌</m:t>
                                    </m:r>
                                  </m:e>
                                  <m:sub>
                                    <m:r>
                                      <a:rPr lang="es-CR" sz="2400" i="1">
                                        <a:latin typeface="Cambria Math" panose="02040503050406030204" pitchFamily="18" charset="0"/>
                                      </a:rPr>
                                      <m:t>𝑖</m:t>
                                    </m:r>
                                  </m:sub>
                                </m:sSub>
                              </m:num>
                              <m:den>
                                <m:sSub>
                                  <m:sSubPr>
                                    <m:ctrlPr>
                                      <a:rPr lang="es-CR" sz="2400" i="1">
                                        <a:latin typeface="Cambria Math"/>
                                      </a:rPr>
                                    </m:ctrlPr>
                                  </m:sSubPr>
                                  <m:e>
                                    <m:r>
                                      <a:rPr lang="es-CR" sz="2400" i="1">
                                        <a:latin typeface="Cambria Math" panose="02040503050406030204" pitchFamily="18" charset="0"/>
                                      </a:rPr>
                                      <m:t>𝑌</m:t>
                                    </m:r>
                                  </m:e>
                                  <m:sub>
                                    <m:r>
                                      <a:rPr lang="es-CR" sz="2400" i="1">
                                        <a:latin typeface="Cambria Math" panose="02040503050406030204" pitchFamily="18" charset="0"/>
                                      </a:rPr>
                                      <m:t>𝑖</m:t>
                                    </m:r>
                                  </m:sub>
                                </m:sSub>
                              </m:den>
                            </m:f>
                          </m:e>
                        </m:d>
                      </m:e>
                    </m:nary>
                  </m:oMath>
                </a14:m>
                <a:endParaRPr lang="es-CR" sz="2400" dirty="0"/>
              </a:p>
              <a:p>
                <a:endParaRPr lang="es-CR" sz="2400" dirty="0" smtClean="0"/>
              </a:p>
              <a:p>
                <a:r>
                  <a:rPr lang="es-CR" sz="2400" dirty="0" smtClean="0"/>
                  <a:t>En los 4 casos, buscamos los estadísticas más próximos  a “0”.</a:t>
                </a:r>
                <a:endParaRPr lang="es-CR" sz="24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247966" y="1108366"/>
                <a:ext cx="11484006" cy="5430981"/>
              </a:xfrm>
              <a:blipFill rotWithShape="1">
                <a:blip r:embed="rId2" cstate="print"/>
                <a:stretch>
                  <a:fillRect l="-743"/>
                </a:stretch>
              </a:blipFill>
            </p:spPr>
            <p:txBody>
              <a:bodyPr/>
              <a:lstStyle/>
              <a:p>
                <a:r>
                  <a:rPr lang="es-CR">
                    <a:noFill/>
                  </a:rPr>
                  <a:t> </a:t>
                </a:r>
              </a:p>
            </p:txBody>
          </p:sp>
        </mc:Fallback>
      </mc:AlternateContent>
      <p:sp>
        <p:nvSpPr>
          <p:cNvPr id="4" name="1 Título"/>
          <p:cNvSpPr>
            <a:spLocks noGrp="1"/>
          </p:cNvSpPr>
          <p:nvPr>
            <p:ph type="title"/>
          </p:nvPr>
        </p:nvSpPr>
        <p:spPr>
          <a:xfrm>
            <a:off x="195309" y="21987"/>
            <a:ext cx="11771789" cy="1003250"/>
          </a:xfrm>
        </p:spPr>
        <p:txBody>
          <a:bodyPr/>
          <a:lstStyle/>
          <a:p>
            <a:pPr algn="ctr"/>
            <a:r>
              <a:rPr lang="es-CR" dirty="0"/>
              <a:t>Criterios de comparación de modelos</a:t>
            </a:r>
          </a:p>
        </p:txBody>
      </p:sp>
    </p:spTree>
    <p:extLst>
      <p:ext uri="{BB962C8B-B14F-4D97-AF65-F5344CB8AC3E}">
        <p14:creationId xmlns:p14="http://schemas.microsoft.com/office/powerpoint/2010/main" xmlns="" val="1691970302"/>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4745" y="1386725"/>
            <a:ext cx="10515600" cy="5305019"/>
          </a:xfrm>
        </p:spPr>
        <p:txBody>
          <a:bodyPr/>
          <a:lstStyle/>
          <a:p>
            <a:pPr marL="0" indent="0">
              <a:buNone/>
            </a:pPr>
            <a:r>
              <a:rPr lang="es-CR" dirty="0"/>
              <a:t>Criterio de </a:t>
            </a:r>
            <a:r>
              <a:rPr lang="es-CR" dirty="0" err="1"/>
              <a:t>Akaike</a:t>
            </a:r>
            <a:r>
              <a:rPr lang="es-CR" dirty="0"/>
              <a:t> o AIC:</a:t>
            </a:r>
          </a:p>
          <a:p>
            <a:pPr marL="0" indent="0">
              <a:buNone/>
            </a:pPr>
            <a:endParaRPr lang="es-CR" dirty="0"/>
          </a:p>
          <a:p>
            <a:pPr marL="0" indent="0">
              <a:buNone/>
            </a:pPr>
            <a:endParaRPr lang="es-CR" dirty="0"/>
          </a:p>
          <a:p>
            <a:pPr marL="0" indent="0">
              <a:buNone/>
            </a:pPr>
            <a:endParaRPr lang="es-CR" dirty="0"/>
          </a:p>
          <a:p>
            <a:pPr marL="0" indent="0">
              <a:buNone/>
            </a:pPr>
            <a:endParaRPr lang="es-CR" dirty="0"/>
          </a:p>
          <a:p>
            <a:pPr marL="0" indent="0">
              <a:buNone/>
            </a:pPr>
            <a:r>
              <a:rPr lang="es-CR" dirty="0"/>
              <a:t>Criterio de BIC</a:t>
            </a:r>
          </a:p>
          <a:p>
            <a:pPr marL="0" indent="0">
              <a:buNone/>
            </a:pPr>
            <a:endParaRPr lang="es-CR" dirty="0"/>
          </a:p>
          <a:p>
            <a:pPr marL="0" indent="0">
              <a:buNone/>
            </a:pPr>
            <a:endParaRPr lang="es-CR" dirty="0"/>
          </a:p>
          <a:p>
            <a:pPr marL="0" indent="0">
              <a:buNone/>
            </a:pPr>
            <a:endParaRPr lang="es-CR" dirty="0"/>
          </a:p>
        </p:txBody>
      </p:sp>
      <p:sp>
        <p:nvSpPr>
          <p:cNvPr id="4" name="1 Título"/>
          <p:cNvSpPr>
            <a:spLocks noGrp="1"/>
          </p:cNvSpPr>
          <p:nvPr>
            <p:ph type="title"/>
          </p:nvPr>
        </p:nvSpPr>
        <p:spPr>
          <a:xfrm>
            <a:off x="484908" y="88034"/>
            <a:ext cx="11222181" cy="978766"/>
          </a:xfrm>
        </p:spPr>
        <p:txBody>
          <a:bodyPr/>
          <a:lstStyle/>
          <a:p>
            <a:pPr algn="ctr"/>
            <a:r>
              <a:rPr lang="es-CR" dirty="0"/>
              <a:t>Criterios de comparación de modelos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46756" y="2459114"/>
            <a:ext cx="6249866" cy="5548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11211" y="4623384"/>
            <a:ext cx="7520955" cy="18189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75882880"/>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84908" y="1417252"/>
            <a:ext cx="10515600" cy="4351338"/>
          </a:xfrm>
        </p:spPr>
        <p:txBody>
          <a:bodyPr>
            <a:normAutofit/>
          </a:bodyPr>
          <a:lstStyle/>
          <a:p>
            <a:r>
              <a:rPr lang="es-CR" sz="2400" dirty="0"/>
              <a:t>Criterio de </a:t>
            </a:r>
            <a:r>
              <a:rPr lang="es-CR" sz="2400" dirty="0" err="1"/>
              <a:t>Shwarz</a:t>
            </a:r>
            <a:r>
              <a:rPr lang="es-CR" sz="2400" dirty="0"/>
              <a:t> (1978)</a:t>
            </a:r>
          </a:p>
          <a:p>
            <a:endParaRPr lang="es-CR" sz="2400" dirty="0"/>
          </a:p>
          <a:p>
            <a:endParaRPr lang="es-CR" sz="2400" dirty="0"/>
          </a:p>
          <a:p>
            <a:endParaRPr lang="es-CR" sz="2400" dirty="0"/>
          </a:p>
          <a:p>
            <a:endParaRPr lang="es-CR" sz="2400" dirty="0"/>
          </a:p>
          <a:p>
            <a:r>
              <a:rPr lang="es-CR" sz="2400" dirty="0"/>
              <a:t>Criterio de </a:t>
            </a:r>
            <a:r>
              <a:rPr lang="es-CR" sz="2400" dirty="0" err="1"/>
              <a:t>Hannan-Quin</a:t>
            </a:r>
            <a:r>
              <a:rPr lang="es-CR" sz="2400" dirty="0"/>
              <a:t> (1979)</a:t>
            </a:r>
          </a:p>
          <a:p>
            <a:endParaRPr lang="es-CR" sz="2400" dirty="0"/>
          </a:p>
          <a:p>
            <a:endParaRPr lang="es-CR" sz="2400" dirty="0"/>
          </a:p>
          <a:p>
            <a:endParaRPr lang="es-CR" sz="2400" dirty="0"/>
          </a:p>
          <a:p>
            <a:endParaRPr lang="es-CR" sz="2400" dirty="0"/>
          </a:p>
          <a:p>
            <a:endParaRPr lang="es-CR" sz="2400" dirty="0"/>
          </a:p>
        </p:txBody>
      </p:sp>
      <p:sp>
        <p:nvSpPr>
          <p:cNvPr id="4" name="1 Título">
            <a:extLst>
              <a:ext uri="{FF2B5EF4-FFF2-40B4-BE49-F238E27FC236}">
                <a16:creationId xmlns="" xmlns:a16="http://schemas.microsoft.com/office/drawing/2014/main" id="{F88996B2-B187-45ED-BF48-85A0E615C750}"/>
              </a:ext>
            </a:extLst>
          </p:cNvPr>
          <p:cNvSpPr>
            <a:spLocks noGrp="1"/>
          </p:cNvSpPr>
          <p:nvPr>
            <p:ph type="title"/>
          </p:nvPr>
        </p:nvSpPr>
        <p:spPr>
          <a:xfrm>
            <a:off x="484908" y="88034"/>
            <a:ext cx="11222181" cy="978766"/>
          </a:xfrm>
        </p:spPr>
        <p:txBody>
          <a:bodyPr/>
          <a:lstStyle/>
          <a:p>
            <a:pPr algn="ctr"/>
            <a:r>
              <a:rPr lang="es-CR" dirty="0"/>
              <a:t>Criterios de comparación de modelos</a:t>
            </a:r>
          </a:p>
        </p:txBody>
      </p:sp>
      <p:pic>
        <p:nvPicPr>
          <p:cNvPr id="5" name="Picture 4">
            <a:extLst>
              <a:ext uri="{FF2B5EF4-FFF2-40B4-BE49-F238E27FC236}">
                <a16:creationId xmlns="" xmlns:a16="http://schemas.microsoft.com/office/drawing/2014/main" id="{94B9F8CC-0EEE-4129-9A08-E8E5EDBF43A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43555" y="2388931"/>
            <a:ext cx="6942994" cy="5982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5">
            <a:extLst>
              <a:ext uri="{FF2B5EF4-FFF2-40B4-BE49-F238E27FC236}">
                <a16:creationId xmlns="" xmlns:a16="http://schemas.microsoft.com/office/drawing/2014/main" id="{DC1379A5-46C9-4ACD-A42A-C8F7061C78CD}"/>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10846" y="4846465"/>
            <a:ext cx="6804680" cy="99547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22497819"/>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Estimación</a:t>
            </a:r>
          </a:p>
        </p:txBody>
      </p:sp>
      <p:sp>
        <p:nvSpPr>
          <p:cNvPr id="11" name="10 Rectángulo redondeado">
            <a:extLst>
              <a:ext uri="{FF2B5EF4-FFF2-40B4-BE49-F238E27FC236}">
                <a16:creationId xmlns=""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Validación</a:t>
            </a:r>
          </a:p>
        </p:txBody>
      </p:sp>
      <p:sp>
        <p:nvSpPr>
          <p:cNvPr id="12" name="11 Rectángulo redondeado">
            <a:extLst>
              <a:ext uri="{FF2B5EF4-FFF2-40B4-BE49-F238E27FC236}">
                <a16:creationId xmlns=""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Criterios de validación</a:t>
            </a:r>
          </a:p>
        </p:txBody>
      </p:sp>
      <p:sp>
        <p:nvSpPr>
          <p:cNvPr id="13" name="12 Rectángulo redondeado">
            <a:extLst>
              <a:ext uri="{FF2B5EF4-FFF2-40B4-BE49-F238E27FC236}">
                <a16:creationId xmlns=""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Pronóstico</a:t>
            </a:r>
          </a:p>
        </p:txBody>
      </p:sp>
    </p:spTree>
    <p:extLst>
      <p:ext uri="{BB962C8B-B14F-4D97-AF65-F5344CB8AC3E}">
        <p14:creationId xmlns:p14="http://schemas.microsoft.com/office/powerpoint/2010/main" xmlns="" val="365720434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Marcador de contenido 2">
                <a:extLst>
                  <a:ext uri="{FF2B5EF4-FFF2-40B4-BE49-F238E27FC236}">
                    <a16:creationId xmlns:a16="http://schemas.microsoft.com/office/drawing/2014/main" xmlns="" id="{E40BC060-ABA4-418D-B24A-4D6B196DAB18}"/>
                  </a:ext>
                </a:extLst>
              </p:cNvPr>
              <p:cNvSpPr>
                <a:spLocks noGrp="1"/>
              </p:cNvSpPr>
              <p:nvPr>
                <p:ph idx="1"/>
              </p:nvPr>
            </p:nvSpPr>
            <p:spPr>
              <a:xfrm>
                <a:off x="252275" y="1180730"/>
                <a:ext cx="10515600" cy="5575177"/>
              </a:xfrm>
            </p:spPr>
            <p:txBody>
              <a:bodyPr>
                <a:normAutofit/>
              </a:bodyPr>
              <a:lstStyle/>
              <a:p>
                <a:pPr marL="0" indent="0">
                  <a:buNone/>
                </a:pPr>
                <a:r>
                  <a:rPr lang="es-CR" sz="2400" b="1" dirty="0"/>
                  <a:t>Predictores para un proceso ARMA</a:t>
                </a:r>
              </a:p>
              <a:p>
                <a:pPr marL="0" indent="0">
                  <a:buNone/>
                </a:pPr>
                <a:endParaRPr lang="es-CR" sz="2400" dirty="0"/>
              </a:p>
              <a:p>
                <a:pPr marL="0" indent="0">
                  <a:buNone/>
                </a:pPr>
                <a:r>
                  <a:rPr lang="es-CR" sz="2400" dirty="0"/>
                  <a:t>Sea un proceso ARMA tal que:</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i="1">
                              <a:latin typeface="Cambria Math"/>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b="0" i="1" smtClean="0">
                              <a:latin typeface="Cambria Math" panose="02040503050406030204" pitchFamily="18" charset="0"/>
                              <a:ea typeface="Cambria Math" panose="02040503050406030204" pitchFamily="18" charset="0"/>
                            </a:rPr>
                            <m:t>𝑝</m:t>
                          </m:r>
                        </m:sub>
                      </m:sSub>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𝑥</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1</m:t>
                          </m:r>
                        </m:sub>
                      </m:sSub>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−1</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2</m:t>
                          </m:r>
                        </m:sub>
                      </m:sSub>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−2</m:t>
                          </m:r>
                        </m:sub>
                      </m:sSub>
                      <m:r>
                        <a:rPr lang="es-CR" sz="2400" i="1">
                          <a:latin typeface="Cambria Math" panose="02040503050406030204" pitchFamily="18" charset="0"/>
                          <a:ea typeface="Cambria Math" panose="02040503050406030204" pitchFamily="18" charset="0"/>
                        </a:rPr>
                        <m:t>−…−</m:t>
                      </m:r>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𝑞</m:t>
                          </m:r>
                        </m:sub>
                      </m:sSub>
                    </m:oMath>
                  </m:oMathPara>
                </a14:m>
                <a:endParaRPr lang="es-CR" sz="2400" dirty="0"/>
              </a:p>
              <a:p>
                <a:pPr marL="0" indent="0">
                  <a:buNone/>
                </a:pPr>
                <a:endParaRPr lang="es-CR" sz="2400" dirty="0"/>
              </a:p>
              <a:p>
                <a:pPr marL="0" indent="0">
                  <a:buNone/>
                </a:pPr>
                <a:r>
                  <a:rPr lang="es-CR" sz="2400" dirty="0"/>
                  <a:t>con (</a:t>
                </a:r>
                <a14:m>
                  <m:oMath xmlns:m="http://schemas.openxmlformats.org/officeDocument/2006/math">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m:t>
                        </m:r>
                      </m:e>
                      <m:sub>
                        <m:r>
                          <a:rPr lang="es-CR" sz="2400" i="1">
                            <a:latin typeface="Cambria Math" panose="02040503050406030204" pitchFamily="18" charset="0"/>
                            <a:ea typeface="Cambria Math" panose="02040503050406030204" pitchFamily="18" charset="0"/>
                          </a:rPr>
                          <m:t>𝑝</m:t>
                        </m:r>
                      </m:sub>
                    </m:sSub>
                  </m:oMath>
                </a14:m>
                <a:r>
                  <a:rPr lang="es-CR" sz="2400" dirty="0"/>
                  <a:t>,</a:t>
                </a:r>
                <a:r>
                  <a:rPr lang="es-CR" sz="2400" dirty="0">
                    <a:ea typeface="Cambria Math" panose="02040503050406030204" pitchFamily="18" charset="0"/>
                  </a:rPr>
                  <a:t> </a:t>
                </a:r>
                <a14:m>
                  <m:oMath xmlns:m="http://schemas.openxmlformats.org/officeDocument/2006/math">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𝜗</m:t>
                        </m:r>
                      </m:e>
                      <m:sub>
                        <m:r>
                          <a:rPr lang="es-CR" sz="2400" i="1">
                            <a:latin typeface="Cambria Math" panose="02040503050406030204" pitchFamily="18" charset="0"/>
                            <a:ea typeface="Cambria Math" panose="02040503050406030204" pitchFamily="18" charset="0"/>
                          </a:rPr>
                          <m:t>𝑞</m:t>
                        </m:r>
                      </m:sub>
                    </m:sSub>
                  </m:oMath>
                </a14:m>
                <a:r>
                  <a:rPr lang="es-CR" sz="2400" dirty="0"/>
                  <a:t>) </a:t>
                </a:r>
                <a14:m>
                  <m:oMath xmlns:m="http://schemas.openxmlformats.org/officeDocument/2006/math">
                    <m:r>
                      <a:rPr lang="es-CR" sz="2400" i="1" smtClean="0">
                        <a:latin typeface="Cambria Math" panose="02040503050406030204" pitchFamily="18" charset="0"/>
                        <a:ea typeface="Cambria Math" panose="02040503050406030204" pitchFamily="18" charset="0"/>
                      </a:rPr>
                      <m:t>𝜖</m:t>
                    </m:r>
                    <m:r>
                      <a:rPr lang="es-CR" sz="2400" b="0" i="1" smtClean="0">
                        <a:latin typeface="Cambria Math" panose="02040503050406030204" pitchFamily="18" charset="0"/>
                        <a:ea typeface="Cambria Math" panose="02040503050406030204" pitchFamily="18" charset="0"/>
                      </a:rPr>
                      <m:t> </m:t>
                    </m:r>
                    <m:sSup>
                      <m:sSupPr>
                        <m:ctrlPr>
                          <a:rPr lang="es-CR" sz="2400" b="0" i="1" smtClean="0">
                            <a:latin typeface="Cambria Math"/>
                            <a:ea typeface="Cambria Math" panose="02040503050406030204" pitchFamily="18" charset="0"/>
                          </a:rPr>
                        </m:ctrlPr>
                      </m:sSupPr>
                      <m:e>
                        <m:r>
                          <a:rPr lang="es-CR" sz="2400" b="0" i="1" smtClean="0">
                            <a:latin typeface="Cambria Math" panose="02040503050406030204" pitchFamily="18" charset="0"/>
                            <a:ea typeface="Cambria Math" panose="02040503050406030204" pitchFamily="18" charset="0"/>
                          </a:rPr>
                          <m:t>ℝ</m:t>
                        </m:r>
                      </m:e>
                      <m:sup>
                        <m:r>
                          <a:rPr lang="es-CR" sz="2400" b="0" i="1" smtClean="0">
                            <a:latin typeface="Cambria Math" panose="02040503050406030204" pitchFamily="18" charset="0"/>
                            <a:ea typeface="Cambria Math" panose="02040503050406030204" pitchFamily="18" charset="0"/>
                          </a:rPr>
                          <m:t>2</m:t>
                        </m:r>
                      </m:sup>
                    </m:sSup>
                  </m:oMath>
                </a14:m>
                <a:r>
                  <a:rPr lang="es-CR" sz="2400" dirty="0"/>
                  <a:t> y </a:t>
                </a:r>
                <a14:m>
                  <m:oMath xmlns:m="http://schemas.openxmlformats.org/officeDocument/2006/math">
                    <m:sSub>
                      <m:sSubPr>
                        <m:ctrlPr>
                          <a:rPr lang="es-CR" sz="2400" i="1">
                            <a:latin typeface="Cambria Math"/>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𝑢</m:t>
                        </m:r>
                      </m:e>
                      <m:sub>
                        <m:r>
                          <a:rPr lang="es-CR" sz="2400" i="1">
                            <a:latin typeface="Cambria Math" panose="02040503050406030204" pitchFamily="18" charset="0"/>
                            <a:ea typeface="Cambria Math" panose="02040503050406030204" pitchFamily="18" charset="0"/>
                          </a:rPr>
                          <m:t>𝑡</m:t>
                        </m:r>
                      </m:sub>
                    </m:sSub>
                  </m:oMath>
                </a14:m>
                <a:r>
                  <a:rPr lang="es-CR" sz="2400" dirty="0"/>
                  <a:t> es </a:t>
                </a:r>
                <a:r>
                  <a:rPr lang="es-CR" sz="2400" dirty="0" err="1"/>
                  <a:t>i.i.d</a:t>
                </a:r>
                <a:r>
                  <a:rPr lang="es-CR" sz="2400" dirty="0"/>
                  <a:t>. </a:t>
                </a:r>
                <a14:m>
                  <m:oMath xmlns:m="http://schemas.openxmlformats.org/officeDocument/2006/math">
                    <m:r>
                      <a:rPr lang="es-CR" sz="2400" b="0" i="1" smtClean="0">
                        <a:latin typeface="Cambria Math" panose="02040503050406030204" pitchFamily="18" charset="0"/>
                      </a:rPr>
                      <m:t>(0,</m:t>
                    </m:r>
                    <m:sSubSup>
                      <m:sSubSupPr>
                        <m:ctrlPr>
                          <a:rPr lang="es-CR" sz="2400" b="0" i="1" smtClean="0">
                            <a:latin typeface="Cambria Math"/>
                            <a:ea typeface="Cambria Math" panose="02040503050406030204" pitchFamily="18" charset="0"/>
                          </a:rPr>
                        </m:ctrlPr>
                      </m:sSubSupPr>
                      <m:e>
                        <m:r>
                          <a:rPr lang="es-CR" sz="2400" b="0" i="1" smtClean="0">
                            <a:latin typeface="Cambria Math" panose="02040503050406030204" pitchFamily="18" charset="0"/>
                            <a:ea typeface="Cambria Math" panose="02040503050406030204" pitchFamily="18" charset="0"/>
                          </a:rPr>
                          <m:t>𝜎</m:t>
                        </m:r>
                      </m:e>
                      <m:sub>
                        <m:r>
                          <a:rPr lang="es-CR" sz="2400" b="0" i="1" smtClean="0">
                            <a:latin typeface="Cambria Math" panose="02040503050406030204" pitchFamily="18" charset="0"/>
                            <a:ea typeface="Cambria Math" panose="02040503050406030204" pitchFamily="18" charset="0"/>
                          </a:rPr>
                          <m:t>𝜀</m:t>
                        </m:r>
                      </m:sub>
                      <m:sup>
                        <m:r>
                          <a:rPr lang="es-CR" sz="2400" b="0" i="1" smtClean="0">
                            <a:latin typeface="Cambria Math" panose="02040503050406030204" pitchFamily="18" charset="0"/>
                            <a:ea typeface="Cambria Math" panose="02040503050406030204" pitchFamily="18" charset="0"/>
                          </a:rPr>
                          <m:t>2</m:t>
                        </m:r>
                      </m:sup>
                    </m:sSubSup>
                    <m:r>
                      <a:rPr lang="es-CR" sz="2400" b="0" i="1" smtClean="0">
                        <a:latin typeface="Cambria Math" panose="02040503050406030204" pitchFamily="18" charset="0"/>
                      </a:rPr>
                      <m:t>)</m:t>
                    </m:r>
                  </m:oMath>
                </a14:m>
                <a:endParaRPr lang="es-CR" sz="2400" dirty="0"/>
              </a:p>
              <a:p>
                <a:pPr marL="0" indent="0">
                  <a:buNone/>
                </a:pPr>
                <a:endParaRPr lang="es-CR" sz="2400" dirty="0"/>
              </a:p>
              <a:p>
                <a:pPr marL="0" indent="0">
                  <a:buNone/>
                </a:pPr>
                <a:r>
                  <a:rPr lang="es-CR" sz="2400" dirty="0"/>
                  <a:t>Aplicando el teorema de </a:t>
                </a:r>
                <a:r>
                  <a:rPr lang="es-CR" sz="2400" dirty="0" err="1"/>
                  <a:t>Wold</a:t>
                </a:r>
                <a:r>
                  <a:rPr lang="es-CR" sz="2400" dirty="0"/>
                  <a:t> al presente proceso y considerando la forma de un </a:t>
                </a:r>
                <a14:m>
                  <m:oMath xmlns:m="http://schemas.openxmlformats.org/officeDocument/2006/math">
                    <m:r>
                      <a:rPr lang="es-CR" sz="2400" b="0" i="1" smtClean="0">
                        <a:latin typeface="Cambria Math" panose="02040503050406030204" pitchFamily="18" charset="0"/>
                      </a:rPr>
                      <m:t>𝑀𝐴</m:t>
                    </m:r>
                    <m:d>
                      <m:dPr>
                        <m:ctrlPr>
                          <a:rPr lang="es-CR" sz="2400" b="0" i="1" smtClean="0">
                            <a:latin typeface="Cambria Math"/>
                          </a:rPr>
                        </m:ctrlPr>
                      </m:dPr>
                      <m:e>
                        <m:r>
                          <a:rPr lang="es-CR" sz="2400" b="0" i="1" smtClean="0">
                            <a:latin typeface="Cambria Math" panose="02040503050406030204" pitchFamily="18" charset="0"/>
                            <a:ea typeface="Cambria Math" panose="02040503050406030204" pitchFamily="18" charset="0"/>
                          </a:rPr>
                          <m:t>∞</m:t>
                        </m:r>
                      </m:e>
                    </m:d>
                  </m:oMath>
                </a14:m>
                <a:r>
                  <a:rPr lang="es-CR" sz="2400" dirty="0"/>
                  <a:t> que sería:</a:t>
                </a:r>
              </a:p>
              <a:p>
                <a:pPr marL="0" indent="0">
                  <a:buNone/>
                </a:pPr>
                <a:endParaRPr lang="es-CR" sz="2400" dirty="0"/>
              </a:p>
              <a:p>
                <a:pPr marL="0" indent="0">
                  <a:buNone/>
                </a:pPr>
                <a:endParaRPr lang="es-CR" sz="2400" dirty="0"/>
              </a:p>
            </p:txBody>
          </p:sp>
        </mc:Choice>
        <mc:Fallback>
          <p:sp>
            <p:nvSpPr>
              <p:cNvPr id="3" name="Marcador de contenido 2">
                <a:extLst>
                  <a:ext uri="{FF2B5EF4-FFF2-40B4-BE49-F238E27FC236}">
                    <a16:creationId xmlns="" xmlns:a14="http://schemas.microsoft.com/office/drawing/2010/main" xmlns:a16="http://schemas.microsoft.com/office/drawing/2014/main" id="{E40BC060-ABA4-418D-B24A-4D6B196DAB18}"/>
                  </a:ext>
                </a:extLst>
              </p:cNvPr>
              <p:cNvSpPr>
                <a:spLocks noGrp="1" noRot="1" noChangeAspect="1" noMove="1" noResize="1" noEditPoints="1" noAdjustHandles="1" noChangeArrowheads="1" noChangeShapeType="1" noTextEdit="1"/>
              </p:cNvSpPr>
              <p:nvPr>
                <p:ph idx="1"/>
              </p:nvPr>
            </p:nvSpPr>
            <p:spPr>
              <a:xfrm>
                <a:off x="252275" y="1180730"/>
                <a:ext cx="10515600" cy="5575177"/>
              </a:xfrm>
              <a:blipFill rotWithShape="1">
                <a:blip r:embed="rId2" cstate="print"/>
                <a:stretch>
                  <a:fillRect l="-870" t="-1532"/>
                </a:stretch>
              </a:blipFill>
            </p:spPr>
            <p:txBody>
              <a:bodyPr/>
              <a:lstStyle/>
              <a:p>
                <a:r>
                  <a:rPr lang="es-CR">
                    <a:noFill/>
                  </a:rPr>
                  <a:t> </a:t>
                </a:r>
              </a:p>
            </p:txBody>
          </p:sp>
        </mc:Fallback>
      </mc:AlternateContent>
      <p:sp>
        <p:nvSpPr>
          <p:cNvPr id="4" name="1 Título">
            <a:extLst>
              <a:ext uri="{FF2B5EF4-FFF2-40B4-BE49-F238E27FC236}">
                <a16:creationId xmlns="" xmlns:a16="http://schemas.microsoft.com/office/drawing/2014/main" id="{733B47A3-B8AA-4AD5-9C1D-542D37CE5364}"/>
              </a:ext>
            </a:extLst>
          </p:cNvPr>
          <p:cNvSpPr>
            <a:spLocks noGrp="1"/>
          </p:cNvSpPr>
          <p:nvPr>
            <p:ph type="title"/>
          </p:nvPr>
        </p:nvSpPr>
        <p:spPr>
          <a:xfrm>
            <a:off x="838200" y="27771"/>
            <a:ext cx="10515600" cy="1081935"/>
          </a:xfrm>
        </p:spPr>
        <p:txBody>
          <a:bodyPr/>
          <a:lstStyle/>
          <a:p>
            <a:pPr algn="ctr"/>
            <a:r>
              <a:rPr lang="es-CR" dirty="0"/>
              <a:t>Pronóstico</a:t>
            </a:r>
          </a:p>
        </p:txBody>
      </p:sp>
      <p:pic>
        <p:nvPicPr>
          <p:cNvPr id="5" name="Imagen 4">
            <a:extLst>
              <a:ext uri="{FF2B5EF4-FFF2-40B4-BE49-F238E27FC236}">
                <a16:creationId xmlns="" xmlns:a16="http://schemas.microsoft.com/office/drawing/2014/main" id="{2CF53A19-4019-4541-9E68-CFCA55685AA4}"/>
              </a:ext>
            </a:extLst>
          </p:cNvPr>
          <p:cNvPicPr>
            <a:picLocks noChangeAspect="1"/>
          </p:cNvPicPr>
          <p:nvPr/>
        </p:nvPicPr>
        <p:blipFill>
          <a:blip r:embed="rId3" cstate="print"/>
          <a:stretch>
            <a:fillRect/>
          </a:stretch>
        </p:blipFill>
        <p:spPr>
          <a:xfrm>
            <a:off x="2883726" y="5519826"/>
            <a:ext cx="3348400" cy="1055417"/>
          </a:xfrm>
          <a:prstGeom prst="rect">
            <a:avLst/>
          </a:prstGeom>
        </p:spPr>
      </p:pic>
    </p:spTree>
    <p:extLst>
      <p:ext uri="{BB962C8B-B14F-4D97-AF65-F5344CB8AC3E}">
        <p14:creationId xmlns:p14="http://schemas.microsoft.com/office/powerpoint/2010/main" xmlns="" val="19778812"/>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38200" y="98795"/>
            <a:ext cx="10515600" cy="913259"/>
          </a:xfrm>
        </p:spPr>
        <p:txBody>
          <a:bodyPr/>
          <a:lstStyle/>
          <a:p>
            <a:pPr algn="ctr"/>
            <a:r>
              <a:rPr lang="es-CR" dirty="0"/>
              <a:t>Pronóstico</a:t>
            </a:r>
          </a:p>
        </p:txBody>
      </p:sp>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172375" y="1124290"/>
                <a:ext cx="10515600" cy="5400798"/>
              </a:xfrm>
            </p:spPr>
            <p:txBody>
              <a:bodyPr>
                <a:normAutofit/>
              </a:bodyPr>
              <a:lstStyle/>
              <a:p>
                <a:r>
                  <a:rPr lang="es-CR" sz="2400" dirty="0"/>
                  <a:t>De acuerdo a lo anterior,  la mejor previsión que podemos hacer en el proceso para el tiempo </a:t>
                </a:r>
                <a14:m>
                  <m:oMath xmlns:m="http://schemas.openxmlformats.org/officeDocument/2006/math">
                    <m:sSub>
                      <m:sSubPr>
                        <m:ctrlPr>
                          <a:rPr lang="es-CR" sz="2400" b="0" i="1" smtClean="0">
                            <a:latin typeface="Cambria Math"/>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+1</m:t>
                        </m:r>
                      </m:sub>
                    </m:sSub>
                  </m:oMath>
                </a14:m>
                <a:r>
                  <a:rPr lang="es-CR" sz="2400" dirty="0"/>
                  <a:t>, teniendo en cuenta toda la información disponible hasta la fecha </a:t>
                </a:r>
                <a14:m>
                  <m:oMath xmlns:m="http://schemas.openxmlformats.org/officeDocument/2006/math">
                    <m:r>
                      <a:rPr lang="es-CR" sz="2400" i="1" dirty="0" smtClean="0">
                        <a:latin typeface="Cambria Math" panose="02040503050406030204" pitchFamily="18" charset="0"/>
                      </a:rPr>
                      <m:t>𝑡</m:t>
                    </m:r>
                  </m:oMath>
                </a14:m>
                <a:r>
                  <a:rPr lang="es-CR" sz="2400" dirty="0"/>
                  <a:t>, denotado como </a:t>
                </a:r>
                <a14:m>
                  <m:oMath xmlns:m="http://schemas.openxmlformats.org/officeDocument/2006/math">
                    <m:acc>
                      <m:accPr>
                        <m:chr m:val="̂"/>
                        <m:ctrlPr>
                          <a:rPr lang="es-CR" sz="2400" b="0" i="1" smtClean="0">
                            <a:latin typeface="Cambria Math"/>
                          </a:rPr>
                        </m:ctrlPr>
                      </m:accPr>
                      <m:e>
                        <m:sSub>
                          <m:sSubPr>
                            <m:ctrlPr>
                              <a:rPr lang="es-CR" sz="2400" i="1">
                                <a:latin typeface="Cambria Math"/>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e>
                    </m:acc>
                    <m:r>
                      <a:rPr lang="es-CR" sz="2400" b="0" i="1" smtClean="0">
                        <a:latin typeface="Cambria Math" panose="02040503050406030204" pitchFamily="18" charset="0"/>
                      </a:rPr>
                      <m:t> (1)</m:t>
                    </m:r>
                  </m:oMath>
                </a14:m>
                <a:r>
                  <a:rPr lang="es-CR" sz="2400" dirty="0"/>
                  <a:t>, está dado por las ecuaciones:</a:t>
                </a:r>
              </a:p>
              <a:p>
                <a:endParaRPr lang="es-CR" sz="2400" dirty="0"/>
              </a:p>
              <a:p>
                <a:endParaRPr lang="es-CR" sz="2400" dirty="0"/>
              </a:p>
              <a:p>
                <a:endParaRPr lang="es-CR" sz="2400" dirty="0"/>
              </a:p>
              <a:p>
                <a:endParaRPr lang="es-CR" sz="2400" dirty="0"/>
              </a:p>
              <a:p>
                <a:endParaRPr lang="es-CR" sz="2400" dirty="0"/>
              </a:p>
              <a:p>
                <a:r>
                  <a:rPr lang="es-CR" sz="2400" dirty="0"/>
                  <a:t>Por lo tanto, el error de previsión está dado para la realización en el tiempo </a:t>
                </a:r>
                <a14:m>
                  <m:oMath xmlns:m="http://schemas.openxmlformats.org/officeDocument/2006/math">
                    <m:r>
                      <a:rPr lang="es-CR" sz="2400" b="0" i="1" smtClean="0">
                        <a:latin typeface="Cambria Math" panose="02040503050406030204" pitchFamily="18" charset="0"/>
                      </a:rPr>
                      <m:t>𝑡</m:t>
                    </m:r>
                    <m:r>
                      <a:rPr lang="es-CR" sz="2400" b="0" i="1" smtClean="0">
                        <a:latin typeface="Cambria Math" panose="02040503050406030204" pitchFamily="18" charset="0"/>
                      </a:rPr>
                      <m:t>+1</m:t>
                    </m:r>
                  </m:oMath>
                </a14:m>
                <a:r>
                  <a:rPr lang="es-CR" sz="2400" dirty="0"/>
                  <a:t> de la innovación que en </a:t>
                </a:r>
                <a14:m>
                  <m:oMath xmlns:m="http://schemas.openxmlformats.org/officeDocument/2006/math">
                    <m:r>
                      <a:rPr lang="es-CR" sz="2400" i="1" dirty="0" smtClean="0">
                        <a:latin typeface="Cambria Math" panose="02040503050406030204" pitchFamily="18" charset="0"/>
                      </a:rPr>
                      <m:t>𝑡</m:t>
                    </m:r>
                  </m:oMath>
                </a14:m>
                <a:r>
                  <a:rPr lang="es-CR" sz="2400" dirty="0"/>
                  <a:t> no es conocida:   </a:t>
                </a:r>
              </a:p>
              <a:p>
                <a:endParaRPr lang="es-CR" sz="2400" dirty="0"/>
              </a:p>
              <a:p>
                <a:endParaRPr lang="es-CR" sz="24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172375" y="1124290"/>
                <a:ext cx="10515600" cy="5400798"/>
              </a:xfrm>
              <a:blipFill>
                <a:blip r:embed="rId2" cstate="print"/>
                <a:stretch>
                  <a:fillRect l="-754" t="-1580"/>
                </a:stretch>
              </a:blipFill>
            </p:spPr>
            <p:txBody>
              <a:bodyPr/>
              <a:lstStyle/>
              <a:p>
                <a:r>
                  <a:rPr lang="es-CR">
                    <a:noFill/>
                  </a:rPr>
                  <a:t> </a:t>
                </a:r>
              </a:p>
            </p:txBody>
          </p:sp>
        </mc:Fallback>
      </mc:AlternateContent>
      <p:pic>
        <p:nvPicPr>
          <p:cNvPr id="4" name="Imagen 3">
            <a:extLst>
              <a:ext uri="{FF2B5EF4-FFF2-40B4-BE49-F238E27FC236}">
                <a16:creationId xmlns="" xmlns:a16="http://schemas.microsoft.com/office/drawing/2014/main" id="{A51F0EA1-2092-4163-A48D-D33965AA4A08}"/>
              </a:ext>
            </a:extLst>
          </p:cNvPr>
          <p:cNvPicPr>
            <a:picLocks noChangeAspect="1"/>
          </p:cNvPicPr>
          <p:nvPr/>
        </p:nvPicPr>
        <p:blipFill>
          <a:blip r:embed="rId3" cstate="print"/>
          <a:stretch>
            <a:fillRect/>
          </a:stretch>
        </p:blipFill>
        <p:spPr>
          <a:xfrm>
            <a:off x="3252775" y="2512852"/>
            <a:ext cx="4354800" cy="1698500"/>
          </a:xfrm>
          <a:prstGeom prst="rect">
            <a:avLst/>
          </a:prstGeom>
        </p:spPr>
      </p:pic>
      <p:pic>
        <p:nvPicPr>
          <p:cNvPr id="5" name="Imagen 4">
            <a:extLst>
              <a:ext uri="{FF2B5EF4-FFF2-40B4-BE49-F238E27FC236}">
                <a16:creationId xmlns="" xmlns:a16="http://schemas.microsoft.com/office/drawing/2014/main" id="{4F6396C7-BEE3-4884-A178-342F5EE82CFA}"/>
              </a:ext>
            </a:extLst>
          </p:cNvPr>
          <p:cNvPicPr>
            <a:picLocks noChangeAspect="1"/>
          </p:cNvPicPr>
          <p:nvPr/>
        </p:nvPicPr>
        <p:blipFill>
          <a:blip r:embed="rId4" cstate="print"/>
          <a:stretch>
            <a:fillRect/>
          </a:stretch>
        </p:blipFill>
        <p:spPr>
          <a:xfrm>
            <a:off x="3590304" y="5761609"/>
            <a:ext cx="3672380" cy="548792"/>
          </a:xfrm>
          <a:prstGeom prst="rect">
            <a:avLst/>
          </a:prstGeom>
        </p:spPr>
      </p:pic>
    </p:spTree>
    <p:extLst>
      <p:ext uri="{BB962C8B-B14F-4D97-AF65-F5344CB8AC3E}">
        <p14:creationId xmlns:p14="http://schemas.microsoft.com/office/powerpoint/2010/main" xmlns="" val="268241478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Estimación</a:t>
            </a:r>
          </a:p>
        </p:txBody>
      </p:sp>
      <p:sp>
        <p:nvSpPr>
          <p:cNvPr id="11" name="10 Rectángulo redondeado">
            <a:extLst>
              <a:ext uri="{FF2B5EF4-FFF2-40B4-BE49-F238E27FC236}">
                <a16:creationId xmlns=""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Validación</a:t>
            </a:r>
          </a:p>
        </p:txBody>
      </p:sp>
      <p:sp>
        <p:nvSpPr>
          <p:cNvPr id="13" name="12 Rectángulo redondeado">
            <a:extLst>
              <a:ext uri="{FF2B5EF4-FFF2-40B4-BE49-F238E27FC236}">
                <a16:creationId xmlns=""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Pronóstico</a:t>
            </a:r>
          </a:p>
        </p:txBody>
      </p:sp>
      <p:sp>
        <p:nvSpPr>
          <p:cNvPr id="17" name="16 Rectángulo redondeado">
            <a:extLst>
              <a:ext uri="{FF2B5EF4-FFF2-40B4-BE49-F238E27FC236}">
                <a16:creationId xmlns=""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Criterios de comparación de modelos</a:t>
            </a:r>
          </a:p>
        </p:txBody>
      </p:sp>
      <p:sp>
        <p:nvSpPr>
          <p:cNvPr id="12" name="6 Elipse">
            <a:extLst>
              <a:ext uri="{FF2B5EF4-FFF2-40B4-BE49-F238E27FC236}">
                <a16:creationId xmlns="" xmlns:a16="http://schemas.microsoft.com/office/drawing/2014/main" id="{6E6F3B15-486F-476E-92E4-8E32F5162D3D}"/>
              </a:ext>
            </a:extLst>
          </p:cNvPr>
          <p:cNvSpPr/>
          <p:nvPr/>
        </p:nvSpPr>
        <p:spPr>
          <a:xfrm>
            <a:off x="6576054"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4" name="12 Rectángulo redondeado">
            <a:extLst>
              <a:ext uri="{FF2B5EF4-FFF2-40B4-BE49-F238E27FC236}">
                <a16:creationId xmlns="" xmlns:a16="http://schemas.microsoft.com/office/drawing/2014/main" id="{76B57E1A-B6C4-45F1-BAE1-FE0E4F0F5E4E}"/>
              </a:ext>
            </a:extLst>
          </p:cNvPr>
          <p:cNvSpPr/>
          <p:nvPr/>
        </p:nvSpPr>
        <p:spPr>
          <a:xfrm>
            <a:off x="8784299"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Etapas de análisis de la serie</a:t>
            </a:r>
          </a:p>
        </p:txBody>
      </p:sp>
    </p:spTree>
    <p:extLst>
      <p:ext uri="{BB962C8B-B14F-4D97-AF65-F5344CB8AC3E}">
        <p14:creationId xmlns:p14="http://schemas.microsoft.com/office/powerpoint/2010/main" xmlns="" val="31392434"/>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216763" y="1248576"/>
                <a:ext cx="10515600" cy="4351338"/>
              </a:xfrm>
            </p:spPr>
            <p:txBody>
              <a:bodyPr>
                <a:normAutofit/>
              </a:bodyPr>
              <a:lstStyle/>
              <a:p>
                <a:r>
                  <a:rPr lang="es-CR" sz="2400" dirty="0"/>
                  <a:t>De forma general, una previsión a un horizonte </a:t>
                </a:r>
                <a14:m>
                  <m:oMath xmlns:m="http://schemas.openxmlformats.org/officeDocument/2006/math">
                    <m:r>
                      <a:rPr lang="es-CR" sz="2400" i="1" dirty="0" smtClean="0">
                        <a:latin typeface="Cambria Math" panose="02040503050406030204" pitchFamily="18" charset="0"/>
                      </a:rPr>
                      <m:t>𝑘</m:t>
                    </m:r>
                  </m:oMath>
                </a14:m>
                <a:r>
                  <a:rPr lang="es-CR" sz="2400" dirty="0"/>
                  <a:t> está dado por:</a:t>
                </a:r>
              </a:p>
              <a:p>
                <a:endParaRPr lang="es-CR" sz="2400" dirty="0"/>
              </a:p>
              <a:p>
                <a:endParaRPr lang="es-CR" sz="2400" dirty="0"/>
              </a:p>
              <a:p>
                <a:endParaRPr lang="es-CR" sz="2400" dirty="0"/>
              </a:p>
              <a:p>
                <a:endParaRPr lang="es-CR" sz="2400" dirty="0"/>
              </a:p>
              <a:p>
                <a:endParaRPr lang="es-CR" sz="2400" dirty="0"/>
              </a:p>
              <a:p>
                <a:r>
                  <a:rPr lang="es-CR" sz="2400" dirty="0"/>
                  <a:t>También, se puede calcular el intervalo de confianza para la previsión en </a:t>
                </a:r>
                <a14:m>
                  <m:oMath xmlns:m="http://schemas.openxmlformats.org/officeDocument/2006/math">
                    <m:acc>
                      <m:accPr>
                        <m:chr m:val="̂"/>
                        <m:ctrlPr>
                          <a:rPr lang="es-CR" sz="2400" i="1">
                            <a:latin typeface="Cambria Math"/>
                          </a:rPr>
                        </m:ctrlPr>
                      </m:accPr>
                      <m:e>
                        <m:sSub>
                          <m:sSubPr>
                            <m:ctrlPr>
                              <a:rPr lang="es-CR" sz="2400" i="1">
                                <a:latin typeface="Cambria Math"/>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e>
                    </m:acc>
                    <m:r>
                      <a:rPr lang="es-CR" sz="2400" i="1">
                        <a:latin typeface="Cambria Math" panose="02040503050406030204" pitchFamily="18" charset="0"/>
                      </a:rPr>
                      <m:t> (</m:t>
                    </m:r>
                    <m:r>
                      <a:rPr lang="es-CR" sz="2400" b="0" i="1" smtClean="0">
                        <a:latin typeface="Cambria Math" panose="02040503050406030204" pitchFamily="18" charset="0"/>
                      </a:rPr>
                      <m:t>𝑘</m:t>
                    </m:r>
                    <m:r>
                      <a:rPr lang="es-CR" sz="2400" i="1">
                        <a:latin typeface="Cambria Math" panose="02040503050406030204" pitchFamily="18" charset="0"/>
                      </a:rPr>
                      <m:t>)</m:t>
                    </m:r>
                  </m:oMath>
                </a14:m>
                <a:r>
                  <a:rPr lang="es-CR" sz="2400" dirty="0"/>
                  <a:t>. Bajo la hipótesis de normalidad de residuos de </a:t>
                </a:r>
                <a14:m>
                  <m:oMath xmlns:m="http://schemas.openxmlformats.org/officeDocument/2006/math">
                    <m:sSub>
                      <m:sSubPr>
                        <m:ctrlPr>
                          <a:rPr lang="es-CR" sz="2400" b="0" i="1" smtClean="0">
                            <a:latin typeface="Cambria Math"/>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sub>
                    </m:sSub>
                  </m:oMath>
                </a14:m>
                <a:r>
                  <a:rPr lang="es-CR" sz="2400" dirty="0"/>
                  <a:t>. Podemos ver que:</a:t>
                </a:r>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216763" y="1248576"/>
                <a:ext cx="10515600" cy="4351338"/>
              </a:xfrm>
              <a:blipFill>
                <a:blip r:embed="rId2" cstate="print"/>
                <a:stretch>
                  <a:fillRect l="-812" t="-1961"/>
                </a:stretch>
              </a:blipFill>
            </p:spPr>
            <p:txBody>
              <a:bodyPr/>
              <a:lstStyle/>
              <a:p>
                <a:r>
                  <a:rPr lang="es-CR">
                    <a:noFill/>
                  </a:rPr>
                  <a:t> </a:t>
                </a:r>
              </a:p>
            </p:txBody>
          </p:sp>
        </mc:Fallback>
      </mc:AlternateContent>
      <p:sp>
        <p:nvSpPr>
          <p:cNvPr id="4" name="1 Título">
            <a:extLst>
              <a:ext uri="{FF2B5EF4-FFF2-40B4-BE49-F238E27FC236}">
                <a16:creationId xmlns="" xmlns:a16="http://schemas.microsoft.com/office/drawing/2014/main" id="{91450F06-4E99-4D01-9D59-76AE16961038}"/>
              </a:ext>
            </a:extLst>
          </p:cNvPr>
          <p:cNvSpPr>
            <a:spLocks noGrp="1"/>
          </p:cNvSpPr>
          <p:nvPr>
            <p:ph type="title"/>
          </p:nvPr>
        </p:nvSpPr>
        <p:spPr>
          <a:xfrm>
            <a:off x="838200" y="45527"/>
            <a:ext cx="10515600" cy="966525"/>
          </a:xfrm>
        </p:spPr>
        <p:txBody>
          <a:bodyPr/>
          <a:lstStyle/>
          <a:p>
            <a:pPr algn="ctr"/>
            <a:r>
              <a:rPr lang="es-CR" dirty="0"/>
              <a:t>Pronóstico</a:t>
            </a:r>
          </a:p>
        </p:txBody>
      </p:sp>
      <p:pic>
        <p:nvPicPr>
          <p:cNvPr id="5" name="Imagen 4">
            <a:extLst>
              <a:ext uri="{FF2B5EF4-FFF2-40B4-BE49-F238E27FC236}">
                <a16:creationId xmlns="" xmlns:a16="http://schemas.microsoft.com/office/drawing/2014/main" id="{7384461B-E79B-4323-9041-3144601A69A9}"/>
              </a:ext>
            </a:extLst>
          </p:cNvPr>
          <p:cNvPicPr>
            <a:picLocks noChangeAspect="1"/>
          </p:cNvPicPr>
          <p:nvPr/>
        </p:nvPicPr>
        <p:blipFill>
          <a:blip r:embed="rId3" cstate="print"/>
          <a:stretch>
            <a:fillRect/>
          </a:stretch>
        </p:blipFill>
        <p:spPr>
          <a:xfrm>
            <a:off x="3898813" y="1835573"/>
            <a:ext cx="3151500" cy="1748667"/>
          </a:xfrm>
          <a:prstGeom prst="rect">
            <a:avLst/>
          </a:prstGeom>
        </p:spPr>
      </p:pic>
      <p:pic>
        <p:nvPicPr>
          <p:cNvPr id="6" name="Imagen 5">
            <a:extLst>
              <a:ext uri="{FF2B5EF4-FFF2-40B4-BE49-F238E27FC236}">
                <a16:creationId xmlns="" xmlns:a16="http://schemas.microsoft.com/office/drawing/2014/main" id="{A02C021B-B8B0-4C36-8024-7CC71AE1D1D0}"/>
              </a:ext>
            </a:extLst>
          </p:cNvPr>
          <p:cNvPicPr>
            <a:picLocks noChangeAspect="1"/>
          </p:cNvPicPr>
          <p:nvPr/>
        </p:nvPicPr>
        <p:blipFill>
          <a:blip r:embed="rId4" cstate="print"/>
          <a:stretch>
            <a:fillRect/>
          </a:stretch>
        </p:blipFill>
        <p:spPr>
          <a:xfrm>
            <a:off x="3206030" y="5404488"/>
            <a:ext cx="4537065" cy="863899"/>
          </a:xfrm>
          <a:prstGeom prst="rect">
            <a:avLst/>
          </a:prstGeom>
        </p:spPr>
      </p:pic>
    </p:spTree>
    <p:extLst>
      <p:ext uri="{BB962C8B-B14F-4D97-AF65-F5344CB8AC3E}">
        <p14:creationId xmlns:p14="http://schemas.microsoft.com/office/powerpoint/2010/main" xmlns="" val="2475321707"/>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6764" y="1044389"/>
            <a:ext cx="10515600" cy="5693762"/>
          </a:xfrm>
        </p:spPr>
        <p:txBody>
          <a:bodyPr>
            <a:normAutofit/>
          </a:bodyPr>
          <a:lstStyle/>
          <a:p>
            <a:r>
              <a:rPr lang="es-CR" sz="2400" dirty="0"/>
              <a:t>Por lo tanto, sabemos que:</a:t>
            </a:r>
          </a:p>
          <a:p>
            <a:endParaRPr lang="es-CR" sz="2400" dirty="0"/>
          </a:p>
          <a:p>
            <a:endParaRPr lang="es-CR" sz="2400" dirty="0"/>
          </a:p>
          <a:p>
            <a:endParaRPr lang="es-CR" sz="2400" dirty="0"/>
          </a:p>
          <a:p>
            <a:r>
              <a:rPr lang="es-CR" sz="2400" dirty="0"/>
              <a:t>Donde:</a:t>
            </a:r>
          </a:p>
          <a:p>
            <a:endParaRPr lang="es-CR" sz="2400" dirty="0"/>
          </a:p>
          <a:p>
            <a:endParaRPr lang="es-CR" sz="2400" dirty="0"/>
          </a:p>
          <a:p>
            <a:endParaRPr lang="es-CR" sz="2400" dirty="0"/>
          </a:p>
          <a:p>
            <a:endParaRPr lang="es-CR" sz="2400" dirty="0"/>
          </a:p>
          <a:p>
            <a:r>
              <a:rPr lang="es-CR" sz="2400" dirty="0"/>
              <a:t>Y por lo tanto los intervalos de confianza se obtiene como:</a:t>
            </a:r>
          </a:p>
          <a:p>
            <a:endParaRPr lang="es-CR" sz="2400" dirty="0"/>
          </a:p>
          <a:p>
            <a:endParaRPr lang="es-CR" sz="2400" dirty="0"/>
          </a:p>
          <a:p>
            <a:endParaRPr lang="es-CR" sz="2400" dirty="0"/>
          </a:p>
          <a:p>
            <a:endParaRPr lang="es-CR" sz="2400" dirty="0"/>
          </a:p>
          <a:p>
            <a:endParaRPr lang="es-CR" sz="2400" dirty="0"/>
          </a:p>
          <a:p>
            <a:endParaRPr lang="es-CR" sz="2400" dirty="0"/>
          </a:p>
          <a:p>
            <a:endParaRPr lang="es-CR" sz="2400" dirty="0"/>
          </a:p>
        </p:txBody>
      </p:sp>
      <p:sp>
        <p:nvSpPr>
          <p:cNvPr id="4" name="1 Título">
            <a:extLst>
              <a:ext uri="{FF2B5EF4-FFF2-40B4-BE49-F238E27FC236}">
                <a16:creationId xmlns="" xmlns:a16="http://schemas.microsoft.com/office/drawing/2014/main" id="{010E4C5A-98D7-4131-AF22-7E03C50AAF7B}"/>
              </a:ext>
            </a:extLst>
          </p:cNvPr>
          <p:cNvSpPr>
            <a:spLocks noGrp="1"/>
          </p:cNvSpPr>
          <p:nvPr>
            <p:ph type="title"/>
          </p:nvPr>
        </p:nvSpPr>
        <p:spPr>
          <a:xfrm>
            <a:off x="621437" y="54406"/>
            <a:ext cx="10732363" cy="851115"/>
          </a:xfrm>
        </p:spPr>
        <p:txBody>
          <a:bodyPr/>
          <a:lstStyle/>
          <a:p>
            <a:pPr algn="ctr"/>
            <a:r>
              <a:rPr lang="es-CR" dirty="0"/>
              <a:t>Pronóstico</a:t>
            </a:r>
          </a:p>
        </p:txBody>
      </p:sp>
      <p:pic>
        <p:nvPicPr>
          <p:cNvPr id="5" name="Imagen 4">
            <a:extLst>
              <a:ext uri="{FF2B5EF4-FFF2-40B4-BE49-F238E27FC236}">
                <a16:creationId xmlns="" xmlns:a16="http://schemas.microsoft.com/office/drawing/2014/main" id="{3F3F27EB-7452-4332-903A-1FBDD427F4D3}"/>
              </a:ext>
            </a:extLst>
          </p:cNvPr>
          <p:cNvPicPr>
            <a:picLocks noChangeAspect="1"/>
          </p:cNvPicPr>
          <p:nvPr/>
        </p:nvPicPr>
        <p:blipFill>
          <a:blip r:embed="rId2" cstate="print"/>
          <a:stretch>
            <a:fillRect/>
          </a:stretch>
        </p:blipFill>
        <p:spPr>
          <a:xfrm>
            <a:off x="2323063" y="1629320"/>
            <a:ext cx="6303001" cy="1024833"/>
          </a:xfrm>
          <a:prstGeom prst="rect">
            <a:avLst/>
          </a:prstGeom>
        </p:spPr>
      </p:pic>
      <p:pic>
        <p:nvPicPr>
          <p:cNvPr id="6" name="Imagen 5">
            <a:extLst>
              <a:ext uri="{FF2B5EF4-FFF2-40B4-BE49-F238E27FC236}">
                <a16:creationId xmlns="" xmlns:a16="http://schemas.microsoft.com/office/drawing/2014/main" id="{EBD1AB3A-D923-4577-A0FA-A9AEE950C9C6}"/>
              </a:ext>
            </a:extLst>
          </p:cNvPr>
          <p:cNvPicPr>
            <a:picLocks noChangeAspect="1"/>
          </p:cNvPicPr>
          <p:nvPr/>
        </p:nvPicPr>
        <p:blipFill>
          <a:blip r:embed="rId3" cstate="print"/>
          <a:stretch>
            <a:fillRect/>
          </a:stretch>
        </p:blipFill>
        <p:spPr>
          <a:xfrm>
            <a:off x="3968406" y="3552832"/>
            <a:ext cx="4038423" cy="1132114"/>
          </a:xfrm>
          <a:prstGeom prst="rect">
            <a:avLst/>
          </a:prstGeom>
        </p:spPr>
      </p:pic>
      <p:pic>
        <p:nvPicPr>
          <p:cNvPr id="7" name="Imagen 6">
            <a:extLst>
              <a:ext uri="{FF2B5EF4-FFF2-40B4-BE49-F238E27FC236}">
                <a16:creationId xmlns="" xmlns:a16="http://schemas.microsoft.com/office/drawing/2014/main" id="{2214514C-8222-45E5-B11C-9F7E7A013CED}"/>
              </a:ext>
            </a:extLst>
          </p:cNvPr>
          <p:cNvPicPr>
            <a:picLocks noChangeAspect="1"/>
          </p:cNvPicPr>
          <p:nvPr/>
        </p:nvPicPr>
        <p:blipFill>
          <a:blip r:embed="rId4" cstate="print"/>
          <a:stretch>
            <a:fillRect/>
          </a:stretch>
        </p:blipFill>
        <p:spPr>
          <a:xfrm>
            <a:off x="3646616" y="5713318"/>
            <a:ext cx="4011000" cy="1024833"/>
          </a:xfrm>
          <a:prstGeom prst="rect">
            <a:avLst/>
          </a:prstGeom>
        </p:spPr>
      </p:pic>
    </p:spTree>
    <p:extLst>
      <p:ext uri="{BB962C8B-B14F-4D97-AF65-F5344CB8AC3E}">
        <p14:creationId xmlns:p14="http://schemas.microsoft.com/office/powerpoint/2010/main" xmlns="" val="3042287725"/>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6" name="4 Elipse">
            <a:extLst>
              <a:ext uri="{FF2B5EF4-FFF2-40B4-BE49-F238E27FC236}">
                <a16:creationId xmlns="" xmlns:a16="http://schemas.microsoft.com/office/drawing/2014/main" id="{DC984136-0EA0-4431-B28D-62E701BC6E7D}"/>
              </a:ext>
            </a:extLst>
          </p:cNvPr>
          <p:cNvSpPr/>
          <p:nvPr/>
        </p:nvSpPr>
        <p:spPr>
          <a:xfrm>
            <a:off x="719403"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7" name="5 Elipse">
            <a:extLst>
              <a:ext uri="{FF2B5EF4-FFF2-40B4-BE49-F238E27FC236}">
                <a16:creationId xmlns="" xmlns:a16="http://schemas.microsoft.com/office/drawing/2014/main" id="{D8F8DC89-5271-4371-A0E3-29A433D033A5}"/>
              </a:ext>
            </a:extLst>
          </p:cNvPr>
          <p:cNvSpPr/>
          <p:nvPr/>
        </p:nvSpPr>
        <p:spPr>
          <a:xfrm>
            <a:off x="719403" y="5409340"/>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8" name="6 Elipse">
            <a:extLst>
              <a:ext uri="{FF2B5EF4-FFF2-40B4-BE49-F238E27FC236}">
                <a16:creationId xmlns="" xmlns:a16="http://schemas.microsoft.com/office/drawing/2014/main" id="{560688F9-D0A3-42CA-B12F-60658E947C04}"/>
              </a:ext>
            </a:extLst>
          </p:cNvPr>
          <p:cNvSpPr/>
          <p:nvPr/>
        </p:nvSpPr>
        <p:spPr>
          <a:xfrm>
            <a:off x="6576054"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a:extLst>
              <a:ext uri="{FF2B5EF4-FFF2-40B4-BE49-F238E27FC236}">
                <a16:creationId xmlns=""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Estimación</a:t>
            </a:r>
          </a:p>
        </p:txBody>
      </p:sp>
      <p:sp>
        <p:nvSpPr>
          <p:cNvPr id="11" name="10 Rectángulo redondeado">
            <a:extLst>
              <a:ext uri="{FF2B5EF4-FFF2-40B4-BE49-F238E27FC236}">
                <a16:creationId xmlns="" xmlns:a16="http://schemas.microsoft.com/office/drawing/2014/main" id="{F5751BD8-8FC5-44D8-940A-52DA5C79C80A}"/>
              </a:ext>
            </a:extLst>
          </p:cNvPr>
          <p:cNvSpPr/>
          <p:nvPr/>
        </p:nvSpPr>
        <p:spPr>
          <a:xfrm>
            <a:off x="2740343"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Validación</a:t>
            </a:r>
          </a:p>
        </p:txBody>
      </p:sp>
      <p:sp>
        <p:nvSpPr>
          <p:cNvPr id="13" name="12 Rectángulo redondeado">
            <a:extLst>
              <a:ext uri="{FF2B5EF4-FFF2-40B4-BE49-F238E27FC236}">
                <a16:creationId xmlns="" xmlns:a16="http://schemas.microsoft.com/office/drawing/2014/main" id="{A0FC8252-27A7-4CA1-8450-6DAE7992941C}"/>
              </a:ext>
            </a:extLst>
          </p:cNvPr>
          <p:cNvSpPr/>
          <p:nvPr/>
        </p:nvSpPr>
        <p:spPr>
          <a:xfrm>
            <a:off x="8784299"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Pronóstico</a:t>
            </a:r>
          </a:p>
        </p:txBody>
      </p:sp>
      <p:sp>
        <p:nvSpPr>
          <p:cNvPr id="17" name="16 Rectángulo redondeado">
            <a:extLst>
              <a:ext uri="{FF2B5EF4-FFF2-40B4-BE49-F238E27FC236}">
                <a16:creationId xmlns="" xmlns:a16="http://schemas.microsoft.com/office/drawing/2014/main" id="{283EEA12-23FD-458A-BFDF-3F583992CA1A}"/>
              </a:ext>
            </a:extLst>
          </p:cNvPr>
          <p:cNvSpPr/>
          <p:nvPr/>
        </p:nvSpPr>
        <p:spPr>
          <a:xfrm>
            <a:off x="2740343" y="5409340"/>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Criterios de comparación de modelos</a:t>
            </a:r>
          </a:p>
        </p:txBody>
      </p:sp>
      <p:sp>
        <p:nvSpPr>
          <p:cNvPr id="12" name="6 Elipse">
            <a:extLst>
              <a:ext uri="{FF2B5EF4-FFF2-40B4-BE49-F238E27FC236}">
                <a16:creationId xmlns="" xmlns:a16="http://schemas.microsoft.com/office/drawing/2014/main" id="{6E6F3B15-486F-476E-92E4-8E32F5162D3D}"/>
              </a:ext>
            </a:extLst>
          </p:cNvPr>
          <p:cNvSpPr/>
          <p:nvPr/>
        </p:nvSpPr>
        <p:spPr>
          <a:xfrm>
            <a:off x="6576054" y="3393116"/>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4" name="12 Rectángulo redondeado">
            <a:extLst>
              <a:ext uri="{FF2B5EF4-FFF2-40B4-BE49-F238E27FC236}">
                <a16:creationId xmlns="" xmlns:a16="http://schemas.microsoft.com/office/drawing/2014/main" id="{76B57E1A-B6C4-45F1-BAE1-FE0E4F0F5E4E}"/>
              </a:ext>
            </a:extLst>
          </p:cNvPr>
          <p:cNvSpPr/>
          <p:nvPr/>
        </p:nvSpPr>
        <p:spPr>
          <a:xfrm>
            <a:off x="8784299" y="3393116"/>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Etapas de análisis de la serie</a:t>
            </a:r>
          </a:p>
        </p:txBody>
      </p:sp>
    </p:spTree>
    <p:extLst>
      <p:ext uri="{BB962C8B-B14F-4D97-AF65-F5344CB8AC3E}">
        <p14:creationId xmlns:p14="http://schemas.microsoft.com/office/powerpoint/2010/main" xmlns="" val="2577959756"/>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5004" y="27770"/>
            <a:ext cx="11176986" cy="806731"/>
          </a:xfrm>
        </p:spPr>
        <p:txBody>
          <a:bodyPr/>
          <a:lstStyle/>
          <a:p>
            <a:pPr algn="ctr"/>
            <a:r>
              <a:rPr lang="es-CR" dirty="0"/>
              <a:t>Etapas de análisis de la serie</a:t>
            </a:r>
          </a:p>
        </p:txBody>
      </p:sp>
      <p:sp>
        <p:nvSpPr>
          <p:cNvPr id="3" name="2 Marcador de contenido"/>
          <p:cNvSpPr>
            <a:spLocks noGrp="1"/>
          </p:cNvSpPr>
          <p:nvPr>
            <p:ph idx="1"/>
          </p:nvPr>
        </p:nvSpPr>
        <p:spPr>
          <a:xfrm>
            <a:off x="190128" y="950665"/>
            <a:ext cx="11688193" cy="5787486"/>
          </a:xfrm>
        </p:spPr>
        <p:txBody>
          <a:bodyPr>
            <a:normAutofit lnSpcReduction="10000"/>
          </a:bodyPr>
          <a:lstStyle/>
          <a:p>
            <a:pPr marL="0" indent="0">
              <a:buNone/>
            </a:pPr>
            <a:r>
              <a:rPr lang="es-CR" sz="2400" b="1" dirty="0"/>
              <a:t>Transformación de la serie</a:t>
            </a:r>
          </a:p>
          <a:p>
            <a:pPr marL="0" indent="0">
              <a:buNone/>
            </a:pPr>
            <a:endParaRPr lang="es-CR" sz="2400" dirty="0"/>
          </a:p>
          <a:p>
            <a:pPr marL="0" indent="0" algn="just">
              <a:buNone/>
            </a:pPr>
            <a:r>
              <a:rPr lang="es-CR" sz="2400" dirty="0"/>
              <a:t>Con el fin de identificar </a:t>
            </a:r>
            <a:r>
              <a:rPr lang="es-CR" sz="2400" dirty="0" smtClean="0"/>
              <a:t>que la </a:t>
            </a:r>
            <a:r>
              <a:rPr lang="es-CR" sz="2400" dirty="0"/>
              <a:t>serie temporal estudiada </a:t>
            </a:r>
            <a:r>
              <a:rPr lang="es-CR" sz="2400" dirty="0" smtClean="0"/>
              <a:t>es</a:t>
            </a:r>
            <a:r>
              <a:rPr lang="es-CR" sz="2400" dirty="0"/>
              <a:t>, en efecto, uno de los procesos ARMA, se deben, en su mayoría de veces, aplicar diferentes transformaciones (por ejemplo, diferenciación en el caso de una serie I(1), logaritmo, etc.). Es necesario durante la fase de predicción tener en cuenta la transformación elegida:</a:t>
            </a:r>
          </a:p>
          <a:p>
            <a:pPr marL="0" indent="0" algn="just">
              <a:buNone/>
            </a:pPr>
            <a:endParaRPr lang="es-CR" sz="2400" dirty="0"/>
          </a:p>
          <a:p>
            <a:pPr marL="0" indent="0" algn="just">
              <a:buNone/>
            </a:pPr>
            <a:r>
              <a:rPr lang="es-CR" sz="2400" dirty="0"/>
              <a:t>• Si el proceso contiene una tendencia determinista, se extrae por regresión para obtener una serie estacionaria durante la fase de estimación. Luego, durante la fase de pronóstico, se agrega la proyección de la tendencia a las previsiones realizadas sobre el componente ARMA estacionario. Un caso similar aplica para la variancia no constante.</a:t>
            </a:r>
          </a:p>
          <a:p>
            <a:pPr marL="0" indent="0" algn="just">
              <a:buNone/>
            </a:pPr>
            <a:endParaRPr lang="es-CR" sz="2400" dirty="0"/>
          </a:p>
          <a:p>
            <a:pPr marL="0" indent="0" algn="just">
              <a:buNone/>
            </a:pPr>
            <a:r>
              <a:rPr lang="es-CR" sz="2400" dirty="0"/>
              <a:t>• Si la transformación resulta de la aplicación de un filtro lineal (del tipo por ejemplo previsiones) sobre las series estacionarias </a:t>
            </a:r>
            <a:r>
              <a:rPr lang="es-CR" sz="2400" dirty="0" smtClean="0"/>
              <a:t>filtradas,  </a:t>
            </a:r>
            <a:r>
              <a:rPr lang="es-CR" sz="2400" dirty="0"/>
              <a:t>luego </a:t>
            </a:r>
            <a:r>
              <a:rPr lang="es-CR" sz="2400" dirty="0" smtClean="0"/>
              <a:t>se reconstruye </a:t>
            </a:r>
            <a:r>
              <a:rPr lang="es-CR" sz="2400" dirty="0"/>
              <a:t>las predicciones de la serie inicial invirtiendo el filtro. </a:t>
            </a:r>
          </a:p>
        </p:txBody>
      </p:sp>
    </p:spTree>
    <p:extLst>
      <p:ext uri="{BB962C8B-B14F-4D97-AF65-F5344CB8AC3E}">
        <p14:creationId xmlns:p14="http://schemas.microsoft.com/office/powerpoint/2010/main" xmlns="" val="4073190095"/>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435004" y="1124288"/>
                <a:ext cx="10515600" cy="5383044"/>
              </a:xfrm>
            </p:spPr>
            <p:txBody>
              <a:bodyPr>
                <a:normAutofit/>
              </a:bodyPr>
              <a:lstStyle/>
              <a:p>
                <a:pPr algn="just"/>
                <a:r>
                  <a:rPr lang="es-CR" sz="2400" dirty="0"/>
                  <a:t>Habiendo transformado la serie (quitando los efectos de tendencia y variancia inconstante), los siguientes pasos serían:</a:t>
                </a:r>
              </a:p>
              <a:p>
                <a:pPr algn="just"/>
                <a:endParaRPr lang="es-CR" sz="2400" dirty="0"/>
              </a:p>
              <a:p>
                <a:pPr marL="457200" indent="-457200" algn="just">
                  <a:buFont typeface="+mj-lt"/>
                  <a:buAutoNum type="arabicPeriod"/>
                </a:pPr>
                <a:r>
                  <a:rPr lang="es-CR" sz="2400" dirty="0"/>
                  <a:t>Identificación del proceso.</a:t>
                </a:r>
              </a:p>
              <a:p>
                <a:pPr marL="457200" indent="-457200" algn="just">
                  <a:buFont typeface="+mj-lt"/>
                  <a:buAutoNum type="arabicPeriod"/>
                </a:pPr>
                <a:endParaRPr lang="es-CR" sz="2400" dirty="0"/>
              </a:p>
              <a:p>
                <a:pPr marL="457200" indent="-457200" algn="just">
                  <a:buFont typeface="+mj-lt"/>
                  <a:buAutoNum type="arabicPeriod"/>
                </a:pPr>
                <a:r>
                  <a:rPr lang="es-CR" sz="2400" dirty="0"/>
                  <a:t>Estimación de los parámetros </a:t>
                </a:r>
                <a14:m>
                  <m:oMath xmlns:m="http://schemas.openxmlformats.org/officeDocument/2006/math">
                    <m:r>
                      <a:rPr lang="es-CR" sz="2400" i="1" dirty="0" smtClean="0">
                        <a:latin typeface="Cambria Math" panose="02040503050406030204" pitchFamily="18" charset="0"/>
                      </a:rPr>
                      <m:t>𝐴𝑅𝑀𝐴</m:t>
                    </m:r>
                    <m:r>
                      <a:rPr lang="es-CR" sz="2400" i="1" dirty="0" smtClean="0">
                        <a:latin typeface="Cambria Math" panose="02040503050406030204" pitchFamily="18" charset="0"/>
                      </a:rPr>
                      <m:t>(</m:t>
                    </m:r>
                    <m:r>
                      <a:rPr lang="es-CR" sz="2400" i="1" dirty="0" err="1" smtClean="0">
                        <a:latin typeface="Cambria Math" panose="02040503050406030204" pitchFamily="18" charset="0"/>
                      </a:rPr>
                      <m:t>𝑝</m:t>
                    </m:r>
                    <m:r>
                      <a:rPr lang="es-CR" sz="2400" i="1" dirty="0" err="1" smtClean="0">
                        <a:latin typeface="Cambria Math" panose="02040503050406030204" pitchFamily="18" charset="0"/>
                      </a:rPr>
                      <m:t>,</m:t>
                    </m:r>
                    <m:r>
                      <a:rPr lang="es-CR" sz="2400" i="1" dirty="0" err="1" smtClean="0">
                        <a:latin typeface="Cambria Math" panose="02040503050406030204" pitchFamily="18" charset="0"/>
                      </a:rPr>
                      <m:t>𝑞</m:t>
                    </m:r>
                    <m:r>
                      <a:rPr lang="es-CR" sz="2400" i="1" dirty="0" smtClean="0">
                        <a:latin typeface="Cambria Math" panose="02040503050406030204" pitchFamily="18" charset="0"/>
                      </a:rPr>
                      <m:t>)</m:t>
                    </m:r>
                  </m:oMath>
                </a14:m>
                <a:r>
                  <a:rPr lang="es-CR" sz="2400" dirty="0"/>
                  <a:t>.</a:t>
                </a:r>
              </a:p>
              <a:p>
                <a:pPr marL="457200" indent="-457200" algn="just">
                  <a:buFont typeface="+mj-lt"/>
                  <a:buAutoNum type="arabicPeriod"/>
                </a:pPr>
                <a:endParaRPr lang="es-CR" sz="2400" dirty="0"/>
              </a:p>
              <a:p>
                <a:pPr marL="457200" indent="-457200" algn="just">
                  <a:buFont typeface="+mj-lt"/>
                  <a:buAutoNum type="arabicPeriod"/>
                </a:pPr>
                <a:r>
                  <a:rPr lang="es-CR" sz="2400" dirty="0"/>
                  <a:t>Validación de los supuestos.</a:t>
                </a:r>
              </a:p>
              <a:p>
                <a:pPr marL="457200" indent="-457200" algn="just">
                  <a:buFont typeface="+mj-lt"/>
                  <a:buAutoNum type="arabicPeriod"/>
                </a:pPr>
                <a:endParaRPr lang="es-CR" sz="2400" dirty="0"/>
              </a:p>
              <a:p>
                <a:pPr marL="457200" indent="-457200" algn="just">
                  <a:buFont typeface="+mj-lt"/>
                  <a:buAutoNum type="arabicPeriod"/>
                </a:pPr>
                <a:r>
                  <a:rPr lang="es-CR" sz="2400" dirty="0"/>
                  <a:t>Pronóstico de la serie.</a:t>
                </a:r>
              </a:p>
              <a:p>
                <a:pPr marL="457200" indent="-457200" algn="just">
                  <a:buFont typeface="+mj-lt"/>
                  <a:buAutoNum type="arabicPeriod"/>
                </a:pPr>
                <a:endParaRPr lang="es-CR" sz="2400" dirty="0"/>
              </a:p>
              <a:p>
                <a:pPr algn="just"/>
                <a:endParaRPr lang="es-CR" sz="24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435004" y="1124288"/>
                <a:ext cx="10515600" cy="5383044"/>
              </a:xfrm>
              <a:blipFill>
                <a:blip r:embed="rId2" cstate="print"/>
                <a:stretch>
                  <a:fillRect l="-928" t="-1586" r="-928"/>
                </a:stretch>
              </a:blipFill>
            </p:spPr>
            <p:txBody>
              <a:bodyPr/>
              <a:lstStyle/>
              <a:p>
                <a:r>
                  <a:rPr lang="es-CR">
                    <a:noFill/>
                  </a:rPr>
                  <a:t> </a:t>
                </a:r>
              </a:p>
            </p:txBody>
          </p:sp>
        </mc:Fallback>
      </mc:AlternateContent>
      <p:sp>
        <p:nvSpPr>
          <p:cNvPr id="4" name="1 Título">
            <a:extLst>
              <a:ext uri="{FF2B5EF4-FFF2-40B4-BE49-F238E27FC236}">
                <a16:creationId xmlns="" xmlns:a16="http://schemas.microsoft.com/office/drawing/2014/main" id="{714CC6F5-8AFD-4E7D-9F2E-D732EA965531}"/>
              </a:ext>
            </a:extLst>
          </p:cNvPr>
          <p:cNvSpPr>
            <a:spLocks noGrp="1"/>
          </p:cNvSpPr>
          <p:nvPr>
            <p:ph type="title"/>
          </p:nvPr>
        </p:nvSpPr>
        <p:spPr>
          <a:xfrm>
            <a:off x="435004" y="27770"/>
            <a:ext cx="11176986" cy="806731"/>
          </a:xfrm>
        </p:spPr>
        <p:txBody>
          <a:bodyPr/>
          <a:lstStyle/>
          <a:p>
            <a:pPr algn="ctr"/>
            <a:r>
              <a:rPr lang="es-CR" dirty="0"/>
              <a:t>Etapas de análisis de la serie</a:t>
            </a:r>
          </a:p>
        </p:txBody>
      </p:sp>
    </p:spTree>
    <p:extLst>
      <p:ext uri="{BB962C8B-B14F-4D97-AF65-F5344CB8AC3E}">
        <p14:creationId xmlns:p14="http://schemas.microsoft.com/office/powerpoint/2010/main" xmlns="" val="4234056924"/>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2420F7E-9E19-48A6-A617-91B09E076E6E}"/>
              </a:ext>
            </a:extLst>
          </p:cNvPr>
          <p:cNvSpPr>
            <a:spLocks noGrp="1"/>
          </p:cNvSpPr>
          <p:nvPr>
            <p:ph type="title"/>
          </p:nvPr>
        </p:nvSpPr>
        <p:spPr>
          <a:xfrm>
            <a:off x="838200" y="89917"/>
            <a:ext cx="10515600" cy="984281"/>
          </a:xfrm>
        </p:spPr>
        <p:txBody>
          <a:bodyPr/>
          <a:lstStyle/>
          <a:p>
            <a:pPr algn="ctr"/>
            <a:r>
              <a:rPr lang="es-CR" dirty="0"/>
              <a:t>Conclusión</a:t>
            </a:r>
          </a:p>
        </p:txBody>
      </p:sp>
      <p:sp>
        <p:nvSpPr>
          <p:cNvPr id="3" name="Marcador de contenido 2">
            <a:extLst>
              <a:ext uri="{FF2B5EF4-FFF2-40B4-BE49-F238E27FC236}">
                <a16:creationId xmlns="" xmlns:a16="http://schemas.microsoft.com/office/drawing/2014/main" id="{D0B2901A-B952-4EDA-BC5C-4A2F974A736D}"/>
              </a:ext>
            </a:extLst>
          </p:cNvPr>
          <p:cNvSpPr>
            <a:spLocks noGrp="1"/>
          </p:cNvSpPr>
          <p:nvPr>
            <p:ph idx="1"/>
          </p:nvPr>
        </p:nvSpPr>
        <p:spPr>
          <a:xfrm>
            <a:off x="403195" y="1162974"/>
            <a:ext cx="10515600" cy="5353235"/>
          </a:xfrm>
        </p:spPr>
        <p:txBody>
          <a:bodyPr>
            <a:normAutofit/>
          </a:bodyPr>
          <a:lstStyle/>
          <a:p>
            <a:pPr algn="just"/>
            <a:r>
              <a:rPr lang="es-CR" sz="2400" dirty="0"/>
              <a:t>El presente capítulo se enfocó en la estimación, validación y pronóstico de una serie temporal gobernada por un proceso ARMA.</a:t>
            </a:r>
          </a:p>
          <a:p>
            <a:pPr algn="just"/>
            <a:endParaRPr lang="es-CR" sz="2400" dirty="0"/>
          </a:p>
          <a:p>
            <a:pPr algn="just"/>
            <a:r>
              <a:rPr lang="es-CR" sz="2400" dirty="0"/>
              <a:t>Cualquier tipo de análisis previo a la identificación de la serie, requiere que esta sea estacionaria. Esto es, no debería haber </a:t>
            </a:r>
            <a:r>
              <a:rPr lang="es-CR" sz="2400" dirty="0" smtClean="0"/>
              <a:t>tendencia, </a:t>
            </a:r>
            <a:r>
              <a:rPr lang="es-CR" sz="2400" dirty="0"/>
              <a:t>y la variancia se debería considerar como constante en el tiempo.</a:t>
            </a:r>
          </a:p>
          <a:p>
            <a:pPr algn="just"/>
            <a:endParaRPr lang="es-CR" sz="2400" dirty="0"/>
          </a:p>
          <a:p>
            <a:pPr algn="just"/>
            <a:r>
              <a:rPr lang="es-CR" sz="2400" dirty="0"/>
              <a:t>Los procesos vistos hasta ahora no toman en cuenta la estacionalidad de las series, lo cuales </a:t>
            </a:r>
            <a:r>
              <a:rPr lang="es-CR" sz="2400" dirty="0" smtClean="0"/>
              <a:t>están presentes en </a:t>
            </a:r>
            <a:r>
              <a:rPr lang="es-CR" sz="2400" dirty="0"/>
              <a:t>la mayoría de </a:t>
            </a:r>
            <a:r>
              <a:rPr lang="es-CR" sz="2400" dirty="0" smtClean="0"/>
              <a:t>los análisis.</a:t>
            </a:r>
            <a:endParaRPr lang="es-CR" sz="2400" dirty="0"/>
          </a:p>
          <a:p>
            <a:pPr algn="just"/>
            <a:endParaRPr lang="es-CR" sz="2400" dirty="0"/>
          </a:p>
          <a:p>
            <a:pPr algn="just"/>
            <a:r>
              <a:rPr lang="es-CR" sz="2400" dirty="0"/>
              <a:t>También, falta por estudiar una forma de identificar las raíces unitarias en una serie, mediante las pruebas de </a:t>
            </a:r>
            <a:r>
              <a:rPr lang="es-CR" sz="2400" i="1" dirty="0" err="1"/>
              <a:t>Dickey-Fuller</a:t>
            </a:r>
            <a:r>
              <a:rPr lang="es-CR" sz="2400" dirty="0"/>
              <a:t>, </a:t>
            </a:r>
            <a:r>
              <a:rPr lang="es-CR" sz="2400" i="1" dirty="0" err="1"/>
              <a:t>Dickey-Fuller</a:t>
            </a:r>
            <a:r>
              <a:rPr lang="es-CR" sz="2400" i="1" dirty="0"/>
              <a:t> </a:t>
            </a:r>
            <a:r>
              <a:rPr lang="es-CR" sz="2400" i="1" dirty="0" err="1"/>
              <a:t>Augmented</a:t>
            </a:r>
            <a:r>
              <a:rPr lang="es-CR" sz="2400" dirty="0"/>
              <a:t> y de </a:t>
            </a:r>
            <a:r>
              <a:rPr lang="es-CR" sz="2400" i="1" dirty="0" err="1" smtClean="0"/>
              <a:t>Phillip-Perron</a:t>
            </a:r>
            <a:r>
              <a:rPr lang="es-CR" sz="2400" dirty="0"/>
              <a:t>.</a:t>
            </a:r>
          </a:p>
        </p:txBody>
      </p:sp>
    </p:spTree>
    <p:extLst>
      <p:ext uri="{BB962C8B-B14F-4D97-AF65-F5344CB8AC3E}">
        <p14:creationId xmlns:p14="http://schemas.microsoft.com/office/powerpoint/2010/main" xmlns="" val="363776913"/>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R"/>
          </a:p>
        </p:txBody>
      </p:sp>
      <p:sp>
        <p:nvSpPr>
          <p:cNvPr id="3" name="2 Marcador de contenido"/>
          <p:cNvSpPr>
            <a:spLocks noGrp="1"/>
          </p:cNvSpPr>
          <p:nvPr>
            <p:ph idx="1"/>
          </p:nvPr>
        </p:nvSpPr>
        <p:spPr/>
        <p:txBody>
          <a:bodyPr/>
          <a:lstStyle/>
          <a:p>
            <a:endParaRPr lang="es-CR"/>
          </a:p>
        </p:txBody>
      </p:sp>
      <p:pic>
        <p:nvPicPr>
          <p:cNvPr id="4" name="Picture 2" descr="Resultado de imagen para the end">
            <a:extLst>
              <a:ext uri="{FF2B5EF4-FFF2-40B4-BE49-F238E27FC236}">
                <a16:creationId xmlns="" xmlns:a16="http://schemas.microsoft.com/office/drawing/2014/main" id="{FB31865F-F529-4C1A-9A70-EEF498648F2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0352392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 xmlns:a16="http://schemas.microsoft.com/office/drawing/2014/main" id="{F3E5F748-54A6-48B9-982C-35338F2918B7}"/>
              </a:ext>
            </a:extLst>
          </p:cNvPr>
          <p:cNvSpPr txBox="1">
            <a:spLocks/>
          </p:cNvSpPr>
          <p:nvPr/>
        </p:nvSpPr>
        <p:spPr>
          <a:xfrm>
            <a:off x="609600" y="58614"/>
            <a:ext cx="109728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Índice</a:t>
            </a:r>
            <a:endParaRPr lang="es-CR" dirty="0"/>
          </a:p>
        </p:txBody>
      </p:sp>
      <p:sp>
        <p:nvSpPr>
          <p:cNvPr id="5" name="3 Elipse">
            <a:extLst>
              <a:ext uri="{FF2B5EF4-FFF2-40B4-BE49-F238E27FC236}">
                <a16:creationId xmlns="" xmlns:a16="http://schemas.microsoft.com/office/drawing/2014/main" id="{15E93677-2C0F-40E9-A292-EA90C7EE6090}"/>
              </a:ext>
            </a:extLst>
          </p:cNvPr>
          <p:cNvSpPr/>
          <p:nvPr/>
        </p:nvSpPr>
        <p:spPr>
          <a:xfrm>
            <a:off x="719403" y="1401122"/>
            <a:ext cx="1344149"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10" name="9 Rectángulo redondeado">
            <a:extLst>
              <a:ext uri="{FF2B5EF4-FFF2-40B4-BE49-F238E27FC236}">
                <a16:creationId xmlns="" xmlns:a16="http://schemas.microsoft.com/office/drawing/2014/main" id="{290C1C2F-38AF-4E91-B24A-06E437CD0F0E}"/>
              </a:ext>
            </a:extLst>
          </p:cNvPr>
          <p:cNvSpPr/>
          <p:nvPr/>
        </p:nvSpPr>
        <p:spPr>
          <a:xfrm>
            <a:off x="2639616" y="1401122"/>
            <a:ext cx="2976331"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Estimación</a:t>
            </a:r>
          </a:p>
        </p:txBody>
      </p:sp>
    </p:spTree>
    <p:extLst>
      <p:ext uri="{BB962C8B-B14F-4D97-AF65-F5344CB8AC3E}">
        <p14:creationId xmlns:p14="http://schemas.microsoft.com/office/powerpoint/2010/main" xmlns="" val="344440110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F820968-2AA7-44C6-8E8E-3D3FBF6E7C54}"/>
              </a:ext>
            </a:extLst>
          </p:cNvPr>
          <p:cNvSpPr>
            <a:spLocks noGrp="1"/>
          </p:cNvSpPr>
          <p:nvPr>
            <p:ph type="title"/>
          </p:nvPr>
        </p:nvSpPr>
        <p:spPr>
          <a:xfrm>
            <a:off x="755071" y="60324"/>
            <a:ext cx="10661073" cy="1020332"/>
          </a:xfrm>
        </p:spPr>
        <p:txBody>
          <a:bodyPr/>
          <a:lstStyle/>
          <a:p>
            <a:pPr algn="ctr"/>
            <a:r>
              <a:rPr lang="es-CR" dirty="0"/>
              <a:t>La estimación </a:t>
            </a:r>
          </a:p>
        </p:txBody>
      </p:sp>
      <mc:AlternateContent xmlns:mc="http://schemas.openxmlformats.org/markup-compatibility/2006">
        <mc:Choice xmlns:a14="http://schemas.microsoft.com/office/drawing/2010/main" xmlns="" Requires="a14">
          <p:sp>
            <p:nvSpPr>
              <p:cNvPr id="3" name="Marcador de contenido 2">
                <a:extLst>
                  <a:ext uri="{FF2B5EF4-FFF2-40B4-BE49-F238E27FC236}">
                    <a16:creationId xmlns:a16="http://schemas.microsoft.com/office/drawing/2014/main" xmlns="" id="{35114CEA-C756-4960-BE3E-07CC91FB9E77}"/>
                  </a:ext>
                </a:extLst>
              </p:cNvPr>
              <p:cNvSpPr>
                <a:spLocks noGrp="1"/>
              </p:cNvSpPr>
              <p:nvPr>
                <p:ph idx="1"/>
              </p:nvPr>
            </p:nvSpPr>
            <p:spPr>
              <a:xfrm>
                <a:off x="159339" y="1396129"/>
                <a:ext cx="11741716" cy="5184780"/>
              </a:xfrm>
            </p:spPr>
            <p:txBody>
              <a:bodyPr>
                <a:normAutofit/>
              </a:bodyPr>
              <a:lstStyle/>
              <a:p>
                <a:pPr algn="just"/>
                <a:r>
                  <a:rPr lang="es-CR" sz="2400" dirty="0"/>
                  <a:t>La estimación de los parámetros de un modelo </a:t>
                </a:r>
                <a14:m>
                  <m:oMath xmlns:m="http://schemas.openxmlformats.org/officeDocument/2006/math">
                    <m:r>
                      <a:rPr lang="es-CR" sz="2400" i="1" dirty="0" smtClean="0">
                        <a:latin typeface="Cambria Math"/>
                      </a:rPr>
                      <m:t>𝐴𝑅𝑀𝐴</m:t>
                    </m:r>
                    <m:r>
                      <a:rPr lang="es-CR" sz="2400" i="1" dirty="0" smtClean="0">
                        <a:latin typeface="Cambria Math"/>
                      </a:rPr>
                      <m:t>(</m:t>
                    </m:r>
                    <m:r>
                      <a:rPr lang="es-CR" sz="2400" i="1" dirty="0" err="1" smtClean="0">
                        <a:latin typeface="Cambria Math"/>
                      </a:rPr>
                      <m:t>𝑝</m:t>
                    </m:r>
                    <m:r>
                      <a:rPr lang="es-CR" sz="2400" i="1" dirty="0" err="1" smtClean="0">
                        <a:latin typeface="Cambria Math"/>
                      </a:rPr>
                      <m:t>,</m:t>
                    </m:r>
                    <m:r>
                      <a:rPr lang="es-CR" sz="2400" i="1" dirty="0" err="1" smtClean="0">
                        <a:latin typeface="Cambria Math"/>
                      </a:rPr>
                      <m:t>𝑞</m:t>
                    </m:r>
                    <m:r>
                      <a:rPr lang="es-CR" sz="2400" i="1" dirty="0" smtClean="0">
                        <a:latin typeface="Cambria Math"/>
                      </a:rPr>
                      <m:t>)</m:t>
                    </m:r>
                  </m:oMath>
                </a14:m>
                <a:r>
                  <a:rPr lang="es-CR" sz="2400" dirty="0"/>
                  <a:t>, cuando se cree que los órdenes </a:t>
                </a:r>
                <a14:m>
                  <m:oMath xmlns:m="http://schemas.openxmlformats.org/officeDocument/2006/math">
                    <m:r>
                      <a:rPr lang="es-CR" sz="2400" i="1" dirty="0" smtClean="0">
                        <a:latin typeface="Cambria Math"/>
                      </a:rPr>
                      <m:t>𝑝</m:t>
                    </m:r>
                  </m:oMath>
                </a14:m>
                <a:r>
                  <a:rPr lang="es-CR" sz="2400" dirty="0"/>
                  <a:t> y </a:t>
                </a:r>
                <a14:m>
                  <m:oMath xmlns:m="http://schemas.openxmlformats.org/officeDocument/2006/math">
                    <m:r>
                      <a:rPr lang="es-CR" sz="2400" i="1" dirty="0" smtClean="0">
                        <a:latin typeface="Cambria Math"/>
                      </a:rPr>
                      <m:t>𝑞</m:t>
                    </m:r>
                  </m:oMath>
                </a14:m>
                <a:r>
                  <a:rPr lang="es-CR" sz="2400" dirty="0"/>
                  <a:t> son conocidos, se puede llevar a cabo por los siguientes métodos de estimación:</a:t>
                </a:r>
              </a:p>
              <a:p>
                <a:pPr algn="just"/>
                <a:endParaRPr lang="es-CR" sz="2400" dirty="0"/>
              </a:p>
              <a:p>
                <a:pPr marL="457200" indent="-457200" algn="just">
                  <a:buAutoNum type="arabicPeriod"/>
                </a:pPr>
                <a:r>
                  <a:rPr lang="es-CR" sz="2400" dirty="0"/>
                  <a:t>Mínimos Cuadrados Ordinarios (MCO, sin componente MA, q = 0). En este caso, se utilizan las ecuaciones de </a:t>
                </a:r>
                <a:r>
                  <a:rPr lang="es-CR" sz="2400" dirty="0" err="1"/>
                  <a:t>Yule</a:t>
                </a:r>
                <a:r>
                  <a:rPr lang="es-CR" sz="2400" dirty="0"/>
                  <a:t> Walker: al reemplazar las </a:t>
                </a:r>
                <a:r>
                  <a:rPr lang="es-CR" sz="2400" dirty="0" err="1"/>
                  <a:t>autocorrelaciones</a:t>
                </a:r>
                <a:r>
                  <a:rPr lang="es-CR" sz="2400" dirty="0"/>
                  <a:t> teóricas por sus estimadores, se pueden encontrar los estimadores de MCO de los parámetros de la modelo resolviendo las ecuaciones de </a:t>
                </a:r>
                <a:r>
                  <a:rPr lang="es-CR" sz="2400" dirty="0" err="1"/>
                  <a:t>Yule</a:t>
                </a:r>
                <a:r>
                  <a:rPr lang="es-CR" sz="2400" dirty="0"/>
                  <a:t> Walker.</a:t>
                </a:r>
              </a:p>
              <a:p>
                <a:pPr marL="457200" indent="-457200" algn="just">
                  <a:buAutoNum type="arabicPeriod"/>
                </a:pPr>
                <a:endParaRPr lang="es-CR" sz="2400" dirty="0"/>
              </a:p>
              <a:p>
                <a:pPr marL="457200" indent="-457200" algn="just">
                  <a:buAutoNum type="arabicPeriod"/>
                </a:pPr>
                <a:r>
                  <a:rPr lang="es-CR" sz="2400" dirty="0"/>
                  <a:t>Máxima verosimilitud cercana (Box and Jenkins 1970)</a:t>
                </a:r>
              </a:p>
              <a:p>
                <a:pPr marL="457200" indent="-457200" algn="just">
                  <a:buAutoNum type="arabicPeriod"/>
                </a:pPr>
                <a:endParaRPr lang="es-CR" sz="2400" dirty="0"/>
              </a:p>
              <a:p>
                <a:pPr algn="just"/>
                <a:r>
                  <a:rPr lang="es-CR" sz="2400" dirty="0"/>
                  <a:t>Máxima verosimilitud exacta (</a:t>
                </a:r>
                <a:r>
                  <a:rPr lang="en-US" sz="2400" dirty="0"/>
                  <a:t>Newbold 1974, Harvey et Philips 1979, Harvey </a:t>
                </a:r>
                <a:r>
                  <a:rPr lang="es-CR" sz="2400" dirty="0"/>
                  <a:t>1981)</a:t>
                </a:r>
              </a:p>
            </p:txBody>
          </p:sp>
        </mc:Choice>
        <mc:Fallback>
          <p:sp>
            <p:nvSpPr>
              <p:cNvPr id="3" name="Marcador de contenido 2">
                <a:extLst>
                  <a:ext uri="{FF2B5EF4-FFF2-40B4-BE49-F238E27FC236}">
                    <a16:creationId xmlns:a16="http://schemas.microsoft.com/office/drawing/2014/main" xmlns="" xmlns:a14="http://schemas.microsoft.com/office/drawing/2010/main" id="{35114CEA-C756-4960-BE3E-07CC91FB9E77}"/>
                  </a:ext>
                </a:extLst>
              </p:cNvPr>
              <p:cNvSpPr>
                <a:spLocks noGrp="1" noRot="1" noChangeAspect="1" noMove="1" noResize="1" noEditPoints="1" noAdjustHandles="1" noChangeArrowheads="1" noChangeShapeType="1" noTextEdit="1"/>
              </p:cNvSpPr>
              <p:nvPr>
                <p:ph idx="1"/>
              </p:nvPr>
            </p:nvSpPr>
            <p:spPr>
              <a:xfrm>
                <a:off x="159339" y="1396129"/>
                <a:ext cx="11741716" cy="5184780"/>
              </a:xfrm>
              <a:blipFill rotWithShape="1">
                <a:blip r:embed="rId2" cstate="print"/>
                <a:stretch>
                  <a:fillRect l="-779" t="-1645" r="-831"/>
                </a:stretch>
              </a:blipFill>
            </p:spPr>
            <p:txBody>
              <a:bodyPr/>
              <a:lstStyle/>
              <a:p>
                <a:r>
                  <a:rPr lang="es-CR">
                    <a:noFill/>
                  </a:rPr>
                  <a:t> </a:t>
                </a:r>
              </a:p>
            </p:txBody>
          </p:sp>
        </mc:Fallback>
      </mc:AlternateContent>
    </p:spTree>
    <p:extLst>
      <p:ext uri="{BB962C8B-B14F-4D97-AF65-F5344CB8AC3E}">
        <p14:creationId xmlns:p14="http://schemas.microsoft.com/office/powerpoint/2010/main" xmlns="" val="387682912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DD8E45A3-98E1-4169-8E1D-9628200DC853}"/>
              </a:ext>
            </a:extLst>
          </p:cNvPr>
          <p:cNvSpPr>
            <a:spLocks noGrp="1"/>
          </p:cNvSpPr>
          <p:nvPr>
            <p:ph idx="1"/>
          </p:nvPr>
        </p:nvSpPr>
        <p:spPr>
          <a:xfrm>
            <a:off x="339437" y="1326861"/>
            <a:ext cx="10924308" cy="5198630"/>
          </a:xfrm>
        </p:spPr>
        <p:txBody>
          <a:bodyPr/>
          <a:lstStyle/>
          <a:p>
            <a:pPr algn="just"/>
            <a:r>
              <a:rPr lang="es-CR" dirty="0"/>
              <a:t>Presentamos aquí brevemente el enfoque de estimación por máxima verosimilitud. Esta maximización se realiza utilizando el algoritmos de optimización no lineales (Newton-</a:t>
            </a:r>
            <a:r>
              <a:rPr lang="es-CR" dirty="0" err="1"/>
              <a:t>Rahpson</a:t>
            </a:r>
            <a:r>
              <a:rPr lang="es-CR" dirty="0"/>
              <a:t>, método simplex) que no discutiremos en este capítulo. </a:t>
            </a:r>
          </a:p>
          <a:p>
            <a:pPr algn="just"/>
            <a:endParaRPr lang="es-CR" dirty="0"/>
          </a:p>
          <a:p>
            <a:pPr algn="just"/>
            <a:r>
              <a:rPr lang="es-CR" dirty="0"/>
              <a:t>Sólo mostraremos cómo se escribe la maximización del programa de verosimilitud para estimar los parámetros de un modelo ARMA (p, q).</a:t>
            </a:r>
          </a:p>
        </p:txBody>
      </p:sp>
      <p:sp>
        <p:nvSpPr>
          <p:cNvPr id="4" name="Título 1">
            <a:extLst>
              <a:ext uri="{FF2B5EF4-FFF2-40B4-BE49-F238E27FC236}">
                <a16:creationId xmlns="" xmlns:a16="http://schemas.microsoft.com/office/drawing/2014/main" id="{3F820968-2AA7-44C6-8E8E-3D3FBF6E7C54}"/>
              </a:ext>
            </a:extLst>
          </p:cNvPr>
          <p:cNvSpPr>
            <a:spLocks noGrp="1"/>
          </p:cNvSpPr>
          <p:nvPr>
            <p:ph type="title"/>
          </p:nvPr>
        </p:nvSpPr>
        <p:spPr>
          <a:xfrm>
            <a:off x="755071" y="60324"/>
            <a:ext cx="10661073" cy="1020332"/>
          </a:xfrm>
        </p:spPr>
        <p:txBody>
          <a:bodyPr/>
          <a:lstStyle/>
          <a:p>
            <a:pPr algn="ctr"/>
            <a:r>
              <a:rPr lang="es-CR" dirty="0"/>
              <a:t>La estimación </a:t>
            </a:r>
          </a:p>
        </p:txBody>
      </p:sp>
    </p:spTree>
    <p:extLst>
      <p:ext uri="{BB962C8B-B14F-4D97-AF65-F5344CB8AC3E}">
        <p14:creationId xmlns:p14="http://schemas.microsoft.com/office/powerpoint/2010/main" xmlns="" val="41517692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70883" y="978766"/>
                <a:ext cx="11982571" cy="5782251"/>
              </a:xfrm>
            </p:spPr>
            <p:txBody>
              <a:bodyPr>
                <a:normAutofit/>
              </a:bodyPr>
              <a:lstStyle/>
              <a:p>
                <a:pPr marL="0" indent="0">
                  <a:buNone/>
                </a:pPr>
                <a:r>
                  <a:rPr lang="es-CR" sz="2400" b="1" dirty="0"/>
                  <a:t>Recordatorio: estimadores de máxima verosimilitud</a:t>
                </a:r>
              </a:p>
              <a:p>
                <a:pPr marL="0" indent="0">
                  <a:buNone/>
                </a:pPr>
                <a:endParaRPr lang="es-CR" sz="2400" dirty="0"/>
              </a:p>
              <a:p>
                <a:pPr marL="0" indent="0" algn="just">
                  <a:buNone/>
                </a:pPr>
                <a:r>
                  <a:rPr lang="es-CR" sz="2400" dirty="0"/>
                  <a:t>Sea </a:t>
                </a:r>
                <a14:m>
                  <m:oMath xmlns:m="http://schemas.openxmlformats.org/officeDocument/2006/math">
                    <m:r>
                      <a:rPr lang="es-CR" sz="2400" i="1" dirty="0" smtClean="0">
                        <a:latin typeface="Cambria Math"/>
                      </a:rPr>
                      <m:t>𝑋</m:t>
                    </m:r>
                  </m:oMath>
                </a14:m>
                <a:r>
                  <a:rPr lang="es-CR" sz="2400" dirty="0"/>
                  <a:t> una variable aleatorio con una ley o distribución </a:t>
                </a:r>
                <a14:m>
                  <m:oMath xmlns:m="http://schemas.openxmlformats.org/officeDocument/2006/math">
                    <m:sSub>
                      <m:sSubPr>
                        <m:ctrlPr>
                          <a:rPr lang="es-CR" sz="2400" b="0" i="1" smtClean="0">
                            <a:latin typeface="Cambria Math"/>
                          </a:rPr>
                        </m:ctrlPr>
                      </m:sSubPr>
                      <m:e>
                        <m:r>
                          <a:rPr lang="es-CR" sz="2400" b="0" i="1" smtClean="0">
                            <a:latin typeface="Cambria Math"/>
                          </a:rPr>
                          <m:t>𝑃</m:t>
                        </m:r>
                      </m:e>
                      <m:sub>
                        <m:r>
                          <a:rPr lang="es-CR" sz="2400" b="0" i="1" smtClean="0">
                            <a:latin typeface="Cambria Math"/>
                            <a:ea typeface="Cambria Math"/>
                          </a:rPr>
                          <m:t>𝜃</m:t>
                        </m:r>
                      </m:sub>
                    </m:sSub>
                  </m:oMath>
                </a14:m>
                <a:r>
                  <a:rPr lang="es-CR" sz="2400" dirty="0"/>
                  <a:t>. Denotamos como </a:t>
                </a:r>
                <a14:m>
                  <m:oMath xmlns:m="http://schemas.openxmlformats.org/officeDocument/2006/math">
                    <m:r>
                      <a:rPr lang="es-CR" sz="2400" b="0" i="1" smtClean="0">
                        <a:latin typeface="Cambria Math"/>
                      </a:rPr>
                      <m:t>𝑓</m:t>
                    </m:r>
                    <m:r>
                      <a:rPr lang="es-CR" sz="2400" b="0" i="1" smtClean="0">
                        <a:latin typeface="Cambria Math"/>
                      </a:rPr>
                      <m:t>(</m:t>
                    </m:r>
                    <m:r>
                      <a:rPr lang="es-CR" sz="2400" b="0" i="1" smtClean="0">
                        <a:latin typeface="Cambria Math"/>
                      </a:rPr>
                      <m:t>𝑥</m:t>
                    </m:r>
                    <m:r>
                      <a:rPr lang="es-CR" sz="2400" b="0" i="1" smtClean="0">
                        <a:latin typeface="Cambria Math"/>
                      </a:rPr>
                      <m:t>,</m:t>
                    </m:r>
                    <m:r>
                      <a:rPr lang="es-CR" sz="2400" b="0" i="1" smtClean="0">
                        <a:latin typeface="Cambria Math"/>
                        <a:ea typeface="Cambria Math"/>
                      </a:rPr>
                      <m:t>𝜃</m:t>
                    </m:r>
                    <m:r>
                      <a:rPr lang="es-CR" sz="2400" b="0" i="1" smtClean="0">
                        <a:latin typeface="Cambria Math"/>
                      </a:rPr>
                      <m:t>)</m:t>
                    </m:r>
                  </m:oMath>
                </a14:m>
                <a:r>
                  <a:rPr lang="es-CR" sz="2400" dirty="0"/>
                  <a:t> la densidad de </a:t>
                </a:r>
                <a14:m>
                  <m:oMath xmlns:m="http://schemas.openxmlformats.org/officeDocument/2006/math">
                    <m:sSub>
                      <m:sSubPr>
                        <m:ctrlPr>
                          <a:rPr lang="es-CR" sz="2400" i="1">
                            <a:latin typeface="Cambria Math"/>
                          </a:rPr>
                        </m:ctrlPr>
                      </m:sSubPr>
                      <m:e>
                        <m:r>
                          <a:rPr lang="es-CR" sz="2400" i="1">
                            <a:latin typeface="Cambria Math"/>
                          </a:rPr>
                          <m:t>𝑃</m:t>
                        </m:r>
                      </m:e>
                      <m:sub>
                        <m:r>
                          <a:rPr lang="es-CR" sz="2400" i="1">
                            <a:latin typeface="Cambria Math"/>
                            <a:ea typeface="Cambria Math"/>
                          </a:rPr>
                          <m:t>𝜃</m:t>
                        </m:r>
                      </m:sub>
                    </m:sSub>
                  </m:oMath>
                </a14:m>
                <a:r>
                  <a:rPr lang="es-CR" sz="2400" dirty="0"/>
                  <a:t> y </a:t>
                </a:r>
                <a14:m>
                  <m:oMath xmlns:m="http://schemas.openxmlformats.org/officeDocument/2006/math">
                    <m:r>
                      <a:rPr lang="es-CR" sz="2400" b="0" i="1" smtClean="0">
                        <a:latin typeface="Cambria Math"/>
                      </a:rPr>
                      <m:t>𝑓</m:t>
                    </m:r>
                    <m:r>
                      <a:rPr lang="es-CR" sz="2400" b="0" i="1" smtClean="0">
                        <a:latin typeface="Cambria Math"/>
                      </a:rPr>
                      <m:t>(</m:t>
                    </m:r>
                    <m:sSub>
                      <m:sSubPr>
                        <m:ctrlPr>
                          <a:rPr lang="es-CR" sz="2400" b="0" i="1" smtClean="0">
                            <a:latin typeface="Cambria Math"/>
                          </a:rPr>
                        </m:ctrlPr>
                      </m:sSubPr>
                      <m:e>
                        <m:r>
                          <a:rPr lang="es-CR" sz="2400" b="0" i="1" smtClean="0">
                            <a:latin typeface="Cambria Math"/>
                          </a:rPr>
                          <m:t>𝑥</m:t>
                        </m:r>
                      </m:e>
                      <m:sub>
                        <m:r>
                          <a:rPr lang="es-CR" sz="2400" b="0" i="1" smtClean="0">
                            <a:latin typeface="Cambria Math"/>
                          </a:rPr>
                          <m:t>1</m:t>
                        </m:r>
                      </m:sub>
                    </m:sSub>
                    <m:r>
                      <a:rPr lang="es-CR" sz="2400" b="0" i="1" smtClean="0">
                        <a:latin typeface="Cambria Math"/>
                      </a:rPr>
                      <m:t>,…,</m:t>
                    </m:r>
                    <m:sSub>
                      <m:sSubPr>
                        <m:ctrlPr>
                          <a:rPr lang="es-CR" sz="2400" b="0" i="1" smtClean="0">
                            <a:latin typeface="Cambria Math"/>
                          </a:rPr>
                        </m:ctrlPr>
                      </m:sSubPr>
                      <m:e>
                        <m:r>
                          <a:rPr lang="es-CR" sz="2400" b="0" i="1" smtClean="0">
                            <a:latin typeface="Cambria Math"/>
                          </a:rPr>
                          <m:t>𝑥</m:t>
                        </m:r>
                      </m:e>
                      <m:sub>
                        <m:r>
                          <a:rPr lang="es-CR" sz="2400" b="0" i="1" smtClean="0">
                            <a:latin typeface="Cambria Math"/>
                          </a:rPr>
                          <m:t>𝑛</m:t>
                        </m:r>
                      </m:sub>
                    </m:sSub>
                    <m:r>
                      <a:rPr lang="es-CR" sz="2400" b="0" i="1" smtClean="0">
                        <a:latin typeface="Cambria Math"/>
                      </a:rPr>
                      <m:t>|</m:t>
                    </m:r>
                    <m:r>
                      <a:rPr lang="es-CR" sz="2400" i="1">
                        <a:latin typeface="Cambria Math"/>
                        <a:ea typeface="Cambria Math"/>
                      </a:rPr>
                      <m:t>𝜃</m:t>
                    </m:r>
                    <m:r>
                      <a:rPr lang="es-CR" sz="2400" b="0" i="1" smtClean="0">
                        <a:latin typeface="Cambria Math"/>
                      </a:rPr>
                      <m:t>)</m:t>
                    </m:r>
                  </m:oMath>
                </a14:m>
                <a:r>
                  <a:rPr lang="es-CR" sz="2400" dirty="0"/>
                  <a:t> la densidad empírica correspondiente. Llamamos la verosimilitud del parámetro </a:t>
                </a:r>
                <a14:m>
                  <m:oMath xmlns:m="http://schemas.openxmlformats.org/officeDocument/2006/math">
                    <m:r>
                      <a:rPr lang="es-CR" sz="2400" i="1" smtClean="0">
                        <a:latin typeface="Cambria Math"/>
                        <a:ea typeface="Cambria Math"/>
                      </a:rPr>
                      <m:t>𝜃</m:t>
                    </m:r>
                  </m:oMath>
                </a14:m>
                <a:r>
                  <a:rPr lang="es-CR" sz="2400" dirty="0"/>
                  <a:t> a la aplicación de </a:t>
                </a:r>
                <a14:m>
                  <m:oMath xmlns:m="http://schemas.openxmlformats.org/officeDocument/2006/math">
                    <m:r>
                      <m:rPr>
                        <m:sty m:val="p"/>
                      </m:rPr>
                      <a:rPr lang="el-GR" sz="2400" i="1" smtClean="0">
                        <a:latin typeface="Cambria Math"/>
                        <a:ea typeface="Cambria Math"/>
                      </a:rPr>
                      <m:t>Θ</m:t>
                    </m:r>
                    <m:r>
                      <a:rPr lang="el-GR" sz="2400" i="1" smtClean="0">
                        <a:latin typeface="Cambria Math"/>
                        <a:ea typeface="Cambria Math"/>
                      </a:rPr>
                      <m:t>→</m:t>
                    </m:r>
                    <m:sSup>
                      <m:sSupPr>
                        <m:ctrlPr>
                          <a:rPr lang="es-CR" sz="2400" b="0" i="1" smtClean="0">
                            <a:latin typeface="Cambria Math"/>
                            <a:ea typeface="Cambria Math"/>
                          </a:rPr>
                        </m:ctrlPr>
                      </m:sSupPr>
                      <m:e>
                        <m:r>
                          <a:rPr lang="el-GR" sz="2400" i="1" smtClean="0">
                            <a:latin typeface="Cambria Math"/>
                            <a:ea typeface="Cambria Math"/>
                          </a:rPr>
                          <m:t>ℝ</m:t>
                        </m:r>
                      </m:e>
                      <m:sup>
                        <m:r>
                          <a:rPr lang="es-CR" sz="2400" b="0" i="1" smtClean="0">
                            <a:latin typeface="Cambria Math"/>
                            <a:ea typeface="Cambria Math"/>
                          </a:rPr>
                          <m:t>+</m:t>
                        </m:r>
                      </m:sup>
                    </m:sSup>
                  </m:oMath>
                </a14:m>
                <a:r>
                  <a:rPr lang="es-CR" sz="2400" dirty="0"/>
                  <a:t> definido por: </a:t>
                </a:r>
              </a:p>
              <a:p>
                <a:pPr marL="0" indent="0" algn="just">
                  <a:buNone/>
                </a:pPr>
                <a:endParaRPr lang="es-CR" sz="2400" dirty="0"/>
              </a:p>
              <a:p>
                <a:pPr marL="0" indent="0" algn="just">
                  <a:buNone/>
                </a:pPr>
                <a:endParaRPr lang="es-CR" sz="2400" dirty="0"/>
              </a:p>
              <a:p>
                <a:pPr marL="0" indent="0" algn="just">
                  <a:buNone/>
                </a:pPr>
                <a:endParaRPr lang="es-CR" sz="2400" dirty="0"/>
              </a:p>
              <a:p>
                <a:pPr marL="0" indent="0" algn="just">
                  <a:buNone/>
                </a:pPr>
                <a:r>
                  <a:rPr lang="es-CR" sz="2400" dirty="0"/>
                  <a:t>Sea </a:t>
                </a:r>
                <a14:m>
                  <m:oMath xmlns:m="http://schemas.openxmlformats.org/officeDocument/2006/math">
                    <m:r>
                      <a:rPr lang="es-CR" sz="2400" b="0" i="1" smtClean="0">
                        <a:latin typeface="Cambria Math"/>
                      </a:rPr>
                      <m:t>𝐿</m:t>
                    </m:r>
                    <m:d>
                      <m:dPr>
                        <m:ctrlPr>
                          <a:rPr lang="es-CR" sz="2400" b="0" i="1" smtClean="0">
                            <a:latin typeface="Cambria Math"/>
                          </a:rPr>
                        </m:ctrlPr>
                      </m:dPr>
                      <m:e>
                        <m:r>
                          <a:rPr lang="es-CR" sz="2400" b="0" i="1" smtClean="0">
                            <a:latin typeface="Cambria Math"/>
                          </a:rPr>
                          <m:t>𝑥</m:t>
                        </m:r>
                        <m:r>
                          <a:rPr lang="es-CR" sz="2400" b="0" i="1" smtClean="0">
                            <a:latin typeface="Cambria Math"/>
                          </a:rPr>
                          <m:t>,</m:t>
                        </m:r>
                        <m:r>
                          <a:rPr lang="es-CR" sz="2400" b="0" i="1" smtClean="0">
                            <a:latin typeface="Cambria Math"/>
                            <a:ea typeface="Cambria Math"/>
                          </a:rPr>
                          <m:t>𝜃</m:t>
                        </m:r>
                      </m:e>
                    </m:d>
                  </m:oMath>
                </a14:m>
                <a:r>
                  <a:rPr lang="es-CR" sz="2400" dirty="0"/>
                  <a:t> la verosimilitud del punto </a:t>
                </a:r>
                <a14:m>
                  <m:oMath xmlns:m="http://schemas.openxmlformats.org/officeDocument/2006/math">
                    <m:r>
                      <a:rPr lang="es-CR" sz="2400" i="1">
                        <a:latin typeface="Cambria Math"/>
                        <a:ea typeface="Cambria Math"/>
                      </a:rPr>
                      <m:t>𝜃</m:t>
                    </m:r>
                  </m:oMath>
                </a14:m>
                <a:r>
                  <a:rPr lang="es-CR" sz="2400" dirty="0"/>
                  <a:t>. Llamamos como estimador de máxima verosimilitud para una </a:t>
                </a:r>
                <a:r>
                  <a:rPr lang="es-CR" sz="2400" dirty="0" err="1"/>
                  <a:t>máximación</a:t>
                </a:r>
                <a:r>
                  <a:rPr lang="es-CR" sz="2400" dirty="0"/>
                  <a:t> del </a:t>
                </a:r>
                <a:r>
                  <a:rPr lang="es-CR" sz="2400" dirty="0" err="1"/>
                  <a:t>estadístuico</a:t>
                </a:r>
                <a:r>
                  <a:rPr lang="es-CR" sz="2400" dirty="0"/>
                  <a:t> </a:t>
                </a:r>
                <a14:m>
                  <m:oMath xmlns:m="http://schemas.openxmlformats.org/officeDocument/2006/math">
                    <m:r>
                      <a:rPr lang="es-CR" sz="2400" i="1">
                        <a:latin typeface="Cambria Math"/>
                        <a:ea typeface="Cambria Math"/>
                      </a:rPr>
                      <m:t>𝜃</m:t>
                    </m:r>
                  </m:oMath>
                </a14:m>
                <a:r>
                  <a:rPr lang="es-CR" sz="2400" dirty="0"/>
                  <a:t> :</a:t>
                </a:r>
              </a:p>
              <a:p>
                <a:pPr marL="0" indent="0" algn="just">
                  <a:buNone/>
                </a:pPr>
                <a:endParaRPr lang="es-CR" sz="2400" dirty="0"/>
              </a:p>
              <a:p>
                <a:pPr marL="0" indent="0" algn="just">
                  <a:buNone/>
                </a:pPr>
                <a:endParaRPr lang="es-CR" sz="2400" dirty="0"/>
              </a:p>
              <a:p>
                <a:pPr marL="0" indent="0" algn="just">
                  <a:buNone/>
                </a:pPr>
                <a:r>
                  <a:rPr lang="es-CR" sz="2400" dirty="0"/>
                  <a:t>Tal que: </a:t>
                </a:r>
              </a:p>
              <a:p>
                <a:pPr marL="0" indent="0" algn="just">
                  <a:buNone/>
                </a:pPr>
                <a:endParaRPr lang="es-CR" sz="24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70883" y="978766"/>
                <a:ext cx="11982571" cy="5782251"/>
              </a:xfrm>
              <a:blipFill rotWithShape="1">
                <a:blip r:embed="rId2" cstate="print"/>
                <a:stretch>
                  <a:fillRect l="-814" t="-1477" r="-763"/>
                </a:stretch>
              </a:blipFill>
            </p:spPr>
            <p:txBody>
              <a:bodyPr/>
              <a:lstStyle/>
              <a:p>
                <a:r>
                  <a:rPr lang="es-CR">
                    <a:noFill/>
                  </a:rPr>
                  <a:t> </a:t>
                </a:r>
              </a:p>
            </p:txBody>
          </p:sp>
        </mc:Fallback>
      </mc:AlternateContent>
      <p:sp>
        <p:nvSpPr>
          <p:cNvPr id="4" name="Título 1">
            <a:extLst>
              <a:ext uri="{FF2B5EF4-FFF2-40B4-BE49-F238E27FC236}">
                <a16:creationId xmlns="" xmlns:a16="http://schemas.microsoft.com/office/drawing/2014/main" id="{3F820968-2AA7-44C6-8E8E-3D3FBF6E7C54}"/>
              </a:ext>
            </a:extLst>
          </p:cNvPr>
          <p:cNvSpPr>
            <a:spLocks noGrp="1"/>
          </p:cNvSpPr>
          <p:nvPr>
            <p:ph type="title"/>
          </p:nvPr>
        </p:nvSpPr>
        <p:spPr>
          <a:xfrm>
            <a:off x="755071" y="60324"/>
            <a:ext cx="10661073" cy="1020332"/>
          </a:xfrm>
        </p:spPr>
        <p:txBody>
          <a:bodyPr/>
          <a:lstStyle/>
          <a:p>
            <a:pPr algn="ctr"/>
            <a:r>
              <a:rPr lang="es-CR" dirty="0"/>
              <a:t>La estimación </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67853" y="3075699"/>
            <a:ext cx="6830922" cy="12378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526231" y="4988504"/>
            <a:ext cx="3467100" cy="857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79848" y="6009684"/>
            <a:ext cx="3199969" cy="6013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0319657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2 Marcador de contenido"/>
              <p:cNvSpPr>
                <a:spLocks noGrp="1"/>
              </p:cNvSpPr>
              <p:nvPr>
                <p:ph idx="1"/>
              </p:nvPr>
            </p:nvSpPr>
            <p:spPr>
              <a:xfrm>
                <a:off x="221673" y="1299151"/>
                <a:ext cx="11526982" cy="5226339"/>
              </a:xfrm>
            </p:spPr>
            <p:txBody>
              <a:bodyPr>
                <a:normAutofit/>
              </a:bodyPr>
              <a:lstStyle/>
              <a:p>
                <a:r>
                  <a:rPr lang="es-CR" sz="2400" dirty="0"/>
                  <a:t>El principio de la verosimilitud es para determinar el valor del parámetro </a:t>
                </a:r>
                <a14:m>
                  <m:oMath xmlns:m="http://schemas.openxmlformats.org/officeDocument/2006/math">
                    <m:r>
                      <a:rPr lang="es-CR" sz="2400" i="1">
                        <a:latin typeface="Cambria Math"/>
                        <a:ea typeface="Cambria Math"/>
                      </a:rPr>
                      <m:t>𝜃</m:t>
                    </m:r>
                  </m:oMath>
                </a14:m>
                <a:r>
                  <a:rPr lang="es-CR" sz="2400" dirty="0"/>
                  <a:t>, función de las observaciones </a:t>
                </a:r>
                <a14:m>
                  <m:oMath xmlns:m="http://schemas.openxmlformats.org/officeDocument/2006/math">
                    <m:r>
                      <a:rPr lang="es-CR" sz="2400" b="0" i="1" smtClean="0">
                        <a:latin typeface="Cambria Math"/>
                      </a:rPr>
                      <m:t>(</m:t>
                    </m:r>
                    <m:sSub>
                      <m:sSubPr>
                        <m:ctrlPr>
                          <a:rPr lang="es-CR" sz="2400" b="0" i="1" smtClean="0">
                            <a:latin typeface="Cambria Math"/>
                          </a:rPr>
                        </m:ctrlPr>
                      </m:sSubPr>
                      <m:e>
                        <m:r>
                          <a:rPr lang="es-CR" sz="2400" b="0" i="1" smtClean="0">
                            <a:latin typeface="Cambria Math"/>
                          </a:rPr>
                          <m:t>𝑥</m:t>
                        </m:r>
                      </m:e>
                      <m:sub>
                        <m:r>
                          <a:rPr lang="es-CR" sz="2400" b="0" i="1" smtClean="0">
                            <a:latin typeface="Cambria Math"/>
                          </a:rPr>
                          <m:t>1</m:t>
                        </m:r>
                      </m:sub>
                    </m:sSub>
                    <m:r>
                      <a:rPr lang="es-CR" sz="2400" b="0" i="1" smtClean="0">
                        <a:latin typeface="Cambria Math"/>
                      </a:rPr>
                      <m:t>,…,</m:t>
                    </m:r>
                    <m:sSub>
                      <m:sSubPr>
                        <m:ctrlPr>
                          <a:rPr lang="es-CR" sz="2400" i="1">
                            <a:latin typeface="Cambria Math"/>
                          </a:rPr>
                        </m:ctrlPr>
                      </m:sSubPr>
                      <m:e>
                        <m:r>
                          <a:rPr lang="es-CR" sz="2400" i="1">
                            <a:latin typeface="Cambria Math"/>
                          </a:rPr>
                          <m:t>𝑥</m:t>
                        </m:r>
                      </m:e>
                      <m:sub>
                        <m:r>
                          <a:rPr lang="es-CR" sz="2400" b="0" i="1" smtClean="0">
                            <a:latin typeface="Cambria Math"/>
                          </a:rPr>
                          <m:t>𝑛</m:t>
                        </m:r>
                      </m:sub>
                    </m:sSub>
                    <m:r>
                      <a:rPr lang="es-CR" sz="2400" b="0" i="1" smtClean="0">
                        <a:latin typeface="Cambria Math"/>
                      </a:rPr>
                      <m:t>)</m:t>
                    </m:r>
                  </m:oMath>
                </a14:m>
                <a:r>
                  <a:rPr lang="es-CR" sz="2400" dirty="0"/>
                  <a:t>, la cual asegura la mayor probabilidad de aparición de las observaciones </a:t>
                </a:r>
                <a14:m>
                  <m:oMath xmlns:m="http://schemas.openxmlformats.org/officeDocument/2006/math">
                    <m:r>
                      <a:rPr lang="es-CR" sz="2400" i="1">
                        <a:latin typeface="Cambria Math"/>
                      </a:rPr>
                      <m:t>(</m:t>
                    </m:r>
                    <m:sSub>
                      <m:sSubPr>
                        <m:ctrlPr>
                          <a:rPr lang="es-CR" sz="2400" i="1">
                            <a:latin typeface="Cambria Math"/>
                          </a:rPr>
                        </m:ctrlPr>
                      </m:sSubPr>
                      <m:e>
                        <m:r>
                          <a:rPr lang="es-CR" sz="2400" i="1">
                            <a:latin typeface="Cambria Math"/>
                          </a:rPr>
                          <m:t>𝑥</m:t>
                        </m:r>
                      </m:e>
                      <m:sub>
                        <m:r>
                          <a:rPr lang="es-CR" sz="2400" i="1">
                            <a:latin typeface="Cambria Math"/>
                          </a:rPr>
                          <m:t>1</m:t>
                        </m:r>
                      </m:sub>
                    </m:sSub>
                    <m:r>
                      <a:rPr lang="es-CR" sz="2400" i="1">
                        <a:latin typeface="Cambria Math"/>
                      </a:rPr>
                      <m:t>,…,</m:t>
                    </m:r>
                    <m:sSub>
                      <m:sSubPr>
                        <m:ctrlPr>
                          <a:rPr lang="es-CR" sz="2400" i="1">
                            <a:latin typeface="Cambria Math"/>
                          </a:rPr>
                        </m:ctrlPr>
                      </m:sSubPr>
                      <m:e>
                        <m:r>
                          <a:rPr lang="es-CR" sz="2400" i="1">
                            <a:latin typeface="Cambria Math"/>
                          </a:rPr>
                          <m:t>𝑥</m:t>
                        </m:r>
                      </m:e>
                      <m:sub>
                        <m:r>
                          <a:rPr lang="es-CR" sz="2400" i="1">
                            <a:latin typeface="Cambria Math"/>
                          </a:rPr>
                          <m:t>𝑛</m:t>
                        </m:r>
                      </m:sub>
                    </m:sSub>
                    <m:r>
                      <a:rPr lang="es-CR" sz="2400" i="1">
                        <a:latin typeface="Cambria Math"/>
                      </a:rPr>
                      <m:t>)</m:t>
                    </m:r>
                  </m:oMath>
                </a14:m>
                <a:r>
                  <a:rPr lang="es-CR" sz="2400" dirty="0"/>
                  <a:t>.</a:t>
                </a:r>
              </a:p>
              <a:p>
                <a:endParaRPr lang="es-CR" sz="2400" dirty="0"/>
              </a:p>
              <a:p>
                <a:r>
                  <a:rPr lang="es-CR" sz="2400" dirty="0"/>
                  <a:t>Cuando asumimos que:</a:t>
                </a:r>
              </a:p>
              <a:p>
                <a:pPr marL="457200" indent="-457200">
                  <a:buAutoNum type="arabicPeriod"/>
                </a:pPr>
                <a:r>
                  <a:rPr lang="es-CR" sz="2400" dirty="0"/>
                  <a:t>El conjunto o dominio es independiente de </a:t>
                </a:r>
                <a14:m>
                  <m:oMath xmlns:m="http://schemas.openxmlformats.org/officeDocument/2006/math">
                    <m:r>
                      <a:rPr lang="es-CR" sz="2400" i="1">
                        <a:latin typeface="Cambria Math"/>
                        <a:ea typeface="Cambria Math"/>
                      </a:rPr>
                      <m:t>𝜃</m:t>
                    </m:r>
                  </m:oMath>
                </a14:m>
                <a:endParaRPr lang="es-CR" sz="2400" dirty="0"/>
              </a:p>
              <a:p>
                <a:pPr marL="457200" indent="-457200">
                  <a:buAutoNum type="arabicPeriod"/>
                </a:pPr>
                <a:r>
                  <a:rPr lang="es-CR" sz="2400" dirty="0"/>
                  <a:t>La función de verosimilitud </a:t>
                </a:r>
                <a14:m>
                  <m:oMath xmlns:m="http://schemas.openxmlformats.org/officeDocument/2006/math">
                    <m:r>
                      <a:rPr lang="es-CR" sz="2400" i="1">
                        <a:latin typeface="Cambria Math"/>
                      </a:rPr>
                      <m:t>𝐿</m:t>
                    </m:r>
                    <m:d>
                      <m:dPr>
                        <m:ctrlPr>
                          <a:rPr lang="es-CR" sz="2400" i="1">
                            <a:latin typeface="Cambria Math"/>
                          </a:rPr>
                        </m:ctrlPr>
                      </m:dPr>
                      <m:e>
                        <m:r>
                          <a:rPr lang="es-CR" sz="2400" b="0" i="1" smtClean="0">
                            <a:latin typeface="Cambria Math"/>
                          </a:rPr>
                          <m:t>.</m:t>
                        </m:r>
                      </m:e>
                    </m:d>
                  </m:oMath>
                </a14:m>
                <a:r>
                  <a:rPr lang="es-CR" sz="2400" dirty="0"/>
                  <a:t>  es dos veces continuamente diferencial sobre </a:t>
                </a:r>
                <a14:m>
                  <m:oMath xmlns:m="http://schemas.openxmlformats.org/officeDocument/2006/math">
                    <m:r>
                      <a:rPr lang="es-CR" sz="2400" i="1">
                        <a:latin typeface="Cambria Math"/>
                        <a:ea typeface="Cambria Math"/>
                      </a:rPr>
                      <m:t>𝜃</m:t>
                    </m:r>
                  </m:oMath>
                </a14:m>
                <a:endParaRPr lang="es-CR" sz="2400" dirty="0">
                  <a:ea typeface="Cambria Math"/>
                </a:endParaRPr>
              </a:p>
              <a:p>
                <a:pPr marL="0" indent="0">
                  <a:buNone/>
                </a:pPr>
                <a:endParaRPr lang="es-CR" sz="2400" dirty="0"/>
              </a:p>
              <a:p>
                <a:pPr marL="0" indent="0">
                  <a:buNone/>
                </a:pPr>
                <a:r>
                  <a:rPr lang="es-CR" sz="2400" dirty="0"/>
                  <a:t>Sobre las dos condiciones, el estimador de máxima verosimilitud </a:t>
                </a:r>
                <a14:m>
                  <m:oMath xmlns:m="http://schemas.openxmlformats.org/officeDocument/2006/math">
                    <m:acc>
                      <m:accPr>
                        <m:chr m:val="̂"/>
                        <m:ctrlPr>
                          <a:rPr lang="es-CR" sz="2400" i="1" smtClean="0">
                            <a:latin typeface="Cambria Math"/>
                            <a:ea typeface="Cambria Math"/>
                          </a:rPr>
                        </m:ctrlPr>
                      </m:accPr>
                      <m:e>
                        <m:r>
                          <a:rPr lang="es-CR" sz="2400" i="1">
                            <a:latin typeface="Cambria Math"/>
                            <a:ea typeface="Cambria Math"/>
                          </a:rPr>
                          <m:t>𝜃</m:t>
                        </m:r>
                      </m:e>
                    </m:acc>
                  </m:oMath>
                </a14:m>
                <a:r>
                  <a:rPr lang="es-CR" sz="2400" dirty="0"/>
                  <a:t> se obtiene realizando:</a:t>
                </a:r>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221673" y="1299151"/>
                <a:ext cx="11526982" cy="5226339"/>
              </a:xfrm>
              <a:blipFill rotWithShape="1">
                <a:blip r:embed="rId2" cstate="print"/>
                <a:stretch>
                  <a:fillRect l="-793" t="-1634" r="-952"/>
                </a:stretch>
              </a:blipFill>
            </p:spPr>
            <p:txBody>
              <a:bodyPr/>
              <a:lstStyle/>
              <a:p>
                <a:r>
                  <a:rPr lang="es-CR">
                    <a:noFill/>
                  </a:rPr>
                  <a:t> </a:t>
                </a:r>
              </a:p>
            </p:txBody>
          </p:sp>
        </mc:Fallback>
      </mc:AlternateContent>
      <p:sp>
        <p:nvSpPr>
          <p:cNvPr id="4" name="Título 1">
            <a:extLst>
              <a:ext uri="{FF2B5EF4-FFF2-40B4-BE49-F238E27FC236}">
                <a16:creationId xmlns="" xmlns:a16="http://schemas.microsoft.com/office/drawing/2014/main" id="{3F820968-2AA7-44C6-8E8E-3D3FBF6E7C54}"/>
              </a:ext>
            </a:extLst>
          </p:cNvPr>
          <p:cNvSpPr>
            <a:spLocks noGrp="1"/>
          </p:cNvSpPr>
          <p:nvPr>
            <p:ph type="title"/>
          </p:nvPr>
        </p:nvSpPr>
        <p:spPr>
          <a:xfrm>
            <a:off x="755071" y="60324"/>
            <a:ext cx="10661073" cy="1020332"/>
          </a:xfrm>
        </p:spPr>
        <p:txBody>
          <a:bodyPr/>
          <a:lstStyle/>
          <a:p>
            <a:pPr algn="ctr"/>
            <a:r>
              <a:rPr lang="es-CR" dirty="0"/>
              <a:t>La estimación </a:t>
            </a:r>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b="50000"/>
          <a:stretch/>
        </p:blipFill>
        <p:spPr bwMode="auto">
          <a:xfrm>
            <a:off x="1250374" y="5306294"/>
            <a:ext cx="3371043" cy="13854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t="50000"/>
          <a:stretch/>
        </p:blipFill>
        <p:spPr bwMode="auto">
          <a:xfrm>
            <a:off x="6542811" y="5306293"/>
            <a:ext cx="3371040" cy="13854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93372659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F820968-2AA7-44C6-8E8E-3D3FBF6E7C54}"/>
              </a:ext>
            </a:extLst>
          </p:cNvPr>
          <p:cNvSpPr>
            <a:spLocks noGrp="1"/>
          </p:cNvSpPr>
          <p:nvPr>
            <p:ph type="title"/>
          </p:nvPr>
        </p:nvSpPr>
        <p:spPr>
          <a:xfrm>
            <a:off x="755071" y="60324"/>
            <a:ext cx="10661073" cy="1020332"/>
          </a:xfrm>
        </p:spPr>
        <p:txBody>
          <a:bodyPr/>
          <a:lstStyle/>
          <a:p>
            <a:pPr algn="ctr"/>
            <a:r>
              <a:rPr lang="es-CR" dirty="0"/>
              <a:t>La estimación </a:t>
            </a:r>
          </a:p>
        </p:txBody>
      </p:sp>
      <mc:AlternateContent xmlns:mc="http://schemas.openxmlformats.org/markup-compatibility/2006">
        <mc:Choice xmlns:a14="http://schemas.microsoft.com/office/drawing/2010/main" xmlns="" Requires="a14">
          <p:sp>
            <p:nvSpPr>
              <p:cNvPr id="6" name="Marcador de contenido 2">
                <a:extLst>
                  <a:ext uri="{FF2B5EF4-FFF2-40B4-BE49-F238E27FC236}">
                    <a16:creationId xmlns:a16="http://schemas.microsoft.com/office/drawing/2014/main" xmlns="" id="{FB8A7B88-D80C-41D8-A96C-1EF381C9E03A}"/>
                  </a:ext>
                </a:extLst>
              </p:cNvPr>
              <p:cNvSpPr txBox="1">
                <a:spLocks/>
              </p:cNvSpPr>
              <p:nvPr/>
            </p:nvSpPr>
            <p:spPr>
              <a:xfrm>
                <a:off x="179512" y="980728"/>
                <a:ext cx="11790816" cy="5760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CR" b="1" dirty="0"/>
                  <a:t>Aplicación a los procesos ARMA</a:t>
                </a:r>
              </a:p>
              <a:p>
                <a:pPr marL="0" indent="0">
                  <a:buFont typeface="Arial" panose="020B0604020202020204" pitchFamily="34" charset="0"/>
                  <a:buNone/>
                </a:pPr>
                <a:r>
                  <a:rPr lang="es-CR" sz="2400" dirty="0"/>
                  <a:t>Consideramos un proceso (</a:t>
                </a:r>
                <a14:m>
                  <m:oMath xmlns:m="http://schemas.openxmlformats.org/officeDocument/2006/math">
                    <m:sSub>
                      <m:sSubPr>
                        <m:ctrlPr>
                          <a:rPr lang="es-CR" sz="2400" i="1">
                            <a:latin typeface="Cambria Math"/>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satisface una representación </a:t>
                </a:r>
                <a14:m>
                  <m:oMath xmlns:m="http://schemas.openxmlformats.org/officeDocument/2006/math">
                    <m:r>
                      <a:rPr lang="es-CR" sz="2400" i="1" dirty="0">
                        <a:latin typeface="Cambria Math"/>
                      </a:rPr>
                      <m:t>𝐴𝑅</m:t>
                    </m:r>
                    <m:r>
                      <a:rPr lang="es-CR" sz="2400" i="1" dirty="0" smtClean="0">
                        <a:latin typeface="Cambria Math"/>
                      </a:rPr>
                      <m:t>𝑀𝐴</m:t>
                    </m:r>
                    <m:r>
                      <a:rPr lang="es-CR" sz="2400" i="1" dirty="0">
                        <a:latin typeface="Cambria Math"/>
                      </a:rPr>
                      <m:t> </m:t>
                    </m:r>
                  </m:oMath>
                </a14:m>
                <a:r>
                  <a:rPr lang="es-CR" sz="2400" dirty="0"/>
                  <a:t>de orden </a:t>
                </a:r>
                <a14:m>
                  <m:oMath xmlns:m="http://schemas.openxmlformats.org/officeDocument/2006/math">
                    <m:r>
                      <a:rPr lang="es-CR" sz="2400" i="1" dirty="0">
                        <a:latin typeface="Cambria Math"/>
                      </a:rPr>
                      <m:t>𝑝</m:t>
                    </m:r>
                  </m:oMath>
                </a14:m>
                <a:r>
                  <a:rPr lang="es-CR" sz="2400" dirty="0"/>
                  <a:t> y </a:t>
                </a:r>
                <a14:m>
                  <m:oMath xmlns:m="http://schemas.openxmlformats.org/officeDocument/2006/math">
                    <m:r>
                      <a:rPr lang="es-CR" sz="2400" i="1" dirty="0" smtClean="0">
                        <a:latin typeface="Cambria Math"/>
                      </a:rPr>
                      <m:t>𝑞</m:t>
                    </m:r>
                  </m:oMath>
                </a14:m>
                <a:r>
                  <a:rPr lang="es-CR" sz="2400" dirty="0"/>
                  <a:t>, denotado como </a:t>
                </a:r>
                <a14:m>
                  <m:oMath xmlns:m="http://schemas.openxmlformats.org/officeDocument/2006/math">
                    <m:r>
                      <a:rPr lang="es-CR" sz="2400" i="1" dirty="0">
                        <a:latin typeface="Cambria Math"/>
                      </a:rPr>
                      <m:t>𝐴𝑅</m:t>
                    </m:r>
                    <m:r>
                      <a:rPr lang="es-CR" sz="2400" i="1" dirty="0" smtClean="0">
                        <a:latin typeface="Cambria Math"/>
                      </a:rPr>
                      <m:t>𝑀𝐴</m:t>
                    </m:r>
                    <m:r>
                      <a:rPr lang="es-CR" sz="2400" i="1" dirty="0">
                        <a:latin typeface="Cambria Math"/>
                      </a:rPr>
                      <m:t>(</m:t>
                    </m:r>
                    <m:r>
                      <a:rPr lang="es-CR" sz="2400" i="1" dirty="0">
                        <a:latin typeface="Cambria Math"/>
                      </a:rPr>
                      <m:t>𝑝</m:t>
                    </m:r>
                    <m:r>
                      <a:rPr lang="es-CR" sz="2400" i="1" dirty="0" smtClean="0">
                        <a:latin typeface="Cambria Math"/>
                      </a:rPr>
                      <m:t>,</m:t>
                    </m:r>
                    <m:r>
                      <a:rPr lang="es-CR" sz="2400" i="1" dirty="0" smtClean="0">
                        <a:latin typeface="Cambria Math"/>
                      </a:rPr>
                      <m:t>𝑞</m:t>
                    </m:r>
                    <m:r>
                      <a:rPr lang="es-CR" sz="2400" i="1" dirty="0">
                        <a:latin typeface="Cambria Math"/>
                      </a:rPr>
                      <m:t>)</m:t>
                    </m:r>
                  </m:oMath>
                </a14:m>
                <a:r>
                  <a:rPr lang="es-CR" sz="2400" dirty="0"/>
                  <a:t>, si y solo si</a:t>
                </a:r>
                <a:endParaRPr lang="es-CR" sz="2400" b="1" dirty="0"/>
              </a:p>
              <a:p>
                <a:pPr marL="0" indent="0">
                  <a:buFont typeface="Arial" panose="020B0604020202020204" pitchFamily="34" charset="0"/>
                  <a:buNone/>
                </a:pPr>
                <a:endParaRPr lang="es-CR" sz="2400" b="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l-GR" sz="2400" dirty="0" smtClean="0">
                          <a:latin typeface="Cambria Math"/>
                        </a:rPr>
                        <m:t>Φ</m:t>
                      </m:r>
                      <m:d>
                        <m:dPr>
                          <m:ctrlPr>
                            <a:rPr lang="el-GR" sz="2400" i="1" dirty="0">
                              <a:latin typeface="Cambria Math"/>
                            </a:rPr>
                          </m:ctrlPr>
                        </m:dPr>
                        <m:e>
                          <m:r>
                            <a:rPr lang="es-CR" sz="2400" i="1" dirty="0">
                              <a:latin typeface="Cambria Math"/>
                            </a:rPr>
                            <m:t>𝐿</m:t>
                          </m:r>
                        </m:e>
                      </m:d>
                      <m:sSub>
                        <m:sSubPr>
                          <m:ctrlPr>
                            <a:rPr lang="es-CR" sz="2400" i="1" dirty="0" smtClean="0">
                              <a:latin typeface="Cambria Math"/>
                            </a:rPr>
                          </m:ctrlPr>
                        </m:sSubPr>
                        <m:e>
                          <m:r>
                            <a:rPr lang="es-CR" sz="2400" i="1" dirty="0" err="1">
                              <a:latin typeface="Cambria Math"/>
                            </a:rPr>
                            <m:t>𝑥</m:t>
                          </m:r>
                        </m:e>
                        <m:sub>
                          <m:r>
                            <a:rPr lang="es-CR" sz="2400" i="1" dirty="0" err="1">
                              <a:latin typeface="Cambria Math"/>
                            </a:rPr>
                            <m:t>𝑡</m:t>
                          </m:r>
                        </m:sub>
                      </m:sSub>
                      <m:r>
                        <a:rPr lang="es-CR" sz="2400" i="1" dirty="0">
                          <a:latin typeface="Cambria Math"/>
                        </a:rPr>
                        <m:t> = </m:t>
                      </m:r>
                      <m:r>
                        <a:rPr lang="es-CR" sz="2400" i="1" dirty="0">
                          <a:latin typeface="Cambria Math"/>
                        </a:rPr>
                        <m:t>𝑐</m:t>
                      </m:r>
                      <m:r>
                        <a:rPr lang="es-CR" sz="2400" i="1" dirty="0">
                          <a:latin typeface="Cambria Math"/>
                        </a:rPr>
                        <m:t> + </m:t>
                      </m:r>
                      <m:r>
                        <m:rPr>
                          <m:sty m:val="p"/>
                        </m:rPr>
                        <a:rPr lang="el-GR" sz="2400" dirty="0">
                          <a:latin typeface="Cambria Math"/>
                        </a:rPr>
                        <m:t>Θ</m:t>
                      </m:r>
                      <m:r>
                        <a:rPr lang="el-GR" sz="2400" i="1" dirty="0">
                          <a:latin typeface="Cambria Math"/>
                        </a:rPr>
                        <m:t>(</m:t>
                      </m:r>
                      <m:r>
                        <a:rPr lang="es-CR" sz="2400" i="1" dirty="0">
                          <a:latin typeface="Cambria Math"/>
                        </a:rPr>
                        <m:t>𝐿</m:t>
                      </m:r>
                      <m:r>
                        <a:rPr lang="es-CR" sz="2400" i="1" dirty="0">
                          <a:latin typeface="Cambria Math"/>
                        </a:rPr>
                        <m:t>) </m:t>
                      </m:r>
                      <m:r>
                        <a:rPr lang="el-GR" sz="2400" i="1" dirty="0">
                          <a:latin typeface="Cambria Math"/>
                        </a:rPr>
                        <m:t>𝜀</m:t>
                      </m:r>
                      <m:r>
                        <a:rPr lang="es-CR" sz="2400" i="1" dirty="0">
                          <a:latin typeface="Cambria Math"/>
                        </a:rPr>
                        <m:t>𝑡</m:t>
                      </m:r>
                    </m:oMath>
                  </m:oMathPara>
                </a14:m>
                <a:endParaRPr lang="es-CR" sz="2400" b="1" dirty="0"/>
              </a:p>
              <a:p>
                <a:r>
                  <a:rPr lang="fr-FR" sz="2400" dirty="0"/>
                  <a:t>Con </a:t>
                </a:r>
                <a14:m>
                  <m:oMath xmlns:m="http://schemas.openxmlformats.org/officeDocument/2006/math">
                    <m:r>
                      <a:rPr lang="es-CR" sz="2400" i="1">
                        <a:latin typeface="Cambria Math" panose="02040503050406030204" pitchFamily="18" charset="0"/>
                      </a:rPr>
                      <m:t>𝑐</m:t>
                    </m:r>
                    <m:r>
                      <a:rPr lang="es-CR" sz="2400" i="1">
                        <a:latin typeface="Cambria Math" panose="02040503050406030204" pitchFamily="18" charset="0"/>
                      </a:rPr>
                      <m:t> ∈ </m:t>
                    </m:r>
                    <m:r>
                      <a:rPr lang="es-CR" sz="2400" i="1">
                        <a:latin typeface="Cambria Math" panose="02040503050406030204" pitchFamily="18" charset="0"/>
                        <a:ea typeface="Cambria Math" panose="02040503050406030204" pitchFamily="18" charset="0"/>
                      </a:rPr>
                      <m:t>ℝ</m:t>
                    </m:r>
                  </m:oMath>
                </a14:m>
                <a:r>
                  <a:rPr lang="fr-FR" sz="2400" dirty="0"/>
                  <a:t>. </a:t>
                </a:r>
              </a:p>
              <a:p>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Φ</m:t>
                    </m:r>
                    <m:r>
                      <a:rPr lang="fr-FR" sz="2400" i="1" dirty="0">
                        <a:latin typeface="Cambria Math" panose="02040503050406030204" pitchFamily="18" charset="0"/>
                      </a:rPr>
                      <m:t>(</m:t>
                    </m:r>
                    <m:r>
                      <a:rPr lang="fr-FR" sz="2400" i="1" dirty="0">
                        <a:latin typeface="Cambria Math" panose="02040503050406030204" pitchFamily="18" charset="0"/>
                      </a:rPr>
                      <m:t>𝐿</m:t>
                    </m:r>
                    <m:r>
                      <a:rPr lang="fr-FR" sz="2400" i="1" dirty="0">
                        <a:latin typeface="Cambria Math" panose="02040503050406030204" pitchFamily="18" charset="0"/>
                      </a:rPr>
                      <m:t>)</m:t>
                    </m:r>
                  </m:oMath>
                </a14:m>
                <a:r>
                  <a:rPr lang="fr-FR" sz="2400" dirty="0"/>
                  <a:t> </a:t>
                </a:r>
                <a14:m>
                  <m:oMath xmlns:m="http://schemas.openxmlformats.org/officeDocument/2006/math">
                    <m:r>
                      <a:rPr lang="fr-FR" sz="2400" i="1" dirty="0">
                        <a:latin typeface="Cambria Math" panose="02040503050406030204" pitchFamily="18" charset="0"/>
                      </a:rPr>
                      <m:t>=</m:t>
                    </m:r>
                    <m:nary>
                      <m:naryPr>
                        <m:chr m:val="∑"/>
                        <m:limLoc m:val="subSup"/>
                        <m:ctrlPr>
                          <a:rPr lang="fr-FR" sz="2400" i="1" dirty="0">
                            <a:latin typeface="Cambria Math"/>
                          </a:rPr>
                        </m:ctrlPr>
                      </m:naryPr>
                      <m:sub>
                        <m:r>
                          <m:rPr>
                            <m:brk m:alnAt="25"/>
                          </m:rPr>
                          <a:rPr lang="es-CR" sz="2400" i="1" dirty="0">
                            <a:latin typeface="Cambria Math" panose="02040503050406030204" pitchFamily="18" charset="0"/>
                          </a:rPr>
                          <m:t>𝑗</m:t>
                        </m:r>
                        <m:r>
                          <a:rPr lang="es-CR" sz="2400" i="1" dirty="0">
                            <a:latin typeface="Cambria Math" panose="02040503050406030204" pitchFamily="18" charset="0"/>
                          </a:rPr>
                          <m:t>=0</m:t>
                        </m:r>
                      </m:sub>
                      <m:sup>
                        <m:r>
                          <a:rPr lang="es-CR" sz="2400" i="1" dirty="0">
                            <a:latin typeface="Cambria Math" panose="02040503050406030204" pitchFamily="18" charset="0"/>
                          </a:rPr>
                          <m:t>𝑞</m:t>
                        </m:r>
                      </m:sup>
                      <m:e>
                        <m:sSub>
                          <m:sSubPr>
                            <m:ctrlPr>
                              <a:rPr lang="es-CR" sz="2400" i="1" dirty="0">
                                <a:latin typeface="Cambria Math"/>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ea typeface="Cambria Math" panose="02040503050406030204" pitchFamily="18" charset="0"/>
                              </a:rPr>
                              <m:t>𝑗</m:t>
                            </m:r>
                          </m:sub>
                        </m:sSub>
                        <m:sSup>
                          <m:sSupPr>
                            <m:ctrlPr>
                              <a:rPr lang="es-CR" sz="2400" i="1" dirty="0">
                                <a:latin typeface="Cambria Math"/>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𝐿</m:t>
                            </m:r>
                          </m:e>
                          <m:sup>
                            <m:r>
                              <a:rPr lang="es-CR" sz="2400" i="1" dirty="0">
                                <a:latin typeface="Cambria Math" panose="02040503050406030204" pitchFamily="18" charset="0"/>
                                <a:ea typeface="Cambria Math" panose="02040503050406030204" pitchFamily="18" charset="0"/>
                              </a:rPr>
                              <m:t>𝑗</m:t>
                            </m:r>
                          </m:sup>
                        </m:sSup>
                      </m:e>
                    </m:nary>
                  </m:oMath>
                </a14:m>
                <a:endParaRPr lang="es-CR" sz="2400" dirty="0">
                  <a:ea typeface="Cambria Math" panose="02040503050406030204" pitchFamily="18" charset="0"/>
                </a:endParaRPr>
              </a:p>
              <a:p>
                <a14:m>
                  <m:oMath xmlns:m="http://schemas.openxmlformats.org/officeDocument/2006/math">
                    <m:r>
                      <m:rPr>
                        <m:sty m:val="p"/>
                      </m:rPr>
                      <a:rPr lang="fr-FR" sz="2400" dirty="0">
                        <a:latin typeface="Cambria Math" panose="02040503050406030204" pitchFamily="18" charset="0"/>
                      </a:rPr>
                      <m:t>Θ</m:t>
                    </m:r>
                    <m:d>
                      <m:dPr>
                        <m:ctrlPr>
                          <a:rPr lang="fr-FR" sz="2400" i="1" dirty="0">
                            <a:latin typeface="Cambria Math"/>
                          </a:rPr>
                        </m:ctrlPr>
                      </m:dPr>
                      <m:e>
                        <m:r>
                          <a:rPr lang="fr-FR" sz="2400" i="1" dirty="0">
                            <a:latin typeface="Cambria Math" panose="02040503050406030204" pitchFamily="18" charset="0"/>
                          </a:rPr>
                          <m:t>𝐿</m:t>
                        </m:r>
                      </m:e>
                    </m:d>
                    <m:r>
                      <a:rPr lang="fr-FR" sz="2400" i="1" dirty="0">
                        <a:latin typeface="Cambria Math" panose="02040503050406030204" pitchFamily="18" charset="0"/>
                      </a:rPr>
                      <m:t>=</m:t>
                    </m:r>
                    <m:nary>
                      <m:naryPr>
                        <m:chr m:val="∑"/>
                        <m:limLoc m:val="subSup"/>
                        <m:ctrlPr>
                          <a:rPr lang="fr-FR" sz="2400" i="1" dirty="0">
                            <a:latin typeface="Cambria Math"/>
                          </a:rPr>
                        </m:ctrlPr>
                      </m:naryPr>
                      <m:sub>
                        <m:r>
                          <m:rPr>
                            <m:brk m:alnAt="25"/>
                          </m:rPr>
                          <a:rPr lang="es-CR" sz="2400" i="1" dirty="0">
                            <a:latin typeface="Cambria Math" panose="02040503050406030204" pitchFamily="18" charset="0"/>
                          </a:rPr>
                          <m:t>𝑗</m:t>
                        </m:r>
                        <m:r>
                          <a:rPr lang="es-CR" sz="2400" i="1" dirty="0">
                            <a:latin typeface="Cambria Math" panose="02040503050406030204" pitchFamily="18" charset="0"/>
                          </a:rPr>
                          <m:t>=0</m:t>
                        </m:r>
                      </m:sub>
                      <m:sup>
                        <m:r>
                          <a:rPr lang="es-CR" sz="2400" i="1" dirty="0">
                            <a:latin typeface="Cambria Math" panose="02040503050406030204" pitchFamily="18" charset="0"/>
                          </a:rPr>
                          <m:t>𝑞</m:t>
                        </m:r>
                      </m:sup>
                      <m:e>
                        <m:sSub>
                          <m:sSubPr>
                            <m:ctrlPr>
                              <a:rPr lang="es-CR" sz="2400" i="1" dirty="0">
                                <a:latin typeface="Cambria Math"/>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𝜃</m:t>
                            </m:r>
                          </m:e>
                          <m:sub>
                            <m:r>
                              <a:rPr lang="es-CR" sz="2400" i="1" dirty="0">
                                <a:latin typeface="Cambria Math" panose="02040503050406030204" pitchFamily="18" charset="0"/>
                                <a:ea typeface="Cambria Math" panose="02040503050406030204" pitchFamily="18" charset="0"/>
                              </a:rPr>
                              <m:t>𝑗</m:t>
                            </m:r>
                          </m:sub>
                        </m:sSub>
                        <m:sSup>
                          <m:sSupPr>
                            <m:ctrlPr>
                              <a:rPr lang="es-CR" sz="2400" i="1" dirty="0">
                                <a:latin typeface="Cambria Math"/>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𝐿</m:t>
                            </m:r>
                          </m:e>
                          <m:sup>
                            <m:r>
                              <a:rPr lang="es-CR" sz="2400" i="1" dirty="0">
                                <a:latin typeface="Cambria Math" panose="02040503050406030204" pitchFamily="18" charset="0"/>
                                <a:ea typeface="Cambria Math" panose="02040503050406030204" pitchFamily="18" charset="0"/>
                              </a:rPr>
                              <m:t>𝑗</m:t>
                            </m:r>
                          </m:sup>
                        </m:sSup>
                      </m:e>
                    </m:nary>
                  </m:oMath>
                </a14:m>
                <a:r>
                  <a:rPr lang="es-CR" sz="1800" dirty="0"/>
                  <a:t/>
                </a:r>
                <a:br>
                  <a:rPr lang="es-CR" sz="1800" dirty="0"/>
                </a:br>
                <a:r>
                  <a:rPr lang="es-CR" sz="1800" dirty="0"/>
                  <a:t>	1. </a:t>
                </a:r>
                <a14:m>
                  <m:oMath xmlns:m="http://schemas.openxmlformats.org/officeDocument/2006/math">
                    <m:r>
                      <a:rPr lang="es-CR" sz="2400" i="1" dirty="0">
                        <a:latin typeface="Cambria Math" panose="02040503050406030204" pitchFamily="18" charset="0"/>
                      </a:rPr>
                      <m:t>∀</m:t>
                    </m:r>
                    <m:r>
                      <a:rPr lang="es-CR" sz="2400" i="1" dirty="0">
                        <a:latin typeface="Cambria Math" panose="02040503050406030204" pitchFamily="18" charset="0"/>
                      </a:rPr>
                      <m:t>𝑗</m:t>
                    </m:r>
                    <m:r>
                      <a:rPr lang="es-CR" sz="2400" i="1" dirty="0">
                        <a:latin typeface="Cambria Math" panose="02040503050406030204" pitchFamily="18" charset="0"/>
                      </a:rPr>
                      <m:t>&lt;</m:t>
                    </m:r>
                    <m:r>
                      <a:rPr lang="es-CR" sz="2400" i="1" dirty="0">
                        <a:latin typeface="Cambria Math" panose="02040503050406030204" pitchFamily="18" charset="0"/>
                      </a:rPr>
                      <m:t>𝑝</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2. </a:t>
                </a:r>
                <a14:m>
                  <m:oMath xmlns:m="http://schemas.openxmlformats.org/officeDocument/2006/math">
                    <m:d>
                      <m:dPr>
                        <m:ctrlPr>
                          <a:rPr lang="es-CR" sz="2400" i="1" dirty="0" smtClean="0">
                            <a:latin typeface="Cambria Math"/>
                          </a:rPr>
                        </m:ctrlPr>
                      </m:dPr>
                      <m:e>
                        <m:sSub>
                          <m:sSubPr>
                            <m:ctrlPr>
                              <a:rPr lang="es-CR" sz="2400" i="1" dirty="0">
                                <a:latin typeface="Cambria Math"/>
                              </a:rPr>
                            </m:ctrlPr>
                          </m:sSubPr>
                          <m:e>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rPr>
                              <m:t>𝑗</m:t>
                            </m:r>
                          </m:sub>
                        </m:sSub>
                        <m:r>
                          <a:rPr lang="es-CR" sz="2400" i="1" dirty="0" smtClean="0">
                            <a:latin typeface="Cambria Math" panose="02040503050406030204" pitchFamily="18" charset="0"/>
                          </a:rPr>
                          <m:t>,</m:t>
                        </m:r>
                        <m:sSub>
                          <m:sSubPr>
                            <m:ctrlPr>
                              <a:rPr lang="es-CR" sz="2400" i="1" dirty="0">
                                <a:latin typeface="Cambria Math"/>
                              </a:rPr>
                            </m:ctrlPr>
                          </m:sSubPr>
                          <m:e>
                            <m:r>
                              <a:rPr lang="es-CR" sz="2400" i="1" dirty="0">
                                <a:latin typeface="Cambria Math" panose="02040503050406030204" pitchFamily="18" charset="0"/>
                              </a:rPr>
                              <m:t> </m:t>
                            </m:r>
                            <m:r>
                              <a:rPr lang="el-GR" sz="2400" i="1" dirty="0">
                                <a:latin typeface="Cambria Math" panose="02040503050406030204" pitchFamily="18" charset="0"/>
                              </a:rPr>
                              <m:t>𝜃</m:t>
                            </m:r>
                          </m:e>
                          <m:sub>
                            <m:r>
                              <a:rPr lang="es-CR" sz="2400" i="1" dirty="0" smtClean="0">
                                <a:latin typeface="Cambria Math" panose="02040503050406030204" pitchFamily="18" charset="0"/>
                              </a:rPr>
                              <m:t>𝑝</m:t>
                            </m:r>
                          </m:sub>
                        </m:sSub>
                      </m:e>
                    </m:d>
                    <m:r>
                      <a:rPr lang="es-CR" sz="2400" i="1" dirty="0">
                        <a:latin typeface="Cambria Math" panose="02040503050406030204" pitchFamily="18" charset="0"/>
                      </a:rPr>
                      <m:t>∈</m:t>
                    </m:r>
                    <m:sSup>
                      <m:sSupPr>
                        <m:ctrlPr>
                          <a:rPr lang="es-CR" sz="2400" i="1" dirty="0" smtClean="0">
                            <a:latin typeface="Cambria Math"/>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ℝ</m:t>
                        </m:r>
                      </m:e>
                      <m:sup>
                        <m:r>
                          <a:rPr lang="es-CR" sz="2400" i="1" dirty="0" smtClean="0">
                            <a:latin typeface="Cambria Math" panose="02040503050406030204" pitchFamily="18" charset="0"/>
                            <a:ea typeface="Cambria Math" panose="02040503050406030204" pitchFamily="18" charset="0"/>
                          </a:rPr>
                          <m:t>2</m:t>
                        </m:r>
                      </m:sup>
                    </m:sSup>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3. </a:t>
                </a:r>
                <a14:m>
                  <m:oMath xmlns:m="http://schemas.openxmlformats.org/officeDocument/2006/math">
                    <m:sSub>
                      <m:sSubPr>
                        <m:ctrlPr>
                          <a:rPr lang="es-CR" sz="2400" i="1" dirty="0">
                            <a:latin typeface="Cambria Math"/>
                          </a:rPr>
                        </m:ctrlPr>
                      </m:sSubPr>
                      <m:e>
                        <m:r>
                          <a:rPr lang="es-CR" sz="2400" i="1" dirty="0" smtClean="0">
                            <a:latin typeface="Cambria Math" panose="02040503050406030204" pitchFamily="18" charset="0"/>
                          </a:rPr>
                          <m:t>(</m:t>
                        </m:r>
                        <m:r>
                          <a:rPr lang="fr-FR" sz="2400" i="1" dirty="0">
                            <a:latin typeface="Cambria Math" panose="02040503050406030204" pitchFamily="18" charset="0"/>
                            <a:ea typeface="Cambria Math" panose="02040503050406030204" pitchFamily="18" charset="0"/>
                          </a:rPr>
                          <m:t>𝜙</m:t>
                        </m:r>
                      </m:e>
                      <m:sub>
                        <m:r>
                          <a:rPr lang="el-GR" sz="2400" i="1" dirty="0">
                            <a:latin typeface="Cambria Math" panose="02040503050406030204" pitchFamily="18" charset="0"/>
                          </a:rPr>
                          <m:t>0</m:t>
                        </m:r>
                      </m:sub>
                    </m:sSub>
                    <m:r>
                      <a:rPr lang="es-CR" sz="2400" i="1" dirty="0" smtClean="0">
                        <a:latin typeface="Cambria Math" panose="02040503050406030204" pitchFamily="18" charset="0"/>
                      </a:rPr>
                      <m:t>,</m:t>
                    </m:r>
                    <m:sSub>
                      <m:sSubPr>
                        <m:ctrlPr>
                          <a:rPr lang="es-CR" sz="2400" i="1" dirty="0">
                            <a:latin typeface="Cambria Math"/>
                          </a:rPr>
                        </m:ctrlPr>
                      </m:sSubPr>
                      <m:e>
                        <m:r>
                          <a:rPr lang="es-CR" sz="2400" i="1" dirty="0">
                            <a:latin typeface="Cambria Math" panose="02040503050406030204" pitchFamily="18" charset="0"/>
                          </a:rPr>
                          <m:t> </m:t>
                        </m:r>
                        <m:r>
                          <a:rPr lang="el-GR" sz="2400" i="1" dirty="0">
                            <a:latin typeface="Cambria Math" panose="02040503050406030204" pitchFamily="18" charset="0"/>
                          </a:rPr>
                          <m:t>𝜃</m:t>
                        </m:r>
                      </m:e>
                      <m:sub>
                        <m:r>
                          <a:rPr lang="el-GR" sz="2400" i="1" dirty="0">
                            <a:latin typeface="Cambria Math" panose="02040503050406030204" pitchFamily="18" charset="0"/>
                          </a:rPr>
                          <m:t>0</m:t>
                        </m:r>
                      </m:sub>
                    </m:sSub>
                    <m:r>
                      <a:rPr lang="es-CR" sz="2400" i="1" dirty="0" smtClean="0">
                        <a:latin typeface="Cambria Math" panose="02040503050406030204" pitchFamily="18" charset="0"/>
                      </a:rPr>
                      <m:t>)</m:t>
                    </m:r>
                    <m:r>
                      <a:rPr lang="el-GR" sz="2400" i="1" dirty="0">
                        <a:latin typeface="Cambria Math" panose="02040503050406030204" pitchFamily="18" charset="0"/>
                      </a:rPr>
                      <m:t>= 1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4. </a:t>
                </a:r>
                <a14:m>
                  <m:oMath xmlns:m="http://schemas.openxmlformats.org/officeDocument/2006/math">
                    <m:sSub>
                      <m:sSubPr>
                        <m:ctrlPr>
                          <a:rPr lang="es-CR" sz="2400" i="1" dirty="0">
                            <a:latin typeface="Cambria Math"/>
                          </a:rPr>
                        </m:ctrlPr>
                      </m:sSubPr>
                      <m:e>
                        <m:r>
                          <a:rPr lang="es-CR" sz="2400" i="1" dirty="0" smtClean="0">
                            <a:latin typeface="Cambria Math" panose="02040503050406030204" pitchFamily="18" charset="0"/>
                          </a:rPr>
                          <m:t>(</m:t>
                        </m:r>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rPr>
                          <m:t>𝑞</m:t>
                        </m:r>
                      </m:sub>
                    </m:sSub>
                    <m:r>
                      <a:rPr lang="es-CR" sz="2400" i="1" dirty="0" smtClean="0">
                        <a:latin typeface="Cambria Math" panose="02040503050406030204" pitchFamily="18" charset="0"/>
                      </a:rPr>
                      <m:t>,</m:t>
                    </m:r>
                    <m:sSub>
                      <m:sSubPr>
                        <m:ctrlPr>
                          <a:rPr lang="es-CR" sz="2400" i="1" dirty="0">
                            <a:latin typeface="Cambria Math"/>
                          </a:rPr>
                        </m:ctrlPr>
                      </m:sSubPr>
                      <m:e>
                        <m:r>
                          <a:rPr lang="es-CR" sz="2400" i="1" dirty="0">
                            <a:latin typeface="Cambria Math" panose="02040503050406030204" pitchFamily="18" charset="0"/>
                          </a:rPr>
                          <m:t> </m:t>
                        </m:r>
                        <m:r>
                          <a:rPr lang="el-GR" sz="2400" i="1" dirty="0">
                            <a:latin typeface="Cambria Math" panose="02040503050406030204" pitchFamily="18" charset="0"/>
                          </a:rPr>
                          <m:t>𝜃</m:t>
                        </m:r>
                      </m:e>
                      <m:sub>
                        <m:r>
                          <a:rPr lang="es-CR" sz="2400" i="1" dirty="0" smtClean="0">
                            <a:latin typeface="Cambria Math" panose="02040503050406030204" pitchFamily="18" charset="0"/>
                          </a:rPr>
                          <m:t>𝑝</m:t>
                        </m:r>
                      </m:sub>
                    </m:sSub>
                    <m:r>
                      <a:rPr lang="es-CR" sz="2400" i="1" dirty="0" smtClean="0">
                        <a:latin typeface="Cambria Math" panose="02040503050406030204" pitchFamily="18" charset="0"/>
                      </a:rPr>
                      <m:t>)</m:t>
                    </m:r>
                    <m:r>
                      <a:rPr lang="es-CR" sz="2400" i="1" dirty="0">
                        <a:latin typeface="Cambria Math" panose="02040503050406030204" pitchFamily="18" charset="0"/>
                      </a:rPr>
                      <m:t>∈</m:t>
                    </m:r>
                    <m:sSup>
                      <m:sSupPr>
                        <m:ctrlPr>
                          <a:rPr lang="es-CR" sz="2400" i="1" dirty="0">
                            <a:latin typeface="Cambria Math"/>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ℝ</m:t>
                        </m:r>
                      </m:e>
                      <m:sup>
                        <m:r>
                          <a:rPr lang="es-CR" sz="2400" i="1" dirty="0" smtClean="0">
                            <a:latin typeface="Cambria Math" panose="02040503050406030204" pitchFamily="18" charset="0"/>
                            <a:ea typeface="Cambria Math" panose="02040503050406030204" pitchFamily="18" charset="0"/>
                          </a:rPr>
                          <m:t>2</m:t>
                        </m:r>
                      </m:sup>
                    </m:sSup>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5. </a:t>
                </a:r>
                <a14:m>
                  <m:oMath xmlns:m="http://schemas.openxmlformats.org/officeDocument/2006/math">
                    <m:r>
                      <a:rPr lang="es-CR" sz="2000" i="1" dirty="0">
                        <a:latin typeface="Cambria Math" panose="02040503050406030204" pitchFamily="18" charset="0"/>
                      </a:rPr>
                      <m:t> </m:t>
                    </m:r>
                    <m:r>
                      <a:rPr lang="el-GR" sz="2000" i="1" dirty="0">
                        <a:latin typeface="Cambria Math" panose="02040503050406030204" pitchFamily="18" charset="0"/>
                      </a:rPr>
                      <m:t>𝜀</m:t>
                    </m:r>
                    <m:r>
                      <a:rPr lang="es-CR" sz="2000" i="1" dirty="0">
                        <a:latin typeface="Cambria Math" panose="02040503050406030204" pitchFamily="18" charset="0"/>
                      </a:rPr>
                      <m:t>𝑡</m:t>
                    </m:r>
                    <m:r>
                      <a:rPr lang="es-CR" sz="2000" i="1" dirty="0">
                        <a:latin typeface="Cambria Math" panose="02040503050406030204" pitchFamily="18" charset="0"/>
                      </a:rPr>
                      <m:t> </m:t>
                    </m:r>
                    <m:r>
                      <a:rPr lang="es-CR" sz="2000" i="1" dirty="0">
                        <a:latin typeface="Cambria Math" panose="02040503050406030204" pitchFamily="18" charset="0"/>
                      </a:rPr>
                      <m:t>𝑞𝑢𝑒</m:t>
                    </m:r>
                    <m:r>
                      <a:rPr lang="es-CR" sz="2000" i="1" dirty="0">
                        <a:latin typeface="Cambria Math" panose="02040503050406030204" pitchFamily="18" charset="0"/>
                      </a:rPr>
                      <m:t> </m:t>
                    </m:r>
                    <m:r>
                      <a:rPr lang="es-CR" sz="2000" i="1" dirty="0">
                        <a:latin typeface="Cambria Math" panose="02040503050406030204" pitchFamily="18" charset="0"/>
                      </a:rPr>
                      <m:t>𝑒𝑠𝑡</m:t>
                    </m:r>
                    <m:r>
                      <a:rPr lang="es-CR" sz="2000" i="1" dirty="0">
                        <a:latin typeface="Cambria Math" panose="02040503050406030204" pitchFamily="18" charset="0"/>
                      </a:rPr>
                      <m:t>á  </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𝑑</m:t>
                    </m:r>
                    <m:r>
                      <a:rPr lang="es-CR" sz="2000" i="1" dirty="0">
                        <a:latin typeface="Cambria Math" panose="02040503050406030204" pitchFamily="18" charset="0"/>
                      </a:rPr>
                      <m:t>. (0,</m:t>
                    </m:r>
                    <m:sSubSup>
                      <m:sSubSupPr>
                        <m:ctrlPr>
                          <a:rPr lang="es-CR" sz="2000" i="1" dirty="0">
                            <a:latin typeface="Cambria Math"/>
                          </a:rPr>
                        </m:ctrlPr>
                      </m:sSubSupPr>
                      <m:e>
                        <m:r>
                          <a:rPr lang="es-CR" sz="2000" i="1" dirty="0">
                            <a:latin typeface="Cambria Math" panose="02040503050406030204" pitchFamily="18" charset="0"/>
                            <a:ea typeface="Cambria Math" panose="02040503050406030204" pitchFamily="18" charset="0"/>
                          </a:rPr>
                          <m:t>𝜎</m:t>
                        </m:r>
                      </m:e>
                      <m:sub>
                        <m:r>
                          <a:rPr lang="es-CR" sz="2000" i="1" dirty="0">
                            <a:latin typeface="Cambria Math" panose="02040503050406030204" pitchFamily="18" charset="0"/>
                            <a:ea typeface="Cambria Math" panose="02040503050406030204" pitchFamily="18" charset="0"/>
                          </a:rPr>
                          <m:t>𝜀</m:t>
                        </m:r>
                      </m:sub>
                      <m:sup>
                        <m:r>
                          <a:rPr lang="es-CR" sz="2000" i="1" dirty="0">
                            <a:latin typeface="Cambria Math" panose="02040503050406030204" pitchFamily="18" charset="0"/>
                          </a:rPr>
                          <m:t>2</m:t>
                        </m:r>
                      </m:sup>
                    </m:sSubSup>
                    <m:r>
                      <a:rPr lang="es-CR" sz="2000" i="1" dirty="0">
                        <a:latin typeface="Cambria Math" panose="02040503050406030204" pitchFamily="18" charset="0"/>
                      </a:rPr>
                      <m:t>)</m:t>
                    </m:r>
                  </m:oMath>
                </a14:m>
                <a:r>
                  <a:rPr lang="es-CR" sz="1400" dirty="0"/>
                  <a:t> </a:t>
                </a:r>
              </a:p>
              <a:p>
                <a:pPr marL="0" indent="0">
                  <a:buFont typeface="Arial" panose="020B0604020202020204" pitchFamily="34" charset="0"/>
                  <a:buNone/>
                </a:pPr>
                <a:endParaRPr lang="es-CR" sz="2400" b="1" dirty="0"/>
              </a:p>
            </p:txBody>
          </p:sp>
        </mc:Choice>
        <mc:Fallback>
          <p:sp>
            <p:nvSpPr>
              <p:cNvPr id="6" name="Marcador de contenido 2">
                <a:extLst>
                  <a:ext uri="{FF2B5EF4-FFF2-40B4-BE49-F238E27FC236}">
                    <a16:creationId xmlns:a16="http://schemas.microsoft.com/office/drawing/2014/main" xmlns:a14="http://schemas.microsoft.com/office/drawing/2010/main" xmlns="" id="{FB8A7B88-D80C-41D8-A96C-1EF381C9E03A}"/>
                  </a:ext>
                </a:extLst>
              </p:cNvPr>
              <p:cNvSpPr txBox="1">
                <a:spLocks noRot="1" noChangeAspect="1" noMove="1" noResize="1" noEditPoints="1" noAdjustHandles="1" noChangeArrowheads="1" noChangeShapeType="1" noTextEdit="1"/>
              </p:cNvSpPr>
              <p:nvPr/>
            </p:nvSpPr>
            <p:spPr>
              <a:xfrm>
                <a:off x="179512" y="980728"/>
                <a:ext cx="11790816" cy="5760640"/>
              </a:xfrm>
              <a:prstGeom prst="rect">
                <a:avLst/>
              </a:prstGeom>
              <a:blipFill rotWithShape="1">
                <a:blip r:embed="rId2" cstate="print"/>
                <a:stretch>
                  <a:fillRect l="-1034" t="-1693"/>
                </a:stretch>
              </a:blipFill>
            </p:spPr>
            <p:txBody>
              <a:bodyPr/>
              <a:lstStyle/>
              <a:p>
                <a:r>
                  <a:rPr lang="es-CR">
                    <a:noFill/>
                  </a:rPr>
                  <a:t> </a:t>
                </a:r>
              </a:p>
            </p:txBody>
          </p:sp>
        </mc:Fallback>
      </mc:AlternateContent>
    </p:spTree>
    <p:extLst>
      <p:ext uri="{BB962C8B-B14F-4D97-AF65-F5344CB8AC3E}">
        <p14:creationId xmlns:p14="http://schemas.microsoft.com/office/powerpoint/2010/main" xmlns="" val="4206251016"/>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2054</TotalTime>
  <Words>862</Words>
  <Application>Microsoft Office PowerPoint</Application>
  <PresentationFormat>Personalizado</PresentationFormat>
  <Paragraphs>180</Paragraphs>
  <Slides>36</Slides>
  <Notes>1</Notes>
  <HiddenSlides>0</HiddenSlides>
  <MMClips>0</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Tema de Office</vt:lpstr>
      <vt:lpstr>Estimación, validación y previsión</vt:lpstr>
      <vt:lpstr>Introducción </vt:lpstr>
      <vt:lpstr>Diapositiva 3</vt:lpstr>
      <vt:lpstr>Diapositiva 4</vt:lpstr>
      <vt:lpstr>La estimación </vt:lpstr>
      <vt:lpstr>La estimación </vt:lpstr>
      <vt:lpstr>La estimación </vt:lpstr>
      <vt:lpstr>La estimación </vt:lpstr>
      <vt:lpstr>La estimación </vt:lpstr>
      <vt:lpstr>La estimación </vt:lpstr>
      <vt:lpstr>La estimación </vt:lpstr>
      <vt:lpstr>Diapositiva 12</vt:lpstr>
      <vt:lpstr>Validación del proceso escogido </vt:lpstr>
      <vt:lpstr>Validación del proceso escogido </vt:lpstr>
      <vt:lpstr>Validación del proceso escogido </vt:lpstr>
      <vt:lpstr>Validación del proceso escogido </vt:lpstr>
      <vt:lpstr>Validación del proceso escogido </vt:lpstr>
      <vt:lpstr>Validación del proceso escogido </vt:lpstr>
      <vt:lpstr>Validación del proceso escogido </vt:lpstr>
      <vt:lpstr>Validación del proceso escogido </vt:lpstr>
      <vt:lpstr>Validación del proceso escogido </vt:lpstr>
      <vt:lpstr>Diapositiva 22</vt:lpstr>
      <vt:lpstr>Criterios de comparación de modelos</vt:lpstr>
      <vt:lpstr>Criterios de comparación de modelos</vt:lpstr>
      <vt:lpstr>Criterios de comparación de modelos</vt:lpstr>
      <vt:lpstr>Criterios de comparación de modelos</vt:lpstr>
      <vt:lpstr>Diapositiva 27</vt:lpstr>
      <vt:lpstr>Pronóstico</vt:lpstr>
      <vt:lpstr>Pronóstico</vt:lpstr>
      <vt:lpstr>Pronóstico</vt:lpstr>
      <vt:lpstr>Pronóstico</vt:lpstr>
      <vt:lpstr>Diapositiva 32</vt:lpstr>
      <vt:lpstr>Etapas de análisis de la serie</vt:lpstr>
      <vt:lpstr>Etapas de análisis de la serie</vt:lpstr>
      <vt:lpstr>Conclusión</vt:lpstr>
      <vt:lpstr>Diapositiva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oscar</dc:creator>
  <cp:lastModifiedBy>Usuario</cp:lastModifiedBy>
  <cp:revision>72</cp:revision>
  <dcterms:created xsi:type="dcterms:W3CDTF">2017-09-17T02:37:46Z</dcterms:created>
  <dcterms:modified xsi:type="dcterms:W3CDTF">2017-09-27T00:09:03Z</dcterms:modified>
</cp:coreProperties>
</file>