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7" r:id="rId3"/>
    <p:sldId id="258" r:id="rId4"/>
    <p:sldId id="259" r:id="rId5"/>
    <p:sldId id="260" r:id="rId6"/>
    <p:sldId id="261" r:id="rId7"/>
    <p:sldId id="288" r:id="rId8"/>
    <p:sldId id="263" r:id="rId9"/>
    <p:sldId id="289" r:id="rId10"/>
    <p:sldId id="290" r:id="rId11"/>
    <p:sldId id="291" r:id="rId12"/>
    <p:sldId id="267" r:id="rId13"/>
    <p:sldId id="293" r:id="rId14"/>
    <p:sldId id="270" r:id="rId15"/>
    <p:sldId id="294" r:id="rId16"/>
    <p:sldId id="295" r:id="rId17"/>
    <p:sldId id="296" r:id="rId18"/>
    <p:sldId id="297" r:id="rId19"/>
    <p:sldId id="298" r:id="rId20"/>
    <p:sldId id="299" r:id="rId21"/>
    <p:sldId id="274" r:id="rId22"/>
    <p:sldId id="300" r:id="rId23"/>
    <p:sldId id="276" r:id="rId24"/>
    <p:sldId id="277" r:id="rId25"/>
    <p:sldId id="278" r:id="rId26"/>
    <p:sldId id="301" r:id="rId27"/>
    <p:sldId id="302" r:id="rId28"/>
    <p:sldId id="303" r:id="rId29"/>
    <p:sldId id="304" r:id="rId30"/>
    <p:sldId id="305" r:id="rId31"/>
    <p:sldId id="282" r:id="rId32"/>
    <p:sldId id="286" r:id="rId33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dra%20H\Desktop\DUMM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dra%20H\Desktop\DUMM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impulso (AO)</a:t>
            </a:r>
          </a:p>
        </c:rich>
      </c:tx>
      <c:layout>
        <c:manualLayout>
          <c:xMode val="edge"/>
          <c:yMode val="edge"/>
          <c:x val="8.0868110236220467E-2"/>
          <c:y val="4.5112781954887271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4390332458442706"/>
          <c:y val="4.1666666666666678E-2"/>
          <c:w val="0.82831889763779554"/>
          <c:h val="0.78260061242344747"/>
        </c:manualLayout>
      </c:layout>
      <c:lineChart>
        <c:grouping val="standard"/>
        <c:varyColors val="0"/>
        <c:ser>
          <c:idx val="0"/>
          <c:order val="0"/>
          <c:tx>
            <c:v>dummy</c:v>
          </c:tx>
          <c:spPr>
            <a:ln w="25400"/>
          </c:spPr>
          <c:marker>
            <c:symbol val="circle"/>
            <c:size val="5"/>
            <c:spPr>
              <a:solidFill>
                <a:schemeClr val="tx1"/>
              </a:solidFill>
            </c:spPr>
          </c:marker>
          <c:val>
            <c:numRef>
              <c:f>Sheet1!$B$3:$B$13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08-46BE-8169-64254CBF41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083904"/>
        <c:axId val="175085824"/>
      </c:lineChart>
      <c:catAx>
        <c:axId val="1750839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noFill/>
              </a:defRPr>
            </a:pPr>
            <a:endParaRPr lang="es-CR"/>
          </a:p>
        </c:txPr>
        <c:crossAx val="175085824"/>
        <c:crosses val="autoZero"/>
        <c:auto val="1"/>
        <c:lblAlgn val="ctr"/>
        <c:lblOffset val="100"/>
        <c:noMultiLvlLbl val="0"/>
      </c:catAx>
      <c:valAx>
        <c:axId val="1750858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175083904"/>
        <c:crosses val="autoZero"/>
        <c:crossBetween val="between"/>
      </c:valAx>
      <c:dTable>
        <c:showHorzBorder val="1"/>
        <c:showVertBorder val="1"/>
        <c:showOutline val="1"/>
        <c:showKeys val="0"/>
      </c:dTable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Escalón (LS)</a:t>
            </a:r>
          </a:p>
        </c:rich>
      </c:tx>
      <c:layout>
        <c:manualLayout>
          <c:xMode val="edge"/>
          <c:yMode val="edge"/>
          <c:x val="9.2465223097112872E-2"/>
          <c:y val="6.0150375939849635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4390332458442706"/>
          <c:y val="4.1666666666666664E-2"/>
          <c:w val="0.82831889763779554"/>
          <c:h val="0.78260061242344747"/>
        </c:manualLayout>
      </c:layout>
      <c:lineChart>
        <c:grouping val="standard"/>
        <c:varyColors val="0"/>
        <c:ser>
          <c:idx val="0"/>
          <c:order val="0"/>
          <c:tx>
            <c:v>dummy</c:v>
          </c:tx>
          <c:spPr>
            <a:ln w="25400"/>
          </c:spPr>
          <c:marker>
            <c:symbol val="circle"/>
            <c:size val="5"/>
            <c:spPr>
              <a:solidFill>
                <a:schemeClr val="tx1"/>
              </a:solidFill>
            </c:spPr>
          </c:marker>
          <c:val>
            <c:numRef>
              <c:f>Sheet1!$C$3:$C$13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18-4DEF-8483-39EBAD74E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312256"/>
        <c:axId val="175330816"/>
      </c:lineChart>
      <c:catAx>
        <c:axId val="1753122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>
                <a:noFill/>
              </a:defRPr>
            </a:pPr>
            <a:endParaRPr lang="es-CR"/>
          </a:p>
        </c:txPr>
        <c:crossAx val="175330816"/>
        <c:crosses val="autoZero"/>
        <c:auto val="1"/>
        <c:lblAlgn val="ctr"/>
        <c:lblOffset val="100"/>
        <c:noMultiLvlLbl val="0"/>
      </c:catAx>
      <c:valAx>
        <c:axId val="17533081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175312256"/>
        <c:crosses val="autoZero"/>
        <c:crossBetween val="between"/>
      </c:valAx>
      <c:dTable>
        <c:showHorzBorder val="1"/>
        <c:showVertBorder val="1"/>
        <c:showOutline val="1"/>
        <c:showKeys val="0"/>
      </c:dTable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ACC5E-CFC4-40EC-99ED-4E93ACD2A14B}" type="datetimeFigureOut">
              <a:rPr lang="es-CR" smtClean="0"/>
              <a:t>6/11/2017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E489A-10DE-4634-8B1C-95E121749263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35290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R"/>
          </a:p>
        </p:txBody>
      </p:sp>
      <p:sp>
        <p:nvSpPr>
          <p:cNvPr id="9220" name="3 Marcador de pie de página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0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R"/>
          </a:p>
        </p:txBody>
      </p:sp>
      <p:sp>
        <p:nvSpPr>
          <p:cNvPr id="8196" name="3 Marcador de pie de página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R"/>
          </a:p>
        </p:txBody>
      </p:sp>
      <p:sp>
        <p:nvSpPr>
          <p:cNvPr id="9220" name="3 Marcador de pie de página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9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16BFE6-330E-4CA7-A959-3E69E4F60C1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50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R"/>
          </a:p>
        </p:txBody>
      </p:sp>
      <p:sp>
        <p:nvSpPr>
          <p:cNvPr id="11268" name="3 Marcador de pie de página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F10C3-E194-4EC1-84D2-6E50402CC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9B4129-BBBC-478F-9F05-ED067334D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ACCF1C-5D9E-4889-8D32-7A46E18D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981-E66F-4FC4-B161-A66F8509B830}" type="datetimeFigureOut">
              <a:rPr lang="es-CR" smtClean="0"/>
              <a:t>6/11/2017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BB7B3-4B0D-4881-9756-75D5C81D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138DAE-B2BD-49D0-A085-71033E9F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A7-D0FC-4160-87C0-252AAB6961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6216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41B9C-BF51-4DD2-9A42-785D7E22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B62608-AE66-402B-B0AD-62B34DEAA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486FAE-F786-4B21-A390-672F3D4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981-E66F-4FC4-B161-A66F8509B830}" type="datetimeFigureOut">
              <a:rPr lang="es-CR" smtClean="0"/>
              <a:t>6/11/2017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3A4B9F-36DC-4122-AA19-57BCA093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AE216-4216-4E76-9E64-4340860C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A7-D0FC-4160-87C0-252AAB6961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2355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C6572-FBEB-450C-BDB2-FFE67CC8A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C70505-6773-480A-BC4C-65E5C7FE1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37E9F0-492B-46A9-9D35-64944EF8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981-E66F-4FC4-B161-A66F8509B830}" type="datetimeFigureOut">
              <a:rPr lang="es-CR" smtClean="0"/>
              <a:t>6/11/2017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18091A-2445-4A2E-A8BF-8D3BA390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E176E-19D8-4D31-9524-76741551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A7-D0FC-4160-87C0-252AAB6961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8299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6327E-FE85-42F0-B83D-C7EDFC4B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87AB36-CFB4-48C2-85F2-559EE913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0A8E4-CF35-4C0F-9DB0-3A8A5EC9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981-E66F-4FC4-B161-A66F8509B830}" type="datetimeFigureOut">
              <a:rPr lang="es-CR" smtClean="0"/>
              <a:t>6/11/2017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97B470-C187-448A-90FE-6B05DC25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A097C9-DDCC-46B4-8FC0-B2987F0E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A7-D0FC-4160-87C0-252AAB6961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4252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7B14B-3D10-4987-9480-9175AFE1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36A6C4-13CA-4C2B-92C6-480F3674E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8DA162-44F8-47D1-ABE3-968436FA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981-E66F-4FC4-B161-A66F8509B830}" type="datetimeFigureOut">
              <a:rPr lang="es-CR" smtClean="0"/>
              <a:t>6/11/2017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B1C45-66B0-4439-81B9-19B82E09C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383E3E-138E-4DE4-B31C-CFAC004B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A7-D0FC-4160-87C0-252AAB6961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610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EA571-A5F1-4DC9-968C-E9975FE8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A590C-8F77-4199-A183-63527F1AA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956375-9DF3-4462-9240-FBA85B7B6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904BC9-0D92-462B-94EE-C134FAE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981-E66F-4FC4-B161-A66F8509B830}" type="datetimeFigureOut">
              <a:rPr lang="es-CR" smtClean="0"/>
              <a:t>6/11/2017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507F82-3F93-4AC8-B90A-282ACC47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A927BD-3A09-4895-99F1-9E80C35E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A7-D0FC-4160-87C0-252AAB6961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77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E1297-AC61-4C43-876D-70628F40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6BC299-7374-4EC0-BBC0-330116CD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87894F-CF88-42A7-88D8-27BDCC09F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9ED0C7-64BC-4A50-85E6-03D7704B5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87ED5B-BD29-4EC5-BB03-06B98F14E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5AB3F8-6705-4649-8F00-7681727A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981-E66F-4FC4-B161-A66F8509B830}" type="datetimeFigureOut">
              <a:rPr lang="es-CR" smtClean="0"/>
              <a:t>6/11/2017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8AC95B-F572-4BD1-AD04-F8C62643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46EC46-0B69-4040-889E-1A6482C6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A7-D0FC-4160-87C0-252AAB6961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9574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47F3B-1DF4-48A2-8AAA-0A0D8BC6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1D1C43-9E98-4E5E-9770-BA616678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981-E66F-4FC4-B161-A66F8509B830}" type="datetimeFigureOut">
              <a:rPr lang="es-CR" smtClean="0"/>
              <a:t>6/11/2017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512EF0-1B79-4242-A804-B3EE0C9A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2BB7B1-5BAF-472A-9BB8-FEC92614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A7-D0FC-4160-87C0-252AAB6961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172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5CD481-C59E-4930-8B5B-CB29C25A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981-E66F-4FC4-B161-A66F8509B830}" type="datetimeFigureOut">
              <a:rPr lang="es-CR" smtClean="0"/>
              <a:t>6/11/2017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E167AC-4BE0-4522-A462-3CAC9662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7FF73D-9129-4486-9070-461DB31F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A7-D0FC-4160-87C0-252AAB6961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370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FDA21-ED0B-4F3F-9186-C54C9F08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1E76E8-821D-4278-88BB-B3473E34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89BA65-9988-4ACE-B50E-8F024AC2C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3CF6D6-40E5-4235-B5A5-AA284D03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981-E66F-4FC4-B161-A66F8509B830}" type="datetimeFigureOut">
              <a:rPr lang="es-CR" smtClean="0"/>
              <a:t>6/11/2017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FC63BA-BF1A-4468-8E14-CACB769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DF337F-1D9D-4928-B96A-FB0FF4D0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A7-D0FC-4160-87C0-252AAB6961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3384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E42D0-24BD-4FF5-BE68-B6B562B5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E5F485-9967-4A47-B3BE-3D29F2686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EACD5F-92A8-4ABE-862A-E813DF5D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1DB8D7-5C9D-4E9B-8811-EEDFA816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981-E66F-4FC4-B161-A66F8509B830}" type="datetimeFigureOut">
              <a:rPr lang="es-CR" smtClean="0"/>
              <a:t>6/11/2017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72F81A-A849-415B-B5A0-E3511988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560E53-646C-4F33-B865-C54BA017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09A7-D0FC-4160-87C0-252AAB6961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0932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895CF0-2C20-410B-9531-EB497AF7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6B7DF9-3781-4441-9C0B-C3831F7E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3EDF3-6990-4A5F-A3AB-B02AEDF4B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5981-E66F-4FC4-B161-A66F8509B830}" type="datetimeFigureOut">
              <a:rPr lang="es-CR" smtClean="0"/>
              <a:t>6/11/2017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D6D90-299C-44B0-8EED-2AD7A3148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6EF42E-99AB-4F45-A9F4-CC47E6739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09A7-D0FC-4160-87C0-252AAB696135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0691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35CC-5253-46DE-BC80-AD37F76CE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732" y="140567"/>
            <a:ext cx="10363200" cy="1023216"/>
          </a:xfrm>
        </p:spPr>
        <p:txBody>
          <a:bodyPr>
            <a:normAutofit/>
          </a:bodyPr>
          <a:lstStyle/>
          <a:p>
            <a:r>
              <a:rPr lang="es-CR" dirty="0"/>
              <a:t>Análisis de intervención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C628C6-0C10-42DA-8411-678ED400C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6989" y="6220698"/>
            <a:ext cx="9144000" cy="557142"/>
          </a:xfrm>
        </p:spPr>
        <p:txBody>
          <a:bodyPr>
            <a:normAutofit/>
          </a:bodyPr>
          <a:lstStyle/>
          <a:p>
            <a:pPr algn="r"/>
            <a:r>
              <a:rPr lang="es-CR" sz="3200" dirty="0"/>
              <a:t>Oscar Centeno Mora</a:t>
            </a:r>
          </a:p>
        </p:txBody>
      </p:sp>
      <p:sp>
        <p:nvSpPr>
          <p:cNvPr id="4" name="AutoShape 2" descr="Resultado de imagen para análisis de intervención series tempora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sp>
        <p:nvSpPr>
          <p:cNvPr id="5" name="AutoShape 4" descr="Resultado de imagen para análisis de intervención series temporal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sp>
        <p:nvSpPr>
          <p:cNvPr id="6" name="AutoShape 6" descr="http://www.scielo.org.mx/img/revistas/spm/v50s1/a11fig02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 bwMode="auto">
          <a:xfrm>
            <a:off x="1194665" y="1395823"/>
            <a:ext cx="9764280" cy="465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01432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F3E5F748-54A6-48B9-982C-35338F2918B7}"/>
              </a:ext>
            </a:extLst>
          </p:cNvPr>
          <p:cNvSpPr txBox="1">
            <a:spLocks/>
          </p:cNvSpPr>
          <p:nvPr/>
        </p:nvSpPr>
        <p:spPr>
          <a:xfrm>
            <a:off x="609600" y="58614"/>
            <a:ext cx="109728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/>
              <a:t>Índice</a:t>
            </a:r>
            <a:endParaRPr lang="es-CR" dirty="0"/>
          </a:p>
        </p:txBody>
      </p:sp>
      <p:sp>
        <p:nvSpPr>
          <p:cNvPr id="5" name="3 Elipse">
            <a:extLst>
              <a:ext uri="{FF2B5EF4-FFF2-40B4-BE49-F238E27FC236}">
                <a16:creationId xmlns:a16="http://schemas.microsoft.com/office/drawing/2014/main" id="{15E93677-2C0F-40E9-A292-EA90C7EE6090}"/>
              </a:ext>
            </a:extLst>
          </p:cNvPr>
          <p:cNvSpPr/>
          <p:nvPr/>
        </p:nvSpPr>
        <p:spPr>
          <a:xfrm>
            <a:off x="719403" y="1401122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6" name="4 Elipse">
            <a:extLst>
              <a:ext uri="{FF2B5EF4-FFF2-40B4-BE49-F238E27FC236}">
                <a16:creationId xmlns:a16="http://schemas.microsoft.com/office/drawing/2014/main" id="{DC984136-0EA0-4431-B28D-62E701BC6E7D}"/>
              </a:ext>
            </a:extLst>
          </p:cNvPr>
          <p:cNvSpPr/>
          <p:nvPr/>
        </p:nvSpPr>
        <p:spPr>
          <a:xfrm>
            <a:off x="719403" y="3393116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7" name="5 Elipse">
            <a:extLst>
              <a:ext uri="{FF2B5EF4-FFF2-40B4-BE49-F238E27FC236}">
                <a16:creationId xmlns:a16="http://schemas.microsoft.com/office/drawing/2014/main" id="{D8F8DC89-5271-4371-A0E3-29A433D033A5}"/>
              </a:ext>
            </a:extLst>
          </p:cNvPr>
          <p:cNvSpPr/>
          <p:nvPr/>
        </p:nvSpPr>
        <p:spPr>
          <a:xfrm>
            <a:off x="719403" y="5409340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10" name="9 Rectángulo redondeado">
            <a:extLst>
              <a:ext uri="{FF2B5EF4-FFF2-40B4-BE49-F238E27FC236}">
                <a16:creationId xmlns:a16="http://schemas.microsoft.com/office/drawing/2014/main" id="{290C1C2F-38AF-4E91-B24A-06E437CD0F0E}"/>
              </a:ext>
            </a:extLst>
          </p:cNvPr>
          <p:cNvSpPr/>
          <p:nvPr/>
        </p:nvSpPr>
        <p:spPr>
          <a:xfrm>
            <a:off x="2639616" y="1401122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Fundamentos</a:t>
            </a:r>
          </a:p>
        </p:txBody>
      </p:sp>
      <p:sp>
        <p:nvSpPr>
          <p:cNvPr id="11" name="10 Rectángulo redondeado">
            <a:extLst>
              <a:ext uri="{FF2B5EF4-FFF2-40B4-BE49-F238E27FC236}">
                <a16:creationId xmlns:a16="http://schemas.microsoft.com/office/drawing/2014/main" id="{F5751BD8-8FC5-44D8-940A-52DA5C79C80A}"/>
              </a:ext>
            </a:extLst>
          </p:cNvPr>
          <p:cNvSpPr/>
          <p:nvPr/>
        </p:nvSpPr>
        <p:spPr>
          <a:xfrm>
            <a:off x="2740343" y="3393116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¿Por qué debemos analizarlo de forma diferente?</a:t>
            </a:r>
          </a:p>
        </p:txBody>
      </p:sp>
      <p:sp>
        <p:nvSpPr>
          <p:cNvPr id="17" name="16 Rectángulo redondeado">
            <a:extLst>
              <a:ext uri="{FF2B5EF4-FFF2-40B4-BE49-F238E27FC236}">
                <a16:creationId xmlns:a16="http://schemas.microsoft.com/office/drawing/2014/main" id="{283EEA12-23FD-458A-BFDF-3F583992CA1A}"/>
              </a:ext>
            </a:extLst>
          </p:cNvPr>
          <p:cNvSpPr/>
          <p:nvPr/>
        </p:nvSpPr>
        <p:spPr>
          <a:xfrm>
            <a:off x="2740343" y="5409340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Modelo ARIMA con intervención</a:t>
            </a:r>
          </a:p>
        </p:txBody>
      </p:sp>
    </p:spTree>
    <p:extLst>
      <p:ext uri="{BB962C8B-B14F-4D97-AF65-F5344CB8AC3E}">
        <p14:creationId xmlns:p14="http://schemas.microsoft.com/office/powerpoint/2010/main" val="29999894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Rectangle 6"/>
          <p:cNvSpPr>
            <a:spLocks/>
          </p:cNvSpPr>
          <p:nvPr/>
        </p:nvSpPr>
        <p:spPr bwMode="auto">
          <a:xfrm>
            <a:off x="674243" y="111036"/>
            <a:ext cx="1096438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4400" dirty="0">
                <a:latin typeface="+mj-lt"/>
                <a:ea typeface="+mj-ea"/>
                <a:cs typeface="+mj-cs"/>
              </a:rPr>
              <a:t>Modelos ARIMA con variables de intervención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2073222" y="807765"/>
            <a:ext cx="309495" cy="2286000"/>
          </a:xfrm>
          <a:prstGeom prst="leftBrace">
            <a:avLst>
              <a:gd name="adj1" fmla="val 8333"/>
              <a:gd name="adj2" fmla="val 456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grpSp>
        <p:nvGrpSpPr>
          <p:cNvPr id="7" name="Grupo 6"/>
          <p:cNvGrpSpPr/>
          <p:nvPr/>
        </p:nvGrpSpPr>
        <p:grpSpPr>
          <a:xfrm>
            <a:off x="929082" y="1360986"/>
            <a:ext cx="4092286" cy="1520902"/>
            <a:chOff x="2514600" y="1510144"/>
            <a:chExt cx="4092286" cy="1520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514600" y="1510144"/>
                  <a:ext cx="381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CR" sz="2400" i="1">
                            <a:latin typeface="Cambria Math"/>
                            <a:ea typeface="Cambria Math"/>
                          </a:rPr>
                          <m:t>∅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=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𝜃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+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s-CR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1510144"/>
                  <a:ext cx="381000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eft Brace 10"/>
            <p:cNvSpPr/>
            <p:nvPr/>
          </p:nvSpPr>
          <p:spPr>
            <a:xfrm rot="16200000">
              <a:off x="5674554" y="1631256"/>
              <a:ext cx="309495" cy="990601"/>
            </a:xfrm>
            <a:prstGeom prst="leftBrace">
              <a:avLst>
                <a:gd name="adj1" fmla="val 8333"/>
                <a:gd name="adj2" fmla="val 456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96443" y="2323160"/>
              <a:ext cx="2057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 err="1"/>
                <a:t>Modelo</a:t>
              </a:r>
              <a:r>
                <a:rPr lang="en-US" sz="2000" i="1" dirty="0"/>
                <a:t> ARIMA</a:t>
              </a:r>
              <a:endParaRPr lang="es-CR" sz="2000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987636" y="2323160"/>
              <a:ext cx="16192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i="1" dirty="0"/>
                <a:t>Variable de </a:t>
              </a:r>
              <a:r>
                <a:rPr lang="en-US" sz="2000" i="1" dirty="0" err="1"/>
                <a:t>Intervención</a:t>
              </a:r>
              <a:endParaRPr lang="es-CR" sz="2000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"/>
              <p:cNvSpPr txBox="1"/>
              <p:nvPr/>
            </p:nvSpPr>
            <p:spPr>
              <a:xfrm>
                <a:off x="7292478" y="1277768"/>
                <a:ext cx="3810000" cy="87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s-CR" sz="2400" i="1">
                              <a:latin typeface="Cambria Math"/>
                              <a:ea typeface="Cambria Math"/>
                            </a:rPr>
                            <m:t>∅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 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16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478" y="1277768"/>
                <a:ext cx="3810000" cy="87030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0"/>
          <p:cNvGrpSpPr/>
          <p:nvPr/>
        </p:nvGrpSpPr>
        <p:grpSpPr>
          <a:xfrm>
            <a:off x="7729151" y="2317464"/>
            <a:ext cx="2371967" cy="777216"/>
            <a:chOff x="3962400" y="1602428"/>
            <a:chExt cx="2074720" cy="646331"/>
          </a:xfrm>
        </p:grpSpPr>
        <p:sp>
          <p:nvSpPr>
            <p:cNvPr id="21" name="Left Brace 6"/>
            <p:cNvSpPr/>
            <p:nvPr/>
          </p:nvSpPr>
          <p:spPr>
            <a:xfrm>
              <a:off x="4703615" y="1602428"/>
              <a:ext cx="381000" cy="646331"/>
            </a:xfrm>
            <a:prstGeom prst="leftBrace">
              <a:avLst>
                <a:gd name="adj1" fmla="val 8333"/>
                <a:gd name="adj2" fmla="val 478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grpSp>
          <p:nvGrpSpPr>
            <p:cNvPr id="22" name="Group 9"/>
            <p:cNvGrpSpPr/>
            <p:nvPr/>
          </p:nvGrpSpPr>
          <p:grpSpPr>
            <a:xfrm>
              <a:off x="3962400" y="1602431"/>
              <a:ext cx="2074720" cy="588676"/>
              <a:chOff x="2878280" y="1371600"/>
              <a:chExt cx="2074720" cy="588676"/>
            </a:xfrm>
          </p:grpSpPr>
          <p:sp>
            <p:nvSpPr>
              <p:cNvPr id="23" name="TextBox 5"/>
              <p:cNvSpPr txBox="1"/>
              <p:nvPr/>
            </p:nvSpPr>
            <p:spPr>
              <a:xfrm>
                <a:off x="3581400" y="1371600"/>
                <a:ext cx="1371600" cy="588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  1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t=to</a:t>
                </a:r>
              </a:p>
              <a:p>
                <a:r>
                  <a:rPr lang="en-US" sz="2000" dirty="0"/>
                  <a:t>    0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t≠to</a:t>
                </a:r>
                <a:endParaRPr lang="es-CR" sz="2000" dirty="0"/>
              </a:p>
            </p:txBody>
          </p:sp>
          <p:sp>
            <p:nvSpPr>
              <p:cNvPr id="24" name="TextBox 7"/>
              <p:cNvSpPr txBox="1"/>
              <p:nvPr/>
            </p:nvSpPr>
            <p:spPr>
              <a:xfrm>
                <a:off x="2878280" y="1463932"/>
                <a:ext cx="838200" cy="332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I</a:t>
                </a:r>
                <a:r>
                  <a:rPr lang="en-US" sz="2000" baseline="-25000" dirty="0" err="1"/>
                  <a:t>o,t</a:t>
                </a:r>
                <a:r>
                  <a:rPr lang="en-US" sz="2000" dirty="0"/>
                  <a:t> =</a:t>
                </a:r>
                <a:endParaRPr lang="es-CR" sz="2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8AF9B60-4737-4488-BFCF-E72D277A178D}"/>
                  </a:ext>
                </a:extLst>
              </p:cNvPr>
              <p:cNvSpPr txBox="1"/>
              <p:nvPr/>
            </p:nvSpPr>
            <p:spPr>
              <a:xfrm>
                <a:off x="180916" y="3310435"/>
                <a:ext cx="11858684" cy="349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s-MX" sz="2400" i="1" dirty="0">
                    <a:latin typeface="Calibri" pitchFamily="34" charset="0"/>
                  </a:rPr>
                  <a:t>Zt </a:t>
                </a:r>
                <a:r>
                  <a:rPr lang="es-MX" sz="2400" dirty="0">
                    <a:latin typeface="Calibri" pitchFamily="34" charset="0"/>
                  </a:rPr>
                  <a:t>es una serie estacionaria.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MX" sz="2400" i="1" dirty="0" err="1">
                    <a:latin typeface="Calibri" pitchFamily="34" charset="0"/>
                  </a:rPr>
                  <a:t>I</a:t>
                </a:r>
                <a:r>
                  <a:rPr lang="es-MX" sz="2400" i="1" baseline="-25000" dirty="0" err="1">
                    <a:latin typeface="Calibri" pitchFamily="34" charset="0"/>
                  </a:rPr>
                  <a:t>t</a:t>
                </a:r>
                <a:r>
                  <a:rPr lang="es-MX" sz="2400" i="1" dirty="0">
                    <a:latin typeface="Calibri" pitchFamily="34" charset="0"/>
                  </a:rPr>
                  <a:t> </a:t>
                </a:r>
                <a:r>
                  <a:rPr lang="es-MX" sz="2400" dirty="0">
                    <a:latin typeface="Calibri" pitchFamily="34" charset="0"/>
                  </a:rPr>
                  <a:t>es una variable binaria que toma el valor 1 en el momento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4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s-CR" sz="24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sz="2400" dirty="0">
                    <a:latin typeface="Calibri" pitchFamily="34" charset="0"/>
                  </a:rPr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l-GR" sz="2400" i="1" dirty="0">
                    <a:latin typeface="Calibri" pitchFamily="34" charset="0"/>
                  </a:rPr>
                  <a:t>ω</a:t>
                </a:r>
                <a:r>
                  <a:rPr lang="en-US" sz="2400" baseline="-25000" dirty="0">
                    <a:latin typeface="Calibri" pitchFamily="34" charset="0"/>
                  </a:rPr>
                  <a:t> </a:t>
                </a:r>
                <a:r>
                  <a:rPr lang="en-US" sz="2400" dirty="0" err="1">
                    <a:latin typeface="Calibri" pitchFamily="34" charset="0"/>
                  </a:rPr>
                  <a:t>es</a:t>
                </a:r>
                <a:r>
                  <a:rPr lang="en-US" sz="2400" dirty="0">
                    <a:latin typeface="Calibri" pitchFamily="34" charset="0"/>
                  </a:rPr>
                  <a:t> </a:t>
                </a:r>
                <a:r>
                  <a:rPr lang="en-US" sz="2400" dirty="0" err="1">
                    <a:latin typeface="Calibri" pitchFamily="34" charset="0"/>
                  </a:rPr>
                  <a:t>una</a:t>
                </a:r>
                <a:r>
                  <a:rPr lang="en-US" sz="2400" dirty="0">
                    <a:latin typeface="Calibri" pitchFamily="34" charset="0"/>
                  </a:rPr>
                  <a:t> </a:t>
                </a:r>
                <a:r>
                  <a:rPr lang="en-US" sz="2400" dirty="0" err="1">
                    <a:latin typeface="Calibri" pitchFamily="34" charset="0"/>
                  </a:rPr>
                  <a:t>estimación</a:t>
                </a:r>
                <a:r>
                  <a:rPr lang="en-US" sz="2400" dirty="0">
                    <a:latin typeface="Calibri" pitchFamily="34" charset="0"/>
                  </a:rPr>
                  <a:t> de la </a:t>
                </a:r>
                <a:r>
                  <a:rPr lang="en-US" sz="2400" dirty="0" err="1">
                    <a:latin typeface="Calibri" pitchFamily="34" charset="0"/>
                  </a:rPr>
                  <a:t>distancia</a:t>
                </a:r>
                <a:r>
                  <a:rPr lang="en-US" sz="2400" dirty="0">
                    <a:latin typeface="Calibri" pitchFamily="34" charset="0"/>
                  </a:rPr>
                  <a:t> entre el valor </a:t>
                </a:r>
                <a:r>
                  <a:rPr lang="en-US" sz="2400" dirty="0" err="1">
                    <a:latin typeface="Calibri" pitchFamily="34" charset="0"/>
                  </a:rPr>
                  <a:t>esperado</a:t>
                </a:r>
                <a:r>
                  <a:rPr lang="en-US" sz="2400" dirty="0">
                    <a:latin typeface="Calibri" pitchFamily="34" charset="0"/>
                  </a:rPr>
                  <a:t> (antes de la </a:t>
                </a:r>
                <a:r>
                  <a:rPr lang="en-US" sz="2400" dirty="0" err="1">
                    <a:latin typeface="Calibri" pitchFamily="34" charset="0"/>
                  </a:rPr>
                  <a:t>intervención</a:t>
                </a:r>
                <a:r>
                  <a:rPr lang="en-US" sz="2400" dirty="0">
                    <a:latin typeface="Calibri" pitchFamily="34" charset="0"/>
                  </a:rPr>
                  <a:t>) y el valor </a:t>
                </a:r>
                <a:r>
                  <a:rPr lang="en-US" sz="2400" dirty="0" err="1">
                    <a:latin typeface="Calibri" pitchFamily="34" charset="0"/>
                  </a:rPr>
                  <a:t>observado</a:t>
                </a:r>
                <a:r>
                  <a:rPr lang="en-US" sz="2400" dirty="0">
                    <a:latin typeface="Calibri" pitchFamily="34" charset="0"/>
                  </a:rPr>
                  <a:t>.  </a:t>
                </a:r>
                <a:r>
                  <a:rPr lang="en-US" sz="2400" dirty="0" err="1">
                    <a:latin typeface="Calibri" pitchFamily="34" charset="0"/>
                  </a:rPr>
                  <a:t>Recoge</a:t>
                </a:r>
                <a:r>
                  <a:rPr lang="en-US" sz="2400" dirty="0">
                    <a:latin typeface="Calibri" pitchFamily="34" charset="0"/>
                  </a:rPr>
                  <a:t> la </a:t>
                </a:r>
                <a:r>
                  <a:rPr lang="en-US" sz="2400" dirty="0" err="1">
                    <a:latin typeface="Calibri" pitchFamily="34" charset="0"/>
                  </a:rPr>
                  <a:t>magnitud</a:t>
                </a:r>
                <a:r>
                  <a:rPr lang="en-US" sz="2400" dirty="0">
                    <a:latin typeface="Calibri" pitchFamily="34" charset="0"/>
                  </a:rPr>
                  <a:t> del </a:t>
                </a:r>
                <a:r>
                  <a:rPr lang="en-US" sz="2400" dirty="0" err="1">
                    <a:latin typeface="Calibri" pitchFamily="34" charset="0"/>
                  </a:rPr>
                  <a:t>impacto</a:t>
                </a:r>
                <a:r>
                  <a:rPr lang="en-US" sz="2400" dirty="0">
                    <a:latin typeface="Calibri" pitchFamily="34" charset="0"/>
                  </a:rPr>
                  <a:t> del </a:t>
                </a:r>
                <a:r>
                  <a:rPr lang="en-US" sz="2400" dirty="0" err="1">
                    <a:latin typeface="Calibri" pitchFamily="34" charset="0"/>
                  </a:rPr>
                  <a:t>fenómeno</a:t>
                </a:r>
                <a:r>
                  <a:rPr lang="en-US" sz="2400" dirty="0">
                    <a:latin typeface="Calibri" pitchFamily="34" charset="0"/>
                  </a:rPr>
                  <a:t> </a:t>
                </a:r>
                <a:r>
                  <a:rPr lang="en-US" sz="2400" dirty="0" err="1">
                    <a:latin typeface="Calibri" pitchFamily="34" charset="0"/>
                  </a:rPr>
                  <a:t>exógeno</a:t>
                </a:r>
                <a:r>
                  <a:rPr lang="en-US" sz="2400" dirty="0">
                    <a:latin typeface="Calibri" pitchFamily="34" charset="0"/>
                  </a:rPr>
                  <a:t>. </a:t>
                </a:r>
                <a:r>
                  <a:rPr lang="en-US" sz="2400" dirty="0" err="1">
                    <a:latin typeface="Calibri" pitchFamily="34" charset="0"/>
                  </a:rPr>
                  <a:t>También</a:t>
                </a:r>
                <a:r>
                  <a:rPr lang="en-US" sz="2400" dirty="0">
                    <a:latin typeface="Calibri" pitchFamily="34" charset="0"/>
                  </a:rPr>
                  <a:t> se le </a:t>
                </a:r>
                <a:r>
                  <a:rPr lang="en-US" sz="2400" dirty="0" err="1">
                    <a:latin typeface="Calibri" pitchFamily="34" charset="0"/>
                  </a:rPr>
                  <a:t>conoce</a:t>
                </a:r>
                <a:r>
                  <a:rPr lang="en-US" sz="2400" dirty="0">
                    <a:latin typeface="Calibri" pitchFamily="34" charset="0"/>
                  </a:rPr>
                  <a:t> </a:t>
                </a:r>
                <a:r>
                  <a:rPr lang="en-US" sz="2400" dirty="0" err="1">
                    <a:latin typeface="Calibri" pitchFamily="34" charset="0"/>
                  </a:rPr>
                  <a:t>como</a:t>
                </a:r>
                <a:r>
                  <a:rPr lang="en-US" sz="2400" dirty="0">
                    <a:latin typeface="Calibri" pitchFamily="34" charset="0"/>
                  </a:rPr>
                  <a:t> la </a:t>
                </a:r>
                <a:r>
                  <a:rPr lang="en-US" sz="2400" dirty="0" err="1">
                    <a:latin typeface="Calibri" pitchFamily="34" charset="0"/>
                  </a:rPr>
                  <a:t>función</a:t>
                </a:r>
                <a:r>
                  <a:rPr lang="en-US" sz="2400" dirty="0">
                    <a:latin typeface="Calibri" pitchFamily="34" charset="0"/>
                  </a:rPr>
                  <a:t> de </a:t>
                </a:r>
                <a:r>
                  <a:rPr lang="en-US" sz="2400" dirty="0" err="1">
                    <a:latin typeface="Calibri" pitchFamily="34" charset="0"/>
                  </a:rPr>
                  <a:t>impulso</a:t>
                </a:r>
                <a:r>
                  <a:rPr lang="en-US" sz="2400" dirty="0">
                    <a:latin typeface="Calibri" pitchFamily="34" charset="0"/>
                  </a:rPr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>
                  <a:latin typeface="Calibri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itchFamily="34" charset="0"/>
                  </a:rPr>
                  <a:t>Las variables de </a:t>
                </a:r>
                <a:r>
                  <a:rPr lang="en-US" sz="2400" dirty="0" err="1">
                    <a:latin typeface="Calibri" pitchFamily="34" charset="0"/>
                  </a:rPr>
                  <a:t>intervención</a:t>
                </a:r>
                <a:r>
                  <a:rPr lang="en-US" sz="2400" dirty="0">
                    <a:latin typeface="Calibri" pitchFamily="34" charset="0"/>
                  </a:rPr>
                  <a:t> </a:t>
                </a:r>
                <a:r>
                  <a:rPr lang="en-US" sz="2400" dirty="0" err="1">
                    <a:latin typeface="Calibri" pitchFamily="34" charset="0"/>
                  </a:rPr>
                  <a:t>aislan</a:t>
                </a:r>
                <a:r>
                  <a:rPr lang="en-US" sz="2400" dirty="0">
                    <a:latin typeface="Calibri" pitchFamily="34" charset="0"/>
                  </a:rPr>
                  <a:t> </a:t>
                </a:r>
                <a:r>
                  <a:rPr lang="en-US" sz="2400" dirty="0" err="1">
                    <a:latin typeface="Calibri" pitchFamily="34" charset="0"/>
                  </a:rPr>
                  <a:t>los</a:t>
                </a:r>
                <a:r>
                  <a:rPr lang="en-US" sz="2400" dirty="0">
                    <a:latin typeface="Calibri" pitchFamily="34" charset="0"/>
                  </a:rPr>
                  <a:t> shocks, </a:t>
                </a:r>
                <a:r>
                  <a:rPr lang="en-US" sz="2400" dirty="0" err="1">
                    <a:latin typeface="Calibri" pitchFamily="34" charset="0"/>
                  </a:rPr>
                  <a:t>ocasionados</a:t>
                </a:r>
                <a:r>
                  <a:rPr lang="en-US" sz="2400" dirty="0">
                    <a:latin typeface="Calibri" pitchFamily="34" charset="0"/>
                  </a:rPr>
                  <a:t> </a:t>
                </a:r>
                <a:r>
                  <a:rPr lang="en-US" sz="2400" dirty="0" err="1">
                    <a:latin typeface="Calibri" pitchFamily="34" charset="0"/>
                  </a:rPr>
                  <a:t>por</a:t>
                </a:r>
                <a:r>
                  <a:rPr lang="en-US" sz="2400" dirty="0">
                    <a:latin typeface="Calibri" pitchFamily="34" charset="0"/>
                  </a:rPr>
                  <a:t> variables </a:t>
                </a:r>
                <a:r>
                  <a:rPr lang="en-US" sz="2400" dirty="0" err="1">
                    <a:latin typeface="Calibri" pitchFamily="34" charset="0"/>
                  </a:rPr>
                  <a:t>exógenas</a:t>
                </a:r>
                <a:r>
                  <a:rPr lang="en-US" sz="2400" dirty="0">
                    <a:latin typeface="Calibri" pitchFamily="34" charset="0"/>
                  </a:rPr>
                  <a:t> (que son </a:t>
                </a:r>
                <a:r>
                  <a:rPr lang="en-US" sz="2400" dirty="0" err="1">
                    <a:latin typeface="Calibri" pitchFamily="34" charset="0"/>
                  </a:rPr>
                  <a:t>determinísticas</a:t>
                </a:r>
                <a:r>
                  <a:rPr lang="en-US" sz="2400" dirty="0">
                    <a:latin typeface="Calibri" pitchFamily="34" charset="0"/>
                  </a:rPr>
                  <a:t>), del </a:t>
                </a:r>
                <a:r>
                  <a:rPr lang="en-US" sz="2400" dirty="0" err="1">
                    <a:latin typeface="Calibri" pitchFamily="34" charset="0"/>
                  </a:rPr>
                  <a:t>comportamiento</a:t>
                </a:r>
                <a:r>
                  <a:rPr lang="en-US" sz="2400" dirty="0">
                    <a:latin typeface="Calibri" pitchFamily="34" charset="0"/>
                  </a:rPr>
                  <a:t> </a:t>
                </a:r>
                <a:r>
                  <a:rPr lang="en-US" sz="2400" dirty="0" err="1">
                    <a:latin typeface="Calibri" pitchFamily="34" charset="0"/>
                  </a:rPr>
                  <a:t>sistemático</a:t>
                </a:r>
                <a:r>
                  <a:rPr lang="en-US" sz="2400" dirty="0">
                    <a:latin typeface="Calibri" pitchFamily="34" charset="0"/>
                  </a:rPr>
                  <a:t> de la </a:t>
                </a:r>
                <a:r>
                  <a:rPr lang="en-US" sz="2400" dirty="0" err="1">
                    <a:latin typeface="Calibri" pitchFamily="34" charset="0"/>
                  </a:rPr>
                  <a:t>serie</a:t>
                </a:r>
                <a:r>
                  <a:rPr lang="en-US" sz="2400" dirty="0">
                    <a:latin typeface="Calibri" pitchFamily="34" charset="0"/>
                  </a:rPr>
                  <a:t> (</a:t>
                </a:r>
                <a:r>
                  <a:rPr lang="en-US" sz="2400" dirty="0" err="1">
                    <a:latin typeface="Calibri" pitchFamily="34" charset="0"/>
                  </a:rPr>
                  <a:t>recogido</a:t>
                </a:r>
                <a:r>
                  <a:rPr lang="en-US" sz="2400" dirty="0">
                    <a:latin typeface="Calibri" pitchFamily="34" charset="0"/>
                  </a:rPr>
                  <a:t> con </a:t>
                </a:r>
                <a:r>
                  <a:rPr lang="en-US" sz="2400" dirty="0" err="1">
                    <a:latin typeface="Calibri" pitchFamily="34" charset="0"/>
                  </a:rPr>
                  <a:t>los</a:t>
                </a:r>
                <a:r>
                  <a:rPr lang="en-US" sz="2400" dirty="0">
                    <a:latin typeface="Calibri" pitchFamily="34" charset="0"/>
                  </a:rPr>
                  <a:t> </a:t>
                </a:r>
                <a:r>
                  <a:rPr lang="en-US" sz="2400" dirty="0" err="1">
                    <a:latin typeface="Calibri" pitchFamily="34" charset="0"/>
                  </a:rPr>
                  <a:t>parámetros</a:t>
                </a:r>
                <a:r>
                  <a:rPr lang="en-US" sz="2400" dirty="0">
                    <a:latin typeface="Calibri" pitchFamily="34" charset="0"/>
                  </a:rPr>
                  <a:t> </a:t>
                </a:r>
                <a:r>
                  <a:rPr lang="en-US" sz="2400" dirty="0">
                    <a:latin typeface="Symbol" pitchFamily="18" charset="2"/>
                  </a:rPr>
                  <a:t>f</a:t>
                </a:r>
                <a:r>
                  <a:rPr lang="en-US" sz="2400" dirty="0">
                    <a:latin typeface="Calibri" pitchFamily="34" charset="0"/>
                  </a:rPr>
                  <a:t> y </a:t>
                </a:r>
                <a:r>
                  <a:rPr lang="en-US" sz="2400" dirty="0">
                    <a:latin typeface="Symbol" pitchFamily="18" charset="2"/>
                  </a:rPr>
                  <a:t>q </a:t>
                </a:r>
                <a:r>
                  <a:rPr lang="en-US" sz="2400" dirty="0"/>
                  <a:t>que son </a:t>
                </a:r>
                <a:r>
                  <a:rPr lang="en-US" sz="2400" dirty="0" err="1"/>
                  <a:t>estocásticos</a:t>
                </a:r>
                <a:r>
                  <a:rPr lang="en-US" sz="2400" dirty="0">
                    <a:latin typeface="Calibri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id="{98AF9B60-4737-4488-BFCF-E72D277A1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6" y="3310435"/>
                <a:ext cx="11858684" cy="3493264"/>
              </a:xfrm>
              <a:prstGeom prst="rect">
                <a:avLst/>
              </a:prstGeom>
              <a:blipFill rotWithShape="1">
                <a:blip r:embed="rId5"/>
                <a:stretch>
                  <a:fillRect l="-720" t="-1396" r="-771" b="-3141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1 Flecha derecha"/>
          <p:cNvSpPr/>
          <p:nvPr/>
        </p:nvSpPr>
        <p:spPr>
          <a:xfrm>
            <a:off x="5486400" y="1539169"/>
            <a:ext cx="1806078" cy="5136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686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264B5D-1968-405B-8D06-CD8A85223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6229" y="1207363"/>
                <a:ext cx="11523216" cy="5477522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En</a:t>
                </a:r>
                <a:r>
                  <a:rPr lang="en-US" dirty="0"/>
                  <a:t>  forma general, la </a:t>
                </a:r>
                <a:r>
                  <a:rPr lang="en-US" dirty="0" err="1"/>
                  <a:t>función</a:t>
                </a:r>
                <a:r>
                  <a:rPr lang="en-US" dirty="0"/>
                  <a:t> </a:t>
                </a:r>
                <a:r>
                  <a:rPr lang="en-US" dirty="0" err="1"/>
                  <a:t>dinámica</a:t>
                </a:r>
                <a:r>
                  <a:rPr lang="en-US" dirty="0"/>
                  <a:t> de </a:t>
                </a:r>
                <a:r>
                  <a:rPr lang="en-US" dirty="0" err="1"/>
                  <a:t>impulso</a:t>
                </a:r>
                <a:r>
                  <a:rPr lang="en-US" dirty="0"/>
                  <a:t> </a:t>
                </a:r>
                <a:r>
                  <a:rPr lang="en-US" dirty="0" err="1"/>
                  <a:t>puede</a:t>
                </a:r>
                <a:r>
                  <a:rPr lang="en-US" dirty="0"/>
                  <a:t> </a:t>
                </a:r>
                <a:r>
                  <a:rPr lang="en-US" dirty="0" err="1"/>
                  <a:t>estar</a:t>
                </a:r>
                <a:r>
                  <a:rPr lang="en-US" dirty="0"/>
                  <a:t> </a:t>
                </a:r>
                <a:r>
                  <a:rPr lang="en-US" dirty="0" err="1"/>
                  <a:t>definida</a:t>
                </a:r>
                <a:r>
                  <a:rPr lang="en-US" dirty="0"/>
                  <a:t> </a:t>
                </a:r>
                <a:r>
                  <a:rPr lang="en-US" dirty="0" err="1"/>
                  <a:t>por</a:t>
                </a:r>
                <a:r>
                  <a:rPr lang="en-US" dirty="0"/>
                  <a:t> un </a:t>
                </a:r>
                <a:r>
                  <a:rPr lang="en-US" dirty="0" err="1"/>
                  <a:t>polinomio</a:t>
                </a:r>
                <a:r>
                  <a:rPr lang="en-US" dirty="0"/>
                  <a:t> </a:t>
                </a:r>
                <a:r>
                  <a:rPr lang="en-US" dirty="0" err="1"/>
                  <a:t>racional</a:t>
                </a:r>
                <a:r>
                  <a:rPr lang="en-US" dirty="0"/>
                  <a:t>:</a:t>
                </a:r>
                <a:endParaRPr lang="es-CR" dirty="0"/>
              </a:p>
              <a:p>
                <a:pPr marL="0" indent="0">
                  <a:buNone/>
                </a:pPr>
                <a:endParaRPr lang="es-CR" dirty="0"/>
              </a:p>
              <a:p>
                <a:pPr marL="0" indent="0">
                  <a:buNone/>
                </a:pPr>
                <a:endParaRPr lang="es-CR" dirty="0"/>
              </a:p>
              <a:p>
                <a:endParaRPr lang="en-US" dirty="0"/>
              </a:p>
              <a:p>
                <a:r>
                  <a:rPr lang="en-US" dirty="0" err="1"/>
                  <a:t>Donde</a:t>
                </a:r>
                <a:r>
                  <a:rPr lang="en-US" dirty="0"/>
                  <a:t>:</a:t>
                </a:r>
              </a:p>
              <a:p>
                <a:pPr marL="285750" indent="-285750"/>
                <a:r>
                  <a:rPr lang="en-US" dirty="0"/>
                  <a:t>t</a:t>
                </a:r>
                <a:r>
                  <a:rPr lang="en-US" baseline="-25000" dirty="0"/>
                  <a:t>o  </a:t>
                </a:r>
                <a:r>
                  <a:rPr lang="en-US" dirty="0" err="1"/>
                  <a:t>denota</a:t>
                </a:r>
                <a:r>
                  <a:rPr lang="en-US" dirty="0"/>
                  <a:t> el </a:t>
                </a:r>
                <a:r>
                  <a:rPr lang="en-US" dirty="0" err="1"/>
                  <a:t>momento</a:t>
                </a:r>
                <a:r>
                  <a:rPr lang="en-US" dirty="0"/>
                  <a:t> en </a:t>
                </a:r>
                <a:r>
                  <a:rPr lang="en-US" dirty="0" err="1"/>
                  <a:t>que</a:t>
                </a:r>
                <a:r>
                  <a:rPr lang="en-US" dirty="0"/>
                  <a:t> </a:t>
                </a:r>
                <a:r>
                  <a:rPr lang="en-US" dirty="0" err="1"/>
                  <a:t>ocurrió</a:t>
                </a:r>
                <a:r>
                  <a:rPr lang="en-US" dirty="0"/>
                  <a:t> la </a:t>
                </a:r>
                <a:r>
                  <a:rPr lang="en-US" dirty="0" err="1"/>
                  <a:t>intervención</a:t>
                </a:r>
                <a:endParaRPr lang="en-US" dirty="0"/>
              </a:p>
              <a:p>
                <a:pPr marL="285750" indent="-285750"/>
                <a:r>
                  <a:rPr lang="en-US" dirty="0" err="1"/>
                  <a:t>I</a:t>
                </a:r>
                <a:r>
                  <a:rPr lang="en-US" baseline="-25000" dirty="0" err="1"/>
                  <a:t>o,t</a:t>
                </a:r>
                <a:r>
                  <a:rPr lang="en-US" baseline="-25000" dirty="0"/>
                  <a:t>  </a:t>
                </a:r>
                <a:r>
                  <a:rPr lang="en-US" dirty="0" err="1"/>
                  <a:t>es</a:t>
                </a:r>
                <a:r>
                  <a:rPr lang="en-US" dirty="0"/>
                  <a:t> </a:t>
                </a:r>
                <a:r>
                  <a:rPr lang="en-US" dirty="0" err="1"/>
                  <a:t>una</a:t>
                </a:r>
                <a:r>
                  <a:rPr lang="en-US" dirty="0"/>
                  <a:t> variable </a:t>
                </a:r>
                <a:r>
                  <a:rPr lang="en-US" dirty="0" err="1"/>
                  <a:t>binaria</a:t>
                </a:r>
                <a:endParaRPr lang="en-US" dirty="0"/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i="1" dirty="0">
                            <a:latin typeface="Calibri" pitchFamily="34" charset="0"/>
                          </a:rPr>
                          <m:t>ω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𝒐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/>
                  <a:t> son los </a:t>
                </a:r>
                <a:r>
                  <a:rPr lang="en-US" dirty="0" err="1"/>
                  <a:t>residuos</a:t>
                </a:r>
                <a:r>
                  <a:rPr lang="en-US" dirty="0"/>
                  <a:t> de un </a:t>
                </a:r>
                <a:r>
                  <a:rPr lang="en-US" dirty="0" err="1"/>
                  <a:t>modelo</a:t>
                </a:r>
                <a:r>
                  <a:rPr lang="en-US" dirty="0"/>
                  <a:t> </a:t>
                </a:r>
                <a:r>
                  <a:rPr lang="en-US" dirty="0" err="1"/>
                  <a:t>que</a:t>
                </a:r>
                <a:r>
                  <a:rPr lang="en-US" dirty="0"/>
                  <a:t> </a:t>
                </a:r>
                <a:r>
                  <a:rPr lang="en-US" dirty="0" err="1"/>
                  <a:t>contienen</a:t>
                </a:r>
                <a:r>
                  <a:rPr lang="en-US" dirty="0"/>
                  <a:t> un shock en t</a:t>
                </a:r>
                <a:r>
                  <a:rPr lang="en-US" baseline="-25000" dirty="0"/>
                  <a:t>o</a:t>
                </a:r>
              </a:p>
              <a:p>
                <a:pPr marL="285750" indent="-2857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i="1" dirty="0">
                            <a:latin typeface="Calibri" pitchFamily="34" charset="0"/>
                          </a:rPr>
                          <m:t>ω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/>
                  <a:t>para t &lt; t</a:t>
                </a:r>
                <a:r>
                  <a:rPr lang="en-US" baseline="-25000" dirty="0"/>
                  <a:t>o,</a:t>
                </a:r>
                <a:r>
                  <a:rPr lang="en-US" dirty="0"/>
                  <a:t> lo que </a:t>
                </a:r>
                <a:r>
                  <a:rPr lang="en-US" dirty="0" err="1"/>
                  <a:t>indica</a:t>
                </a:r>
                <a:r>
                  <a:rPr lang="en-US" dirty="0"/>
                  <a:t> que antes de </a:t>
                </a:r>
                <a:r>
                  <a:rPr lang="en-US" dirty="0" err="1"/>
                  <a:t>haber</a:t>
                </a:r>
                <a:r>
                  <a:rPr lang="en-US" dirty="0"/>
                  <a:t> </a:t>
                </a:r>
                <a:r>
                  <a:rPr lang="en-US" dirty="0" err="1"/>
                  <a:t>ocurrido</a:t>
                </a:r>
                <a:r>
                  <a:rPr lang="en-US" dirty="0"/>
                  <a:t> la </a:t>
                </a:r>
                <a:r>
                  <a:rPr lang="en-US" dirty="0" err="1"/>
                  <a:t>intervención</a:t>
                </a:r>
                <a:r>
                  <a:rPr lang="en-US" dirty="0"/>
                  <a:t> no </a:t>
                </a:r>
                <a:r>
                  <a:rPr lang="en-US" dirty="0" err="1"/>
                  <a:t>existen</a:t>
                </a:r>
                <a:r>
                  <a:rPr lang="en-US" dirty="0"/>
                  <a:t>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atribuibles</a:t>
                </a:r>
                <a:r>
                  <a:rPr lang="en-US" dirty="0"/>
                  <a:t> a </a:t>
                </a:r>
                <a:r>
                  <a:rPr lang="en-US" dirty="0" err="1"/>
                  <a:t>ella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4264B5D-1968-405B-8D06-CD8A85223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229" y="1207363"/>
                <a:ext cx="11523216" cy="5477522"/>
              </a:xfrm>
              <a:blipFill rotWithShape="1">
                <a:blip r:embed="rId2"/>
                <a:stretch>
                  <a:fillRect l="-952" t="-1780" b="-1112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6">
            <a:extLst>
              <a:ext uri="{FF2B5EF4-FFF2-40B4-BE49-F238E27FC236}">
                <a16:creationId xmlns:a16="http://schemas.microsoft.com/office/drawing/2014/main" id="{996ACAC7-685C-4F1D-A95A-C04D0753926C}"/>
              </a:ext>
            </a:extLst>
          </p:cNvPr>
          <p:cNvSpPr>
            <a:spLocks/>
          </p:cNvSpPr>
          <p:nvPr/>
        </p:nvSpPr>
        <p:spPr bwMode="auto">
          <a:xfrm>
            <a:off x="674243" y="249586"/>
            <a:ext cx="1096438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4400" dirty="0">
                <a:latin typeface="+mj-lt"/>
                <a:ea typeface="+mj-ea"/>
                <a:cs typeface="+mj-cs"/>
              </a:rPr>
              <a:t>Modelos ARIMA con variables de intervención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id="{7F1D522E-6841-4314-A678-A441254FA210}"/>
              </a:ext>
            </a:extLst>
          </p:cNvPr>
          <p:cNvGrpSpPr/>
          <p:nvPr/>
        </p:nvGrpSpPr>
        <p:grpSpPr>
          <a:xfrm>
            <a:off x="9342649" y="2497414"/>
            <a:ext cx="2074720" cy="707889"/>
            <a:chOff x="3962400" y="1602428"/>
            <a:chExt cx="2074720" cy="707889"/>
          </a:xfrm>
        </p:grpSpPr>
        <p:sp>
          <p:nvSpPr>
            <p:cNvPr id="6" name="Left Brace 6">
              <a:extLst>
                <a:ext uri="{FF2B5EF4-FFF2-40B4-BE49-F238E27FC236}">
                  <a16:creationId xmlns:a16="http://schemas.microsoft.com/office/drawing/2014/main" id="{B4665854-243E-4EB7-BECE-33626E29F833}"/>
                </a:ext>
              </a:extLst>
            </p:cNvPr>
            <p:cNvSpPr/>
            <p:nvPr/>
          </p:nvSpPr>
          <p:spPr>
            <a:xfrm>
              <a:off x="4703615" y="1602428"/>
              <a:ext cx="381000" cy="646331"/>
            </a:xfrm>
            <a:prstGeom prst="leftBrace">
              <a:avLst>
                <a:gd name="adj1" fmla="val 8333"/>
                <a:gd name="adj2" fmla="val 478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9E12A9BA-0723-4903-B906-8F44B8CFA630}"/>
                </a:ext>
              </a:extLst>
            </p:cNvPr>
            <p:cNvGrpSpPr/>
            <p:nvPr/>
          </p:nvGrpSpPr>
          <p:grpSpPr>
            <a:xfrm>
              <a:off x="3962400" y="1602431"/>
              <a:ext cx="2074720" cy="707886"/>
              <a:chOff x="2878280" y="1371600"/>
              <a:chExt cx="2074720" cy="707886"/>
            </a:xfrm>
          </p:grpSpPr>
          <p:sp>
            <p:nvSpPr>
              <p:cNvPr id="8" name="TextBox 5">
                <a:extLst>
                  <a:ext uri="{FF2B5EF4-FFF2-40B4-BE49-F238E27FC236}">
                    <a16:creationId xmlns:a16="http://schemas.microsoft.com/office/drawing/2014/main" id="{BA334568-005F-4FB0-98E6-C92FE8E5321F}"/>
                  </a:ext>
                </a:extLst>
              </p:cNvPr>
              <p:cNvSpPr txBox="1"/>
              <p:nvPr/>
            </p:nvSpPr>
            <p:spPr>
              <a:xfrm>
                <a:off x="3581400" y="1371600"/>
                <a:ext cx="1371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  1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t=to</a:t>
                </a:r>
              </a:p>
              <a:p>
                <a:r>
                  <a:rPr lang="en-US" sz="2000" dirty="0"/>
                  <a:t>    0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t≠to</a:t>
                </a:r>
                <a:endParaRPr lang="es-CR" sz="2000" dirty="0"/>
              </a:p>
            </p:txBody>
          </p: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CAABFC37-CE07-4BED-AC7E-FB2F8F4C0C25}"/>
                  </a:ext>
                </a:extLst>
              </p:cNvPr>
              <p:cNvSpPr txBox="1"/>
              <p:nvPr/>
            </p:nvSpPr>
            <p:spPr>
              <a:xfrm>
                <a:off x="2878280" y="1463932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I</a:t>
                </a:r>
                <a:r>
                  <a:rPr lang="en-US" sz="2000" baseline="-25000" dirty="0" err="1"/>
                  <a:t>o,t</a:t>
                </a:r>
                <a:r>
                  <a:rPr lang="en-US" sz="2000" dirty="0"/>
                  <a:t> =</a:t>
                </a:r>
                <a:endParaRPr lang="es-CR" sz="20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12">
                <a:extLst>
                  <a:ext uri="{FF2B5EF4-FFF2-40B4-BE49-F238E27FC236}">
                    <a16:creationId xmlns:a16="http://schemas.microsoft.com/office/drawing/2014/main" id="{C02BCAA6-9A5C-473B-97C4-28D60E598A40}"/>
                  </a:ext>
                </a:extLst>
              </p:cNvPr>
              <p:cNvSpPr txBox="1"/>
              <p:nvPr/>
            </p:nvSpPr>
            <p:spPr>
              <a:xfrm>
                <a:off x="248576" y="2497414"/>
                <a:ext cx="8090084" cy="898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 i="1" dirty="0">
                              <a:latin typeface="Calibri" pitchFamily="34" charset="0"/>
                            </a:rPr>
                            <m:t>ω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𝑜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s-CR" sz="2400" b="1" i="1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 dirty="0" smtClean="0"/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s-CR" sz="2400" b="1" i="1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𝜗</m:t>
                              </m:r>
                            </m:e>
                            <m:sub>
                              <m:r>
                                <a:rPr lang="es-CR" sz="2400" b="1" i="1">
                                  <a:latin typeface="Cambria Math"/>
                                  <a:ea typeface="Cambria Math"/>
                                </a:rPr>
                                <m:t>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CR" sz="24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s-CR" sz="2400" b="1" i="1">
                                  <a:latin typeface="Cambria Math"/>
                                  <a:ea typeface="Cambria Math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𝑜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𝜗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𝑜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dirty="0"/>
              </a:p>
            </p:txBody>
          </p:sp>
        </mc:Choice>
        <mc:Fallback xmlns="">
          <p:sp>
            <p:nvSpPr>
              <p:cNvPr id="10" name="TextBox 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02BCAA6-9A5C-473B-97C4-28D60E598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6" y="2497414"/>
                <a:ext cx="8090084" cy="8989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25013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R">
              <a:latin typeface="Comic Sans MS" pitchFamily="66" charset="0"/>
            </a:endParaRPr>
          </a:p>
        </p:txBody>
      </p:sp>
      <p:sp>
        <p:nvSpPr>
          <p:cNvPr id="6151" name="Text Box 29"/>
          <p:cNvSpPr txBox="1">
            <a:spLocks noChangeArrowheads="1"/>
          </p:cNvSpPr>
          <p:nvPr/>
        </p:nvSpPr>
        <p:spPr bwMode="auto">
          <a:xfrm>
            <a:off x="1384059" y="2462724"/>
            <a:ext cx="5616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_tradnl" sz="2000" dirty="0">
                <a:solidFill>
                  <a:schemeClr val="hlink"/>
                </a:solidFill>
                <a:latin typeface="+mj-lt"/>
              </a:rPr>
              <a:t>  Parte determinística      </a:t>
            </a:r>
            <a:r>
              <a:rPr lang="es-ES_tradnl" sz="2000" dirty="0">
                <a:solidFill>
                  <a:srgbClr val="0000CC"/>
                </a:solidFill>
                <a:latin typeface="+mj-lt"/>
              </a:rPr>
              <a:t>Parte estocástica</a:t>
            </a:r>
          </a:p>
        </p:txBody>
      </p:sp>
      <p:pic>
        <p:nvPicPr>
          <p:cNvPr id="6155" name="Picture 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315" y="1395119"/>
            <a:ext cx="4321175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21 Grupo"/>
          <p:cNvGrpSpPr>
            <a:grpSpLocks/>
          </p:cNvGrpSpPr>
          <p:nvPr/>
        </p:nvGrpSpPr>
        <p:grpSpPr bwMode="auto">
          <a:xfrm>
            <a:off x="1781590" y="1125244"/>
            <a:ext cx="1357312" cy="1214438"/>
            <a:chOff x="3071813" y="1142984"/>
            <a:chExt cx="1357311" cy="1214454"/>
          </a:xfrm>
        </p:grpSpPr>
        <p:sp>
          <p:nvSpPr>
            <p:cNvPr id="20" name="19 Elipse"/>
            <p:cNvSpPr/>
            <p:nvPr/>
          </p:nvSpPr>
          <p:spPr>
            <a:xfrm>
              <a:off x="3071813" y="1285861"/>
              <a:ext cx="1142999" cy="10715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R"/>
            </a:p>
          </p:txBody>
        </p:sp>
        <p:sp>
          <p:nvSpPr>
            <p:cNvPr id="6158" name="20 CuadroTexto"/>
            <p:cNvSpPr txBox="1">
              <a:spLocks noChangeArrowheads="1"/>
            </p:cNvSpPr>
            <p:nvPr/>
          </p:nvSpPr>
          <p:spPr bwMode="auto">
            <a:xfrm>
              <a:off x="4071934" y="1142984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s-CR">
                  <a:solidFill>
                    <a:srgbClr val="808000"/>
                  </a:solidFill>
                  <a:latin typeface="Comic Sans MS" pitchFamily="66" charset="0"/>
                </a:rPr>
                <a:t>w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3721" y="3847573"/>
            <a:ext cx="7701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Ejemplo</a:t>
            </a:r>
            <a:r>
              <a:rPr lang="en-US" sz="2400" dirty="0"/>
              <a:t> de </a:t>
            </a:r>
            <a:r>
              <a:rPr lang="en-US" sz="2400" dirty="0" err="1"/>
              <a:t>función</a:t>
            </a:r>
            <a:r>
              <a:rPr lang="en-US" sz="2400" dirty="0"/>
              <a:t> </a:t>
            </a:r>
            <a:r>
              <a:rPr lang="en-US" sz="2400" dirty="0" err="1"/>
              <a:t>dinámica</a:t>
            </a:r>
            <a:r>
              <a:rPr lang="en-US" sz="2400" dirty="0"/>
              <a:t> de </a:t>
            </a:r>
            <a:r>
              <a:rPr lang="en-US" sz="2400" dirty="0" err="1"/>
              <a:t>intervención</a:t>
            </a:r>
            <a:r>
              <a:rPr lang="en-US" sz="2400" dirty="0"/>
              <a:t>:</a:t>
            </a:r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  <a:p>
            <a:endParaRPr lang="es-MX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3721" y="4915839"/>
                <a:ext cx="7940700" cy="7903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∅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(1−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1,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2,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1−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12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21" y="4915839"/>
                <a:ext cx="7940700" cy="79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3597996" y="4817069"/>
            <a:ext cx="2802804" cy="11842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sz="20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8F7CCCD-6079-47BF-A7CF-CB11AB81A665}"/>
              </a:ext>
            </a:extLst>
          </p:cNvPr>
          <p:cNvSpPr>
            <a:spLocks/>
          </p:cNvSpPr>
          <p:nvPr/>
        </p:nvSpPr>
        <p:spPr bwMode="auto">
          <a:xfrm>
            <a:off x="674243" y="98662"/>
            <a:ext cx="1096438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4400" dirty="0">
                <a:latin typeface="+mj-lt"/>
                <a:ea typeface="+mj-ea"/>
                <a:cs typeface="+mj-cs"/>
              </a:rPr>
              <a:t>Modelos ARIMA con variables de intervención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250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6291F-60B7-4964-948C-A4478B0A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7" y="1171852"/>
            <a:ext cx="11469951" cy="5513033"/>
          </a:xfrm>
        </p:spPr>
        <p:txBody>
          <a:bodyPr/>
          <a:lstStyle/>
          <a:p>
            <a:pPr algn="just"/>
            <a:r>
              <a:rPr lang="es-MX" dirty="0"/>
              <a:t>El análisis de intervención puede ser realizado en forma “a priori” o “a posteriori”: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El análisis </a:t>
            </a:r>
            <a:r>
              <a:rPr lang="es-MX" i="1" dirty="0"/>
              <a:t>a priori </a:t>
            </a:r>
            <a:r>
              <a:rPr lang="es-MX" dirty="0"/>
              <a:t>supone el conocimiento del experto sobre posibles fenómenos que han afectado a la serie.</a:t>
            </a:r>
          </a:p>
          <a:p>
            <a:pPr marL="514350" indent="-514350" algn="just">
              <a:buFont typeface="+mj-lt"/>
              <a:buAutoNum type="arabicPeriod"/>
            </a:pPr>
            <a:endParaRPr lang="es-MX" dirty="0"/>
          </a:p>
          <a:p>
            <a:pPr marL="514350" indent="-514350" algn="just">
              <a:buFont typeface="+mj-lt"/>
              <a:buAutoNum type="arabicPeriod"/>
            </a:pPr>
            <a:r>
              <a:rPr lang="es-MX" dirty="0"/>
              <a:t>El análisis </a:t>
            </a:r>
            <a:r>
              <a:rPr lang="es-MX" i="1" dirty="0"/>
              <a:t>a posteriori </a:t>
            </a:r>
            <a:r>
              <a:rPr lang="es-MX" dirty="0"/>
              <a:t>supone que no hay conocimiento sobre la serie y en la etapa de verificación de un modelo ARIMA se realiza una inspección de los residuos para detectar </a:t>
            </a:r>
            <a:r>
              <a:rPr lang="es-MX" dirty="0" err="1"/>
              <a:t>outliers</a:t>
            </a:r>
            <a:r>
              <a:rPr lang="es-MX" dirty="0"/>
              <a:t>.</a:t>
            </a:r>
          </a:p>
          <a:p>
            <a:endParaRPr lang="es-CR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655D34-C27B-41FA-A958-46C14942E6A8}"/>
              </a:ext>
            </a:extLst>
          </p:cNvPr>
          <p:cNvSpPr>
            <a:spLocks/>
          </p:cNvSpPr>
          <p:nvPr/>
        </p:nvSpPr>
        <p:spPr bwMode="auto">
          <a:xfrm>
            <a:off x="674243" y="98662"/>
            <a:ext cx="1096438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4400" dirty="0">
                <a:latin typeface="+mj-lt"/>
                <a:ea typeface="+mj-ea"/>
                <a:cs typeface="+mj-cs"/>
              </a:rPr>
              <a:t>Modelos ARIMA con variables de intervención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891239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3064" y="1509205"/>
            <a:ext cx="11789546" cy="5211192"/>
          </a:xfrm>
        </p:spPr>
        <p:txBody>
          <a:bodyPr>
            <a:normAutofit/>
          </a:bodyPr>
          <a:lstStyle/>
          <a:p>
            <a:r>
              <a:rPr lang="es-MX" dirty="0"/>
              <a:t>Supongamos que en vez de observar </a:t>
            </a:r>
            <a:r>
              <a:rPr lang="es-MX" dirty="0" err="1"/>
              <a:t>Z</a:t>
            </a:r>
            <a:r>
              <a:rPr lang="es-MX" baseline="-25000" dirty="0" err="1"/>
              <a:t>t</a:t>
            </a:r>
            <a:r>
              <a:rPr lang="es-MX" dirty="0"/>
              <a:t>, en realidad se observa una serie “contaminada” </a:t>
            </a:r>
            <a:r>
              <a:rPr lang="es-MX" dirty="0" err="1"/>
              <a:t>Y</a:t>
            </a:r>
            <a:r>
              <a:rPr lang="es-MX" baseline="-25000" dirty="0" err="1"/>
              <a:t>t</a:t>
            </a:r>
            <a:r>
              <a:rPr lang="es-MX" dirty="0"/>
              <a:t> compuesta por la serie original </a:t>
            </a:r>
            <a:r>
              <a:rPr lang="es-MX" dirty="0" err="1"/>
              <a:t>Z</a:t>
            </a:r>
            <a:r>
              <a:rPr lang="es-MX" baseline="-25000" dirty="0" err="1"/>
              <a:t>t</a:t>
            </a:r>
            <a:r>
              <a:rPr lang="es-MX" dirty="0"/>
              <a:t> más un término de contaminación </a:t>
            </a:r>
            <a:r>
              <a:rPr lang="es-MX" i="1" dirty="0"/>
              <a:t>f(t)</a:t>
            </a:r>
            <a:r>
              <a:rPr lang="es-MX" dirty="0"/>
              <a:t> tipo AO, LS: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Caso de un AO: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err="1"/>
              <a:t>Y</a:t>
            </a:r>
            <a:r>
              <a:rPr lang="es-MX" baseline="-25000" dirty="0" err="1"/>
              <a:t>t</a:t>
            </a:r>
            <a:r>
              <a:rPr lang="es-MX" baseline="-25000" dirty="0"/>
              <a:t> </a:t>
            </a:r>
            <a:r>
              <a:rPr lang="es-MX" dirty="0"/>
              <a:t>es idéntico a </a:t>
            </a:r>
            <a:r>
              <a:rPr lang="es-MX" dirty="0" err="1"/>
              <a:t>Z</a:t>
            </a:r>
            <a:r>
              <a:rPr lang="es-MX" baseline="-25000" dirty="0" err="1"/>
              <a:t>t</a:t>
            </a:r>
            <a:r>
              <a:rPr lang="es-MX" baseline="-25000" dirty="0"/>
              <a:t> </a:t>
            </a:r>
            <a:r>
              <a:rPr lang="es-MX" dirty="0"/>
              <a:t>excepto en una observación, , en t=to, donde </a:t>
            </a:r>
            <a:r>
              <a:rPr lang="es-MX" dirty="0" err="1"/>
              <a:t>Y</a:t>
            </a:r>
            <a:r>
              <a:rPr lang="es-MX" baseline="-25000" dirty="0" err="1"/>
              <a:t>t</a:t>
            </a:r>
            <a:r>
              <a:rPr lang="es-MX" dirty="0"/>
              <a:t> está aumentada (si w&gt;0) o disminuida (si w&lt;0) en una magnitud de </a:t>
            </a:r>
            <a:r>
              <a:rPr lang="es-MX" i="1" dirty="0"/>
              <a:t>w</a:t>
            </a:r>
            <a:r>
              <a:rPr lang="es-MX" dirty="0"/>
              <a:t>.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74713" y="2935397"/>
                <a:ext cx="2232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13" y="2935397"/>
                <a:ext cx="2232248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/>
              <p:cNvSpPr txBox="1"/>
              <p:nvPr/>
            </p:nvSpPr>
            <p:spPr>
              <a:xfrm>
                <a:off x="4067722" y="3681816"/>
                <a:ext cx="2613982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240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s-MX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sz="2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MX" sz="24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𝐵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𝑜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8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22" y="3681816"/>
                <a:ext cx="2613982" cy="861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10"/>
          <p:cNvGrpSpPr/>
          <p:nvPr/>
        </p:nvGrpSpPr>
        <p:grpSpPr>
          <a:xfrm>
            <a:off x="6865746" y="3718795"/>
            <a:ext cx="2677748" cy="831000"/>
            <a:chOff x="3962400" y="1602428"/>
            <a:chExt cx="2677748" cy="831000"/>
          </a:xfrm>
        </p:grpSpPr>
        <p:sp>
          <p:nvSpPr>
            <p:cNvPr id="10" name="Left Brace 6"/>
            <p:cNvSpPr/>
            <p:nvPr/>
          </p:nvSpPr>
          <p:spPr>
            <a:xfrm>
              <a:off x="4703615" y="1602428"/>
              <a:ext cx="381000" cy="646331"/>
            </a:xfrm>
            <a:prstGeom prst="leftBrace">
              <a:avLst>
                <a:gd name="adj1" fmla="val 8333"/>
                <a:gd name="adj2" fmla="val 478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2000"/>
            </a:p>
          </p:txBody>
        </p:sp>
        <p:grpSp>
          <p:nvGrpSpPr>
            <p:cNvPr id="11" name="Group 9"/>
            <p:cNvGrpSpPr/>
            <p:nvPr/>
          </p:nvGrpSpPr>
          <p:grpSpPr>
            <a:xfrm>
              <a:off x="3962400" y="1602431"/>
              <a:ext cx="2677748" cy="830997"/>
              <a:chOff x="2878280" y="1371600"/>
              <a:chExt cx="2677748" cy="830997"/>
            </a:xfrm>
          </p:grpSpPr>
          <p:sp>
            <p:nvSpPr>
              <p:cNvPr id="12" name="TextBox 5"/>
              <p:cNvSpPr txBox="1"/>
              <p:nvPr/>
            </p:nvSpPr>
            <p:spPr>
              <a:xfrm>
                <a:off x="3581399" y="1371600"/>
                <a:ext cx="19746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        </a:t>
                </a:r>
                <a:r>
                  <a:rPr lang="en-US" sz="2400" dirty="0"/>
                  <a:t>1 </a:t>
                </a:r>
                <a:r>
                  <a:rPr lang="en-US" sz="2400" dirty="0" err="1"/>
                  <a:t>si</a:t>
                </a:r>
                <a:r>
                  <a:rPr lang="en-US" sz="2400" dirty="0"/>
                  <a:t> t=to</a:t>
                </a:r>
              </a:p>
              <a:p>
                <a:r>
                  <a:rPr lang="en-US" sz="2400" dirty="0"/>
                  <a:t>       0 </a:t>
                </a:r>
                <a:r>
                  <a:rPr lang="en-US" sz="2400" dirty="0" err="1"/>
                  <a:t>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t≠to</a:t>
                </a:r>
                <a:endParaRPr lang="es-CR" sz="2400" dirty="0"/>
              </a:p>
            </p:txBody>
          </p:sp>
          <p:sp>
            <p:nvSpPr>
              <p:cNvPr id="13" name="TextBox 7"/>
              <p:cNvSpPr txBox="1"/>
              <p:nvPr/>
            </p:nvSpPr>
            <p:spPr>
              <a:xfrm>
                <a:off x="2878280" y="1463932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I</a:t>
                </a:r>
                <a:r>
                  <a:rPr lang="en-US" sz="2400" baseline="-25000" dirty="0" err="1"/>
                  <a:t>o,t</a:t>
                </a:r>
                <a:r>
                  <a:rPr lang="en-US" sz="2400" dirty="0"/>
                  <a:t> =</a:t>
                </a:r>
                <a:endParaRPr lang="es-CR" sz="2400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4"/>
              <p:cNvSpPr txBox="1"/>
              <p:nvPr/>
            </p:nvSpPr>
            <p:spPr>
              <a:xfrm>
                <a:off x="2832520" y="4827897"/>
                <a:ext cx="3275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1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520" y="4827897"/>
                <a:ext cx="327531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6">
            <a:extLst>
              <a:ext uri="{FF2B5EF4-FFF2-40B4-BE49-F238E27FC236}">
                <a16:creationId xmlns:a16="http://schemas.microsoft.com/office/drawing/2014/main" id="{626F81BF-3EE8-448A-8F2B-5BD659715BC4}"/>
              </a:ext>
            </a:extLst>
          </p:cNvPr>
          <p:cNvSpPr>
            <a:spLocks/>
          </p:cNvSpPr>
          <p:nvPr/>
        </p:nvSpPr>
        <p:spPr bwMode="auto">
          <a:xfrm>
            <a:off x="213064" y="98661"/>
            <a:ext cx="11425561" cy="117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4400" dirty="0">
                <a:latin typeface="+mj-lt"/>
                <a:ea typeface="+mj-ea"/>
                <a:cs typeface="+mj-cs"/>
              </a:rPr>
              <a:t>Modelos ARIMA con variables de intervención: identificación a posterior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532468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3064" y="1491450"/>
            <a:ext cx="11585359" cy="526445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Si filtramos </a:t>
            </a:r>
            <a:r>
              <a:rPr lang="es-MX" dirty="0" err="1"/>
              <a:t>Y</a:t>
            </a:r>
            <a:r>
              <a:rPr lang="es-MX" baseline="-25000" dirty="0" err="1"/>
              <a:t>t</a:t>
            </a:r>
            <a:r>
              <a:rPr lang="es-MX" dirty="0"/>
              <a:t> con un polinomio </a:t>
            </a:r>
            <a:r>
              <a:rPr lang="es-MX" dirty="0">
                <a:latin typeface="Symbol" panose="05050102010706020507" pitchFamily="18" charset="2"/>
              </a:rPr>
              <a:t>p</a:t>
            </a:r>
            <a:r>
              <a:rPr lang="es-MX" dirty="0"/>
              <a:t>(B) y llamamos </a:t>
            </a:r>
            <a:r>
              <a:rPr lang="es-MX" b="1" dirty="0"/>
              <a:t>e</a:t>
            </a:r>
            <a:r>
              <a:rPr lang="es-MX" b="1" baseline="-25000" dirty="0"/>
              <a:t>t</a:t>
            </a:r>
            <a:r>
              <a:rPr lang="es-MX" dirty="0"/>
              <a:t> los residuos de un modelo ARIMA con efecto de un </a:t>
            </a:r>
            <a:r>
              <a:rPr lang="es-MX" dirty="0" err="1"/>
              <a:t>outlier</a:t>
            </a:r>
            <a:r>
              <a:rPr lang="es-MX" dirty="0"/>
              <a:t>. Se puede escribir como: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Si se identifica un modelo ARIMA(1,0,0) y se sustituye en </a:t>
            </a:r>
            <a:r>
              <a:rPr lang="es-MX" dirty="0" err="1"/>
              <a:t>Y</a:t>
            </a:r>
            <a:r>
              <a:rPr lang="es-MX" baseline="-25000" dirty="0" err="1"/>
              <a:t>t</a:t>
            </a:r>
            <a:r>
              <a:rPr lang="es-MX" dirty="0"/>
              <a:t>: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r>
              <a:rPr lang="es-MX" dirty="0"/>
              <a:t>Si </a:t>
            </a:r>
            <a:r>
              <a:rPr lang="es-MX" dirty="0">
                <a:latin typeface="Symbol" panose="05050102010706020507" pitchFamily="18" charset="2"/>
              </a:rPr>
              <a:t>p</a:t>
            </a:r>
            <a:r>
              <a:rPr lang="es-MX" dirty="0"/>
              <a:t>=</a:t>
            </a:r>
            <a:r>
              <a:rPr lang="es-MX" dirty="0">
                <a:latin typeface="Symbol" panose="05050102010706020507" pitchFamily="18" charset="2"/>
              </a:rPr>
              <a:t>f</a:t>
            </a:r>
            <a:r>
              <a:rPr lang="es-MX" dirty="0"/>
              <a:t>, se tiene:</a:t>
            </a:r>
          </a:p>
          <a:p>
            <a:pPr marL="0" indent="0">
              <a:buNone/>
            </a:pP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61323" y="2536638"/>
                <a:ext cx="2649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323" y="2536638"/>
                <a:ext cx="264951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"/>
              <p:cNvSpPr txBox="1"/>
              <p:nvPr/>
            </p:nvSpPr>
            <p:spPr>
              <a:xfrm>
                <a:off x="3386383" y="6216771"/>
                <a:ext cx="4176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∗(1−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383" y="6216771"/>
                <a:ext cx="4176464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"/>
              <p:cNvSpPr txBox="1"/>
              <p:nvPr/>
            </p:nvSpPr>
            <p:spPr>
              <a:xfrm>
                <a:off x="2171070" y="2536638"/>
                <a:ext cx="2232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9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70" y="2536638"/>
                <a:ext cx="223224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"/>
              <p:cNvSpPr txBox="1"/>
              <p:nvPr/>
            </p:nvSpPr>
            <p:spPr>
              <a:xfrm>
                <a:off x="1445833" y="3770663"/>
                <a:ext cx="3810000" cy="87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s-CR" sz="2400" i="1">
                              <a:latin typeface="Cambria Math"/>
                              <a:ea typeface="Cambria Math"/>
                            </a:rPr>
                            <m:t>∅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10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833" y="3770663"/>
                <a:ext cx="3810000" cy="870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"/>
              <p:cNvSpPr txBox="1"/>
              <p:nvPr/>
            </p:nvSpPr>
            <p:spPr>
              <a:xfrm>
                <a:off x="6485553" y="3770663"/>
                <a:ext cx="3810000" cy="870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/>
                            </a:rPr>
                            <m:t>(1−</m:t>
                          </m:r>
                          <m:r>
                            <a:rPr lang="es-CR" sz="2400" i="1">
                              <a:latin typeface="Cambria Math"/>
                              <a:ea typeface="Cambria Math"/>
                            </a:rPr>
                            <m:t>∅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12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553" y="3770663"/>
                <a:ext cx="3810000" cy="8703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"/>
              <p:cNvSpPr txBox="1"/>
              <p:nvPr/>
            </p:nvSpPr>
            <p:spPr>
              <a:xfrm>
                <a:off x="3144219" y="4941122"/>
                <a:ext cx="5563249" cy="85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/>
                            </a:rPr>
                            <m:t>(1−</m:t>
                          </m:r>
                          <m:r>
                            <a:rPr lang="es-CR" sz="2400" i="1">
                              <a:latin typeface="Cambria Math"/>
                              <a:ea typeface="Cambria Math"/>
                            </a:rPr>
                            <m:t>∅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/>
                            </a:rPr>
                            <m:t>𝐵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1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219" y="4941122"/>
                <a:ext cx="5563249" cy="8517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">
            <a:extLst>
              <a:ext uri="{FF2B5EF4-FFF2-40B4-BE49-F238E27FC236}">
                <a16:creationId xmlns:a16="http://schemas.microsoft.com/office/drawing/2014/main" id="{793DC0AA-939C-4E90-835B-306F8A4B4225}"/>
              </a:ext>
            </a:extLst>
          </p:cNvPr>
          <p:cNvSpPr>
            <a:spLocks/>
          </p:cNvSpPr>
          <p:nvPr/>
        </p:nvSpPr>
        <p:spPr bwMode="auto">
          <a:xfrm>
            <a:off x="213064" y="98661"/>
            <a:ext cx="11425561" cy="117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4400" dirty="0">
                <a:latin typeface="+mj-lt"/>
                <a:ea typeface="+mj-ea"/>
                <a:cs typeface="+mj-cs"/>
              </a:rPr>
              <a:t>Modelos ARIMA con variables de intervención: identificación a posterior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414720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3064" y="2561131"/>
            <a:ext cx="11780668" cy="4159268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s-MX" dirty="0"/>
              <a:t>Entonces los residuos </a:t>
            </a:r>
            <a:r>
              <a:rPr lang="es-MX" b="1" dirty="0"/>
              <a:t>e</a:t>
            </a:r>
            <a:r>
              <a:rPr lang="es-MX" b="1" baseline="-25000" dirty="0"/>
              <a:t>t</a:t>
            </a:r>
            <a:r>
              <a:rPr lang="es-MX" dirty="0"/>
              <a:t> serán iguales a los </a:t>
            </a:r>
            <a:r>
              <a:rPr lang="es-MX" b="1" dirty="0"/>
              <a:t>a</a:t>
            </a:r>
            <a:r>
              <a:rPr lang="es-MX" b="1" baseline="-25000" dirty="0"/>
              <a:t>t</a:t>
            </a:r>
            <a:r>
              <a:rPr lang="es-MX" dirty="0"/>
              <a:t>, excepto en </a:t>
            </a:r>
            <a:r>
              <a:rPr lang="es-MX" b="1" i="1" dirty="0"/>
              <a:t>t</a:t>
            </a:r>
            <a:r>
              <a:rPr lang="es-MX" dirty="0"/>
              <a:t> y en </a:t>
            </a:r>
            <a:r>
              <a:rPr lang="es-MX" b="1" i="1" dirty="0"/>
              <a:t>t-1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Si </a:t>
            </a:r>
            <a:r>
              <a:rPr lang="es-MX" dirty="0">
                <a:latin typeface="Symbol" panose="05050102010706020507" pitchFamily="18" charset="2"/>
              </a:rPr>
              <a:t>f</a:t>
            </a:r>
            <a:r>
              <a:rPr lang="es-MX" dirty="0"/>
              <a:t>=1 el modelo sería ARIMA(0,1,0) y se tendría:</a:t>
            </a:r>
          </a:p>
          <a:p>
            <a:endParaRPr lang="es-MX" dirty="0"/>
          </a:p>
          <a:p>
            <a:r>
              <a:rPr lang="es-MX" dirty="0"/>
              <a:t>Si utilizamos los residuos </a:t>
            </a:r>
            <a:r>
              <a:rPr lang="es-MX" b="1" dirty="0"/>
              <a:t>e</a:t>
            </a:r>
            <a:r>
              <a:rPr lang="es-MX" b="1" baseline="-25000" dirty="0"/>
              <a:t>t</a:t>
            </a:r>
            <a:r>
              <a:rPr lang="es-MX" dirty="0"/>
              <a:t> para identificar los </a:t>
            </a:r>
            <a:r>
              <a:rPr lang="es-MX" i="1" dirty="0" err="1"/>
              <a:t>outliers</a:t>
            </a:r>
            <a:r>
              <a:rPr lang="es-MX" dirty="0"/>
              <a:t> se debe considerar que éstos ya tienen el efecto de las diferenciaciones aplicadas a </a:t>
            </a:r>
            <a:r>
              <a:rPr lang="es-MX" dirty="0" err="1"/>
              <a:t>Z</a:t>
            </a:r>
            <a:r>
              <a:rPr lang="es-MX" baseline="-25000" dirty="0" err="1"/>
              <a:t>t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Cuando </a:t>
            </a:r>
            <a:r>
              <a:rPr lang="es-MX" dirty="0" err="1"/>
              <a:t>Z</a:t>
            </a:r>
            <a:r>
              <a:rPr lang="es-MX" baseline="-25000" dirty="0" err="1"/>
              <a:t>t</a:t>
            </a:r>
            <a:r>
              <a:rPr lang="es-MX" baseline="-25000" dirty="0"/>
              <a:t> </a:t>
            </a:r>
            <a:r>
              <a:rPr lang="es-MX" dirty="0"/>
              <a:t>no es estacionaria, las mismas diferenciaciones aplican a cada una de las variables de intervención.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04954" y="1965604"/>
                <a:ext cx="35856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∗∅∗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54" y="1965604"/>
                <a:ext cx="358562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4"/>
              <p:cNvSpPr txBox="1"/>
              <p:nvPr/>
            </p:nvSpPr>
            <p:spPr>
              <a:xfrm>
                <a:off x="4232351" y="1467735"/>
                <a:ext cx="38582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∗(1−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MX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000" dirty="0"/>
              </a:p>
            </p:txBody>
          </p:sp>
        </mc:Choice>
        <mc:Fallback xmlns="">
          <p:sp>
            <p:nvSpPr>
              <p:cNvPr id="6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51" y="1467735"/>
                <a:ext cx="3858224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4"/>
              <p:cNvSpPr txBox="1"/>
              <p:nvPr/>
            </p:nvSpPr>
            <p:spPr>
              <a:xfrm>
                <a:off x="7719696" y="3605712"/>
                <a:ext cx="39633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MX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s-MX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MX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CR" sz="2400" dirty="0"/>
              </a:p>
            </p:txBody>
          </p:sp>
        </mc:Choice>
        <mc:Fallback xmlns="">
          <p:sp>
            <p:nvSpPr>
              <p:cNvPr id="7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696" y="3605712"/>
                <a:ext cx="396331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">
            <a:extLst>
              <a:ext uri="{FF2B5EF4-FFF2-40B4-BE49-F238E27FC236}">
                <a16:creationId xmlns:a16="http://schemas.microsoft.com/office/drawing/2014/main" id="{45EEABD0-8923-4F7D-9824-03F48A0E443F}"/>
              </a:ext>
            </a:extLst>
          </p:cNvPr>
          <p:cNvSpPr>
            <a:spLocks/>
          </p:cNvSpPr>
          <p:nvPr/>
        </p:nvSpPr>
        <p:spPr bwMode="auto">
          <a:xfrm>
            <a:off x="213064" y="54271"/>
            <a:ext cx="11425561" cy="117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4400" dirty="0">
                <a:latin typeface="+mj-lt"/>
                <a:ea typeface="+mj-ea"/>
                <a:cs typeface="+mj-cs"/>
              </a:rPr>
              <a:t>Modelos ARIMA con variables de intervención: identificación a posterior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7408504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9" y="3180370"/>
            <a:ext cx="6958169" cy="3312368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6D7FBBD-DE0C-490F-A7C6-3A329CBFE798}"/>
              </a:ext>
            </a:extLst>
          </p:cNvPr>
          <p:cNvSpPr>
            <a:spLocks/>
          </p:cNvSpPr>
          <p:nvPr/>
        </p:nvSpPr>
        <p:spPr bwMode="auto">
          <a:xfrm>
            <a:off x="213064" y="54271"/>
            <a:ext cx="11425561" cy="117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4400" dirty="0">
                <a:latin typeface="+mj-lt"/>
                <a:ea typeface="+mj-ea"/>
                <a:cs typeface="+mj-cs"/>
              </a:rPr>
              <a:t>Modelos ARIMA con variables de intervención: identificación a posterior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393469" y="1643922"/>
            <a:ext cx="7543800" cy="7661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57200" fontAlgn="base">
              <a:spcAft>
                <a:spcPct val="0"/>
              </a:spcAft>
            </a:pPr>
            <a:r>
              <a:rPr lang="es-MX" sz="3200" b="1" dirty="0"/>
              <a:t>Ejemplo de una intervención tipo AO en </a:t>
            </a:r>
            <a:r>
              <a:rPr lang="es-MX" sz="3200" b="1" dirty="0" err="1"/>
              <a:t>Y</a:t>
            </a:r>
            <a:r>
              <a:rPr lang="es-MX" sz="3200" b="1" baseline="-25000" dirty="0" err="1"/>
              <a:t>t</a:t>
            </a:r>
            <a:endParaRPr lang="en-US" sz="3200" b="1" baseline="-25000" dirty="0"/>
          </a:p>
        </p:txBody>
      </p:sp>
    </p:spTree>
    <p:extLst>
      <p:ext uri="{BB962C8B-B14F-4D97-AF65-F5344CB8AC3E}">
        <p14:creationId xmlns:p14="http://schemas.microsoft.com/office/powerpoint/2010/main" val="223349399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253871" y="2390197"/>
            <a:ext cx="5128185" cy="327596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374071" y="1503892"/>
            <a:ext cx="11443855" cy="104745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57200" fontAlgn="base">
              <a:spcAft>
                <a:spcPct val="0"/>
              </a:spcAft>
            </a:pPr>
            <a:r>
              <a:rPr lang="es-MX" sz="3200" b="1" dirty="0"/>
              <a:t>Ejemplo del “</a:t>
            </a:r>
            <a:r>
              <a:rPr lang="es-MX" sz="3200" b="1" dirty="0" err="1"/>
              <a:t>f</a:t>
            </a:r>
            <a:r>
              <a:rPr lang="es-MX" sz="3200" b="1" i="1" dirty="0" err="1"/>
              <a:t>ootprint</a:t>
            </a:r>
            <a:r>
              <a:rPr lang="es-MX" sz="3200" b="1" dirty="0"/>
              <a:t>” de una intervención tipo AO en los residuos e</a:t>
            </a:r>
            <a:r>
              <a:rPr lang="es-MX" sz="3200" b="1" baseline="-25000" dirty="0"/>
              <a:t>t</a:t>
            </a:r>
            <a:endParaRPr lang="en-US" sz="3200" b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 rot="-60000">
            <a:off x="6820859" y="3182985"/>
            <a:ext cx="4787933" cy="3460528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26D7FBBD-DE0C-490F-A7C6-3A329CBFE798}"/>
              </a:ext>
            </a:extLst>
          </p:cNvPr>
          <p:cNvSpPr>
            <a:spLocks/>
          </p:cNvSpPr>
          <p:nvPr/>
        </p:nvSpPr>
        <p:spPr bwMode="auto">
          <a:xfrm>
            <a:off x="213064" y="54271"/>
            <a:ext cx="11425561" cy="117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4400" dirty="0">
                <a:latin typeface="+mj-lt"/>
                <a:ea typeface="+mj-ea"/>
                <a:cs typeface="+mj-cs"/>
              </a:rPr>
              <a:t>Modelos ARIMA con variables de intervención: identificación a posterior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381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F3E5F748-54A6-48B9-982C-35338F2918B7}"/>
              </a:ext>
            </a:extLst>
          </p:cNvPr>
          <p:cNvSpPr txBox="1">
            <a:spLocks/>
          </p:cNvSpPr>
          <p:nvPr/>
        </p:nvSpPr>
        <p:spPr>
          <a:xfrm>
            <a:off x="609600" y="58614"/>
            <a:ext cx="109728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/>
              <a:t>Índice</a:t>
            </a:r>
            <a:endParaRPr lang="es-CR" dirty="0"/>
          </a:p>
        </p:txBody>
      </p:sp>
      <p:sp>
        <p:nvSpPr>
          <p:cNvPr id="5" name="3 Elipse">
            <a:extLst>
              <a:ext uri="{FF2B5EF4-FFF2-40B4-BE49-F238E27FC236}">
                <a16:creationId xmlns:a16="http://schemas.microsoft.com/office/drawing/2014/main" id="{15E93677-2C0F-40E9-A292-EA90C7EE6090}"/>
              </a:ext>
            </a:extLst>
          </p:cNvPr>
          <p:cNvSpPr/>
          <p:nvPr/>
        </p:nvSpPr>
        <p:spPr>
          <a:xfrm>
            <a:off x="719403" y="1401122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6" name="4 Elipse">
            <a:extLst>
              <a:ext uri="{FF2B5EF4-FFF2-40B4-BE49-F238E27FC236}">
                <a16:creationId xmlns:a16="http://schemas.microsoft.com/office/drawing/2014/main" id="{DC984136-0EA0-4431-B28D-62E701BC6E7D}"/>
              </a:ext>
            </a:extLst>
          </p:cNvPr>
          <p:cNvSpPr/>
          <p:nvPr/>
        </p:nvSpPr>
        <p:spPr>
          <a:xfrm>
            <a:off x="719403" y="3393116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7" name="5 Elipse">
            <a:extLst>
              <a:ext uri="{FF2B5EF4-FFF2-40B4-BE49-F238E27FC236}">
                <a16:creationId xmlns:a16="http://schemas.microsoft.com/office/drawing/2014/main" id="{D8F8DC89-5271-4371-A0E3-29A433D033A5}"/>
              </a:ext>
            </a:extLst>
          </p:cNvPr>
          <p:cNvSpPr/>
          <p:nvPr/>
        </p:nvSpPr>
        <p:spPr>
          <a:xfrm>
            <a:off x="719403" y="5409340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8" name="6 Elipse">
            <a:extLst>
              <a:ext uri="{FF2B5EF4-FFF2-40B4-BE49-F238E27FC236}">
                <a16:creationId xmlns:a16="http://schemas.microsoft.com/office/drawing/2014/main" id="{560688F9-D0A3-42CA-B12F-60658E947C04}"/>
              </a:ext>
            </a:extLst>
          </p:cNvPr>
          <p:cNvSpPr/>
          <p:nvPr/>
        </p:nvSpPr>
        <p:spPr>
          <a:xfrm>
            <a:off x="6576054" y="1401122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4</a:t>
            </a:r>
          </a:p>
        </p:txBody>
      </p:sp>
      <p:sp>
        <p:nvSpPr>
          <p:cNvPr id="10" name="9 Rectángulo redondeado">
            <a:extLst>
              <a:ext uri="{FF2B5EF4-FFF2-40B4-BE49-F238E27FC236}">
                <a16:creationId xmlns:a16="http://schemas.microsoft.com/office/drawing/2014/main" id="{290C1C2F-38AF-4E91-B24A-06E437CD0F0E}"/>
              </a:ext>
            </a:extLst>
          </p:cNvPr>
          <p:cNvSpPr/>
          <p:nvPr/>
        </p:nvSpPr>
        <p:spPr>
          <a:xfrm>
            <a:off x="2639616" y="1401122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Fundamentos</a:t>
            </a:r>
          </a:p>
        </p:txBody>
      </p:sp>
      <p:sp>
        <p:nvSpPr>
          <p:cNvPr id="11" name="10 Rectángulo redondeado">
            <a:extLst>
              <a:ext uri="{FF2B5EF4-FFF2-40B4-BE49-F238E27FC236}">
                <a16:creationId xmlns:a16="http://schemas.microsoft.com/office/drawing/2014/main" id="{F5751BD8-8FC5-44D8-940A-52DA5C79C80A}"/>
              </a:ext>
            </a:extLst>
          </p:cNvPr>
          <p:cNvSpPr/>
          <p:nvPr/>
        </p:nvSpPr>
        <p:spPr>
          <a:xfrm>
            <a:off x="2740343" y="3393116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¿Por qué debemos analizarlo de forma diferente?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A0FC8252-27A7-4CA1-8450-6DAE7992941C}"/>
              </a:ext>
            </a:extLst>
          </p:cNvPr>
          <p:cNvSpPr/>
          <p:nvPr/>
        </p:nvSpPr>
        <p:spPr>
          <a:xfrm>
            <a:off x="8784299" y="1401122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Efectos de calendario</a:t>
            </a:r>
          </a:p>
        </p:txBody>
      </p:sp>
      <p:sp>
        <p:nvSpPr>
          <p:cNvPr id="17" name="16 Rectángulo redondeado">
            <a:extLst>
              <a:ext uri="{FF2B5EF4-FFF2-40B4-BE49-F238E27FC236}">
                <a16:creationId xmlns:a16="http://schemas.microsoft.com/office/drawing/2014/main" id="{283EEA12-23FD-458A-BFDF-3F583992CA1A}"/>
              </a:ext>
            </a:extLst>
          </p:cNvPr>
          <p:cNvSpPr/>
          <p:nvPr/>
        </p:nvSpPr>
        <p:spPr>
          <a:xfrm>
            <a:off x="2740343" y="5409340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Modelo ARIMA con intervención</a:t>
            </a:r>
          </a:p>
        </p:txBody>
      </p:sp>
      <p:sp>
        <p:nvSpPr>
          <p:cNvPr id="12" name="6 Elipse">
            <a:extLst>
              <a:ext uri="{FF2B5EF4-FFF2-40B4-BE49-F238E27FC236}">
                <a16:creationId xmlns:a16="http://schemas.microsoft.com/office/drawing/2014/main" id="{6E6F3B15-486F-476E-92E4-8E32F5162D3D}"/>
              </a:ext>
            </a:extLst>
          </p:cNvPr>
          <p:cNvSpPr/>
          <p:nvPr/>
        </p:nvSpPr>
        <p:spPr>
          <a:xfrm>
            <a:off x="6576054" y="3393116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5</a:t>
            </a:r>
          </a:p>
        </p:txBody>
      </p:sp>
      <p:sp>
        <p:nvSpPr>
          <p:cNvPr id="15" name="12 Rectángulo redondeado">
            <a:extLst>
              <a:ext uri="{FF2B5EF4-FFF2-40B4-BE49-F238E27FC236}">
                <a16:creationId xmlns:a16="http://schemas.microsoft.com/office/drawing/2014/main" id="{76B57E1A-B6C4-45F1-BAE1-FE0E4F0F5E4E}"/>
              </a:ext>
            </a:extLst>
          </p:cNvPr>
          <p:cNvSpPr/>
          <p:nvPr/>
        </p:nvSpPr>
        <p:spPr>
          <a:xfrm>
            <a:off x="8784298" y="3393116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Consejos finales</a:t>
            </a:r>
          </a:p>
        </p:txBody>
      </p:sp>
    </p:spTree>
    <p:extLst>
      <p:ext uri="{BB962C8B-B14F-4D97-AF65-F5344CB8AC3E}">
        <p14:creationId xmlns:p14="http://schemas.microsoft.com/office/powerpoint/2010/main" val="31392434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455" y="2425360"/>
            <a:ext cx="8802327" cy="4285459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2306343" y="1454697"/>
            <a:ext cx="7543800" cy="10446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57200" fontAlgn="base">
              <a:spcAft>
                <a:spcPct val="0"/>
              </a:spcAft>
            </a:pPr>
            <a:r>
              <a:rPr lang="es-MX" sz="3200" b="1" dirty="0"/>
              <a:t>Ejemplo de una intervención tipo LS en </a:t>
            </a:r>
            <a:r>
              <a:rPr lang="es-MX" sz="3200" b="1" dirty="0" err="1"/>
              <a:t>Y</a:t>
            </a:r>
            <a:r>
              <a:rPr lang="es-MX" sz="3200" b="1" baseline="-25000" dirty="0" err="1"/>
              <a:t>t</a:t>
            </a:r>
            <a:endParaRPr lang="en-US" sz="3200" b="1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EEABD0-8923-4F7D-9824-03F48A0E443F}"/>
              </a:ext>
            </a:extLst>
          </p:cNvPr>
          <p:cNvSpPr>
            <a:spLocks/>
          </p:cNvSpPr>
          <p:nvPr/>
        </p:nvSpPr>
        <p:spPr bwMode="auto">
          <a:xfrm>
            <a:off x="365463" y="40416"/>
            <a:ext cx="11425561" cy="117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4400" dirty="0">
                <a:latin typeface="+mj-lt"/>
                <a:ea typeface="+mj-ea"/>
                <a:cs typeface="+mj-cs"/>
              </a:rPr>
              <a:t>Modelos ARIMA con variables de intervención: identificación a posterior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16296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45EEABD0-8923-4F7D-9824-03F48A0E443F}"/>
              </a:ext>
            </a:extLst>
          </p:cNvPr>
          <p:cNvSpPr>
            <a:spLocks/>
          </p:cNvSpPr>
          <p:nvPr/>
        </p:nvSpPr>
        <p:spPr bwMode="auto">
          <a:xfrm>
            <a:off x="365463" y="40416"/>
            <a:ext cx="11425561" cy="117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sz="4400" dirty="0">
                <a:latin typeface="+mj-lt"/>
                <a:ea typeface="+mj-ea"/>
                <a:cs typeface="+mj-cs"/>
              </a:rPr>
              <a:t>Modelos ARIMA con variables de intervención: identificación a posterior 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85324" y="1426929"/>
            <a:ext cx="11296308" cy="67896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57200" fontAlgn="base">
              <a:spcAft>
                <a:spcPct val="0"/>
              </a:spcAft>
            </a:pPr>
            <a:r>
              <a:rPr lang="es-MX" sz="3200" b="1" dirty="0"/>
              <a:t>Ejemplo del “</a:t>
            </a:r>
            <a:r>
              <a:rPr lang="es-MX" sz="3200" b="1" dirty="0" err="1"/>
              <a:t>footprint</a:t>
            </a:r>
            <a:r>
              <a:rPr lang="es-MX" sz="3200" b="1" dirty="0"/>
              <a:t>” de una intervención tipo LS en los residuos</a:t>
            </a:r>
            <a:endParaRPr lang="en-US" sz="3200" b="1" dirty="0"/>
          </a:p>
        </p:txBody>
      </p:sp>
      <p:pic>
        <p:nvPicPr>
          <p:cNvPr id="6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63" y="2543107"/>
            <a:ext cx="5712780" cy="2843779"/>
          </a:xfrm>
          <a:prstGeom prst="rect">
            <a:avLst/>
          </a:prstGeom>
        </p:spPr>
      </p:pic>
      <p:pic>
        <p:nvPicPr>
          <p:cNvPr id="7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509" y="4066616"/>
            <a:ext cx="4847515" cy="264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54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F3E5F748-54A6-48B9-982C-35338F2918B7}"/>
              </a:ext>
            </a:extLst>
          </p:cNvPr>
          <p:cNvSpPr txBox="1">
            <a:spLocks/>
          </p:cNvSpPr>
          <p:nvPr/>
        </p:nvSpPr>
        <p:spPr>
          <a:xfrm>
            <a:off x="609600" y="58614"/>
            <a:ext cx="109728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/>
              <a:t>Índice</a:t>
            </a:r>
            <a:endParaRPr lang="es-CR" dirty="0"/>
          </a:p>
        </p:txBody>
      </p:sp>
      <p:sp>
        <p:nvSpPr>
          <p:cNvPr id="5" name="3 Elipse">
            <a:extLst>
              <a:ext uri="{FF2B5EF4-FFF2-40B4-BE49-F238E27FC236}">
                <a16:creationId xmlns:a16="http://schemas.microsoft.com/office/drawing/2014/main" id="{15E93677-2C0F-40E9-A292-EA90C7EE6090}"/>
              </a:ext>
            </a:extLst>
          </p:cNvPr>
          <p:cNvSpPr/>
          <p:nvPr/>
        </p:nvSpPr>
        <p:spPr>
          <a:xfrm>
            <a:off x="719403" y="1401122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6" name="4 Elipse">
            <a:extLst>
              <a:ext uri="{FF2B5EF4-FFF2-40B4-BE49-F238E27FC236}">
                <a16:creationId xmlns:a16="http://schemas.microsoft.com/office/drawing/2014/main" id="{DC984136-0EA0-4431-B28D-62E701BC6E7D}"/>
              </a:ext>
            </a:extLst>
          </p:cNvPr>
          <p:cNvSpPr/>
          <p:nvPr/>
        </p:nvSpPr>
        <p:spPr>
          <a:xfrm>
            <a:off x="719403" y="3393116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7" name="5 Elipse">
            <a:extLst>
              <a:ext uri="{FF2B5EF4-FFF2-40B4-BE49-F238E27FC236}">
                <a16:creationId xmlns:a16="http://schemas.microsoft.com/office/drawing/2014/main" id="{D8F8DC89-5271-4371-A0E3-29A433D033A5}"/>
              </a:ext>
            </a:extLst>
          </p:cNvPr>
          <p:cNvSpPr/>
          <p:nvPr/>
        </p:nvSpPr>
        <p:spPr>
          <a:xfrm>
            <a:off x="719403" y="5409340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8" name="6 Elipse">
            <a:extLst>
              <a:ext uri="{FF2B5EF4-FFF2-40B4-BE49-F238E27FC236}">
                <a16:creationId xmlns:a16="http://schemas.microsoft.com/office/drawing/2014/main" id="{560688F9-D0A3-42CA-B12F-60658E947C04}"/>
              </a:ext>
            </a:extLst>
          </p:cNvPr>
          <p:cNvSpPr/>
          <p:nvPr/>
        </p:nvSpPr>
        <p:spPr>
          <a:xfrm>
            <a:off x="6576054" y="1401122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4</a:t>
            </a:r>
          </a:p>
        </p:txBody>
      </p:sp>
      <p:sp>
        <p:nvSpPr>
          <p:cNvPr id="10" name="9 Rectángulo redondeado">
            <a:extLst>
              <a:ext uri="{FF2B5EF4-FFF2-40B4-BE49-F238E27FC236}">
                <a16:creationId xmlns:a16="http://schemas.microsoft.com/office/drawing/2014/main" id="{290C1C2F-38AF-4E91-B24A-06E437CD0F0E}"/>
              </a:ext>
            </a:extLst>
          </p:cNvPr>
          <p:cNvSpPr/>
          <p:nvPr/>
        </p:nvSpPr>
        <p:spPr>
          <a:xfrm>
            <a:off x="2639616" y="1401122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Fundamentos</a:t>
            </a:r>
          </a:p>
        </p:txBody>
      </p:sp>
      <p:sp>
        <p:nvSpPr>
          <p:cNvPr id="11" name="10 Rectángulo redondeado">
            <a:extLst>
              <a:ext uri="{FF2B5EF4-FFF2-40B4-BE49-F238E27FC236}">
                <a16:creationId xmlns:a16="http://schemas.microsoft.com/office/drawing/2014/main" id="{F5751BD8-8FC5-44D8-940A-52DA5C79C80A}"/>
              </a:ext>
            </a:extLst>
          </p:cNvPr>
          <p:cNvSpPr/>
          <p:nvPr/>
        </p:nvSpPr>
        <p:spPr>
          <a:xfrm>
            <a:off x="2740343" y="3393116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¿Por qué debemos analizarlo de forma diferente?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A0FC8252-27A7-4CA1-8450-6DAE7992941C}"/>
              </a:ext>
            </a:extLst>
          </p:cNvPr>
          <p:cNvSpPr/>
          <p:nvPr/>
        </p:nvSpPr>
        <p:spPr>
          <a:xfrm>
            <a:off x="8784299" y="1401122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Efectos de calendario</a:t>
            </a:r>
          </a:p>
        </p:txBody>
      </p:sp>
      <p:sp>
        <p:nvSpPr>
          <p:cNvPr id="17" name="16 Rectángulo redondeado">
            <a:extLst>
              <a:ext uri="{FF2B5EF4-FFF2-40B4-BE49-F238E27FC236}">
                <a16:creationId xmlns:a16="http://schemas.microsoft.com/office/drawing/2014/main" id="{283EEA12-23FD-458A-BFDF-3F583992CA1A}"/>
              </a:ext>
            </a:extLst>
          </p:cNvPr>
          <p:cNvSpPr/>
          <p:nvPr/>
        </p:nvSpPr>
        <p:spPr>
          <a:xfrm>
            <a:off x="2740343" y="5409340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Modelo ARIMA con intervención</a:t>
            </a:r>
          </a:p>
        </p:txBody>
      </p:sp>
    </p:spTree>
    <p:extLst>
      <p:ext uri="{BB962C8B-B14F-4D97-AF65-F5344CB8AC3E}">
        <p14:creationId xmlns:p14="http://schemas.microsoft.com/office/powerpoint/2010/main" val="3554412109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59E10-9891-4353-834A-311C0003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4" y="198872"/>
            <a:ext cx="10515600" cy="978766"/>
          </a:xfrm>
        </p:spPr>
        <p:txBody>
          <a:bodyPr/>
          <a:lstStyle/>
          <a:p>
            <a:pPr algn="ctr"/>
            <a:r>
              <a:rPr lang="es-CR" dirty="0"/>
              <a:t>Efectos de calendario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9CF0B-615D-4005-A298-58E4F77CC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81" y="1330037"/>
            <a:ext cx="11686310" cy="5029200"/>
          </a:xfrm>
        </p:spPr>
        <p:txBody>
          <a:bodyPr/>
          <a:lstStyle/>
          <a:p>
            <a:pPr algn="just"/>
            <a:r>
              <a:rPr lang="es-MX" dirty="0"/>
              <a:t>Se refiere a los cambios en el calendario que pueden afectar los niveles de la serie y por tanto, afectar las estimaciones del componente estacional y el ajuste del modelo:</a:t>
            </a:r>
          </a:p>
          <a:p>
            <a:pPr algn="just"/>
            <a:endParaRPr lang="es-MX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Semana Santa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Días de comercio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Años bisiestos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Feriados móviles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Carnavales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4003761698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2CC48-0C73-47BE-8F87-874510F5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4" y="88032"/>
            <a:ext cx="10515600" cy="881784"/>
          </a:xfrm>
        </p:spPr>
        <p:txBody>
          <a:bodyPr/>
          <a:lstStyle/>
          <a:p>
            <a:pPr algn="ctr"/>
            <a:r>
              <a:rPr lang="es-CR" dirty="0"/>
              <a:t>Efectos de calendario: la semana santa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94F53-1A4D-4F1B-98D6-F75AC6E2E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6" y="1108354"/>
            <a:ext cx="11360727" cy="5237019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s-MX" dirty="0"/>
              <a:t>Se refiere al efecto que puede tener sobre una variable el hecho de que la Semana Santa sea móvil (marzo/abril).  Tiene un efecto significativo en variables de producción (IMAE).</a:t>
            </a:r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endParaRPr lang="es-MX" dirty="0"/>
          </a:p>
          <a:p>
            <a:pPr marL="342900" indent="-342900" algn="just">
              <a:buFont typeface="Wingdings" panose="05000000000000000000" pitchFamily="2" charset="2"/>
              <a:buChar char="v"/>
              <a:defRPr/>
            </a:pPr>
            <a:r>
              <a:rPr lang="es-MX" dirty="0"/>
              <a:t>Se ajusta con una variable </a:t>
            </a:r>
            <a:r>
              <a:rPr lang="es-MX" dirty="0" err="1"/>
              <a:t>dummy</a:t>
            </a:r>
            <a:r>
              <a:rPr lang="es-MX" dirty="0"/>
              <a:t> que contiene unos en los meses donde la Semana Santa está presente. Si la Semana Santa está entre marzo y abril, se pondera cada mes proporcionalmente al número de días festivos de cada mes.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134" y="4341021"/>
            <a:ext cx="4606578" cy="23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03063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1AF10F2-0E27-4581-B932-66BFAAFC9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2509" y="1094509"/>
                <a:ext cx="11665527" cy="5444836"/>
              </a:xfrm>
            </p:spPr>
            <p:txBody>
              <a:bodyPr>
                <a:normAutofit/>
              </a:bodyPr>
              <a:lstStyle/>
              <a:p>
                <a:pPr algn="just">
                  <a:defRPr/>
                </a:pPr>
                <a:r>
                  <a:rPr lang="es-MX" sz="2400" dirty="0"/>
                  <a:t>El patrón “</a:t>
                </a:r>
                <a:r>
                  <a:rPr lang="es-MX" sz="2400" i="1" dirty="0"/>
                  <a:t>trading </a:t>
                </a:r>
                <a:r>
                  <a:rPr lang="es-MX" sz="2400" i="1" dirty="0" err="1"/>
                  <a:t>day</a:t>
                </a:r>
                <a:r>
                  <a:rPr lang="es-MX" sz="2400" i="1" dirty="0"/>
                  <a:t>” </a:t>
                </a:r>
                <a:r>
                  <a:rPr lang="es-MX" sz="2400" dirty="0"/>
                  <a:t>significa que los datos varían dependiendo del número de veces que cada día de la semana ocurre en un mes. Cada día de la semana ocurre 4 </a:t>
                </a:r>
                <a:r>
                  <a:rPr lang="es-MX" sz="2400" dirty="0" err="1"/>
                  <a:t>ó</a:t>
                </a:r>
                <a:r>
                  <a:rPr lang="es-MX" sz="2400" dirty="0"/>
                  <a:t> 5 veces en cada mes. Ejemplo:  en un mes con 5 domingos se puede esperar una menor producción en una fábrica que solamente labora de lunes a sábado.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§"/>
                  <a:defRPr/>
                </a:pPr>
                <a:r>
                  <a:rPr lang="es-CR" sz="2400" dirty="0"/>
                  <a:t>Por tanto, en series mensuales el valor del agregado mensual depende de la composición del mes en cuanto a el número de días laborables.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s-CR" sz="2400" dirty="0"/>
                  <a:t>Los distintos días laborables no tienen el mismo nivel de actividad, por tanto, el efecto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sz="240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s-CR" sz="2400" i="1" dirty="0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CR" sz="2400" dirty="0"/>
                  <a:t> se obtiene mediante una regresión al considerar una variable para cada día de la semana.</a:t>
                </a:r>
              </a:p>
              <a:p>
                <a:endParaRPr lang="es-CR" sz="2400" dirty="0"/>
              </a:p>
              <a:p>
                <a:r>
                  <a:rPr lang="es-CR" sz="2400" dirty="0"/>
                  <a:t>El número total de días del mes se puede </a:t>
                </a:r>
                <a:br>
                  <a:rPr lang="es-CR" sz="2400" dirty="0"/>
                </a:br>
                <a:r>
                  <a:rPr lang="es-CR" sz="2400" dirty="0"/>
                  <a:t>escribir como:</a:t>
                </a:r>
              </a:p>
              <a:p>
                <a:endParaRPr lang="es-CR" sz="24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="" xmlns:a16="http://schemas.microsoft.com/office/drawing/2014/main" id="{61AF10F2-0E27-4581-B932-66BFAAFC9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2509" y="1094509"/>
                <a:ext cx="11665527" cy="5444836"/>
              </a:xfrm>
              <a:blipFill rotWithShape="1">
                <a:blip r:embed="rId2"/>
                <a:stretch>
                  <a:fillRect l="-732" t="-1568" r="-83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7B32CC48-0C73-47BE-8F87-874510F5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4" y="88032"/>
            <a:ext cx="10515600" cy="881784"/>
          </a:xfrm>
        </p:spPr>
        <p:txBody>
          <a:bodyPr/>
          <a:lstStyle/>
          <a:p>
            <a:pPr algn="ctr"/>
            <a:r>
              <a:rPr lang="es-CR" dirty="0"/>
              <a:t>Efectos de calendario: días de comercio</a:t>
            </a:r>
          </a:p>
        </p:txBody>
      </p:sp>
      <p:pic>
        <p:nvPicPr>
          <p:cNvPr id="5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73" y="5385368"/>
            <a:ext cx="4257675" cy="1381125"/>
          </a:xfrm>
          <a:prstGeom prst="rect">
            <a:avLst/>
          </a:prstGeom>
        </p:spPr>
      </p:pic>
      <p:pic>
        <p:nvPicPr>
          <p:cNvPr id="6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609" y="4271813"/>
            <a:ext cx="40576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85082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656831" y="3251592"/>
            <a:ext cx="104424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El  problema de la </a:t>
            </a:r>
            <a:r>
              <a:rPr lang="es-MX" sz="2000" dirty="0" err="1"/>
              <a:t>multicolinealidad</a:t>
            </a:r>
            <a:r>
              <a:rPr lang="es-MX" sz="2000" dirty="0"/>
              <a:t> se reduce con la especificación:</a:t>
            </a:r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endParaRPr lang="es-MX" sz="2000" dirty="0"/>
          </a:p>
          <a:p>
            <a:r>
              <a:rPr lang="es-MX" sz="2000" dirty="0"/>
              <a:t>Alternativamente, la especificación con un parámetro es: </a:t>
            </a:r>
            <a:endParaRPr lang="en-US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6999" y="1025232"/>
            <a:ext cx="10058400" cy="53066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457200" fontAlgn="base">
              <a:spcAft>
                <a:spcPct val="0"/>
              </a:spcAft>
            </a:pPr>
            <a:r>
              <a:rPr lang="es-MX" sz="3200" b="1" dirty="0"/>
              <a:t>Simplificación de TRD a un parámetro</a:t>
            </a:r>
            <a:endParaRPr lang="en-US" sz="3200" b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804" y="5574433"/>
            <a:ext cx="4610100" cy="11715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91" y="1896269"/>
            <a:ext cx="6591300" cy="10287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54" y="3749600"/>
            <a:ext cx="8902700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Conector recto de flecha 7"/>
          <p:cNvCxnSpPr/>
          <p:nvPr/>
        </p:nvCxnSpPr>
        <p:spPr>
          <a:xfrm>
            <a:off x="6079467" y="4554025"/>
            <a:ext cx="0" cy="728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Flecha: hacia la izquierda 2"/>
          <p:cNvSpPr/>
          <p:nvPr/>
        </p:nvSpPr>
        <p:spPr>
          <a:xfrm>
            <a:off x="8399128" y="1803698"/>
            <a:ext cx="3002661" cy="12138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Multicolinealidad</a:t>
            </a:r>
            <a:endParaRPr lang="en-U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7B32CC48-0C73-47BE-8F87-874510F57B7D}"/>
              </a:ext>
            </a:extLst>
          </p:cNvPr>
          <p:cNvSpPr txBox="1">
            <a:spLocks/>
          </p:cNvSpPr>
          <p:nvPr/>
        </p:nvSpPr>
        <p:spPr>
          <a:xfrm>
            <a:off x="852054" y="88032"/>
            <a:ext cx="10515600" cy="88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/>
              <a:t>Efectos de calendario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4200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1137311" y="1767324"/>
                <a:ext cx="10567339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2000" dirty="0"/>
                  <a:t>Sea el siguiente modelo de intervención:</a:t>
                </a:r>
              </a:p>
              <a:p>
                <a:endParaRPr lang="es-MX" sz="2000" dirty="0"/>
              </a:p>
              <a:p>
                <a:endParaRPr lang="es-MX" sz="2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s-MX" sz="2000" dirty="0"/>
                  <a:t>Ej.1: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/>
                          </a:rPr>
                          <m:t>ƞ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sz="2000" dirty="0"/>
                  <a:t> sigue un modelo (0,1,0):</a:t>
                </a:r>
              </a:p>
              <a:p>
                <a:endParaRPr lang="es-MX" sz="2000" dirty="0"/>
              </a:p>
              <a:p>
                <a:endParaRPr lang="es-MX" sz="2000" dirty="0"/>
              </a:p>
              <a:p>
                <a:endParaRPr lang="es-MX" sz="2000" dirty="0"/>
              </a:p>
              <a:p>
                <a:r>
                  <a:rPr lang="es-MX" sz="2000" dirty="0"/>
                  <a:t>Entonces el modelo se reescribe como: </a:t>
                </a:r>
              </a:p>
              <a:p>
                <a:endParaRPr lang="es-MX" sz="2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s-MX" sz="2000" dirty="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s-MX" sz="2000" dirty="0"/>
                  <a:t>Ej.2: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MX" sz="2000" i="1">
                            <a:latin typeface="Cambria Math" panose="02040503050406030204" pitchFamily="18" charset="0"/>
                            <a:ea typeface="Cambria Math"/>
                          </a:rPr>
                          <m:t>ƞ</m:t>
                        </m:r>
                      </m:e>
                      <m:sub>
                        <m:r>
                          <a:rPr lang="es-MX" sz="2000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MX" sz="2000" dirty="0"/>
                  <a:t> sigue un modelo (0,1,1):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s-MX" sz="2000" dirty="0"/>
              </a:p>
              <a:p>
                <a:r>
                  <a:rPr lang="es-MX" sz="2000" dirty="0"/>
                  <a:t>Entonces el modelo se reescribe como: </a:t>
                </a:r>
              </a:p>
              <a:p>
                <a:endParaRPr lang="es-MX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311" y="1767324"/>
                <a:ext cx="10567339" cy="4708981"/>
              </a:xfrm>
              <a:prstGeom prst="rect">
                <a:avLst/>
              </a:prstGeom>
              <a:blipFill rotWithShape="1">
                <a:blip r:embed="rId2"/>
                <a:stretch>
                  <a:fillRect l="-635" t="-648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436" y="821125"/>
            <a:ext cx="10607369" cy="73535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 defTabSz="457200" fontAlgn="base">
              <a:spcAft>
                <a:spcPct val="0"/>
              </a:spcAft>
            </a:pPr>
            <a:r>
              <a:rPr lang="es-MX" sz="3200" b="1" dirty="0"/>
              <a:t>Coeficientes de días de comercio ante diferenciaciones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7"/>
              <p:cNvSpPr txBox="1">
                <a:spLocks noGrp="1"/>
              </p:cNvSpPr>
              <p:nvPr>
                <p:ph idx="1"/>
              </p:nvPr>
            </p:nvSpPr>
            <p:spPr>
              <a:xfrm>
                <a:off x="5811792" y="1772631"/>
                <a:ext cx="3144130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𝑍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𝐶</m:t>
                    </m:r>
                    <m:r>
                      <a:rPr lang="es-MX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7</m:t>
                        </m:r>
                      </m:sup>
                      <m:e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𝑏𝑖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</m:t>
                        </m:r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𝑋𝑖</m:t>
                        </m:r>
                      </m:e>
                    </m:nary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ƞ</m:t>
                        </m:r>
                      </m:e>
                      <m:sub>
                        <m:r>
                          <a:rPr lang="es-MX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792" y="1772631"/>
                <a:ext cx="3144130" cy="392993"/>
              </a:xfrm>
              <a:prstGeom prst="rect">
                <a:avLst/>
              </a:prstGeom>
              <a:blipFill rotWithShape="1">
                <a:blip r:embed="rId3"/>
                <a:stretch>
                  <a:fillRect l="-1550" t="-129688" b="-187500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7"/>
              <p:cNvSpPr txBox="1">
                <a:spLocks/>
              </p:cNvSpPr>
              <p:nvPr/>
            </p:nvSpPr>
            <p:spPr>
              <a:xfrm>
                <a:off x="5897883" y="2704416"/>
                <a:ext cx="1670265" cy="369332"/>
              </a:xfrm>
              <a:prstGeom prst="rect">
                <a:avLst/>
              </a:prstGeom>
              <a:noFill/>
            </p:spPr>
            <p:txBody>
              <a:bodyPr vert="horz" wrap="none" lIns="0" tIns="45720" rIns="0" bIns="45720" rtlCol="0">
                <a:sp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)ƞ</m:t>
                        </m:r>
                      </m:e>
                      <m:sub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83" y="2704416"/>
                <a:ext cx="167026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832" r="-2198" b="-1666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>
                <a:spLocks/>
              </p:cNvSpPr>
              <p:nvPr/>
            </p:nvSpPr>
            <p:spPr>
              <a:xfrm>
                <a:off x="5811792" y="3930223"/>
                <a:ext cx="4366836" cy="383182"/>
              </a:xfrm>
              <a:prstGeom prst="rect">
                <a:avLst/>
              </a:prstGeom>
              <a:noFill/>
            </p:spPr>
            <p:txBody>
              <a:bodyPr vert="horz" wrap="none" lIns="0" tIns="45720" rIns="0" bIns="45720" rtlCol="0">
                <a:sp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𝑍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𝐶</m:t>
                    </m:r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7</m:t>
                        </m:r>
                      </m:sup>
                      <m:e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𝑏𝑖</m:t>
                        </m:r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(1−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𝑋𝑖</m:t>
                        </m:r>
                      </m:e>
                    </m:nary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792" y="3930223"/>
                <a:ext cx="4366836" cy="383182"/>
              </a:xfrm>
              <a:prstGeom prst="rect">
                <a:avLst/>
              </a:prstGeom>
              <a:blipFill rotWithShape="1">
                <a:blip r:embed="rId5"/>
                <a:stretch>
                  <a:fillRect l="-558" t="-133333" r="-139" b="-19047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7"/>
              <p:cNvSpPr txBox="1">
                <a:spLocks/>
              </p:cNvSpPr>
              <p:nvPr/>
            </p:nvSpPr>
            <p:spPr>
              <a:xfrm>
                <a:off x="6705306" y="4841268"/>
                <a:ext cx="2579809" cy="369332"/>
              </a:xfrm>
              <a:prstGeom prst="rect">
                <a:avLst/>
              </a:prstGeom>
              <a:noFill/>
            </p:spPr>
            <p:txBody>
              <a:bodyPr vert="horz" wrap="none" lIns="0" tIns="45720" rIns="0" bIns="45720" rtlCol="0">
                <a:sp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)ƞ</m:t>
                        </m:r>
                      </m:e>
                      <m:sub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=(1−</m:t>
                        </m:r>
                        <m:sSub>
                          <m:sSubPr>
                            <m:ctrlP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MX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06" y="4841268"/>
                <a:ext cx="257980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82" r="-1182" b="-14754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7"/>
              <p:cNvSpPr txBox="1">
                <a:spLocks/>
              </p:cNvSpPr>
              <p:nvPr/>
            </p:nvSpPr>
            <p:spPr>
              <a:xfrm>
                <a:off x="5821664" y="5345462"/>
                <a:ext cx="5219378" cy="383182"/>
              </a:xfrm>
              <a:prstGeom prst="rect">
                <a:avLst/>
              </a:prstGeom>
              <a:noFill/>
            </p:spPr>
            <p:txBody>
              <a:bodyPr vert="horz" wrap="none" lIns="0" tIns="45720" rIns="0" bIns="45720" rtlCol="0">
                <a:sp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𝑍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𝐶</m:t>
                    </m:r>
                    <m:r>
                      <a:rPr lang="es-MX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7</m:t>
                        </m:r>
                      </m:sup>
                      <m:e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𝑏𝑖</m:t>
                        </m:r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 (1−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𝐵</m:t>
                        </m:r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  <m:r>
                          <a:rPr lang="es-MX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𝑋𝑖</m:t>
                        </m:r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s-MX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s-MX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)</m:t>
                        </m:r>
                        <m:r>
                          <a:rPr lang="es-MX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s-C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64" y="5345462"/>
                <a:ext cx="5219378" cy="383182"/>
              </a:xfrm>
              <a:prstGeom prst="rect">
                <a:avLst/>
              </a:prstGeom>
              <a:blipFill rotWithShape="1">
                <a:blip r:embed="rId7"/>
                <a:stretch>
                  <a:fillRect l="-584" t="-133333" b="-19047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/>
          <p:cNvSpPr txBox="1"/>
          <p:nvPr/>
        </p:nvSpPr>
        <p:spPr>
          <a:xfrm>
            <a:off x="2042351" y="6003224"/>
            <a:ext cx="8220949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Nótese que los valores de </a:t>
            </a:r>
            <a:r>
              <a:rPr lang="es-MX" sz="2000" b="1" i="1" dirty="0" err="1"/>
              <a:t>b</a:t>
            </a:r>
            <a:r>
              <a:rPr lang="es-MX" sz="2000" b="1" baseline="-25000" dirty="0" err="1"/>
              <a:t>i</a:t>
            </a:r>
            <a:r>
              <a:rPr lang="es-MX" sz="2000" b="1" dirty="0"/>
              <a:t> permanecen inalterados con las diferenciaciones.</a:t>
            </a:r>
            <a:endParaRPr lang="en-US" sz="2000" b="1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7B32CC48-0C73-47BE-8F87-874510F57B7D}"/>
              </a:ext>
            </a:extLst>
          </p:cNvPr>
          <p:cNvSpPr txBox="1">
            <a:spLocks/>
          </p:cNvSpPr>
          <p:nvPr/>
        </p:nvSpPr>
        <p:spPr>
          <a:xfrm>
            <a:off x="852054" y="88032"/>
            <a:ext cx="10515600" cy="88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dirty="0"/>
              <a:t>Efectos de calendario </a:t>
            </a:r>
          </a:p>
        </p:txBody>
      </p:sp>
    </p:spTree>
    <p:extLst>
      <p:ext uri="{BB962C8B-B14F-4D97-AF65-F5344CB8AC3E}">
        <p14:creationId xmlns:p14="http://schemas.microsoft.com/office/powerpoint/2010/main" val="3736979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 bwMode="auto">
          <a:xfrm>
            <a:off x="304790" y="955623"/>
            <a:ext cx="11233149" cy="692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sz="3200" b="1" spc="-50" baseline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Otros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feriados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años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bisiestos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/>
          </p:cNvSpPr>
          <p:nvPr/>
        </p:nvSpPr>
        <p:spPr bwMode="auto">
          <a:xfrm>
            <a:off x="346364" y="1537479"/>
            <a:ext cx="10972800" cy="502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s-MX" sz="2400" dirty="0">
                <a:latin typeface="+mj-lt"/>
              </a:rPr>
              <a:t>Los años bisiestos podrían tener un efecto en la variable de interés, debido a que en febrero de cada cuatro años hay un día adicional.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s-MX" sz="2400" b="0" dirty="0">
              <a:solidFill>
                <a:schemeClr val="tx1"/>
              </a:solidFill>
              <a:latin typeface="+mj-lt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R" sz="2400" dirty="0">
                <a:latin typeface="+mj-lt"/>
              </a:rPr>
              <a:t>Las fiestas se captan con el componente estacional, pero algunas cambian de año en año.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CR" sz="2400" dirty="0">
              <a:latin typeface="+mj-lt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R" sz="2400" dirty="0">
                <a:latin typeface="+mj-lt"/>
              </a:rPr>
              <a:t>La población afectada por una fiesta puede cambiar según su </a:t>
            </a:r>
            <a:r>
              <a:rPr lang="en-US" sz="2400" dirty="0" err="1">
                <a:latin typeface="+mj-lt"/>
              </a:rPr>
              <a:t>carácter</a:t>
            </a:r>
            <a:r>
              <a:rPr lang="en-US" sz="2400" dirty="0">
                <a:latin typeface="+mj-lt"/>
              </a:rPr>
              <a:t> (Nacional o regional).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CR" sz="2400" dirty="0">
                <a:latin typeface="+mj-lt"/>
              </a:rPr>
              <a:t>Incluso si la fiesta cae siempre en el mismo mes, el día de la semana podría ser diferente y el efecto también sería diferente.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CR" sz="2400" dirty="0">
              <a:latin typeface="+mj-lt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+mj-lt"/>
              </a:rPr>
              <a:t>Los paquetes estadísticos especializados en modelos ARIMA contienen calendarios que permiten considerar estas variables en forma sencilla.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E4A99-AD0A-5840-B0F4-BDDF1E2980EE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B32CC48-0C73-47BE-8F87-874510F57B7D}"/>
              </a:ext>
            </a:extLst>
          </p:cNvPr>
          <p:cNvSpPr txBox="1">
            <a:spLocks/>
          </p:cNvSpPr>
          <p:nvPr/>
        </p:nvSpPr>
        <p:spPr>
          <a:xfrm>
            <a:off x="852054" y="32612"/>
            <a:ext cx="10515600" cy="88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dirty="0"/>
              <a:t>Efectos de calendario </a:t>
            </a:r>
          </a:p>
        </p:txBody>
      </p:sp>
    </p:spTree>
    <p:extLst>
      <p:ext uri="{BB962C8B-B14F-4D97-AF65-F5344CB8AC3E}">
        <p14:creationId xmlns:p14="http://schemas.microsoft.com/office/powerpoint/2010/main" val="3684273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F3E5F748-54A6-48B9-982C-35338F2918B7}"/>
              </a:ext>
            </a:extLst>
          </p:cNvPr>
          <p:cNvSpPr txBox="1">
            <a:spLocks/>
          </p:cNvSpPr>
          <p:nvPr/>
        </p:nvSpPr>
        <p:spPr>
          <a:xfrm>
            <a:off x="609600" y="58614"/>
            <a:ext cx="109728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/>
              <a:t>Índice</a:t>
            </a:r>
            <a:endParaRPr lang="es-CR" dirty="0"/>
          </a:p>
        </p:txBody>
      </p:sp>
      <p:sp>
        <p:nvSpPr>
          <p:cNvPr id="5" name="3 Elipse">
            <a:extLst>
              <a:ext uri="{FF2B5EF4-FFF2-40B4-BE49-F238E27FC236}">
                <a16:creationId xmlns:a16="http://schemas.microsoft.com/office/drawing/2014/main" id="{15E93677-2C0F-40E9-A292-EA90C7EE6090}"/>
              </a:ext>
            </a:extLst>
          </p:cNvPr>
          <p:cNvSpPr/>
          <p:nvPr/>
        </p:nvSpPr>
        <p:spPr>
          <a:xfrm>
            <a:off x="719403" y="1401122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6" name="4 Elipse">
            <a:extLst>
              <a:ext uri="{FF2B5EF4-FFF2-40B4-BE49-F238E27FC236}">
                <a16:creationId xmlns:a16="http://schemas.microsoft.com/office/drawing/2014/main" id="{DC984136-0EA0-4431-B28D-62E701BC6E7D}"/>
              </a:ext>
            </a:extLst>
          </p:cNvPr>
          <p:cNvSpPr/>
          <p:nvPr/>
        </p:nvSpPr>
        <p:spPr>
          <a:xfrm>
            <a:off x="719403" y="3393116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7" name="5 Elipse">
            <a:extLst>
              <a:ext uri="{FF2B5EF4-FFF2-40B4-BE49-F238E27FC236}">
                <a16:creationId xmlns:a16="http://schemas.microsoft.com/office/drawing/2014/main" id="{D8F8DC89-5271-4371-A0E3-29A433D033A5}"/>
              </a:ext>
            </a:extLst>
          </p:cNvPr>
          <p:cNvSpPr/>
          <p:nvPr/>
        </p:nvSpPr>
        <p:spPr>
          <a:xfrm>
            <a:off x="719403" y="5409340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3</a:t>
            </a:r>
          </a:p>
        </p:txBody>
      </p:sp>
      <p:sp>
        <p:nvSpPr>
          <p:cNvPr id="8" name="6 Elipse">
            <a:extLst>
              <a:ext uri="{FF2B5EF4-FFF2-40B4-BE49-F238E27FC236}">
                <a16:creationId xmlns:a16="http://schemas.microsoft.com/office/drawing/2014/main" id="{560688F9-D0A3-42CA-B12F-60658E947C04}"/>
              </a:ext>
            </a:extLst>
          </p:cNvPr>
          <p:cNvSpPr/>
          <p:nvPr/>
        </p:nvSpPr>
        <p:spPr>
          <a:xfrm>
            <a:off x="6576054" y="1401122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4</a:t>
            </a:r>
          </a:p>
        </p:txBody>
      </p:sp>
      <p:sp>
        <p:nvSpPr>
          <p:cNvPr id="10" name="9 Rectángulo redondeado">
            <a:extLst>
              <a:ext uri="{FF2B5EF4-FFF2-40B4-BE49-F238E27FC236}">
                <a16:creationId xmlns:a16="http://schemas.microsoft.com/office/drawing/2014/main" id="{290C1C2F-38AF-4E91-B24A-06E437CD0F0E}"/>
              </a:ext>
            </a:extLst>
          </p:cNvPr>
          <p:cNvSpPr/>
          <p:nvPr/>
        </p:nvSpPr>
        <p:spPr>
          <a:xfrm>
            <a:off x="2639616" y="1401122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Fundamentos</a:t>
            </a:r>
          </a:p>
        </p:txBody>
      </p:sp>
      <p:sp>
        <p:nvSpPr>
          <p:cNvPr id="11" name="10 Rectángulo redondeado">
            <a:extLst>
              <a:ext uri="{FF2B5EF4-FFF2-40B4-BE49-F238E27FC236}">
                <a16:creationId xmlns:a16="http://schemas.microsoft.com/office/drawing/2014/main" id="{F5751BD8-8FC5-44D8-940A-52DA5C79C80A}"/>
              </a:ext>
            </a:extLst>
          </p:cNvPr>
          <p:cNvSpPr/>
          <p:nvPr/>
        </p:nvSpPr>
        <p:spPr>
          <a:xfrm>
            <a:off x="2740343" y="3393116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¿Por qué debemos analizarlo de forma diferente?</a:t>
            </a:r>
          </a:p>
        </p:txBody>
      </p:sp>
      <p:sp>
        <p:nvSpPr>
          <p:cNvPr id="13" name="12 Rectángulo redondeado">
            <a:extLst>
              <a:ext uri="{FF2B5EF4-FFF2-40B4-BE49-F238E27FC236}">
                <a16:creationId xmlns:a16="http://schemas.microsoft.com/office/drawing/2014/main" id="{A0FC8252-27A7-4CA1-8450-6DAE7992941C}"/>
              </a:ext>
            </a:extLst>
          </p:cNvPr>
          <p:cNvSpPr/>
          <p:nvPr/>
        </p:nvSpPr>
        <p:spPr>
          <a:xfrm>
            <a:off x="8784299" y="1401122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Efectos de calendario</a:t>
            </a:r>
          </a:p>
        </p:txBody>
      </p:sp>
      <p:sp>
        <p:nvSpPr>
          <p:cNvPr id="17" name="16 Rectángulo redondeado">
            <a:extLst>
              <a:ext uri="{FF2B5EF4-FFF2-40B4-BE49-F238E27FC236}">
                <a16:creationId xmlns:a16="http://schemas.microsoft.com/office/drawing/2014/main" id="{283EEA12-23FD-458A-BFDF-3F583992CA1A}"/>
              </a:ext>
            </a:extLst>
          </p:cNvPr>
          <p:cNvSpPr/>
          <p:nvPr/>
        </p:nvSpPr>
        <p:spPr>
          <a:xfrm>
            <a:off x="2740343" y="5409340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Modelo ARIMA con intervención</a:t>
            </a:r>
          </a:p>
        </p:txBody>
      </p:sp>
      <p:sp>
        <p:nvSpPr>
          <p:cNvPr id="12" name="6 Elipse">
            <a:extLst>
              <a:ext uri="{FF2B5EF4-FFF2-40B4-BE49-F238E27FC236}">
                <a16:creationId xmlns:a16="http://schemas.microsoft.com/office/drawing/2014/main" id="{6E6F3B15-486F-476E-92E4-8E32F5162D3D}"/>
              </a:ext>
            </a:extLst>
          </p:cNvPr>
          <p:cNvSpPr/>
          <p:nvPr/>
        </p:nvSpPr>
        <p:spPr>
          <a:xfrm>
            <a:off x="6576054" y="3393116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5</a:t>
            </a:r>
          </a:p>
        </p:txBody>
      </p:sp>
      <p:sp>
        <p:nvSpPr>
          <p:cNvPr id="15" name="12 Rectángulo redondeado">
            <a:extLst>
              <a:ext uri="{FF2B5EF4-FFF2-40B4-BE49-F238E27FC236}">
                <a16:creationId xmlns:a16="http://schemas.microsoft.com/office/drawing/2014/main" id="{76B57E1A-B6C4-45F1-BAE1-FE0E4F0F5E4E}"/>
              </a:ext>
            </a:extLst>
          </p:cNvPr>
          <p:cNvSpPr/>
          <p:nvPr/>
        </p:nvSpPr>
        <p:spPr>
          <a:xfrm>
            <a:off x="8784298" y="3393116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Consejos finales</a:t>
            </a:r>
          </a:p>
        </p:txBody>
      </p:sp>
    </p:spTree>
    <p:extLst>
      <p:ext uri="{BB962C8B-B14F-4D97-AF65-F5344CB8AC3E}">
        <p14:creationId xmlns:p14="http://schemas.microsoft.com/office/powerpoint/2010/main" val="10707764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ACD18-3FCA-43AB-8740-53D40CB5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/>
          <a:lstStyle/>
          <a:p>
            <a:pPr algn="ctr"/>
            <a:r>
              <a:rPr lang="es-CR" dirty="0"/>
              <a:t>Fundamento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1000B-AEF6-413D-A554-0CCAD7147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273"/>
            <a:ext cx="10515600" cy="4993958"/>
          </a:xfrm>
        </p:spPr>
        <p:txBody>
          <a:bodyPr/>
          <a:lstStyle/>
          <a:p>
            <a:pPr algn="just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frecuente</a:t>
            </a:r>
            <a:r>
              <a:rPr lang="en-US" dirty="0"/>
              <a:t> que al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para series de </a:t>
            </a:r>
            <a:r>
              <a:rPr lang="en-US" dirty="0" err="1"/>
              <a:t>tiempo</a:t>
            </a:r>
            <a:r>
              <a:rPr lang="en-US" dirty="0"/>
              <a:t>, se </a:t>
            </a:r>
            <a:r>
              <a:rPr lang="en-US" dirty="0" err="1"/>
              <a:t>observen</a:t>
            </a:r>
            <a:r>
              <a:rPr lang="en-US" dirty="0"/>
              <a:t> </a:t>
            </a:r>
            <a:r>
              <a:rPr lang="en-US" dirty="0" err="1"/>
              <a:t>residuos</a:t>
            </a:r>
            <a:r>
              <a:rPr lang="en-US" dirty="0"/>
              <a:t> </a:t>
            </a:r>
            <a:r>
              <a:rPr lang="en-US" dirty="0" err="1"/>
              <a:t>mayores</a:t>
            </a:r>
            <a:r>
              <a:rPr lang="en-US" dirty="0"/>
              <a:t> a lo </a:t>
            </a:r>
            <a:r>
              <a:rPr lang="en-US" dirty="0" err="1"/>
              <a:t>esperado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residuos</a:t>
            </a:r>
            <a:r>
              <a:rPr lang="en-US" dirty="0"/>
              <a:t> </a:t>
            </a:r>
            <a:r>
              <a:rPr lang="en-US" dirty="0" err="1"/>
              <a:t>anormales</a:t>
            </a:r>
            <a:r>
              <a:rPr lang="en-US" dirty="0"/>
              <a:t> (o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inglés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i="1" dirty="0"/>
              <a:t>outliers</a:t>
            </a:r>
            <a:r>
              <a:rPr lang="en-US" dirty="0"/>
              <a:t>)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el </a:t>
            </a:r>
            <a:r>
              <a:rPr lang="en-US" dirty="0" err="1"/>
              <a:t>resultado</a:t>
            </a:r>
            <a:r>
              <a:rPr lang="en-US" dirty="0"/>
              <a:t> de la </a:t>
            </a:r>
            <a:r>
              <a:rPr lang="en-US" dirty="0" err="1"/>
              <a:t>ocurrencia</a:t>
            </a:r>
            <a:r>
              <a:rPr lang="en-US" dirty="0"/>
              <a:t> de </a:t>
            </a:r>
            <a:r>
              <a:rPr lang="en-US" dirty="0" err="1"/>
              <a:t>fenómenos</a:t>
            </a:r>
            <a:r>
              <a:rPr lang="en-US" dirty="0"/>
              <a:t> </a:t>
            </a:r>
            <a:r>
              <a:rPr lang="en-US" dirty="0" err="1"/>
              <a:t>ajenos</a:t>
            </a:r>
            <a:r>
              <a:rPr lang="en-US" dirty="0"/>
              <a:t> al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histórico</a:t>
            </a:r>
            <a:r>
              <a:rPr lang="en-US" dirty="0"/>
              <a:t> de la </a:t>
            </a:r>
            <a:r>
              <a:rPr lang="en-US" dirty="0" err="1"/>
              <a:t>serie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ocasiones</a:t>
            </a:r>
            <a:r>
              <a:rPr lang="en-US" dirty="0"/>
              <a:t> </a:t>
            </a:r>
            <a:r>
              <a:rPr lang="en-US" dirty="0" err="1"/>
              <a:t>impiden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 </a:t>
            </a:r>
            <a:r>
              <a:rPr lang="en-US" dirty="0" err="1"/>
              <a:t>identificación</a:t>
            </a:r>
            <a:r>
              <a:rPr lang="en-US" dirty="0"/>
              <a:t> de un </a:t>
            </a:r>
            <a:r>
              <a:rPr lang="en-US" dirty="0" err="1"/>
              <a:t>modelo</a:t>
            </a:r>
            <a:r>
              <a:rPr lang="en-US" dirty="0"/>
              <a:t> ARIMA para </a:t>
            </a:r>
            <a:r>
              <a:rPr lang="en-US" dirty="0" err="1"/>
              <a:t>representar</a:t>
            </a:r>
            <a:r>
              <a:rPr lang="en-US" dirty="0"/>
              <a:t> a la </a:t>
            </a:r>
            <a:r>
              <a:rPr lang="en-US" dirty="0" err="1"/>
              <a:t>serie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introducen</a:t>
            </a:r>
            <a:r>
              <a:rPr lang="en-US" dirty="0"/>
              <a:t> </a:t>
            </a:r>
            <a:r>
              <a:rPr lang="en-US" dirty="0" err="1"/>
              <a:t>correlaciones</a:t>
            </a:r>
            <a:r>
              <a:rPr lang="en-US" dirty="0"/>
              <a:t> </a:t>
            </a:r>
            <a:r>
              <a:rPr lang="en-US" dirty="0" err="1"/>
              <a:t>significativas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FAC.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75927668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/>
          </p:cNvSpPr>
          <p:nvPr>
            <p:ph type="title" idx="4294967295"/>
          </p:nvPr>
        </p:nvSpPr>
        <p:spPr>
          <a:xfrm>
            <a:off x="335360" y="41559"/>
            <a:ext cx="11233149" cy="83834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dirty="0" err="1"/>
              <a:t>Pasos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variables de </a:t>
            </a:r>
            <a:r>
              <a:rPr lang="en-US" dirty="0" err="1"/>
              <a:t>intervención</a:t>
            </a:r>
            <a:endParaRPr lang="en-US" dirty="0"/>
          </a:p>
        </p:txBody>
      </p:sp>
      <p:sp>
        <p:nvSpPr>
          <p:cNvPr id="9221" name="Rectangle 3"/>
          <p:cNvSpPr>
            <a:spLocks noGrp="1"/>
          </p:cNvSpPr>
          <p:nvPr>
            <p:ph type="body" idx="4294967295"/>
          </p:nvPr>
        </p:nvSpPr>
        <p:spPr>
          <a:xfrm>
            <a:off x="124690" y="1011382"/>
            <a:ext cx="11970327" cy="5846618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s-MX" dirty="0"/>
              <a:t> Cuando </a:t>
            </a:r>
            <a:r>
              <a:rPr lang="es-MX" u="sng" dirty="0"/>
              <a:t>no se conocen a priori </a:t>
            </a:r>
            <a:r>
              <a:rPr lang="es-MX" dirty="0"/>
              <a:t>los fenómenos exógenos que afectan a una serie: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s-MX" dirty="0"/>
          </a:p>
          <a:p>
            <a:pPr lvl="1" indent="-342900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s-MX" sz="2600" dirty="0"/>
              <a:t>Se ajusta el modelo ARIMA sin considerar variables de intervención;</a:t>
            </a:r>
          </a:p>
          <a:p>
            <a:pPr lvl="1" indent="-342900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s-MX" sz="2600" dirty="0"/>
              <a:t>Basados en los valores anómalos que se detecten en los residuos </a:t>
            </a:r>
            <a:r>
              <a:rPr lang="es-MX" sz="2600" b="1" dirty="0"/>
              <a:t>e</a:t>
            </a:r>
            <a:r>
              <a:rPr lang="es-MX" sz="2600" b="1" baseline="-25000" dirty="0"/>
              <a:t>t</a:t>
            </a:r>
            <a:r>
              <a:rPr lang="es-MX" sz="2600" dirty="0"/>
              <a:t> (en la etapa de verificación), identificar las posibles variables artificiales que serán necesarias.</a:t>
            </a:r>
          </a:p>
          <a:p>
            <a:pPr lvl="1" indent="-342900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s-MX" sz="2600" dirty="0"/>
              <a:t>En cada caso, determinar el momento t</a:t>
            </a:r>
            <a:r>
              <a:rPr lang="es-MX" sz="2600" baseline="-25000" dirty="0"/>
              <a:t>o</a:t>
            </a:r>
            <a:r>
              <a:rPr lang="es-MX" sz="2600" dirty="0"/>
              <a:t> en que se existe algún evento exógenos que afectó a la serie y determinar su causa. </a:t>
            </a:r>
          </a:p>
          <a:p>
            <a:pPr lvl="1" indent="-342900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s-MX" sz="2600" dirty="0"/>
              <a:t>Agregar las variables artificiales que sean necesarias, una para cada shock, con su estructura de coeficientes.</a:t>
            </a:r>
          </a:p>
          <a:p>
            <a:pPr lvl="1" indent="-342900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s-MX" sz="2600" dirty="0"/>
              <a:t>Las variables artificiales para los efectos calendario también se incorporan a la ecuación.</a:t>
            </a:r>
          </a:p>
          <a:p>
            <a:pPr lvl="1" indent="-342900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s-MX" sz="2600" dirty="0"/>
              <a:t>Se re-estima el modelo ARIMA incluyendo las variables artificiales.</a:t>
            </a:r>
          </a:p>
          <a:p>
            <a:pPr lvl="1" indent="-342900" algn="just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s-MX" sz="2600" dirty="0"/>
              <a:t>Permanecen en la ecuación las variables artificiales y de calendario que sean significativas.</a:t>
            </a:r>
          </a:p>
        </p:txBody>
      </p:sp>
    </p:spTree>
    <p:extLst>
      <p:ext uri="{BB962C8B-B14F-4D97-AF65-F5344CB8AC3E}">
        <p14:creationId xmlns:p14="http://schemas.microsoft.com/office/powerpoint/2010/main" val="341899264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 idx="4294967295"/>
          </p:nvPr>
        </p:nvSpPr>
        <p:spPr>
          <a:xfrm>
            <a:off x="335360" y="41559"/>
            <a:ext cx="11593404" cy="83834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dirty="0" err="1"/>
              <a:t>Pasos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 variables de </a:t>
            </a:r>
            <a:r>
              <a:rPr lang="en-US" dirty="0" err="1"/>
              <a:t>intervención</a:t>
            </a:r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23623" y="1843513"/>
            <a:ext cx="9426959" cy="423192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s-MX" sz="2600" b="0" dirty="0">
                <a:solidFill>
                  <a:schemeClr val="tx1"/>
                </a:solidFill>
                <a:latin typeface="Calibri" pitchFamily="34" charset="0"/>
              </a:rPr>
              <a:t>Se usan como alertas de la necesidad de variables artificiales:</a:t>
            </a:r>
          </a:p>
          <a:p>
            <a:pPr algn="l">
              <a:spcAft>
                <a:spcPts val="600"/>
              </a:spcAft>
            </a:pPr>
            <a:endParaRPr lang="es-MX" sz="2600" b="0" dirty="0">
              <a:solidFill>
                <a:schemeClr val="tx1"/>
              </a:solidFill>
              <a:latin typeface="Calibri" pitchFamily="34" charset="0"/>
            </a:endParaRPr>
          </a:p>
          <a:p>
            <a:pPr marL="800100" lvl="1" indent="-342900">
              <a:spcAft>
                <a:spcPts val="600"/>
              </a:spcAft>
              <a:buClr>
                <a:schemeClr val="hlink"/>
              </a:buClr>
              <a:buSzPct val="140000"/>
              <a:buFont typeface="Arial" panose="020B0604020202020204" pitchFamily="34" charset="0"/>
              <a:buChar char="•"/>
            </a:pPr>
            <a:r>
              <a:rPr lang="es-MX" sz="2600" b="0" dirty="0">
                <a:solidFill>
                  <a:schemeClr val="tx1"/>
                </a:solidFill>
                <a:latin typeface="Calibri" pitchFamily="34" charset="0"/>
              </a:rPr>
              <a:t>  Valores extremos en el gráfico de los residuos </a:t>
            </a:r>
            <a:r>
              <a:rPr lang="es-MX" sz="2600" b="1" dirty="0"/>
              <a:t>e</a:t>
            </a:r>
            <a:r>
              <a:rPr lang="es-MX" sz="2600" b="1" baseline="-25000" dirty="0"/>
              <a:t>t</a:t>
            </a:r>
            <a:endParaRPr lang="es-MX" sz="2600" b="0" dirty="0">
              <a:solidFill>
                <a:schemeClr val="tx1"/>
              </a:solidFill>
              <a:latin typeface="Calibri" pitchFamily="34" charset="0"/>
            </a:endParaRPr>
          </a:p>
          <a:p>
            <a:pPr marL="800100" lvl="1" indent="-342900" algn="l">
              <a:spcAft>
                <a:spcPts val="600"/>
              </a:spcAft>
              <a:buClr>
                <a:schemeClr val="hlink"/>
              </a:buClr>
              <a:buSzPct val="140000"/>
              <a:buFont typeface="Arial" panose="020B0604020202020204" pitchFamily="34" charset="0"/>
              <a:buChar char="•"/>
            </a:pPr>
            <a:r>
              <a:rPr lang="es-MX" sz="2600" b="0" dirty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n-US" sz="2600" b="0" dirty="0" err="1">
                <a:solidFill>
                  <a:schemeClr val="tx1"/>
                </a:solidFill>
                <a:latin typeface="Calibri" pitchFamily="34" charset="0"/>
              </a:rPr>
              <a:t>Ausencia</a:t>
            </a:r>
            <a:r>
              <a:rPr lang="en-US" sz="2600" b="0" dirty="0">
                <a:solidFill>
                  <a:schemeClr val="tx1"/>
                </a:solidFill>
                <a:latin typeface="Calibri" pitchFamily="34" charset="0"/>
              </a:rPr>
              <a:t> de </a:t>
            </a:r>
            <a:r>
              <a:rPr lang="en-US" sz="2600" b="0" dirty="0" err="1">
                <a:solidFill>
                  <a:schemeClr val="tx1"/>
                </a:solidFill>
                <a:latin typeface="Calibri" pitchFamily="34" charset="0"/>
              </a:rPr>
              <a:t>normalidad</a:t>
            </a:r>
            <a:r>
              <a:rPr lang="en-US" sz="2600" b="0" dirty="0">
                <a:solidFill>
                  <a:schemeClr val="tx1"/>
                </a:solidFill>
                <a:latin typeface="Calibri" pitchFamily="34" charset="0"/>
              </a:rPr>
              <a:t> en los </a:t>
            </a:r>
            <a:r>
              <a:rPr lang="en-US" sz="2600" b="0" dirty="0" err="1">
                <a:solidFill>
                  <a:schemeClr val="tx1"/>
                </a:solidFill>
                <a:latin typeface="Calibri" pitchFamily="34" charset="0"/>
              </a:rPr>
              <a:t>residuos</a:t>
            </a:r>
            <a:endParaRPr lang="en-US" sz="2600" b="0" dirty="0">
              <a:solidFill>
                <a:schemeClr val="tx1"/>
              </a:solidFill>
              <a:latin typeface="Calibri" pitchFamily="34" charset="0"/>
            </a:endParaRPr>
          </a:p>
          <a:p>
            <a:pPr marL="800100" lvl="1" indent="-342900" algn="l">
              <a:spcAft>
                <a:spcPts val="600"/>
              </a:spcAft>
              <a:buClr>
                <a:schemeClr val="hlink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2600" b="0" dirty="0">
                <a:solidFill>
                  <a:schemeClr val="tx1"/>
                </a:solidFill>
                <a:latin typeface="Calibri" pitchFamily="34" charset="0"/>
              </a:rPr>
              <a:t>  </a:t>
            </a:r>
            <a:r>
              <a:rPr lang="es-MX" sz="2600" b="0" dirty="0">
                <a:solidFill>
                  <a:schemeClr val="tx1"/>
                </a:solidFill>
                <a:latin typeface="Calibri" pitchFamily="34" charset="0"/>
              </a:rPr>
              <a:t>Valores altos en el </a:t>
            </a:r>
            <a:r>
              <a:rPr lang="es-MX" sz="2600" b="0" dirty="0" err="1">
                <a:solidFill>
                  <a:schemeClr val="tx1"/>
                </a:solidFill>
                <a:latin typeface="Calibri" pitchFamily="34" charset="0"/>
              </a:rPr>
              <a:t>correlograma</a:t>
            </a:r>
            <a:r>
              <a:rPr lang="es-MX" sz="2600" b="0" dirty="0">
                <a:solidFill>
                  <a:schemeClr val="tx1"/>
                </a:solidFill>
                <a:latin typeface="Calibri" pitchFamily="34" charset="0"/>
              </a:rPr>
              <a:t> de los residuos en rezagos k que no son múltiplos de </a:t>
            </a:r>
            <a:r>
              <a:rPr lang="es-MX" sz="2600" b="0" i="1" dirty="0">
                <a:solidFill>
                  <a:schemeClr val="tx1"/>
                </a:solidFill>
                <a:latin typeface="Calibri" pitchFamily="34" charset="0"/>
              </a:rPr>
              <a:t>s</a:t>
            </a:r>
            <a:r>
              <a:rPr lang="es-MX" sz="2600" b="0" dirty="0">
                <a:solidFill>
                  <a:schemeClr val="tx1"/>
                </a:solidFill>
                <a:latin typeface="Calibri" pitchFamily="34" charset="0"/>
              </a:rPr>
              <a:t>, ni en los primeros rezagos </a:t>
            </a:r>
          </a:p>
          <a:p>
            <a:pPr marL="800100" lvl="1" indent="-342900" algn="l">
              <a:spcAft>
                <a:spcPts val="600"/>
              </a:spcAft>
              <a:buClr>
                <a:schemeClr val="hlink"/>
              </a:buClr>
              <a:buSzPct val="140000"/>
              <a:buFont typeface="Arial" panose="020B0604020202020204" pitchFamily="34" charset="0"/>
              <a:buChar char="•"/>
            </a:pPr>
            <a:r>
              <a:rPr lang="es-MX" sz="2600" b="0" dirty="0">
                <a:solidFill>
                  <a:schemeClr val="tx1"/>
                </a:solidFill>
                <a:latin typeface="Calibri" pitchFamily="34" charset="0"/>
              </a:rPr>
              <a:t>  El criterio de experto. </a:t>
            </a:r>
          </a:p>
          <a:p>
            <a:pPr marL="800100" lvl="1" indent="-342900" algn="l">
              <a:spcAft>
                <a:spcPts val="600"/>
              </a:spcAft>
              <a:buClr>
                <a:schemeClr val="hlink"/>
              </a:buClr>
              <a:buSzPct val="140000"/>
              <a:buFont typeface="Arial" panose="020B0604020202020204" pitchFamily="34" charset="0"/>
              <a:buChar char="•"/>
            </a:pPr>
            <a:endParaRPr lang="es-MX" sz="2600" dirty="0">
              <a:latin typeface="Calibri" pitchFamily="34" charset="0"/>
            </a:endParaRPr>
          </a:p>
          <a:p>
            <a:pPr lvl="1" algn="l">
              <a:spcAft>
                <a:spcPts val="600"/>
              </a:spcAft>
              <a:buClr>
                <a:schemeClr val="hlink"/>
              </a:buClr>
              <a:buSzPct val="140000"/>
            </a:pPr>
            <a:endParaRPr lang="es-MX" sz="26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1185624" y="1143827"/>
            <a:ext cx="84248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sz="3200" b="1" spc="-50" baseline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1"/>
                </a:solidFill>
              </a:rPr>
              <a:t>Alertas</a:t>
            </a:r>
            <a:r>
              <a:rPr lang="en-US" dirty="0">
                <a:solidFill>
                  <a:schemeClr val="tx1"/>
                </a:solidFill>
              </a:rPr>
              <a:t> de variables de </a:t>
            </a:r>
            <a:r>
              <a:rPr lang="en-US" dirty="0" err="1">
                <a:solidFill>
                  <a:schemeClr val="tx1"/>
                </a:solidFill>
              </a:rPr>
              <a:t>intervención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12925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B219-2D13-4F72-BF24-3377BC36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FF2AC-FCBC-4380-BD62-47AF3AB3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2" descr="Resultado de imagen para the end">
            <a:extLst>
              <a:ext uri="{FF2B5EF4-FFF2-40B4-BE49-F238E27FC236}">
                <a16:creationId xmlns:a16="http://schemas.microsoft.com/office/drawing/2014/main" id="{FD9C9518-02B5-452B-A99D-8E203AB13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27263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F84E1-628D-4942-A1A6-12C349AF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1454727"/>
            <a:ext cx="11720945" cy="5126182"/>
          </a:xfrm>
        </p:spPr>
        <p:txBody>
          <a:bodyPr/>
          <a:lstStyle/>
          <a:p>
            <a:pPr algn="just"/>
            <a:r>
              <a:rPr lang="en-US" dirty="0"/>
              <a:t>Por lo anterior,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llevar</a:t>
            </a:r>
            <a:r>
              <a:rPr lang="en-US" dirty="0"/>
              <a:t> a </a:t>
            </a:r>
            <a:r>
              <a:rPr lang="en-US" dirty="0" err="1"/>
              <a:t>cabo</a:t>
            </a:r>
            <a:r>
              <a:rPr lang="en-US" dirty="0"/>
              <a:t> lo que se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 err="1"/>
              <a:t>análisis</a:t>
            </a:r>
            <a:r>
              <a:rPr lang="en-US" b="1" dirty="0"/>
              <a:t> de </a:t>
            </a:r>
            <a:r>
              <a:rPr lang="en-US" b="1" dirty="0" err="1"/>
              <a:t>intervención</a:t>
            </a:r>
            <a:r>
              <a:rPr lang="en-US" dirty="0"/>
              <a:t>. Este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erradicar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altos </a:t>
            </a:r>
            <a:r>
              <a:rPr lang="en-US" dirty="0" err="1"/>
              <a:t>residuos</a:t>
            </a:r>
            <a:r>
              <a:rPr lang="en-US" dirty="0"/>
              <a:t> o outliers </a:t>
            </a:r>
            <a:r>
              <a:rPr lang="en-US" dirty="0" err="1"/>
              <a:t>detectados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mencionar</a:t>
            </a:r>
            <a:r>
              <a:rPr lang="en-US" dirty="0"/>
              <a:t> que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intervención</a:t>
            </a:r>
            <a:r>
              <a:rPr lang="en-US" dirty="0"/>
              <a:t> para </a:t>
            </a:r>
            <a:r>
              <a:rPr lang="en-US" dirty="0" err="1"/>
              <a:t>reducir</a:t>
            </a:r>
            <a:r>
              <a:rPr lang="en-US" dirty="0"/>
              <a:t> </a:t>
            </a:r>
            <a:r>
              <a:rPr lang="en-US" dirty="0" err="1"/>
              <a:t>arbitrariamente</a:t>
            </a:r>
            <a:r>
              <a:rPr lang="en-US" dirty="0"/>
              <a:t> la </a:t>
            </a:r>
            <a:r>
              <a:rPr lang="en-US" dirty="0" err="1"/>
              <a:t>magnitud</a:t>
            </a:r>
            <a:r>
              <a:rPr lang="en-US" dirty="0"/>
              <a:t> de </a:t>
            </a:r>
            <a:r>
              <a:rPr lang="en-US" dirty="0" err="1"/>
              <a:t>residuales</a:t>
            </a:r>
            <a:r>
              <a:rPr lang="en-US" dirty="0"/>
              <a:t> con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; y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aplicarse</a:t>
            </a:r>
            <a:r>
              <a:rPr lang="en-US" dirty="0"/>
              <a:t> </a:t>
            </a:r>
            <a:r>
              <a:rPr lang="en-US" dirty="0" err="1"/>
              <a:t>úniamente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exista</a:t>
            </a:r>
            <a:r>
              <a:rPr lang="en-US" dirty="0"/>
              <a:t> el </a:t>
            </a:r>
            <a:r>
              <a:rPr lang="en-US" dirty="0" err="1"/>
              <a:t>conocimiento</a:t>
            </a:r>
            <a:r>
              <a:rPr lang="en-US" dirty="0"/>
              <a:t> de que un </a:t>
            </a:r>
            <a:r>
              <a:rPr lang="en-US" dirty="0" err="1"/>
              <a:t>fenómeno</a:t>
            </a:r>
            <a:r>
              <a:rPr lang="en-US" dirty="0"/>
              <a:t> </a:t>
            </a:r>
            <a:r>
              <a:rPr lang="en-US" dirty="0" err="1"/>
              <a:t>exógeno</a:t>
            </a:r>
            <a:r>
              <a:rPr lang="en-US" dirty="0"/>
              <a:t> </a:t>
            </a:r>
            <a:r>
              <a:rPr lang="en-US" dirty="0" err="1"/>
              <a:t>tuvo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preciso</a:t>
            </a:r>
            <a:r>
              <a:rPr lang="en-US" dirty="0"/>
              <a:t> del </a:t>
            </a:r>
            <a:r>
              <a:rPr lang="en-US" dirty="0" err="1"/>
              <a:t>tiempo</a:t>
            </a:r>
            <a:r>
              <a:rPr lang="en-US" dirty="0"/>
              <a:t> t</a:t>
            </a:r>
            <a:r>
              <a:rPr lang="en-US" baseline="-25000" dirty="0"/>
              <a:t>o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Recordemos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conducir</a:t>
            </a:r>
            <a:r>
              <a:rPr lang="en-US" dirty="0"/>
              <a:t> a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extremos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lo que se </a:t>
            </a:r>
            <a:r>
              <a:rPr lang="en-US" dirty="0" err="1"/>
              <a:t>recomienda</a:t>
            </a:r>
            <a:r>
              <a:rPr lang="en-US" dirty="0"/>
              <a:t> la </a:t>
            </a:r>
            <a:r>
              <a:rPr lang="en-US" dirty="0" err="1"/>
              <a:t>reflexión</a:t>
            </a:r>
            <a:r>
              <a:rPr lang="en-US" dirty="0"/>
              <a:t> a la hora de </a:t>
            </a:r>
            <a:r>
              <a:rPr lang="en-US" dirty="0" err="1"/>
              <a:t>aplicar</a:t>
            </a:r>
            <a:r>
              <a:rPr lang="en-US" dirty="0"/>
              <a:t> la </a:t>
            </a:r>
            <a:r>
              <a:rPr lang="en-US" dirty="0" err="1"/>
              <a:t>intervención</a:t>
            </a:r>
            <a:r>
              <a:rPr lang="en-US" dirty="0"/>
              <a:t>. </a:t>
            </a:r>
            <a:endParaRPr lang="es-C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AE9978B-5411-42A0-B79B-6B85140C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/>
          <a:lstStyle/>
          <a:p>
            <a:pPr algn="ctr"/>
            <a:r>
              <a:rPr lang="es-CR" dirty="0"/>
              <a:t>Fundamento</a:t>
            </a:r>
          </a:p>
        </p:txBody>
      </p:sp>
    </p:spTree>
    <p:extLst>
      <p:ext uri="{BB962C8B-B14F-4D97-AF65-F5344CB8AC3E}">
        <p14:creationId xmlns:p14="http://schemas.microsoft.com/office/powerpoint/2010/main" val="20966825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12FAA-9522-43E5-AB06-2C88E2A6C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7" y="1052945"/>
            <a:ext cx="11956472" cy="5624946"/>
          </a:xfrm>
        </p:spPr>
        <p:txBody>
          <a:bodyPr/>
          <a:lstStyle/>
          <a:p>
            <a:pPr algn="just"/>
            <a:r>
              <a:rPr lang="en-US" dirty="0"/>
              <a:t>Una </a:t>
            </a:r>
            <a:r>
              <a:rPr lang="en-US" dirty="0" err="1"/>
              <a:t>intervención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interpretada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efecto</a:t>
            </a:r>
            <a:r>
              <a:rPr lang="en-US" dirty="0"/>
              <a:t> de la </a:t>
            </a:r>
            <a:r>
              <a:rPr lang="en-US" dirty="0" err="1"/>
              <a:t>ocurrencia</a:t>
            </a:r>
            <a:r>
              <a:rPr lang="en-US" dirty="0"/>
              <a:t> de un </a:t>
            </a:r>
            <a:r>
              <a:rPr lang="en-US" b="1" dirty="0" err="1"/>
              <a:t>evento</a:t>
            </a:r>
            <a:r>
              <a:rPr lang="en-US" b="1" dirty="0"/>
              <a:t> </a:t>
            </a:r>
            <a:r>
              <a:rPr lang="en-US" b="1" dirty="0" err="1"/>
              <a:t>exógeno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</a:t>
            </a:r>
            <a:r>
              <a:rPr lang="en-US" dirty="0" err="1"/>
              <a:t>histórico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variable.  Por </a:t>
            </a:r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lvl="1" algn="just"/>
            <a:r>
              <a:rPr lang="en-US" sz="2800" dirty="0"/>
              <a:t>Cambio de </a:t>
            </a:r>
            <a:r>
              <a:rPr lang="en-US" sz="2800" dirty="0" err="1"/>
              <a:t>política</a:t>
            </a:r>
            <a:r>
              <a:rPr lang="en-US" sz="2800" dirty="0"/>
              <a:t> </a:t>
            </a:r>
            <a:r>
              <a:rPr lang="en-US" sz="2800" dirty="0" err="1"/>
              <a:t>económica</a:t>
            </a:r>
            <a:r>
              <a:rPr lang="en-US" sz="2800" dirty="0"/>
              <a:t>: el </a:t>
            </a:r>
            <a:r>
              <a:rPr lang="en-US" sz="2800" dirty="0" err="1"/>
              <a:t>cambio</a:t>
            </a:r>
            <a:r>
              <a:rPr lang="en-US" sz="2800" dirty="0"/>
              <a:t> de </a:t>
            </a:r>
            <a:r>
              <a:rPr lang="en-US" sz="2800" dirty="0" err="1"/>
              <a:t>metodología</a:t>
            </a:r>
            <a:r>
              <a:rPr lang="en-US" sz="2800" dirty="0"/>
              <a:t> de </a:t>
            </a:r>
            <a:r>
              <a:rPr lang="en-US" sz="2800" b="1" dirty="0" err="1"/>
              <a:t>tipo</a:t>
            </a:r>
            <a:r>
              <a:rPr lang="en-US" sz="2800" b="1" dirty="0"/>
              <a:t> de </a:t>
            </a:r>
            <a:r>
              <a:rPr lang="en-US" sz="2800" b="1" dirty="0" err="1"/>
              <a:t>cambio</a:t>
            </a:r>
            <a:endParaRPr lang="en-US" sz="2800" b="1" dirty="0"/>
          </a:p>
          <a:p>
            <a:pPr lvl="1" algn="just"/>
            <a:endParaRPr lang="en-US" sz="2800" b="1" dirty="0"/>
          </a:p>
          <a:p>
            <a:pPr lvl="1" algn="just"/>
            <a:r>
              <a:rPr lang="en-US" sz="2800" dirty="0" err="1"/>
              <a:t>Nuevas</a:t>
            </a:r>
            <a:r>
              <a:rPr lang="en-US" sz="2800" dirty="0"/>
              <a:t> </a:t>
            </a:r>
            <a:r>
              <a:rPr lang="en-US" sz="2800" dirty="0" err="1"/>
              <a:t>políticas</a:t>
            </a:r>
            <a:r>
              <a:rPr lang="en-US" sz="2800" dirty="0"/>
              <a:t> </a:t>
            </a:r>
            <a:r>
              <a:rPr lang="en-US" sz="2800" dirty="0" err="1"/>
              <a:t>fiscales</a:t>
            </a:r>
            <a:r>
              <a:rPr lang="en-US" sz="2800" dirty="0"/>
              <a:t>: </a:t>
            </a:r>
            <a:r>
              <a:rPr lang="en-US" sz="2800" dirty="0" err="1"/>
              <a:t>establecimiento</a:t>
            </a:r>
            <a:r>
              <a:rPr lang="en-US" sz="2800" dirty="0"/>
              <a:t> del </a:t>
            </a:r>
            <a:r>
              <a:rPr lang="en-US" sz="2800" b="1" dirty="0" err="1"/>
              <a:t>impuesto</a:t>
            </a:r>
            <a:r>
              <a:rPr lang="en-US" sz="2800" dirty="0"/>
              <a:t> al valor </a:t>
            </a:r>
            <a:r>
              <a:rPr lang="en-US" sz="2800" dirty="0" err="1"/>
              <a:t>agregado</a:t>
            </a:r>
            <a:endParaRPr lang="en-US" sz="2800" dirty="0"/>
          </a:p>
          <a:p>
            <a:pPr lvl="1" algn="just"/>
            <a:endParaRPr lang="en-US" sz="2800" dirty="0"/>
          </a:p>
          <a:p>
            <a:pPr lvl="1" algn="just"/>
            <a:r>
              <a:rPr lang="en-US" sz="2800" dirty="0"/>
              <a:t>Shock </a:t>
            </a:r>
            <a:r>
              <a:rPr lang="en-US" sz="2800" dirty="0" err="1"/>
              <a:t>externos</a:t>
            </a:r>
            <a:r>
              <a:rPr lang="en-US" sz="2800" dirty="0"/>
              <a:t>: </a:t>
            </a:r>
            <a:r>
              <a:rPr lang="en-US" sz="2800" dirty="0" err="1"/>
              <a:t>cambios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b="1" dirty="0" err="1"/>
              <a:t>precios</a:t>
            </a:r>
            <a:r>
              <a:rPr lang="en-US" sz="2800" b="1" dirty="0"/>
              <a:t> </a:t>
            </a:r>
            <a:r>
              <a:rPr lang="en-US" sz="2800" dirty="0"/>
              <a:t>del </a:t>
            </a:r>
            <a:r>
              <a:rPr lang="en-US" sz="2800" dirty="0" err="1"/>
              <a:t>petróleo</a:t>
            </a:r>
            <a:endParaRPr lang="en-US" sz="2800" dirty="0"/>
          </a:p>
          <a:p>
            <a:pPr lvl="1" algn="just"/>
            <a:endParaRPr lang="en-US" sz="2000" dirty="0"/>
          </a:p>
          <a:p>
            <a:pPr algn="just"/>
            <a:r>
              <a:rPr lang="es-MX" dirty="0"/>
              <a:t>También hay efectos sobre la serie que tienen que ver con el calendario.</a:t>
            </a:r>
            <a:endParaRPr lang="en-US" dirty="0"/>
          </a:p>
          <a:p>
            <a:pPr algn="just"/>
            <a:endParaRPr lang="es-C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598F4B1-065B-4BE4-8BDA-777BAC09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"/>
            <a:ext cx="10515600" cy="1045483"/>
          </a:xfrm>
        </p:spPr>
        <p:txBody>
          <a:bodyPr/>
          <a:lstStyle/>
          <a:p>
            <a:pPr algn="ctr"/>
            <a:r>
              <a:rPr lang="es-CR" dirty="0"/>
              <a:t>Fundamento</a:t>
            </a:r>
          </a:p>
        </p:txBody>
      </p:sp>
    </p:spTree>
    <p:extLst>
      <p:ext uri="{BB962C8B-B14F-4D97-AF65-F5344CB8AC3E}">
        <p14:creationId xmlns:p14="http://schemas.microsoft.com/office/powerpoint/2010/main" val="270483756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1D960B5-4D21-4A89-91F3-336980B4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72"/>
            <a:ext cx="10515600" cy="1325563"/>
          </a:xfrm>
        </p:spPr>
        <p:txBody>
          <a:bodyPr/>
          <a:lstStyle/>
          <a:p>
            <a:pPr algn="ctr"/>
            <a:r>
              <a:rPr lang="es-CR" dirty="0"/>
              <a:t>Fundamento: ejemplos de intervención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2B8D92-1630-4A87-AABF-936650B3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94" y="2107735"/>
            <a:ext cx="10631516" cy="450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0238EAA8-C261-4B08-BC7E-7C0B9F74F5A6}"/>
              </a:ext>
            </a:extLst>
          </p:cNvPr>
          <p:cNvSpPr/>
          <p:nvPr/>
        </p:nvSpPr>
        <p:spPr>
          <a:xfrm>
            <a:off x="3168335" y="3124199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C4BF860D-7DF8-4F5B-84E6-B49693C1B46C}"/>
              </a:ext>
            </a:extLst>
          </p:cNvPr>
          <p:cNvSpPr/>
          <p:nvPr/>
        </p:nvSpPr>
        <p:spPr>
          <a:xfrm>
            <a:off x="8503814" y="3488184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8432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F3E5F748-54A6-48B9-982C-35338F2918B7}"/>
              </a:ext>
            </a:extLst>
          </p:cNvPr>
          <p:cNvSpPr txBox="1">
            <a:spLocks/>
          </p:cNvSpPr>
          <p:nvPr/>
        </p:nvSpPr>
        <p:spPr>
          <a:xfrm>
            <a:off x="609600" y="58614"/>
            <a:ext cx="109728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R"/>
              <a:t>Índice</a:t>
            </a:r>
            <a:endParaRPr lang="es-CR" dirty="0"/>
          </a:p>
        </p:txBody>
      </p:sp>
      <p:sp>
        <p:nvSpPr>
          <p:cNvPr id="5" name="3 Elipse">
            <a:extLst>
              <a:ext uri="{FF2B5EF4-FFF2-40B4-BE49-F238E27FC236}">
                <a16:creationId xmlns:a16="http://schemas.microsoft.com/office/drawing/2014/main" id="{15E93677-2C0F-40E9-A292-EA90C7EE6090}"/>
              </a:ext>
            </a:extLst>
          </p:cNvPr>
          <p:cNvSpPr/>
          <p:nvPr/>
        </p:nvSpPr>
        <p:spPr>
          <a:xfrm>
            <a:off x="719403" y="1401122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</a:t>
            </a:r>
          </a:p>
        </p:txBody>
      </p:sp>
      <p:sp>
        <p:nvSpPr>
          <p:cNvPr id="6" name="4 Elipse">
            <a:extLst>
              <a:ext uri="{FF2B5EF4-FFF2-40B4-BE49-F238E27FC236}">
                <a16:creationId xmlns:a16="http://schemas.microsoft.com/office/drawing/2014/main" id="{DC984136-0EA0-4431-B28D-62E701BC6E7D}"/>
              </a:ext>
            </a:extLst>
          </p:cNvPr>
          <p:cNvSpPr/>
          <p:nvPr/>
        </p:nvSpPr>
        <p:spPr>
          <a:xfrm>
            <a:off x="719403" y="3393116"/>
            <a:ext cx="1344149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</a:t>
            </a:r>
          </a:p>
        </p:txBody>
      </p:sp>
      <p:sp>
        <p:nvSpPr>
          <p:cNvPr id="10" name="9 Rectángulo redondeado">
            <a:extLst>
              <a:ext uri="{FF2B5EF4-FFF2-40B4-BE49-F238E27FC236}">
                <a16:creationId xmlns:a16="http://schemas.microsoft.com/office/drawing/2014/main" id="{290C1C2F-38AF-4E91-B24A-06E437CD0F0E}"/>
              </a:ext>
            </a:extLst>
          </p:cNvPr>
          <p:cNvSpPr/>
          <p:nvPr/>
        </p:nvSpPr>
        <p:spPr>
          <a:xfrm>
            <a:off x="2639616" y="1401122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Fundamentos</a:t>
            </a:r>
          </a:p>
        </p:txBody>
      </p:sp>
      <p:sp>
        <p:nvSpPr>
          <p:cNvPr id="11" name="10 Rectángulo redondeado">
            <a:extLst>
              <a:ext uri="{FF2B5EF4-FFF2-40B4-BE49-F238E27FC236}">
                <a16:creationId xmlns:a16="http://schemas.microsoft.com/office/drawing/2014/main" id="{F5751BD8-8FC5-44D8-940A-52DA5C79C80A}"/>
              </a:ext>
            </a:extLst>
          </p:cNvPr>
          <p:cNvSpPr/>
          <p:nvPr/>
        </p:nvSpPr>
        <p:spPr>
          <a:xfrm>
            <a:off x="2740343" y="3393116"/>
            <a:ext cx="2976331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¿Por qué debemos analizarlo de forma diferente?</a:t>
            </a:r>
          </a:p>
        </p:txBody>
      </p:sp>
    </p:spTree>
    <p:extLst>
      <p:ext uri="{BB962C8B-B14F-4D97-AF65-F5344CB8AC3E}">
        <p14:creationId xmlns:p14="http://schemas.microsoft.com/office/powerpoint/2010/main" val="125854075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0FA47-31B5-4373-9126-40CAE9CEC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7"/>
            <a:ext cx="10515600" cy="886625"/>
          </a:xfrm>
        </p:spPr>
        <p:txBody>
          <a:bodyPr/>
          <a:lstStyle/>
          <a:p>
            <a:pPr algn="ctr"/>
            <a:r>
              <a:rPr lang="es-CR" dirty="0"/>
              <a:t>Análisis de la intervención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63A60C-40EE-4558-94D5-6E67E053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1198487"/>
            <a:ext cx="11407805" cy="55396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b="1" dirty="0"/>
              <a:t>   Permite un mayor conocimiento de los datos</a:t>
            </a:r>
          </a:p>
          <a:p>
            <a:pPr algn="just"/>
            <a:r>
              <a:rPr lang="es-MX" dirty="0"/>
              <a:t>Investigar sobre la historia de una serie permite mejorar el conocimiento sobre </a:t>
            </a:r>
            <a:r>
              <a:rPr lang="es-MX" dirty="0" err="1"/>
              <a:t>Zt</a:t>
            </a:r>
            <a:r>
              <a:rPr lang="es-MX" dirty="0"/>
              <a:t>.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/>
              <a:t>   Se tiene una mejor especificación y estimación del modelo</a:t>
            </a:r>
          </a:p>
          <a:p>
            <a:pPr algn="just"/>
            <a:r>
              <a:rPr lang="es-MX" dirty="0"/>
              <a:t>Las intervenciones y </a:t>
            </a:r>
            <a:r>
              <a:rPr lang="es-MX" dirty="0" err="1"/>
              <a:t>outliers</a:t>
            </a:r>
            <a:r>
              <a:rPr lang="es-MX" dirty="0"/>
              <a:t> pueden alterar seriamente el patrón de correlación de la serie. Ajustar estos eventos permite mejorar la especificación de un modelo ARIMA y se obtienen mejores estimaciones de los parámetros.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b="1" dirty="0"/>
              <a:t>   Se tienen mejores pronósticos</a:t>
            </a:r>
          </a:p>
          <a:p>
            <a:pPr algn="just"/>
            <a:r>
              <a:rPr lang="es-MX" dirty="0"/>
              <a:t>Los pronósticos serán más precisos al considerar eventos que se conoce afectan a la serie.</a:t>
            </a:r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8212790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CR">
              <a:latin typeface="Comic Sans MS" pitchFamily="66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01336" y="1239837"/>
            <a:ext cx="10635448" cy="43815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en-US" sz="1800" b="1" dirty="0"/>
              <a:t>IMPULSO (AO)</a:t>
            </a:r>
            <a:r>
              <a:rPr lang="en-US" sz="1800" dirty="0"/>
              <a:t>: </a:t>
            </a:r>
            <a:r>
              <a:rPr lang="en-US" sz="1800" dirty="0" err="1"/>
              <a:t>Cuando</a:t>
            </a:r>
            <a:r>
              <a:rPr lang="en-US" sz="1800" dirty="0"/>
              <a:t> </a:t>
            </a:r>
            <a:r>
              <a:rPr lang="es-ES_tradnl" sz="1800" dirty="0"/>
              <a:t>solamente el nivel de la observación en el tiempo t</a:t>
            </a:r>
            <a:r>
              <a:rPr lang="es-ES_tradnl" sz="1800" baseline="-25000" dirty="0"/>
              <a:t>o</a:t>
            </a:r>
            <a:r>
              <a:rPr lang="es-ES_tradnl" sz="1800" dirty="0"/>
              <a:t> es afectado. </a:t>
            </a:r>
            <a:r>
              <a:rPr lang="en-US" sz="1800" dirty="0" err="1"/>
              <a:t>Aquellos</a:t>
            </a:r>
            <a:r>
              <a:rPr lang="en-US" sz="1800" dirty="0"/>
              <a:t> que se </a:t>
            </a:r>
            <a:r>
              <a:rPr lang="en-US" sz="1800" dirty="0" err="1"/>
              <a:t>reflejan</a:t>
            </a:r>
            <a:r>
              <a:rPr lang="en-US" sz="1800" dirty="0"/>
              <a:t>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elevación</a:t>
            </a:r>
            <a:r>
              <a:rPr lang="en-US" sz="1800" dirty="0"/>
              <a:t> o </a:t>
            </a:r>
            <a:r>
              <a:rPr lang="en-US" sz="1800" dirty="0" err="1"/>
              <a:t>caída</a:t>
            </a:r>
            <a:r>
              <a:rPr lang="en-US" sz="1800" dirty="0"/>
              <a:t> </a:t>
            </a:r>
            <a:r>
              <a:rPr lang="en-US" sz="1800" dirty="0" err="1"/>
              <a:t>momentánea</a:t>
            </a:r>
            <a:r>
              <a:rPr lang="en-US" sz="1800" dirty="0"/>
              <a:t> del </a:t>
            </a:r>
            <a:r>
              <a:rPr lang="en-US" sz="1800" dirty="0" err="1"/>
              <a:t>nivel</a:t>
            </a:r>
            <a:r>
              <a:rPr lang="en-US" sz="1800" dirty="0"/>
              <a:t> en t</a:t>
            </a:r>
            <a:r>
              <a:rPr lang="en-US" sz="1800" baseline="-25000" dirty="0"/>
              <a:t>o</a:t>
            </a:r>
            <a:r>
              <a:rPr lang="en-US" sz="1800" dirty="0"/>
              <a:t>, que </a:t>
            </a:r>
            <a:r>
              <a:rPr lang="en-US" sz="1800" dirty="0" err="1"/>
              <a:t>desaparece</a:t>
            </a:r>
            <a:r>
              <a:rPr lang="en-US" sz="1800" dirty="0"/>
              <a:t> sin </a:t>
            </a:r>
            <a:r>
              <a:rPr lang="en-US" sz="1800" dirty="0" err="1"/>
              <a:t>inflluir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el </a:t>
            </a:r>
            <a:r>
              <a:rPr lang="en-US" sz="1800" dirty="0" err="1"/>
              <a:t>comportamiento</a:t>
            </a:r>
            <a:r>
              <a:rPr lang="en-US" sz="1800" dirty="0"/>
              <a:t> posterior de la </a:t>
            </a:r>
            <a:r>
              <a:rPr lang="en-US" sz="1800" dirty="0" err="1"/>
              <a:t>serie</a:t>
            </a:r>
            <a:r>
              <a:rPr lang="en-US" sz="1800" dirty="0"/>
              <a:t>.  </a:t>
            </a:r>
            <a:r>
              <a:rPr lang="en-US" sz="1800" dirty="0" err="1"/>
              <a:t>Ejemplo</a:t>
            </a:r>
            <a:r>
              <a:rPr lang="en-US" sz="1800" dirty="0"/>
              <a:t>: shocks </a:t>
            </a:r>
            <a:r>
              <a:rPr lang="en-US" sz="1800" dirty="0" err="1"/>
              <a:t>externos</a:t>
            </a:r>
            <a:r>
              <a:rPr lang="en-US" sz="1800" dirty="0"/>
              <a:t>. 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b="1" dirty="0"/>
              <a:t>ESCALÓN (LS): </a:t>
            </a:r>
            <a:r>
              <a:rPr lang="en-US" sz="1800" dirty="0"/>
              <a:t>Los que </a:t>
            </a:r>
            <a:r>
              <a:rPr lang="en-US" sz="1800" dirty="0" err="1"/>
              <a:t>ejercen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influencia</a:t>
            </a:r>
            <a:r>
              <a:rPr lang="en-US" sz="1800" dirty="0"/>
              <a:t> </a:t>
            </a:r>
            <a:r>
              <a:rPr lang="en-US" sz="1800" dirty="0" err="1"/>
              <a:t>sostenida</a:t>
            </a:r>
            <a:r>
              <a:rPr lang="en-US" sz="1800" dirty="0"/>
              <a:t> </a:t>
            </a:r>
            <a:r>
              <a:rPr lang="en-US" sz="1800" dirty="0" err="1"/>
              <a:t>sobre</a:t>
            </a:r>
            <a:r>
              <a:rPr lang="en-US" sz="1800" dirty="0"/>
              <a:t> el </a:t>
            </a:r>
            <a:r>
              <a:rPr lang="en-US" sz="1800" dirty="0" err="1"/>
              <a:t>nivel</a:t>
            </a:r>
            <a:r>
              <a:rPr lang="en-US" sz="1800" dirty="0"/>
              <a:t> de la </a:t>
            </a:r>
            <a:r>
              <a:rPr lang="en-US" sz="1800" dirty="0" err="1"/>
              <a:t>serie</a:t>
            </a:r>
            <a:r>
              <a:rPr lang="en-US" sz="1800" dirty="0"/>
              <a:t>, </a:t>
            </a:r>
            <a:r>
              <a:rPr lang="en-US" sz="1800" dirty="0" err="1"/>
              <a:t>pero</a:t>
            </a:r>
            <a:r>
              <a:rPr lang="en-US" sz="1800" dirty="0"/>
              <a:t> </a:t>
            </a:r>
            <a:r>
              <a:rPr lang="en-US" sz="1800" dirty="0" err="1"/>
              <a:t>dejan</a:t>
            </a:r>
            <a:r>
              <a:rPr lang="en-US" sz="1800" dirty="0"/>
              <a:t> </a:t>
            </a:r>
            <a:r>
              <a:rPr lang="en-US" sz="1800" dirty="0" err="1"/>
              <a:t>intacta</a:t>
            </a:r>
            <a:r>
              <a:rPr lang="en-US" sz="1800" dirty="0"/>
              <a:t> la </a:t>
            </a:r>
            <a:r>
              <a:rPr lang="en-US" sz="1800" dirty="0" err="1"/>
              <a:t>estructura</a:t>
            </a:r>
            <a:r>
              <a:rPr lang="en-US" sz="1800" dirty="0"/>
              <a:t> </a:t>
            </a:r>
            <a:r>
              <a:rPr lang="en-US" sz="1800" dirty="0" err="1"/>
              <a:t>básica</a:t>
            </a:r>
            <a:r>
              <a:rPr lang="en-US" sz="1800" dirty="0"/>
              <a:t> de </a:t>
            </a:r>
            <a:r>
              <a:rPr lang="en-US" sz="1800" dirty="0" err="1"/>
              <a:t>su</a:t>
            </a:r>
            <a:r>
              <a:rPr lang="en-US" sz="1800" dirty="0"/>
              <a:t> parte </a:t>
            </a:r>
            <a:r>
              <a:rPr lang="en-US" sz="1800" dirty="0" err="1"/>
              <a:t>estocástica</a:t>
            </a:r>
            <a:r>
              <a:rPr lang="en-US" sz="1800" dirty="0"/>
              <a:t>.  El</a:t>
            </a:r>
            <a:r>
              <a:rPr lang="es-ES_tradnl" sz="1800" dirty="0"/>
              <a:t> nivel de todas las observaciones a partir de t</a:t>
            </a:r>
            <a:r>
              <a:rPr lang="es-ES_tradnl" sz="1800" baseline="-25000" dirty="0"/>
              <a:t>o</a:t>
            </a:r>
            <a:r>
              <a:rPr lang="es-ES_tradnl" sz="1800" dirty="0"/>
              <a:t> son afectadas por la misma cantidad. </a:t>
            </a:r>
            <a:r>
              <a:rPr lang="en-US" sz="1800" dirty="0" err="1"/>
              <a:t>Ejemplo</a:t>
            </a:r>
            <a:r>
              <a:rPr lang="en-US" sz="1800" dirty="0"/>
              <a:t>: </a:t>
            </a:r>
            <a:r>
              <a:rPr lang="en-US" sz="1800" dirty="0" err="1"/>
              <a:t>cambio</a:t>
            </a:r>
            <a:r>
              <a:rPr lang="en-US" sz="1800" dirty="0"/>
              <a:t> de la </a:t>
            </a:r>
            <a:r>
              <a:rPr lang="en-US" sz="1800" dirty="0" err="1"/>
              <a:t>política</a:t>
            </a:r>
            <a:r>
              <a:rPr lang="en-US" sz="1800" dirty="0"/>
              <a:t> </a:t>
            </a:r>
            <a:r>
              <a:rPr lang="en-US" sz="1800" dirty="0" err="1"/>
              <a:t>monetaria</a:t>
            </a:r>
            <a:r>
              <a:rPr lang="en-US" sz="1800" dirty="0"/>
              <a:t>. </a:t>
            </a:r>
          </a:p>
          <a:p>
            <a:endParaRPr lang="es-CR" sz="1800" dirty="0"/>
          </a:p>
        </p:txBody>
      </p:sp>
      <p:graphicFrame>
        <p:nvGraphicFramePr>
          <p:cNvPr id="34" name="Char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308039"/>
              </p:ext>
            </p:extLst>
          </p:nvPr>
        </p:nvGraphicFramePr>
        <p:xfrm>
          <a:off x="621423" y="3701988"/>
          <a:ext cx="4838344" cy="2836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5" name="Char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129505"/>
              </p:ext>
            </p:extLst>
          </p:nvPr>
        </p:nvGraphicFramePr>
        <p:xfrm>
          <a:off x="5865180" y="3497802"/>
          <a:ext cx="5613647" cy="2965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0BB53B3C-7C5E-45E0-A535-296ADBADF19C}"/>
              </a:ext>
            </a:extLst>
          </p:cNvPr>
          <p:cNvSpPr txBox="1">
            <a:spLocks/>
          </p:cNvSpPr>
          <p:nvPr/>
        </p:nvSpPr>
        <p:spPr>
          <a:xfrm>
            <a:off x="301841" y="134307"/>
            <a:ext cx="11638625" cy="8866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R" dirty="0"/>
              <a:t>Análisis de la intervención: tipos de intervención </a:t>
            </a:r>
          </a:p>
        </p:txBody>
      </p:sp>
    </p:spTree>
    <p:extLst>
      <p:ext uri="{BB962C8B-B14F-4D97-AF65-F5344CB8AC3E}">
        <p14:creationId xmlns:p14="http://schemas.microsoft.com/office/powerpoint/2010/main" val="1158348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2101</Words>
  <Application>Microsoft Office PowerPoint</Application>
  <PresentationFormat>Panorámica</PresentationFormat>
  <Paragraphs>259</Paragraphs>
  <Slides>32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Comic Sans MS</vt:lpstr>
      <vt:lpstr>Symbol</vt:lpstr>
      <vt:lpstr>Wingdings</vt:lpstr>
      <vt:lpstr>Tema de Office</vt:lpstr>
      <vt:lpstr>Análisis de intervención</vt:lpstr>
      <vt:lpstr>Presentación de PowerPoint</vt:lpstr>
      <vt:lpstr>Fundamento</vt:lpstr>
      <vt:lpstr>Fundamento</vt:lpstr>
      <vt:lpstr>Fundamento</vt:lpstr>
      <vt:lpstr>Fundamento: ejemplos de intervención</vt:lpstr>
      <vt:lpstr>Presentación de PowerPoint</vt:lpstr>
      <vt:lpstr>Análisis de la intervención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una intervención tipo AO en Yt</vt:lpstr>
      <vt:lpstr>Ejemplo del “footprint” de una intervención tipo AO en los residuos et</vt:lpstr>
      <vt:lpstr>Ejemplo de una intervención tipo LS en Yt</vt:lpstr>
      <vt:lpstr>Ejemplo del “footprint” de una intervención tipo LS en los residuos</vt:lpstr>
      <vt:lpstr>Presentación de PowerPoint</vt:lpstr>
      <vt:lpstr>Efectos de calendario</vt:lpstr>
      <vt:lpstr>Efectos de calendario: la semana santa</vt:lpstr>
      <vt:lpstr>Efectos de calendario: días de comercio</vt:lpstr>
      <vt:lpstr>Simplificación de TRD a un parámetro</vt:lpstr>
      <vt:lpstr>Coeficientes de días de comercio ante diferenciaciones</vt:lpstr>
      <vt:lpstr>Presentación de PowerPoint</vt:lpstr>
      <vt:lpstr>Presentación de PowerPoint</vt:lpstr>
      <vt:lpstr>Pasos para agregar variables de intervención</vt:lpstr>
      <vt:lpstr>Pasos para agregar variables de intervención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</dc:creator>
  <cp:lastModifiedBy>oscar</cp:lastModifiedBy>
  <cp:revision>35</cp:revision>
  <dcterms:created xsi:type="dcterms:W3CDTF">2017-10-30T17:53:13Z</dcterms:created>
  <dcterms:modified xsi:type="dcterms:W3CDTF">2017-11-06T23:17:02Z</dcterms:modified>
</cp:coreProperties>
</file>