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35" r:id="rId3"/>
    <p:sldId id="287" r:id="rId4"/>
    <p:sldId id="373" r:id="rId5"/>
    <p:sldId id="332" r:id="rId6"/>
    <p:sldId id="333" r:id="rId7"/>
    <p:sldId id="334" r:id="rId8"/>
    <p:sldId id="325" r:id="rId9"/>
    <p:sldId id="369" r:id="rId10"/>
    <p:sldId id="368" r:id="rId11"/>
    <p:sldId id="370" r:id="rId12"/>
    <p:sldId id="329" r:id="rId13"/>
    <p:sldId id="326" r:id="rId14"/>
    <p:sldId id="330" r:id="rId15"/>
    <p:sldId id="336" r:id="rId16"/>
    <p:sldId id="340" r:id="rId17"/>
    <p:sldId id="343" r:id="rId18"/>
    <p:sldId id="344" r:id="rId19"/>
    <p:sldId id="345" r:id="rId20"/>
    <p:sldId id="346" r:id="rId21"/>
    <p:sldId id="347" r:id="rId22"/>
    <p:sldId id="348" r:id="rId23"/>
    <p:sldId id="327" r:id="rId24"/>
    <p:sldId id="331" r:id="rId25"/>
    <p:sldId id="349" r:id="rId26"/>
    <p:sldId id="350" r:id="rId27"/>
    <p:sldId id="351" r:id="rId28"/>
    <p:sldId id="352" r:id="rId29"/>
    <p:sldId id="353" r:id="rId30"/>
    <p:sldId id="354" r:id="rId31"/>
    <p:sldId id="355" r:id="rId32"/>
    <p:sldId id="356" r:id="rId33"/>
    <p:sldId id="357" r:id="rId34"/>
    <p:sldId id="358" r:id="rId35"/>
    <p:sldId id="359" r:id="rId36"/>
    <p:sldId id="367" r:id="rId37"/>
    <p:sldId id="360" r:id="rId38"/>
    <p:sldId id="361" r:id="rId39"/>
    <p:sldId id="362" r:id="rId40"/>
    <p:sldId id="363" r:id="rId41"/>
    <p:sldId id="364" r:id="rId42"/>
    <p:sldId id="365" r:id="rId43"/>
    <p:sldId id="366" r:id="rId44"/>
    <p:sldId id="374" r:id="rId45"/>
    <p:sldId id="324" r:id="rId46"/>
    <p:sldId id="292" r:id="rId47"/>
    <p:sldId id="372" r:id="rId48"/>
    <p:sldId id="371" r:id="rId49"/>
    <p:sldId id="328" r:id="rId50"/>
    <p:sldId id="293" r:id="rId51"/>
    <p:sldId id="291" r:id="rId52"/>
    <p:sldId id="286" r:id="rId53"/>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ACC5E-CFC4-40EC-99ED-4E93ACD2A14B}" type="datetimeFigureOut">
              <a:rPr lang="es-CR" smtClean="0"/>
              <a:t>14/11/2017</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E489A-10DE-4634-8B1C-95E121749263}" type="slidenum">
              <a:rPr lang="es-CR" smtClean="0"/>
              <a:t>‹Nº›</a:t>
            </a:fld>
            <a:endParaRPr lang="es-CR"/>
          </a:p>
        </p:txBody>
      </p:sp>
    </p:spTree>
    <p:extLst>
      <p:ext uri="{BB962C8B-B14F-4D97-AF65-F5344CB8AC3E}">
        <p14:creationId xmlns:p14="http://schemas.microsoft.com/office/powerpoint/2010/main" val="343529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0EEE489A-10DE-4634-8B1C-95E121749263}" type="slidenum">
              <a:rPr lang="es-CR" smtClean="0"/>
              <a:t>35</a:t>
            </a:fld>
            <a:endParaRPr lang="es-CR"/>
          </a:p>
        </p:txBody>
      </p:sp>
    </p:spTree>
    <p:extLst>
      <p:ext uri="{BB962C8B-B14F-4D97-AF65-F5344CB8AC3E}">
        <p14:creationId xmlns:p14="http://schemas.microsoft.com/office/powerpoint/2010/main" val="61128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34F10C3-E194-4EC1-84D2-6E50402CCA2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 xmlns:a16="http://schemas.microsoft.com/office/drawing/2014/main" id="{399B4129-BBBC-478F-9F05-ED067334D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 xmlns:a16="http://schemas.microsoft.com/office/drawing/2014/main" id="{6DACCF1C-5D9E-4889-8D32-7A46E18D340D}"/>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88EBB7B3-4B0D-4881-9756-75D5C81DF75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B6138DAE-B2BD-49D0-A085-71033E9FADBA}"/>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426216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C41B9C-BF51-4DD2-9A42-785D7E229B7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ACB62608-AE66-402B-B0AD-62B34DEAA2F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BE486FAE-F786-4B21-A390-672F3D46B40A}"/>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B73A4B9F-36DC-4122-AA19-57BCA093A69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DFCAE216-4216-4E76-9E64-4340860CE365}"/>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392355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6FC6572-FBEB-450C-BDB2-FFE67CC8A54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44C70505-6773-480A-BC4C-65E5C7FE187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6A37E9F0-492B-46A9-9D35-64944EF8A18D}"/>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0A18091A-2445-4A2E-A8BF-8D3BA390DB1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5C1E176E-19D8-4D31-9524-7674155183EC}"/>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408299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86327E-FE85-42F0-B83D-C7EDFC4BFE3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E387AB36-CFB4-48C2-85F2-559EE91371C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88A0A8E4-CF35-4C0F-9DB0-3A8A5EC95947}"/>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5797B470-C187-448A-90FE-6B05DC25C925}"/>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D0A097C9-DDCC-46B4-8FC0-B2987F0EA7AE}"/>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134252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857B14B-3D10-4987-9480-9175AFE1D43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9336A6C4-13CA-4C2B-92C6-480F3674E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768DA162-44F8-47D1-ABE3-968436FAFC43}"/>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2E4B1C45-66B0-4439-81B9-19B82E09C06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71383E3E-138E-4DE4-B31C-CFAC004B447A}"/>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274610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DAEA571-A5F1-4DC9-968C-E9975FE8EC3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4B2A590C-8F77-4199-A183-63527F1AA17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 xmlns:a16="http://schemas.microsoft.com/office/drawing/2014/main" id="{2E956375-9DF3-4462-9240-FBA85B7B68A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 xmlns:a16="http://schemas.microsoft.com/office/drawing/2014/main" id="{BE904BC9-0D92-462B-94EE-C134FAE71211}"/>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6" name="Marcador de pie de página 5">
            <a:extLst>
              <a:ext uri="{FF2B5EF4-FFF2-40B4-BE49-F238E27FC236}">
                <a16:creationId xmlns="" xmlns:a16="http://schemas.microsoft.com/office/drawing/2014/main" id="{52507F82-3F93-4AC8-B90A-282ACC47F107}"/>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05A927BD-3A09-4895-99F1-9E80C35EF91E}"/>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3577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90E1297-AC61-4C43-876D-70628F40288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106BC299-7374-4EC0-BBC0-330116CD2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D387894F-CF88-42A7-88D8-27BDCC09F3C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 xmlns:a16="http://schemas.microsoft.com/office/drawing/2014/main" id="{309ED0C7-64BC-4A50-85E6-03D7704B5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6987ED5B-BD29-4EC5-BB03-06B98F14E89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 xmlns:a16="http://schemas.microsoft.com/office/drawing/2014/main" id="{C55AB3F8-6705-4649-8F00-7681727AC443}"/>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8" name="Marcador de pie de página 7">
            <a:extLst>
              <a:ext uri="{FF2B5EF4-FFF2-40B4-BE49-F238E27FC236}">
                <a16:creationId xmlns="" xmlns:a16="http://schemas.microsoft.com/office/drawing/2014/main" id="{228AC95B-F572-4BD1-AD04-F8C6264303D1}"/>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 xmlns:a16="http://schemas.microsoft.com/office/drawing/2014/main" id="{0746EC46-0B69-4040-889E-1A6482C69C72}"/>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169574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7647F3B-1DF4-48A2-8AAA-0A0D8BC631C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 xmlns:a16="http://schemas.microsoft.com/office/drawing/2014/main" id="{F91D1C43-9E98-4E5E-9770-BA616678B018}"/>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4" name="Marcador de pie de página 3">
            <a:extLst>
              <a:ext uri="{FF2B5EF4-FFF2-40B4-BE49-F238E27FC236}">
                <a16:creationId xmlns="" xmlns:a16="http://schemas.microsoft.com/office/drawing/2014/main" id="{8A512EF0-1B79-4242-A804-B3EE0C9A00B9}"/>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 xmlns:a16="http://schemas.microsoft.com/office/drawing/2014/main" id="{1E2BB7B1-5BAF-472A-9BB8-FEC92614B0DE}"/>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347172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845CD481-C59E-4930-8B5B-CB29C25A669A}"/>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3" name="Marcador de pie de página 2">
            <a:extLst>
              <a:ext uri="{FF2B5EF4-FFF2-40B4-BE49-F238E27FC236}">
                <a16:creationId xmlns="" xmlns:a16="http://schemas.microsoft.com/office/drawing/2014/main" id="{2EE167AC-4BE0-4522-A462-3CAC96626F91}"/>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 xmlns:a16="http://schemas.microsoft.com/office/drawing/2014/main" id="{107FF73D-9129-4486-9070-461DB31FE0CF}"/>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157370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55FDA21-ED0B-4F3F-9186-C54C9F0845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AC1E76E8-821D-4278-88BB-B3473E342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 xmlns:a16="http://schemas.microsoft.com/office/drawing/2014/main" id="{9D89BA65-9988-4ACE-B50E-8F024AC2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593CF6D6-40E5-4235-B5A5-AA284D037242}"/>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6" name="Marcador de pie de página 5">
            <a:extLst>
              <a:ext uri="{FF2B5EF4-FFF2-40B4-BE49-F238E27FC236}">
                <a16:creationId xmlns="" xmlns:a16="http://schemas.microsoft.com/office/drawing/2014/main" id="{87FC63BA-BF1A-4468-8E14-CACB76998693}"/>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7FDF337F-1D9D-4928-B96A-FB0FF4D0B16B}"/>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343384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7BE42D0-24BD-4FF5-BE68-B6B562B578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 xmlns:a16="http://schemas.microsoft.com/office/drawing/2014/main" id="{23E5F485-9967-4A47-B3BE-3D29F2686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 xmlns:a16="http://schemas.microsoft.com/office/drawing/2014/main" id="{C9EACD5F-92A8-4ABE-862A-E813DF5D4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CA1DB8D7-5C9D-4E9B-8811-EEDFA8165532}"/>
              </a:ext>
            </a:extLst>
          </p:cNvPr>
          <p:cNvSpPr>
            <a:spLocks noGrp="1"/>
          </p:cNvSpPr>
          <p:nvPr>
            <p:ph type="dt" sz="half" idx="10"/>
          </p:nvPr>
        </p:nvSpPr>
        <p:spPr/>
        <p:txBody>
          <a:bodyPr/>
          <a:lstStyle/>
          <a:p>
            <a:fld id="{319E5981-E66F-4FC4-B161-A66F8509B830}" type="datetimeFigureOut">
              <a:rPr lang="es-CR" smtClean="0"/>
              <a:t>14/11/2017</a:t>
            </a:fld>
            <a:endParaRPr lang="es-CR"/>
          </a:p>
        </p:txBody>
      </p:sp>
      <p:sp>
        <p:nvSpPr>
          <p:cNvPr id="6" name="Marcador de pie de página 5">
            <a:extLst>
              <a:ext uri="{FF2B5EF4-FFF2-40B4-BE49-F238E27FC236}">
                <a16:creationId xmlns="" xmlns:a16="http://schemas.microsoft.com/office/drawing/2014/main" id="{6A72F81A-A849-415B-B5A0-E3511988071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76560E53-646C-4F33-B865-C54BA017B905}"/>
              </a:ext>
            </a:extLst>
          </p:cNvPr>
          <p:cNvSpPr>
            <a:spLocks noGrp="1"/>
          </p:cNvSpPr>
          <p:nvPr>
            <p:ph type="sldNum" sz="quarter" idx="12"/>
          </p:nvPr>
        </p:nvSpPr>
        <p:spPr/>
        <p:txBody>
          <a:bodyPr/>
          <a:lstStyle/>
          <a:p>
            <a:fld id="{9EF609A7-D0FC-4160-87C0-252AAB696135}" type="slidenum">
              <a:rPr lang="es-CR" smtClean="0"/>
              <a:t>‹Nº›</a:t>
            </a:fld>
            <a:endParaRPr lang="es-CR"/>
          </a:p>
        </p:txBody>
      </p:sp>
    </p:spTree>
    <p:extLst>
      <p:ext uri="{BB962C8B-B14F-4D97-AF65-F5344CB8AC3E}">
        <p14:creationId xmlns:p14="http://schemas.microsoft.com/office/powerpoint/2010/main" val="80932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89895CF0-2C20-410B-9531-EB497AF71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736B7DF9-3781-4441-9C0B-C3831F7E1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8393EDF3-6990-4A5F-A3AB-B02AEDF4B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E5981-E66F-4FC4-B161-A66F8509B830}" type="datetimeFigureOut">
              <a:rPr lang="es-CR" smtClean="0"/>
              <a:t>14/11/2017</a:t>
            </a:fld>
            <a:endParaRPr lang="es-CR"/>
          </a:p>
        </p:txBody>
      </p:sp>
      <p:sp>
        <p:nvSpPr>
          <p:cNvPr id="5" name="Marcador de pie de página 4">
            <a:extLst>
              <a:ext uri="{FF2B5EF4-FFF2-40B4-BE49-F238E27FC236}">
                <a16:creationId xmlns="" xmlns:a16="http://schemas.microsoft.com/office/drawing/2014/main" id="{F1BD6D90-299C-44B0-8EED-2AD7A3148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 xmlns:a16="http://schemas.microsoft.com/office/drawing/2014/main" id="{0C6EF42E-99AB-4F45-A9F4-CC47E6739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609A7-D0FC-4160-87C0-252AAB696135}" type="slidenum">
              <a:rPr lang="es-CR" smtClean="0"/>
              <a:t>‹Nº›</a:t>
            </a:fld>
            <a:endParaRPr lang="es-CR"/>
          </a:p>
        </p:txBody>
      </p:sp>
    </p:spTree>
    <p:extLst>
      <p:ext uri="{BB962C8B-B14F-4D97-AF65-F5344CB8AC3E}">
        <p14:creationId xmlns:p14="http://schemas.microsoft.com/office/powerpoint/2010/main" val="320691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FB35CC-5253-46DE-BC80-AD37F76CEE7B}"/>
              </a:ext>
            </a:extLst>
          </p:cNvPr>
          <p:cNvSpPr>
            <a:spLocks noGrp="1"/>
          </p:cNvSpPr>
          <p:nvPr>
            <p:ph type="ctrTitle"/>
          </p:nvPr>
        </p:nvSpPr>
        <p:spPr>
          <a:xfrm>
            <a:off x="883732" y="140567"/>
            <a:ext cx="10363200" cy="1023216"/>
          </a:xfrm>
        </p:spPr>
        <p:txBody>
          <a:bodyPr>
            <a:normAutofit/>
          </a:bodyPr>
          <a:lstStyle/>
          <a:p>
            <a:r>
              <a:rPr lang="es-CR" dirty="0"/>
              <a:t>Análisis por Redes Neuronales </a:t>
            </a:r>
          </a:p>
        </p:txBody>
      </p:sp>
      <p:sp>
        <p:nvSpPr>
          <p:cNvPr id="3" name="Subtítulo 2">
            <a:extLst>
              <a:ext uri="{FF2B5EF4-FFF2-40B4-BE49-F238E27FC236}">
                <a16:creationId xmlns="" xmlns:a16="http://schemas.microsoft.com/office/drawing/2014/main" id="{ACC628C6-0C10-42DA-8411-678ED400CE12}"/>
              </a:ext>
            </a:extLst>
          </p:cNvPr>
          <p:cNvSpPr>
            <a:spLocks noGrp="1"/>
          </p:cNvSpPr>
          <p:nvPr>
            <p:ph type="subTitle" idx="1"/>
          </p:nvPr>
        </p:nvSpPr>
        <p:spPr>
          <a:xfrm>
            <a:off x="2946989" y="6220698"/>
            <a:ext cx="9144000" cy="557142"/>
          </a:xfrm>
        </p:spPr>
        <p:txBody>
          <a:bodyPr>
            <a:normAutofit/>
          </a:bodyPr>
          <a:lstStyle/>
          <a:p>
            <a:pPr algn="r"/>
            <a:r>
              <a:rPr lang="es-CR" sz="3200" dirty="0"/>
              <a:t>Oscar Centeno Mora</a:t>
            </a:r>
          </a:p>
        </p:txBody>
      </p:sp>
      <p:sp>
        <p:nvSpPr>
          <p:cNvPr id="4" name="AutoShape 2" descr="Resultado de imagen para análisis de intervención series tempora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sp>
        <p:nvSpPr>
          <p:cNvPr id="5" name="AutoShape 4" descr="Resultado de imagen para análisis de intervención series temporal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sp>
        <p:nvSpPr>
          <p:cNvPr id="6" name="AutoShape 6" descr="http://www.scielo.org.mx/img/revistas/spm/v50s1/a11fig02.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1026" name="Picture 2" descr="Resultado de imagen para neural networ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9" y="1328363"/>
            <a:ext cx="11745495" cy="482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0143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 xmlns:a16="http://schemas.microsoft.com/office/drawing/2014/main" id="{1EEF99AA-5494-4FE8-81FF-45EB3E0F5AA2}"/>
              </a:ext>
            </a:extLst>
          </p:cNvPr>
          <p:cNvSpPr>
            <a:spLocks noGrp="1"/>
          </p:cNvSpPr>
          <p:nvPr>
            <p:ph type="title"/>
          </p:nvPr>
        </p:nvSpPr>
        <p:spPr>
          <a:xfrm>
            <a:off x="213064" y="54405"/>
            <a:ext cx="11745157" cy="1108568"/>
          </a:xfrm>
        </p:spPr>
        <p:txBody>
          <a:bodyPr/>
          <a:lstStyle/>
          <a:p>
            <a:pPr algn="ctr"/>
            <a:r>
              <a:rPr lang="es-CR" dirty="0"/>
              <a:t>La dificultad de los modelos paramétricos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53" t="21132" r="55915" b="10985"/>
          <a:stretch/>
        </p:blipFill>
        <p:spPr bwMode="auto">
          <a:xfrm>
            <a:off x="552205" y="1069654"/>
            <a:ext cx="11154890" cy="5677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274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pc costa 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27" y="1213657"/>
            <a:ext cx="9154682" cy="5325687"/>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a:extLst>
              <a:ext uri="{FF2B5EF4-FFF2-40B4-BE49-F238E27FC236}">
                <a16:creationId xmlns="" xmlns:a16="http://schemas.microsoft.com/office/drawing/2014/main" id="{1EEF99AA-5494-4FE8-81FF-45EB3E0F5AA2}"/>
              </a:ext>
            </a:extLst>
          </p:cNvPr>
          <p:cNvSpPr>
            <a:spLocks noGrp="1"/>
          </p:cNvSpPr>
          <p:nvPr>
            <p:ph type="title"/>
          </p:nvPr>
        </p:nvSpPr>
        <p:spPr>
          <a:xfrm>
            <a:off x="213064" y="54405"/>
            <a:ext cx="11745157" cy="1108568"/>
          </a:xfrm>
        </p:spPr>
        <p:txBody>
          <a:bodyPr/>
          <a:lstStyle/>
          <a:p>
            <a:pPr algn="ctr"/>
            <a:r>
              <a:rPr lang="es-CR" dirty="0"/>
              <a:t>La dificultad de los modelos paramétricos</a:t>
            </a:r>
          </a:p>
        </p:txBody>
      </p:sp>
    </p:spTree>
    <p:extLst>
      <p:ext uri="{BB962C8B-B14F-4D97-AF65-F5344CB8AC3E}">
        <p14:creationId xmlns:p14="http://schemas.microsoft.com/office/powerpoint/2010/main" val="1602959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064" y="54405"/>
            <a:ext cx="11745157" cy="1108568"/>
          </a:xfrm>
        </p:spPr>
        <p:txBody>
          <a:bodyPr/>
          <a:lstStyle/>
          <a:p>
            <a:pPr algn="ctr"/>
            <a:r>
              <a:rPr lang="es-CR" dirty="0"/>
              <a:t>La dificultad de los modelos paramétricos</a:t>
            </a:r>
          </a:p>
        </p:txBody>
      </p:sp>
      <p:sp>
        <p:nvSpPr>
          <p:cNvPr id="3" name="2 Marcador de contenido"/>
          <p:cNvSpPr>
            <a:spLocks noGrp="1"/>
          </p:cNvSpPr>
          <p:nvPr>
            <p:ph idx="1"/>
          </p:nvPr>
        </p:nvSpPr>
        <p:spPr>
          <a:xfrm>
            <a:off x="363983" y="1313895"/>
            <a:ext cx="11594237" cy="1340528"/>
          </a:xfrm>
        </p:spPr>
        <p:txBody>
          <a:bodyPr/>
          <a:lstStyle/>
          <a:p>
            <a:pPr marL="0" indent="0">
              <a:buNone/>
            </a:pPr>
            <a:r>
              <a:rPr lang="es-CR" dirty="0"/>
              <a:t>Serie financiera: NN5-001</a:t>
            </a:r>
          </a:p>
        </p:txBody>
      </p:sp>
      <p:pic>
        <p:nvPicPr>
          <p:cNvPr id="4" name="Imagen 3">
            <a:extLst>
              <a:ext uri="{FF2B5EF4-FFF2-40B4-BE49-F238E27FC236}">
                <a16:creationId xmlns="" xmlns:a16="http://schemas.microsoft.com/office/drawing/2014/main" id="{53C7F191-F02B-4418-8465-A3FF4873159B}"/>
              </a:ext>
            </a:extLst>
          </p:cNvPr>
          <p:cNvPicPr>
            <a:picLocks noChangeAspect="1"/>
          </p:cNvPicPr>
          <p:nvPr/>
        </p:nvPicPr>
        <p:blipFill>
          <a:blip r:embed="rId2"/>
          <a:stretch>
            <a:fillRect/>
          </a:stretch>
        </p:blipFill>
        <p:spPr>
          <a:xfrm>
            <a:off x="510341" y="2071164"/>
            <a:ext cx="11543114" cy="4532208"/>
          </a:xfrm>
          <a:prstGeom prst="rect">
            <a:avLst/>
          </a:prstGeom>
        </p:spPr>
      </p:pic>
    </p:spTree>
    <p:extLst>
      <p:ext uri="{BB962C8B-B14F-4D97-AF65-F5344CB8AC3E}">
        <p14:creationId xmlns:p14="http://schemas.microsoft.com/office/powerpoint/2010/main" val="395533482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Neurona biológica vs neurona artificial</a:t>
            </a:r>
          </a:p>
        </p:txBody>
      </p:sp>
    </p:spTree>
    <p:extLst>
      <p:ext uri="{BB962C8B-B14F-4D97-AF65-F5344CB8AC3E}">
        <p14:creationId xmlns:p14="http://schemas.microsoft.com/office/powerpoint/2010/main" val="427420135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29092"/>
            <a:ext cx="10515600" cy="966525"/>
          </a:xfrm>
        </p:spPr>
        <p:txBody>
          <a:bodyPr/>
          <a:lstStyle/>
          <a:p>
            <a:pPr algn="ctr"/>
            <a:r>
              <a:rPr lang="es-CR" dirty="0"/>
              <a:t>Neurona: biológica vs artificial </a:t>
            </a:r>
          </a:p>
        </p:txBody>
      </p:sp>
      <p:sp>
        <p:nvSpPr>
          <p:cNvPr id="3" name="2 Marcador de contenido"/>
          <p:cNvSpPr>
            <a:spLocks noGrp="1"/>
          </p:cNvSpPr>
          <p:nvPr>
            <p:ph idx="1"/>
          </p:nvPr>
        </p:nvSpPr>
        <p:spPr>
          <a:xfrm>
            <a:off x="296662" y="1074198"/>
            <a:ext cx="11217676" cy="5690586"/>
          </a:xfrm>
        </p:spPr>
        <p:txBody>
          <a:bodyPr>
            <a:normAutofit lnSpcReduction="10000"/>
          </a:bodyPr>
          <a:lstStyle/>
          <a:p>
            <a:pPr marL="0" indent="0" algn="just">
              <a:buNone/>
            </a:pPr>
            <a:r>
              <a:rPr lang="es-CR" b="1" dirty="0"/>
              <a:t>Neurona biológica</a:t>
            </a:r>
          </a:p>
          <a:p>
            <a:pPr marL="0" indent="0" algn="just">
              <a:buNone/>
            </a:pPr>
            <a:endParaRPr lang="es-CR" b="1" dirty="0"/>
          </a:p>
          <a:p>
            <a:pPr algn="just"/>
            <a:r>
              <a:rPr lang="es-CR" dirty="0"/>
              <a:t>Las neuronas biológicas son células nerviosas que constituyen los elementos primordiales del sistema nervioso central.</a:t>
            </a:r>
          </a:p>
          <a:p>
            <a:pPr marL="0" indent="0" algn="just">
              <a:buNone/>
            </a:pPr>
            <a:endParaRPr lang="es-CR" dirty="0"/>
          </a:p>
          <a:p>
            <a:pPr algn="just"/>
            <a:r>
              <a:rPr lang="es-CR" dirty="0"/>
              <a:t>Una neurona es capaz de recibir información desde miles de otras neuronas, procesarla y luego generar una nueva información que enviará a otras neuronas con las que está conectada. </a:t>
            </a:r>
          </a:p>
          <a:p>
            <a:pPr algn="just"/>
            <a:endParaRPr lang="es-CR" dirty="0"/>
          </a:p>
          <a:p>
            <a:pPr algn="just"/>
            <a:r>
              <a:rPr lang="es-CR" dirty="0"/>
              <a:t>Se estima que el cerebro está compuesto por más de diez billones de neuronas y que cada una está conectada a más de diez mil neuronas. Una neurona biológica está compuesta de: cuerpo celular o soma, axón y múltiples dendritas.</a:t>
            </a:r>
          </a:p>
        </p:txBody>
      </p:sp>
    </p:spTree>
    <p:extLst>
      <p:ext uri="{BB962C8B-B14F-4D97-AF65-F5344CB8AC3E}">
        <p14:creationId xmlns:p14="http://schemas.microsoft.com/office/powerpoint/2010/main" val="240375508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68EDC256-3D01-4D62-8C51-E69C2637C9B2}"/>
              </a:ext>
            </a:extLst>
          </p:cNvPr>
          <p:cNvSpPr>
            <a:spLocks noGrp="1"/>
          </p:cNvSpPr>
          <p:nvPr>
            <p:ph type="title"/>
          </p:nvPr>
        </p:nvSpPr>
        <p:spPr>
          <a:xfrm>
            <a:off x="838200" y="197774"/>
            <a:ext cx="10515600" cy="966525"/>
          </a:xfrm>
        </p:spPr>
        <p:txBody>
          <a:bodyPr/>
          <a:lstStyle/>
          <a:p>
            <a:pPr algn="ctr"/>
            <a:r>
              <a:rPr lang="es-CR" dirty="0"/>
              <a:t>Neurona: biológica vs artificial </a:t>
            </a:r>
          </a:p>
        </p:txBody>
      </p:sp>
      <p:pic>
        <p:nvPicPr>
          <p:cNvPr id="5" name="Imagen 4">
            <a:extLst>
              <a:ext uri="{FF2B5EF4-FFF2-40B4-BE49-F238E27FC236}">
                <a16:creationId xmlns="" xmlns:a16="http://schemas.microsoft.com/office/drawing/2014/main" id="{D99A6007-D22E-4FEC-8AF0-09DFD37A88F5}"/>
              </a:ext>
            </a:extLst>
          </p:cNvPr>
          <p:cNvPicPr>
            <a:picLocks noChangeAspect="1"/>
          </p:cNvPicPr>
          <p:nvPr/>
        </p:nvPicPr>
        <p:blipFill>
          <a:blip r:embed="rId2"/>
          <a:stretch>
            <a:fillRect/>
          </a:stretch>
        </p:blipFill>
        <p:spPr>
          <a:xfrm>
            <a:off x="1061443" y="1526959"/>
            <a:ext cx="8970934" cy="4643022"/>
          </a:xfrm>
          <a:prstGeom prst="rect">
            <a:avLst/>
          </a:prstGeom>
        </p:spPr>
      </p:pic>
    </p:spTree>
    <p:extLst>
      <p:ext uri="{BB962C8B-B14F-4D97-AF65-F5344CB8AC3E}">
        <p14:creationId xmlns:p14="http://schemas.microsoft.com/office/powerpoint/2010/main" val="21784235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A27587C7-A041-4B1D-8400-71F49B60BF77}"/>
              </a:ext>
            </a:extLst>
          </p:cNvPr>
          <p:cNvSpPr>
            <a:spLocks noGrp="1"/>
          </p:cNvSpPr>
          <p:nvPr>
            <p:ph idx="1"/>
          </p:nvPr>
        </p:nvSpPr>
        <p:spPr>
          <a:xfrm>
            <a:off x="412072" y="1372862"/>
            <a:ext cx="11155532" cy="5125591"/>
          </a:xfrm>
        </p:spPr>
        <p:txBody>
          <a:bodyPr>
            <a:normAutofit/>
          </a:bodyPr>
          <a:lstStyle/>
          <a:p>
            <a:r>
              <a:rPr lang="es-CR" dirty="0"/>
              <a:t>Las dendritas actúan como elementos receptores que captan las señales provenientes desde otras neuronas y las llevan al cuerpo celular. El axón actúa como elemento de salida por el cual se envía la información desde el cuerpo celular a otras neuronas mediante la sinapsis, que es la conexión entre las neuronas en la que se produce un intercambio químico que puede producir la excitación o inhibición de la neurona receptora.</a:t>
            </a:r>
          </a:p>
          <a:p>
            <a:endParaRPr lang="es-CR" dirty="0"/>
          </a:p>
          <a:p>
            <a:r>
              <a:rPr lang="es-CR" dirty="0"/>
              <a:t> El cuerpo celular de la neurona es donde se realiza el procesamiento de las señales entrantes.</a:t>
            </a:r>
          </a:p>
        </p:txBody>
      </p:sp>
      <p:sp>
        <p:nvSpPr>
          <p:cNvPr id="4" name="1 Título">
            <a:extLst>
              <a:ext uri="{FF2B5EF4-FFF2-40B4-BE49-F238E27FC236}">
                <a16:creationId xmlns="" xmlns:a16="http://schemas.microsoft.com/office/drawing/2014/main" id="{B9ADD29D-D023-486F-AC60-4CC3658F14B0}"/>
              </a:ext>
            </a:extLst>
          </p:cNvPr>
          <p:cNvSpPr>
            <a:spLocks noGrp="1"/>
          </p:cNvSpPr>
          <p:nvPr>
            <p:ph type="title"/>
          </p:nvPr>
        </p:nvSpPr>
        <p:spPr>
          <a:xfrm>
            <a:off x="838200" y="197774"/>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419712230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A60939D0-1187-4E63-96E1-1D26AC7A9AE2}"/>
              </a:ext>
            </a:extLst>
          </p:cNvPr>
          <p:cNvSpPr>
            <a:spLocks noGrp="1"/>
          </p:cNvSpPr>
          <p:nvPr>
            <p:ph idx="1"/>
          </p:nvPr>
        </p:nvSpPr>
        <p:spPr>
          <a:xfrm>
            <a:off x="270028" y="1164298"/>
            <a:ext cx="11466251" cy="5495927"/>
          </a:xfrm>
        </p:spPr>
        <p:txBody>
          <a:bodyPr/>
          <a:lstStyle/>
          <a:p>
            <a:pPr marL="0" indent="0">
              <a:buNone/>
            </a:pPr>
            <a:r>
              <a:rPr lang="es-CR" b="1" dirty="0"/>
              <a:t>Neurona Artificial</a:t>
            </a:r>
          </a:p>
          <a:p>
            <a:pPr marL="0" indent="0">
              <a:buNone/>
            </a:pPr>
            <a:endParaRPr lang="es-CR" dirty="0"/>
          </a:p>
          <a:p>
            <a:r>
              <a:rPr lang="es-CR" dirty="0"/>
              <a:t>Una neurona artificial o procesador elemental es una abstracción de una neurona biológica que opera como una unidad de procesamiento de información que es fundamental para la operación de una red neuronal. Una neurona artificial está compuesta de: un conjunto de entradas, un conjunto de pesos sinápticos, un “cuerpo celular” y una salida.</a:t>
            </a:r>
          </a:p>
        </p:txBody>
      </p:sp>
      <p:sp>
        <p:nvSpPr>
          <p:cNvPr id="4" name="1 Título">
            <a:extLst>
              <a:ext uri="{FF2B5EF4-FFF2-40B4-BE49-F238E27FC236}">
                <a16:creationId xmlns="" xmlns:a16="http://schemas.microsoft.com/office/drawing/2014/main" id="{537224AF-5B47-45B8-88DE-4BA8F1DC20FC}"/>
              </a:ext>
            </a:extLst>
          </p:cNvPr>
          <p:cNvSpPr>
            <a:spLocks noGrp="1"/>
          </p:cNvSpPr>
          <p:nvPr>
            <p:ph type="title"/>
          </p:nvPr>
        </p:nvSpPr>
        <p:spPr>
          <a:xfrm>
            <a:off x="838200" y="197774"/>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193113235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527A1D1B-C832-4622-B9B9-6DBF57737136}"/>
              </a:ext>
            </a:extLst>
          </p:cNvPr>
          <p:cNvSpPr>
            <a:spLocks noGrp="1"/>
          </p:cNvSpPr>
          <p:nvPr>
            <p:ph type="title"/>
          </p:nvPr>
        </p:nvSpPr>
        <p:spPr>
          <a:xfrm>
            <a:off x="838200" y="197774"/>
            <a:ext cx="10515600" cy="966525"/>
          </a:xfrm>
        </p:spPr>
        <p:txBody>
          <a:bodyPr/>
          <a:lstStyle/>
          <a:p>
            <a:pPr algn="ctr"/>
            <a:r>
              <a:rPr lang="es-CR" dirty="0"/>
              <a:t>Neurona: biológica vs artificial </a:t>
            </a:r>
          </a:p>
        </p:txBody>
      </p:sp>
      <p:pic>
        <p:nvPicPr>
          <p:cNvPr id="5" name="Imagen 4">
            <a:extLst>
              <a:ext uri="{FF2B5EF4-FFF2-40B4-BE49-F238E27FC236}">
                <a16:creationId xmlns="" xmlns:a16="http://schemas.microsoft.com/office/drawing/2014/main" id="{90BE85FD-7073-40BB-821A-99F9EBB4C6D6}"/>
              </a:ext>
            </a:extLst>
          </p:cNvPr>
          <p:cNvPicPr>
            <a:picLocks noChangeAspect="1"/>
          </p:cNvPicPr>
          <p:nvPr/>
        </p:nvPicPr>
        <p:blipFill>
          <a:blip r:embed="rId2"/>
          <a:stretch>
            <a:fillRect/>
          </a:stretch>
        </p:blipFill>
        <p:spPr>
          <a:xfrm>
            <a:off x="1741538" y="1704219"/>
            <a:ext cx="8405639" cy="4330567"/>
          </a:xfrm>
          <a:prstGeom prst="rect">
            <a:avLst/>
          </a:prstGeom>
        </p:spPr>
      </p:pic>
    </p:spTree>
    <p:extLst>
      <p:ext uri="{BB962C8B-B14F-4D97-AF65-F5344CB8AC3E}">
        <p14:creationId xmlns:p14="http://schemas.microsoft.com/office/powerpoint/2010/main" val="90536822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4D5535AD-26CE-4EE1-A75C-C8312DD04E7F}"/>
              </a:ext>
            </a:extLst>
          </p:cNvPr>
          <p:cNvSpPr>
            <a:spLocks noGrp="1"/>
          </p:cNvSpPr>
          <p:nvPr>
            <p:ph idx="1"/>
          </p:nvPr>
        </p:nvSpPr>
        <p:spPr>
          <a:xfrm>
            <a:off x="257452" y="1349406"/>
            <a:ext cx="11096348" cy="5237825"/>
          </a:xfrm>
        </p:spPr>
        <p:txBody>
          <a:bodyPr>
            <a:normAutofit/>
          </a:bodyPr>
          <a:lstStyle/>
          <a:p>
            <a:pPr algn="just"/>
            <a:r>
              <a:rPr lang="es-CR" dirty="0"/>
              <a:t>El conjunto de entradas corresponde a los valores que son presentados a la neurona como si se tratase de las dendritas en la versión biológica. Los pesos sinápticos corresponden a las ponderaciones de cada entrada y representan en un modelo neuronal artificial el conocimiento de la neurona. La salida corresponde a la información que es enviada desde la neurona hacia las otras neuronas con las cuales existe sinapsis, como si se tratase del axón en la versión biológica. </a:t>
            </a:r>
          </a:p>
          <a:p>
            <a:pPr algn="just"/>
            <a:endParaRPr lang="es-CR" dirty="0"/>
          </a:p>
          <a:p>
            <a:pPr algn="just"/>
            <a:r>
              <a:rPr lang="es-CR" dirty="0"/>
              <a:t>El “cuerpo celular” es el encargado de realizar el procesamiento de la información que proviene del conjunto de entradas y entregarla a la salida. El “cuerpo celular” está compuesto de una función de red y una función de activación.</a:t>
            </a:r>
          </a:p>
        </p:txBody>
      </p:sp>
      <p:sp>
        <p:nvSpPr>
          <p:cNvPr id="4" name="1 Título">
            <a:extLst>
              <a:ext uri="{FF2B5EF4-FFF2-40B4-BE49-F238E27FC236}">
                <a16:creationId xmlns="" xmlns:a16="http://schemas.microsoft.com/office/drawing/2014/main" id="{8567A34F-CE4A-4DF8-8151-30238B68BCEA}"/>
              </a:ext>
            </a:extLst>
          </p:cNvPr>
          <p:cNvSpPr>
            <a:spLocks noGrp="1"/>
          </p:cNvSpPr>
          <p:nvPr>
            <p:ph type="title"/>
          </p:nvPr>
        </p:nvSpPr>
        <p:spPr>
          <a:xfrm>
            <a:off x="838200" y="197774"/>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31763288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2E71D1-7A12-4997-9DB5-1A6DC51EC4F5}"/>
              </a:ext>
            </a:extLst>
          </p:cNvPr>
          <p:cNvSpPr>
            <a:spLocks noGrp="1"/>
          </p:cNvSpPr>
          <p:nvPr>
            <p:ph type="title"/>
          </p:nvPr>
        </p:nvSpPr>
        <p:spPr>
          <a:xfrm>
            <a:off x="838200" y="107673"/>
            <a:ext cx="10515600" cy="1325563"/>
          </a:xfrm>
        </p:spPr>
        <p:txBody>
          <a:bodyPr/>
          <a:lstStyle/>
          <a:p>
            <a:pPr algn="ctr"/>
            <a:r>
              <a:rPr lang="es-CR" dirty="0"/>
              <a:t>Sobre las redes neuronales en las series</a:t>
            </a:r>
          </a:p>
        </p:txBody>
      </p:sp>
      <p:sp>
        <p:nvSpPr>
          <p:cNvPr id="3" name="Marcador de contenido 2">
            <a:extLst>
              <a:ext uri="{FF2B5EF4-FFF2-40B4-BE49-F238E27FC236}">
                <a16:creationId xmlns="" xmlns:a16="http://schemas.microsoft.com/office/drawing/2014/main" id="{F182580C-8E91-4590-9236-4FCC5C090303}"/>
              </a:ext>
            </a:extLst>
          </p:cNvPr>
          <p:cNvSpPr>
            <a:spLocks noGrp="1"/>
          </p:cNvSpPr>
          <p:nvPr>
            <p:ph idx="1"/>
          </p:nvPr>
        </p:nvSpPr>
        <p:spPr>
          <a:xfrm>
            <a:off x="372862" y="1433236"/>
            <a:ext cx="10980938" cy="5216139"/>
          </a:xfrm>
        </p:spPr>
        <p:txBody>
          <a:bodyPr/>
          <a:lstStyle/>
          <a:p>
            <a:pPr algn="just"/>
            <a:r>
              <a:rPr lang="es-CR" dirty="0"/>
              <a:t>Las redes neuronales son una técnica que contrasta con respecto a las anteriores: es un método no paramétrico.</a:t>
            </a:r>
          </a:p>
          <a:p>
            <a:pPr algn="just"/>
            <a:endParaRPr lang="es-CR" dirty="0"/>
          </a:p>
          <a:p>
            <a:pPr algn="just"/>
            <a:r>
              <a:rPr lang="es-CR" dirty="0"/>
              <a:t>Si bien puede ser la técnica que brinde los mejores resultados, muchas veces los procesos de fondo suelen ser mucho más complejos que todos los anteriores.</a:t>
            </a:r>
          </a:p>
          <a:p>
            <a:pPr algn="just"/>
            <a:endParaRPr lang="es-CR" dirty="0"/>
          </a:p>
          <a:p>
            <a:pPr algn="just"/>
            <a:r>
              <a:rPr lang="es-CR" dirty="0"/>
              <a:t>Se explicará los fundamentos de una red neuronal, para luego hacer el enlace de la técnica en las series temporales.</a:t>
            </a:r>
          </a:p>
          <a:p>
            <a:pPr algn="just"/>
            <a:endParaRPr lang="es-CR" dirty="0"/>
          </a:p>
          <a:p>
            <a:pPr algn="just"/>
            <a:r>
              <a:rPr lang="es-CR" dirty="0"/>
              <a:t>En el laboratorio se corroborará si efectivamente en la mejor técnica.</a:t>
            </a:r>
          </a:p>
          <a:p>
            <a:pPr marL="0" indent="0">
              <a:buNone/>
            </a:pPr>
            <a:endParaRPr lang="es-CR" dirty="0"/>
          </a:p>
        </p:txBody>
      </p:sp>
    </p:spTree>
    <p:extLst>
      <p:ext uri="{BB962C8B-B14F-4D97-AF65-F5344CB8AC3E}">
        <p14:creationId xmlns:p14="http://schemas.microsoft.com/office/powerpoint/2010/main" val="10033425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 xmlns:a16="http://schemas.microsoft.com/office/drawing/2014/main" id="{62E61513-43CD-447E-AF61-0E7CB3B41484}"/>
                  </a:ext>
                </a:extLst>
              </p:cNvPr>
              <p:cNvSpPr>
                <a:spLocks noGrp="1"/>
              </p:cNvSpPr>
              <p:nvPr>
                <p:ph idx="1"/>
              </p:nvPr>
            </p:nvSpPr>
            <p:spPr>
              <a:xfrm>
                <a:off x="71021" y="995620"/>
                <a:ext cx="11967099" cy="5833285"/>
              </a:xfrm>
            </p:spPr>
            <p:txBody>
              <a:bodyPr>
                <a:normAutofit/>
              </a:bodyPr>
              <a:lstStyle/>
              <a:p>
                <a:pPr marL="0" indent="0">
                  <a:buNone/>
                </a:pPr>
                <a:r>
                  <a:rPr lang="es-CR" sz="2400" b="1" u="sng" dirty="0"/>
                  <a:t>Pesos sinápticos</a:t>
                </a:r>
              </a:p>
              <a:p>
                <a:pPr marL="0" indent="0" algn="just">
                  <a:buNone/>
                </a:pPr>
                <a:r>
                  <a:rPr lang="es-CR" sz="2400" dirty="0"/>
                  <a:t>Los pesos sinápticos son un conjunto de valores asociados con cada una de las entradas, y son ajustados mediante el uso de un algoritmo de aprendizaje con el objetivo de plasmar en ellos el conocimiento de un problema determinado. Los pesos sinápticos se representan matemáticamente con un vector </a:t>
                </a:r>
                <a14:m>
                  <m:oMath xmlns:m="http://schemas.openxmlformats.org/officeDocument/2006/math">
                    <m:r>
                      <a:rPr lang="es-CR" sz="2400" b="0" i="1" smtClean="0">
                        <a:latin typeface="Cambria Math" panose="02040503050406030204" pitchFamily="18" charset="0"/>
                      </a:rPr>
                      <m:t>𝑊</m:t>
                    </m:r>
                  </m:oMath>
                </a14:m>
                <a:r>
                  <a:rPr lang="es-CR" sz="2400" dirty="0"/>
                  <a:t>, donde </a:t>
                </a:r>
                <a14:m>
                  <m:oMath xmlns:m="http://schemas.openxmlformats.org/officeDocument/2006/math">
                    <m:r>
                      <m:rPr>
                        <m:sty m:val="p"/>
                      </m:rPr>
                      <a:rPr lang="es-CR" sz="2400" b="0" i="0" smtClean="0">
                        <a:latin typeface="Cambria Math" panose="02040503050406030204" pitchFamily="18" charset="0"/>
                      </a:rPr>
                      <m:t>wi</m:t>
                    </m:r>
                  </m:oMath>
                </a14:m>
                <a:r>
                  <a:rPr lang="es-CR" sz="2400" dirty="0"/>
                  <a:t> es el  peso correspondiente a la entrada i-</a:t>
                </a:r>
                <a:r>
                  <a:rPr lang="es-CR" sz="2400" dirty="0" err="1"/>
                  <a:t>ésima</a:t>
                </a:r>
                <a:r>
                  <a:rPr lang="es-CR" sz="2400" dirty="0"/>
                  <a:t> de la neurona.</a:t>
                </a:r>
                <a:endParaRPr lang="es-CR" sz="2400" b="1" u="sng" dirty="0"/>
              </a:p>
              <a:p>
                <a:pPr marL="0" indent="0">
                  <a:buNone/>
                </a:pPr>
                <a:endParaRPr lang="es-CR" sz="2400" b="1" u="sng" dirty="0"/>
              </a:p>
              <a:p>
                <a:pPr marL="0" indent="0">
                  <a:buNone/>
                </a:pPr>
                <a:r>
                  <a:rPr lang="es-CR" sz="2400" b="1" u="sng" dirty="0"/>
                  <a:t>Función de red</a:t>
                </a:r>
              </a:p>
              <a:p>
                <a:pPr marL="0" indent="0" algn="just">
                  <a:buNone/>
                </a:pPr>
                <a:r>
                  <a:rPr lang="es-CR" sz="2400" dirty="0"/>
                  <a:t>La función de red, también conocida como función de propagación, calcula el valor base en la neurona de acuerdo al conjunto de entradas y pesos sinápticos relacionados, siendo la más utilizada la Función de Base Lineal (FBL), que consiste en la sumatoria de las entradas ponderadas con los pesos sinápticos. </a:t>
                </a:r>
                <a:endParaRPr lang="es-CR" sz="2000" dirty="0"/>
              </a:p>
            </p:txBody>
          </p:sp>
        </mc:Choice>
        <mc:Fallback xmlns="">
          <p:sp>
            <p:nvSpPr>
              <p:cNvPr id="3" name="Marcador de contenido 2">
                <a:extLst>
                  <a:ext uri="{FF2B5EF4-FFF2-40B4-BE49-F238E27FC236}">
                    <a16:creationId xmlns:a16="http://schemas.microsoft.com/office/drawing/2014/main" id="{62E61513-43CD-447E-AF61-0E7CB3B41484}"/>
                  </a:ext>
                </a:extLst>
              </p:cNvPr>
              <p:cNvSpPr>
                <a:spLocks noGrp="1" noRot="1" noChangeAspect="1" noMove="1" noResize="1" noEditPoints="1" noAdjustHandles="1" noChangeArrowheads="1" noChangeShapeType="1" noTextEdit="1"/>
              </p:cNvSpPr>
              <p:nvPr>
                <p:ph idx="1"/>
              </p:nvPr>
            </p:nvSpPr>
            <p:spPr>
              <a:xfrm>
                <a:off x="71021" y="995620"/>
                <a:ext cx="11967099" cy="5833285"/>
              </a:xfrm>
              <a:blipFill>
                <a:blip r:embed="rId2"/>
                <a:stretch>
                  <a:fillRect l="-815" t="-1463" r="-764"/>
                </a:stretch>
              </a:blipFill>
            </p:spPr>
            <p:txBody>
              <a:bodyPr/>
              <a:lstStyle/>
              <a:p>
                <a:r>
                  <a:rPr lang="es-CR">
                    <a:noFill/>
                  </a:rPr>
                  <a:t> </a:t>
                </a:r>
              </a:p>
            </p:txBody>
          </p:sp>
        </mc:Fallback>
      </mc:AlternateContent>
      <p:sp>
        <p:nvSpPr>
          <p:cNvPr id="4" name="1 Título">
            <a:extLst>
              <a:ext uri="{FF2B5EF4-FFF2-40B4-BE49-F238E27FC236}">
                <a16:creationId xmlns="" xmlns:a16="http://schemas.microsoft.com/office/drawing/2014/main" id="{D4288886-D9B3-4FE8-B1F4-B1AFF3C86EC5}"/>
              </a:ext>
            </a:extLst>
          </p:cNvPr>
          <p:cNvSpPr>
            <a:spLocks noGrp="1"/>
          </p:cNvSpPr>
          <p:nvPr>
            <p:ph type="title"/>
          </p:nvPr>
        </p:nvSpPr>
        <p:spPr>
          <a:xfrm>
            <a:off x="838200" y="29095"/>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80660946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 xmlns:a16="http://schemas.microsoft.com/office/drawing/2014/main" id="{2E2FDA9D-CFF7-4CBB-AF68-E90195540875}"/>
                  </a:ext>
                </a:extLst>
              </p:cNvPr>
              <p:cNvSpPr>
                <a:spLocks noGrp="1"/>
              </p:cNvSpPr>
              <p:nvPr>
                <p:ph idx="1"/>
              </p:nvPr>
            </p:nvSpPr>
            <p:spPr>
              <a:xfrm>
                <a:off x="230819" y="995620"/>
                <a:ext cx="11762913" cy="5751409"/>
              </a:xfrm>
            </p:spPr>
            <p:txBody>
              <a:bodyPr>
                <a:normAutofit lnSpcReduction="10000"/>
              </a:bodyPr>
              <a:lstStyle/>
              <a:p>
                <a:pPr algn="just"/>
                <a:r>
                  <a:rPr lang="es-CR" sz="2400" dirty="0"/>
                  <a:t>La función de red FBL para un procesador elemental j al que están conectadas n entradas se puede definir formalmente como:</a:t>
                </a:r>
              </a:p>
              <a:p>
                <a:endParaRPr lang="es-CR" sz="2400" b="1" u="sng" dirty="0"/>
              </a:p>
              <a:p>
                <a:pPr marL="0" indent="0" algn="ctr">
                  <a:buNone/>
                </a:pPr>
                <a14:m>
                  <m:oMathPara xmlns:m="http://schemas.openxmlformats.org/officeDocument/2006/math">
                    <m:oMathParaPr>
                      <m:jc m:val="centerGroup"/>
                    </m:oMathParaPr>
                    <m:oMath xmlns:m="http://schemas.openxmlformats.org/officeDocument/2006/math">
                      <m:r>
                        <m:rPr>
                          <m:sty m:val="p"/>
                        </m:rPr>
                        <a:rPr lang="es-CR" sz="2400">
                          <a:latin typeface="Cambria Math" panose="02040503050406030204" pitchFamily="18" charset="0"/>
                        </a:rPr>
                        <m:t>F</m:t>
                      </m:r>
                      <m:d>
                        <m:dPr>
                          <m:ctrlPr>
                            <a:rPr lang="es-CR" sz="2400" i="1">
                              <a:latin typeface="Cambria Math"/>
                            </a:rPr>
                          </m:ctrlPr>
                        </m:dPr>
                        <m:e>
                          <m:r>
                            <m:rPr>
                              <m:sty m:val="p"/>
                            </m:rPr>
                            <a:rPr lang="es-CR" sz="2400">
                              <a:latin typeface="Cambria Math" panose="02040503050406030204" pitchFamily="18" charset="0"/>
                            </a:rPr>
                            <m:t>X</m:t>
                          </m:r>
                          <m:r>
                            <a:rPr lang="es-CR" sz="2400">
                              <a:latin typeface="Cambria Math" panose="02040503050406030204" pitchFamily="18" charset="0"/>
                            </a:rPr>
                            <m:t>,</m:t>
                          </m:r>
                          <m:sSub>
                            <m:sSubPr>
                              <m:ctrlPr>
                                <a:rPr lang="es-CR" sz="2400" i="1">
                                  <a:latin typeface="Cambria Math"/>
                                </a:rPr>
                              </m:ctrlPr>
                            </m:sSubPr>
                            <m:e>
                              <m:r>
                                <m:rPr>
                                  <m:sty m:val="p"/>
                                </m:rPr>
                                <a:rPr lang="es-CR" sz="2400">
                                  <a:latin typeface="Cambria Math" panose="02040503050406030204" pitchFamily="18" charset="0"/>
                                </a:rPr>
                                <m:t>W</m:t>
                              </m:r>
                            </m:e>
                            <m:sub>
                              <m:r>
                                <m:rPr>
                                  <m:sty m:val="p"/>
                                </m:rPr>
                                <a:rPr lang="es-CR" sz="2400">
                                  <a:latin typeface="Cambria Math" panose="02040503050406030204" pitchFamily="18" charset="0"/>
                                </a:rPr>
                                <m:t>j</m:t>
                              </m:r>
                            </m:sub>
                          </m:sSub>
                        </m:e>
                      </m:d>
                      <m:r>
                        <a:rPr lang="es-CR" sz="2400">
                          <a:latin typeface="Cambria Math" panose="02040503050406030204" pitchFamily="18" charset="0"/>
                        </a:rPr>
                        <m:t>=</m:t>
                      </m:r>
                      <m:nary>
                        <m:naryPr>
                          <m:chr m:val="∑"/>
                          <m:ctrlPr>
                            <a:rPr lang="es-CR" sz="2400" i="1">
                              <a:latin typeface="Cambria Math"/>
                            </a:rPr>
                          </m:ctrlPr>
                        </m:naryPr>
                        <m:sub>
                          <m:r>
                            <m:rPr>
                              <m:brk m:alnAt="23"/>
                            </m:rPr>
                            <a:rPr lang="es-CR" sz="2400" i="1">
                              <a:latin typeface="Cambria Math" panose="02040503050406030204" pitchFamily="18" charset="0"/>
                            </a:rPr>
                            <m:t>𝑖</m:t>
                          </m:r>
                          <m:r>
                            <a:rPr lang="es-CR" sz="2400" i="1">
                              <a:latin typeface="Cambria Math" panose="02040503050406030204" pitchFamily="18" charset="0"/>
                            </a:rPr>
                            <m:t>=1</m:t>
                          </m:r>
                        </m:sub>
                        <m:sup>
                          <m:r>
                            <a:rPr lang="es-CR" sz="2400" i="1">
                              <a:latin typeface="Cambria Math" panose="02040503050406030204" pitchFamily="18" charset="0"/>
                            </a:rPr>
                            <m:t>𝑛</m:t>
                          </m:r>
                        </m:sup>
                        <m:e>
                          <m:sSub>
                            <m:sSubPr>
                              <m:ctrlPr>
                                <a:rPr lang="es-CR" sz="2400" i="1">
                                  <a:latin typeface="Cambria Math"/>
                                </a:rPr>
                              </m:ctrlPr>
                            </m:sSubPr>
                            <m:e>
                              <m:r>
                                <a:rPr lang="es-CR" sz="2400" i="1">
                                  <a:latin typeface="Cambria Math" panose="02040503050406030204" pitchFamily="18" charset="0"/>
                                </a:rPr>
                                <m:t>𝑥</m:t>
                              </m:r>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a:rPr>
                              </m:ctrlPr>
                            </m:sSubPr>
                            <m:e>
                              <m:r>
                                <a:rPr lang="es-CR" sz="2400" i="1">
                                  <a:latin typeface="Cambria Math" panose="02040503050406030204" pitchFamily="18" charset="0"/>
                                </a:rPr>
                                <m:t>𝑤</m:t>
                              </m:r>
                            </m:e>
                            <m:sub>
                              <m:r>
                                <a:rPr lang="es-CR" sz="2400" i="1">
                                  <a:latin typeface="Cambria Math" panose="02040503050406030204" pitchFamily="18" charset="0"/>
                                </a:rPr>
                                <m:t>𝑖𝑗</m:t>
                              </m:r>
                            </m:sub>
                          </m:sSub>
                        </m:e>
                      </m:nary>
                    </m:oMath>
                  </m:oMathPara>
                </a14:m>
                <a:endParaRPr lang="es-CR" sz="2400" dirty="0"/>
              </a:p>
              <a:p>
                <a:pPr marL="0" indent="0">
                  <a:buNone/>
                </a:pPr>
                <a:r>
                  <a:rPr lang="es-CR" sz="2400" dirty="0"/>
                  <a:t>donde X es el vector de entradas, </a:t>
                </a:r>
                <a:r>
                  <a:rPr lang="es-CR" sz="2400" dirty="0" err="1"/>
                  <a:t>Wj</a:t>
                </a:r>
                <a:r>
                  <a:rPr lang="es-CR" sz="2400" dirty="0"/>
                  <a:t> es el vector de pesos sinápticos que une a las entradas con el procesador elemental e i es el índice que identifica a cada entrada desde 1 hasta n.</a:t>
                </a:r>
              </a:p>
              <a:p>
                <a:pPr marL="0" indent="0">
                  <a:buNone/>
                </a:pPr>
                <a:endParaRPr lang="es-CR" sz="2400" dirty="0"/>
              </a:p>
              <a:p>
                <a:r>
                  <a:rPr lang="es-CR" sz="2400" dirty="0"/>
                  <a:t>Otra función de red es la utilizada en Redes Función de Base Radial (FBR), y consiste en determinar el valor de red calculando la distancia a un determinado punto de referencia. La función de red FBR para un procesador elemental j al que están conectadas n entradas se puede definir formalmente como:</a:t>
                </a:r>
              </a:p>
              <a:p>
                <a:pPr marL="0" indent="0" algn="ctr">
                  <a:buNone/>
                </a:pPr>
                <a14:m>
                  <m:oMathPara xmlns:m="http://schemas.openxmlformats.org/officeDocument/2006/math">
                    <m:oMathParaPr>
                      <m:jc m:val="centerGroup"/>
                    </m:oMathParaPr>
                    <m:oMath xmlns:m="http://schemas.openxmlformats.org/officeDocument/2006/math">
                      <m:r>
                        <m:rPr>
                          <m:sty m:val="p"/>
                        </m:rPr>
                        <a:rPr lang="es-CR" sz="2000">
                          <a:latin typeface="Cambria Math" panose="02040503050406030204" pitchFamily="18" charset="0"/>
                        </a:rPr>
                        <m:t>F</m:t>
                      </m:r>
                      <m:d>
                        <m:dPr>
                          <m:ctrlPr>
                            <a:rPr lang="es-CR" sz="2000" i="1">
                              <a:latin typeface="Cambria Math"/>
                            </a:rPr>
                          </m:ctrlPr>
                        </m:dPr>
                        <m:e>
                          <m:r>
                            <m:rPr>
                              <m:sty m:val="p"/>
                            </m:rPr>
                            <a:rPr lang="es-CR" sz="2000">
                              <a:latin typeface="Cambria Math" panose="02040503050406030204" pitchFamily="18" charset="0"/>
                            </a:rPr>
                            <m:t>X</m:t>
                          </m:r>
                          <m:r>
                            <a:rPr lang="es-CR" sz="2000">
                              <a:latin typeface="Cambria Math" panose="02040503050406030204" pitchFamily="18" charset="0"/>
                            </a:rPr>
                            <m:t>,</m:t>
                          </m:r>
                          <m:sSub>
                            <m:sSubPr>
                              <m:ctrlPr>
                                <a:rPr lang="es-CR" sz="2000" i="1">
                                  <a:latin typeface="Cambria Math"/>
                                </a:rPr>
                              </m:ctrlPr>
                            </m:sSubPr>
                            <m:e>
                              <m:r>
                                <m:rPr>
                                  <m:sty m:val="p"/>
                                </m:rPr>
                                <a:rPr lang="es-CR" sz="2000">
                                  <a:latin typeface="Cambria Math" panose="02040503050406030204" pitchFamily="18" charset="0"/>
                                </a:rPr>
                                <m:t>W</m:t>
                              </m:r>
                            </m:e>
                            <m:sub>
                              <m:r>
                                <m:rPr>
                                  <m:sty m:val="p"/>
                                </m:rPr>
                                <a:rPr lang="es-CR" sz="2000">
                                  <a:latin typeface="Cambria Math" panose="02040503050406030204" pitchFamily="18" charset="0"/>
                                </a:rPr>
                                <m:t>j</m:t>
                              </m:r>
                            </m:sub>
                          </m:sSub>
                        </m:e>
                      </m:d>
                      <m:r>
                        <a:rPr lang="es-CR" sz="2000">
                          <a:latin typeface="Cambria Math" panose="02040503050406030204" pitchFamily="18" charset="0"/>
                        </a:rPr>
                        <m:t>=</m:t>
                      </m:r>
                      <m:rad>
                        <m:radPr>
                          <m:degHide m:val="on"/>
                          <m:ctrlPr>
                            <a:rPr lang="es-CR" sz="2000" i="1" smtClean="0">
                              <a:latin typeface="Cambria Math"/>
                            </a:rPr>
                          </m:ctrlPr>
                        </m:radPr>
                        <m:deg/>
                        <m:e>
                          <m:nary>
                            <m:naryPr>
                              <m:chr m:val="∑"/>
                              <m:ctrlPr>
                                <a:rPr lang="es-CR" sz="2000" i="1" smtClean="0">
                                  <a:latin typeface="Cambria Math"/>
                                </a:rPr>
                              </m:ctrlPr>
                            </m:naryPr>
                            <m:sub>
                              <m:r>
                                <m:rPr>
                                  <m:brk m:alnAt="23"/>
                                </m:rPr>
                                <a:rPr lang="es-CR" sz="2000" b="0" i="1" smtClean="0">
                                  <a:latin typeface="Cambria Math" panose="02040503050406030204" pitchFamily="18" charset="0"/>
                                </a:rPr>
                                <m:t>𝑖</m:t>
                              </m:r>
                              <m:r>
                                <a:rPr lang="es-CR" sz="2000" b="0" i="1" smtClean="0">
                                  <a:latin typeface="Cambria Math" panose="02040503050406030204" pitchFamily="18" charset="0"/>
                                </a:rPr>
                                <m:t>=1</m:t>
                              </m:r>
                            </m:sub>
                            <m:sup>
                              <m:r>
                                <a:rPr lang="es-CR" sz="2000" b="0" i="1" smtClean="0">
                                  <a:latin typeface="Cambria Math" panose="02040503050406030204" pitchFamily="18" charset="0"/>
                                </a:rPr>
                                <m:t>𝑛</m:t>
                              </m:r>
                            </m:sup>
                            <m:e>
                              <m:sSup>
                                <m:sSupPr>
                                  <m:ctrlPr>
                                    <a:rPr lang="es-CR" sz="2000" b="0" i="1" smtClean="0">
                                      <a:latin typeface="Cambria Math"/>
                                    </a:rPr>
                                  </m:ctrlPr>
                                </m:sSupPr>
                                <m:e>
                                  <m:d>
                                    <m:dPr>
                                      <m:ctrlPr>
                                        <a:rPr lang="es-CR" sz="2000" b="0" i="1" smtClean="0">
                                          <a:latin typeface="Cambria Math"/>
                                        </a:rPr>
                                      </m:ctrlPr>
                                    </m:dPr>
                                    <m:e>
                                      <m:sSub>
                                        <m:sSubPr>
                                          <m:ctrlPr>
                                            <a:rPr lang="es-CR" sz="2000" b="0" i="1" smtClean="0">
                                              <a:latin typeface="Cambria Math"/>
                                            </a:rPr>
                                          </m:ctrlPr>
                                        </m:sSubPr>
                                        <m:e>
                                          <m:r>
                                            <a:rPr lang="es-CR" sz="2000" b="0" i="1" smtClean="0">
                                              <a:latin typeface="Cambria Math" panose="02040503050406030204" pitchFamily="18" charset="0"/>
                                            </a:rPr>
                                            <m:t>𝑥</m:t>
                                          </m:r>
                                        </m:e>
                                        <m:sub>
                                          <m:r>
                                            <a:rPr lang="es-CR" sz="2000" b="0" i="1" smtClean="0">
                                              <a:latin typeface="Cambria Math" panose="02040503050406030204" pitchFamily="18" charset="0"/>
                                            </a:rPr>
                                            <m:t>𝑖</m:t>
                                          </m:r>
                                        </m:sub>
                                      </m:sSub>
                                      <m:r>
                                        <a:rPr lang="es-CR" sz="2000" b="0" i="1" smtClean="0">
                                          <a:latin typeface="Cambria Math" panose="02040503050406030204" pitchFamily="18" charset="0"/>
                                        </a:rPr>
                                        <m:t>−</m:t>
                                      </m:r>
                                      <m:sSub>
                                        <m:sSubPr>
                                          <m:ctrlPr>
                                            <a:rPr lang="es-CR" sz="2000" b="0" i="1" smtClean="0">
                                              <a:latin typeface="Cambria Math"/>
                                            </a:rPr>
                                          </m:ctrlPr>
                                        </m:sSubPr>
                                        <m:e>
                                          <m:r>
                                            <a:rPr lang="es-CR" sz="2000" b="0" i="1" smtClean="0">
                                              <a:latin typeface="Cambria Math" panose="02040503050406030204" pitchFamily="18" charset="0"/>
                                            </a:rPr>
                                            <m:t>𝑤</m:t>
                                          </m:r>
                                        </m:e>
                                        <m:sub>
                                          <m:r>
                                            <a:rPr lang="es-CR" sz="2000" b="0" i="1" smtClean="0">
                                              <a:latin typeface="Cambria Math" panose="02040503050406030204" pitchFamily="18" charset="0"/>
                                            </a:rPr>
                                            <m:t>𝑖𝑗</m:t>
                                          </m:r>
                                        </m:sub>
                                      </m:sSub>
                                    </m:e>
                                  </m:d>
                                </m:e>
                                <m:sup>
                                  <m:r>
                                    <a:rPr lang="es-CR" sz="2000" b="0" i="1" smtClean="0">
                                      <a:latin typeface="Cambria Math" panose="02040503050406030204" pitchFamily="18" charset="0"/>
                                    </a:rPr>
                                    <m:t>2</m:t>
                                  </m:r>
                                </m:sup>
                              </m:sSup>
                            </m:e>
                          </m:nary>
                        </m:e>
                      </m:rad>
                    </m:oMath>
                  </m:oMathPara>
                </a14:m>
                <a:endParaRPr lang="es-CR" sz="2000" dirty="0"/>
              </a:p>
            </p:txBody>
          </p:sp>
        </mc:Choice>
        <mc:Fallback xmlns="">
          <p:sp>
            <p:nvSpPr>
              <p:cNvPr id="3" name="Marcador de contenido 2">
                <a:extLst>
                  <a:ext uri="{FF2B5EF4-FFF2-40B4-BE49-F238E27FC236}">
                    <a16:creationId xmlns:a16="http://schemas.microsoft.com/office/drawing/2014/main" id="{2E2FDA9D-CFF7-4CBB-AF68-E90195540875}"/>
                  </a:ext>
                </a:extLst>
              </p:cNvPr>
              <p:cNvSpPr>
                <a:spLocks noGrp="1" noRot="1" noChangeAspect="1" noMove="1" noResize="1" noEditPoints="1" noAdjustHandles="1" noChangeArrowheads="1" noChangeShapeType="1" noTextEdit="1"/>
              </p:cNvSpPr>
              <p:nvPr>
                <p:ph idx="1"/>
              </p:nvPr>
            </p:nvSpPr>
            <p:spPr>
              <a:xfrm>
                <a:off x="230819" y="995620"/>
                <a:ext cx="11762913" cy="5751409"/>
              </a:xfrm>
              <a:blipFill>
                <a:blip r:embed="rId2"/>
                <a:stretch>
                  <a:fillRect l="-829" t="-2013" r="-778"/>
                </a:stretch>
              </a:blipFill>
            </p:spPr>
            <p:txBody>
              <a:bodyPr/>
              <a:lstStyle/>
              <a:p>
                <a:r>
                  <a:rPr lang="es-CR">
                    <a:noFill/>
                  </a:rPr>
                  <a:t> </a:t>
                </a:r>
              </a:p>
            </p:txBody>
          </p:sp>
        </mc:Fallback>
      </mc:AlternateContent>
      <p:sp>
        <p:nvSpPr>
          <p:cNvPr id="4" name="1 Título">
            <a:extLst>
              <a:ext uri="{FF2B5EF4-FFF2-40B4-BE49-F238E27FC236}">
                <a16:creationId xmlns="" xmlns:a16="http://schemas.microsoft.com/office/drawing/2014/main" id="{F15E2EB8-C1C2-48B4-A07D-AE767F063A90}"/>
              </a:ext>
            </a:extLst>
          </p:cNvPr>
          <p:cNvSpPr>
            <a:spLocks noGrp="1"/>
          </p:cNvSpPr>
          <p:nvPr>
            <p:ph type="title"/>
          </p:nvPr>
        </p:nvSpPr>
        <p:spPr>
          <a:xfrm>
            <a:off x="838200" y="29095"/>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2067044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9158EDF8-F9F9-4942-932A-9497AB17BB37}"/>
              </a:ext>
            </a:extLst>
          </p:cNvPr>
          <p:cNvSpPr>
            <a:spLocks noGrp="1"/>
          </p:cNvSpPr>
          <p:nvPr>
            <p:ph idx="1"/>
          </p:nvPr>
        </p:nvSpPr>
        <p:spPr>
          <a:xfrm>
            <a:off x="287783" y="1253331"/>
            <a:ext cx="11510639" cy="5396044"/>
          </a:xfrm>
        </p:spPr>
        <p:txBody>
          <a:bodyPr>
            <a:normAutofit/>
          </a:bodyPr>
          <a:lstStyle/>
          <a:p>
            <a:pPr marL="0" indent="0">
              <a:buNone/>
            </a:pPr>
            <a:r>
              <a:rPr lang="es-CR" b="1" u="sng" dirty="0"/>
              <a:t>Función de activación</a:t>
            </a:r>
          </a:p>
          <a:p>
            <a:pPr marL="0" indent="0">
              <a:buNone/>
            </a:pPr>
            <a:endParaRPr lang="es-CR" dirty="0"/>
          </a:p>
          <a:p>
            <a:pPr algn="just"/>
            <a:r>
              <a:rPr lang="es-CR" dirty="0"/>
              <a:t>La función de activación, también conocida como función de salida, es considerada como una de las características más importantes de una neurona artificial, dado que representa el comportamiento de ésta. Esta función es la encargada de calcular el estado de activación de la neurona en base al resultado entregado por la función de red. Generalmente los resultados entregados por la función de activación se encuentran en el intervalo [-1, 1] o [0, 1], donde un estado de actividad completa es representado por el valor 1 y un estado de inactividad </a:t>
            </a:r>
            <a:r>
              <a:rPr lang="pt-BR" dirty="0"/>
              <a:t>completa por 0 o -1.</a:t>
            </a:r>
            <a:endParaRPr lang="es-CR" dirty="0"/>
          </a:p>
        </p:txBody>
      </p:sp>
      <p:sp>
        <p:nvSpPr>
          <p:cNvPr id="4" name="1 Título">
            <a:extLst>
              <a:ext uri="{FF2B5EF4-FFF2-40B4-BE49-F238E27FC236}">
                <a16:creationId xmlns="" xmlns:a16="http://schemas.microsoft.com/office/drawing/2014/main" id="{E79495F8-9F29-4120-9E64-B5681BDBF603}"/>
              </a:ext>
            </a:extLst>
          </p:cNvPr>
          <p:cNvSpPr>
            <a:spLocks noGrp="1"/>
          </p:cNvSpPr>
          <p:nvPr>
            <p:ph type="title"/>
          </p:nvPr>
        </p:nvSpPr>
        <p:spPr>
          <a:xfrm>
            <a:off x="838200" y="29095"/>
            <a:ext cx="10515600" cy="966525"/>
          </a:xfrm>
        </p:spPr>
        <p:txBody>
          <a:bodyPr/>
          <a:lstStyle/>
          <a:p>
            <a:pPr algn="ctr"/>
            <a:r>
              <a:rPr lang="es-CR" dirty="0"/>
              <a:t>Neurona: biológica vs artificial </a:t>
            </a:r>
          </a:p>
        </p:txBody>
      </p:sp>
    </p:spTree>
    <p:extLst>
      <p:ext uri="{BB962C8B-B14F-4D97-AF65-F5344CB8AC3E}">
        <p14:creationId xmlns:p14="http://schemas.microsoft.com/office/powerpoint/2010/main" val="335143341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Redes Neuronales Artificiales</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Neurona biológica vs neurona artificial</a:t>
            </a:r>
          </a:p>
        </p:txBody>
      </p:sp>
    </p:spTree>
    <p:extLst>
      <p:ext uri="{BB962C8B-B14F-4D97-AF65-F5344CB8AC3E}">
        <p14:creationId xmlns:p14="http://schemas.microsoft.com/office/powerpoint/2010/main" val="427420135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827" y="107674"/>
            <a:ext cx="11324208" cy="1019792"/>
          </a:xfrm>
        </p:spPr>
        <p:txBody>
          <a:bodyPr/>
          <a:lstStyle/>
          <a:p>
            <a:pPr algn="ctr"/>
            <a:r>
              <a:rPr lang="es-CR" dirty="0"/>
              <a:t>Redes Neuronales Artificiales</a:t>
            </a:r>
          </a:p>
        </p:txBody>
      </p:sp>
      <p:sp>
        <p:nvSpPr>
          <p:cNvPr id="3" name="2 Marcador de contenido"/>
          <p:cNvSpPr>
            <a:spLocks noGrp="1"/>
          </p:cNvSpPr>
          <p:nvPr>
            <p:ph idx="1"/>
          </p:nvPr>
        </p:nvSpPr>
        <p:spPr>
          <a:xfrm>
            <a:off x="305539" y="1118590"/>
            <a:ext cx="11572783" cy="5631736"/>
          </a:xfrm>
        </p:spPr>
        <p:txBody>
          <a:bodyPr>
            <a:normAutofit lnSpcReduction="10000"/>
          </a:bodyPr>
          <a:lstStyle/>
          <a:p>
            <a:pPr algn="just"/>
            <a:r>
              <a:rPr lang="es-CR" dirty="0"/>
              <a:t>Una Red Neuronal Artificial (RNA) es un paradigma de procesamiento de la información que es inspirado en el modo en que un sistema nervioso biológico, como el cerebro, procesa la información. Una RNA está compuesta por un conjunto de neuronas artificiales o procesadores elementales, los cuales, interconectados de alguna manera, trabajan para obtener la solución de un problema específico. En la literatura existen diversas definiciones para una RNA, pero una de las más certeras con el propósito de resumir su todo es la siguiente:</a:t>
            </a:r>
          </a:p>
          <a:p>
            <a:pPr algn="just"/>
            <a:endParaRPr lang="es-CR" dirty="0"/>
          </a:p>
          <a:p>
            <a:pPr algn="just"/>
            <a:r>
              <a:rPr lang="es-CR" dirty="0"/>
              <a:t>“Una Red Neuronal es un conjunto de procesadores elementales interconectados, no lineal ni estacionario, que realiza al menos alguna de las siguientes funciones: Aprendizaje, Memorización, Generalización o Abstracción de características esenciales, a partir de un conjunto de ejemplos”</a:t>
            </a:r>
          </a:p>
        </p:txBody>
      </p:sp>
    </p:spTree>
    <p:extLst>
      <p:ext uri="{BB962C8B-B14F-4D97-AF65-F5344CB8AC3E}">
        <p14:creationId xmlns:p14="http://schemas.microsoft.com/office/powerpoint/2010/main" val="28702695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1DE19216-8379-4B36-8C44-07E7903F1AD4}"/>
              </a:ext>
            </a:extLst>
          </p:cNvPr>
          <p:cNvSpPr>
            <a:spLocks noGrp="1"/>
          </p:cNvSpPr>
          <p:nvPr>
            <p:ph idx="1"/>
          </p:nvPr>
        </p:nvSpPr>
        <p:spPr>
          <a:xfrm>
            <a:off x="257452" y="1150924"/>
            <a:ext cx="11496581" cy="5471818"/>
          </a:xfrm>
        </p:spPr>
        <p:txBody>
          <a:bodyPr>
            <a:normAutofit/>
          </a:bodyPr>
          <a:lstStyle/>
          <a:p>
            <a:pPr algn="just"/>
            <a:r>
              <a:rPr lang="es-CR" dirty="0"/>
              <a:t>Las neuronas artificiales o nodos pueden clasificarse, de acuerdo a su funcionalidad, de la siguiente forma:</a:t>
            </a:r>
          </a:p>
          <a:p>
            <a:pPr algn="just"/>
            <a:endParaRPr lang="es-CR" dirty="0"/>
          </a:p>
          <a:p>
            <a:pPr algn="just"/>
            <a:r>
              <a:rPr lang="es-CR" dirty="0"/>
              <a:t>Nodos de entrada: son los encargados de recibir las señales o informaciones desde el exterior de la red. No realizan procesamiento de la información.</a:t>
            </a:r>
          </a:p>
          <a:p>
            <a:pPr algn="just"/>
            <a:endParaRPr lang="es-CR" dirty="0"/>
          </a:p>
          <a:p>
            <a:pPr algn="just"/>
            <a:r>
              <a:rPr lang="es-CR" dirty="0"/>
              <a:t>Nodos salida: son los encargados de enviar la salida de la red neuronal hacia el exterior de ésta. Pueden realizar procesamiento de la información.</a:t>
            </a:r>
          </a:p>
          <a:p>
            <a:pPr algn="just"/>
            <a:endParaRPr lang="es-CR" dirty="0"/>
          </a:p>
          <a:p>
            <a:pPr algn="just"/>
            <a:r>
              <a:rPr lang="es-CR" dirty="0"/>
              <a:t>Nodos ocultos: son los encargados de realizar el procesamiento de la información de la información y, con esto, realizar el aprendizaje. Reciben la información desde los nodos de entrada y la envían a los nodos de salida.</a:t>
            </a:r>
          </a:p>
        </p:txBody>
      </p:sp>
      <p:sp>
        <p:nvSpPr>
          <p:cNvPr id="4" name="1 Título">
            <a:extLst>
              <a:ext uri="{FF2B5EF4-FFF2-40B4-BE49-F238E27FC236}">
                <a16:creationId xmlns="" xmlns:a16="http://schemas.microsoft.com/office/drawing/2014/main" id="{C876DDEB-2104-44D2-AB60-AA1D6610FFB4}"/>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57236464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41416F4C-A5F7-4AB9-B901-52044521FDE4}"/>
              </a:ext>
            </a:extLst>
          </p:cNvPr>
          <p:cNvSpPr>
            <a:spLocks noGrp="1"/>
          </p:cNvSpPr>
          <p:nvPr>
            <p:ph idx="1"/>
          </p:nvPr>
        </p:nvSpPr>
        <p:spPr>
          <a:xfrm>
            <a:off x="296662" y="1253331"/>
            <a:ext cx="10515600" cy="4351338"/>
          </a:xfrm>
        </p:spPr>
        <p:txBody>
          <a:bodyPr/>
          <a:lstStyle/>
          <a:p>
            <a:r>
              <a:rPr lang="es-CR" dirty="0"/>
              <a:t>Se conoce como capa o nivel a un conjunto de neuronas del mismo tipo, ya sea de entrada, salida u oculta. Toda RNA incorpora una capa de entrada, una capa de salida y una o más capas ocultas.</a:t>
            </a:r>
          </a:p>
          <a:p>
            <a:endParaRPr lang="es-CR" dirty="0"/>
          </a:p>
          <a:p>
            <a:r>
              <a:rPr lang="es-CR" dirty="0"/>
              <a:t>En el estudio de las RNA deben considerarse tres aspectos fundamentales: la arquitectura, el aprendizaje y la capacidad de generalización de la red.</a:t>
            </a:r>
          </a:p>
        </p:txBody>
      </p:sp>
      <p:sp>
        <p:nvSpPr>
          <p:cNvPr id="5" name="1 Título">
            <a:extLst>
              <a:ext uri="{FF2B5EF4-FFF2-40B4-BE49-F238E27FC236}">
                <a16:creationId xmlns="" xmlns:a16="http://schemas.microsoft.com/office/drawing/2014/main" id="{E9467EA1-B900-42FF-B4D4-CDF558B37EA8}"/>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0324319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F8D6A12B-6E1F-47EB-9ACD-B1D2CCDBE128}"/>
              </a:ext>
            </a:extLst>
          </p:cNvPr>
          <p:cNvSpPr>
            <a:spLocks noGrp="1"/>
          </p:cNvSpPr>
          <p:nvPr>
            <p:ph idx="1"/>
          </p:nvPr>
        </p:nvSpPr>
        <p:spPr>
          <a:xfrm>
            <a:off x="106533" y="941034"/>
            <a:ext cx="11869444" cy="5726096"/>
          </a:xfrm>
        </p:spPr>
        <p:txBody>
          <a:bodyPr>
            <a:normAutofit/>
          </a:bodyPr>
          <a:lstStyle/>
          <a:p>
            <a:pPr marL="0" indent="0">
              <a:buNone/>
            </a:pPr>
            <a:r>
              <a:rPr lang="es-CR" b="1" dirty="0"/>
              <a:t>a) Arquitectura de red</a:t>
            </a:r>
          </a:p>
          <a:p>
            <a:pPr marL="0" indent="0">
              <a:buNone/>
            </a:pPr>
            <a:endParaRPr lang="es-CR" b="1" dirty="0"/>
          </a:p>
          <a:p>
            <a:pPr marL="0" indent="0">
              <a:buNone/>
            </a:pPr>
            <a:r>
              <a:rPr lang="es-CR" dirty="0"/>
              <a:t>El término arquitectura de la red está relacionado con el diseño estructural de la red y busca determinar los siguientes elementos: la cantidad de entradas y salidas, la cantidad de nodos ocultos, la función de red y de activación asociada a cada nodo, la forma en que los nodos están interconectados, la dirección que sigue la información, y la selección de un conjunto de datos adecuado para realizar el entrenamiento y la validación del modelo obtenido.</a:t>
            </a:r>
            <a:endParaRPr lang="es-CR" b="1" dirty="0"/>
          </a:p>
        </p:txBody>
      </p:sp>
      <p:sp>
        <p:nvSpPr>
          <p:cNvPr id="4" name="1 Título">
            <a:extLst>
              <a:ext uri="{FF2B5EF4-FFF2-40B4-BE49-F238E27FC236}">
                <a16:creationId xmlns="" xmlns:a16="http://schemas.microsoft.com/office/drawing/2014/main" id="{14BB87FF-3C4A-44F0-BC83-135BB26D4ABC}"/>
              </a:ext>
            </a:extLst>
          </p:cNvPr>
          <p:cNvSpPr>
            <a:spLocks noGrp="1"/>
          </p:cNvSpPr>
          <p:nvPr>
            <p:ph type="title"/>
          </p:nvPr>
        </p:nvSpPr>
        <p:spPr>
          <a:xfrm>
            <a:off x="429827" y="107674"/>
            <a:ext cx="11324208" cy="833359"/>
          </a:xfrm>
        </p:spPr>
        <p:txBody>
          <a:bodyPr/>
          <a:lstStyle/>
          <a:p>
            <a:pPr algn="ctr"/>
            <a:r>
              <a:rPr lang="es-CR" dirty="0"/>
              <a:t>Redes Neuronales Artificiales</a:t>
            </a:r>
          </a:p>
        </p:txBody>
      </p:sp>
    </p:spTree>
    <p:extLst>
      <p:ext uri="{BB962C8B-B14F-4D97-AF65-F5344CB8AC3E}">
        <p14:creationId xmlns:p14="http://schemas.microsoft.com/office/powerpoint/2010/main" val="322024392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93002107-51F8-4F23-8956-B161BCA62E5E}"/>
              </a:ext>
            </a:extLst>
          </p:cNvPr>
          <p:cNvSpPr>
            <a:spLocks noGrp="1"/>
          </p:cNvSpPr>
          <p:nvPr>
            <p:ph idx="1"/>
          </p:nvPr>
        </p:nvSpPr>
        <p:spPr>
          <a:xfrm>
            <a:off x="287783" y="1253331"/>
            <a:ext cx="11741459" cy="5396044"/>
          </a:xfrm>
        </p:spPr>
        <p:txBody>
          <a:bodyPr>
            <a:normAutofit lnSpcReduction="10000"/>
          </a:bodyPr>
          <a:lstStyle/>
          <a:p>
            <a:pPr marL="0" indent="0">
              <a:buNone/>
            </a:pPr>
            <a:r>
              <a:rPr lang="es-CR" i="1" dirty="0"/>
              <a:t>Cantidad de nodos de entrada y salida</a:t>
            </a:r>
          </a:p>
          <a:p>
            <a:pPr marL="0" indent="0">
              <a:buNone/>
            </a:pPr>
            <a:endParaRPr lang="es-CR" i="1" dirty="0"/>
          </a:p>
          <a:p>
            <a:pPr algn="just"/>
            <a:r>
              <a:rPr lang="es-CR" dirty="0"/>
              <a:t>La determinación del conjunto de datos de entrada y de salida de la red depende exclusivamente del problema que se busca resolver. La cantidad de entradas y de salidas que necesite el problema en cuestión determinará la cantidad </a:t>
            </a:r>
            <a:r>
              <a:rPr lang="es-CR" dirty="0" err="1"/>
              <a:t>cantidad</a:t>
            </a:r>
            <a:r>
              <a:rPr lang="es-CR" dirty="0"/>
              <a:t> de nodos de entrada y de salida de la red respectivamente. Es una práctica común realizar un análisis de los datos tanto de entradas como de salida, para escalarlo y/o </a:t>
            </a:r>
            <a:r>
              <a:rPr lang="es-CR" dirty="0" err="1"/>
              <a:t>preprocesarlos</a:t>
            </a:r>
            <a:r>
              <a:rPr lang="es-CR" dirty="0"/>
              <a:t>. Por lo general, el escalamiento se realiza en el intervalo [0, 1] o [-1, 1] y el pre-procesamiento consiste en aplicar algún método estadístico que permita capturar la información relevante de los datos de entrada y desechar la restante. Si se ha realizado un escalamiento de los datos de entrada, se debe realizar una operación de desnormalización con los datos de salida para volver a su estado original los datos que fueron escalados.</a:t>
            </a:r>
          </a:p>
        </p:txBody>
      </p:sp>
      <p:sp>
        <p:nvSpPr>
          <p:cNvPr id="4" name="1 Título">
            <a:extLst>
              <a:ext uri="{FF2B5EF4-FFF2-40B4-BE49-F238E27FC236}">
                <a16:creationId xmlns="" xmlns:a16="http://schemas.microsoft.com/office/drawing/2014/main" id="{821085FB-F02C-41C8-AA12-047FCE0EDE7B}"/>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4767415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EB3B11C2-CBE1-4F17-BDA3-A49326348C98}"/>
              </a:ext>
            </a:extLst>
          </p:cNvPr>
          <p:cNvSpPr>
            <a:spLocks noGrp="1"/>
          </p:cNvSpPr>
          <p:nvPr>
            <p:ph idx="1"/>
          </p:nvPr>
        </p:nvSpPr>
        <p:spPr>
          <a:xfrm>
            <a:off x="429827" y="1346231"/>
            <a:ext cx="11217676" cy="5338654"/>
          </a:xfrm>
        </p:spPr>
        <p:txBody>
          <a:bodyPr>
            <a:normAutofit/>
          </a:bodyPr>
          <a:lstStyle/>
          <a:p>
            <a:pPr marL="0" indent="0">
              <a:buNone/>
            </a:pPr>
            <a:r>
              <a:rPr lang="es-CR" i="1" dirty="0"/>
              <a:t>Cantidad de nodos ocultos</a:t>
            </a:r>
          </a:p>
          <a:p>
            <a:pPr marL="0" indent="0">
              <a:buNone/>
            </a:pPr>
            <a:endParaRPr lang="es-CR" dirty="0"/>
          </a:p>
          <a:p>
            <a:pPr marL="0" indent="0" algn="just">
              <a:buNone/>
            </a:pPr>
            <a:r>
              <a:rPr lang="es-CR" dirty="0"/>
              <a:t>La cantidad de capas ocultas se determina de acuerdo a la complejidad del problema. En la mayoría de los problemas basta con utilizar una sola capa oculta, pero si no se consiguen buenos resultados puede intentarse utilizando más de una. La cantidad de nodos para una capa cualquiera se determina por lo general por ensayo y error, variando la cantidad de nodos entre el n/2 y 2n, por lo general, siendo n el número de nodos de la capa anterior.</a:t>
            </a:r>
          </a:p>
        </p:txBody>
      </p:sp>
      <p:sp>
        <p:nvSpPr>
          <p:cNvPr id="4" name="1 Título">
            <a:extLst>
              <a:ext uri="{FF2B5EF4-FFF2-40B4-BE49-F238E27FC236}">
                <a16:creationId xmlns="" xmlns:a16="http://schemas.microsoft.com/office/drawing/2014/main" id="{C770C50B-44D3-4F33-B5BC-4E63722ED0CD}"/>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3895463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Redes Neuronales Artificiales</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Neurona biológica vs neurona artificial</a:t>
            </a:r>
          </a:p>
        </p:txBody>
      </p:sp>
      <p:sp>
        <p:nvSpPr>
          <p:cNvPr id="12" name="6 Elipse">
            <a:extLst>
              <a:ext uri="{FF2B5EF4-FFF2-40B4-BE49-F238E27FC236}">
                <a16:creationId xmlns=""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5" name="12 Rectángulo redondeado">
            <a:extLst>
              <a:ext uri="{FF2B5EF4-FFF2-40B4-BE49-F238E27FC236}">
                <a16:creationId xmlns="" xmlns:a16="http://schemas.microsoft.com/office/drawing/2014/main" id="{76B57E1A-B6C4-45F1-BAE1-FE0E4F0F5E4E}"/>
              </a:ext>
            </a:extLst>
          </p:cNvPr>
          <p:cNvSpPr/>
          <p:nvPr/>
        </p:nvSpPr>
        <p:spPr>
          <a:xfrm>
            <a:off x="8784298"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Aplicación de las redes en las series de tiempo</a:t>
            </a:r>
          </a:p>
        </p:txBody>
      </p:sp>
      <p:sp>
        <p:nvSpPr>
          <p:cNvPr id="14" name="6 Elipse">
            <a:extLst>
              <a:ext uri="{FF2B5EF4-FFF2-40B4-BE49-F238E27FC236}">
                <a16:creationId xmlns="" xmlns:a16="http://schemas.microsoft.com/office/drawing/2014/main" id="{6E6F3B15-486F-476E-92E4-8E32F5162D3D}"/>
              </a:ext>
            </a:extLst>
          </p:cNvPr>
          <p:cNvSpPr/>
          <p:nvPr/>
        </p:nvSpPr>
        <p:spPr>
          <a:xfrm>
            <a:off x="6576054"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2 Rectángulo redondeado">
            <a:extLst>
              <a:ext uri="{FF2B5EF4-FFF2-40B4-BE49-F238E27FC236}">
                <a16:creationId xmlns="" xmlns:a16="http://schemas.microsoft.com/office/drawing/2014/main" id="{76B57E1A-B6C4-45F1-BAE1-FE0E4F0F5E4E}"/>
              </a:ext>
            </a:extLst>
          </p:cNvPr>
          <p:cNvSpPr/>
          <p:nvPr/>
        </p:nvSpPr>
        <p:spPr>
          <a:xfrm>
            <a:off x="8784298"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Conclusión</a:t>
            </a:r>
          </a:p>
        </p:txBody>
      </p:sp>
    </p:spTree>
    <p:extLst>
      <p:ext uri="{BB962C8B-B14F-4D97-AF65-F5344CB8AC3E}">
        <p14:creationId xmlns:p14="http://schemas.microsoft.com/office/powerpoint/2010/main" val="3139243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D5D4CD5A-61C6-4C2B-A6DE-C0A906873D14}"/>
              </a:ext>
            </a:extLst>
          </p:cNvPr>
          <p:cNvSpPr>
            <a:spLocks noGrp="1"/>
          </p:cNvSpPr>
          <p:nvPr>
            <p:ph idx="1"/>
          </p:nvPr>
        </p:nvSpPr>
        <p:spPr>
          <a:xfrm>
            <a:off x="429827" y="1372862"/>
            <a:ext cx="11430740" cy="5377463"/>
          </a:xfrm>
        </p:spPr>
        <p:txBody>
          <a:bodyPr>
            <a:normAutofit fontScale="92500" lnSpcReduction="10000"/>
          </a:bodyPr>
          <a:lstStyle/>
          <a:p>
            <a:pPr marL="0" indent="0">
              <a:buNone/>
            </a:pPr>
            <a:r>
              <a:rPr lang="es-CR" i="1" dirty="0"/>
              <a:t>Función de red</a:t>
            </a:r>
          </a:p>
          <a:p>
            <a:pPr marL="0" indent="0">
              <a:buNone/>
            </a:pPr>
            <a:endParaRPr lang="es-CR" i="1" dirty="0"/>
          </a:p>
          <a:p>
            <a:r>
              <a:rPr lang="es-CR" dirty="0"/>
              <a:t>La función de red o de propagación es estándar para la gran mayoría de los problemas, utilizándose la Función de Base Lineal, que consiste en las sumas de las entradas ponderadas con los pesos sinápticos correspondientes.</a:t>
            </a:r>
          </a:p>
          <a:p>
            <a:endParaRPr lang="es-CR" dirty="0"/>
          </a:p>
          <a:p>
            <a:pPr marL="0" indent="0">
              <a:buNone/>
            </a:pPr>
            <a:r>
              <a:rPr lang="es-CR" i="1" dirty="0"/>
              <a:t>Función de activación</a:t>
            </a:r>
          </a:p>
          <a:p>
            <a:pPr marL="0" indent="0">
              <a:buNone/>
            </a:pPr>
            <a:endParaRPr lang="es-CR" i="1" dirty="0"/>
          </a:p>
          <a:p>
            <a:r>
              <a:rPr lang="es-CR" dirty="0"/>
              <a:t>La elección de la función de activación depende exclusivamente del problema que se intente resolver. Si el problema es de clasificación es común utilizar la función Umbral. Si el problema es de aproximación es común utilizar la función Umbral-Lineal en las capas de entrada, la función Sigmoide o la Tangente Hiperbólica en las capas ocultas y la función Umbral-Lineal o Sigmoide en la capa de salida.</a:t>
            </a:r>
          </a:p>
        </p:txBody>
      </p:sp>
      <p:sp>
        <p:nvSpPr>
          <p:cNvPr id="4" name="1 Título">
            <a:extLst>
              <a:ext uri="{FF2B5EF4-FFF2-40B4-BE49-F238E27FC236}">
                <a16:creationId xmlns="" xmlns:a16="http://schemas.microsoft.com/office/drawing/2014/main" id="{B5A22E0F-FA16-42F2-93DE-5C84CC27D170}"/>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62162267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555FE388-E692-4690-A175-F777C664B43B}"/>
              </a:ext>
            </a:extLst>
          </p:cNvPr>
          <p:cNvSpPr>
            <a:spLocks noGrp="1"/>
          </p:cNvSpPr>
          <p:nvPr>
            <p:ph idx="1"/>
          </p:nvPr>
        </p:nvSpPr>
        <p:spPr>
          <a:xfrm>
            <a:off x="106532" y="1049143"/>
            <a:ext cx="11647501" cy="5617987"/>
          </a:xfrm>
        </p:spPr>
        <p:txBody>
          <a:bodyPr>
            <a:normAutofit/>
          </a:bodyPr>
          <a:lstStyle/>
          <a:p>
            <a:pPr marL="0" indent="0">
              <a:buNone/>
            </a:pPr>
            <a:r>
              <a:rPr lang="es-CR" i="1" dirty="0"/>
              <a:t>Interconexión</a:t>
            </a:r>
          </a:p>
          <a:p>
            <a:pPr marL="0" indent="0">
              <a:buNone/>
            </a:pPr>
            <a:endParaRPr lang="es-CR" i="1" dirty="0"/>
          </a:p>
          <a:p>
            <a:pPr marL="0" indent="0" algn="just">
              <a:buNone/>
            </a:pPr>
            <a:r>
              <a:rPr lang="es-CR" dirty="0"/>
              <a:t>La interconexión de una red se refiere a la forma en que se producen las conexiones entre las neuronas agrupadas en capas. Se pueden distinguir dos tipos de interconexiones entre capas:</a:t>
            </a:r>
          </a:p>
          <a:p>
            <a:pPr marL="0" indent="0" algn="just">
              <a:buNone/>
            </a:pPr>
            <a:endParaRPr lang="es-CR" dirty="0"/>
          </a:p>
          <a:p>
            <a:r>
              <a:rPr lang="es-CR" dirty="0"/>
              <a:t>Totalmente conectadas: las salidas de los nodos de una capa cualquiera están conectadas a todos los nodos de otra capa.</a:t>
            </a:r>
          </a:p>
          <a:p>
            <a:endParaRPr lang="es-CR" dirty="0"/>
          </a:p>
          <a:p>
            <a:r>
              <a:rPr lang="es-CR" dirty="0"/>
              <a:t>Parcialmente conectadas: las salidas de los nodos de una capa cualquiera están conectadas a un grupo de nodos de otra capa y no a todos.</a:t>
            </a:r>
          </a:p>
        </p:txBody>
      </p:sp>
      <p:sp>
        <p:nvSpPr>
          <p:cNvPr id="4" name="1 Título">
            <a:extLst>
              <a:ext uri="{FF2B5EF4-FFF2-40B4-BE49-F238E27FC236}">
                <a16:creationId xmlns="" xmlns:a16="http://schemas.microsoft.com/office/drawing/2014/main" id="{D6F1A597-FAB7-40BB-B95E-692D27930FCD}"/>
              </a:ext>
            </a:extLst>
          </p:cNvPr>
          <p:cNvSpPr>
            <a:spLocks noGrp="1"/>
          </p:cNvSpPr>
          <p:nvPr>
            <p:ph type="title"/>
          </p:nvPr>
        </p:nvSpPr>
        <p:spPr>
          <a:xfrm>
            <a:off x="429827" y="1889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266747862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7F54979A-8D3C-46C3-9537-7084229A7C61}"/>
              </a:ext>
            </a:extLst>
          </p:cNvPr>
          <p:cNvSpPr>
            <a:spLocks noGrp="1"/>
          </p:cNvSpPr>
          <p:nvPr>
            <p:ph idx="1"/>
          </p:nvPr>
        </p:nvSpPr>
        <p:spPr>
          <a:xfrm>
            <a:off x="429827" y="1497150"/>
            <a:ext cx="10515600" cy="5253175"/>
          </a:xfrm>
        </p:spPr>
        <p:txBody>
          <a:bodyPr>
            <a:normAutofit/>
          </a:bodyPr>
          <a:lstStyle/>
          <a:p>
            <a:pPr marL="0" indent="0">
              <a:buNone/>
            </a:pPr>
            <a:r>
              <a:rPr lang="es-CR" i="1" dirty="0"/>
              <a:t>Dirección de la información</a:t>
            </a:r>
          </a:p>
          <a:p>
            <a:endParaRPr lang="es-CR" dirty="0"/>
          </a:p>
          <a:p>
            <a:pPr marL="0" indent="0" algn="just">
              <a:buNone/>
            </a:pPr>
            <a:r>
              <a:rPr lang="es-CR" dirty="0"/>
              <a:t>La dirección de la información se refiere al flujo que sigue la información en la red neuronal. Se pueden distinguir tres tipos redes con respecto a la dirección:</a:t>
            </a:r>
          </a:p>
          <a:p>
            <a:pPr marL="0" indent="0" algn="just">
              <a:buNone/>
            </a:pPr>
            <a:endParaRPr lang="es-CR" dirty="0"/>
          </a:p>
          <a:p>
            <a:pPr algn="just"/>
            <a:r>
              <a:rPr lang="es-CR" dirty="0"/>
              <a:t>Redes de alimentación hacia adelante: el flujo de la información siempre es desde una capa a la siguiente, es decir, va desde la capa de entrada, pasa por las capas ocultas para finalizar en la capa de salida. Ejemplo de este tipo de redes es el Perceptrón Multicapa.</a:t>
            </a:r>
          </a:p>
        </p:txBody>
      </p:sp>
      <p:sp>
        <p:nvSpPr>
          <p:cNvPr id="4" name="1 Título">
            <a:extLst>
              <a:ext uri="{FF2B5EF4-FFF2-40B4-BE49-F238E27FC236}">
                <a16:creationId xmlns="" xmlns:a16="http://schemas.microsoft.com/office/drawing/2014/main" id="{FAD66EE8-0ACB-4993-A852-ED0E06888195}"/>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284836018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38DE9D65-55CD-40C5-9793-73443A719F4B}"/>
              </a:ext>
            </a:extLst>
          </p:cNvPr>
          <p:cNvPicPr>
            <a:picLocks noChangeAspect="1"/>
          </p:cNvPicPr>
          <p:nvPr/>
        </p:nvPicPr>
        <p:blipFill>
          <a:blip r:embed="rId2"/>
          <a:stretch>
            <a:fillRect/>
          </a:stretch>
        </p:blipFill>
        <p:spPr>
          <a:xfrm>
            <a:off x="1652584" y="1946434"/>
            <a:ext cx="8352550" cy="4546441"/>
          </a:xfrm>
          <a:prstGeom prst="rect">
            <a:avLst/>
          </a:prstGeom>
        </p:spPr>
      </p:pic>
      <p:sp>
        <p:nvSpPr>
          <p:cNvPr id="5" name="1 Título">
            <a:extLst>
              <a:ext uri="{FF2B5EF4-FFF2-40B4-BE49-F238E27FC236}">
                <a16:creationId xmlns="" xmlns:a16="http://schemas.microsoft.com/office/drawing/2014/main" id="{401D7172-7016-4171-88B4-D82D237AC574}"/>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19937036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33BDCD29-E08E-445D-BA31-3984C4A925F7}"/>
              </a:ext>
            </a:extLst>
          </p:cNvPr>
          <p:cNvSpPr>
            <a:spLocks noGrp="1"/>
          </p:cNvSpPr>
          <p:nvPr>
            <p:ph idx="1"/>
          </p:nvPr>
        </p:nvSpPr>
        <p:spPr>
          <a:xfrm>
            <a:off x="429827" y="1253331"/>
            <a:ext cx="10515600" cy="4351338"/>
          </a:xfrm>
        </p:spPr>
        <p:txBody>
          <a:bodyPr/>
          <a:lstStyle/>
          <a:p>
            <a:r>
              <a:rPr lang="es-CR" dirty="0"/>
              <a:t>Redes de alimentación hacia atrás: el flujo de la información puede ir desde una capa a capas anteriores. Ejemplo de este tipo de red son las Redes Recurrentes.</a:t>
            </a:r>
          </a:p>
        </p:txBody>
      </p:sp>
      <p:sp>
        <p:nvSpPr>
          <p:cNvPr id="4" name="1 Título">
            <a:extLst>
              <a:ext uri="{FF2B5EF4-FFF2-40B4-BE49-F238E27FC236}">
                <a16:creationId xmlns="" xmlns:a16="http://schemas.microsoft.com/office/drawing/2014/main" id="{D1C13D5D-97AB-4A0B-AC43-22A089E31FDD}"/>
              </a:ext>
            </a:extLst>
          </p:cNvPr>
          <p:cNvSpPr>
            <a:spLocks noGrp="1"/>
          </p:cNvSpPr>
          <p:nvPr>
            <p:ph type="title"/>
          </p:nvPr>
        </p:nvSpPr>
        <p:spPr>
          <a:xfrm>
            <a:off x="429827" y="107674"/>
            <a:ext cx="11324208" cy="1019792"/>
          </a:xfrm>
        </p:spPr>
        <p:txBody>
          <a:bodyPr/>
          <a:lstStyle/>
          <a:p>
            <a:pPr algn="ctr"/>
            <a:r>
              <a:rPr lang="es-CR" dirty="0"/>
              <a:t>Redes Neuronales Artificiales</a:t>
            </a:r>
          </a:p>
        </p:txBody>
      </p:sp>
      <p:pic>
        <p:nvPicPr>
          <p:cNvPr id="5" name="Imagen 4">
            <a:extLst>
              <a:ext uri="{FF2B5EF4-FFF2-40B4-BE49-F238E27FC236}">
                <a16:creationId xmlns="" xmlns:a16="http://schemas.microsoft.com/office/drawing/2014/main" id="{B393A0DE-9852-41AE-AC47-18C0E57E0F23}"/>
              </a:ext>
            </a:extLst>
          </p:cNvPr>
          <p:cNvPicPr>
            <a:picLocks noChangeAspect="1"/>
          </p:cNvPicPr>
          <p:nvPr/>
        </p:nvPicPr>
        <p:blipFill>
          <a:blip r:embed="rId2"/>
          <a:stretch>
            <a:fillRect/>
          </a:stretch>
        </p:blipFill>
        <p:spPr>
          <a:xfrm>
            <a:off x="2618913" y="2698812"/>
            <a:ext cx="6178858" cy="3845820"/>
          </a:xfrm>
          <a:prstGeom prst="rect">
            <a:avLst/>
          </a:prstGeom>
        </p:spPr>
      </p:pic>
    </p:spTree>
    <p:extLst>
      <p:ext uri="{BB962C8B-B14F-4D97-AF65-F5344CB8AC3E}">
        <p14:creationId xmlns:p14="http://schemas.microsoft.com/office/powerpoint/2010/main" val="134892175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CB1AA0C8-12A6-4919-84DE-E6FC223C33C6}"/>
              </a:ext>
            </a:extLst>
          </p:cNvPr>
          <p:cNvSpPr>
            <a:spLocks noGrp="1"/>
          </p:cNvSpPr>
          <p:nvPr>
            <p:ph idx="1"/>
          </p:nvPr>
        </p:nvSpPr>
        <p:spPr>
          <a:xfrm>
            <a:off x="429827" y="1355108"/>
            <a:ext cx="10515600" cy="4351338"/>
          </a:xfrm>
        </p:spPr>
        <p:txBody>
          <a:bodyPr/>
          <a:lstStyle/>
          <a:p>
            <a:r>
              <a:rPr lang="es-CR" dirty="0"/>
              <a:t>Redes de alimentación lateral: puede existir conexiones entre neuronas de la misma capa.</a:t>
            </a:r>
          </a:p>
        </p:txBody>
      </p:sp>
      <p:sp>
        <p:nvSpPr>
          <p:cNvPr id="4" name="1 Título">
            <a:extLst>
              <a:ext uri="{FF2B5EF4-FFF2-40B4-BE49-F238E27FC236}">
                <a16:creationId xmlns="" xmlns:a16="http://schemas.microsoft.com/office/drawing/2014/main" id="{55A8135A-A640-42E3-B017-C2B8E612324A}"/>
              </a:ext>
            </a:extLst>
          </p:cNvPr>
          <p:cNvSpPr>
            <a:spLocks noGrp="1"/>
          </p:cNvSpPr>
          <p:nvPr>
            <p:ph type="title"/>
          </p:nvPr>
        </p:nvSpPr>
        <p:spPr>
          <a:xfrm>
            <a:off x="429827" y="107674"/>
            <a:ext cx="11324208" cy="1019792"/>
          </a:xfrm>
        </p:spPr>
        <p:txBody>
          <a:bodyPr/>
          <a:lstStyle/>
          <a:p>
            <a:pPr algn="ctr"/>
            <a:r>
              <a:rPr lang="es-CR" dirty="0"/>
              <a:t>Redes Neuronales Artificiales</a:t>
            </a:r>
          </a:p>
        </p:txBody>
      </p:sp>
      <p:pic>
        <p:nvPicPr>
          <p:cNvPr id="5" name="Imagen 4">
            <a:extLst>
              <a:ext uri="{FF2B5EF4-FFF2-40B4-BE49-F238E27FC236}">
                <a16:creationId xmlns="" xmlns:a16="http://schemas.microsoft.com/office/drawing/2014/main" id="{0FE84204-B1AE-4C5A-AB65-10BD0653F8B8}"/>
              </a:ext>
            </a:extLst>
          </p:cNvPr>
          <p:cNvPicPr>
            <a:picLocks noChangeAspect="1"/>
          </p:cNvPicPr>
          <p:nvPr/>
        </p:nvPicPr>
        <p:blipFill>
          <a:blip r:embed="rId3"/>
          <a:stretch>
            <a:fillRect/>
          </a:stretch>
        </p:blipFill>
        <p:spPr>
          <a:xfrm>
            <a:off x="2341716" y="2476870"/>
            <a:ext cx="6691821" cy="4113658"/>
          </a:xfrm>
          <a:prstGeom prst="rect">
            <a:avLst/>
          </a:prstGeom>
        </p:spPr>
      </p:pic>
    </p:spTree>
    <p:extLst>
      <p:ext uri="{BB962C8B-B14F-4D97-AF65-F5344CB8AC3E}">
        <p14:creationId xmlns:p14="http://schemas.microsoft.com/office/powerpoint/2010/main" val="40041949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 xmlns:a16="http://schemas.microsoft.com/office/drawing/2014/main" id="{0189F317-1C68-4B48-B5DF-8AAE3B76599D}"/>
              </a:ext>
            </a:extLst>
          </p:cNvPr>
          <p:cNvPicPr>
            <a:picLocks noChangeAspect="1"/>
          </p:cNvPicPr>
          <p:nvPr/>
        </p:nvPicPr>
        <p:blipFill>
          <a:blip r:embed="rId2"/>
          <a:stretch>
            <a:fillRect/>
          </a:stretch>
        </p:blipFill>
        <p:spPr>
          <a:xfrm>
            <a:off x="602941" y="1611083"/>
            <a:ext cx="10977979" cy="4523501"/>
          </a:xfrm>
          <a:prstGeom prst="rect">
            <a:avLst/>
          </a:prstGeom>
        </p:spPr>
      </p:pic>
      <p:sp>
        <p:nvSpPr>
          <p:cNvPr id="5" name="1 Título">
            <a:extLst>
              <a:ext uri="{FF2B5EF4-FFF2-40B4-BE49-F238E27FC236}">
                <a16:creationId xmlns="" xmlns:a16="http://schemas.microsoft.com/office/drawing/2014/main" id="{851936C2-D4BB-4805-842F-67FECC156CC1}"/>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374275748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B7E1904C-D60A-416E-85C1-E96553204451}"/>
              </a:ext>
            </a:extLst>
          </p:cNvPr>
          <p:cNvSpPr>
            <a:spLocks noGrp="1"/>
          </p:cNvSpPr>
          <p:nvPr>
            <p:ph idx="1"/>
          </p:nvPr>
        </p:nvSpPr>
        <p:spPr>
          <a:xfrm>
            <a:off x="429827" y="1532661"/>
            <a:ext cx="10515600" cy="5107835"/>
          </a:xfrm>
        </p:spPr>
        <p:txBody>
          <a:bodyPr>
            <a:normAutofit/>
          </a:bodyPr>
          <a:lstStyle/>
          <a:p>
            <a:pPr marL="0" indent="0">
              <a:buNone/>
            </a:pPr>
            <a:r>
              <a:rPr lang="es-CR" i="1" dirty="0"/>
              <a:t>Selección de datos para entrenamiento y validación</a:t>
            </a:r>
          </a:p>
          <a:p>
            <a:pPr marL="0" indent="0">
              <a:buNone/>
            </a:pPr>
            <a:endParaRPr lang="es-CR" i="1" dirty="0"/>
          </a:p>
          <a:p>
            <a:pPr marL="0" indent="0" algn="just">
              <a:buNone/>
            </a:pPr>
            <a:r>
              <a:rPr lang="es-CR" dirty="0"/>
              <a:t>Se debe determinar un conjunto de datos que sea completamente representativo del problema a solucionar. Por lo general, se utiliza el 80% de los datos para realizar el entrenamiento de la red, y el 20% restante para realizar la validación del modelo obtenido. De esta forma, se presenta el 80% para que se lleve a cabo el aprendizaje del problema en cuestión y luego se presenta el 20% restante de los datos, para verificar si realmente el modelo entrega resultados aceptables al presentarle patrones que pueden ser desconocidos.</a:t>
            </a:r>
            <a:endParaRPr lang="es-CR" i="1" dirty="0"/>
          </a:p>
        </p:txBody>
      </p:sp>
      <p:sp>
        <p:nvSpPr>
          <p:cNvPr id="4" name="1 Título">
            <a:extLst>
              <a:ext uri="{FF2B5EF4-FFF2-40B4-BE49-F238E27FC236}">
                <a16:creationId xmlns="" xmlns:a16="http://schemas.microsoft.com/office/drawing/2014/main" id="{FE4219E2-C442-4A4B-9C5A-B80549130238}"/>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412667916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70779957-6732-4521-8827-8716539B47EB}"/>
              </a:ext>
            </a:extLst>
          </p:cNvPr>
          <p:cNvSpPr>
            <a:spLocks noGrp="1"/>
          </p:cNvSpPr>
          <p:nvPr>
            <p:ph idx="1"/>
          </p:nvPr>
        </p:nvSpPr>
        <p:spPr>
          <a:xfrm>
            <a:off x="133165" y="1040264"/>
            <a:ext cx="11869445" cy="5662377"/>
          </a:xfrm>
        </p:spPr>
        <p:txBody>
          <a:bodyPr>
            <a:normAutofit/>
          </a:bodyPr>
          <a:lstStyle/>
          <a:p>
            <a:pPr marL="0" indent="0">
              <a:buNone/>
            </a:pPr>
            <a:r>
              <a:rPr lang="es-CR" sz="2400" b="1" dirty="0"/>
              <a:t>b) Aprendizaje </a:t>
            </a:r>
          </a:p>
          <a:p>
            <a:pPr marL="0" indent="0">
              <a:buNone/>
            </a:pPr>
            <a:endParaRPr lang="es-CR" sz="2400" dirty="0"/>
          </a:p>
          <a:p>
            <a:pPr marL="0" indent="0" algn="just">
              <a:buNone/>
            </a:pPr>
            <a:r>
              <a:rPr lang="es-CR" sz="2400" dirty="0"/>
              <a:t>El aprendizaje o entrenamiento es el proceso en el cual los pesos sinápticos de la red son ajustados con el objetivo de capturar la información que se presenta, y de esta forma obtener respuestas adecuadas. Este proceso básicamente consiste en la presentación de un conjunto de datos, conocido como conjunto de patrones de entrenamiento, un número determinado de veces, conocido como ciclos, hasta que se produzca uno de los siguientes eventos:</a:t>
            </a:r>
          </a:p>
          <a:p>
            <a:pPr marL="0" indent="0" algn="just">
              <a:buNone/>
            </a:pPr>
            <a:endParaRPr lang="es-CR" sz="2400" dirty="0"/>
          </a:p>
          <a:p>
            <a:pPr algn="just"/>
            <a:r>
              <a:rPr lang="es-CR" sz="2400" dirty="0"/>
              <a:t>El error entre la salida de la red y la deseada alcance un valor aceptable.</a:t>
            </a:r>
          </a:p>
          <a:p>
            <a:pPr algn="just"/>
            <a:r>
              <a:rPr lang="es-CR" sz="2400" dirty="0"/>
              <a:t>Se alcance el número máximo de ciclos.</a:t>
            </a:r>
          </a:p>
          <a:p>
            <a:pPr algn="just"/>
            <a:endParaRPr lang="es-CR" sz="2400" dirty="0"/>
          </a:p>
          <a:p>
            <a:pPr marL="0" indent="0" algn="just">
              <a:buNone/>
            </a:pPr>
            <a:r>
              <a:rPr lang="es-CR" sz="2400" dirty="0"/>
              <a:t>El aprendizaje se lleva a cabo mediante el uso de algoritmos de entrenamientos. Los algoritmos de aprendizaje se pueden clasificar en dos tipos: supervisados y no supervisados.</a:t>
            </a:r>
            <a:endParaRPr lang="es-CR" sz="2000" dirty="0"/>
          </a:p>
        </p:txBody>
      </p:sp>
      <p:sp>
        <p:nvSpPr>
          <p:cNvPr id="4" name="1 Título">
            <a:extLst>
              <a:ext uri="{FF2B5EF4-FFF2-40B4-BE49-F238E27FC236}">
                <a16:creationId xmlns="" xmlns:a16="http://schemas.microsoft.com/office/drawing/2014/main" id="{77B72697-0855-4F85-98CC-B2DC139DE654}"/>
              </a:ext>
            </a:extLst>
          </p:cNvPr>
          <p:cNvSpPr>
            <a:spLocks noGrp="1"/>
          </p:cNvSpPr>
          <p:nvPr>
            <p:ph type="title"/>
          </p:nvPr>
        </p:nvSpPr>
        <p:spPr>
          <a:xfrm>
            <a:off x="429827" y="10016"/>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3940445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C4D9BBD1-C6F7-4126-8999-7E3337E26A80}"/>
              </a:ext>
            </a:extLst>
          </p:cNvPr>
          <p:cNvSpPr>
            <a:spLocks noGrp="1"/>
          </p:cNvSpPr>
          <p:nvPr>
            <p:ph idx="1"/>
          </p:nvPr>
        </p:nvSpPr>
        <p:spPr>
          <a:xfrm>
            <a:off x="159798" y="1253330"/>
            <a:ext cx="11594237" cy="5496995"/>
          </a:xfrm>
        </p:spPr>
        <p:txBody>
          <a:bodyPr>
            <a:normAutofit/>
          </a:bodyPr>
          <a:lstStyle/>
          <a:p>
            <a:pPr marL="0" indent="0">
              <a:buNone/>
            </a:pPr>
            <a:r>
              <a:rPr lang="es-CR" sz="2400" i="1" u="sng" dirty="0"/>
              <a:t>Algoritmos Supervisados</a:t>
            </a:r>
          </a:p>
          <a:p>
            <a:pPr marL="0" indent="0">
              <a:buNone/>
            </a:pPr>
            <a:endParaRPr lang="es-CR" sz="2400" i="1" dirty="0"/>
          </a:p>
          <a:p>
            <a:pPr marL="0" indent="0">
              <a:buNone/>
            </a:pPr>
            <a:r>
              <a:rPr lang="es-CR" sz="2400" dirty="0"/>
              <a:t>En los algoritmos supervisados, un conjunto de patrones de entrada y uno de patrones de salida son presentados a la red, de esta forma el conjunto de datos de entrenamiento está formado por el par (entradas, salida). El aprendizaje consiste en la modificación de los pesos sinápticos de manera de reducir la diferencia entre la salida de la red con la salida deseada. De acuerdo a la forma en que se ajustan los pesos sinápticos, este tipo de algoritmos se pueden clasificar en:</a:t>
            </a:r>
          </a:p>
          <a:p>
            <a:pPr marL="0" indent="0">
              <a:buNone/>
            </a:pPr>
            <a:endParaRPr lang="es-CR" sz="2400" i="1" dirty="0"/>
          </a:p>
          <a:p>
            <a:r>
              <a:rPr lang="es-CR" sz="2400" b="1" i="1" dirty="0"/>
              <a:t>Algoritmo de aprendizaje por minimización de error</a:t>
            </a:r>
            <a:r>
              <a:rPr lang="es-CR" sz="2400" i="1" dirty="0"/>
              <a:t>: </a:t>
            </a:r>
            <a:r>
              <a:rPr lang="es-CR" sz="2400" dirty="0"/>
              <a:t>se busca modificar los pesos de forma que se reduzca la diferencia entre la salida calculada por la red y la salida esperada. Se utiliza, por lo general, el error cuadrático medio como medida de la diferencia entre las salidas.</a:t>
            </a:r>
            <a:endParaRPr lang="es-CR" sz="2400" i="1" dirty="0"/>
          </a:p>
          <a:p>
            <a:pPr marL="0" indent="0">
              <a:buNone/>
            </a:pPr>
            <a:endParaRPr lang="es-CR" dirty="0"/>
          </a:p>
        </p:txBody>
      </p:sp>
      <p:sp>
        <p:nvSpPr>
          <p:cNvPr id="4" name="1 Título">
            <a:extLst>
              <a:ext uri="{FF2B5EF4-FFF2-40B4-BE49-F238E27FC236}">
                <a16:creationId xmlns="" xmlns:a16="http://schemas.microsoft.com/office/drawing/2014/main" id="{BB3939AC-4D17-4708-A328-91632E24921E}"/>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25124706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Tree>
    <p:extLst>
      <p:ext uri="{BB962C8B-B14F-4D97-AF65-F5344CB8AC3E}">
        <p14:creationId xmlns:p14="http://schemas.microsoft.com/office/powerpoint/2010/main" val="122736949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96FB614E-190A-426F-99C4-D6B74ECD40F9}"/>
              </a:ext>
            </a:extLst>
          </p:cNvPr>
          <p:cNvSpPr>
            <a:spLocks noGrp="1"/>
          </p:cNvSpPr>
          <p:nvPr>
            <p:ph idx="1"/>
          </p:nvPr>
        </p:nvSpPr>
        <p:spPr>
          <a:xfrm>
            <a:off x="234517" y="1127466"/>
            <a:ext cx="11527655" cy="5622860"/>
          </a:xfrm>
        </p:spPr>
        <p:txBody>
          <a:bodyPr/>
          <a:lstStyle/>
          <a:p>
            <a:pPr algn="just"/>
            <a:r>
              <a:rPr lang="es-CR" dirty="0"/>
              <a:t>Algoritmos de aprendizaje por refuerzo: busca minimizar el error al igual que el algoritmo anterior. Para esto, refuerza los pesos para resultados satisfactorios y penaliza los pesos para resultados malos. Este tipo de algoritmos se utiliza en casos en los que se dispone de información global sobre los patrones de entrenamiento, por ejemplo si son correctos o incorrectos.</a:t>
            </a:r>
          </a:p>
          <a:p>
            <a:pPr algn="just"/>
            <a:endParaRPr lang="es-CR" dirty="0"/>
          </a:p>
          <a:p>
            <a:pPr algn="just"/>
            <a:r>
              <a:rPr lang="es-CR" dirty="0"/>
              <a:t>Algoritmo de aprendizaje estocástico: los pesos son modificados de acuerdo a cambios por lo general aleatorios, y luego es evaluado su efecto de acuerdo al resultado esperado.</a:t>
            </a:r>
          </a:p>
        </p:txBody>
      </p:sp>
      <p:sp>
        <p:nvSpPr>
          <p:cNvPr id="4" name="1 Título">
            <a:extLst>
              <a:ext uri="{FF2B5EF4-FFF2-40B4-BE49-F238E27FC236}">
                <a16:creationId xmlns="" xmlns:a16="http://schemas.microsoft.com/office/drawing/2014/main" id="{273D78F6-CC60-41CE-9F35-8A33A42AD12E}"/>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125147287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05BD02E9-1E76-4FF8-A745-73872A19CD97}"/>
              </a:ext>
            </a:extLst>
          </p:cNvPr>
          <p:cNvSpPr>
            <a:spLocks noGrp="1"/>
          </p:cNvSpPr>
          <p:nvPr>
            <p:ph idx="1"/>
          </p:nvPr>
        </p:nvSpPr>
        <p:spPr>
          <a:xfrm>
            <a:off x="429826" y="1127465"/>
            <a:ext cx="11324207" cy="5415377"/>
          </a:xfrm>
        </p:spPr>
        <p:txBody>
          <a:bodyPr>
            <a:normAutofit/>
          </a:bodyPr>
          <a:lstStyle/>
          <a:p>
            <a:pPr marL="0" indent="0">
              <a:buNone/>
            </a:pPr>
            <a:r>
              <a:rPr lang="es-CR" sz="2400" i="1" dirty="0"/>
              <a:t>Algoritmos no Supervisados</a:t>
            </a:r>
          </a:p>
          <a:p>
            <a:pPr marL="0" indent="0">
              <a:buNone/>
            </a:pPr>
            <a:endParaRPr lang="es-CR" sz="2400" i="1" dirty="0"/>
          </a:p>
          <a:p>
            <a:pPr marL="0" indent="0" algn="just">
              <a:buNone/>
            </a:pPr>
            <a:r>
              <a:rPr lang="es-CR" dirty="0"/>
              <a:t>En los algoritmos no supervisados, un conjunto de patrones de entrada solamente es presentado a la red, formando el conjunto de datos de entrenamiento. De esta forma, el aprendizaje se realiza con base en los patrones de entrada, sin ser necesario indicar las salidas deseadas. Estos algoritmos de aprendizaje extraen ciertas propiedades de los patrones presentados y los agrupan en categorías de patrones similares. Los pesos sinápticos son modificados de manera tal que si se presentan dos patrones de datos similares se produzca la misma salida. En este tipo de algoritmos se pueden distinguir dos tipos de redes:</a:t>
            </a:r>
            <a:endParaRPr lang="es-CR" sz="2400" dirty="0"/>
          </a:p>
        </p:txBody>
      </p:sp>
      <p:sp>
        <p:nvSpPr>
          <p:cNvPr id="4" name="1 Título">
            <a:extLst>
              <a:ext uri="{FF2B5EF4-FFF2-40B4-BE49-F238E27FC236}">
                <a16:creationId xmlns="" xmlns:a16="http://schemas.microsoft.com/office/drawing/2014/main" id="{4168E570-9139-4501-B39B-8134B65A44EB}"/>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287019306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250CAF35-5DD5-4B30-9422-D0C5F673A41A}"/>
              </a:ext>
            </a:extLst>
          </p:cNvPr>
          <p:cNvSpPr>
            <a:spLocks noGrp="1"/>
          </p:cNvSpPr>
          <p:nvPr>
            <p:ph idx="1"/>
          </p:nvPr>
        </p:nvSpPr>
        <p:spPr>
          <a:xfrm>
            <a:off x="429826" y="1127466"/>
            <a:ext cx="11324207" cy="5622860"/>
          </a:xfrm>
        </p:spPr>
        <p:txBody>
          <a:bodyPr/>
          <a:lstStyle/>
          <a:p>
            <a:pPr algn="just"/>
            <a:r>
              <a:rPr lang="es-CR" dirty="0"/>
              <a:t>Redes de pesos fijos: los pesos sinápticos son preestablecidos y </a:t>
            </a:r>
            <a:r>
              <a:rPr lang="es-CR" dirty="0" err="1"/>
              <a:t>precalculados</a:t>
            </a:r>
            <a:r>
              <a:rPr lang="es-CR" dirty="0"/>
              <a:t>, por lo que no son adecuadas para utilizarlas en ambientes dinámicos. Las redes de Memoria Asociativa y las redes de </a:t>
            </a:r>
            <a:r>
              <a:rPr lang="es-CR" dirty="0" err="1"/>
              <a:t>Hopfield</a:t>
            </a:r>
            <a:r>
              <a:rPr lang="es-CR" dirty="0"/>
              <a:t> son ejemplos de este tipo de redes.</a:t>
            </a:r>
          </a:p>
          <a:p>
            <a:pPr algn="just"/>
            <a:endParaRPr lang="es-CR" dirty="0"/>
          </a:p>
          <a:p>
            <a:pPr algn="just"/>
            <a:r>
              <a:rPr lang="es-CR" dirty="0"/>
              <a:t>Redes de aprendizaje competitivos: se realiza una competencia entre las neuronas y sólo se activan los pesos de la neurona ganadora. Las redes de auto-organización de </a:t>
            </a:r>
            <a:r>
              <a:rPr lang="es-CR" dirty="0" err="1"/>
              <a:t>Kohonen</a:t>
            </a:r>
            <a:r>
              <a:rPr lang="es-CR" dirty="0"/>
              <a:t> son un ejemplo de este tipo de redes.</a:t>
            </a:r>
          </a:p>
        </p:txBody>
      </p:sp>
      <p:sp>
        <p:nvSpPr>
          <p:cNvPr id="4" name="1 Título">
            <a:extLst>
              <a:ext uri="{FF2B5EF4-FFF2-40B4-BE49-F238E27FC236}">
                <a16:creationId xmlns="" xmlns:a16="http://schemas.microsoft.com/office/drawing/2014/main" id="{7FE16CEA-46E7-43AC-80C9-7403CD9C7309}"/>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340951626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37783B09-1D6C-464D-8DA0-E3560658E7C9}"/>
              </a:ext>
            </a:extLst>
          </p:cNvPr>
          <p:cNvSpPr>
            <a:spLocks noGrp="1"/>
          </p:cNvSpPr>
          <p:nvPr>
            <p:ph idx="1"/>
          </p:nvPr>
        </p:nvSpPr>
        <p:spPr>
          <a:xfrm>
            <a:off x="270028" y="1127466"/>
            <a:ext cx="11679315" cy="5557419"/>
          </a:xfrm>
        </p:spPr>
        <p:txBody>
          <a:bodyPr>
            <a:normAutofit fontScale="92500" lnSpcReduction="10000"/>
          </a:bodyPr>
          <a:lstStyle/>
          <a:p>
            <a:pPr marL="0" indent="0">
              <a:buNone/>
            </a:pPr>
            <a:r>
              <a:rPr lang="es-CR" i="1" dirty="0"/>
              <a:t>Capacidad de Generalización</a:t>
            </a:r>
          </a:p>
          <a:p>
            <a:pPr marL="0" indent="0">
              <a:buNone/>
            </a:pPr>
            <a:endParaRPr lang="es-CR" i="1" dirty="0"/>
          </a:p>
          <a:p>
            <a:pPr algn="just"/>
            <a:r>
              <a:rPr lang="es-CR" dirty="0"/>
              <a:t>La capacidad de generalización de una red tiene relación con la recuperación de la información que es almacenada en los pesos de las conexiones durante el entrenamiento, evaluando los resultados con un conjunto de datos diferente del utilizado en el proceso de aprendizaje, en el que pueden existir patrones diferentes. Se espera que cuando se presenten patrones que no han sido enseñados a la red, ésta sea capaz de entregar una respuesta cercana a la deseada. Mientras más precisa es la respuesta entregada por la red, más capacidad de generalización tendrá ésta.</a:t>
            </a:r>
          </a:p>
          <a:p>
            <a:pPr algn="just"/>
            <a:endParaRPr lang="es-CR" dirty="0"/>
          </a:p>
          <a:p>
            <a:pPr algn="just"/>
            <a:r>
              <a:rPr lang="es-CR" dirty="0"/>
              <a:t>Para que una red neuronal sea capaz de generalizar de buena forma es necesario contar con un conjunto de datos de entrenamiento suficientemente representativo de la globalidad del problema en cuestión.</a:t>
            </a:r>
          </a:p>
        </p:txBody>
      </p:sp>
      <p:sp>
        <p:nvSpPr>
          <p:cNvPr id="4" name="1 Título">
            <a:extLst>
              <a:ext uri="{FF2B5EF4-FFF2-40B4-BE49-F238E27FC236}">
                <a16:creationId xmlns="" xmlns:a16="http://schemas.microsoft.com/office/drawing/2014/main" id="{8B0BED7F-40B6-43C3-936B-0DC01F04C783}"/>
              </a:ext>
            </a:extLst>
          </p:cNvPr>
          <p:cNvSpPr>
            <a:spLocks noGrp="1"/>
          </p:cNvSpPr>
          <p:nvPr>
            <p:ph type="title"/>
          </p:nvPr>
        </p:nvSpPr>
        <p:spPr>
          <a:xfrm>
            <a:off x="429827" y="107674"/>
            <a:ext cx="11324208" cy="1019792"/>
          </a:xfrm>
        </p:spPr>
        <p:txBody>
          <a:bodyPr/>
          <a:lstStyle/>
          <a:p>
            <a:pPr algn="ctr"/>
            <a:r>
              <a:rPr lang="es-CR" dirty="0"/>
              <a:t>Redes Neuronales Artificiales</a:t>
            </a:r>
          </a:p>
        </p:txBody>
      </p:sp>
    </p:spTree>
    <p:extLst>
      <p:ext uri="{BB962C8B-B14F-4D97-AF65-F5344CB8AC3E}">
        <p14:creationId xmlns:p14="http://schemas.microsoft.com/office/powerpoint/2010/main" val="3557785862"/>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14745" y="1119043"/>
                <a:ext cx="11783291" cy="5406448"/>
              </a:xfrm>
            </p:spPr>
            <p:txBody>
              <a:bodyPr/>
              <a:lstStyle/>
              <a:p>
                <a:pPr marL="0" indent="0">
                  <a:buNone/>
                </a:pPr>
                <a:r>
                  <a:rPr lang="es-CR" b="1" dirty="0" smtClean="0"/>
                  <a:t>La Red Neuronal </a:t>
                </a:r>
                <a:r>
                  <a:rPr lang="es-CR" b="1" dirty="0" err="1" smtClean="0"/>
                  <a:t>Autorregresiva</a:t>
                </a:r>
                <a:endParaRPr lang="es-CR" b="1" dirty="0" smtClean="0"/>
              </a:p>
              <a:p>
                <a:pPr marL="0" indent="0">
                  <a:buNone/>
                </a:pPr>
                <a:endParaRPr lang="es-CR" b="1" dirty="0"/>
              </a:p>
              <a:p>
                <a:pPr marL="0" indent="0" algn="just">
                  <a:buNone/>
                </a:pPr>
                <a:r>
                  <a:rPr lang="es-CR" dirty="0"/>
                  <a:t>En un modelo ARNN, la variable dependiente </a:t>
                </a:r>
                <a:r>
                  <a:rPr lang="es-CR" dirty="0" smtClean="0"/>
                  <a:t> </a:t>
                </a:r>
                <a14:m>
                  <m:oMath xmlns:m="http://schemas.openxmlformats.org/officeDocument/2006/math">
                    <m:sSub>
                      <m:sSubPr>
                        <m:ctrlPr>
                          <a:rPr lang="es-CR" b="0" i="1" smtClean="0">
                            <a:latin typeface="Cambria Math"/>
                          </a:rPr>
                        </m:ctrlPr>
                      </m:sSubPr>
                      <m:e>
                        <m:r>
                          <a:rPr lang="es-CR" b="0" i="1" smtClean="0">
                            <a:latin typeface="Cambria Math"/>
                          </a:rPr>
                          <m:t>𝑦</m:t>
                        </m:r>
                      </m:e>
                      <m:sub>
                        <m:r>
                          <a:rPr lang="es-CR" b="0" i="1" smtClean="0">
                            <a:latin typeface="Cambria Math"/>
                          </a:rPr>
                          <m:t>𝑡</m:t>
                        </m:r>
                      </m:sub>
                    </m:sSub>
                  </m:oMath>
                </a14:m>
                <a:r>
                  <a:rPr lang="es-CR" dirty="0" smtClean="0"/>
                  <a:t> </a:t>
                </a:r>
                <a:r>
                  <a:rPr lang="es-CR" dirty="0"/>
                  <a:t>es obtenida como una función no lineal de sus </a:t>
                </a:r>
                <a14:m>
                  <m:oMath xmlns:m="http://schemas.openxmlformats.org/officeDocument/2006/math">
                    <m:r>
                      <a:rPr lang="es-CR" i="1" dirty="0" smtClean="0">
                        <a:latin typeface="Cambria Math"/>
                      </a:rPr>
                      <m:t>𝑃</m:t>
                    </m:r>
                  </m:oMath>
                </a14:m>
                <a:r>
                  <a:rPr lang="es-CR" dirty="0"/>
                  <a:t> valores </a:t>
                </a:r>
                <a:r>
                  <a:rPr lang="es-CR" dirty="0" smtClean="0"/>
                  <a:t>pasados </a:t>
                </a:r>
                <a14:m>
                  <m:oMath xmlns:m="http://schemas.openxmlformats.org/officeDocument/2006/math">
                    <m:sSub>
                      <m:sSubPr>
                        <m:ctrlPr>
                          <a:rPr lang="es-CR" b="0" i="1" smtClean="0">
                            <a:latin typeface="Cambria Math"/>
                          </a:rPr>
                        </m:ctrlPr>
                      </m:sSubPr>
                      <m:e>
                        <m:r>
                          <a:rPr lang="es-CR" b="0" i="1" smtClean="0">
                            <a:latin typeface="Cambria Math"/>
                          </a:rPr>
                          <m:t>𝑦</m:t>
                        </m:r>
                      </m:e>
                      <m:sub>
                        <m:r>
                          <a:rPr lang="es-CR" b="0" i="1" smtClean="0">
                            <a:latin typeface="Cambria Math"/>
                          </a:rPr>
                          <m:t>𝑡</m:t>
                        </m:r>
                        <m:r>
                          <a:rPr lang="es-CR" b="0" i="1" smtClean="0">
                            <a:latin typeface="Cambria Math"/>
                          </a:rPr>
                          <m:t>−</m:t>
                        </m:r>
                        <m:r>
                          <a:rPr lang="es-CR" b="0" i="1" smtClean="0">
                            <a:latin typeface="Cambria Math"/>
                          </a:rPr>
                          <m:t>𝑝</m:t>
                        </m:r>
                      </m:sub>
                    </m:sSub>
                  </m:oMath>
                </a14:m>
                <a:r>
                  <a:rPr lang="es-CR" dirty="0" smtClean="0"/>
                  <a:t>, </a:t>
                </a:r>
                <a:r>
                  <a:rPr lang="es-CR" dirty="0"/>
                  <a:t>para </a:t>
                </a:r>
                <a:r>
                  <a:rPr lang="es-CR" dirty="0" smtClean="0"/>
                  <a:t>  </a:t>
                </a:r>
                <a14:m>
                  <m:oMath xmlns:m="http://schemas.openxmlformats.org/officeDocument/2006/math">
                    <m:r>
                      <a:rPr lang="es-CR" i="1" dirty="0" smtClean="0">
                        <a:latin typeface="Cambria Math"/>
                      </a:rPr>
                      <m:t>𝑝</m:t>
                    </m:r>
                    <m:r>
                      <a:rPr lang="es-CR" i="1" dirty="0" smtClean="0">
                        <a:latin typeface="Cambria Math"/>
                      </a:rPr>
                      <m:t>=1,…, </m:t>
                    </m:r>
                    <m:r>
                      <a:rPr lang="es-CR" i="1" dirty="0" smtClean="0">
                        <a:latin typeface="Cambria Math"/>
                      </a:rPr>
                      <m:t>𝑃</m:t>
                    </m:r>
                  </m:oMath>
                </a14:m>
                <a:r>
                  <a:rPr lang="es-CR" dirty="0" smtClean="0"/>
                  <a:t>:  </a:t>
                </a:r>
              </a:p>
              <a:p>
                <a:pPr marL="0" indent="0" algn="just">
                  <a:buNone/>
                </a:pPr>
                <a:endParaRPr lang="es-CR" b="1" dirty="0"/>
              </a:p>
              <a:p>
                <a:pPr marL="0" indent="0" algn="just">
                  <a:buNone/>
                </a:pPr>
                <a:endParaRPr lang="es-CR" b="1" dirty="0" smtClean="0"/>
              </a:p>
              <a:p>
                <a:pPr marL="0" indent="0" algn="just">
                  <a:buNone/>
                </a:pPr>
                <a:endParaRPr lang="es-CR" b="1" dirty="0"/>
              </a:p>
              <a:p>
                <a:pPr marL="0" indent="0" algn="just">
                  <a:buNone/>
                </a:pPr>
                <a:r>
                  <a:rPr lang="es-CR" dirty="0" smtClean="0"/>
                  <a:t>donde G() es la función sigmoidea adaptativa definida como:</a:t>
                </a:r>
                <a:endParaRPr lang="es-C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14745" y="1119043"/>
                <a:ext cx="11783291" cy="5406448"/>
              </a:xfrm>
              <a:blipFill rotWithShape="1">
                <a:blip r:embed="rId2"/>
                <a:stretch>
                  <a:fillRect l="-1035" t="-1806" r="-1086"/>
                </a:stretch>
              </a:blipFill>
            </p:spPr>
            <p:txBody>
              <a:bodyPr/>
              <a:lstStyle/>
              <a:p>
                <a:r>
                  <a:rPr lang="es-CR">
                    <a:noFill/>
                  </a:rPr>
                  <a:t> </a:t>
                </a:r>
              </a:p>
            </p:txBody>
          </p:sp>
        </mc:Fallback>
      </mc:AlternateContent>
      <p:sp>
        <p:nvSpPr>
          <p:cNvPr id="5" name="1 Título">
            <a:extLst>
              <a:ext uri="{FF2B5EF4-FFF2-40B4-BE49-F238E27FC236}">
                <a16:creationId xmlns="" xmlns:a16="http://schemas.microsoft.com/office/drawing/2014/main" id="{8B0BED7F-40B6-43C3-936B-0DC01F04C783}"/>
              </a:ext>
            </a:extLst>
          </p:cNvPr>
          <p:cNvSpPr txBox="1">
            <a:spLocks/>
          </p:cNvSpPr>
          <p:nvPr/>
        </p:nvSpPr>
        <p:spPr>
          <a:xfrm>
            <a:off x="429827" y="107674"/>
            <a:ext cx="11324208" cy="1019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R" smtClean="0"/>
              <a:t>Redes Neuronales Artificiales</a:t>
            </a:r>
            <a:endParaRPr lang="es-CR"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06" y="3408213"/>
            <a:ext cx="6103339" cy="990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634" y="5469424"/>
            <a:ext cx="3180484" cy="111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149569"/>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Redes Neuronales Artificiales</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Neurona biológica vs neurona artificial</a:t>
            </a:r>
          </a:p>
        </p:txBody>
      </p:sp>
      <p:sp>
        <p:nvSpPr>
          <p:cNvPr id="12" name="6 Elipse">
            <a:extLst>
              <a:ext uri="{FF2B5EF4-FFF2-40B4-BE49-F238E27FC236}">
                <a16:creationId xmlns=""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5" name="12 Rectángulo redondeado">
            <a:extLst>
              <a:ext uri="{FF2B5EF4-FFF2-40B4-BE49-F238E27FC236}">
                <a16:creationId xmlns="" xmlns:a16="http://schemas.microsoft.com/office/drawing/2014/main" id="{76B57E1A-B6C4-45F1-BAE1-FE0E4F0F5E4E}"/>
              </a:ext>
            </a:extLst>
          </p:cNvPr>
          <p:cNvSpPr/>
          <p:nvPr/>
        </p:nvSpPr>
        <p:spPr>
          <a:xfrm>
            <a:off x="8784298"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Aplicación de las redes en las series de tiempo</a:t>
            </a:r>
          </a:p>
        </p:txBody>
      </p:sp>
    </p:spTree>
    <p:extLst>
      <p:ext uri="{BB962C8B-B14F-4D97-AF65-F5344CB8AC3E}">
        <p14:creationId xmlns:p14="http://schemas.microsoft.com/office/powerpoint/2010/main" val="427420135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3855"/>
            <a:ext cx="12192000" cy="1325563"/>
          </a:xfrm>
        </p:spPr>
        <p:txBody>
          <a:bodyPr/>
          <a:lstStyle/>
          <a:p>
            <a:pPr algn="ctr"/>
            <a:r>
              <a:rPr lang="es-CR" dirty="0" smtClean="0"/>
              <a:t>Aplicación de redes neuronales en las series de tiempo </a:t>
            </a:r>
            <a:endParaRPr lang="es-CR" dirty="0"/>
          </a:p>
        </p:txBody>
      </p:sp>
      <p:sp>
        <p:nvSpPr>
          <p:cNvPr id="3" name="2 Marcador de contenido"/>
          <p:cNvSpPr>
            <a:spLocks noGrp="1"/>
          </p:cNvSpPr>
          <p:nvPr>
            <p:ph idx="1"/>
          </p:nvPr>
        </p:nvSpPr>
        <p:spPr>
          <a:xfrm>
            <a:off x="193964" y="1423842"/>
            <a:ext cx="11762509" cy="5129357"/>
          </a:xfrm>
        </p:spPr>
        <p:txBody>
          <a:bodyPr/>
          <a:lstStyle/>
          <a:p>
            <a:r>
              <a:rPr lang="es-CR" dirty="0" smtClean="0"/>
              <a:t>Podemos aplicar las redes neuronales a las series de tiempo en R, mediante las siguientes </a:t>
            </a:r>
            <a:r>
              <a:rPr lang="es-CR" dirty="0" err="1" smtClean="0"/>
              <a:t>librerias</a:t>
            </a:r>
            <a:r>
              <a:rPr lang="es-CR" dirty="0" smtClean="0"/>
              <a:t>:</a:t>
            </a:r>
          </a:p>
          <a:p>
            <a:endParaRPr lang="es-CR" dirty="0"/>
          </a:p>
          <a:p>
            <a:pPr marL="0" indent="0">
              <a:buNone/>
            </a:pPr>
            <a:r>
              <a:rPr lang="es-CR" dirty="0" smtClean="0"/>
              <a:t>-ARNN</a:t>
            </a:r>
          </a:p>
          <a:p>
            <a:pPr marL="0" indent="0">
              <a:buNone/>
            </a:pPr>
            <a:r>
              <a:rPr lang="es-CR" dirty="0" smtClean="0"/>
              <a:t>-MLP</a:t>
            </a:r>
          </a:p>
          <a:p>
            <a:pPr marL="0" indent="0">
              <a:buNone/>
            </a:pPr>
            <a:r>
              <a:rPr lang="es-CR" dirty="0" smtClean="0"/>
              <a:t>-RSNNS</a:t>
            </a:r>
          </a:p>
          <a:p>
            <a:pPr marL="0" indent="0">
              <a:buNone/>
            </a:pPr>
            <a:r>
              <a:rPr lang="es-CR" dirty="0" smtClean="0"/>
              <a:t>-GMDH</a:t>
            </a:r>
          </a:p>
          <a:p>
            <a:pPr marL="0" indent="0">
              <a:buNone/>
            </a:pPr>
            <a:r>
              <a:rPr lang="es-CR" dirty="0" smtClean="0"/>
              <a:t>-</a:t>
            </a:r>
            <a:r>
              <a:rPr lang="es-CR" dirty="0" err="1" smtClean="0"/>
              <a:t>nnetar</a:t>
            </a:r>
            <a:endParaRPr lang="es-CR" dirty="0"/>
          </a:p>
        </p:txBody>
      </p:sp>
    </p:spTree>
    <p:extLst>
      <p:ext uri="{BB962C8B-B14F-4D97-AF65-F5344CB8AC3E}">
        <p14:creationId xmlns:p14="http://schemas.microsoft.com/office/powerpoint/2010/main" val="2308027157"/>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0" y="13855"/>
            <a:ext cx="12192000" cy="1325563"/>
          </a:xfrm>
        </p:spPr>
        <p:txBody>
          <a:bodyPr/>
          <a:lstStyle/>
          <a:p>
            <a:pPr algn="ctr"/>
            <a:r>
              <a:rPr lang="es-CR" dirty="0" smtClean="0"/>
              <a:t>Aplicación de redes neuronales en las series de tiempo </a:t>
            </a:r>
            <a:endParaRPr lang="es-CR" dirty="0"/>
          </a:p>
        </p:txBody>
      </p:sp>
      <p:pic>
        <p:nvPicPr>
          <p:cNvPr id="3074" name="Picture 2" descr="Resultado de imagen para neural network  in time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66" y="2042101"/>
            <a:ext cx="10276898" cy="441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180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0" y="13855"/>
            <a:ext cx="12192000" cy="1325563"/>
          </a:xfrm>
        </p:spPr>
        <p:txBody>
          <a:bodyPr/>
          <a:lstStyle/>
          <a:p>
            <a:pPr algn="ctr"/>
            <a:r>
              <a:rPr lang="es-CR" dirty="0" smtClean="0"/>
              <a:t>Aplicación de redes neuronales en las series de tiempo </a:t>
            </a:r>
            <a:endParaRPr lang="es-CR" dirty="0"/>
          </a:p>
        </p:txBody>
      </p:sp>
      <p:pic>
        <p:nvPicPr>
          <p:cNvPr id="5122" name="Picture 2" descr="enter image description here"/>
          <p:cNvPicPr>
            <a:picLocks noChangeAspect="1" noChangeArrowheads="1"/>
          </p:cNvPicPr>
          <p:nvPr/>
        </p:nvPicPr>
        <p:blipFill rotWithShape="1">
          <a:blip r:embed="rId2">
            <a:extLst>
              <a:ext uri="{28A0092B-C50C-407E-A947-70E740481C1C}">
                <a14:useLocalDpi xmlns:a14="http://schemas.microsoft.com/office/drawing/2010/main" val="0"/>
              </a:ext>
            </a:extLst>
          </a:blip>
          <a:srcRect l="4290" t="11468" r="4596" b="7603"/>
          <a:stretch/>
        </p:blipFill>
        <p:spPr bwMode="auto">
          <a:xfrm>
            <a:off x="1884218" y="1551707"/>
            <a:ext cx="7010400" cy="502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90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Redes Neuronales Artificiales</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Neurona biológica vs neurona artificial</a:t>
            </a:r>
          </a:p>
        </p:txBody>
      </p:sp>
      <p:sp>
        <p:nvSpPr>
          <p:cNvPr id="12" name="6 Elipse">
            <a:extLst>
              <a:ext uri="{FF2B5EF4-FFF2-40B4-BE49-F238E27FC236}">
                <a16:creationId xmlns=""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5" name="12 Rectángulo redondeado">
            <a:extLst>
              <a:ext uri="{FF2B5EF4-FFF2-40B4-BE49-F238E27FC236}">
                <a16:creationId xmlns="" xmlns:a16="http://schemas.microsoft.com/office/drawing/2014/main" id="{76B57E1A-B6C4-45F1-BAE1-FE0E4F0F5E4E}"/>
              </a:ext>
            </a:extLst>
          </p:cNvPr>
          <p:cNvSpPr/>
          <p:nvPr/>
        </p:nvSpPr>
        <p:spPr>
          <a:xfrm>
            <a:off x="8784298"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Aplicación de las redes en las series de tiempo</a:t>
            </a:r>
          </a:p>
        </p:txBody>
      </p:sp>
      <p:sp>
        <p:nvSpPr>
          <p:cNvPr id="14" name="6 Elipse">
            <a:extLst>
              <a:ext uri="{FF2B5EF4-FFF2-40B4-BE49-F238E27FC236}">
                <a16:creationId xmlns="" xmlns:a16="http://schemas.microsoft.com/office/drawing/2014/main" id="{6E6F3B15-486F-476E-92E4-8E32F5162D3D}"/>
              </a:ext>
            </a:extLst>
          </p:cNvPr>
          <p:cNvSpPr/>
          <p:nvPr/>
        </p:nvSpPr>
        <p:spPr>
          <a:xfrm>
            <a:off x="6576054"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2 Rectángulo redondeado">
            <a:extLst>
              <a:ext uri="{FF2B5EF4-FFF2-40B4-BE49-F238E27FC236}">
                <a16:creationId xmlns="" xmlns:a16="http://schemas.microsoft.com/office/drawing/2014/main" id="{76B57E1A-B6C4-45F1-BAE1-FE0E4F0F5E4E}"/>
              </a:ext>
            </a:extLst>
          </p:cNvPr>
          <p:cNvSpPr/>
          <p:nvPr/>
        </p:nvSpPr>
        <p:spPr>
          <a:xfrm>
            <a:off x="8784298"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Conclusión</a:t>
            </a:r>
          </a:p>
        </p:txBody>
      </p:sp>
    </p:spTree>
    <p:extLst>
      <p:ext uri="{BB962C8B-B14F-4D97-AF65-F5344CB8AC3E}">
        <p14:creationId xmlns:p14="http://schemas.microsoft.com/office/powerpoint/2010/main" val="427420135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8468DB-3A05-4CA2-9D6C-D7B25DBD612D}"/>
              </a:ext>
            </a:extLst>
          </p:cNvPr>
          <p:cNvSpPr>
            <a:spLocks noGrp="1"/>
          </p:cNvSpPr>
          <p:nvPr>
            <p:ph type="title"/>
          </p:nvPr>
        </p:nvSpPr>
        <p:spPr>
          <a:xfrm>
            <a:off x="838200" y="72166"/>
            <a:ext cx="10515600" cy="966522"/>
          </a:xfrm>
        </p:spPr>
        <p:txBody>
          <a:bodyPr/>
          <a:lstStyle/>
          <a:p>
            <a:pPr algn="ctr"/>
            <a:r>
              <a:rPr lang="es-CR" dirty="0"/>
              <a:t>Introducción</a:t>
            </a:r>
          </a:p>
        </p:txBody>
      </p:sp>
      <p:sp>
        <p:nvSpPr>
          <p:cNvPr id="3" name="Marcador de contenido 2">
            <a:extLst>
              <a:ext uri="{FF2B5EF4-FFF2-40B4-BE49-F238E27FC236}">
                <a16:creationId xmlns="" xmlns:a16="http://schemas.microsoft.com/office/drawing/2014/main" id="{89E20C26-A0BB-4238-84FA-90130EF567B3}"/>
              </a:ext>
            </a:extLst>
          </p:cNvPr>
          <p:cNvSpPr>
            <a:spLocks noGrp="1"/>
          </p:cNvSpPr>
          <p:nvPr>
            <p:ph idx="1"/>
          </p:nvPr>
        </p:nvSpPr>
        <p:spPr>
          <a:xfrm>
            <a:off x="101353" y="1075776"/>
            <a:ext cx="11528394" cy="5635741"/>
          </a:xfrm>
        </p:spPr>
        <p:txBody>
          <a:bodyPr>
            <a:normAutofit/>
          </a:bodyPr>
          <a:lstStyle/>
          <a:p>
            <a:pPr algn="just"/>
            <a:r>
              <a:rPr lang="es-CR" dirty="0"/>
              <a:t>Dado que muchas de las series de tiempo que son de interés de análisis tienen una naturaleza no lineal, se hace necesario utilizar otras técnicas fuera de las clásicas para realizar la predicción de éstas y así obtener modelos más eficientes.</a:t>
            </a:r>
          </a:p>
          <a:p>
            <a:pPr algn="just"/>
            <a:endParaRPr lang="es-CR" sz="2400" dirty="0"/>
          </a:p>
          <a:p>
            <a:pPr algn="just"/>
            <a:r>
              <a:rPr lang="es-CR" dirty="0"/>
              <a:t>En los últimos años las Redes Neuronales Artificiales (RNA) han sido exitosamente aplicadas como herramienta en la predicción de series de tiempo en un amplio rango de problemas en áreas de comercio, industria y ciencia.</a:t>
            </a:r>
          </a:p>
          <a:p>
            <a:pPr algn="just"/>
            <a:endParaRPr lang="es-CR" sz="2400" dirty="0"/>
          </a:p>
          <a:p>
            <a:pPr algn="just"/>
            <a:r>
              <a:rPr lang="es-CR" dirty="0"/>
              <a:t>Las RNA son una rama de la Inteligencia Artificial que consiste en el aprendizaje y procesamiento automático, inspirado en la forma en que funciona el sistema nervioso biológico.</a:t>
            </a:r>
            <a:endParaRPr lang="es-CR" sz="2400" dirty="0"/>
          </a:p>
        </p:txBody>
      </p:sp>
    </p:spTree>
    <p:extLst>
      <p:ext uri="{BB962C8B-B14F-4D97-AF65-F5344CB8AC3E}">
        <p14:creationId xmlns:p14="http://schemas.microsoft.com/office/powerpoint/2010/main" val="39493446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3619" y="96982"/>
            <a:ext cx="10515600" cy="997527"/>
          </a:xfrm>
        </p:spPr>
        <p:txBody>
          <a:bodyPr/>
          <a:lstStyle/>
          <a:p>
            <a:pPr algn="ctr"/>
            <a:r>
              <a:rPr lang="es-CR" dirty="0" smtClean="0"/>
              <a:t>Conclusión </a:t>
            </a:r>
            <a:endParaRPr lang="es-CR" dirty="0"/>
          </a:p>
        </p:txBody>
      </p:sp>
      <p:sp>
        <p:nvSpPr>
          <p:cNvPr id="3" name="2 Marcador de contenido"/>
          <p:cNvSpPr>
            <a:spLocks noGrp="1"/>
          </p:cNvSpPr>
          <p:nvPr>
            <p:ph idx="1"/>
          </p:nvPr>
        </p:nvSpPr>
        <p:spPr>
          <a:xfrm>
            <a:off x="270163" y="1340714"/>
            <a:ext cx="11326091" cy="5157067"/>
          </a:xfrm>
        </p:spPr>
        <p:txBody>
          <a:bodyPr/>
          <a:lstStyle/>
          <a:p>
            <a:pPr algn="just"/>
            <a:r>
              <a:rPr lang="es-CR" dirty="0" smtClean="0"/>
              <a:t>El presente tema trato de la aplicación de las redes neuronales en las series de tiempo.</a:t>
            </a:r>
          </a:p>
          <a:p>
            <a:pPr algn="just"/>
            <a:endParaRPr lang="es-CR" dirty="0"/>
          </a:p>
          <a:p>
            <a:pPr algn="just"/>
            <a:r>
              <a:rPr lang="es-CR" dirty="0" smtClean="0"/>
              <a:t>Por su forma en la construcción, en la estimación y otros, hacen de las redes neuronales una poderosa técnica para el pronóstico temporal.</a:t>
            </a:r>
          </a:p>
          <a:p>
            <a:pPr algn="just"/>
            <a:endParaRPr lang="es-CR" dirty="0"/>
          </a:p>
          <a:p>
            <a:pPr algn="just"/>
            <a:r>
              <a:rPr lang="es-CR" dirty="0"/>
              <a:t>E</a:t>
            </a:r>
            <a:r>
              <a:rPr lang="es-CR" dirty="0" smtClean="0"/>
              <a:t>ste </a:t>
            </a:r>
            <a:r>
              <a:rPr lang="es-CR" dirty="0"/>
              <a:t>método s</a:t>
            </a:r>
            <a:r>
              <a:rPr lang="es-CR" dirty="0" smtClean="0"/>
              <a:t>e </a:t>
            </a:r>
            <a:r>
              <a:rPr lang="es-CR" dirty="0"/>
              <a:t>considera superior </a:t>
            </a:r>
            <a:r>
              <a:rPr lang="es-CR" dirty="0" smtClean="0"/>
              <a:t>a los paramétricos, sin tener en cuenta el tipo de datos, la periodicidad, etc.</a:t>
            </a:r>
          </a:p>
          <a:p>
            <a:endParaRPr lang="es-CR" dirty="0"/>
          </a:p>
          <a:p>
            <a:r>
              <a:rPr lang="es-CR" dirty="0" smtClean="0"/>
              <a:t>¿Comprobamos la potencia de las redes </a:t>
            </a:r>
            <a:r>
              <a:rPr lang="es-CR" dirty="0" err="1" smtClean="0"/>
              <a:t>neuronles</a:t>
            </a:r>
            <a:r>
              <a:rPr lang="es-CR" dirty="0" smtClean="0"/>
              <a:t>?</a:t>
            </a:r>
            <a:endParaRPr lang="es-CR" dirty="0"/>
          </a:p>
        </p:txBody>
      </p:sp>
    </p:spTree>
    <p:extLst>
      <p:ext uri="{BB962C8B-B14F-4D97-AF65-F5344CB8AC3E}">
        <p14:creationId xmlns:p14="http://schemas.microsoft.com/office/powerpoint/2010/main" val="2206140403"/>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a:p>
        </p:txBody>
      </p:sp>
      <p:pic>
        <p:nvPicPr>
          <p:cNvPr id="4098" name="Picture 2" descr="Resultado de imagen para neural network  in time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7" y="1445162"/>
            <a:ext cx="10526280" cy="4923641"/>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a:spLocks noGrp="1"/>
          </p:cNvSpPr>
          <p:nvPr>
            <p:ph type="title"/>
          </p:nvPr>
        </p:nvSpPr>
        <p:spPr>
          <a:xfrm>
            <a:off x="879764" y="129598"/>
            <a:ext cx="10515600" cy="1325563"/>
          </a:xfrm>
        </p:spPr>
        <p:txBody>
          <a:bodyPr/>
          <a:lstStyle/>
          <a:p>
            <a:pPr algn="ctr"/>
            <a:r>
              <a:rPr lang="es-CR" dirty="0" smtClean="0"/>
              <a:t>Conclusión </a:t>
            </a:r>
            <a:endParaRPr lang="es-CR" dirty="0"/>
          </a:p>
        </p:txBody>
      </p:sp>
    </p:spTree>
    <p:extLst>
      <p:ext uri="{BB962C8B-B14F-4D97-AF65-F5344CB8AC3E}">
        <p14:creationId xmlns:p14="http://schemas.microsoft.com/office/powerpoint/2010/main" val="95284166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7F4B219-2D13-4F72-BF24-3377BC36E07F}"/>
              </a:ext>
            </a:extLst>
          </p:cNvPr>
          <p:cNvSpPr>
            <a:spLocks noGrp="1"/>
          </p:cNvSpPr>
          <p:nvPr>
            <p:ph type="title"/>
          </p:nvPr>
        </p:nvSpPr>
        <p:spPr/>
        <p:txBody>
          <a:bodyPr/>
          <a:lstStyle/>
          <a:p>
            <a:endParaRPr lang="es-CR"/>
          </a:p>
        </p:txBody>
      </p:sp>
      <p:sp>
        <p:nvSpPr>
          <p:cNvPr id="3" name="Marcador de contenido 2">
            <a:extLst>
              <a:ext uri="{FF2B5EF4-FFF2-40B4-BE49-F238E27FC236}">
                <a16:creationId xmlns="" xmlns:a16="http://schemas.microsoft.com/office/drawing/2014/main" id="{199FF2AC-FCBC-4380-BD62-47AF3AB39F76}"/>
              </a:ext>
            </a:extLst>
          </p:cNvPr>
          <p:cNvSpPr>
            <a:spLocks noGrp="1"/>
          </p:cNvSpPr>
          <p:nvPr>
            <p:ph idx="1"/>
          </p:nvPr>
        </p:nvSpPr>
        <p:spPr/>
        <p:txBody>
          <a:bodyPr/>
          <a:lstStyle/>
          <a:p>
            <a:endParaRPr lang="es-CR"/>
          </a:p>
        </p:txBody>
      </p:sp>
      <p:pic>
        <p:nvPicPr>
          <p:cNvPr id="4" name="Picture 2" descr="Resultado de imagen para the end">
            <a:extLst>
              <a:ext uri="{FF2B5EF4-FFF2-40B4-BE49-F238E27FC236}">
                <a16:creationId xmlns="" xmlns:a16="http://schemas.microsoft.com/office/drawing/2014/main" id="{FD9C9518-02B5-452B-A99D-8E203AB138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726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BCB5ABE1-CB17-49B8-B0BB-40E196FA06CD}"/>
              </a:ext>
            </a:extLst>
          </p:cNvPr>
          <p:cNvSpPr>
            <a:spLocks noGrp="1"/>
          </p:cNvSpPr>
          <p:nvPr>
            <p:ph idx="1"/>
          </p:nvPr>
        </p:nvSpPr>
        <p:spPr>
          <a:xfrm>
            <a:off x="298881" y="1251751"/>
            <a:ext cx="11594237" cy="5344358"/>
          </a:xfrm>
        </p:spPr>
        <p:txBody>
          <a:bodyPr>
            <a:normAutofit/>
          </a:bodyPr>
          <a:lstStyle/>
          <a:p>
            <a:pPr algn="just"/>
            <a:r>
              <a:rPr lang="es-CR" dirty="0"/>
              <a:t>El objetivo de la utilización de RNA es conseguir respuestas similares a las que es capaz de dar el cerebro, que se caracterizan por su generalización y robustez. Las RNA son útiles en la predicción de series de tiempo dado que a diferencia de los métodos estadísticos clásicos, son capaces de capturar las relaciones lineales y no lineales entre los datos debido a su estructura no lineal que permite un modelo con más grados de libertad.</a:t>
            </a:r>
          </a:p>
          <a:p>
            <a:pPr algn="just"/>
            <a:endParaRPr lang="es-CR" dirty="0"/>
          </a:p>
          <a:p>
            <a:pPr algn="just"/>
            <a:r>
              <a:rPr lang="es-CR" dirty="0"/>
              <a:t>Las redes neuronales han sido utilizadas exitosamente en muchos tipos de problemas de predicción debido a que son capaces de modelar y predecir series de tiempo, lineales y no lineales, con un alto grado de precisión, además de capturar cualquier tipo de interrelación entre los datos y no requerir conocimiento previo respecto del problema que se está modelando.</a:t>
            </a:r>
          </a:p>
          <a:p>
            <a:endParaRPr lang="es-CR" dirty="0"/>
          </a:p>
        </p:txBody>
      </p:sp>
      <p:sp>
        <p:nvSpPr>
          <p:cNvPr id="4" name="Título 1">
            <a:extLst>
              <a:ext uri="{FF2B5EF4-FFF2-40B4-BE49-F238E27FC236}">
                <a16:creationId xmlns="" xmlns:a16="http://schemas.microsoft.com/office/drawing/2014/main" id="{2538BF06-D957-4876-847E-42E8A145804E}"/>
              </a:ext>
            </a:extLst>
          </p:cNvPr>
          <p:cNvSpPr>
            <a:spLocks noGrp="1"/>
          </p:cNvSpPr>
          <p:nvPr>
            <p:ph type="title"/>
          </p:nvPr>
        </p:nvSpPr>
        <p:spPr>
          <a:xfrm>
            <a:off x="838200" y="72165"/>
            <a:ext cx="10515600" cy="1325563"/>
          </a:xfrm>
        </p:spPr>
        <p:txBody>
          <a:bodyPr/>
          <a:lstStyle/>
          <a:p>
            <a:pPr algn="ctr"/>
            <a:r>
              <a:rPr lang="es-CR" dirty="0"/>
              <a:t>Introducción</a:t>
            </a:r>
          </a:p>
        </p:txBody>
      </p:sp>
    </p:spTree>
    <p:extLst>
      <p:ext uri="{BB962C8B-B14F-4D97-AF65-F5344CB8AC3E}">
        <p14:creationId xmlns:p14="http://schemas.microsoft.com/office/powerpoint/2010/main" val="297939524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4CB12A31-D4AA-4F64-A4B5-CFCEAD3A981A}"/>
              </a:ext>
            </a:extLst>
          </p:cNvPr>
          <p:cNvSpPr>
            <a:spLocks noGrp="1"/>
          </p:cNvSpPr>
          <p:nvPr>
            <p:ph idx="1"/>
          </p:nvPr>
        </p:nvSpPr>
        <p:spPr>
          <a:xfrm>
            <a:off x="145739" y="1255684"/>
            <a:ext cx="11883504" cy="5530151"/>
          </a:xfrm>
        </p:spPr>
        <p:txBody>
          <a:bodyPr>
            <a:normAutofit fontScale="92500" lnSpcReduction="20000"/>
          </a:bodyPr>
          <a:lstStyle/>
          <a:p>
            <a:pPr algn="just"/>
            <a:r>
              <a:rPr lang="es-CR" dirty="0"/>
              <a:t>La Inteligencia Artificial (IA) se ha establecido como un área de la ciencia del conocimiento que consiste en el aprendizaje y procesamiento automático de la información, inspirado en la forma en que funciona el sistema nervioso biológico. Las Redes Neuronales Artificiales (RNA) constituyen una rama importante dentro de la IA, y tienen como objetivo resolver un problema determinado basado en la simulación de un sistema neuronal biológico simplificado. Es decir, el conocimiento es adquirido mediante un método de aprendizaje a partir de datos representativos del problema en cuestión y se genera una solución a éste.</a:t>
            </a:r>
          </a:p>
          <a:p>
            <a:endParaRPr lang="es-CR" dirty="0"/>
          </a:p>
          <a:p>
            <a:pPr algn="just"/>
            <a:r>
              <a:rPr lang="es-CR" dirty="0"/>
              <a:t>Los modelos de RNA no requieren de un especialista en el problema para llegar a la solución de éste, debido a que los métodos de aprendizaje utilizados son capaces de “aprender de la experiencia”, reconociendo de buena forma los patrones existentes en los datos. Por lo tanto, no es necesario conocer las reglas que determinan la solución del problema, sino que mediante un acercamiento de caja negra, el modelo neuronal ajusta cada uno de sus parámetros de manera de ofrecer un modelo que sea capaz de reconocer los patrones presentados, tolerar errores y generalizar ante datos que no fueron presentados.</a:t>
            </a:r>
          </a:p>
        </p:txBody>
      </p:sp>
      <p:sp>
        <p:nvSpPr>
          <p:cNvPr id="4" name="Título 1">
            <a:extLst>
              <a:ext uri="{FF2B5EF4-FFF2-40B4-BE49-F238E27FC236}">
                <a16:creationId xmlns="" xmlns:a16="http://schemas.microsoft.com/office/drawing/2014/main" id="{A55037DF-DC86-45DB-94EB-4028122AD31D}"/>
              </a:ext>
            </a:extLst>
          </p:cNvPr>
          <p:cNvSpPr>
            <a:spLocks noGrp="1"/>
          </p:cNvSpPr>
          <p:nvPr>
            <p:ph type="title"/>
          </p:nvPr>
        </p:nvSpPr>
        <p:spPr>
          <a:xfrm>
            <a:off x="417249" y="72165"/>
            <a:ext cx="11327907" cy="895501"/>
          </a:xfrm>
        </p:spPr>
        <p:txBody>
          <a:bodyPr/>
          <a:lstStyle/>
          <a:p>
            <a:pPr algn="ctr"/>
            <a:r>
              <a:rPr lang="es-CR" dirty="0"/>
              <a:t>Introducción</a:t>
            </a:r>
          </a:p>
        </p:txBody>
      </p:sp>
    </p:spTree>
    <p:extLst>
      <p:ext uri="{BB962C8B-B14F-4D97-AF65-F5344CB8AC3E}">
        <p14:creationId xmlns:p14="http://schemas.microsoft.com/office/powerpoint/2010/main" val="1888710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Introducción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¿Por qué utilizar RNA en series de tiempo?</a:t>
            </a:r>
          </a:p>
        </p:txBody>
      </p:sp>
    </p:spTree>
    <p:extLst>
      <p:ext uri="{BB962C8B-B14F-4D97-AF65-F5344CB8AC3E}">
        <p14:creationId xmlns:p14="http://schemas.microsoft.com/office/powerpoint/2010/main" val="42742013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1A951664-0472-4BE5-B326-A2F4161B137F}"/>
              </a:ext>
            </a:extLst>
          </p:cNvPr>
          <p:cNvSpPr>
            <a:spLocks noGrp="1"/>
          </p:cNvSpPr>
          <p:nvPr>
            <p:ph idx="1"/>
          </p:nvPr>
        </p:nvSpPr>
        <p:spPr>
          <a:xfrm>
            <a:off x="290945" y="1437697"/>
            <a:ext cx="11582400" cy="5143211"/>
          </a:xfrm>
        </p:spPr>
        <p:txBody>
          <a:bodyPr>
            <a:normAutofit/>
          </a:bodyPr>
          <a:lstStyle/>
          <a:p>
            <a:pPr algn="just"/>
            <a:r>
              <a:rPr lang="es-CR" sz="2400" dirty="0" smtClean="0"/>
              <a:t>Hasta ahora hemos visto únicamente el enfoque paramétrico en la modelización de las series de tiempo.</a:t>
            </a:r>
          </a:p>
          <a:p>
            <a:pPr algn="just"/>
            <a:endParaRPr lang="es-CR" sz="2400" dirty="0"/>
          </a:p>
          <a:p>
            <a:pPr algn="just"/>
            <a:r>
              <a:rPr lang="es-CR" sz="2400" dirty="0" smtClean="0"/>
              <a:t>Los modelos paramétricos poseen ciertas falencias: difícil identificación, incorrecta estimación de los parámetros, sobre parametrización, etc.</a:t>
            </a:r>
          </a:p>
          <a:p>
            <a:pPr algn="just"/>
            <a:endParaRPr lang="es-CR" sz="2400" dirty="0"/>
          </a:p>
          <a:p>
            <a:pPr algn="just"/>
            <a:r>
              <a:rPr lang="es-CR" sz="2400" dirty="0" smtClean="0"/>
              <a:t>Al ser las redes neuronales un modelo no paramétrico, utilizar funciones de impulso que aproximan mejor los valores esperados, y al utilizar otro metodología en el proceso de estimación (método no analítico, sino iterativo), los métodos de estimación son casi siempre, muy superiores a los vistos.</a:t>
            </a:r>
          </a:p>
          <a:p>
            <a:pPr algn="just"/>
            <a:endParaRPr lang="es-CR" sz="2400" dirty="0"/>
          </a:p>
          <a:p>
            <a:pPr algn="just"/>
            <a:r>
              <a:rPr lang="es-CR" sz="2400" dirty="0" smtClean="0"/>
              <a:t>¿Qué quiero decir con lo anterior?</a:t>
            </a:r>
            <a:endParaRPr lang="es-CR" sz="2400" dirty="0"/>
          </a:p>
        </p:txBody>
      </p:sp>
      <p:sp>
        <p:nvSpPr>
          <p:cNvPr id="4" name="1 Título">
            <a:extLst>
              <a:ext uri="{FF2B5EF4-FFF2-40B4-BE49-F238E27FC236}">
                <a16:creationId xmlns="" xmlns:a16="http://schemas.microsoft.com/office/drawing/2014/main" id="{02623D79-0FD7-490B-A0D7-A9F5806904C7}"/>
              </a:ext>
            </a:extLst>
          </p:cNvPr>
          <p:cNvSpPr>
            <a:spLocks noGrp="1"/>
          </p:cNvSpPr>
          <p:nvPr>
            <p:ph type="title"/>
          </p:nvPr>
        </p:nvSpPr>
        <p:spPr>
          <a:xfrm>
            <a:off x="213064" y="54405"/>
            <a:ext cx="11745157" cy="1108568"/>
          </a:xfrm>
        </p:spPr>
        <p:txBody>
          <a:bodyPr/>
          <a:lstStyle/>
          <a:p>
            <a:pPr algn="ctr"/>
            <a:r>
              <a:rPr lang="es-CR" dirty="0"/>
              <a:t>La dificultad de los modelos paramétricos</a:t>
            </a:r>
          </a:p>
        </p:txBody>
      </p:sp>
    </p:spTree>
    <p:extLst>
      <p:ext uri="{BB962C8B-B14F-4D97-AF65-F5344CB8AC3E}">
        <p14:creationId xmlns:p14="http://schemas.microsoft.com/office/powerpoint/2010/main" val="193000719"/>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3739</Words>
  <Application>Microsoft Office PowerPoint</Application>
  <PresentationFormat>Personalizado</PresentationFormat>
  <Paragraphs>258</Paragraphs>
  <Slides>52</Slides>
  <Notes>1</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Análisis por Redes Neuronales </vt:lpstr>
      <vt:lpstr>Sobre las redes neuronales en las series</vt:lpstr>
      <vt:lpstr>Presentación de PowerPoint</vt:lpstr>
      <vt:lpstr>Presentación de PowerPoint</vt:lpstr>
      <vt:lpstr>Introducción</vt:lpstr>
      <vt:lpstr>Introducción</vt:lpstr>
      <vt:lpstr>Introducción</vt:lpstr>
      <vt:lpstr>Presentación de PowerPoint</vt:lpstr>
      <vt:lpstr>La dificultad de los modelos paramétricos</vt:lpstr>
      <vt:lpstr>La dificultad de los modelos paramétricos</vt:lpstr>
      <vt:lpstr>La dificultad de los modelos paramétricos</vt:lpstr>
      <vt:lpstr>La dificultad de los modelos paramétricos</vt:lpstr>
      <vt:lpstr>Presentación de PowerPoint</vt:lpstr>
      <vt:lpstr>Neurona: biológica vs artificial </vt:lpstr>
      <vt:lpstr>Neurona: biológica vs artificial </vt:lpstr>
      <vt:lpstr>Neurona: biológica vs artificial </vt:lpstr>
      <vt:lpstr>Neurona: biológica vs artificial </vt:lpstr>
      <vt:lpstr>Neurona: biológica vs artificial </vt:lpstr>
      <vt:lpstr>Neurona: biológica vs artificial </vt:lpstr>
      <vt:lpstr>Neurona: biológica vs artificial </vt:lpstr>
      <vt:lpstr>Neurona: biológica vs artificial </vt:lpstr>
      <vt:lpstr>Neurona: biológica vs artificial </vt:lpstr>
      <vt:lpstr>Presentación de PowerPoint</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Redes Neuronales Artificiales</vt:lpstr>
      <vt:lpstr>Presentación de PowerPoint</vt:lpstr>
      <vt:lpstr>Presentación de PowerPoint</vt:lpstr>
      <vt:lpstr>Aplicación de redes neuronales en las series de tiempo </vt:lpstr>
      <vt:lpstr>Aplicación de redes neuronales en las series de tiempo </vt:lpstr>
      <vt:lpstr>Aplicación de redes neuronales en las series de tiempo </vt:lpstr>
      <vt:lpstr>Presentación de PowerPoint</vt:lpstr>
      <vt:lpstr>Conclusión </vt:lpstr>
      <vt:lpstr>Conclusión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dc:creator>
  <cp:lastModifiedBy>Oscar Centeno Mora</cp:lastModifiedBy>
  <cp:revision>77</cp:revision>
  <dcterms:created xsi:type="dcterms:W3CDTF">2017-10-30T17:53:13Z</dcterms:created>
  <dcterms:modified xsi:type="dcterms:W3CDTF">2017-11-14T17:32:18Z</dcterms:modified>
</cp:coreProperties>
</file>