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4BFB-C39D-4B87-96C1-FD56E343B3EC}" type="datetimeFigureOut">
              <a:rPr lang="es-CR" smtClean="0"/>
              <a:t>28/11/2018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DAFDC-93B1-4306-9627-F536B2ABA86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55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AFDC-93B1-4306-9627-F536B2ABA868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337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sfknn/vignettes/tsfknn.html" TargetMode="External"/><Relationship Id="rId2" Type="http://schemas.openxmlformats.org/officeDocument/2006/relationships/hyperlink" Target="https://multithreaded.stitchfix.com/blog/2016/04/21/forget-arim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org/fpp2/" TargetMode="External"/><Relationship Id="rId4" Type="http://schemas.openxmlformats.org/officeDocument/2006/relationships/hyperlink" Target="https://research.fb.com/prophet-forecasting-at-scal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F2CFC-0EB0-477F-B81E-65FC0EE26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3030CA-76A8-4E26-8874-2814A6AA0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xmlns="" id="{C4868AB7-33C0-4353-8EF5-6A189140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607"/>
            <a:ext cx="9160973" cy="686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5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Series de tiempo </a:t>
            </a:r>
            <a:r>
              <a:rPr lang="es-CR" sz="2400" dirty="0" err="1"/>
              <a:t>univariadas</a:t>
            </a:r>
            <a:r>
              <a:rPr lang="es-CR" sz="2400" dirty="0"/>
              <a:t> (días</a:t>
            </a:r>
            <a:r>
              <a:rPr lang="es-CR" sz="2400" dirty="0" smtClean="0"/>
              <a:t>)</a:t>
            </a:r>
            <a:endParaRPr lang="es-CR" sz="2400" dirty="0"/>
          </a:p>
        </p:txBody>
      </p:sp>
      <p:pic>
        <p:nvPicPr>
          <p:cNvPr id="13314" name="Picture 2" descr="Resultado de imagen para Garch analys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3486" r="10357"/>
          <a:stretch/>
        </p:blipFill>
        <p:spPr bwMode="auto">
          <a:xfrm>
            <a:off x="1151620" y="2060848"/>
            <a:ext cx="6912768" cy="454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73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Series de tiempo </a:t>
            </a:r>
            <a:r>
              <a:rPr lang="es-CR" sz="2400" dirty="0" err="1"/>
              <a:t>univariadas</a:t>
            </a:r>
            <a:r>
              <a:rPr lang="es-CR" sz="2400" dirty="0"/>
              <a:t> (trimestres, meses, años</a:t>
            </a:r>
            <a:r>
              <a:rPr lang="es-CR" sz="2400" dirty="0" smtClean="0"/>
              <a:t>)</a:t>
            </a:r>
            <a:endParaRPr lang="es-CR" sz="2400" dirty="0"/>
          </a:p>
        </p:txBody>
      </p:sp>
      <p:pic>
        <p:nvPicPr>
          <p:cNvPr id="14338" name="Picture 2" descr="Resultado de imagen para arima time series forecast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t="9591" r="8887" b="4091"/>
          <a:stretch/>
        </p:blipFill>
        <p:spPr bwMode="auto">
          <a:xfrm>
            <a:off x="179512" y="1772816"/>
            <a:ext cx="885698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53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412777"/>
            <a:ext cx="8712968" cy="576063"/>
          </a:xfrm>
        </p:spPr>
        <p:txBody>
          <a:bodyPr/>
          <a:lstStyle/>
          <a:p>
            <a:pPr marL="0" indent="0">
              <a:buNone/>
            </a:pPr>
            <a:r>
              <a:rPr lang="es-CR" sz="2400" dirty="0"/>
              <a:t>Series de tiempo multivariadas 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15362" name="Picture 2" descr="Resultado de imagen para vectores autorregresiv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32856"/>
            <a:ext cx="7488832" cy="4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7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200" dirty="0" smtClean="0"/>
              <a:t>¿Hay otros modelos univariados? Un montón más…</a:t>
            </a:r>
          </a:p>
          <a:p>
            <a:endParaRPr lang="es-CR" sz="2200" dirty="0"/>
          </a:p>
          <a:p>
            <a:r>
              <a:rPr lang="es-CR" sz="2200" dirty="0" smtClean="0"/>
              <a:t>Modelos bayesianos:  “</a:t>
            </a:r>
            <a:r>
              <a:rPr lang="es-CR" sz="2200" i="1" dirty="0" err="1" smtClean="0"/>
              <a:t>Sorry</a:t>
            </a:r>
            <a:r>
              <a:rPr lang="es-CR" sz="2200" i="1" dirty="0" smtClean="0"/>
              <a:t> ARIMA, </a:t>
            </a:r>
            <a:r>
              <a:rPr lang="es-CR" sz="2200" i="1" dirty="0" err="1" smtClean="0"/>
              <a:t>but</a:t>
            </a:r>
            <a:r>
              <a:rPr lang="es-CR" sz="2200" i="1" dirty="0" smtClean="0"/>
              <a:t> </a:t>
            </a:r>
            <a:r>
              <a:rPr lang="es-CR" sz="2200" i="1" dirty="0" err="1" smtClean="0"/>
              <a:t>I’m</a:t>
            </a:r>
            <a:r>
              <a:rPr lang="es-CR" sz="2200" i="1" dirty="0" smtClean="0"/>
              <a:t> </a:t>
            </a:r>
            <a:r>
              <a:rPr lang="es-CR" sz="2200" i="1" dirty="0" err="1" smtClean="0"/>
              <a:t>going</a:t>
            </a:r>
            <a:r>
              <a:rPr lang="es-CR" sz="2200" i="1" dirty="0" smtClean="0"/>
              <a:t> </a:t>
            </a:r>
            <a:r>
              <a:rPr lang="es-CR" sz="2200" i="1" dirty="0" err="1" smtClean="0"/>
              <a:t>Bayesian</a:t>
            </a:r>
            <a:r>
              <a:rPr lang="es-CR" sz="2200" dirty="0" smtClean="0"/>
              <a:t>”</a:t>
            </a:r>
          </a:p>
          <a:p>
            <a:pPr marL="0" indent="0">
              <a:buNone/>
            </a:pPr>
            <a:r>
              <a:rPr lang="es-CR" sz="2200" dirty="0" smtClean="0">
                <a:hlinkClick r:id="rId2"/>
              </a:rPr>
              <a:t>https</a:t>
            </a:r>
            <a:r>
              <a:rPr lang="es-CR" sz="2200" dirty="0">
                <a:hlinkClick r:id="rId2"/>
              </a:rPr>
              <a:t>://</a:t>
            </a:r>
            <a:r>
              <a:rPr lang="es-CR" sz="2200" dirty="0" smtClean="0">
                <a:hlinkClick r:id="rId2"/>
              </a:rPr>
              <a:t>multithreaded.stitchfix.com/blog/2016/04/21/forget-arima/</a:t>
            </a:r>
            <a:endParaRPr lang="es-CR" sz="2200" dirty="0" smtClean="0"/>
          </a:p>
          <a:p>
            <a:pPr marL="0" indent="0">
              <a:buNone/>
            </a:pPr>
            <a:endParaRPr lang="es-CR" sz="2200" dirty="0"/>
          </a:p>
          <a:p>
            <a:r>
              <a:rPr lang="es-CR" sz="2200" dirty="0" smtClean="0"/>
              <a:t>Machine </a:t>
            </a:r>
            <a:r>
              <a:rPr lang="es-CR" sz="2200" dirty="0" err="1" smtClean="0"/>
              <a:t>learning</a:t>
            </a:r>
            <a:r>
              <a:rPr lang="es-CR" sz="2200" dirty="0" smtClean="0"/>
              <a:t> en series de </a:t>
            </a:r>
            <a:r>
              <a:rPr lang="es-CR" sz="2200" dirty="0"/>
              <a:t>tiempo: </a:t>
            </a:r>
            <a:r>
              <a:rPr lang="es-CR" sz="2200" dirty="0">
                <a:hlinkClick r:id="rId3"/>
              </a:rPr>
              <a:t>https://</a:t>
            </a:r>
            <a:r>
              <a:rPr lang="es-CR" sz="2200" dirty="0" smtClean="0">
                <a:hlinkClick r:id="rId3"/>
              </a:rPr>
              <a:t>cran.r-project.org/web/packages/tsfknn/vignettes/tsfknn.html</a:t>
            </a:r>
            <a:r>
              <a:rPr lang="es-CR" sz="2200" dirty="0" smtClean="0"/>
              <a:t> </a:t>
            </a:r>
          </a:p>
          <a:p>
            <a:endParaRPr lang="es-CR" sz="2200" dirty="0"/>
          </a:p>
          <a:p>
            <a:r>
              <a:rPr lang="es-CR" sz="2200" dirty="0" smtClean="0"/>
              <a:t>Soluciones de otros motores -&gt;  </a:t>
            </a:r>
            <a:r>
              <a:rPr lang="es-CR" sz="2200" dirty="0" err="1" smtClean="0"/>
              <a:t>Prophet</a:t>
            </a:r>
            <a:r>
              <a:rPr lang="es-CR" sz="2200" dirty="0" smtClean="0"/>
              <a:t>:</a:t>
            </a:r>
          </a:p>
          <a:p>
            <a:pPr marL="0" indent="0">
              <a:buNone/>
            </a:pPr>
            <a:r>
              <a:rPr lang="es-CR" sz="2200" dirty="0">
                <a:hlinkClick r:id="rId4"/>
              </a:rPr>
              <a:t>https://research.fb.com/prophet-forecasting-at-scale</a:t>
            </a:r>
            <a:r>
              <a:rPr lang="es-CR" sz="2200" dirty="0" smtClean="0">
                <a:hlinkClick r:id="rId4"/>
              </a:rPr>
              <a:t>/</a:t>
            </a:r>
            <a:endParaRPr lang="es-CR" sz="2200" dirty="0" smtClean="0"/>
          </a:p>
          <a:p>
            <a:pPr marL="0" indent="0">
              <a:buNone/>
            </a:pPr>
            <a:endParaRPr lang="es-CR" sz="2200" dirty="0"/>
          </a:p>
          <a:p>
            <a:r>
              <a:rPr lang="es-CR" sz="2200" dirty="0" smtClean="0"/>
              <a:t>Otras modalidades: regresión dinámica, pronósticos </a:t>
            </a:r>
            <a:r>
              <a:rPr lang="es-CR" sz="2200" dirty="0" err="1" smtClean="0"/>
              <a:t>herárquicos</a:t>
            </a:r>
            <a:r>
              <a:rPr lang="es-CR" sz="2200" dirty="0" smtClean="0"/>
              <a:t>, </a:t>
            </a:r>
            <a:r>
              <a:rPr lang="es-CR" sz="2200" dirty="0" err="1" smtClean="0"/>
              <a:t>bootstraping</a:t>
            </a:r>
            <a:r>
              <a:rPr lang="es-CR" sz="2200" dirty="0" smtClean="0"/>
              <a:t> y </a:t>
            </a:r>
            <a:r>
              <a:rPr lang="es-CR" sz="2200" dirty="0" err="1" smtClean="0"/>
              <a:t>bagging</a:t>
            </a:r>
            <a:r>
              <a:rPr lang="es-CR" sz="2200" dirty="0" smtClean="0"/>
              <a:t>, combinación de métodos, etc…</a:t>
            </a:r>
          </a:p>
          <a:p>
            <a:pPr marL="0" indent="0">
              <a:buNone/>
            </a:pPr>
            <a:r>
              <a:rPr lang="es-CR" sz="2200" dirty="0">
                <a:hlinkClick r:id="rId5"/>
              </a:rPr>
              <a:t>https://otexts.org/fpp2</a:t>
            </a:r>
            <a:r>
              <a:rPr lang="es-CR" sz="2200" dirty="0" smtClean="0">
                <a:hlinkClick r:id="rId5"/>
              </a:rPr>
              <a:t>/</a:t>
            </a:r>
            <a:r>
              <a:rPr lang="es-CR" sz="2200" dirty="0" smtClean="0"/>
              <a:t> </a:t>
            </a:r>
            <a:endParaRPr lang="es-CR" sz="2200" dirty="0"/>
          </a:p>
          <a:p>
            <a:pPr marL="0" indent="0">
              <a:buNone/>
            </a:pPr>
            <a:endParaRPr lang="es-CR" sz="2400" dirty="0" smtClean="0"/>
          </a:p>
          <a:p>
            <a:pPr marL="0" indent="0">
              <a:buNone/>
            </a:pPr>
            <a:endParaRPr lang="es-C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54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R" sz="2400" dirty="0" smtClean="0"/>
              <a:t>El mundo de la econometría es muy basto, y hay otro montón de análisis por aprender:</a:t>
            </a:r>
          </a:p>
          <a:p>
            <a:pPr marL="0" indent="0">
              <a:buNone/>
            </a:pPr>
            <a:endParaRPr lang="es-CR" sz="2400" dirty="0" smtClean="0"/>
          </a:p>
          <a:p>
            <a:r>
              <a:rPr lang="es-CR" sz="2400" dirty="0" err="1" smtClean="0"/>
              <a:t>Arch</a:t>
            </a:r>
            <a:r>
              <a:rPr lang="es-CR" sz="2400" dirty="0" smtClean="0"/>
              <a:t> | </a:t>
            </a:r>
            <a:r>
              <a:rPr lang="es-CR" sz="2400" dirty="0" err="1" smtClean="0"/>
              <a:t>Garch</a:t>
            </a:r>
            <a:r>
              <a:rPr lang="es-CR" sz="2400" dirty="0" smtClean="0"/>
              <a:t>   </a:t>
            </a:r>
            <a:r>
              <a:rPr lang="es-CR" sz="2400" dirty="0" smtClean="0">
                <a:sym typeface="Wingdings" panose="05000000000000000000" pitchFamily="2" charset="2"/>
              </a:rPr>
              <a:t> </a:t>
            </a:r>
            <a:r>
              <a:rPr lang="es-CR" sz="2400" dirty="0" err="1" smtClean="0">
                <a:sym typeface="Wingdings" panose="05000000000000000000" pitchFamily="2" charset="2"/>
              </a:rPr>
              <a:t>VaR</a:t>
            </a:r>
            <a:r>
              <a:rPr lang="es-CR" sz="24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s-CR" sz="2400" dirty="0" smtClean="0">
                <a:sym typeface="Wingdings" panose="05000000000000000000" pitchFamily="2" charset="2"/>
              </a:rPr>
              <a:t>Análisis de portafolios  (Portafolio </a:t>
            </a:r>
            <a:r>
              <a:rPr lang="es-CR" sz="2400" dirty="0" err="1" smtClean="0">
                <a:sym typeface="Wingdings" panose="05000000000000000000" pitchFamily="2" charset="2"/>
              </a:rPr>
              <a:t>Risk</a:t>
            </a:r>
            <a:r>
              <a:rPr lang="es-CR" sz="2400" dirty="0" smtClean="0">
                <a:sym typeface="Wingdings" panose="05000000000000000000" pitchFamily="2" charset="2"/>
              </a:rPr>
              <a:t> Management)</a:t>
            </a:r>
          </a:p>
          <a:p>
            <a:r>
              <a:rPr lang="es-CR" sz="2400" dirty="0" smtClean="0">
                <a:sym typeface="Wingdings" panose="05000000000000000000" pitchFamily="2" charset="2"/>
              </a:rPr>
              <a:t>Análisis financieros </a:t>
            </a:r>
            <a:endParaRPr lang="es-CR" sz="2400" dirty="0" smtClean="0"/>
          </a:p>
          <a:p>
            <a:r>
              <a:rPr lang="es-CR" sz="2400" dirty="0" smtClean="0"/>
              <a:t>Vectores </a:t>
            </a:r>
            <a:r>
              <a:rPr lang="es-CR" sz="2400" dirty="0" err="1" smtClean="0"/>
              <a:t>autorregresivos</a:t>
            </a:r>
            <a:r>
              <a:rPr lang="es-CR" sz="2400" dirty="0" smtClean="0"/>
              <a:t> y sus modalidad (EVCM, </a:t>
            </a:r>
            <a:r>
              <a:rPr lang="es-CR" sz="2400" dirty="0" err="1" smtClean="0"/>
              <a:t>Johanson</a:t>
            </a:r>
            <a:r>
              <a:rPr lang="es-CR" sz="2400" dirty="0" smtClean="0"/>
              <a:t>, </a:t>
            </a:r>
            <a:r>
              <a:rPr lang="es-CR" sz="2400" dirty="0" err="1" smtClean="0"/>
              <a:t>etc</a:t>
            </a:r>
            <a:r>
              <a:rPr lang="es-CR" sz="2400" dirty="0" smtClean="0"/>
              <a:t>).</a:t>
            </a:r>
          </a:p>
          <a:p>
            <a:r>
              <a:rPr lang="es-CR" sz="2400" dirty="0" smtClean="0"/>
              <a:t>Modelos de Riesgo </a:t>
            </a:r>
            <a:r>
              <a:rPr lang="es-CR" sz="2400" dirty="0" smtClean="0">
                <a:sym typeface="Wingdings" panose="05000000000000000000" pitchFamily="2" charset="2"/>
              </a:rPr>
              <a:t> </a:t>
            </a:r>
            <a:r>
              <a:rPr lang="es-CR" sz="2400" dirty="0" err="1" smtClean="0">
                <a:sym typeface="Wingdings" panose="05000000000000000000" pitchFamily="2" charset="2"/>
              </a:rPr>
              <a:t>Scoring</a:t>
            </a:r>
            <a:endParaRPr lang="es-CR" sz="2400" dirty="0" smtClean="0">
              <a:sym typeface="Wingdings" panose="05000000000000000000" pitchFamily="2" charset="2"/>
            </a:endParaRPr>
          </a:p>
          <a:p>
            <a:r>
              <a:rPr lang="es-CR" sz="2400" dirty="0" err="1" smtClean="0">
                <a:sym typeface="Wingdings" panose="05000000000000000000" pitchFamily="2" charset="2"/>
              </a:rPr>
              <a:t>Financial</a:t>
            </a:r>
            <a:r>
              <a:rPr lang="es-CR" sz="2400" dirty="0" smtClean="0">
                <a:sym typeface="Wingdings" panose="05000000000000000000" pitchFamily="2" charset="2"/>
              </a:rPr>
              <a:t> Trading</a:t>
            </a:r>
          </a:p>
          <a:p>
            <a:r>
              <a:rPr lang="es-CR" sz="2400" dirty="0" smtClean="0">
                <a:sym typeface="Wingdings" panose="05000000000000000000" pitchFamily="2" charset="2"/>
              </a:rPr>
              <a:t>Bond </a:t>
            </a:r>
            <a:r>
              <a:rPr lang="es-CR" sz="2400" dirty="0" err="1" smtClean="0">
                <a:sym typeface="Wingdings" panose="05000000000000000000" pitchFamily="2" charset="2"/>
              </a:rPr>
              <a:t>Valuation</a:t>
            </a:r>
            <a:r>
              <a:rPr lang="es-CR" sz="2400" dirty="0" smtClean="0">
                <a:sym typeface="Wingdings" panose="05000000000000000000" pitchFamily="2" charset="2"/>
              </a:rPr>
              <a:t>  y </a:t>
            </a:r>
            <a:r>
              <a:rPr lang="es-CR" sz="2400" dirty="0" err="1" smtClean="0">
                <a:sym typeface="Wingdings" panose="05000000000000000000" pitchFamily="2" charset="2"/>
              </a:rPr>
              <a:t>Valuation</a:t>
            </a:r>
            <a:r>
              <a:rPr lang="es-CR" sz="2400" dirty="0" smtClean="0">
                <a:sym typeface="Wingdings" panose="05000000000000000000" pitchFamily="2" charset="2"/>
              </a:rPr>
              <a:t> of </a:t>
            </a:r>
            <a:r>
              <a:rPr lang="es-CR" sz="2400" dirty="0" err="1" smtClean="0">
                <a:sym typeface="Wingdings" panose="05000000000000000000" pitchFamily="2" charset="2"/>
              </a:rPr>
              <a:t>Life</a:t>
            </a:r>
            <a:r>
              <a:rPr lang="es-CR" sz="2400" dirty="0" smtClean="0">
                <a:sym typeface="Wingdings" panose="05000000000000000000" pitchFamily="2" charset="2"/>
              </a:rPr>
              <a:t> </a:t>
            </a:r>
            <a:r>
              <a:rPr lang="es-CR" sz="2400" dirty="0" err="1" smtClean="0">
                <a:sym typeface="Wingdings" panose="05000000000000000000" pitchFamily="2" charset="2"/>
              </a:rPr>
              <a:t>Insurance</a:t>
            </a:r>
            <a:endParaRPr lang="es-CR" sz="2400" dirty="0" smtClean="0">
              <a:sym typeface="Wingdings" panose="05000000000000000000" pitchFamily="2" charset="2"/>
            </a:endParaRPr>
          </a:p>
          <a:p>
            <a:r>
              <a:rPr lang="es-CR" sz="2400" dirty="0" err="1" smtClean="0">
                <a:sym typeface="Wingdings" panose="05000000000000000000" pitchFamily="2" charset="2"/>
              </a:rPr>
              <a:t>Quantitative</a:t>
            </a:r>
            <a:r>
              <a:rPr lang="es-CR" sz="2400" dirty="0" smtClean="0">
                <a:sym typeface="Wingdings" panose="05000000000000000000" pitchFamily="2" charset="2"/>
              </a:rPr>
              <a:t> </a:t>
            </a:r>
            <a:r>
              <a:rPr lang="es-CR" sz="2400" dirty="0" err="1" smtClean="0">
                <a:sym typeface="Wingdings" panose="05000000000000000000" pitchFamily="2" charset="2"/>
              </a:rPr>
              <a:t>risk</a:t>
            </a:r>
            <a:r>
              <a:rPr lang="es-CR" sz="2400" dirty="0" smtClean="0">
                <a:sym typeface="Wingdings" panose="05000000000000000000" pitchFamily="2" charset="2"/>
              </a:rPr>
              <a:t> </a:t>
            </a:r>
            <a:r>
              <a:rPr lang="es-CR" sz="2400" dirty="0" err="1" smtClean="0">
                <a:sym typeface="Wingdings" panose="05000000000000000000" pitchFamily="2" charset="2"/>
              </a:rPr>
              <a:t>management</a:t>
            </a:r>
            <a:endParaRPr lang="es-CR" sz="2400" dirty="0" smtClean="0">
              <a:sym typeface="Wingdings" panose="05000000000000000000" pitchFamily="2" charset="2"/>
            </a:endParaRPr>
          </a:p>
          <a:p>
            <a:r>
              <a:rPr lang="es-CR" sz="2400" dirty="0" smtClean="0">
                <a:sym typeface="Wingdings" panose="05000000000000000000" pitchFamily="2" charset="2"/>
              </a:rPr>
              <a:t>Detección de fraude.</a:t>
            </a:r>
          </a:p>
          <a:p>
            <a:r>
              <a:rPr lang="es-CR" sz="2400" dirty="0" smtClean="0">
                <a:sym typeface="Wingdings" panose="05000000000000000000" pitchFamily="2" charset="2"/>
              </a:rPr>
              <a:t>Web data en TS.</a:t>
            </a:r>
          </a:p>
          <a:p>
            <a:r>
              <a:rPr lang="es-CR" sz="2400" dirty="0" smtClean="0">
                <a:sym typeface="Wingdings" panose="05000000000000000000" pitchFamily="2" charset="2"/>
              </a:rPr>
              <a:t>Redes sociales… </a:t>
            </a:r>
          </a:p>
          <a:p>
            <a:endParaRPr lang="es-CR" sz="2400" dirty="0" smtClean="0"/>
          </a:p>
          <a:p>
            <a:endParaRPr lang="es-CR" sz="2400" dirty="0" smtClean="0"/>
          </a:p>
          <a:p>
            <a:endParaRPr lang="es-CR" sz="2400" dirty="0"/>
          </a:p>
          <a:p>
            <a:endParaRPr lang="es-CR" sz="2400" dirty="0" smtClean="0"/>
          </a:p>
          <a:p>
            <a:pPr marL="0" indent="0">
              <a:buNone/>
            </a:pPr>
            <a:endParaRPr lang="es-CR" sz="2400" dirty="0"/>
          </a:p>
          <a:p>
            <a:endParaRPr lang="es-C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Epílogo</a:t>
            </a:r>
            <a:r>
              <a:rPr lang="en-US" sz="3600" dirty="0" smtClean="0"/>
              <a:t> : </a:t>
            </a:r>
            <a:r>
              <a:rPr lang="en-US" sz="3600" dirty="0" err="1" smtClean="0"/>
              <a:t>algo</a:t>
            </a:r>
            <a:r>
              <a:rPr lang="en-US" sz="3600" dirty="0" smtClean="0"/>
              <a:t> </a:t>
            </a:r>
            <a:r>
              <a:rPr lang="en-US" sz="3600" dirty="0" err="1" smtClean="0"/>
              <a:t>más</a:t>
            </a:r>
            <a:r>
              <a:rPr lang="en-US" sz="3600" dirty="0" smtClean="0"/>
              <a:t> que las </a:t>
            </a:r>
            <a:r>
              <a:rPr lang="en-US" sz="3600" dirty="0" err="1" smtClean="0"/>
              <a:t>st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econom</a:t>
            </a:r>
            <a:r>
              <a:rPr lang="en-US" sz="3600" dirty="0" err="1" smtClean="0"/>
              <a:t>etría</a:t>
            </a:r>
            <a:endParaRPr lang="en-US" sz="3600" dirty="0"/>
          </a:p>
        </p:txBody>
      </p:sp>
      <p:sp>
        <p:nvSpPr>
          <p:cNvPr id="5" name="AutoShape 2" descr="Image result for lear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6" name="AutoShape 4" descr="Image result for learn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2054" name="Picture 6" descr="Image result for learn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5"/>
          <a:stretch/>
        </p:blipFill>
        <p:spPr bwMode="auto">
          <a:xfrm>
            <a:off x="6516216" y="4509120"/>
            <a:ext cx="2533906" cy="22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learn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t="9439" r="8936" b="9513"/>
          <a:stretch/>
        </p:blipFill>
        <p:spPr bwMode="auto">
          <a:xfrm>
            <a:off x="7524328" y="1772816"/>
            <a:ext cx="1344931" cy="133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29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6" name="Picture 2" descr="Image result for the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13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4C090F-72EA-4CF6-BF75-7B239166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/>
              <a:t>Objetivo </a:t>
            </a:r>
            <a:r>
              <a:rPr lang="es-ES_tradnl" b="1" dirty="0" smtClean="0"/>
              <a:t>general</a:t>
            </a:r>
            <a:endParaRPr lang="es-ES_tradnl" i="1" dirty="0" smtClean="0"/>
          </a:p>
          <a:p>
            <a:pPr marL="0" indent="0">
              <a:buNone/>
            </a:pPr>
            <a:endParaRPr lang="es-ES_tradnl" i="1" dirty="0" smtClean="0"/>
          </a:p>
          <a:p>
            <a:pPr marL="0" indent="0">
              <a:buNone/>
            </a:pPr>
            <a:r>
              <a:rPr lang="es-ES_tradnl" i="1" dirty="0" smtClean="0"/>
              <a:t>… enseñar </a:t>
            </a:r>
            <a:r>
              <a:rPr lang="es-ES_tradnl" i="1" dirty="0"/>
              <a:t>al estudiante tanto los principios, conceptos, metodología y los principales métodos de proyección en las series cronológicas </a:t>
            </a:r>
            <a:r>
              <a:rPr lang="es-ES_tradnl" i="1" dirty="0" err="1"/>
              <a:t>univariadas</a:t>
            </a:r>
            <a:r>
              <a:rPr lang="es-ES_tradnl" i="1" dirty="0"/>
              <a:t>. La modalidad práctica del curso permitirá que el estudiante pueda aplicar las técnicas de proyecciones </a:t>
            </a:r>
            <a:r>
              <a:rPr lang="es-ES_tradnl" i="1" dirty="0" err="1"/>
              <a:t>univariadas</a:t>
            </a:r>
            <a:r>
              <a:rPr lang="es-ES_tradnl" i="1" dirty="0"/>
              <a:t> aprendidas </a:t>
            </a:r>
            <a:r>
              <a:rPr lang="es-ES_tradnl" i="1" dirty="0" smtClean="0"/>
              <a:t>….</a:t>
            </a:r>
            <a:endParaRPr lang="es-CR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7714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FB60D1-132C-421F-8304-0B88CA3B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_tradnl" sz="5800" b="1" dirty="0"/>
              <a:t>Objetivos específicos</a:t>
            </a:r>
            <a:endParaRPr lang="es-CR" sz="5800" dirty="0"/>
          </a:p>
          <a:p>
            <a:pPr lvl="0"/>
            <a:endParaRPr lang="es-ES_tradnl" dirty="0" smtClean="0"/>
          </a:p>
          <a:p>
            <a:pPr lvl="0"/>
            <a:r>
              <a:rPr lang="es-ES_tradnl" dirty="0" smtClean="0"/>
              <a:t>Introducir </a:t>
            </a:r>
            <a:r>
              <a:rPr lang="es-ES_tradnl" dirty="0"/>
              <a:t>los conceptos generales del análisis de las series cronológicas, la metodología de análisis, y abordar los tipos de datos univariados a estudiar.</a:t>
            </a:r>
            <a:endParaRPr lang="es-CR" dirty="0"/>
          </a:p>
          <a:p>
            <a:pPr lvl="0"/>
            <a:r>
              <a:rPr lang="es-ES_tradnl" dirty="0"/>
              <a:t>Conocer y aplicar las estadísticas de rendimientos dentro de una series cronológicas </a:t>
            </a:r>
            <a:r>
              <a:rPr lang="es-ES_tradnl" dirty="0" err="1"/>
              <a:t>univariadas</a:t>
            </a:r>
            <a:r>
              <a:rPr lang="es-ES_tradnl" dirty="0"/>
              <a:t>.</a:t>
            </a:r>
            <a:endParaRPr lang="es-CR" dirty="0"/>
          </a:p>
          <a:p>
            <a:pPr lvl="0"/>
            <a:r>
              <a:rPr lang="es-ES_tradnl" dirty="0"/>
              <a:t>Conocer y aplicar las principales técnicas de proyección de la primera generación: regresión, modelos por medias móviles,  y la familia de modelos exponenciales.</a:t>
            </a:r>
            <a:endParaRPr lang="es-CR" dirty="0"/>
          </a:p>
          <a:p>
            <a:pPr lvl="0"/>
            <a:r>
              <a:rPr lang="es-ES_tradnl" dirty="0"/>
              <a:t>Estudiar la ecuación de </a:t>
            </a:r>
            <a:r>
              <a:rPr lang="es-ES_tradnl" dirty="0" err="1"/>
              <a:t>Wold</a:t>
            </a:r>
            <a:r>
              <a:rPr lang="es-ES_tradnl" dirty="0"/>
              <a:t> y las tipos de </a:t>
            </a:r>
            <a:r>
              <a:rPr lang="es-ES_tradnl" dirty="0" err="1"/>
              <a:t>autocorrelaciones</a:t>
            </a:r>
            <a:r>
              <a:rPr lang="es-ES_tradnl" dirty="0"/>
              <a:t> y el </a:t>
            </a:r>
            <a:r>
              <a:rPr lang="es-ES_tradnl" dirty="0" err="1"/>
              <a:t>autocorrelograma</a:t>
            </a:r>
            <a:r>
              <a:rPr lang="es-ES_tradnl" dirty="0"/>
              <a:t>. </a:t>
            </a:r>
            <a:endParaRPr lang="es-CR" dirty="0"/>
          </a:p>
          <a:p>
            <a:pPr lvl="0"/>
            <a:r>
              <a:rPr lang="es-ES_tradnl" dirty="0"/>
              <a:t>Conocer y aplicar el método de análisis de Box-Jenkins (ARIMA), tanto no estacional como estacional.</a:t>
            </a:r>
            <a:endParaRPr lang="es-CR" dirty="0"/>
          </a:p>
          <a:p>
            <a:pPr lvl="0"/>
            <a:r>
              <a:rPr lang="es-ES_tradnl" dirty="0"/>
              <a:t>Conocer las pruebas de bondad y ajuste de una serie estacionaria, los supuestos y pruebas a los residuos. </a:t>
            </a:r>
            <a:endParaRPr lang="es-CR" dirty="0"/>
          </a:p>
          <a:p>
            <a:pPr lvl="0"/>
            <a:r>
              <a:rPr lang="es-CR" dirty="0"/>
              <a:t>Identificar la pertinencia de utilizar modelos de intervención en los modelos ARIMA.</a:t>
            </a:r>
          </a:p>
          <a:p>
            <a:pPr lvl="0"/>
            <a:r>
              <a:rPr lang="es-ES_tradnl" dirty="0"/>
              <a:t>Conocer y aplicar dos métodos de proyecciones no paramétricos: NNA y </a:t>
            </a:r>
            <a:r>
              <a:rPr lang="es-ES_tradnl" dirty="0">
                <a:solidFill>
                  <a:srgbClr val="FF0000"/>
                </a:solidFill>
              </a:rPr>
              <a:t>SVM</a:t>
            </a:r>
            <a:r>
              <a:rPr lang="es-ES_tradnl" dirty="0"/>
              <a:t>.</a:t>
            </a:r>
            <a:endParaRPr lang="es-CR" dirty="0"/>
          </a:p>
          <a:p>
            <a:pPr lvl="0"/>
            <a:r>
              <a:rPr lang="es-CR" dirty="0"/>
              <a:t>Elaborar tanto</a:t>
            </a:r>
            <a:r>
              <a:rPr lang="es-ES_tradnl" dirty="0"/>
              <a:t> informes y presentaciones de cada uno de los temas estudiados, así como un trabajo final comparando por lo menos 3 métodos de proyección , en relación a una serie </a:t>
            </a:r>
            <a:r>
              <a:rPr lang="es-ES_tradnl" dirty="0" err="1"/>
              <a:t>univariada</a:t>
            </a:r>
            <a:r>
              <a:rPr lang="es-ES_tradnl" dirty="0"/>
              <a:t> de Costa Rica</a:t>
            </a:r>
            <a:r>
              <a:rPr lang="es-ES_tradnl" dirty="0" smtClean="0"/>
              <a:t>.</a:t>
            </a:r>
            <a:endParaRPr lang="es-C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0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/>
          <a:lstStyle/>
          <a:p>
            <a:pPr marL="0" indent="0" algn="ctr">
              <a:buNone/>
            </a:pPr>
            <a:r>
              <a:rPr lang="es-CR" dirty="0" smtClean="0"/>
              <a:t>¿Cuáles análisis temporales conocemos?</a:t>
            </a:r>
            <a:endParaRPr lang="es-CR" dirty="0"/>
          </a:p>
        </p:txBody>
      </p:sp>
      <p:pic>
        <p:nvPicPr>
          <p:cNvPr id="8194" name="Picture 2" descr="Resultado de imagen para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6264696" cy="35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3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CR" sz="2400" dirty="0" smtClean="0"/>
              <a:t>En la carrera de estadística o economía, por lo general se estudian los siguientes modelos de tiempo:</a:t>
            </a:r>
          </a:p>
          <a:p>
            <a:endParaRPr lang="es-CR" sz="2400" dirty="0"/>
          </a:p>
          <a:p>
            <a:pPr marL="457200" indent="-457200">
              <a:buAutoNum type="arabicPeriod"/>
            </a:pPr>
            <a:r>
              <a:rPr lang="es-CR" sz="2400" dirty="0" smtClean="0"/>
              <a:t>Análisis de sobrevivencia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Datos panel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Información geo-espacial en el tiempo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Regresiones en el tiempo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Series de tiempo </a:t>
            </a:r>
            <a:r>
              <a:rPr lang="es-CR" sz="2400" dirty="0" err="1"/>
              <a:t>u</a:t>
            </a:r>
            <a:r>
              <a:rPr lang="es-CR" sz="2400" dirty="0" err="1" smtClean="0"/>
              <a:t>nivariadas</a:t>
            </a:r>
            <a:r>
              <a:rPr lang="es-CR" sz="2400" dirty="0" smtClean="0"/>
              <a:t> (días)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Series de tiempo </a:t>
            </a:r>
            <a:r>
              <a:rPr lang="es-CR" sz="2400" dirty="0" err="1" smtClean="0"/>
              <a:t>univariadas</a:t>
            </a:r>
            <a:r>
              <a:rPr lang="es-CR" sz="2400" dirty="0" smtClean="0"/>
              <a:t> (trimestres, meses, años)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Series de tiempo multivariadas </a:t>
            </a:r>
            <a:endParaRPr lang="es-CR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 txBox="1">
            <a:spLocks/>
          </p:cNvSpPr>
          <p:nvPr/>
        </p:nvSpPr>
        <p:spPr>
          <a:xfrm>
            <a:off x="179512" y="130622"/>
            <a:ext cx="885698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Epílogo : series temporales 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86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/>
              <a:t>Análisis de sobrevivencia</a:t>
            </a:r>
            <a:endParaRPr lang="es-CR" sz="2400" dirty="0"/>
          </a:p>
        </p:txBody>
      </p:sp>
      <p:pic>
        <p:nvPicPr>
          <p:cNvPr id="9218" name="Picture 2" descr="Resultado de imagen para survival analy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8497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5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/>
              <a:t>Datos panel</a:t>
            </a:r>
            <a:endParaRPr lang="es-CR" sz="2400" dirty="0"/>
          </a:p>
        </p:txBody>
      </p:sp>
      <p:pic>
        <p:nvPicPr>
          <p:cNvPr id="10242" name="Picture 2" descr="Resultado de imagen para panel analy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487943" cy="45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Información geo-espacial en el </a:t>
            </a:r>
            <a:r>
              <a:rPr lang="es-CR" sz="2400" dirty="0" smtClean="0"/>
              <a:t>tiempo</a:t>
            </a:r>
            <a:endParaRPr lang="es-CR" sz="2400" dirty="0"/>
          </a:p>
        </p:txBody>
      </p:sp>
      <p:pic>
        <p:nvPicPr>
          <p:cNvPr id="11266" name="Picture 2" descr="Resultado de imagen para spatial econometric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 r="3787" b="7692"/>
          <a:stretch/>
        </p:blipFill>
        <p:spPr bwMode="auto">
          <a:xfrm>
            <a:off x="755575" y="2348880"/>
            <a:ext cx="770485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6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/>
              <a:t>Regresión en el tiempo</a:t>
            </a:r>
            <a:endParaRPr lang="es-CR" sz="2400" dirty="0"/>
          </a:p>
        </p:txBody>
      </p:sp>
      <p:pic>
        <p:nvPicPr>
          <p:cNvPr id="12290" name="Picture 2" descr="Resultado de imagen para regression in time se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16" y="1988840"/>
            <a:ext cx="7724775" cy="47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31B1D82-1A62-4275-99CE-1E8C0A8E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30622"/>
            <a:ext cx="8856984" cy="8501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Epílogo</a:t>
            </a:r>
            <a:r>
              <a:rPr lang="en-US" dirty="0" smtClean="0"/>
              <a:t> : series </a:t>
            </a:r>
            <a:r>
              <a:rPr lang="en-US" dirty="0" err="1" smtClean="0"/>
              <a:t>temporales</a:t>
            </a:r>
            <a:r>
              <a:rPr lang="en-US" dirty="0" smtClean="0"/>
              <a:t> </a:t>
            </a:r>
            <a:r>
              <a:rPr lang="en-US" dirty="0" err="1" smtClean="0"/>
              <a:t>univariadas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8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539</Words>
  <Application>Microsoft Office PowerPoint</Application>
  <PresentationFormat>Presentación en pantalla (4:3)</PresentationFormat>
  <Paragraphs>74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Epílogo : series temporales univariadas</vt:lpstr>
      <vt:lpstr>Epílogo : series temporales univariadas</vt:lpstr>
      <vt:lpstr>Epílogo : series temporales univariadas</vt:lpstr>
      <vt:lpstr>Presentación de PowerPoint</vt:lpstr>
      <vt:lpstr>Epílogo : series temporales univariadas</vt:lpstr>
      <vt:lpstr>Epílogo : series temporales univariadas</vt:lpstr>
      <vt:lpstr>Epílogo : series temporales univariadas</vt:lpstr>
      <vt:lpstr>Epílogo : series temporales univariadas</vt:lpstr>
      <vt:lpstr>Epílogo : series temporales univariadas</vt:lpstr>
      <vt:lpstr>Epílogo : series temporales univariadas</vt:lpstr>
      <vt:lpstr>Epílogo : series temporales univariadas</vt:lpstr>
      <vt:lpstr>Epílogo : series temporales univariadas</vt:lpstr>
      <vt:lpstr>Epílogo : algo más que las st en econometría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Centeno Mora</dc:creator>
  <cp:lastModifiedBy>Oscar Centeno Mora</cp:lastModifiedBy>
  <cp:revision>8</cp:revision>
  <dcterms:created xsi:type="dcterms:W3CDTF">2018-11-15T20:17:22Z</dcterms:created>
  <dcterms:modified xsi:type="dcterms:W3CDTF">2018-11-28T20:33:39Z</dcterms:modified>
</cp:coreProperties>
</file>