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287" r:id="rId3"/>
    <p:sldId id="303" r:id="rId4"/>
    <p:sldId id="306" r:id="rId5"/>
    <p:sldId id="315" r:id="rId6"/>
    <p:sldId id="316" r:id="rId7"/>
    <p:sldId id="317" r:id="rId8"/>
    <p:sldId id="307" r:id="rId9"/>
    <p:sldId id="257" r:id="rId10"/>
    <p:sldId id="258" r:id="rId11"/>
    <p:sldId id="259" r:id="rId12"/>
    <p:sldId id="260" r:id="rId13"/>
    <p:sldId id="261" r:id="rId14"/>
    <p:sldId id="262" r:id="rId15"/>
    <p:sldId id="263" r:id="rId16"/>
    <p:sldId id="264" r:id="rId17"/>
    <p:sldId id="308" r:id="rId18"/>
    <p:sldId id="266" r:id="rId19"/>
    <p:sldId id="305" r:id="rId20"/>
    <p:sldId id="309" r:id="rId21"/>
    <p:sldId id="318" r:id="rId22"/>
    <p:sldId id="319" r:id="rId23"/>
    <p:sldId id="321" r:id="rId24"/>
    <p:sldId id="322" r:id="rId25"/>
    <p:sldId id="323" r:id="rId26"/>
    <p:sldId id="324" r:id="rId27"/>
    <p:sldId id="325" r:id="rId28"/>
    <p:sldId id="326" r:id="rId29"/>
    <p:sldId id="320" r:id="rId30"/>
    <p:sldId id="310" r:id="rId31"/>
    <p:sldId id="268" r:id="rId32"/>
    <p:sldId id="269" r:id="rId33"/>
    <p:sldId id="292" r:id="rId34"/>
    <p:sldId id="327" r:id="rId35"/>
    <p:sldId id="353" r:id="rId36"/>
    <p:sldId id="352" r:id="rId37"/>
    <p:sldId id="354" r:id="rId38"/>
    <p:sldId id="311" r:id="rId39"/>
    <p:sldId id="271" r:id="rId40"/>
    <p:sldId id="296" r:id="rId41"/>
    <p:sldId id="297" r:id="rId42"/>
    <p:sldId id="298" r:id="rId43"/>
    <p:sldId id="328" r:id="rId44"/>
    <p:sldId id="329" r:id="rId45"/>
    <p:sldId id="330" r:id="rId46"/>
    <p:sldId id="331" r:id="rId47"/>
    <p:sldId id="332" r:id="rId48"/>
    <p:sldId id="312" r:id="rId49"/>
    <p:sldId id="286" r:id="rId50"/>
    <p:sldId id="299" r:id="rId51"/>
    <p:sldId id="301" r:id="rId52"/>
    <p:sldId id="313" r:id="rId53"/>
    <p:sldId id="274" r:id="rId54"/>
    <p:sldId id="333" r:id="rId55"/>
    <p:sldId id="334" r:id="rId56"/>
    <p:sldId id="339" r:id="rId57"/>
    <p:sldId id="340" r:id="rId58"/>
    <p:sldId id="341" r:id="rId59"/>
    <p:sldId id="342" r:id="rId60"/>
    <p:sldId id="343" r:id="rId61"/>
    <p:sldId id="344" r:id="rId62"/>
    <p:sldId id="348" r:id="rId63"/>
    <p:sldId id="350" r:id="rId64"/>
    <p:sldId id="314" r:id="rId65"/>
    <p:sldId id="284" r:id="rId66"/>
    <p:sldId id="345" r:id="rId67"/>
    <p:sldId id="346" r:id="rId68"/>
    <p:sldId id="347" r:id="rId69"/>
    <p:sldId id="355" r:id="rId70"/>
    <p:sldId id="285" r:id="rId7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200" autoAdjust="0"/>
  </p:normalViewPr>
  <p:slideViewPr>
    <p:cSldViewPr>
      <p:cViewPr varScale="1">
        <p:scale>
          <a:sx n="127" d="100"/>
          <a:sy n="127" d="100"/>
        </p:scale>
        <p:origin x="1200"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4"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08D601-3F6D-4D02-A231-9221F8B6BB14}" type="datetimeFigureOut">
              <a:rPr lang="es-ES" smtClean="0"/>
              <a:pPr/>
              <a:t>26/08/2020</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5FC8B-BCEA-4DE8-B92D-ACAC322ED93F}" type="slidenum">
              <a:rPr lang="es-ES" smtClean="0"/>
              <a:pPr/>
              <a:t>‹Nº›</a:t>
            </a:fld>
            <a:endParaRPr lang="es-ES"/>
          </a:p>
        </p:txBody>
      </p:sp>
    </p:spTree>
    <p:extLst>
      <p:ext uri="{BB962C8B-B14F-4D97-AF65-F5344CB8AC3E}">
        <p14:creationId xmlns:p14="http://schemas.microsoft.com/office/powerpoint/2010/main" val="530654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3 Marcador de número de diapositiva"/>
          <p:cNvSpPr>
            <a:spLocks noGrp="1"/>
          </p:cNvSpPr>
          <p:nvPr>
            <p:ph type="sldNum" sz="quarter" idx="5"/>
          </p:nvPr>
        </p:nvSpPr>
        <p:spPr/>
        <p:txBody>
          <a:bodyPr/>
          <a:lstStyle/>
          <a:p>
            <a:pPr>
              <a:defRPr/>
            </a:pPr>
            <a:fld id="{D5E1742C-578A-4D62-9E3E-B9C07C266752}" type="slidenum">
              <a:rPr lang="en-US" smtClean="0"/>
              <a:pPr>
                <a:defRPr/>
              </a:pPr>
              <a:t>51</a:t>
            </a:fld>
            <a:endParaRPr lang="en-US"/>
          </a:p>
        </p:txBody>
      </p:sp>
      <p:sp>
        <p:nvSpPr>
          <p:cNvPr id="41989" name="4 Marcador de encabezado"/>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p>
        </p:txBody>
      </p:sp>
      <p:sp>
        <p:nvSpPr>
          <p:cNvPr id="41990" name="5 Marcador de fecha"/>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p>
        </p:txBody>
      </p:sp>
    </p:spTree>
    <p:extLst>
      <p:ext uri="{BB962C8B-B14F-4D97-AF65-F5344CB8AC3E}">
        <p14:creationId xmlns:p14="http://schemas.microsoft.com/office/powerpoint/2010/main" val="1637911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26/08/2020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26/08/2020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26/08/2020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26/08/2020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26/08/2020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pPr/>
              <a:t>26/08/2020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pPr/>
              <a:t>26/08/2020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pPr/>
              <a:t>26/08/2020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26/08/2020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26/08/2020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26/08/2020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26/08/2020</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0.emf"/><Relationship Id="rId5" Type="http://schemas.openxmlformats.org/officeDocument/2006/relationships/oleObject" Target="../embeddings/oleObject2.bin"/><Relationship Id="rId10" Type="http://schemas.openxmlformats.org/officeDocument/2006/relationships/image" Target="../media/image22.emf"/><Relationship Id="rId4" Type="http://schemas.openxmlformats.org/officeDocument/2006/relationships/image" Target="../media/image19.emf"/><Relationship Id="rId9" Type="http://schemas.openxmlformats.org/officeDocument/2006/relationships/oleObject" Target="../embeddings/oleObject4.bin"/></Relationships>
</file>

<file path=ppt/slides/_rels/slide34.xml.rels><?xml version="1.0" encoding="UTF-8" standalone="yes"?>
<Relationships xmlns="http://schemas.openxmlformats.org/package/2006/relationships"><Relationship Id="rId2" Type="http://schemas.openxmlformats.org/officeDocument/2006/relationships/hyperlink" Target="https://www.census.gov/econ/currentdata/"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7.emf"/></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s>
</file>

<file path=ppt/slides/_rels/slide6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6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68.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www.economicswebinstitute.org/ecdata.htm" TargetMode="External"/><Relationship Id="rId2" Type="http://schemas.openxmlformats.org/officeDocument/2006/relationships/hyperlink" Target="https://datamarket.com/data/list/?q=provider:tsdl" TargetMode="External"/><Relationship Id="rId1" Type="http://schemas.openxmlformats.org/officeDocument/2006/relationships/slideLayout" Target="../slideLayouts/slideLayout2.xml"/><Relationship Id="rId6" Type="http://schemas.openxmlformats.org/officeDocument/2006/relationships/hyperlink" Target="http://www.inec.go.cr/" TargetMode="External"/><Relationship Id="rId5" Type="http://schemas.openxmlformats.org/officeDocument/2006/relationships/hyperlink" Target="https://www.bccr.fi.cr/SitePages/default.aspx" TargetMode="External"/><Relationship Id="rId4" Type="http://schemas.openxmlformats.org/officeDocument/2006/relationships/hyperlink" Target="https://www.kaggle.com/dataset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79512" y="116632"/>
            <a:ext cx="8784976" cy="1368152"/>
          </a:xfrm>
        </p:spPr>
        <p:txBody>
          <a:bodyPr/>
          <a:lstStyle/>
          <a:p>
            <a:r>
              <a:rPr lang="es-CR" dirty="0"/>
              <a:t>Introducción a las series cronológicas </a:t>
            </a:r>
          </a:p>
        </p:txBody>
      </p:sp>
      <p:sp>
        <p:nvSpPr>
          <p:cNvPr id="3" name="2 Subtítulo"/>
          <p:cNvSpPr>
            <a:spLocks noGrp="1"/>
          </p:cNvSpPr>
          <p:nvPr>
            <p:ph type="subTitle" idx="1"/>
          </p:nvPr>
        </p:nvSpPr>
        <p:spPr>
          <a:xfrm>
            <a:off x="2627784" y="6165304"/>
            <a:ext cx="6400800" cy="600472"/>
          </a:xfrm>
        </p:spPr>
        <p:txBody>
          <a:bodyPr/>
          <a:lstStyle/>
          <a:p>
            <a:pPr algn="r"/>
            <a:r>
              <a:rPr lang="es-CR" dirty="0"/>
              <a:t>Oscar Centeno Mora</a:t>
            </a:r>
          </a:p>
        </p:txBody>
      </p:sp>
      <p:pic>
        <p:nvPicPr>
          <p:cNvPr id="1026" name="Picture 2" descr="Resultado de imagen para time seri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72" y="1412776"/>
            <a:ext cx="8822811" cy="4424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07079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07504" y="116632"/>
            <a:ext cx="8928992" cy="1143000"/>
          </a:xfrm>
        </p:spPr>
        <p:txBody>
          <a:bodyPr>
            <a:normAutofit fontScale="90000"/>
          </a:bodyPr>
          <a:lstStyle/>
          <a:p>
            <a:r>
              <a:rPr lang="es-CR" dirty="0"/>
              <a:t>¿Qué es una serie cronológica o serie de tiempo?</a:t>
            </a:r>
          </a:p>
        </p:txBody>
      </p:sp>
      <p:pic>
        <p:nvPicPr>
          <p:cNvPr id="2050" name="Picture 2" descr="Resultado de imagen para serie de tiemp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234"/>
          <a:stretch/>
        </p:blipFill>
        <p:spPr bwMode="auto">
          <a:xfrm>
            <a:off x="280539" y="1700809"/>
            <a:ext cx="8568952" cy="4956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64785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23528" y="1556792"/>
                <a:ext cx="8496944" cy="4925144"/>
              </a:xfrm>
            </p:spPr>
            <p:txBody>
              <a:bodyPr>
                <a:normAutofit/>
              </a:bodyPr>
              <a:lstStyle/>
              <a:p>
                <a:pPr algn="just"/>
                <a:r>
                  <a:rPr lang="es-MX" sz="2400" dirty="0"/>
                  <a:t>Las series de tiempo son observaciones sobre un determinado fenómeno efectuadas en el tiempo, en lapsos ojala equivalente, o con intervalos de igual valor.</a:t>
                </a:r>
              </a:p>
              <a:p>
                <a:pPr algn="just"/>
                <a:endParaRPr lang="es-MX" sz="2400" dirty="0"/>
              </a:p>
              <a:p>
                <a:pPr algn="just"/>
                <a:r>
                  <a:rPr lang="es-CR" sz="2400" dirty="0"/>
                  <a:t>Ejemplos: exportaciones mensuales, ventas diarias de un producto, casos semanales de sida, temperatura promedio diaria, tasa anual de mortalidad, numero mensual de divorcios.</a:t>
                </a:r>
              </a:p>
              <a:p>
                <a:pPr algn="just"/>
                <a:endParaRPr lang="es-CR" sz="2400" dirty="0"/>
              </a:p>
              <a:p>
                <a:pPr algn="just"/>
                <a:r>
                  <a:rPr lang="es-CR" sz="2400" dirty="0"/>
                  <a:t>Para un determinado tiempo </a:t>
                </a:r>
                <a:r>
                  <a:rPr lang="es-CR" sz="2400" i="1" dirty="0"/>
                  <a:t>t</a:t>
                </a:r>
                <a:r>
                  <a:rPr lang="es-CR" sz="2400" dirty="0"/>
                  <a:t>, que se considera el tiempo actual, se dice que una serie se constituye de tres momentos: pasado (rezagos, </a:t>
                </a: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𝑌</m:t>
                        </m:r>
                      </m:e>
                      <m:sub>
                        <m:r>
                          <a:rPr lang="es-CR" sz="2400" i="1">
                            <a:latin typeface="Cambria Math"/>
                          </a:rPr>
                          <m:t>𝑡</m:t>
                        </m:r>
                        <m:r>
                          <a:rPr lang="es-CR" sz="2400" b="0" i="1" smtClean="0">
                            <a:latin typeface="Cambria Math"/>
                          </a:rPr>
                          <m:t>−</m:t>
                        </m:r>
                        <m:r>
                          <a:rPr lang="es-CR" sz="2400" i="1">
                            <a:latin typeface="Cambria Math"/>
                          </a:rPr>
                          <m:t>1</m:t>
                        </m:r>
                      </m:sub>
                    </m:sSub>
                    <m:r>
                      <a:rPr lang="es-CR" sz="2400" b="0" i="1" smtClean="0">
                        <a:latin typeface="Cambria Math"/>
                      </a:rPr>
                      <m:t>,</m:t>
                    </m:r>
                  </m:oMath>
                </a14:m>
                <a:r>
                  <a:rPr lang="es-CR" sz="2400" dirty="0"/>
                  <a:t> </a:t>
                </a: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𝑌</m:t>
                        </m:r>
                      </m:e>
                      <m:sub>
                        <m:r>
                          <a:rPr lang="es-CR" sz="2400" i="1">
                            <a:latin typeface="Cambria Math"/>
                          </a:rPr>
                          <m:t>𝑡</m:t>
                        </m:r>
                        <m:r>
                          <a:rPr lang="es-CR" sz="2400" i="1">
                            <a:latin typeface="Cambria Math"/>
                          </a:rPr>
                          <m:t>−2</m:t>
                        </m:r>
                      </m:sub>
                    </m:sSub>
                    <m:r>
                      <a:rPr lang="es-CR" sz="2400" b="0" i="1" smtClean="0">
                        <a:latin typeface="Cambria Math"/>
                      </a:rPr>
                      <m:t>,…</m:t>
                    </m:r>
                  </m:oMath>
                </a14:m>
                <a:r>
                  <a:rPr lang="es-CR" sz="2400" dirty="0"/>
                  <a:t>, </a:t>
                </a: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𝑌</m:t>
                        </m:r>
                      </m:e>
                      <m:sub>
                        <m:r>
                          <a:rPr lang="es-CR" sz="2400" i="1">
                            <a:latin typeface="Cambria Math"/>
                          </a:rPr>
                          <m:t>𝑡</m:t>
                        </m:r>
                        <m:r>
                          <a:rPr lang="es-CR" sz="2400" i="1">
                            <a:latin typeface="Cambria Math"/>
                          </a:rPr>
                          <m:t>−</m:t>
                        </m:r>
                        <m:r>
                          <a:rPr lang="es-CR" sz="2400" b="0" i="1" smtClean="0">
                            <a:latin typeface="Cambria Math"/>
                          </a:rPr>
                          <m:t>𝑘</m:t>
                        </m:r>
                      </m:sub>
                    </m:sSub>
                  </m:oMath>
                </a14:m>
                <a:r>
                  <a:rPr lang="es-CR" sz="2400" dirty="0"/>
                  <a:t>), presente (</a:t>
                </a: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𝑌</m:t>
                        </m:r>
                      </m:e>
                      <m:sub>
                        <m:r>
                          <a:rPr lang="es-CR" sz="2400" i="1">
                            <a:latin typeface="Cambria Math"/>
                          </a:rPr>
                          <m:t>𝑡</m:t>
                        </m:r>
                      </m:sub>
                    </m:sSub>
                  </m:oMath>
                </a14:m>
                <a:r>
                  <a:rPr lang="es-CR" sz="2400" dirty="0"/>
                  <a:t>), y los pronósticos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a:rPr>
                          <m:t>𝑌</m:t>
                        </m:r>
                      </m:e>
                      <m:sub>
                        <m:r>
                          <a:rPr lang="es-CR" sz="2400" b="0" i="1" smtClean="0">
                            <a:latin typeface="Cambria Math"/>
                          </a:rPr>
                          <m:t>𝑡</m:t>
                        </m:r>
                        <m:r>
                          <a:rPr lang="es-CR" sz="2400" b="0" i="1" smtClean="0">
                            <a:latin typeface="Cambria Math"/>
                          </a:rPr>
                          <m:t>+1</m:t>
                        </m:r>
                      </m:sub>
                    </m:sSub>
                    <m:r>
                      <a:rPr lang="es-CR" sz="2400" b="0" i="1" smtClean="0">
                        <a:latin typeface="Cambria Math"/>
                      </a:rPr>
                      <m:t>,</m:t>
                    </m:r>
                    <m:sSub>
                      <m:sSubPr>
                        <m:ctrlPr>
                          <a:rPr lang="es-CR" sz="2400" i="1">
                            <a:latin typeface="Cambria Math" panose="02040503050406030204" pitchFamily="18" charset="0"/>
                          </a:rPr>
                        </m:ctrlPr>
                      </m:sSubPr>
                      <m:e>
                        <m:r>
                          <a:rPr lang="es-CR" sz="2400" i="1">
                            <a:latin typeface="Cambria Math"/>
                          </a:rPr>
                          <m:t>𝑌</m:t>
                        </m:r>
                      </m:e>
                      <m:sub>
                        <m:r>
                          <a:rPr lang="es-CR" sz="2400" i="1">
                            <a:latin typeface="Cambria Math"/>
                          </a:rPr>
                          <m:t>𝑡</m:t>
                        </m:r>
                        <m:r>
                          <a:rPr lang="es-CR" sz="2400" i="1">
                            <a:latin typeface="Cambria Math"/>
                          </a:rPr>
                          <m:t>+2</m:t>
                        </m:r>
                      </m:sub>
                    </m:sSub>
                    <m:r>
                      <a:rPr lang="es-CR" sz="2400" b="0" i="1" smtClean="0">
                        <a:latin typeface="Cambria Math"/>
                      </a:rPr>
                      <m:t>,…,</m:t>
                    </m:r>
                    <m:sSub>
                      <m:sSubPr>
                        <m:ctrlPr>
                          <a:rPr lang="es-CR" sz="2400" i="1">
                            <a:latin typeface="Cambria Math" panose="02040503050406030204" pitchFamily="18" charset="0"/>
                          </a:rPr>
                        </m:ctrlPr>
                      </m:sSubPr>
                      <m:e>
                        <m:r>
                          <a:rPr lang="es-CR" sz="2400" i="1">
                            <a:latin typeface="Cambria Math"/>
                          </a:rPr>
                          <m:t>𝑌</m:t>
                        </m:r>
                      </m:e>
                      <m:sub>
                        <m:r>
                          <a:rPr lang="es-CR" sz="2400" i="1">
                            <a:latin typeface="Cambria Math"/>
                          </a:rPr>
                          <m:t>𝑡</m:t>
                        </m:r>
                        <m:r>
                          <a:rPr lang="es-CR" sz="2400" i="1">
                            <a:latin typeface="Cambria Math"/>
                          </a:rPr>
                          <m:t>+</m:t>
                        </m:r>
                        <m:r>
                          <a:rPr lang="es-CR" sz="2400" b="0" i="1" smtClean="0">
                            <a:latin typeface="Cambria Math"/>
                          </a:rPr>
                          <m:t>h</m:t>
                        </m:r>
                      </m:sub>
                    </m:sSub>
                    <m:r>
                      <a:rPr lang="es-CR" sz="2400" b="0" i="1" smtClean="0">
                        <a:latin typeface="Cambria Math"/>
                      </a:rPr>
                      <m:t>)</m:t>
                    </m:r>
                  </m:oMath>
                </a14:m>
                <a:r>
                  <a:rPr lang="es-CR" sz="2400" dirty="0"/>
                  <a:t>.</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23528" y="1556792"/>
                <a:ext cx="8496944" cy="4925144"/>
              </a:xfrm>
              <a:blipFill rotWithShape="0">
                <a:blip r:embed="rId2" cstate="print"/>
                <a:stretch>
                  <a:fillRect l="-933" t="-990" r="-1148"/>
                </a:stretch>
              </a:blipFill>
            </p:spPr>
            <p:txBody>
              <a:bodyPr/>
              <a:lstStyle/>
              <a:p>
                <a:r>
                  <a:rPr lang="es-ES">
                    <a:noFill/>
                  </a:rPr>
                  <a:t> </a:t>
                </a:r>
              </a:p>
            </p:txBody>
          </p:sp>
        </mc:Fallback>
      </mc:AlternateContent>
      <p:sp>
        <p:nvSpPr>
          <p:cNvPr id="4" name="1 Título"/>
          <p:cNvSpPr>
            <a:spLocks noGrp="1"/>
          </p:cNvSpPr>
          <p:nvPr>
            <p:ph type="title"/>
          </p:nvPr>
        </p:nvSpPr>
        <p:spPr>
          <a:xfrm>
            <a:off x="107504" y="116632"/>
            <a:ext cx="8928992" cy="1143000"/>
          </a:xfrm>
        </p:spPr>
        <p:txBody>
          <a:bodyPr>
            <a:normAutofit fontScale="90000"/>
          </a:bodyPr>
          <a:lstStyle/>
          <a:p>
            <a:r>
              <a:rPr lang="es-CR" dirty="0"/>
              <a:t>¿Qué es una serie cronológica o serie de tiempo?</a:t>
            </a:r>
          </a:p>
        </p:txBody>
      </p:sp>
    </p:spTree>
    <p:extLst>
      <p:ext uri="{BB962C8B-B14F-4D97-AF65-F5344CB8AC3E}">
        <p14:creationId xmlns:p14="http://schemas.microsoft.com/office/powerpoint/2010/main" val="182882244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07504" y="116632"/>
            <a:ext cx="8928992" cy="1143000"/>
          </a:xfrm>
        </p:spPr>
        <p:txBody>
          <a:bodyPr>
            <a:normAutofit fontScale="90000"/>
          </a:bodyPr>
          <a:lstStyle/>
          <a:p>
            <a:r>
              <a:rPr lang="es-CR" dirty="0"/>
              <a:t>¿Qué es una serie cronológica o serie de tiempo?</a:t>
            </a:r>
          </a:p>
        </p:txBody>
      </p:sp>
      <p:sp>
        <p:nvSpPr>
          <p:cNvPr id="5" name="2 Marcador de contenido"/>
          <p:cNvSpPr>
            <a:spLocks noGrp="1"/>
          </p:cNvSpPr>
          <p:nvPr>
            <p:ph idx="1"/>
          </p:nvPr>
        </p:nvSpPr>
        <p:spPr>
          <a:xfrm>
            <a:off x="107504" y="1484784"/>
            <a:ext cx="8856984" cy="5256584"/>
          </a:xfrm>
        </p:spPr>
        <p:txBody>
          <a:bodyPr>
            <a:normAutofit/>
          </a:bodyPr>
          <a:lstStyle/>
          <a:p>
            <a:pPr algn="just"/>
            <a:r>
              <a:rPr lang="es-MX" sz="2400" dirty="0"/>
              <a:t>La ecuación de una serie temporal </a:t>
            </a:r>
            <a:r>
              <a:rPr lang="es-MX" sz="2400" dirty="0" err="1"/>
              <a:t>univariada</a:t>
            </a:r>
            <a:r>
              <a:rPr lang="es-MX" sz="2400" dirty="0"/>
              <a:t>, con lapsos entre los tiempos dichos equidistantes o iguales, se presenta como:</a:t>
            </a:r>
          </a:p>
          <a:p>
            <a:pPr algn="just"/>
            <a:endParaRPr lang="es-MX" sz="2400" dirty="0"/>
          </a:p>
          <a:p>
            <a:pPr algn="just"/>
            <a:endParaRPr lang="es-MX" sz="2400" dirty="0"/>
          </a:p>
          <a:p>
            <a:pPr algn="just"/>
            <a:endParaRPr lang="es-MX" sz="2400" dirty="0"/>
          </a:p>
          <a:p>
            <a:pPr algn="just"/>
            <a:endParaRPr lang="es-MX" sz="2400" dirty="0"/>
          </a:p>
          <a:p>
            <a:pPr algn="just"/>
            <a:endParaRPr lang="es-MX" sz="2400" dirty="0"/>
          </a:p>
          <a:p>
            <a:pPr algn="just"/>
            <a:endParaRPr lang="es-MX" sz="2400" dirty="0"/>
          </a:p>
          <a:p>
            <a:pPr algn="just"/>
            <a:endParaRPr lang="es-MX" sz="2400" dirty="0"/>
          </a:p>
          <a:p>
            <a:pPr algn="just"/>
            <a:endParaRPr lang="es-MX" sz="2400" dirty="0"/>
          </a:p>
          <a:p>
            <a:pPr algn="just"/>
            <a:r>
              <a:rPr lang="es-MX" sz="2400" dirty="0"/>
              <a:t>Toda serie cronológica posee una parte determinística y estocástica. </a:t>
            </a:r>
          </a:p>
          <a:p>
            <a:pPr marL="0" indent="0" algn="just">
              <a:buNone/>
            </a:pPr>
            <a:endParaRPr lang="es-CR" sz="2400" dirty="0"/>
          </a:p>
        </p:txBody>
      </p:sp>
      <p:sp>
        <p:nvSpPr>
          <p:cNvPr id="6" name="Rectangle 1"/>
          <p:cNvSpPr>
            <a:spLocks noChangeArrowheads="1"/>
          </p:cNvSpPr>
          <p:nvPr/>
        </p:nvSpPr>
        <p:spPr bwMode="auto">
          <a:xfrm>
            <a:off x="488892" y="2803575"/>
            <a:ext cx="828092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r>
              <a:rPr lang="es-ES_tradnl" sz="4000" dirty="0" err="1">
                <a:cs typeface="Times New Roman" pitchFamily="18" charset="0"/>
              </a:rPr>
              <a:t>Y</a:t>
            </a:r>
            <a:r>
              <a:rPr lang="es-ES_tradnl" sz="4000" baseline="-30000" dirty="0" err="1">
                <a:cs typeface="Times New Roman" pitchFamily="18" charset="0"/>
              </a:rPr>
              <a:t>t</a:t>
            </a:r>
            <a:r>
              <a:rPr lang="es-ES_tradnl" sz="4000" baseline="-30000" dirty="0">
                <a:cs typeface="Times New Roman" pitchFamily="18" charset="0"/>
              </a:rPr>
              <a:t>-k</a:t>
            </a:r>
            <a:r>
              <a:rPr lang="es-ES_tradnl" sz="4000" dirty="0">
                <a:cs typeface="Times New Roman" pitchFamily="18" charset="0"/>
              </a:rPr>
              <a:t>…, Y</a:t>
            </a:r>
            <a:r>
              <a:rPr lang="es-ES_tradnl" sz="4000" baseline="-30000" dirty="0">
                <a:cs typeface="Times New Roman" pitchFamily="18" charset="0"/>
              </a:rPr>
              <a:t>t-2</a:t>
            </a:r>
            <a:r>
              <a:rPr lang="es-ES_tradnl" sz="4000" dirty="0">
                <a:cs typeface="Times New Roman" pitchFamily="18" charset="0"/>
              </a:rPr>
              <a:t>, Y </a:t>
            </a:r>
            <a:r>
              <a:rPr lang="es-ES_tradnl" sz="4000" baseline="-30000" dirty="0">
                <a:cs typeface="Times New Roman" pitchFamily="18" charset="0"/>
              </a:rPr>
              <a:t>t-1</a:t>
            </a:r>
            <a:r>
              <a:rPr lang="es-ES_tradnl" sz="4400" dirty="0">
                <a:cs typeface="Times New Roman" pitchFamily="18" charset="0"/>
              </a:rPr>
              <a:t>, </a:t>
            </a:r>
            <a:r>
              <a:rPr lang="es-ES_tradnl" sz="4400" dirty="0" err="1">
                <a:cs typeface="Times New Roman" pitchFamily="18" charset="0"/>
              </a:rPr>
              <a:t>Y</a:t>
            </a:r>
            <a:r>
              <a:rPr lang="es-ES_tradnl" sz="4400" baseline="-30000" dirty="0" err="1">
                <a:cs typeface="Times New Roman" pitchFamily="18" charset="0"/>
              </a:rPr>
              <a:t>t</a:t>
            </a:r>
            <a:r>
              <a:rPr lang="es-ES_tradnl" sz="4000" dirty="0">
                <a:cs typeface="Times New Roman" pitchFamily="18" charset="0"/>
              </a:rPr>
              <a:t>, Y</a:t>
            </a:r>
            <a:r>
              <a:rPr lang="es-ES_tradnl" sz="4000" baseline="-30000" dirty="0">
                <a:cs typeface="Times New Roman" pitchFamily="18" charset="0"/>
              </a:rPr>
              <a:t>t+1</a:t>
            </a:r>
            <a:r>
              <a:rPr lang="es-ES_tradnl" sz="4000" dirty="0">
                <a:cs typeface="Times New Roman" pitchFamily="18" charset="0"/>
              </a:rPr>
              <a:t>, Y</a:t>
            </a:r>
            <a:r>
              <a:rPr lang="es-ES_tradnl" sz="4000" baseline="-30000" dirty="0">
                <a:cs typeface="Times New Roman" pitchFamily="18" charset="0"/>
              </a:rPr>
              <a:t>t+2</a:t>
            </a:r>
            <a:r>
              <a:rPr lang="es-ES_tradnl" sz="4000" dirty="0">
                <a:cs typeface="Times New Roman" pitchFamily="18" charset="0"/>
              </a:rPr>
              <a:t>, … </a:t>
            </a:r>
            <a:r>
              <a:rPr lang="es-ES_tradnl" sz="4000" dirty="0" err="1">
                <a:cs typeface="Times New Roman" pitchFamily="18" charset="0"/>
              </a:rPr>
              <a:t>Y</a:t>
            </a:r>
            <a:r>
              <a:rPr lang="es-ES_tradnl" sz="4000" baseline="-30000" dirty="0" err="1">
                <a:cs typeface="Times New Roman" pitchFamily="18" charset="0"/>
              </a:rPr>
              <a:t>t+h</a:t>
            </a:r>
            <a:r>
              <a:rPr lang="es-ES_tradnl" sz="4000" baseline="-30000" dirty="0">
                <a:cs typeface="Times New Roman" pitchFamily="18" charset="0"/>
              </a:rPr>
              <a:t> </a:t>
            </a:r>
            <a:endParaRPr lang="es-ES_tradnl" sz="4000" dirty="0">
              <a:cs typeface="Times New Roman" pitchFamily="18" charset="0"/>
            </a:endParaRPr>
          </a:p>
        </p:txBody>
      </p:sp>
      <p:sp>
        <p:nvSpPr>
          <p:cNvPr id="7" name="6 Cerrar llave"/>
          <p:cNvSpPr/>
          <p:nvPr/>
        </p:nvSpPr>
        <p:spPr>
          <a:xfrm rot="5400000">
            <a:off x="2447764" y="2384885"/>
            <a:ext cx="432048" cy="29523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sp>
        <p:nvSpPr>
          <p:cNvPr id="8" name="7 Cerrar llave"/>
          <p:cNvSpPr/>
          <p:nvPr/>
        </p:nvSpPr>
        <p:spPr>
          <a:xfrm rot="5400000">
            <a:off x="6372200" y="2276872"/>
            <a:ext cx="432048" cy="31683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sp>
        <p:nvSpPr>
          <p:cNvPr id="9" name="8 Rectángulo redondeado"/>
          <p:cNvSpPr/>
          <p:nvPr/>
        </p:nvSpPr>
        <p:spPr>
          <a:xfrm>
            <a:off x="1475656" y="4365104"/>
            <a:ext cx="237626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Rezagos (k)</a:t>
            </a:r>
          </a:p>
        </p:txBody>
      </p:sp>
      <p:sp>
        <p:nvSpPr>
          <p:cNvPr id="10" name="9 Rectángulo redondeado"/>
          <p:cNvSpPr/>
          <p:nvPr/>
        </p:nvSpPr>
        <p:spPr>
          <a:xfrm>
            <a:off x="5400092" y="4373876"/>
            <a:ext cx="237626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Adelantos (h)</a:t>
            </a:r>
          </a:p>
        </p:txBody>
      </p:sp>
    </p:spTree>
    <p:extLst>
      <p:ext uri="{BB962C8B-B14F-4D97-AF65-F5344CB8AC3E}">
        <p14:creationId xmlns:p14="http://schemas.microsoft.com/office/powerpoint/2010/main" val="257558738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07504" y="116632"/>
            <a:ext cx="8928992" cy="1143000"/>
          </a:xfrm>
        </p:spPr>
        <p:txBody>
          <a:bodyPr>
            <a:normAutofit fontScale="90000"/>
          </a:bodyPr>
          <a:lstStyle/>
          <a:p>
            <a:r>
              <a:rPr lang="es-CR" dirty="0"/>
              <a:t>¿Qué es una serie cronológica o serie de tiempo?</a:t>
            </a:r>
          </a:p>
        </p:txBody>
      </p:sp>
      <p:sp>
        <p:nvSpPr>
          <p:cNvPr id="5" name="2 Marcador de contenido"/>
          <p:cNvSpPr>
            <a:spLocks noGrp="1"/>
          </p:cNvSpPr>
          <p:nvPr>
            <p:ph idx="1"/>
          </p:nvPr>
        </p:nvSpPr>
        <p:spPr>
          <a:xfrm>
            <a:off x="323528" y="1556792"/>
            <a:ext cx="8496944" cy="4925144"/>
          </a:xfrm>
        </p:spPr>
        <p:txBody>
          <a:bodyPr>
            <a:normAutofit/>
          </a:bodyPr>
          <a:lstStyle/>
          <a:p>
            <a:pPr algn="just"/>
            <a:r>
              <a:rPr lang="es-MX" sz="2400" dirty="0"/>
              <a:t>Una serie cronológica debería siempre estar compuesta de dos partes:</a:t>
            </a:r>
          </a:p>
          <a:p>
            <a:pPr algn="just"/>
            <a:endParaRPr lang="es-MX" sz="2400" dirty="0"/>
          </a:p>
          <a:p>
            <a:pPr algn="just"/>
            <a:r>
              <a:rPr lang="es-MX" sz="2400" dirty="0"/>
              <a:t>La serie estocástica: </a:t>
            </a:r>
            <a:r>
              <a:rPr lang="es-CR" sz="2400" dirty="0"/>
              <a:t>una parte conocida (sistemática) susceptible de predecir y de una parte totalmente desconocida (aleatoria).</a:t>
            </a:r>
          </a:p>
          <a:p>
            <a:pPr algn="just"/>
            <a:endParaRPr lang="es-CR" sz="2400" dirty="0"/>
          </a:p>
          <a:p>
            <a:pPr algn="just"/>
            <a:r>
              <a:rPr lang="es-CR" sz="2400" dirty="0"/>
              <a:t>La serie determinística: el pronostico es una ecuación matemática sin error,  dado que no se posee más que el componente determinístico.  Es </a:t>
            </a:r>
            <a:r>
              <a:rPr lang="es-MX" sz="2400" dirty="0">
                <a:cs typeface="Times New Roman" pitchFamily="18" charset="0"/>
              </a:rPr>
              <a:t>una variable que está determinada o fija y que no cambia de una muestra a otra.</a:t>
            </a:r>
            <a:r>
              <a:rPr lang="es-CR" sz="2400" dirty="0"/>
              <a:t> </a:t>
            </a:r>
          </a:p>
        </p:txBody>
      </p:sp>
    </p:spTree>
    <p:extLst>
      <p:ext uri="{BB962C8B-B14F-4D97-AF65-F5344CB8AC3E}">
        <p14:creationId xmlns:p14="http://schemas.microsoft.com/office/powerpoint/2010/main" val="382997185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700808"/>
            <a:ext cx="8640960" cy="4525963"/>
          </a:xfrm>
        </p:spPr>
        <p:txBody>
          <a:bodyPr/>
          <a:lstStyle/>
          <a:p>
            <a:pPr marL="0" indent="0" algn="ctr">
              <a:buNone/>
            </a:pPr>
            <a:r>
              <a:rPr lang="es-CR" dirty="0"/>
              <a:t>¿Entendemos bien por qué la serie es estocástica al inicio, y determinística en la proyección?</a:t>
            </a:r>
          </a:p>
        </p:txBody>
      </p:sp>
      <p:sp>
        <p:nvSpPr>
          <p:cNvPr id="4" name="1 Título"/>
          <p:cNvSpPr>
            <a:spLocks noGrp="1"/>
          </p:cNvSpPr>
          <p:nvPr>
            <p:ph type="title"/>
          </p:nvPr>
        </p:nvSpPr>
        <p:spPr>
          <a:xfrm>
            <a:off x="107504" y="116632"/>
            <a:ext cx="8928992" cy="1143000"/>
          </a:xfrm>
        </p:spPr>
        <p:txBody>
          <a:bodyPr>
            <a:normAutofit fontScale="90000"/>
          </a:bodyPr>
          <a:lstStyle/>
          <a:p>
            <a:r>
              <a:rPr lang="es-CR" dirty="0"/>
              <a:t>¿Qué es una serie cronológica o serie de tiempo?</a:t>
            </a:r>
          </a:p>
        </p:txBody>
      </p:sp>
      <p:pic>
        <p:nvPicPr>
          <p:cNvPr id="4098" name="Picture 2" descr="Resultado de imagen para think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3429000"/>
            <a:ext cx="3024336" cy="302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7332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7504" y="1412776"/>
            <a:ext cx="8928992" cy="5069160"/>
          </a:xfrm>
        </p:spPr>
        <p:txBody>
          <a:bodyPr>
            <a:normAutofit/>
          </a:bodyPr>
          <a:lstStyle/>
          <a:p>
            <a:r>
              <a:rPr lang="es-CR" sz="2400" dirty="0"/>
              <a:t>Una serie cronológica puede ser de tipo continua o discreta.</a:t>
            </a:r>
          </a:p>
          <a:p>
            <a:endParaRPr lang="es-CR" sz="2400" dirty="0"/>
          </a:p>
          <a:p>
            <a:pPr marL="285750" indent="-285750"/>
            <a:r>
              <a:rPr lang="es-MX" sz="2400" dirty="0"/>
              <a:t>Una serie es continua si los valores se obtienen para todo tiempo t en un intervalo de tiempo. Ejemplo: registro continuo de la temperatura en un laboratorio…</a:t>
            </a:r>
          </a:p>
          <a:p>
            <a:pPr marL="285750" indent="-285750"/>
            <a:endParaRPr lang="es-MX" sz="2400" dirty="0"/>
          </a:p>
          <a:p>
            <a:pPr marL="285750" indent="-285750"/>
            <a:r>
              <a:rPr lang="es-MX" sz="2400" dirty="0"/>
              <a:t>Una serie es discreta si sus observaciones se obtienen sólo en momentos particulares, usualmente </a:t>
            </a:r>
            <a:r>
              <a:rPr lang="es-MX" sz="2400" i="1" dirty="0" err="1"/>
              <a:t>equiespaciados</a:t>
            </a:r>
            <a:r>
              <a:rPr lang="es-MX" sz="2400" dirty="0"/>
              <a:t>.  Ejemplo: número diario de pacientes en un hospital; ganancia semanal de una empresa.</a:t>
            </a:r>
          </a:p>
          <a:p>
            <a:pPr marL="285750" indent="-285750"/>
            <a:endParaRPr lang="es-MX" sz="2400" dirty="0"/>
          </a:p>
          <a:p>
            <a:pPr marL="285750" indent="-285750"/>
            <a:r>
              <a:rPr lang="es-MX" sz="2400" dirty="0"/>
              <a:t>El presente curso utiliza únicamente series discretas </a:t>
            </a:r>
            <a:r>
              <a:rPr lang="es-MX" sz="2400" dirty="0" err="1"/>
              <a:t>equiespaciadas</a:t>
            </a:r>
            <a:endParaRPr lang="es-CR" sz="2400" dirty="0"/>
          </a:p>
        </p:txBody>
      </p:sp>
      <p:sp>
        <p:nvSpPr>
          <p:cNvPr id="4" name="1 Título"/>
          <p:cNvSpPr>
            <a:spLocks noGrp="1"/>
          </p:cNvSpPr>
          <p:nvPr>
            <p:ph type="title"/>
          </p:nvPr>
        </p:nvSpPr>
        <p:spPr>
          <a:xfrm>
            <a:off x="107504" y="116632"/>
            <a:ext cx="8928992" cy="1143000"/>
          </a:xfrm>
        </p:spPr>
        <p:txBody>
          <a:bodyPr>
            <a:normAutofit fontScale="90000"/>
          </a:bodyPr>
          <a:lstStyle/>
          <a:p>
            <a:r>
              <a:rPr lang="es-CR" dirty="0"/>
              <a:t>¿Qué es una serie cronológica o serie de tiempo?</a:t>
            </a:r>
          </a:p>
        </p:txBody>
      </p:sp>
    </p:spTree>
    <p:extLst>
      <p:ext uri="{BB962C8B-B14F-4D97-AF65-F5344CB8AC3E}">
        <p14:creationId xmlns:p14="http://schemas.microsoft.com/office/powerpoint/2010/main" val="251524944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600200"/>
            <a:ext cx="8229600" cy="4925144"/>
          </a:xfrm>
        </p:spPr>
        <p:txBody>
          <a:bodyPr>
            <a:normAutofit/>
          </a:bodyPr>
          <a:lstStyle/>
          <a:p>
            <a:r>
              <a:rPr lang="es-CR" sz="2400" dirty="0"/>
              <a:t>Finalmente, una serie de tiempo posee dos características esenciales:</a:t>
            </a:r>
          </a:p>
          <a:p>
            <a:endParaRPr lang="es-CR" sz="2400" dirty="0"/>
          </a:p>
          <a:p>
            <a:pPr marL="457200" indent="-457200">
              <a:buAutoNum type="arabicPeriod"/>
            </a:pPr>
            <a:r>
              <a:rPr lang="es-CR" sz="2400" dirty="0"/>
              <a:t>Los valores están ordenados o presentados en el tiempo.</a:t>
            </a:r>
          </a:p>
          <a:p>
            <a:pPr marL="457200" indent="-457200">
              <a:buAutoNum type="arabicPeriod"/>
            </a:pPr>
            <a:endParaRPr lang="es-CR" sz="2400" dirty="0"/>
          </a:p>
          <a:p>
            <a:pPr marL="457200" indent="-457200">
              <a:buAutoNum type="arabicPeriod"/>
            </a:pPr>
            <a:r>
              <a:rPr lang="es-CR" sz="2400" dirty="0"/>
              <a:t>Existe una dependencia o correlación entre los valores de la serie en el tiempo.</a:t>
            </a:r>
          </a:p>
          <a:p>
            <a:pPr marL="457200" indent="-457200">
              <a:buAutoNum type="arabicPeriod"/>
            </a:pPr>
            <a:endParaRPr lang="es-CR" sz="2400" dirty="0"/>
          </a:p>
          <a:p>
            <a:r>
              <a:rPr lang="es-CR" sz="2400" dirty="0"/>
              <a:t>De no presentarse estos dos últimos, no se estaría en presencia de una serie cronológica.</a:t>
            </a:r>
          </a:p>
        </p:txBody>
      </p:sp>
      <p:sp>
        <p:nvSpPr>
          <p:cNvPr id="4" name="1 Título"/>
          <p:cNvSpPr>
            <a:spLocks noGrp="1"/>
          </p:cNvSpPr>
          <p:nvPr>
            <p:ph type="title"/>
          </p:nvPr>
        </p:nvSpPr>
        <p:spPr>
          <a:xfrm>
            <a:off x="107504" y="116632"/>
            <a:ext cx="8928992" cy="1143000"/>
          </a:xfrm>
        </p:spPr>
        <p:txBody>
          <a:bodyPr>
            <a:normAutofit fontScale="90000"/>
          </a:bodyPr>
          <a:lstStyle/>
          <a:p>
            <a:r>
              <a:rPr lang="es-CR" dirty="0"/>
              <a:t>¿Qué es una serie cronológica o serie de tiempo?</a:t>
            </a:r>
          </a:p>
        </p:txBody>
      </p:sp>
    </p:spTree>
    <p:extLst>
      <p:ext uri="{BB962C8B-B14F-4D97-AF65-F5344CB8AC3E}">
        <p14:creationId xmlns:p14="http://schemas.microsoft.com/office/powerpoint/2010/main" val="118123701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94122"/>
          </a:xfrm>
        </p:spPr>
        <p:txBody>
          <a:bodyPr>
            <a:normAutofit/>
          </a:bodyPr>
          <a:lstStyle/>
          <a:p>
            <a:r>
              <a:rPr lang="es-CR" dirty="0"/>
              <a:t>Índice</a:t>
            </a:r>
          </a:p>
        </p:txBody>
      </p:sp>
      <p:sp>
        <p:nvSpPr>
          <p:cNvPr id="5" name="4 Elipse"/>
          <p:cNvSpPr/>
          <p:nvPr/>
        </p:nvSpPr>
        <p:spPr>
          <a:xfrm>
            <a:off x="467544" y="1423151"/>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6" name="5 Elipse"/>
          <p:cNvSpPr/>
          <p:nvPr/>
        </p:nvSpPr>
        <p:spPr>
          <a:xfrm>
            <a:off x="467544" y="3429000"/>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7" name="6 Elipse"/>
          <p:cNvSpPr/>
          <p:nvPr/>
        </p:nvSpPr>
        <p:spPr>
          <a:xfrm>
            <a:off x="467544" y="5373216"/>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3</a:t>
            </a:r>
          </a:p>
        </p:txBody>
      </p:sp>
      <p:sp>
        <p:nvSpPr>
          <p:cNvPr id="11" name="10 Rectángulo redondeado"/>
          <p:cNvSpPr/>
          <p:nvPr/>
        </p:nvSpPr>
        <p:spPr>
          <a:xfrm>
            <a:off x="2049518" y="1423150"/>
            <a:ext cx="1944217" cy="10081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Importancia de pronosticar series de tiempo </a:t>
            </a:r>
          </a:p>
        </p:txBody>
      </p:sp>
      <p:sp>
        <p:nvSpPr>
          <p:cNvPr id="12" name="11 Rectángulo redondeado"/>
          <p:cNvSpPr/>
          <p:nvPr/>
        </p:nvSpPr>
        <p:spPr>
          <a:xfrm>
            <a:off x="2049519" y="3429000"/>
            <a:ext cx="194421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¿Qué es una serie de tiempo?</a:t>
            </a:r>
          </a:p>
        </p:txBody>
      </p:sp>
      <p:sp>
        <p:nvSpPr>
          <p:cNvPr id="13" name="12 Rectángulo redondeado"/>
          <p:cNvSpPr/>
          <p:nvPr/>
        </p:nvSpPr>
        <p:spPr>
          <a:xfrm>
            <a:off x="2049519" y="5373216"/>
            <a:ext cx="194421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Objetivo de la serie temporal</a:t>
            </a:r>
          </a:p>
        </p:txBody>
      </p:sp>
    </p:spTree>
    <p:extLst>
      <p:ext uri="{BB962C8B-B14F-4D97-AF65-F5344CB8AC3E}">
        <p14:creationId xmlns:p14="http://schemas.microsoft.com/office/powerpoint/2010/main" val="97874510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53752"/>
            <a:ext cx="9144000" cy="1143000"/>
          </a:xfrm>
        </p:spPr>
        <p:txBody>
          <a:bodyPr>
            <a:normAutofit fontScale="90000"/>
          </a:bodyPr>
          <a:lstStyle/>
          <a:p>
            <a:r>
              <a:rPr lang="es-CR" dirty="0"/>
              <a:t>Objetivo del análisis por series temporales</a:t>
            </a:r>
          </a:p>
        </p:txBody>
      </p:sp>
      <p:sp>
        <p:nvSpPr>
          <p:cNvPr id="3" name="2 Marcador de contenido"/>
          <p:cNvSpPr>
            <a:spLocks noGrp="1"/>
          </p:cNvSpPr>
          <p:nvPr>
            <p:ph idx="1"/>
          </p:nvPr>
        </p:nvSpPr>
        <p:spPr>
          <a:xfrm>
            <a:off x="251520" y="1412776"/>
            <a:ext cx="8229600" cy="5328592"/>
          </a:xfrm>
        </p:spPr>
        <p:txBody>
          <a:bodyPr>
            <a:normAutofit/>
          </a:bodyPr>
          <a:lstStyle/>
          <a:p>
            <a:r>
              <a:rPr lang="es-CR" sz="2400" dirty="0"/>
              <a:t>Un análisis por series temporales podría buscar:</a:t>
            </a:r>
          </a:p>
          <a:p>
            <a:pPr marL="0" indent="0">
              <a:buNone/>
            </a:pPr>
            <a:endParaRPr lang="es-CR" sz="2400" dirty="0"/>
          </a:p>
          <a:p>
            <a:pPr marL="457200" indent="-457200">
              <a:buFont typeface="+mj-lt"/>
              <a:buAutoNum type="arabicPeriod"/>
            </a:pPr>
            <a:r>
              <a:rPr lang="es-CR" sz="2400" dirty="0"/>
              <a:t>Descripción de la serie</a:t>
            </a:r>
          </a:p>
          <a:p>
            <a:pPr marL="457200" indent="-457200">
              <a:buFont typeface="+mj-lt"/>
              <a:buAutoNum type="arabicPeriod"/>
            </a:pPr>
            <a:r>
              <a:rPr lang="es-CR" sz="2400" dirty="0"/>
              <a:t>Adecuar un modelo o técnica estocástica</a:t>
            </a:r>
          </a:p>
          <a:p>
            <a:pPr marL="457200" indent="-457200">
              <a:buFont typeface="+mj-lt"/>
              <a:buAutoNum type="arabicPeriod"/>
            </a:pPr>
            <a:r>
              <a:rPr lang="es-CR" sz="2400" dirty="0"/>
              <a:t>Pronostico en un periodo </a:t>
            </a:r>
            <a:r>
              <a:rPr lang="es-CR" sz="2400" i="1" dirty="0"/>
              <a:t>h</a:t>
            </a:r>
            <a:r>
              <a:rPr lang="es-CR" sz="2400" dirty="0"/>
              <a:t> de la serie.</a:t>
            </a:r>
          </a:p>
          <a:p>
            <a:pPr marL="457200" indent="-457200">
              <a:buFont typeface="+mj-lt"/>
              <a:buAutoNum type="arabicPeriod"/>
            </a:pPr>
            <a:endParaRPr lang="es-CR" sz="2400" dirty="0"/>
          </a:p>
          <a:p>
            <a:r>
              <a:rPr lang="es-CR" sz="2400" dirty="0"/>
              <a:t>El análisis de la serie debe preguntarse sobre el tipo de serie que se está analizando, los tipos de datos, y el período de referencia en la adecuación del mejor modelo estocástico.</a:t>
            </a:r>
          </a:p>
          <a:p>
            <a:endParaRPr lang="es-CR" sz="2400" dirty="0"/>
          </a:p>
          <a:p>
            <a:r>
              <a:rPr lang="es-CR" sz="2400" dirty="0"/>
              <a:t>De igual forma, dependiendo de la serie, el pronóstico debe considerar ciertas restricciones.</a:t>
            </a:r>
          </a:p>
        </p:txBody>
      </p:sp>
    </p:spTree>
    <p:extLst>
      <p:ext uri="{BB962C8B-B14F-4D97-AF65-F5344CB8AC3E}">
        <p14:creationId xmlns:p14="http://schemas.microsoft.com/office/powerpoint/2010/main" val="230869798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algn="ctr"/>
            <a:r>
              <a:rPr lang="es-CR" dirty="0"/>
              <a:t>¿Para qué han utilizado el análisis de una ST o SC?</a:t>
            </a:r>
            <a:endParaRPr lang="es-ES" dirty="0"/>
          </a:p>
        </p:txBody>
      </p:sp>
      <p:sp>
        <p:nvSpPr>
          <p:cNvPr id="4" name="1 Título"/>
          <p:cNvSpPr>
            <a:spLocks noGrp="1"/>
          </p:cNvSpPr>
          <p:nvPr>
            <p:ph type="title"/>
          </p:nvPr>
        </p:nvSpPr>
        <p:spPr>
          <a:xfrm>
            <a:off x="0" y="53752"/>
            <a:ext cx="9144000" cy="1143000"/>
          </a:xfrm>
        </p:spPr>
        <p:txBody>
          <a:bodyPr>
            <a:normAutofit fontScale="90000"/>
          </a:bodyPr>
          <a:lstStyle/>
          <a:p>
            <a:r>
              <a:rPr lang="es-CR" dirty="0"/>
              <a:t>Objetivo del análisis por series temporales</a:t>
            </a:r>
          </a:p>
        </p:txBody>
      </p:sp>
      <p:pic>
        <p:nvPicPr>
          <p:cNvPr id="5124" name="Picture 4" descr="Resultado de imagen para time serie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447" t="8960" r="2128" b="7761"/>
          <a:stretch/>
        </p:blipFill>
        <p:spPr bwMode="auto">
          <a:xfrm>
            <a:off x="251520" y="2780928"/>
            <a:ext cx="8640960"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5002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94122"/>
          </a:xfrm>
        </p:spPr>
        <p:txBody>
          <a:bodyPr>
            <a:normAutofit/>
          </a:bodyPr>
          <a:lstStyle/>
          <a:p>
            <a:r>
              <a:rPr lang="es-CR" dirty="0"/>
              <a:t>Índice</a:t>
            </a:r>
          </a:p>
        </p:txBody>
      </p:sp>
      <p:sp>
        <p:nvSpPr>
          <p:cNvPr id="5" name="4 Elipse"/>
          <p:cNvSpPr/>
          <p:nvPr/>
        </p:nvSpPr>
        <p:spPr>
          <a:xfrm>
            <a:off x="467544" y="1423151"/>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6" name="5 Elipse"/>
          <p:cNvSpPr/>
          <p:nvPr/>
        </p:nvSpPr>
        <p:spPr>
          <a:xfrm>
            <a:off x="467544" y="3429000"/>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7" name="6 Elipse"/>
          <p:cNvSpPr/>
          <p:nvPr/>
        </p:nvSpPr>
        <p:spPr>
          <a:xfrm>
            <a:off x="467544" y="5373216"/>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3</a:t>
            </a:r>
          </a:p>
        </p:txBody>
      </p:sp>
      <p:sp>
        <p:nvSpPr>
          <p:cNvPr id="8" name="7 Elipse"/>
          <p:cNvSpPr/>
          <p:nvPr/>
        </p:nvSpPr>
        <p:spPr>
          <a:xfrm>
            <a:off x="4716016" y="1423151"/>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4</a:t>
            </a:r>
          </a:p>
        </p:txBody>
      </p:sp>
      <p:sp>
        <p:nvSpPr>
          <p:cNvPr id="9" name="8 Elipse"/>
          <p:cNvSpPr/>
          <p:nvPr/>
        </p:nvSpPr>
        <p:spPr>
          <a:xfrm>
            <a:off x="4716016" y="3429000"/>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5</a:t>
            </a:r>
          </a:p>
        </p:txBody>
      </p:sp>
      <p:sp>
        <p:nvSpPr>
          <p:cNvPr id="10" name="9 Elipse"/>
          <p:cNvSpPr/>
          <p:nvPr/>
        </p:nvSpPr>
        <p:spPr>
          <a:xfrm>
            <a:off x="4716016" y="5373216"/>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6</a:t>
            </a:r>
          </a:p>
        </p:txBody>
      </p:sp>
      <p:sp>
        <p:nvSpPr>
          <p:cNvPr id="11" name="10 Rectángulo redondeado"/>
          <p:cNvSpPr/>
          <p:nvPr/>
        </p:nvSpPr>
        <p:spPr>
          <a:xfrm>
            <a:off x="2049518" y="1423150"/>
            <a:ext cx="1944217" cy="10081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Importancia de pronosticar series de tiempo </a:t>
            </a:r>
          </a:p>
        </p:txBody>
      </p:sp>
      <p:sp>
        <p:nvSpPr>
          <p:cNvPr id="12" name="11 Rectángulo redondeado"/>
          <p:cNvSpPr/>
          <p:nvPr/>
        </p:nvSpPr>
        <p:spPr>
          <a:xfrm>
            <a:off x="2049519" y="3429000"/>
            <a:ext cx="194421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¿Qué es una serie de tiempo?</a:t>
            </a:r>
          </a:p>
        </p:txBody>
      </p:sp>
      <p:sp>
        <p:nvSpPr>
          <p:cNvPr id="13" name="12 Rectángulo redondeado"/>
          <p:cNvSpPr/>
          <p:nvPr/>
        </p:nvSpPr>
        <p:spPr>
          <a:xfrm>
            <a:off x="2049519" y="5373216"/>
            <a:ext cx="194421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Objetivo de la serie temporal</a:t>
            </a:r>
          </a:p>
        </p:txBody>
      </p:sp>
      <p:sp>
        <p:nvSpPr>
          <p:cNvPr id="15" name="14 Rectángulo redondeado"/>
          <p:cNvSpPr/>
          <p:nvPr/>
        </p:nvSpPr>
        <p:spPr>
          <a:xfrm>
            <a:off x="6660232" y="1423151"/>
            <a:ext cx="194421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Tipos de series de tiempo </a:t>
            </a:r>
          </a:p>
        </p:txBody>
      </p:sp>
      <p:sp>
        <p:nvSpPr>
          <p:cNvPr id="16" name="15 Rectángulo redondeado"/>
          <p:cNvSpPr/>
          <p:nvPr/>
        </p:nvSpPr>
        <p:spPr>
          <a:xfrm>
            <a:off x="6660232" y="3429000"/>
            <a:ext cx="194421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Componentes y análisis de las series de tiempo</a:t>
            </a:r>
          </a:p>
        </p:txBody>
      </p:sp>
      <p:sp>
        <p:nvSpPr>
          <p:cNvPr id="17" name="16 Rectángulo redondeado"/>
          <p:cNvSpPr/>
          <p:nvPr/>
        </p:nvSpPr>
        <p:spPr>
          <a:xfrm>
            <a:off x="6660232" y="5373216"/>
            <a:ext cx="194421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Análisis visual de la serie de tiempo</a:t>
            </a:r>
          </a:p>
        </p:txBody>
      </p:sp>
    </p:spTree>
    <p:extLst>
      <p:ext uri="{BB962C8B-B14F-4D97-AF65-F5344CB8AC3E}">
        <p14:creationId xmlns:p14="http://schemas.microsoft.com/office/powerpoint/2010/main" val="249390729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94122"/>
          </a:xfrm>
        </p:spPr>
        <p:txBody>
          <a:bodyPr>
            <a:normAutofit/>
          </a:bodyPr>
          <a:lstStyle/>
          <a:p>
            <a:r>
              <a:rPr lang="es-CR" dirty="0"/>
              <a:t>Índice</a:t>
            </a:r>
          </a:p>
        </p:txBody>
      </p:sp>
      <p:sp>
        <p:nvSpPr>
          <p:cNvPr id="5" name="4 Elipse"/>
          <p:cNvSpPr/>
          <p:nvPr/>
        </p:nvSpPr>
        <p:spPr>
          <a:xfrm>
            <a:off x="467544" y="1423151"/>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6" name="5 Elipse"/>
          <p:cNvSpPr/>
          <p:nvPr/>
        </p:nvSpPr>
        <p:spPr>
          <a:xfrm>
            <a:off x="467544" y="3429000"/>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7" name="6 Elipse"/>
          <p:cNvSpPr/>
          <p:nvPr/>
        </p:nvSpPr>
        <p:spPr>
          <a:xfrm>
            <a:off x="467544" y="5373216"/>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3</a:t>
            </a:r>
          </a:p>
        </p:txBody>
      </p:sp>
      <p:sp>
        <p:nvSpPr>
          <p:cNvPr id="8" name="7 Elipse"/>
          <p:cNvSpPr/>
          <p:nvPr/>
        </p:nvSpPr>
        <p:spPr>
          <a:xfrm>
            <a:off x="4716016" y="1423151"/>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4</a:t>
            </a:r>
          </a:p>
        </p:txBody>
      </p:sp>
      <p:sp>
        <p:nvSpPr>
          <p:cNvPr id="11" name="10 Rectángulo redondeado"/>
          <p:cNvSpPr/>
          <p:nvPr/>
        </p:nvSpPr>
        <p:spPr>
          <a:xfrm>
            <a:off x="2049518" y="1423150"/>
            <a:ext cx="1944217" cy="10081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Importancia de pronosticar series de tiempo </a:t>
            </a:r>
          </a:p>
        </p:txBody>
      </p:sp>
      <p:sp>
        <p:nvSpPr>
          <p:cNvPr id="12" name="11 Rectángulo redondeado"/>
          <p:cNvSpPr/>
          <p:nvPr/>
        </p:nvSpPr>
        <p:spPr>
          <a:xfrm>
            <a:off x="2049519" y="3429000"/>
            <a:ext cx="194421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¿Qué es una serie de tiempo?</a:t>
            </a:r>
          </a:p>
        </p:txBody>
      </p:sp>
      <p:sp>
        <p:nvSpPr>
          <p:cNvPr id="13" name="12 Rectángulo redondeado"/>
          <p:cNvSpPr/>
          <p:nvPr/>
        </p:nvSpPr>
        <p:spPr>
          <a:xfrm>
            <a:off x="2049519" y="5373216"/>
            <a:ext cx="194421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Objetivo de la serie temporal</a:t>
            </a:r>
          </a:p>
        </p:txBody>
      </p:sp>
      <p:sp>
        <p:nvSpPr>
          <p:cNvPr id="15" name="14 Rectángulo redondeado"/>
          <p:cNvSpPr/>
          <p:nvPr/>
        </p:nvSpPr>
        <p:spPr>
          <a:xfrm>
            <a:off x="6660232" y="1423151"/>
            <a:ext cx="194421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Tipos de series de tiempo </a:t>
            </a:r>
          </a:p>
        </p:txBody>
      </p:sp>
    </p:spTree>
    <p:extLst>
      <p:ext uri="{BB962C8B-B14F-4D97-AF65-F5344CB8AC3E}">
        <p14:creationId xmlns:p14="http://schemas.microsoft.com/office/powerpoint/2010/main" val="247749393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2" y="116632"/>
            <a:ext cx="8856984" cy="1143000"/>
          </a:xfrm>
        </p:spPr>
        <p:txBody>
          <a:bodyPr>
            <a:normAutofit/>
          </a:bodyPr>
          <a:lstStyle/>
          <a:p>
            <a:r>
              <a:rPr lang="es-CR" dirty="0"/>
              <a:t>Tipos de análisis de series de tiempo </a:t>
            </a:r>
          </a:p>
        </p:txBody>
      </p:sp>
      <p:sp>
        <p:nvSpPr>
          <p:cNvPr id="3" name="Marcador de contenido 2"/>
          <p:cNvSpPr>
            <a:spLocks noGrp="1"/>
          </p:cNvSpPr>
          <p:nvPr>
            <p:ph idx="1"/>
          </p:nvPr>
        </p:nvSpPr>
        <p:spPr>
          <a:xfrm>
            <a:off x="457200" y="1600201"/>
            <a:ext cx="8229600" cy="964703"/>
          </a:xfrm>
        </p:spPr>
        <p:txBody>
          <a:bodyPr/>
          <a:lstStyle/>
          <a:p>
            <a:pPr marL="0" indent="0" algn="ctr">
              <a:buNone/>
            </a:pPr>
            <a:r>
              <a:rPr lang="es-CR" dirty="0"/>
              <a:t>¿Cuáles análisis temporales conocemos?</a:t>
            </a:r>
          </a:p>
        </p:txBody>
      </p:sp>
      <p:pic>
        <p:nvPicPr>
          <p:cNvPr id="8194" name="Picture 2" descr="Resultado de imagen para ques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2780928"/>
            <a:ext cx="6264696" cy="3549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139500"/>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600200"/>
            <a:ext cx="8229600" cy="4853136"/>
          </a:xfrm>
        </p:spPr>
        <p:txBody>
          <a:bodyPr>
            <a:normAutofit/>
          </a:bodyPr>
          <a:lstStyle/>
          <a:p>
            <a:r>
              <a:rPr lang="es-CR" sz="2400" dirty="0"/>
              <a:t>En la carrera de estadística o economía, por lo general se estudian los siguientes modelos de tiempo:</a:t>
            </a:r>
          </a:p>
          <a:p>
            <a:endParaRPr lang="es-CR" sz="2400" dirty="0"/>
          </a:p>
          <a:p>
            <a:pPr marL="457200" indent="-457200">
              <a:buAutoNum type="arabicPeriod"/>
            </a:pPr>
            <a:r>
              <a:rPr lang="es-CR" sz="2400" dirty="0"/>
              <a:t>Análisis de sobrevivencia</a:t>
            </a:r>
          </a:p>
          <a:p>
            <a:pPr marL="457200" indent="-457200">
              <a:buAutoNum type="arabicPeriod"/>
            </a:pPr>
            <a:r>
              <a:rPr lang="es-CR" sz="2400" dirty="0"/>
              <a:t>Datos panel</a:t>
            </a:r>
          </a:p>
          <a:p>
            <a:pPr marL="457200" indent="-457200">
              <a:buAutoNum type="arabicPeriod"/>
            </a:pPr>
            <a:r>
              <a:rPr lang="es-CR" sz="2400" dirty="0"/>
              <a:t>Información geo-espacial en el tiempo</a:t>
            </a:r>
          </a:p>
          <a:p>
            <a:pPr marL="457200" indent="-457200">
              <a:buAutoNum type="arabicPeriod"/>
            </a:pPr>
            <a:r>
              <a:rPr lang="es-CR" sz="2400" dirty="0"/>
              <a:t>Regresiones en el tiempo</a:t>
            </a:r>
          </a:p>
          <a:p>
            <a:pPr marL="457200" indent="-457200">
              <a:buAutoNum type="arabicPeriod"/>
            </a:pPr>
            <a:r>
              <a:rPr lang="es-CR" sz="2400" dirty="0"/>
              <a:t>Series de tiempo </a:t>
            </a:r>
            <a:r>
              <a:rPr lang="es-CR" sz="2400" dirty="0" err="1"/>
              <a:t>univariadas</a:t>
            </a:r>
            <a:r>
              <a:rPr lang="es-CR" sz="2400" dirty="0"/>
              <a:t> (días)</a:t>
            </a:r>
          </a:p>
          <a:p>
            <a:pPr marL="457200" indent="-457200">
              <a:buAutoNum type="arabicPeriod"/>
            </a:pPr>
            <a:r>
              <a:rPr lang="es-CR" sz="2400" dirty="0"/>
              <a:t>Series de tiempo </a:t>
            </a:r>
            <a:r>
              <a:rPr lang="es-CR" sz="2400" dirty="0" err="1"/>
              <a:t>univariadas</a:t>
            </a:r>
            <a:r>
              <a:rPr lang="es-CR" sz="2400" dirty="0"/>
              <a:t> (trimestres, meses, años)</a:t>
            </a:r>
          </a:p>
          <a:p>
            <a:pPr marL="457200" indent="-457200">
              <a:buAutoNum type="arabicPeriod"/>
            </a:pPr>
            <a:r>
              <a:rPr lang="es-CR" sz="2400" dirty="0"/>
              <a:t>Series de tiempo multivariadas </a:t>
            </a:r>
          </a:p>
        </p:txBody>
      </p:sp>
      <p:sp>
        <p:nvSpPr>
          <p:cNvPr id="4" name="Título 1"/>
          <p:cNvSpPr>
            <a:spLocks noGrp="1"/>
          </p:cNvSpPr>
          <p:nvPr>
            <p:ph type="title"/>
          </p:nvPr>
        </p:nvSpPr>
        <p:spPr>
          <a:xfrm>
            <a:off x="179512" y="116632"/>
            <a:ext cx="8856984" cy="1143000"/>
          </a:xfrm>
        </p:spPr>
        <p:txBody>
          <a:bodyPr>
            <a:normAutofit/>
          </a:bodyPr>
          <a:lstStyle/>
          <a:p>
            <a:r>
              <a:rPr lang="es-CR" dirty="0"/>
              <a:t>Tipos de análisis de series de tiempo </a:t>
            </a:r>
          </a:p>
        </p:txBody>
      </p:sp>
    </p:spTree>
    <p:extLst>
      <p:ext uri="{BB962C8B-B14F-4D97-AF65-F5344CB8AC3E}">
        <p14:creationId xmlns:p14="http://schemas.microsoft.com/office/powerpoint/2010/main" val="2699226900"/>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23528" y="1261855"/>
            <a:ext cx="8496944" cy="582969"/>
          </a:xfrm>
        </p:spPr>
        <p:txBody>
          <a:bodyPr>
            <a:normAutofit/>
          </a:bodyPr>
          <a:lstStyle/>
          <a:p>
            <a:pPr marL="0" indent="0">
              <a:buNone/>
            </a:pPr>
            <a:r>
              <a:rPr lang="es-CR" sz="2400" dirty="0"/>
              <a:t>Análisis de sobrevivencia</a:t>
            </a:r>
          </a:p>
        </p:txBody>
      </p:sp>
      <p:sp>
        <p:nvSpPr>
          <p:cNvPr id="4" name="Título 1"/>
          <p:cNvSpPr>
            <a:spLocks noGrp="1"/>
          </p:cNvSpPr>
          <p:nvPr>
            <p:ph type="title"/>
          </p:nvPr>
        </p:nvSpPr>
        <p:spPr>
          <a:xfrm>
            <a:off x="179512" y="116632"/>
            <a:ext cx="8856984" cy="1143000"/>
          </a:xfrm>
        </p:spPr>
        <p:txBody>
          <a:bodyPr>
            <a:normAutofit/>
          </a:bodyPr>
          <a:lstStyle/>
          <a:p>
            <a:r>
              <a:rPr lang="es-CR" dirty="0"/>
              <a:t>Tipos de análisis de series de tiempo </a:t>
            </a:r>
          </a:p>
        </p:txBody>
      </p:sp>
      <p:pic>
        <p:nvPicPr>
          <p:cNvPr id="9218" name="Picture 2" descr="Resultado de imagen para survival analysi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44824"/>
            <a:ext cx="878497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889036"/>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79512" y="116632"/>
            <a:ext cx="8856984" cy="1143000"/>
          </a:xfrm>
        </p:spPr>
        <p:txBody>
          <a:bodyPr>
            <a:normAutofit/>
          </a:bodyPr>
          <a:lstStyle/>
          <a:p>
            <a:r>
              <a:rPr lang="es-CR" dirty="0"/>
              <a:t>Tipos de análisis de series de tiempo </a:t>
            </a:r>
          </a:p>
        </p:txBody>
      </p:sp>
      <p:sp>
        <p:nvSpPr>
          <p:cNvPr id="5" name="Marcador de contenido 2"/>
          <p:cNvSpPr>
            <a:spLocks noGrp="1"/>
          </p:cNvSpPr>
          <p:nvPr>
            <p:ph idx="1"/>
          </p:nvPr>
        </p:nvSpPr>
        <p:spPr>
          <a:xfrm>
            <a:off x="323528" y="1261855"/>
            <a:ext cx="8496944" cy="582969"/>
          </a:xfrm>
        </p:spPr>
        <p:txBody>
          <a:bodyPr>
            <a:normAutofit/>
          </a:bodyPr>
          <a:lstStyle/>
          <a:p>
            <a:pPr marL="0" indent="0">
              <a:buNone/>
            </a:pPr>
            <a:r>
              <a:rPr lang="es-CR" sz="2400" dirty="0"/>
              <a:t>Datos panel</a:t>
            </a:r>
          </a:p>
        </p:txBody>
      </p:sp>
      <p:pic>
        <p:nvPicPr>
          <p:cNvPr id="10242" name="Picture 2" descr="Resultado de imagen para panel analysi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1988840"/>
            <a:ext cx="7487943" cy="4544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208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79512" y="116632"/>
            <a:ext cx="8856984" cy="1143000"/>
          </a:xfrm>
        </p:spPr>
        <p:txBody>
          <a:bodyPr>
            <a:normAutofit/>
          </a:bodyPr>
          <a:lstStyle/>
          <a:p>
            <a:r>
              <a:rPr lang="es-CR" dirty="0"/>
              <a:t>Tipos de análisis de series de tiempo </a:t>
            </a:r>
          </a:p>
        </p:txBody>
      </p:sp>
      <p:sp>
        <p:nvSpPr>
          <p:cNvPr id="5" name="Marcador de contenido 2"/>
          <p:cNvSpPr>
            <a:spLocks noGrp="1"/>
          </p:cNvSpPr>
          <p:nvPr>
            <p:ph idx="1"/>
          </p:nvPr>
        </p:nvSpPr>
        <p:spPr>
          <a:xfrm>
            <a:off x="323528" y="1261855"/>
            <a:ext cx="8496944" cy="582969"/>
          </a:xfrm>
        </p:spPr>
        <p:txBody>
          <a:bodyPr>
            <a:normAutofit/>
          </a:bodyPr>
          <a:lstStyle/>
          <a:p>
            <a:pPr marL="0" indent="0">
              <a:buNone/>
            </a:pPr>
            <a:r>
              <a:rPr lang="es-CR" sz="2400" dirty="0"/>
              <a:t>Información geo-espacial en el tiempo</a:t>
            </a:r>
          </a:p>
        </p:txBody>
      </p:sp>
      <p:pic>
        <p:nvPicPr>
          <p:cNvPr id="11266" name="Picture 2" descr="Resultado de imagen para spatial econometric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769" r="3787" b="7692"/>
          <a:stretch/>
        </p:blipFill>
        <p:spPr bwMode="auto">
          <a:xfrm>
            <a:off x="755575" y="2348880"/>
            <a:ext cx="7704857"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39024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323528" y="1261855"/>
            <a:ext cx="8496944" cy="582969"/>
          </a:xfrm>
        </p:spPr>
        <p:txBody>
          <a:bodyPr>
            <a:normAutofit/>
          </a:bodyPr>
          <a:lstStyle/>
          <a:p>
            <a:pPr marL="0" indent="0">
              <a:buNone/>
            </a:pPr>
            <a:r>
              <a:rPr lang="es-CR" sz="2400" dirty="0"/>
              <a:t>Regresión en el tiempo</a:t>
            </a:r>
          </a:p>
        </p:txBody>
      </p:sp>
      <p:sp>
        <p:nvSpPr>
          <p:cNvPr id="5" name="Título 1"/>
          <p:cNvSpPr>
            <a:spLocks noGrp="1"/>
          </p:cNvSpPr>
          <p:nvPr>
            <p:ph type="title"/>
          </p:nvPr>
        </p:nvSpPr>
        <p:spPr>
          <a:xfrm>
            <a:off x="179512" y="116632"/>
            <a:ext cx="8856984" cy="1143000"/>
          </a:xfrm>
        </p:spPr>
        <p:txBody>
          <a:bodyPr>
            <a:normAutofit/>
          </a:bodyPr>
          <a:lstStyle/>
          <a:p>
            <a:r>
              <a:rPr lang="es-CR" dirty="0"/>
              <a:t>Tipos de análisis de series de tiempo </a:t>
            </a:r>
          </a:p>
        </p:txBody>
      </p:sp>
      <p:pic>
        <p:nvPicPr>
          <p:cNvPr id="12290" name="Picture 2" descr="Resultado de imagen para regression in time seri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616" y="1988840"/>
            <a:ext cx="7724775" cy="4706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863260"/>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323528" y="1261855"/>
            <a:ext cx="8496944" cy="582969"/>
          </a:xfrm>
        </p:spPr>
        <p:txBody>
          <a:bodyPr>
            <a:normAutofit/>
          </a:bodyPr>
          <a:lstStyle/>
          <a:p>
            <a:pPr marL="0" indent="0">
              <a:buNone/>
            </a:pPr>
            <a:r>
              <a:rPr lang="es-CR" sz="2400" dirty="0"/>
              <a:t>Series de tiempo </a:t>
            </a:r>
            <a:r>
              <a:rPr lang="es-CR" sz="2400" dirty="0" err="1"/>
              <a:t>univariadas</a:t>
            </a:r>
            <a:r>
              <a:rPr lang="es-CR" sz="2400" dirty="0"/>
              <a:t> (días)</a:t>
            </a:r>
          </a:p>
        </p:txBody>
      </p:sp>
      <p:sp>
        <p:nvSpPr>
          <p:cNvPr id="5" name="Título 1"/>
          <p:cNvSpPr>
            <a:spLocks noGrp="1"/>
          </p:cNvSpPr>
          <p:nvPr>
            <p:ph type="title"/>
          </p:nvPr>
        </p:nvSpPr>
        <p:spPr>
          <a:xfrm>
            <a:off x="179512" y="116632"/>
            <a:ext cx="8856984" cy="1143000"/>
          </a:xfrm>
        </p:spPr>
        <p:txBody>
          <a:bodyPr>
            <a:normAutofit/>
          </a:bodyPr>
          <a:lstStyle/>
          <a:p>
            <a:r>
              <a:rPr lang="es-CR" dirty="0"/>
              <a:t>Tipos de análisis de series de tiempo </a:t>
            </a:r>
          </a:p>
        </p:txBody>
      </p:sp>
      <p:pic>
        <p:nvPicPr>
          <p:cNvPr id="13314" name="Picture 2" descr="Resultado de imagen para Garch analysi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87" t="3486" r="10357"/>
          <a:stretch/>
        </p:blipFill>
        <p:spPr bwMode="auto">
          <a:xfrm>
            <a:off x="1151620" y="2060848"/>
            <a:ext cx="6912768" cy="4549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335920"/>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323528" y="1261855"/>
            <a:ext cx="8496944" cy="582969"/>
          </a:xfrm>
        </p:spPr>
        <p:txBody>
          <a:bodyPr>
            <a:normAutofit/>
          </a:bodyPr>
          <a:lstStyle/>
          <a:p>
            <a:pPr marL="0" indent="0">
              <a:buNone/>
            </a:pPr>
            <a:r>
              <a:rPr lang="es-CR" sz="2400" dirty="0"/>
              <a:t>Series de tiempo </a:t>
            </a:r>
            <a:r>
              <a:rPr lang="es-CR" sz="2400" dirty="0" err="1"/>
              <a:t>univariadas</a:t>
            </a:r>
            <a:r>
              <a:rPr lang="es-CR" sz="2400" dirty="0"/>
              <a:t> (trimestres, meses, años)</a:t>
            </a:r>
          </a:p>
        </p:txBody>
      </p:sp>
      <p:sp>
        <p:nvSpPr>
          <p:cNvPr id="5" name="Título 1"/>
          <p:cNvSpPr>
            <a:spLocks noGrp="1"/>
          </p:cNvSpPr>
          <p:nvPr>
            <p:ph type="title"/>
          </p:nvPr>
        </p:nvSpPr>
        <p:spPr>
          <a:xfrm>
            <a:off x="179512" y="116632"/>
            <a:ext cx="8856984" cy="1143000"/>
          </a:xfrm>
        </p:spPr>
        <p:txBody>
          <a:bodyPr>
            <a:normAutofit/>
          </a:bodyPr>
          <a:lstStyle/>
          <a:p>
            <a:r>
              <a:rPr lang="es-CR" dirty="0"/>
              <a:t>Tipos de análisis de series de tiempo </a:t>
            </a:r>
          </a:p>
        </p:txBody>
      </p:sp>
      <p:pic>
        <p:nvPicPr>
          <p:cNvPr id="14338" name="Picture 2" descr="Resultado de imagen para arima time series forecasti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851" t="9591" r="8887" b="4091"/>
          <a:stretch/>
        </p:blipFill>
        <p:spPr bwMode="auto">
          <a:xfrm>
            <a:off x="179512" y="1772816"/>
            <a:ext cx="8856985" cy="4896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689277"/>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9512" y="1412777"/>
            <a:ext cx="8712968" cy="576063"/>
          </a:xfrm>
        </p:spPr>
        <p:txBody>
          <a:bodyPr/>
          <a:lstStyle/>
          <a:p>
            <a:pPr marL="0" indent="0">
              <a:buNone/>
            </a:pPr>
            <a:r>
              <a:rPr lang="es-CR" sz="2400" dirty="0"/>
              <a:t>Series de tiempo multivariadas </a:t>
            </a:r>
          </a:p>
          <a:p>
            <a:pPr marL="0" indent="0">
              <a:buNone/>
            </a:pPr>
            <a:endParaRPr lang="es-CR" dirty="0"/>
          </a:p>
        </p:txBody>
      </p:sp>
      <p:sp>
        <p:nvSpPr>
          <p:cNvPr id="4" name="Título 1"/>
          <p:cNvSpPr>
            <a:spLocks noGrp="1"/>
          </p:cNvSpPr>
          <p:nvPr>
            <p:ph type="title"/>
          </p:nvPr>
        </p:nvSpPr>
        <p:spPr>
          <a:xfrm>
            <a:off x="179512" y="116632"/>
            <a:ext cx="8856984" cy="1143000"/>
          </a:xfrm>
        </p:spPr>
        <p:txBody>
          <a:bodyPr>
            <a:normAutofit/>
          </a:bodyPr>
          <a:lstStyle/>
          <a:p>
            <a:r>
              <a:rPr lang="es-CR" dirty="0"/>
              <a:t>Tipos de análisis de series de tiempo </a:t>
            </a:r>
          </a:p>
        </p:txBody>
      </p:sp>
      <p:pic>
        <p:nvPicPr>
          <p:cNvPr id="15362" name="Picture 2" descr="Resultado de imagen para vectores autorregresiv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3588" y="2132856"/>
            <a:ext cx="7488832" cy="435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81981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94122"/>
          </a:xfrm>
        </p:spPr>
        <p:txBody>
          <a:bodyPr>
            <a:normAutofit/>
          </a:bodyPr>
          <a:lstStyle/>
          <a:p>
            <a:r>
              <a:rPr lang="es-CR" dirty="0"/>
              <a:t>Índice</a:t>
            </a:r>
          </a:p>
        </p:txBody>
      </p:sp>
      <p:sp>
        <p:nvSpPr>
          <p:cNvPr id="5" name="4 Elipse"/>
          <p:cNvSpPr/>
          <p:nvPr/>
        </p:nvSpPr>
        <p:spPr>
          <a:xfrm>
            <a:off x="467544" y="1423151"/>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7</a:t>
            </a:r>
          </a:p>
        </p:txBody>
      </p:sp>
      <p:sp>
        <p:nvSpPr>
          <p:cNvPr id="11" name="10 Rectángulo redondeado"/>
          <p:cNvSpPr/>
          <p:nvPr/>
        </p:nvSpPr>
        <p:spPr>
          <a:xfrm>
            <a:off x="2049519" y="1423151"/>
            <a:ext cx="194421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Longitud de la serie de tiempo</a:t>
            </a:r>
          </a:p>
        </p:txBody>
      </p:sp>
      <p:sp>
        <p:nvSpPr>
          <p:cNvPr id="8" name="4 Elipse"/>
          <p:cNvSpPr/>
          <p:nvPr/>
        </p:nvSpPr>
        <p:spPr>
          <a:xfrm>
            <a:off x="467544" y="3392996"/>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8</a:t>
            </a:r>
          </a:p>
        </p:txBody>
      </p:sp>
      <p:sp>
        <p:nvSpPr>
          <p:cNvPr id="9" name="10 Rectángulo redondeado"/>
          <p:cNvSpPr/>
          <p:nvPr/>
        </p:nvSpPr>
        <p:spPr>
          <a:xfrm>
            <a:off x="2049519" y="3392996"/>
            <a:ext cx="194421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Etapas de análisis de una serie de tiempo</a:t>
            </a:r>
          </a:p>
        </p:txBody>
      </p:sp>
      <p:sp>
        <p:nvSpPr>
          <p:cNvPr id="10" name="4 Elipse"/>
          <p:cNvSpPr/>
          <p:nvPr/>
        </p:nvSpPr>
        <p:spPr>
          <a:xfrm>
            <a:off x="467544" y="5362841"/>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9</a:t>
            </a:r>
          </a:p>
        </p:txBody>
      </p:sp>
      <p:sp>
        <p:nvSpPr>
          <p:cNvPr id="12" name="10 Rectángulo redondeado"/>
          <p:cNvSpPr/>
          <p:nvPr/>
        </p:nvSpPr>
        <p:spPr>
          <a:xfrm>
            <a:off x="2049519" y="5362841"/>
            <a:ext cx="194421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Medidas de rendimiento</a:t>
            </a:r>
          </a:p>
        </p:txBody>
      </p:sp>
    </p:spTree>
    <p:extLst>
      <p:ext uri="{BB962C8B-B14F-4D97-AF65-F5344CB8AC3E}">
        <p14:creationId xmlns:p14="http://schemas.microsoft.com/office/powerpoint/2010/main" val="3582453572"/>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94122"/>
          </a:xfrm>
        </p:spPr>
        <p:txBody>
          <a:bodyPr>
            <a:normAutofit/>
          </a:bodyPr>
          <a:lstStyle/>
          <a:p>
            <a:r>
              <a:rPr lang="es-CR" dirty="0"/>
              <a:t>Índice</a:t>
            </a:r>
          </a:p>
        </p:txBody>
      </p:sp>
      <p:sp>
        <p:nvSpPr>
          <p:cNvPr id="5" name="4 Elipse"/>
          <p:cNvSpPr/>
          <p:nvPr/>
        </p:nvSpPr>
        <p:spPr>
          <a:xfrm>
            <a:off x="467544" y="1423151"/>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6" name="5 Elipse"/>
          <p:cNvSpPr/>
          <p:nvPr/>
        </p:nvSpPr>
        <p:spPr>
          <a:xfrm>
            <a:off x="467544" y="3429000"/>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7" name="6 Elipse"/>
          <p:cNvSpPr/>
          <p:nvPr/>
        </p:nvSpPr>
        <p:spPr>
          <a:xfrm>
            <a:off x="467544" y="5373216"/>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3</a:t>
            </a:r>
          </a:p>
        </p:txBody>
      </p:sp>
      <p:sp>
        <p:nvSpPr>
          <p:cNvPr id="8" name="7 Elipse"/>
          <p:cNvSpPr/>
          <p:nvPr/>
        </p:nvSpPr>
        <p:spPr>
          <a:xfrm>
            <a:off x="4716016" y="1423151"/>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4</a:t>
            </a:r>
          </a:p>
        </p:txBody>
      </p:sp>
      <p:sp>
        <p:nvSpPr>
          <p:cNvPr id="9" name="8 Elipse"/>
          <p:cNvSpPr/>
          <p:nvPr/>
        </p:nvSpPr>
        <p:spPr>
          <a:xfrm>
            <a:off x="4716016" y="3429000"/>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5</a:t>
            </a:r>
          </a:p>
        </p:txBody>
      </p:sp>
      <p:sp>
        <p:nvSpPr>
          <p:cNvPr id="11" name="10 Rectángulo redondeado"/>
          <p:cNvSpPr/>
          <p:nvPr/>
        </p:nvSpPr>
        <p:spPr>
          <a:xfrm>
            <a:off x="2049518" y="1423150"/>
            <a:ext cx="1944217" cy="10081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Importancia de pronosticar series de tiempo </a:t>
            </a:r>
          </a:p>
        </p:txBody>
      </p:sp>
      <p:sp>
        <p:nvSpPr>
          <p:cNvPr id="12" name="11 Rectángulo redondeado"/>
          <p:cNvSpPr/>
          <p:nvPr/>
        </p:nvSpPr>
        <p:spPr>
          <a:xfrm>
            <a:off x="2049519" y="3429000"/>
            <a:ext cx="194421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¿Qué es una serie de tiempo?</a:t>
            </a:r>
          </a:p>
        </p:txBody>
      </p:sp>
      <p:sp>
        <p:nvSpPr>
          <p:cNvPr id="13" name="12 Rectángulo redondeado"/>
          <p:cNvSpPr/>
          <p:nvPr/>
        </p:nvSpPr>
        <p:spPr>
          <a:xfrm>
            <a:off x="2049519" y="5373216"/>
            <a:ext cx="194421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Objetivo de la serie temporal</a:t>
            </a:r>
          </a:p>
        </p:txBody>
      </p:sp>
      <p:sp>
        <p:nvSpPr>
          <p:cNvPr id="15" name="14 Rectángulo redondeado"/>
          <p:cNvSpPr/>
          <p:nvPr/>
        </p:nvSpPr>
        <p:spPr>
          <a:xfrm>
            <a:off x="6660232" y="1423151"/>
            <a:ext cx="194421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Tipos de series de tiempo </a:t>
            </a:r>
          </a:p>
        </p:txBody>
      </p:sp>
      <p:sp>
        <p:nvSpPr>
          <p:cNvPr id="16" name="15 Rectángulo redondeado"/>
          <p:cNvSpPr/>
          <p:nvPr/>
        </p:nvSpPr>
        <p:spPr>
          <a:xfrm>
            <a:off x="6660232" y="3429000"/>
            <a:ext cx="194421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Componentes y análisis de las series de tiempo</a:t>
            </a:r>
          </a:p>
        </p:txBody>
      </p:sp>
    </p:spTree>
    <p:extLst>
      <p:ext uri="{BB962C8B-B14F-4D97-AF65-F5344CB8AC3E}">
        <p14:creationId xmlns:p14="http://schemas.microsoft.com/office/powerpoint/2010/main" val="131369185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79512" y="1268760"/>
                <a:ext cx="8712968" cy="5400600"/>
              </a:xfrm>
            </p:spPr>
            <p:txBody>
              <a:bodyPr>
                <a:normAutofit/>
              </a:bodyPr>
              <a:lstStyle/>
              <a:p>
                <a:pPr algn="just"/>
                <a:r>
                  <a:rPr lang="es-CR" sz="2400" dirty="0"/>
                  <a:t>Una serie cronológica, de forma clásica, se constituye de 4 componentes: tendencia (T), movimientos cíclicos (C), variación estacional (E), y movimientos irregulares (I).</a:t>
                </a:r>
              </a:p>
              <a:p>
                <a:pPr algn="just"/>
                <a:endParaRPr lang="es-CR" sz="2400" dirty="0"/>
              </a:p>
              <a:p>
                <a:pPr algn="just"/>
                <a:r>
                  <a:rPr lang="es-CR" sz="2400" dirty="0"/>
                  <a:t>Una posible ecuación estaría dada como:</a:t>
                </a:r>
              </a:p>
              <a:p>
                <a:pPr marL="0" indent="0" algn="just">
                  <a:buNone/>
                </a:pPr>
                <a:endParaRPr lang="es-CR" sz="2400" dirty="0"/>
              </a:p>
              <a:p>
                <a:pPr marL="0" indent="0" algn="just">
                  <a:buNone/>
                </a:pPr>
                <a14:m>
                  <m:oMathPara xmlns:m="http://schemas.openxmlformats.org/officeDocument/2006/math">
                    <m:oMathParaPr>
                      <m:jc m:val="centerGroup"/>
                    </m:oMathParaPr>
                    <m:oMath xmlns:m="http://schemas.openxmlformats.org/officeDocument/2006/math">
                      <m:r>
                        <a:rPr lang="es-CR" sz="2400" b="0" i="1" smtClean="0">
                          <a:latin typeface="Cambria Math" panose="02040503050406030204" pitchFamily="18" charset="0"/>
                        </a:rPr>
                        <m:t>𝑆𝐶</m:t>
                      </m:r>
                      <m:r>
                        <a:rPr lang="es-CR" sz="2400" b="0" i="1" smtClean="0">
                          <a:latin typeface="Cambria Math" panose="02040503050406030204" pitchFamily="18" charset="0"/>
                        </a:rPr>
                        <m:t>=</m:t>
                      </m:r>
                      <m:r>
                        <a:rPr lang="es-CR" sz="2400" b="0" i="1" smtClean="0">
                          <a:latin typeface="Cambria Math" panose="02040503050406030204" pitchFamily="18" charset="0"/>
                        </a:rPr>
                        <m:t>𝑇</m:t>
                      </m:r>
                      <m:r>
                        <a:rPr lang="es-CR" sz="2400" b="0" i="1" smtClean="0">
                          <a:latin typeface="Cambria Math" panose="02040503050406030204" pitchFamily="18" charset="0"/>
                        </a:rPr>
                        <m:t>+</m:t>
                      </m:r>
                      <m:r>
                        <a:rPr lang="es-CR" sz="2400" b="0" i="1" smtClean="0">
                          <a:latin typeface="Cambria Math" panose="02040503050406030204" pitchFamily="18" charset="0"/>
                        </a:rPr>
                        <m:t>𝐶</m:t>
                      </m:r>
                      <m:r>
                        <a:rPr lang="es-CR" sz="2400" b="0" i="1" smtClean="0">
                          <a:latin typeface="Cambria Math" panose="02040503050406030204" pitchFamily="18" charset="0"/>
                        </a:rPr>
                        <m:t>+</m:t>
                      </m:r>
                      <m:r>
                        <a:rPr lang="es-CR" sz="2400" b="0" i="1" smtClean="0">
                          <a:latin typeface="Cambria Math" panose="02040503050406030204" pitchFamily="18" charset="0"/>
                        </a:rPr>
                        <m:t>𝐸</m:t>
                      </m:r>
                      <m:r>
                        <a:rPr lang="es-CR" sz="2400" b="0" i="1" smtClean="0">
                          <a:latin typeface="Cambria Math" panose="02040503050406030204" pitchFamily="18" charset="0"/>
                        </a:rPr>
                        <m:t>+</m:t>
                      </m:r>
                      <m:r>
                        <a:rPr lang="es-CR" sz="2400" b="0" i="1" smtClean="0">
                          <a:latin typeface="Cambria Math" panose="02040503050406030204" pitchFamily="18" charset="0"/>
                        </a:rPr>
                        <m:t>𝐼</m:t>
                      </m:r>
                    </m:oMath>
                  </m:oMathPara>
                </a14:m>
                <a:endParaRPr lang="es-CR" sz="2400" dirty="0"/>
              </a:p>
              <a:p>
                <a:pPr algn="just"/>
                <a:endParaRPr lang="es-CR" sz="2400" dirty="0"/>
              </a:p>
              <a:p>
                <a:pPr algn="just"/>
                <a:r>
                  <a:rPr lang="es-CR" sz="2400" dirty="0"/>
                  <a:t>La tendencia (T) es un movimiento de larga duración que persiste durante un período de tiempo, largo o corto. Se trata de ver si existe algún crecimiento, decrecimiento o constancia en la serie.</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79512" y="1268760"/>
                <a:ext cx="8712968" cy="5400600"/>
              </a:xfrm>
              <a:blipFill>
                <a:blip r:embed="rId2" cstate="print"/>
                <a:stretch>
                  <a:fillRect l="-909" t="-903" r="-1049"/>
                </a:stretch>
              </a:blipFill>
            </p:spPr>
            <p:txBody>
              <a:bodyPr/>
              <a:lstStyle/>
              <a:p>
                <a:r>
                  <a:rPr lang="es-CR">
                    <a:noFill/>
                  </a:rPr>
                  <a:t> </a:t>
                </a:r>
              </a:p>
            </p:txBody>
          </p:sp>
        </mc:Fallback>
      </mc:AlternateContent>
      <p:sp>
        <p:nvSpPr>
          <p:cNvPr id="4" name="1 Título"/>
          <p:cNvSpPr>
            <a:spLocks noGrp="1"/>
          </p:cNvSpPr>
          <p:nvPr>
            <p:ph type="title"/>
          </p:nvPr>
        </p:nvSpPr>
        <p:spPr>
          <a:xfrm>
            <a:off x="35496" y="44624"/>
            <a:ext cx="9073008" cy="1143000"/>
          </a:xfrm>
        </p:spPr>
        <p:txBody>
          <a:bodyPr>
            <a:normAutofit/>
          </a:bodyPr>
          <a:lstStyle/>
          <a:p>
            <a:r>
              <a:rPr lang="es-CR" dirty="0"/>
              <a:t>Componentes de una serie cronológica</a:t>
            </a:r>
          </a:p>
        </p:txBody>
      </p:sp>
    </p:spTree>
    <p:extLst>
      <p:ext uri="{BB962C8B-B14F-4D97-AF65-F5344CB8AC3E}">
        <p14:creationId xmlns:p14="http://schemas.microsoft.com/office/powerpoint/2010/main" val="3206440718"/>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5496" y="1052736"/>
            <a:ext cx="9073008" cy="5688632"/>
          </a:xfrm>
        </p:spPr>
        <p:txBody>
          <a:bodyPr>
            <a:normAutofit fontScale="92500" lnSpcReduction="10000"/>
          </a:bodyPr>
          <a:lstStyle/>
          <a:p>
            <a:pPr algn="just"/>
            <a:r>
              <a:rPr lang="es-CR" sz="2400" dirty="0"/>
              <a:t>Los movimientos cíclicos (C), son oscilaciones alrededor </a:t>
            </a:r>
            <a:r>
              <a:rPr lang="es-ES_tradnl" sz="2400" kern="0" dirty="0">
                <a:latin typeface="Gill Sans MT" pitchFamily="34" charset="0"/>
              </a:rPr>
              <a:t>de la tendencia producidos por periodos alternativos de prosperidad y depresión. Tiene una duración de 2 a 10 años, medido de máximo a máximo o de mínimo a mínimo. Pueden ser periódicos o no.</a:t>
            </a:r>
          </a:p>
          <a:p>
            <a:pPr algn="just"/>
            <a:endParaRPr lang="es-CR" sz="2400" dirty="0"/>
          </a:p>
          <a:p>
            <a:pPr algn="just"/>
            <a:r>
              <a:rPr lang="es-CR" sz="2400" dirty="0"/>
              <a:t>La variación estacional (E) se le atribuye a los </a:t>
            </a:r>
            <a:r>
              <a:rPr lang="es-ES_tradnl" sz="2400" kern="0" dirty="0">
                <a:latin typeface="Gill Sans MT" pitchFamily="34" charset="0"/>
              </a:rPr>
              <a:t>los movimientos que se producen dentro del año y que se repiten de un año a otro. Se observa en </a:t>
            </a:r>
            <a:r>
              <a:rPr lang="es-ES_tradnl" sz="2400" u="sng" kern="0" dirty="0">
                <a:latin typeface="Gill Sans MT" pitchFamily="34" charset="0"/>
              </a:rPr>
              <a:t>algunas</a:t>
            </a:r>
            <a:r>
              <a:rPr lang="es-ES_tradnl" sz="2400" kern="0" dirty="0">
                <a:latin typeface="Gill Sans MT" pitchFamily="34" charset="0"/>
              </a:rPr>
              <a:t> series de periodicidad mayor al año (mensual, trimestral, semanal, </a:t>
            </a:r>
            <a:r>
              <a:rPr lang="es-ES_tradnl" sz="2400" kern="0" dirty="0" err="1">
                <a:latin typeface="Gill Sans MT" pitchFamily="34" charset="0"/>
              </a:rPr>
              <a:t>etc</a:t>
            </a:r>
            <a:r>
              <a:rPr lang="es-ES_tradnl" sz="2400" kern="0" dirty="0">
                <a:latin typeface="Gill Sans MT" pitchFamily="34" charset="0"/>
              </a:rPr>
              <a:t>). Se produce por cambios climáticos, cambios en las costumbres, festividades, inicio de clases, navidad, etc. Es también un ciclo pero corto.</a:t>
            </a:r>
          </a:p>
          <a:p>
            <a:pPr algn="just"/>
            <a:endParaRPr lang="es-ES_tradnl" sz="2400" kern="0" dirty="0">
              <a:latin typeface="Gill Sans MT" pitchFamily="34" charset="0"/>
            </a:endParaRPr>
          </a:p>
          <a:p>
            <a:pPr algn="just"/>
            <a:r>
              <a:rPr lang="es-ES_tradnl" sz="2400" kern="0" dirty="0">
                <a:latin typeface="Gill Sans MT" pitchFamily="34" charset="0"/>
              </a:rPr>
              <a:t>Los movimientos irregulares (I), son las oscilaciones erráticas o accidentales que obedecen a variadas causas.  No siguen ningún patrón específico de comportamiento y por tanto son impredecibles. Es lo que queda de la serie luego de haber eliminado la tendencia, el ciclo y el estacional. Ejemplos: huelgas, terremotos, subida precios del petróleo, etc.</a:t>
            </a:r>
            <a:endParaRPr lang="es-ES_tradnl" sz="2400" kern="0" dirty="0">
              <a:latin typeface="Gill Sans MT" pitchFamily="34" charset="0"/>
              <a:cs typeface="Times New Roman" pitchFamily="18" charset="0"/>
            </a:endParaRPr>
          </a:p>
          <a:p>
            <a:endParaRPr lang="es-CR" sz="2400" dirty="0"/>
          </a:p>
        </p:txBody>
      </p:sp>
      <p:sp>
        <p:nvSpPr>
          <p:cNvPr id="4" name="1 Título"/>
          <p:cNvSpPr>
            <a:spLocks noGrp="1"/>
          </p:cNvSpPr>
          <p:nvPr>
            <p:ph type="title"/>
          </p:nvPr>
        </p:nvSpPr>
        <p:spPr>
          <a:xfrm>
            <a:off x="35496" y="-18256"/>
            <a:ext cx="9073008" cy="1070992"/>
          </a:xfrm>
        </p:spPr>
        <p:txBody>
          <a:bodyPr>
            <a:normAutofit/>
          </a:bodyPr>
          <a:lstStyle/>
          <a:p>
            <a:r>
              <a:rPr lang="es-CR" dirty="0"/>
              <a:t>Componentes de una serie cronológica</a:t>
            </a:r>
          </a:p>
        </p:txBody>
      </p:sp>
    </p:spTree>
    <p:extLst>
      <p:ext uri="{BB962C8B-B14F-4D97-AF65-F5344CB8AC3E}">
        <p14:creationId xmlns:p14="http://schemas.microsoft.com/office/powerpoint/2010/main" val="2294063784"/>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p:cNvSpPr>
            <a:spLocks noGrp="1"/>
          </p:cNvSpPr>
          <p:nvPr>
            <p:ph type="sldNum" sz="quarter" idx="12"/>
          </p:nvPr>
        </p:nvSpPr>
        <p:spPr/>
        <p:txBody>
          <a:bodyPr/>
          <a:lstStyle/>
          <a:p>
            <a:pPr>
              <a:defRPr/>
            </a:pPr>
            <a:fld id="{DA597AF0-B7C5-413D-BA2D-F311E1C9A6FA}" type="slidenum">
              <a:rPr lang="en-US" altLang="en-US" smtClean="0"/>
              <a:pPr>
                <a:defRPr/>
              </a:pPr>
              <a:t>33</a:t>
            </a:fld>
            <a:endParaRPr lang="en-US" altLang="en-US" dirty="0"/>
          </a:p>
        </p:txBody>
      </p:sp>
      <p:graphicFrame>
        <p:nvGraphicFramePr>
          <p:cNvPr id="4" name="Objeto 3"/>
          <p:cNvGraphicFramePr>
            <a:graphicFrameLocks noChangeAspect="1"/>
          </p:cNvGraphicFramePr>
          <p:nvPr/>
        </p:nvGraphicFramePr>
        <p:xfrm>
          <a:off x="4768919" y="3405917"/>
          <a:ext cx="3965845" cy="2712179"/>
        </p:xfrm>
        <a:graphic>
          <a:graphicData uri="http://schemas.openxmlformats.org/presentationml/2006/ole">
            <mc:AlternateContent xmlns:mc="http://schemas.openxmlformats.org/markup-compatibility/2006">
              <mc:Choice xmlns:v="urn:schemas-microsoft-com:vml" Requires="v">
                <p:oleObj spid="_x0000_s2286" r:id="rId3" imgW="6148080" imgH="4204800" progId="EViews.Workfile.2">
                  <p:embed/>
                </p:oleObj>
              </mc:Choice>
              <mc:Fallback>
                <p:oleObj r:id="rId3" imgW="6148080" imgH="4204800" progId="EViews.Workfile.2">
                  <p:embed/>
                  <p:pic>
                    <p:nvPicPr>
                      <p:cNvPr id="0" name="Picture 2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8919" y="3405917"/>
                        <a:ext cx="3965845" cy="27121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to 4"/>
          <p:cNvGraphicFramePr>
            <a:graphicFrameLocks noChangeAspect="1"/>
          </p:cNvGraphicFramePr>
          <p:nvPr/>
        </p:nvGraphicFramePr>
        <p:xfrm>
          <a:off x="539552" y="3395860"/>
          <a:ext cx="4001121" cy="2736304"/>
        </p:xfrm>
        <a:graphic>
          <a:graphicData uri="http://schemas.openxmlformats.org/presentationml/2006/ole">
            <mc:AlternateContent xmlns:mc="http://schemas.openxmlformats.org/markup-compatibility/2006">
              <mc:Choice xmlns:v="urn:schemas-microsoft-com:vml" Requires="v">
                <p:oleObj spid="_x0000_s2287" r:id="rId5" imgW="6148080" imgH="4204800" progId="EViews.Workfile.2">
                  <p:embed/>
                </p:oleObj>
              </mc:Choice>
              <mc:Fallback>
                <p:oleObj r:id="rId5" imgW="6148080" imgH="4204800" progId="EViews.Workfile.2">
                  <p:embed/>
                  <p:pic>
                    <p:nvPicPr>
                      <p:cNvPr id="0" name="Picture 2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2" y="3395860"/>
                        <a:ext cx="4001121" cy="2736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to 5"/>
          <p:cNvGraphicFramePr>
            <a:graphicFrameLocks noChangeAspect="1"/>
          </p:cNvGraphicFramePr>
          <p:nvPr/>
        </p:nvGraphicFramePr>
        <p:xfrm>
          <a:off x="4757499" y="424791"/>
          <a:ext cx="4067277" cy="2781547"/>
        </p:xfrm>
        <a:graphic>
          <a:graphicData uri="http://schemas.openxmlformats.org/presentationml/2006/ole">
            <mc:AlternateContent xmlns:mc="http://schemas.openxmlformats.org/markup-compatibility/2006">
              <mc:Choice xmlns:v="urn:schemas-microsoft-com:vml" Requires="v">
                <p:oleObj spid="_x0000_s2288" r:id="rId7" imgW="6148080" imgH="4204800" progId="EViews.Workfile.2">
                  <p:embed/>
                </p:oleObj>
              </mc:Choice>
              <mc:Fallback>
                <p:oleObj r:id="rId7" imgW="6148080" imgH="4204800" progId="EViews.Workfile.2">
                  <p:embed/>
                  <p:pic>
                    <p:nvPicPr>
                      <p:cNvPr id="0" name="Picture 20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7499" y="424791"/>
                        <a:ext cx="4067277" cy="27815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to 6"/>
          <p:cNvGraphicFramePr>
            <a:graphicFrameLocks noChangeAspect="1"/>
          </p:cNvGraphicFramePr>
          <p:nvPr/>
        </p:nvGraphicFramePr>
        <p:xfrm>
          <a:off x="531916" y="424791"/>
          <a:ext cx="4067277" cy="2781547"/>
        </p:xfrm>
        <a:graphic>
          <a:graphicData uri="http://schemas.openxmlformats.org/presentationml/2006/ole">
            <mc:AlternateContent xmlns:mc="http://schemas.openxmlformats.org/markup-compatibility/2006">
              <mc:Choice xmlns:v="urn:schemas-microsoft-com:vml" Requires="v">
                <p:oleObj spid="_x0000_s2289" r:id="rId9" imgW="6148080" imgH="4204800" progId="EViews.Workfile.2">
                  <p:embed/>
                </p:oleObj>
              </mc:Choice>
              <mc:Fallback>
                <p:oleObj r:id="rId9" imgW="6148080" imgH="4204800" progId="EViews.Workfile.2">
                  <p:embed/>
                  <p:pic>
                    <p:nvPicPr>
                      <p:cNvPr id="0" name="Picture 20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1916" y="424791"/>
                        <a:ext cx="4067277" cy="27815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uadroTexto 8"/>
          <p:cNvSpPr txBox="1"/>
          <p:nvPr/>
        </p:nvSpPr>
        <p:spPr>
          <a:xfrm>
            <a:off x="899592" y="792484"/>
            <a:ext cx="1080120" cy="369332"/>
          </a:xfrm>
          <a:prstGeom prst="rect">
            <a:avLst/>
          </a:prstGeom>
          <a:noFill/>
        </p:spPr>
        <p:txBody>
          <a:bodyPr wrap="square" rtlCol="0">
            <a:spAutoFit/>
          </a:bodyPr>
          <a:lstStyle/>
          <a:p>
            <a:r>
              <a:rPr lang="es-MX" dirty="0">
                <a:solidFill>
                  <a:schemeClr val="accent1"/>
                </a:solidFill>
              </a:rPr>
              <a:t>Original</a:t>
            </a:r>
            <a:endParaRPr lang="en-US" dirty="0">
              <a:solidFill>
                <a:schemeClr val="accent1"/>
              </a:solidFill>
            </a:endParaRPr>
          </a:p>
        </p:txBody>
      </p:sp>
      <p:sp>
        <p:nvSpPr>
          <p:cNvPr id="10" name="CuadroTexto 9"/>
          <p:cNvSpPr txBox="1"/>
          <p:nvPr/>
        </p:nvSpPr>
        <p:spPr>
          <a:xfrm>
            <a:off x="5148064" y="900659"/>
            <a:ext cx="1800200" cy="369332"/>
          </a:xfrm>
          <a:prstGeom prst="rect">
            <a:avLst/>
          </a:prstGeom>
          <a:noFill/>
        </p:spPr>
        <p:txBody>
          <a:bodyPr wrap="square" rtlCol="0">
            <a:spAutoFit/>
          </a:bodyPr>
          <a:lstStyle/>
          <a:p>
            <a:r>
              <a:rPr lang="es-MX" dirty="0">
                <a:solidFill>
                  <a:schemeClr val="accent1"/>
                </a:solidFill>
              </a:rPr>
              <a:t>Tendencia-ciclo</a:t>
            </a:r>
            <a:endParaRPr lang="en-US" dirty="0">
              <a:solidFill>
                <a:schemeClr val="accent1"/>
              </a:solidFill>
            </a:endParaRPr>
          </a:p>
        </p:txBody>
      </p:sp>
      <p:sp>
        <p:nvSpPr>
          <p:cNvPr id="11" name="CuadroTexto 10"/>
          <p:cNvSpPr txBox="1"/>
          <p:nvPr/>
        </p:nvSpPr>
        <p:spPr>
          <a:xfrm>
            <a:off x="7396108" y="5301208"/>
            <a:ext cx="1048399" cy="369332"/>
          </a:xfrm>
          <a:prstGeom prst="rect">
            <a:avLst/>
          </a:prstGeom>
          <a:noFill/>
        </p:spPr>
        <p:txBody>
          <a:bodyPr wrap="square" rtlCol="0">
            <a:spAutoFit/>
          </a:bodyPr>
          <a:lstStyle/>
          <a:p>
            <a:r>
              <a:rPr lang="es-MX" dirty="0">
                <a:solidFill>
                  <a:schemeClr val="accent1"/>
                </a:solidFill>
              </a:rPr>
              <a:t>Irregular</a:t>
            </a:r>
            <a:endParaRPr lang="en-US" dirty="0">
              <a:solidFill>
                <a:schemeClr val="accent1"/>
              </a:solidFill>
            </a:endParaRPr>
          </a:p>
        </p:txBody>
      </p:sp>
      <p:sp>
        <p:nvSpPr>
          <p:cNvPr id="12" name="CuadroTexto 11"/>
          <p:cNvSpPr txBox="1"/>
          <p:nvPr/>
        </p:nvSpPr>
        <p:spPr>
          <a:xfrm>
            <a:off x="2798993" y="3801149"/>
            <a:ext cx="1800200" cy="369332"/>
          </a:xfrm>
          <a:prstGeom prst="rect">
            <a:avLst/>
          </a:prstGeom>
          <a:noFill/>
        </p:spPr>
        <p:txBody>
          <a:bodyPr wrap="square" rtlCol="0">
            <a:spAutoFit/>
          </a:bodyPr>
          <a:lstStyle/>
          <a:p>
            <a:r>
              <a:rPr lang="es-MX" dirty="0">
                <a:solidFill>
                  <a:schemeClr val="accent1"/>
                </a:solidFill>
              </a:rPr>
              <a:t>Estacionalidad</a:t>
            </a:r>
            <a:endParaRPr lang="en-US" dirty="0">
              <a:solidFill>
                <a:schemeClr val="accent1"/>
              </a:solidFill>
            </a:endParaRPr>
          </a:p>
        </p:txBody>
      </p:sp>
      <p:grpSp>
        <p:nvGrpSpPr>
          <p:cNvPr id="20" name="Grupo 19"/>
          <p:cNvGrpSpPr/>
          <p:nvPr/>
        </p:nvGrpSpPr>
        <p:grpSpPr>
          <a:xfrm>
            <a:off x="1619672" y="1530910"/>
            <a:ext cx="6994445" cy="2702801"/>
            <a:chOff x="1619672" y="1530910"/>
            <a:chExt cx="6994445" cy="2702801"/>
          </a:xfrm>
        </p:grpSpPr>
        <p:grpSp>
          <p:nvGrpSpPr>
            <p:cNvPr id="15" name="Grupo 14"/>
            <p:cNvGrpSpPr/>
            <p:nvPr/>
          </p:nvGrpSpPr>
          <p:grpSpPr>
            <a:xfrm>
              <a:off x="5089663" y="3682206"/>
              <a:ext cx="3524454" cy="551505"/>
              <a:chOff x="5089663" y="3682206"/>
              <a:chExt cx="3524454" cy="551505"/>
            </a:xfrm>
          </p:grpSpPr>
          <p:sp>
            <p:nvSpPr>
              <p:cNvPr id="13" name="CuadroTexto 12"/>
              <p:cNvSpPr txBox="1"/>
              <p:nvPr/>
            </p:nvSpPr>
            <p:spPr>
              <a:xfrm>
                <a:off x="6108907" y="3682206"/>
                <a:ext cx="2505210" cy="261610"/>
              </a:xfrm>
              <a:prstGeom prst="rect">
                <a:avLst/>
              </a:prstGeom>
              <a:noFill/>
            </p:spPr>
            <p:txBody>
              <a:bodyPr wrap="square" rtlCol="0">
                <a:spAutoFit/>
              </a:bodyPr>
              <a:lstStyle/>
              <a:p>
                <a:r>
                  <a:rPr lang="es-MX" sz="1100" dirty="0">
                    <a:solidFill>
                      <a:schemeClr val="accent1"/>
                    </a:solidFill>
                  </a:rPr>
                  <a:t>1999-M04          2006-M03</a:t>
                </a:r>
                <a:endParaRPr lang="en-US" sz="1100" dirty="0">
                  <a:solidFill>
                    <a:schemeClr val="accent1"/>
                  </a:solidFill>
                </a:endParaRPr>
              </a:p>
            </p:txBody>
          </p:sp>
          <p:sp>
            <p:nvSpPr>
              <p:cNvPr id="14" name="CuadroTexto 13"/>
              <p:cNvSpPr txBox="1"/>
              <p:nvPr/>
            </p:nvSpPr>
            <p:spPr>
              <a:xfrm>
                <a:off x="5089663" y="3972101"/>
                <a:ext cx="936104" cy="261610"/>
              </a:xfrm>
              <a:prstGeom prst="rect">
                <a:avLst/>
              </a:prstGeom>
              <a:noFill/>
            </p:spPr>
            <p:txBody>
              <a:bodyPr wrap="square" rtlCol="0">
                <a:spAutoFit/>
              </a:bodyPr>
              <a:lstStyle/>
              <a:p>
                <a:r>
                  <a:rPr lang="es-MX" sz="1100" dirty="0">
                    <a:solidFill>
                      <a:schemeClr val="accent1"/>
                    </a:solidFill>
                  </a:rPr>
                  <a:t>1997-M04  </a:t>
                </a:r>
                <a:endParaRPr lang="en-US" sz="1100" dirty="0">
                  <a:solidFill>
                    <a:schemeClr val="accent1"/>
                  </a:solidFill>
                </a:endParaRPr>
              </a:p>
            </p:txBody>
          </p:sp>
        </p:grpSp>
        <p:grpSp>
          <p:nvGrpSpPr>
            <p:cNvPr id="19" name="Grupo 18"/>
            <p:cNvGrpSpPr/>
            <p:nvPr/>
          </p:nvGrpSpPr>
          <p:grpSpPr>
            <a:xfrm>
              <a:off x="1619672" y="1530910"/>
              <a:ext cx="1504528" cy="1106002"/>
              <a:chOff x="1619672" y="1530910"/>
              <a:chExt cx="1504528" cy="1106002"/>
            </a:xfrm>
          </p:grpSpPr>
          <p:sp>
            <p:nvSpPr>
              <p:cNvPr id="16" name="Elipse 15"/>
              <p:cNvSpPr/>
              <p:nvPr/>
            </p:nvSpPr>
            <p:spPr>
              <a:xfrm>
                <a:off x="1619672" y="2352258"/>
                <a:ext cx="216024" cy="284654"/>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lipse 16"/>
              <p:cNvSpPr/>
              <p:nvPr/>
            </p:nvSpPr>
            <p:spPr>
              <a:xfrm>
                <a:off x="1880655" y="2089634"/>
                <a:ext cx="216024" cy="284654"/>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lipse 17"/>
              <p:cNvSpPr/>
              <p:nvPr/>
            </p:nvSpPr>
            <p:spPr>
              <a:xfrm>
                <a:off x="2908176" y="1530910"/>
                <a:ext cx="216024" cy="284654"/>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7076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35496" y="116632"/>
            <a:ext cx="9073008" cy="107099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Componentes de una serie cronológica</a:t>
            </a:r>
          </a:p>
        </p:txBody>
      </p:sp>
      <p:sp>
        <p:nvSpPr>
          <p:cNvPr id="3" name="2 Marcador de contenido"/>
          <p:cNvSpPr txBox="1">
            <a:spLocks/>
          </p:cNvSpPr>
          <p:nvPr/>
        </p:nvSpPr>
        <p:spPr>
          <a:xfrm>
            <a:off x="179512" y="1268760"/>
            <a:ext cx="8712968" cy="5400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s-CR" sz="2400" dirty="0"/>
              <a:t>Las técnicas estudiadas en el presente curso tratarán tanto de identificar la composición de la serie, y pronosticar la serie en cuestión.</a:t>
            </a:r>
          </a:p>
          <a:p>
            <a:pPr algn="just"/>
            <a:endParaRPr lang="es-CR" sz="2400" dirty="0"/>
          </a:p>
          <a:p>
            <a:pPr algn="just"/>
            <a:r>
              <a:rPr lang="es-CR" sz="2400" dirty="0"/>
              <a:t>Si bien existen métodos para únicamente saber la composición y hacer una descripción de la serie, el objetivo del curso se centra más en estudiar métodos que estimen y pronostiquen los valores.</a:t>
            </a:r>
          </a:p>
          <a:p>
            <a:pPr algn="just"/>
            <a:endParaRPr lang="es-CR" sz="2400" dirty="0"/>
          </a:p>
          <a:p>
            <a:pPr algn="just"/>
            <a:r>
              <a:rPr lang="es-CR" sz="2400" dirty="0"/>
              <a:t>Si están interesados en un análisis más descriptivo de la serie, el </a:t>
            </a:r>
            <a:r>
              <a:rPr lang="es-CR" sz="2400" dirty="0" err="1"/>
              <a:t>Census</a:t>
            </a:r>
            <a:r>
              <a:rPr lang="es-CR" sz="2400" dirty="0"/>
              <a:t> Bureau de Estados Unidos ha desarrollado una metodología para mejorar los componentes de las series de tiempo: </a:t>
            </a:r>
            <a:r>
              <a:rPr lang="es-CR" sz="2400" dirty="0">
                <a:hlinkClick r:id="rId2"/>
              </a:rPr>
              <a:t>https://www.census.gov/econ/currentdata/</a:t>
            </a:r>
            <a:r>
              <a:rPr lang="es-CR" sz="2400" dirty="0"/>
              <a:t> </a:t>
            </a:r>
          </a:p>
          <a:p>
            <a:pPr algn="just"/>
            <a:endParaRPr lang="es-CR" sz="2400" dirty="0"/>
          </a:p>
          <a:p>
            <a:pPr algn="just"/>
            <a:endParaRPr lang="es-CR" sz="2400" dirty="0"/>
          </a:p>
        </p:txBody>
      </p:sp>
    </p:spTree>
    <p:extLst>
      <p:ext uri="{BB962C8B-B14F-4D97-AF65-F5344CB8AC3E}">
        <p14:creationId xmlns:p14="http://schemas.microsoft.com/office/powerpoint/2010/main" val="3975280571"/>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35496" y="116632"/>
            <a:ext cx="9073008" cy="792088"/>
          </a:xfrm>
          <a:prstGeom prst="rect">
            <a:avLst/>
          </a:prstGeom>
        </p:spPr>
        <p:txBody>
          <a:bodyP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Otra forma de analizar la serie cronológica</a:t>
            </a:r>
          </a:p>
        </p:txBody>
      </p:sp>
      <p:sp>
        <p:nvSpPr>
          <p:cNvPr id="3" name="2 Marcador de contenido"/>
          <p:cNvSpPr txBox="1">
            <a:spLocks/>
          </p:cNvSpPr>
          <p:nvPr/>
        </p:nvSpPr>
        <p:spPr>
          <a:xfrm>
            <a:off x="179512" y="1052736"/>
            <a:ext cx="8568952" cy="561662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s-CR" sz="2400" dirty="0"/>
              <a:t>El análisis por la </a:t>
            </a:r>
            <a:r>
              <a:rPr lang="es-CR" sz="2400" dirty="0" err="1"/>
              <a:t>descompocisión</a:t>
            </a:r>
            <a:r>
              <a:rPr lang="es-CR" sz="2400" dirty="0"/>
              <a:t> de una serie fueron los primeros en establecerse.</a:t>
            </a:r>
          </a:p>
          <a:p>
            <a:pPr algn="just"/>
            <a:endParaRPr lang="es-CR" sz="2400" dirty="0"/>
          </a:p>
          <a:p>
            <a:pPr algn="just"/>
            <a:r>
              <a:rPr lang="es-CR" sz="2400" dirty="0"/>
              <a:t>Una segunda generación es el análisis de la serie por sus observaciones pasadas, o sus auto correlaciones. Este es el más utilizado para los modelos paramétricos.</a:t>
            </a:r>
          </a:p>
          <a:p>
            <a:pPr algn="just"/>
            <a:endParaRPr lang="es-CR" sz="2400" dirty="0"/>
          </a:p>
          <a:p>
            <a:pPr algn="just"/>
            <a:r>
              <a:rPr lang="es-CR" sz="2400" dirty="0"/>
              <a:t>Una tercera generación es el análisis mediante la adecuación de las relaciones y las capas ocultas de las auto-correlaciones. Estos son los modelos no paramétricos. </a:t>
            </a:r>
          </a:p>
          <a:p>
            <a:pPr algn="just"/>
            <a:endParaRPr lang="es-CR" sz="2400" dirty="0"/>
          </a:p>
          <a:p>
            <a:pPr algn="just"/>
            <a:r>
              <a:rPr lang="es-CR" sz="2400" dirty="0"/>
              <a:t>Estos tres tipos son los modelos que estudiaremos en el presente curso.</a:t>
            </a:r>
          </a:p>
          <a:p>
            <a:pPr algn="just"/>
            <a:endParaRPr lang="es-CR" sz="2400" dirty="0"/>
          </a:p>
          <a:p>
            <a:pPr algn="just"/>
            <a:endParaRPr lang="es-CR" sz="2400" dirty="0"/>
          </a:p>
          <a:p>
            <a:pPr algn="just"/>
            <a:endParaRPr lang="es-CR" sz="2400" dirty="0"/>
          </a:p>
          <a:p>
            <a:pPr marL="0" indent="0" algn="just">
              <a:buNone/>
            </a:pPr>
            <a:endParaRPr lang="es-CR" sz="2400" dirty="0"/>
          </a:p>
          <a:p>
            <a:pPr marL="0" indent="0" algn="just">
              <a:buNone/>
            </a:pPr>
            <a:endParaRPr lang="es-CR" sz="2400" dirty="0"/>
          </a:p>
          <a:p>
            <a:pPr algn="just"/>
            <a:endParaRPr lang="es-CR" sz="2400" dirty="0"/>
          </a:p>
          <a:p>
            <a:pPr algn="just"/>
            <a:endParaRPr lang="es-CR" sz="2400" dirty="0"/>
          </a:p>
          <a:p>
            <a:pPr algn="just"/>
            <a:endParaRPr lang="es-CR" sz="2400" dirty="0"/>
          </a:p>
        </p:txBody>
      </p:sp>
    </p:spTree>
    <p:extLst>
      <p:ext uri="{BB962C8B-B14F-4D97-AF65-F5344CB8AC3E}">
        <p14:creationId xmlns:p14="http://schemas.microsoft.com/office/powerpoint/2010/main" val="3106936862"/>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35496" y="116632"/>
            <a:ext cx="9073008" cy="792088"/>
          </a:xfrm>
          <a:prstGeom prst="rect">
            <a:avLst/>
          </a:prstGeom>
        </p:spPr>
        <p:txBody>
          <a:bodyP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Otra forma de analizar la serie cronológica</a:t>
            </a:r>
          </a:p>
        </p:txBody>
      </p:sp>
      <p:pic>
        <p:nvPicPr>
          <p:cNvPr id="6146" name="Picture 2" descr="Resultado de imagen para autocorrelation sa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980728"/>
            <a:ext cx="8784976" cy="5652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24854"/>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35496" y="116632"/>
            <a:ext cx="9073008" cy="792088"/>
          </a:xfrm>
          <a:prstGeom prst="rect">
            <a:avLst/>
          </a:prstGeom>
        </p:spPr>
        <p:txBody>
          <a:bodyP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Otra forma de analizar la serie cronológica</a:t>
            </a:r>
          </a:p>
        </p:txBody>
      </p:sp>
      <p:pic>
        <p:nvPicPr>
          <p:cNvPr id="7170" name="Picture 2" descr="Resultado de imagen para time series nonparametr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908720"/>
            <a:ext cx="8856984" cy="576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301644"/>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94122"/>
          </a:xfrm>
        </p:spPr>
        <p:txBody>
          <a:bodyPr>
            <a:normAutofit/>
          </a:bodyPr>
          <a:lstStyle/>
          <a:p>
            <a:r>
              <a:rPr lang="es-CR" dirty="0"/>
              <a:t>Índice</a:t>
            </a:r>
          </a:p>
        </p:txBody>
      </p:sp>
      <p:sp>
        <p:nvSpPr>
          <p:cNvPr id="5" name="4 Elipse"/>
          <p:cNvSpPr/>
          <p:nvPr/>
        </p:nvSpPr>
        <p:spPr>
          <a:xfrm>
            <a:off x="467544" y="1423151"/>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6" name="5 Elipse"/>
          <p:cNvSpPr/>
          <p:nvPr/>
        </p:nvSpPr>
        <p:spPr>
          <a:xfrm>
            <a:off x="467544" y="3429000"/>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7" name="6 Elipse"/>
          <p:cNvSpPr/>
          <p:nvPr/>
        </p:nvSpPr>
        <p:spPr>
          <a:xfrm>
            <a:off x="467544" y="5373216"/>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3</a:t>
            </a:r>
          </a:p>
        </p:txBody>
      </p:sp>
      <p:sp>
        <p:nvSpPr>
          <p:cNvPr id="8" name="7 Elipse"/>
          <p:cNvSpPr/>
          <p:nvPr/>
        </p:nvSpPr>
        <p:spPr>
          <a:xfrm>
            <a:off x="4716016" y="1423151"/>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4</a:t>
            </a:r>
          </a:p>
        </p:txBody>
      </p:sp>
      <p:sp>
        <p:nvSpPr>
          <p:cNvPr id="9" name="8 Elipse"/>
          <p:cNvSpPr/>
          <p:nvPr/>
        </p:nvSpPr>
        <p:spPr>
          <a:xfrm>
            <a:off x="4716016" y="3429000"/>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5</a:t>
            </a:r>
          </a:p>
        </p:txBody>
      </p:sp>
      <p:sp>
        <p:nvSpPr>
          <p:cNvPr id="10" name="9 Elipse"/>
          <p:cNvSpPr/>
          <p:nvPr/>
        </p:nvSpPr>
        <p:spPr>
          <a:xfrm>
            <a:off x="4716016" y="5373216"/>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6</a:t>
            </a:r>
          </a:p>
        </p:txBody>
      </p:sp>
      <p:sp>
        <p:nvSpPr>
          <p:cNvPr id="11" name="10 Rectángulo redondeado"/>
          <p:cNvSpPr/>
          <p:nvPr/>
        </p:nvSpPr>
        <p:spPr>
          <a:xfrm>
            <a:off x="2049518" y="1423150"/>
            <a:ext cx="1944217" cy="10081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Importancia de pronosticar series de tiempo </a:t>
            </a:r>
          </a:p>
        </p:txBody>
      </p:sp>
      <p:sp>
        <p:nvSpPr>
          <p:cNvPr id="12" name="11 Rectángulo redondeado"/>
          <p:cNvSpPr/>
          <p:nvPr/>
        </p:nvSpPr>
        <p:spPr>
          <a:xfrm>
            <a:off x="2049519" y="3429000"/>
            <a:ext cx="194421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¿Qué es una serie de tiempo?</a:t>
            </a:r>
          </a:p>
        </p:txBody>
      </p:sp>
      <p:sp>
        <p:nvSpPr>
          <p:cNvPr id="13" name="12 Rectángulo redondeado"/>
          <p:cNvSpPr/>
          <p:nvPr/>
        </p:nvSpPr>
        <p:spPr>
          <a:xfrm>
            <a:off x="2049519" y="5373216"/>
            <a:ext cx="194421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Objetivo de la serie temporal</a:t>
            </a:r>
          </a:p>
        </p:txBody>
      </p:sp>
      <p:sp>
        <p:nvSpPr>
          <p:cNvPr id="15" name="14 Rectángulo redondeado"/>
          <p:cNvSpPr/>
          <p:nvPr/>
        </p:nvSpPr>
        <p:spPr>
          <a:xfrm>
            <a:off x="6660232" y="1423151"/>
            <a:ext cx="194421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Tipos de series de tiempo </a:t>
            </a:r>
          </a:p>
        </p:txBody>
      </p:sp>
      <p:sp>
        <p:nvSpPr>
          <p:cNvPr id="16" name="15 Rectángulo redondeado"/>
          <p:cNvSpPr/>
          <p:nvPr/>
        </p:nvSpPr>
        <p:spPr>
          <a:xfrm>
            <a:off x="6660232" y="3429000"/>
            <a:ext cx="194421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Componentes y análisis de las series de tiempo</a:t>
            </a:r>
          </a:p>
        </p:txBody>
      </p:sp>
      <p:sp>
        <p:nvSpPr>
          <p:cNvPr id="17" name="16 Rectángulo redondeado"/>
          <p:cNvSpPr/>
          <p:nvPr/>
        </p:nvSpPr>
        <p:spPr>
          <a:xfrm>
            <a:off x="6660232" y="5373216"/>
            <a:ext cx="194421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Análisis visual de la serie de tiempo</a:t>
            </a:r>
          </a:p>
        </p:txBody>
      </p:sp>
    </p:spTree>
    <p:extLst>
      <p:ext uri="{BB962C8B-B14F-4D97-AF65-F5344CB8AC3E}">
        <p14:creationId xmlns:p14="http://schemas.microsoft.com/office/powerpoint/2010/main" val="1149407999"/>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9519" y="58614"/>
            <a:ext cx="8229600" cy="778098"/>
          </a:xfrm>
        </p:spPr>
        <p:txBody>
          <a:bodyPr/>
          <a:lstStyle/>
          <a:p>
            <a:r>
              <a:rPr lang="es-CR" dirty="0"/>
              <a:t>Análisis visual</a:t>
            </a:r>
          </a:p>
        </p:txBody>
      </p:sp>
      <p:sp>
        <p:nvSpPr>
          <p:cNvPr id="3" name="2 Marcador de contenido"/>
          <p:cNvSpPr>
            <a:spLocks noGrp="1"/>
          </p:cNvSpPr>
          <p:nvPr>
            <p:ph idx="1"/>
          </p:nvPr>
        </p:nvSpPr>
        <p:spPr>
          <a:xfrm>
            <a:off x="251520" y="1052736"/>
            <a:ext cx="8229600" cy="5616624"/>
          </a:xfrm>
        </p:spPr>
        <p:txBody>
          <a:bodyPr>
            <a:normAutofit lnSpcReduction="10000"/>
          </a:bodyPr>
          <a:lstStyle/>
          <a:p>
            <a:pPr algn="just">
              <a:spcBef>
                <a:spcPct val="50000"/>
              </a:spcBef>
            </a:pPr>
            <a:r>
              <a:rPr lang="en-US" sz="2400" dirty="0"/>
              <a:t>La </a:t>
            </a:r>
            <a:r>
              <a:rPr lang="en-US" sz="2400" dirty="0" err="1"/>
              <a:t>investigación</a:t>
            </a:r>
            <a:r>
              <a:rPr lang="en-US" sz="2400" dirty="0"/>
              <a:t> </a:t>
            </a:r>
            <a:r>
              <a:rPr lang="en-US" sz="2400" dirty="0" err="1"/>
              <a:t>científica</a:t>
            </a:r>
            <a:r>
              <a:rPr lang="en-US" sz="2400" dirty="0"/>
              <a:t> </a:t>
            </a:r>
            <a:r>
              <a:rPr lang="en-US" sz="2400" dirty="0" err="1"/>
              <a:t>asume</a:t>
            </a:r>
            <a:r>
              <a:rPr lang="en-US" sz="2400" dirty="0"/>
              <a:t> </a:t>
            </a:r>
            <a:r>
              <a:rPr lang="en-US" sz="2400" dirty="0" err="1"/>
              <a:t>como</a:t>
            </a:r>
            <a:r>
              <a:rPr lang="en-US" sz="2400" dirty="0"/>
              <a:t> </a:t>
            </a:r>
            <a:r>
              <a:rPr lang="en-US" sz="2400" dirty="0" err="1"/>
              <a:t>una</a:t>
            </a:r>
            <a:r>
              <a:rPr lang="en-US" sz="2400" dirty="0"/>
              <a:t> de </a:t>
            </a:r>
            <a:r>
              <a:rPr lang="en-US" sz="2400" dirty="0" err="1"/>
              <a:t>sus</a:t>
            </a:r>
            <a:r>
              <a:rPr lang="en-US" sz="2400" dirty="0"/>
              <a:t> </a:t>
            </a:r>
            <a:r>
              <a:rPr lang="en-US" sz="2400" dirty="0" err="1"/>
              <a:t>primeras</a:t>
            </a:r>
            <a:r>
              <a:rPr lang="en-US" sz="2400" dirty="0"/>
              <a:t> </a:t>
            </a:r>
            <a:r>
              <a:rPr lang="en-US" sz="2400" dirty="0" err="1"/>
              <a:t>tareas</a:t>
            </a:r>
            <a:r>
              <a:rPr lang="en-US" sz="2400" dirty="0"/>
              <a:t>, </a:t>
            </a:r>
            <a:r>
              <a:rPr lang="en-US" sz="2400" dirty="0" err="1"/>
              <a:t>identificar</a:t>
            </a:r>
            <a:r>
              <a:rPr lang="en-US" sz="2400" dirty="0"/>
              <a:t> las </a:t>
            </a:r>
            <a:r>
              <a:rPr lang="en-US" sz="2400" dirty="0" err="1"/>
              <a:t>cosas</a:t>
            </a:r>
            <a:r>
              <a:rPr lang="en-US" sz="2400" dirty="0"/>
              <a:t> (</a:t>
            </a:r>
            <a:r>
              <a:rPr lang="en-US" sz="2400" dirty="0" err="1"/>
              <a:t>características</a:t>
            </a:r>
            <a:r>
              <a:rPr lang="en-US" sz="2400" dirty="0"/>
              <a:t> o </a:t>
            </a:r>
            <a:r>
              <a:rPr lang="en-US" sz="2400" dirty="0" err="1"/>
              <a:t>factores</a:t>
            </a:r>
            <a:r>
              <a:rPr lang="en-US" sz="2400" dirty="0"/>
              <a:t>) que </a:t>
            </a:r>
            <a:r>
              <a:rPr lang="en-US" sz="2400" dirty="0" err="1"/>
              <a:t>participan</a:t>
            </a:r>
            <a:r>
              <a:rPr lang="en-US" sz="2400" dirty="0"/>
              <a:t> </a:t>
            </a:r>
            <a:r>
              <a:rPr lang="en-US" sz="2400" dirty="0" err="1"/>
              <a:t>en</a:t>
            </a:r>
            <a:r>
              <a:rPr lang="en-US" sz="2400" dirty="0"/>
              <a:t> un </a:t>
            </a:r>
            <a:r>
              <a:rPr lang="en-US" sz="2400" dirty="0" err="1"/>
              <a:t>fenómeno</a:t>
            </a:r>
            <a:r>
              <a:rPr lang="en-US" sz="2400" dirty="0"/>
              <a:t>.</a:t>
            </a:r>
            <a:r>
              <a:rPr lang="es-CR" sz="2400" dirty="0"/>
              <a:t> ¿Suena normal, no creen?</a:t>
            </a:r>
          </a:p>
          <a:p>
            <a:pPr algn="just">
              <a:spcBef>
                <a:spcPct val="50000"/>
              </a:spcBef>
            </a:pPr>
            <a:endParaRPr lang="es-CR" sz="2400" dirty="0"/>
          </a:p>
          <a:p>
            <a:pPr algn="just">
              <a:spcBef>
                <a:spcPct val="50000"/>
              </a:spcBef>
            </a:pPr>
            <a:r>
              <a:rPr lang="es-CR" sz="2400" dirty="0"/>
              <a:t>Los gráficos son la forma más efectiva de identificar efectos de eventos que inciden en los datos.  De ser posible, estos eventos deben ser ajustados o incluidos en el modelo.</a:t>
            </a:r>
          </a:p>
          <a:p>
            <a:pPr algn="just">
              <a:spcBef>
                <a:spcPct val="50000"/>
              </a:spcBef>
            </a:pPr>
            <a:endParaRPr lang="es-CR" sz="2400" dirty="0"/>
          </a:p>
          <a:p>
            <a:pPr algn="just">
              <a:spcBef>
                <a:spcPct val="50000"/>
              </a:spcBef>
            </a:pPr>
            <a:r>
              <a:rPr lang="es-CR" sz="2400" dirty="0"/>
              <a:t>Un gráfico permite visualizar: total de datos, tendencia, valores extremos, dispersión, cambios estructurales, cambios de pendiente, estacionalidad.  Los gráficos en las series de tiempo son, de forma personal, las herramientas más poderosas para atender las necesidad de las series temporales.</a:t>
            </a:r>
          </a:p>
          <a:p>
            <a:endParaRPr lang="es-CR" sz="2400" dirty="0"/>
          </a:p>
        </p:txBody>
      </p:sp>
    </p:spTree>
    <p:extLst>
      <p:ext uri="{BB962C8B-B14F-4D97-AF65-F5344CB8AC3E}">
        <p14:creationId xmlns:p14="http://schemas.microsoft.com/office/powerpoint/2010/main" val="245035544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94122"/>
          </a:xfrm>
        </p:spPr>
        <p:txBody>
          <a:bodyPr>
            <a:normAutofit/>
          </a:bodyPr>
          <a:lstStyle/>
          <a:p>
            <a:r>
              <a:rPr lang="es-CR" dirty="0"/>
              <a:t>Índice</a:t>
            </a:r>
          </a:p>
        </p:txBody>
      </p:sp>
      <p:sp>
        <p:nvSpPr>
          <p:cNvPr id="5" name="4 Elipse"/>
          <p:cNvSpPr/>
          <p:nvPr/>
        </p:nvSpPr>
        <p:spPr>
          <a:xfrm>
            <a:off x="467544" y="1423151"/>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11" name="10 Rectángulo redondeado"/>
          <p:cNvSpPr/>
          <p:nvPr/>
        </p:nvSpPr>
        <p:spPr>
          <a:xfrm>
            <a:off x="2049518" y="1423150"/>
            <a:ext cx="1944217" cy="10081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Importancia de pronosticar series de tiempo </a:t>
            </a:r>
          </a:p>
        </p:txBody>
      </p:sp>
    </p:spTree>
    <p:extLst>
      <p:ext uri="{BB962C8B-B14F-4D97-AF65-F5344CB8AC3E}">
        <p14:creationId xmlns:p14="http://schemas.microsoft.com/office/powerpoint/2010/main" val="43507673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29519" y="58614"/>
            <a:ext cx="8229600" cy="778098"/>
          </a:xfrm>
        </p:spPr>
        <p:txBody>
          <a:bodyPr/>
          <a:lstStyle/>
          <a:p>
            <a:r>
              <a:rPr lang="es-CR" dirty="0"/>
              <a:t>Análisis visual</a:t>
            </a:r>
          </a:p>
        </p:txBody>
      </p:sp>
      <p:pic>
        <p:nvPicPr>
          <p:cNvPr id="5" name="Imagen 4"/>
          <p:cNvPicPr>
            <a:picLocks noChangeAspect="1"/>
          </p:cNvPicPr>
          <p:nvPr/>
        </p:nvPicPr>
        <p:blipFill>
          <a:blip r:embed="rId2" cstate="print"/>
          <a:stretch>
            <a:fillRect/>
          </a:stretch>
        </p:blipFill>
        <p:spPr>
          <a:xfrm>
            <a:off x="251520" y="1052736"/>
            <a:ext cx="8712968" cy="5616624"/>
          </a:xfrm>
          <a:prstGeom prst="rect">
            <a:avLst/>
          </a:prstGeom>
        </p:spPr>
      </p:pic>
      <p:sp>
        <p:nvSpPr>
          <p:cNvPr id="6" name="Text Box 7"/>
          <p:cNvSpPr txBox="1">
            <a:spLocks noChangeArrowheads="1"/>
          </p:cNvSpPr>
          <p:nvPr/>
        </p:nvSpPr>
        <p:spPr bwMode="auto">
          <a:xfrm>
            <a:off x="755576" y="1340768"/>
            <a:ext cx="3528392" cy="1200329"/>
          </a:xfrm>
          <a:prstGeom prst="rect">
            <a:avLst/>
          </a:prstGeom>
          <a:solidFill>
            <a:schemeClr val="bg1"/>
          </a:solidFill>
          <a:ln>
            <a:noFill/>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buFontTx/>
              <a:buChar char="•"/>
            </a:pPr>
            <a:r>
              <a:rPr lang="en-US" dirty="0">
                <a:solidFill>
                  <a:schemeClr val="hlink"/>
                </a:solidFill>
              </a:rPr>
              <a:t> </a:t>
            </a:r>
            <a:r>
              <a:rPr lang="en-US" dirty="0" err="1">
                <a:solidFill>
                  <a:schemeClr val="hlink"/>
                </a:solidFill>
              </a:rPr>
              <a:t>Tendencia</a:t>
            </a:r>
            <a:r>
              <a:rPr lang="en-US" dirty="0">
                <a:solidFill>
                  <a:schemeClr val="hlink"/>
                </a:solidFill>
              </a:rPr>
              <a:t>?  </a:t>
            </a:r>
            <a:r>
              <a:rPr lang="en-US" dirty="0" err="1">
                <a:solidFill>
                  <a:schemeClr val="hlink"/>
                </a:solidFill>
              </a:rPr>
              <a:t>Estacionalidad</a:t>
            </a:r>
            <a:r>
              <a:rPr lang="en-US" dirty="0">
                <a:solidFill>
                  <a:schemeClr val="hlink"/>
                </a:solidFill>
              </a:rPr>
              <a:t>?</a:t>
            </a:r>
          </a:p>
          <a:p>
            <a:pPr eaLnBrk="1" hangingPunct="1">
              <a:spcBef>
                <a:spcPct val="50000"/>
              </a:spcBef>
              <a:buFontTx/>
              <a:buChar char="•"/>
            </a:pPr>
            <a:r>
              <a:rPr lang="en-US" dirty="0">
                <a:solidFill>
                  <a:schemeClr val="hlink"/>
                </a:solidFill>
              </a:rPr>
              <a:t> </a:t>
            </a:r>
            <a:r>
              <a:rPr lang="en-US" dirty="0" err="1">
                <a:solidFill>
                  <a:schemeClr val="hlink"/>
                </a:solidFill>
              </a:rPr>
              <a:t>Valores</a:t>
            </a:r>
            <a:r>
              <a:rPr lang="en-US" dirty="0">
                <a:solidFill>
                  <a:schemeClr val="hlink"/>
                </a:solidFill>
              </a:rPr>
              <a:t> </a:t>
            </a:r>
            <a:r>
              <a:rPr lang="en-US" dirty="0" err="1">
                <a:solidFill>
                  <a:schemeClr val="hlink"/>
                </a:solidFill>
              </a:rPr>
              <a:t>extremos</a:t>
            </a:r>
            <a:r>
              <a:rPr lang="en-US" dirty="0">
                <a:solidFill>
                  <a:schemeClr val="hlink"/>
                </a:solidFill>
              </a:rPr>
              <a:t>? </a:t>
            </a:r>
            <a:r>
              <a:rPr lang="en-US" dirty="0" err="1">
                <a:solidFill>
                  <a:schemeClr val="hlink"/>
                </a:solidFill>
              </a:rPr>
              <a:t>Dispersión</a:t>
            </a:r>
            <a:r>
              <a:rPr lang="en-US" dirty="0">
                <a:solidFill>
                  <a:schemeClr val="hlink"/>
                </a:solidFill>
              </a:rPr>
              <a:t>?</a:t>
            </a:r>
          </a:p>
          <a:p>
            <a:pPr eaLnBrk="1" hangingPunct="1">
              <a:spcBef>
                <a:spcPct val="50000"/>
              </a:spcBef>
              <a:buFontTx/>
              <a:buChar char="•"/>
            </a:pPr>
            <a:r>
              <a:rPr lang="en-US" dirty="0">
                <a:solidFill>
                  <a:schemeClr val="hlink"/>
                </a:solidFill>
              </a:rPr>
              <a:t> </a:t>
            </a:r>
            <a:r>
              <a:rPr lang="en-US" dirty="0" err="1">
                <a:solidFill>
                  <a:schemeClr val="hlink"/>
                </a:solidFill>
              </a:rPr>
              <a:t>Cambios</a:t>
            </a:r>
            <a:r>
              <a:rPr lang="en-US" dirty="0">
                <a:solidFill>
                  <a:schemeClr val="hlink"/>
                </a:solidFill>
              </a:rPr>
              <a:t> de </a:t>
            </a:r>
            <a:r>
              <a:rPr lang="en-US" dirty="0" err="1">
                <a:solidFill>
                  <a:schemeClr val="hlink"/>
                </a:solidFill>
              </a:rPr>
              <a:t>pendiente</a:t>
            </a:r>
            <a:r>
              <a:rPr lang="en-US" dirty="0">
                <a:solidFill>
                  <a:schemeClr val="hlink"/>
                </a:solidFill>
              </a:rPr>
              <a:t>?</a:t>
            </a:r>
          </a:p>
        </p:txBody>
      </p:sp>
    </p:spTree>
    <p:extLst>
      <p:ext uri="{BB962C8B-B14F-4D97-AF65-F5344CB8AC3E}">
        <p14:creationId xmlns:p14="http://schemas.microsoft.com/office/powerpoint/2010/main" val="410579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29519" y="58614"/>
            <a:ext cx="8229600" cy="778098"/>
          </a:xfrm>
        </p:spPr>
        <p:txBody>
          <a:bodyPr/>
          <a:lstStyle/>
          <a:p>
            <a:r>
              <a:rPr lang="es-CR" dirty="0"/>
              <a:t>Análisis visual</a:t>
            </a:r>
          </a:p>
        </p:txBody>
      </p:sp>
      <p:pic>
        <p:nvPicPr>
          <p:cNvPr id="5" name="Imagen 4"/>
          <p:cNvPicPr>
            <a:picLocks noChangeAspect="1"/>
          </p:cNvPicPr>
          <p:nvPr/>
        </p:nvPicPr>
        <p:blipFill>
          <a:blip r:embed="rId2" cstate="print"/>
          <a:stretch>
            <a:fillRect/>
          </a:stretch>
        </p:blipFill>
        <p:spPr>
          <a:xfrm>
            <a:off x="277057" y="908720"/>
            <a:ext cx="8534523" cy="5760640"/>
          </a:xfrm>
          <a:prstGeom prst="rect">
            <a:avLst/>
          </a:prstGeom>
        </p:spPr>
      </p:pic>
      <p:sp>
        <p:nvSpPr>
          <p:cNvPr id="6" name="Text Box 7"/>
          <p:cNvSpPr txBox="1">
            <a:spLocks noChangeArrowheads="1"/>
          </p:cNvSpPr>
          <p:nvPr/>
        </p:nvSpPr>
        <p:spPr bwMode="auto">
          <a:xfrm>
            <a:off x="755576" y="1364575"/>
            <a:ext cx="3528392" cy="1200329"/>
          </a:xfrm>
          <a:prstGeom prst="rect">
            <a:avLst/>
          </a:prstGeom>
          <a:solidFill>
            <a:schemeClr val="bg1"/>
          </a:solidFill>
          <a:ln>
            <a:noFill/>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buFontTx/>
              <a:buChar char="•"/>
            </a:pPr>
            <a:r>
              <a:rPr lang="en-US" dirty="0">
                <a:solidFill>
                  <a:schemeClr val="hlink"/>
                </a:solidFill>
              </a:rPr>
              <a:t> </a:t>
            </a:r>
            <a:r>
              <a:rPr lang="en-US" dirty="0" err="1">
                <a:solidFill>
                  <a:schemeClr val="hlink"/>
                </a:solidFill>
              </a:rPr>
              <a:t>Tendencia</a:t>
            </a:r>
            <a:r>
              <a:rPr lang="en-US" dirty="0">
                <a:solidFill>
                  <a:schemeClr val="hlink"/>
                </a:solidFill>
              </a:rPr>
              <a:t>?  </a:t>
            </a:r>
            <a:r>
              <a:rPr lang="en-US" dirty="0" err="1">
                <a:solidFill>
                  <a:schemeClr val="hlink"/>
                </a:solidFill>
              </a:rPr>
              <a:t>Estacionalidad</a:t>
            </a:r>
            <a:r>
              <a:rPr lang="en-US" dirty="0">
                <a:solidFill>
                  <a:schemeClr val="hlink"/>
                </a:solidFill>
              </a:rPr>
              <a:t>?</a:t>
            </a:r>
          </a:p>
          <a:p>
            <a:pPr eaLnBrk="1" hangingPunct="1">
              <a:spcBef>
                <a:spcPct val="50000"/>
              </a:spcBef>
              <a:buFontTx/>
              <a:buChar char="•"/>
            </a:pPr>
            <a:r>
              <a:rPr lang="en-US" dirty="0">
                <a:solidFill>
                  <a:schemeClr val="hlink"/>
                </a:solidFill>
              </a:rPr>
              <a:t> </a:t>
            </a:r>
            <a:r>
              <a:rPr lang="en-US" dirty="0" err="1">
                <a:solidFill>
                  <a:schemeClr val="hlink"/>
                </a:solidFill>
              </a:rPr>
              <a:t>Valores</a:t>
            </a:r>
            <a:r>
              <a:rPr lang="en-US" dirty="0">
                <a:solidFill>
                  <a:schemeClr val="hlink"/>
                </a:solidFill>
              </a:rPr>
              <a:t> </a:t>
            </a:r>
            <a:r>
              <a:rPr lang="en-US" dirty="0" err="1">
                <a:solidFill>
                  <a:schemeClr val="hlink"/>
                </a:solidFill>
              </a:rPr>
              <a:t>extremos</a:t>
            </a:r>
            <a:r>
              <a:rPr lang="en-US" dirty="0">
                <a:solidFill>
                  <a:schemeClr val="hlink"/>
                </a:solidFill>
              </a:rPr>
              <a:t>? </a:t>
            </a:r>
            <a:r>
              <a:rPr lang="en-US" dirty="0" err="1">
                <a:solidFill>
                  <a:schemeClr val="hlink"/>
                </a:solidFill>
              </a:rPr>
              <a:t>Dispersión</a:t>
            </a:r>
            <a:r>
              <a:rPr lang="en-US" dirty="0">
                <a:solidFill>
                  <a:schemeClr val="hlink"/>
                </a:solidFill>
              </a:rPr>
              <a:t>?</a:t>
            </a:r>
          </a:p>
          <a:p>
            <a:pPr eaLnBrk="1" hangingPunct="1">
              <a:spcBef>
                <a:spcPct val="50000"/>
              </a:spcBef>
              <a:buFontTx/>
              <a:buChar char="•"/>
            </a:pPr>
            <a:r>
              <a:rPr lang="en-US" dirty="0">
                <a:solidFill>
                  <a:schemeClr val="hlink"/>
                </a:solidFill>
              </a:rPr>
              <a:t> </a:t>
            </a:r>
            <a:r>
              <a:rPr lang="en-US" dirty="0" err="1">
                <a:solidFill>
                  <a:schemeClr val="hlink"/>
                </a:solidFill>
              </a:rPr>
              <a:t>Cambios</a:t>
            </a:r>
            <a:r>
              <a:rPr lang="en-US" dirty="0">
                <a:solidFill>
                  <a:schemeClr val="hlink"/>
                </a:solidFill>
              </a:rPr>
              <a:t> de </a:t>
            </a:r>
            <a:r>
              <a:rPr lang="en-US" dirty="0" err="1">
                <a:solidFill>
                  <a:schemeClr val="hlink"/>
                </a:solidFill>
              </a:rPr>
              <a:t>pendiente</a:t>
            </a:r>
            <a:r>
              <a:rPr lang="en-US" dirty="0">
                <a:solidFill>
                  <a:schemeClr val="hlink"/>
                </a:solidFill>
              </a:rPr>
              <a:t>?</a:t>
            </a:r>
          </a:p>
        </p:txBody>
      </p:sp>
    </p:spTree>
    <p:extLst>
      <p:ext uri="{BB962C8B-B14F-4D97-AF65-F5344CB8AC3E}">
        <p14:creationId xmlns:p14="http://schemas.microsoft.com/office/powerpoint/2010/main" val="262723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1520" y="980729"/>
            <a:ext cx="8712968" cy="1224136"/>
          </a:xfrm>
        </p:spPr>
        <p:txBody>
          <a:bodyPr>
            <a:normAutofit fontScale="85000" lnSpcReduction="20000"/>
          </a:bodyPr>
          <a:lstStyle/>
          <a:p>
            <a:r>
              <a:rPr lang="es-CR" sz="2400" dirty="0"/>
              <a:t>Hay ciertos gráficos como el estacional que permite visualizar los diferentes patrones estacional en los datos.</a:t>
            </a:r>
          </a:p>
          <a:p>
            <a:r>
              <a:rPr lang="es-CR" sz="2400" dirty="0"/>
              <a:t>Acá se observa cómo en determinados momentos la serie se desvía de su patrón estacional</a:t>
            </a:r>
            <a:r>
              <a:rPr lang="es-ES" sz="2400" dirty="0"/>
              <a:t>. ¿Qué se constata?</a:t>
            </a:r>
            <a:endParaRPr lang="es-CR" sz="2400" dirty="0"/>
          </a:p>
        </p:txBody>
      </p:sp>
      <p:sp>
        <p:nvSpPr>
          <p:cNvPr id="4" name="1 Título"/>
          <p:cNvSpPr>
            <a:spLocks noGrp="1"/>
          </p:cNvSpPr>
          <p:nvPr>
            <p:ph type="title"/>
          </p:nvPr>
        </p:nvSpPr>
        <p:spPr>
          <a:xfrm>
            <a:off x="107504" y="58614"/>
            <a:ext cx="8928992" cy="778098"/>
          </a:xfrm>
        </p:spPr>
        <p:txBody>
          <a:bodyPr/>
          <a:lstStyle/>
          <a:p>
            <a:r>
              <a:rPr lang="es-CR" dirty="0"/>
              <a:t>Análisis visual: el gráfico estacional</a:t>
            </a:r>
          </a:p>
        </p:txBody>
      </p:sp>
      <p:graphicFrame>
        <p:nvGraphicFramePr>
          <p:cNvPr id="5" name="Objeto 4"/>
          <p:cNvGraphicFramePr>
            <a:graphicFrameLocks noChangeAspect="1"/>
          </p:cNvGraphicFramePr>
          <p:nvPr>
            <p:extLst>
              <p:ext uri="{D42A27DB-BD31-4B8C-83A1-F6EECF244321}">
                <p14:modId xmlns:p14="http://schemas.microsoft.com/office/powerpoint/2010/main" val="4029964020"/>
              </p:ext>
            </p:extLst>
          </p:nvPr>
        </p:nvGraphicFramePr>
        <p:xfrm>
          <a:off x="539552" y="2348880"/>
          <a:ext cx="8147248" cy="4392486"/>
        </p:xfrm>
        <a:graphic>
          <a:graphicData uri="http://schemas.openxmlformats.org/presentationml/2006/ole">
            <mc:AlternateContent xmlns:mc="http://schemas.openxmlformats.org/markup-compatibility/2006">
              <mc:Choice xmlns:v="urn:schemas-microsoft-com:vml" Requires="v">
                <p:oleObj spid="_x0000_s4157" r:id="rId3" imgW="7291440" imgH="4598640" progId="EViews.Workfile.2">
                  <p:embed/>
                </p:oleObj>
              </mc:Choice>
              <mc:Fallback>
                <p:oleObj r:id="rId3" imgW="7291440" imgH="4598640" progId="EViews.Workfile.2">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2348880"/>
                        <a:ext cx="8147248" cy="43924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51847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274638"/>
            <a:ext cx="8496944" cy="706090"/>
          </a:xfrm>
        </p:spPr>
        <p:txBody>
          <a:bodyPr>
            <a:normAutofit fontScale="90000"/>
          </a:bodyPr>
          <a:lstStyle/>
          <a:p>
            <a:r>
              <a:rPr lang="es-CR" dirty="0"/>
              <a:t>Análisis visual de las series de tiempo</a:t>
            </a:r>
          </a:p>
        </p:txBody>
      </p:sp>
      <p:sp>
        <p:nvSpPr>
          <p:cNvPr id="3" name="Marcador de contenido 2"/>
          <p:cNvSpPr>
            <a:spLocks noGrp="1"/>
          </p:cNvSpPr>
          <p:nvPr>
            <p:ph idx="1"/>
          </p:nvPr>
        </p:nvSpPr>
        <p:spPr>
          <a:xfrm>
            <a:off x="107504" y="1124744"/>
            <a:ext cx="8928992" cy="720081"/>
          </a:xfrm>
        </p:spPr>
        <p:txBody>
          <a:bodyPr>
            <a:normAutofit fontScale="92500" lnSpcReduction="20000"/>
          </a:bodyPr>
          <a:lstStyle/>
          <a:p>
            <a:pPr marL="0" indent="0">
              <a:buNone/>
            </a:pPr>
            <a:r>
              <a:rPr lang="es-CR" sz="2400" dirty="0"/>
              <a:t>El análisis de las series temporales puede mejorarse con gráficos interactivos.</a:t>
            </a:r>
          </a:p>
          <a:p>
            <a:pPr marL="0" indent="0">
              <a:buNone/>
            </a:pPr>
            <a:r>
              <a:rPr lang="es-CR" sz="2400" dirty="0"/>
              <a:t>https://plot.ly/r/time-series/ </a:t>
            </a:r>
          </a:p>
        </p:txBody>
      </p:sp>
      <p:pic>
        <p:nvPicPr>
          <p:cNvPr id="4" name="Imagen 3"/>
          <p:cNvPicPr>
            <a:picLocks noChangeAspect="1"/>
          </p:cNvPicPr>
          <p:nvPr/>
        </p:nvPicPr>
        <p:blipFill>
          <a:blip r:embed="rId2" cstate="print"/>
          <a:stretch>
            <a:fillRect/>
          </a:stretch>
        </p:blipFill>
        <p:spPr>
          <a:xfrm>
            <a:off x="179512" y="2006426"/>
            <a:ext cx="8640960" cy="4590926"/>
          </a:xfrm>
          <a:prstGeom prst="rect">
            <a:avLst/>
          </a:prstGeom>
        </p:spPr>
      </p:pic>
    </p:spTree>
    <p:extLst>
      <p:ext uri="{BB962C8B-B14F-4D97-AF65-F5344CB8AC3E}">
        <p14:creationId xmlns:p14="http://schemas.microsoft.com/office/powerpoint/2010/main" val="2111675553"/>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95536" y="893808"/>
            <a:ext cx="8229600" cy="648072"/>
          </a:xfrm>
        </p:spPr>
        <p:txBody>
          <a:bodyPr>
            <a:normAutofit/>
          </a:bodyPr>
          <a:lstStyle/>
          <a:p>
            <a:pPr marL="0" indent="0">
              <a:buNone/>
            </a:pPr>
            <a:r>
              <a:rPr lang="es-CR" sz="1800" dirty="0"/>
              <a:t>https://plot.ly/python/time-series/</a:t>
            </a:r>
          </a:p>
        </p:txBody>
      </p:sp>
      <p:sp>
        <p:nvSpPr>
          <p:cNvPr id="4" name="Título 1"/>
          <p:cNvSpPr>
            <a:spLocks noGrp="1"/>
          </p:cNvSpPr>
          <p:nvPr>
            <p:ph type="title"/>
          </p:nvPr>
        </p:nvSpPr>
        <p:spPr>
          <a:xfrm>
            <a:off x="323528" y="44624"/>
            <a:ext cx="8496944" cy="706090"/>
          </a:xfrm>
        </p:spPr>
        <p:txBody>
          <a:bodyPr>
            <a:normAutofit fontScale="90000"/>
          </a:bodyPr>
          <a:lstStyle/>
          <a:p>
            <a:r>
              <a:rPr lang="es-CR" dirty="0"/>
              <a:t>Análisis visual de las series de tiempo</a:t>
            </a:r>
          </a:p>
        </p:txBody>
      </p:sp>
      <p:pic>
        <p:nvPicPr>
          <p:cNvPr id="2" name="Imagen 1"/>
          <p:cNvPicPr>
            <a:picLocks noChangeAspect="1"/>
          </p:cNvPicPr>
          <p:nvPr/>
        </p:nvPicPr>
        <p:blipFill>
          <a:blip r:embed="rId2" cstate="print"/>
          <a:stretch>
            <a:fillRect/>
          </a:stretch>
        </p:blipFill>
        <p:spPr>
          <a:xfrm>
            <a:off x="251520" y="1340768"/>
            <a:ext cx="8640960" cy="5472608"/>
          </a:xfrm>
          <a:prstGeom prst="rect">
            <a:avLst/>
          </a:prstGeom>
        </p:spPr>
      </p:pic>
    </p:spTree>
    <p:extLst>
      <p:ext uri="{BB962C8B-B14F-4D97-AF65-F5344CB8AC3E}">
        <p14:creationId xmlns:p14="http://schemas.microsoft.com/office/powerpoint/2010/main" val="831914237"/>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323528" y="58614"/>
            <a:ext cx="8496944" cy="706090"/>
          </a:xfrm>
        </p:spPr>
        <p:txBody>
          <a:bodyPr>
            <a:normAutofit fontScale="90000"/>
          </a:bodyPr>
          <a:lstStyle/>
          <a:p>
            <a:r>
              <a:rPr lang="es-CR" dirty="0"/>
              <a:t>Análisis visual de las series de tiempo</a:t>
            </a:r>
          </a:p>
        </p:txBody>
      </p:sp>
      <p:pic>
        <p:nvPicPr>
          <p:cNvPr id="2" name="Imagen 1"/>
          <p:cNvPicPr>
            <a:picLocks noChangeAspect="1"/>
          </p:cNvPicPr>
          <p:nvPr/>
        </p:nvPicPr>
        <p:blipFill>
          <a:blip r:embed="rId2" cstate="print"/>
          <a:stretch>
            <a:fillRect/>
          </a:stretch>
        </p:blipFill>
        <p:spPr>
          <a:xfrm>
            <a:off x="102344" y="1196752"/>
            <a:ext cx="8939312" cy="5556126"/>
          </a:xfrm>
          <a:prstGeom prst="rect">
            <a:avLst/>
          </a:prstGeom>
        </p:spPr>
      </p:pic>
      <p:sp>
        <p:nvSpPr>
          <p:cNvPr id="5" name="CuadroTexto 4"/>
          <p:cNvSpPr txBox="1"/>
          <p:nvPr/>
        </p:nvSpPr>
        <p:spPr>
          <a:xfrm>
            <a:off x="251520" y="764704"/>
            <a:ext cx="8568952" cy="369332"/>
          </a:xfrm>
          <a:prstGeom prst="rect">
            <a:avLst/>
          </a:prstGeom>
          <a:noFill/>
        </p:spPr>
        <p:txBody>
          <a:bodyPr wrap="square" rtlCol="0">
            <a:spAutoFit/>
          </a:bodyPr>
          <a:lstStyle/>
          <a:p>
            <a:r>
              <a:rPr lang="es-CR" dirty="0"/>
              <a:t>https://moderndata.plot.ly/time-series-charts-by-the-economist-in-r-using-plotly/</a:t>
            </a:r>
          </a:p>
        </p:txBody>
      </p:sp>
    </p:spTree>
    <p:extLst>
      <p:ext uri="{BB962C8B-B14F-4D97-AF65-F5344CB8AC3E}">
        <p14:creationId xmlns:p14="http://schemas.microsoft.com/office/powerpoint/2010/main" val="800854106"/>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1520" y="1268760"/>
            <a:ext cx="8229600" cy="460648"/>
          </a:xfrm>
        </p:spPr>
        <p:txBody>
          <a:bodyPr>
            <a:normAutofit fontScale="55000" lnSpcReduction="20000"/>
          </a:bodyPr>
          <a:lstStyle/>
          <a:p>
            <a:pPr marL="0" indent="0">
              <a:buNone/>
            </a:pPr>
            <a:r>
              <a:rPr lang="es-CR" dirty="0"/>
              <a:t>https://moderndata.plot.ly/time-series-charts-by-the-economist-in-r-using-plotly/</a:t>
            </a:r>
          </a:p>
        </p:txBody>
      </p:sp>
      <p:sp>
        <p:nvSpPr>
          <p:cNvPr id="4" name="Título 1"/>
          <p:cNvSpPr>
            <a:spLocks noGrp="1"/>
          </p:cNvSpPr>
          <p:nvPr>
            <p:ph type="title"/>
          </p:nvPr>
        </p:nvSpPr>
        <p:spPr>
          <a:xfrm>
            <a:off x="323528" y="274638"/>
            <a:ext cx="8496944" cy="706090"/>
          </a:xfrm>
        </p:spPr>
        <p:txBody>
          <a:bodyPr>
            <a:normAutofit fontScale="90000"/>
          </a:bodyPr>
          <a:lstStyle/>
          <a:p>
            <a:r>
              <a:rPr lang="es-CR" dirty="0"/>
              <a:t>Análisis visual de las series de tiempo</a:t>
            </a:r>
          </a:p>
        </p:txBody>
      </p:sp>
      <p:pic>
        <p:nvPicPr>
          <p:cNvPr id="5" name="Imagen 4"/>
          <p:cNvPicPr>
            <a:picLocks noChangeAspect="1"/>
          </p:cNvPicPr>
          <p:nvPr/>
        </p:nvPicPr>
        <p:blipFill>
          <a:blip r:embed="rId2" cstate="print"/>
          <a:stretch>
            <a:fillRect/>
          </a:stretch>
        </p:blipFill>
        <p:spPr>
          <a:xfrm>
            <a:off x="251520" y="1988840"/>
            <a:ext cx="8568952" cy="4783913"/>
          </a:xfrm>
          <a:prstGeom prst="rect">
            <a:avLst/>
          </a:prstGeom>
        </p:spPr>
      </p:pic>
    </p:spTree>
    <p:extLst>
      <p:ext uri="{BB962C8B-B14F-4D97-AF65-F5344CB8AC3E}">
        <p14:creationId xmlns:p14="http://schemas.microsoft.com/office/powerpoint/2010/main" val="3955079128"/>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23528" y="1412776"/>
            <a:ext cx="8496944" cy="5328592"/>
          </a:xfrm>
        </p:spPr>
        <p:txBody>
          <a:bodyPr>
            <a:normAutofit lnSpcReduction="10000"/>
          </a:bodyPr>
          <a:lstStyle/>
          <a:p>
            <a:r>
              <a:rPr lang="es-CR" sz="2800" dirty="0"/>
              <a:t>En R se pueden utilizar las librerías y las funciones de</a:t>
            </a:r>
          </a:p>
          <a:p>
            <a:endParaRPr lang="es-CR" sz="2800" dirty="0"/>
          </a:p>
          <a:p>
            <a:pPr marL="0" indent="0">
              <a:buNone/>
            </a:pPr>
            <a:r>
              <a:rPr lang="es-CR" sz="2800" dirty="0"/>
              <a:t>-</a:t>
            </a:r>
            <a:r>
              <a:rPr lang="es-CR" sz="2800" dirty="0" err="1"/>
              <a:t>plot</a:t>
            </a:r>
            <a:r>
              <a:rPr lang="es-CR" sz="2800" dirty="0"/>
              <a:t>()</a:t>
            </a:r>
          </a:p>
          <a:p>
            <a:pPr marL="0" indent="0">
              <a:buNone/>
            </a:pPr>
            <a:r>
              <a:rPr lang="es-CR" sz="2800" dirty="0"/>
              <a:t>-</a:t>
            </a:r>
            <a:r>
              <a:rPr lang="es-CR" sz="2800" dirty="0" err="1"/>
              <a:t>lattice</a:t>
            </a:r>
            <a:r>
              <a:rPr lang="es-CR" sz="2800" dirty="0"/>
              <a:t> </a:t>
            </a:r>
            <a:r>
              <a:rPr lang="es-CR" sz="2800" dirty="0">
                <a:sym typeface="Wingdings" panose="05000000000000000000" pitchFamily="2" charset="2"/>
              </a:rPr>
              <a:t></a:t>
            </a:r>
            <a:r>
              <a:rPr lang="es-CR" sz="2800" dirty="0" err="1">
                <a:sym typeface="Wingdings" panose="05000000000000000000" pitchFamily="2" charset="2"/>
              </a:rPr>
              <a:t>xyplot</a:t>
            </a:r>
            <a:endParaRPr lang="es-CR" sz="2800" dirty="0"/>
          </a:p>
          <a:p>
            <a:pPr marL="0" indent="0">
              <a:buNone/>
            </a:pPr>
            <a:r>
              <a:rPr lang="es-CR" sz="2800" dirty="0"/>
              <a:t>-</a:t>
            </a:r>
            <a:r>
              <a:rPr lang="es-CR" sz="2800" dirty="0" err="1"/>
              <a:t>ggplot</a:t>
            </a:r>
            <a:endParaRPr lang="es-CR" sz="2800" dirty="0"/>
          </a:p>
          <a:p>
            <a:pPr marL="0" indent="0">
              <a:buNone/>
            </a:pPr>
            <a:r>
              <a:rPr lang="es-CR" sz="2800" dirty="0"/>
              <a:t>-ggplot2</a:t>
            </a:r>
          </a:p>
          <a:p>
            <a:pPr marL="0" indent="0">
              <a:buNone/>
            </a:pPr>
            <a:r>
              <a:rPr lang="es-CR" sz="2800" dirty="0"/>
              <a:t>-</a:t>
            </a:r>
            <a:r>
              <a:rPr lang="es-CR" sz="2800" dirty="0" err="1"/>
              <a:t>ploty</a:t>
            </a:r>
            <a:endParaRPr lang="es-CR" sz="2800" dirty="0"/>
          </a:p>
          <a:p>
            <a:pPr marL="0" indent="0">
              <a:buNone/>
            </a:pPr>
            <a:r>
              <a:rPr lang="es-CR" sz="2800" dirty="0"/>
              <a:t>-</a:t>
            </a:r>
            <a:r>
              <a:rPr lang="es-CR" sz="2800" dirty="0" err="1"/>
              <a:t>plotly</a:t>
            </a:r>
            <a:r>
              <a:rPr lang="es-CR" sz="2800" dirty="0"/>
              <a:t>, etc…</a:t>
            </a:r>
          </a:p>
          <a:p>
            <a:pPr marL="0" indent="0">
              <a:buNone/>
            </a:pPr>
            <a:endParaRPr lang="es-CR" sz="2800" dirty="0"/>
          </a:p>
          <a:p>
            <a:r>
              <a:rPr lang="es-CR" sz="2800" dirty="0"/>
              <a:t>Python también es un excelente </a:t>
            </a:r>
            <a:r>
              <a:rPr lang="es-CR" sz="2800" dirty="0" err="1"/>
              <a:t>gráficador</a:t>
            </a:r>
            <a:r>
              <a:rPr lang="es-CR" sz="2800" dirty="0"/>
              <a:t> de series de tiempo…</a:t>
            </a:r>
          </a:p>
        </p:txBody>
      </p:sp>
      <p:sp>
        <p:nvSpPr>
          <p:cNvPr id="4" name="Título 1"/>
          <p:cNvSpPr>
            <a:spLocks noGrp="1"/>
          </p:cNvSpPr>
          <p:nvPr>
            <p:ph type="title"/>
          </p:nvPr>
        </p:nvSpPr>
        <p:spPr>
          <a:xfrm>
            <a:off x="323528" y="274638"/>
            <a:ext cx="8496944" cy="706090"/>
          </a:xfrm>
        </p:spPr>
        <p:txBody>
          <a:bodyPr>
            <a:normAutofit fontScale="90000"/>
          </a:bodyPr>
          <a:lstStyle/>
          <a:p>
            <a:r>
              <a:rPr lang="es-CR" dirty="0"/>
              <a:t>Análisis visual de las series de tiempo</a:t>
            </a:r>
          </a:p>
        </p:txBody>
      </p:sp>
    </p:spTree>
    <p:extLst>
      <p:ext uri="{BB962C8B-B14F-4D97-AF65-F5344CB8AC3E}">
        <p14:creationId xmlns:p14="http://schemas.microsoft.com/office/powerpoint/2010/main" val="1668104510"/>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94122"/>
          </a:xfrm>
        </p:spPr>
        <p:txBody>
          <a:bodyPr>
            <a:normAutofit/>
          </a:bodyPr>
          <a:lstStyle/>
          <a:p>
            <a:r>
              <a:rPr lang="es-CR" dirty="0"/>
              <a:t>Índice</a:t>
            </a:r>
          </a:p>
        </p:txBody>
      </p:sp>
      <p:sp>
        <p:nvSpPr>
          <p:cNvPr id="5" name="4 Elipse"/>
          <p:cNvSpPr/>
          <p:nvPr/>
        </p:nvSpPr>
        <p:spPr>
          <a:xfrm>
            <a:off x="467544" y="1423151"/>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7</a:t>
            </a:r>
          </a:p>
        </p:txBody>
      </p:sp>
      <p:sp>
        <p:nvSpPr>
          <p:cNvPr id="11" name="10 Rectángulo redondeado"/>
          <p:cNvSpPr/>
          <p:nvPr/>
        </p:nvSpPr>
        <p:spPr>
          <a:xfrm>
            <a:off x="2049519" y="1423151"/>
            <a:ext cx="194421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Longitud de la serie de tiempo</a:t>
            </a:r>
          </a:p>
        </p:txBody>
      </p:sp>
    </p:spTree>
    <p:extLst>
      <p:ext uri="{BB962C8B-B14F-4D97-AF65-F5344CB8AC3E}">
        <p14:creationId xmlns:p14="http://schemas.microsoft.com/office/powerpoint/2010/main" val="2397888919"/>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44624"/>
            <a:ext cx="8856984" cy="792088"/>
          </a:xfrm>
        </p:spPr>
        <p:txBody>
          <a:bodyPr/>
          <a:lstStyle/>
          <a:p>
            <a:r>
              <a:rPr lang="es-CR" dirty="0"/>
              <a:t>Longitud de la serie</a:t>
            </a:r>
          </a:p>
        </p:txBody>
      </p:sp>
      <p:sp>
        <p:nvSpPr>
          <p:cNvPr id="3" name="2 Marcador de contenido"/>
          <p:cNvSpPr>
            <a:spLocks noGrp="1"/>
          </p:cNvSpPr>
          <p:nvPr>
            <p:ph idx="1"/>
          </p:nvPr>
        </p:nvSpPr>
        <p:spPr>
          <a:xfrm>
            <a:off x="179512" y="980728"/>
            <a:ext cx="8712968" cy="5616624"/>
          </a:xfrm>
        </p:spPr>
        <p:txBody>
          <a:bodyPr>
            <a:normAutofit fontScale="92500" lnSpcReduction="10000"/>
          </a:bodyPr>
          <a:lstStyle/>
          <a:p>
            <a:r>
              <a:rPr lang="en-US" sz="2400" dirty="0" err="1"/>
              <a:t>Depende</a:t>
            </a:r>
            <a:r>
              <a:rPr lang="en-US" sz="2400" dirty="0"/>
              <a:t> del </a:t>
            </a:r>
            <a:r>
              <a:rPr lang="en-US" sz="2400" dirty="0" err="1"/>
              <a:t>objetivo</a:t>
            </a:r>
            <a:r>
              <a:rPr lang="en-US" sz="2400" dirty="0"/>
              <a:t> del </a:t>
            </a:r>
            <a:r>
              <a:rPr lang="en-US" sz="2400" dirty="0" err="1"/>
              <a:t>estudio</a:t>
            </a:r>
            <a:r>
              <a:rPr lang="en-US" sz="2400" dirty="0"/>
              <a:t>:</a:t>
            </a:r>
          </a:p>
          <a:p>
            <a:pPr marL="0" indent="0">
              <a:buNone/>
            </a:pPr>
            <a:endParaRPr lang="es-CR" sz="2400" dirty="0"/>
          </a:p>
          <a:p>
            <a:pPr marL="457200" indent="-457200">
              <a:buFont typeface="+mj-lt"/>
              <a:buAutoNum type="arabicPeriod"/>
            </a:pPr>
            <a:r>
              <a:rPr lang="en-US" sz="2400" dirty="0"/>
              <a:t>Para </a:t>
            </a:r>
            <a:r>
              <a:rPr lang="en-US" sz="2400" dirty="0" err="1"/>
              <a:t>análisis</a:t>
            </a:r>
            <a:r>
              <a:rPr lang="en-US" sz="2400" dirty="0"/>
              <a:t> de </a:t>
            </a:r>
            <a:r>
              <a:rPr lang="en-US" sz="2400" dirty="0" err="1"/>
              <a:t>ciclos</a:t>
            </a:r>
            <a:r>
              <a:rPr lang="en-US" sz="2400" dirty="0"/>
              <a:t> se </a:t>
            </a:r>
            <a:r>
              <a:rPr lang="en-US" sz="2400" dirty="0" err="1"/>
              <a:t>requieren</a:t>
            </a:r>
            <a:r>
              <a:rPr lang="en-US" sz="2400" dirty="0"/>
              <a:t> series </a:t>
            </a:r>
            <a:r>
              <a:rPr lang="en-US" sz="2400" dirty="0" err="1"/>
              <a:t>muy</a:t>
            </a:r>
            <a:r>
              <a:rPr lang="en-US" sz="2400" dirty="0"/>
              <a:t> </a:t>
            </a:r>
            <a:r>
              <a:rPr lang="en-US" sz="2400" dirty="0" err="1"/>
              <a:t>largas</a:t>
            </a:r>
            <a:r>
              <a:rPr lang="en-US" sz="2400" dirty="0"/>
              <a:t> (</a:t>
            </a:r>
            <a:r>
              <a:rPr lang="en-US" sz="2400" dirty="0" err="1"/>
              <a:t>más</a:t>
            </a:r>
            <a:r>
              <a:rPr lang="en-US" sz="2400" dirty="0"/>
              <a:t> de 30 </a:t>
            </a:r>
            <a:r>
              <a:rPr lang="en-US" sz="2400" dirty="0" err="1"/>
              <a:t>años</a:t>
            </a:r>
            <a:r>
              <a:rPr lang="en-US" sz="2400" dirty="0"/>
              <a:t>)</a:t>
            </a:r>
          </a:p>
          <a:p>
            <a:pPr marL="457200" indent="-457200">
              <a:buFont typeface="+mj-lt"/>
              <a:buAutoNum type="arabicPeriod"/>
            </a:pPr>
            <a:r>
              <a:rPr lang="en-US" sz="2400" dirty="0"/>
              <a:t>Para </a:t>
            </a:r>
            <a:r>
              <a:rPr lang="en-US" sz="2400" dirty="0" err="1"/>
              <a:t>modelos</a:t>
            </a:r>
            <a:r>
              <a:rPr lang="en-US" sz="2400" dirty="0"/>
              <a:t> </a:t>
            </a:r>
            <a:r>
              <a:rPr lang="en-US" sz="2400" dirty="0" err="1"/>
              <a:t>univariantes</a:t>
            </a:r>
            <a:r>
              <a:rPr lang="en-US" sz="2400" dirty="0"/>
              <a:t> se </a:t>
            </a:r>
            <a:r>
              <a:rPr lang="en-US" sz="2400" dirty="0" err="1"/>
              <a:t>sugiere</a:t>
            </a:r>
            <a:r>
              <a:rPr lang="en-US" sz="2400" dirty="0"/>
              <a:t> no </a:t>
            </a:r>
            <a:r>
              <a:rPr lang="en-US" sz="2400" dirty="0" err="1"/>
              <a:t>menos</a:t>
            </a:r>
            <a:r>
              <a:rPr lang="en-US" sz="2400" dirty="0"/>
              <a:t> de 5 </a:t>
            </a:r>
            <a:r>
              <a:rPr lang="en-US" sz="2400" dirty="0" err="1"/>
              <a:t>años</a:t>
            </a:r>
            <a:endParaRPr lang="en-US" sz="2400" dirty="0"/>
          </a:p>
          <a:p>
            <a:pPr marL="457200" indent="-457200">
              <a:buFont typeface="+mj-lt"/>
              <a:buAutoNum type="arabicPeriod"/>
            </a:pPr>
            <a:r>
              <a:rPr lang="en-US" sz="2400" dirty="0"/>
              <a:t>Para </a:t>
            </a:r>
            <a:r>
              <a:rPr lang="en-US" sz="2400" dirty="0" err="1"/>
              <a:t>modelos</a:t>
            </a:r>
            <a:r>
              <a:rPr lang="en-US" sz="2400" dirty="0"/>
              <a:t> de </a:t>
            </a:r>
            <a:r>
              <a:rPr lang="en-US" sz="2400" dirty="0" err="1"/>
              <a:t>regresión</a:t>
            </a:r>
            <a:r>
              <a:rPr lang="en-US" sz="2400" dirty="0"/>
              <a:t> no </a:t>
            </a:r>
            <a:r>
              <a:rPr lang="en-US" sz="2400" dirty="0" err="1"/>
              <a:t>menos</a:t>
            </a:r>
            <a:r>
              <a:rPr lang="en-US" sz="2400" dirty="0"/>
              <a:t> de 15 </a:t>
            </a:r>
            <a:r>
              <a:rPr lang="en-US" sz="2400" dirty="0" err="1"/>
              <a:t>datos</a:t>
            </a:r>
            <a:endParaRPr lang="en-US" sz="2400" dirty="0"/>
          </a:p>
          <a:p>
            <a:pPr marL="457200" indent="-457200">
              <a:buFont typeface="+mj-lt"/>
              <a:buAutoNum type="arabicPeriod"/>
            </a:pPr>
            <a:r>
              <a:rPr lang="en-US" sz="2400" dirty="0"/>
              <a:t>Para </a:t>
            </a:r>
            <a:r>
              <a:rPr lang="en-US" sz="2400" dirty="0" err="1"/>
              <a:t>calcular</a:t>
            </a:r>
            <a:r>
              <a:rPr lang="en-US" sz="2400" dirty="0"/>
              <a:t> la </a:t>
            </a:r>
            <a:r>
              <a:rPr lang="en-US" sz="2400" dirty="0" err="1"/>
              <a:t>correlación</a:t>
            </a:r>
            <a:r>
              <a:rPr lang="en-US" sz="2400" dirty="0"/>
              <a:t> entre dos variables no </a:t>
            </a:r>
            <a:r>
              <a:rPr lang="en-US" sz="2400" dirty="0" err="1"/>
              <a:t>menos</a:t>
            </a:r>
            <a:r>
              <a:rPr lang="en-US" sz="2400" dirty="0"/>
              <a:t> de 35 </a:t>
            </a:r>
            <a:r>
              <a:rPr lang="en-US" sz="2400" dirty="0" err="1"/>
              <a:t>datos</a:t>
            </a:r>
            <a:endParaRPr lang="en-US" sz="2400" dirty="0"/>
          </a:p>
          <a:p>
            <a:pPr marL="0" indent="0">
              <a:buNone/>
            </a:pPr>
            <a:endParaRPr lang="es-CR" sz="2400" dirty="0"/>
          </a:p>
          <a:p>
            <a:pPr algn="just"/>
            <a:r>
              <a:rPr lang="es-CR" sz="2400" dirty="0"/>
              <a:t>Para los modelos paramétricos se prefieren series de más de 50 datos. Para los modelos no paramétricos agrandar los datos por lo menos a 75%. Los modelos no paramétricos trabajan muy bien bajo una serie bastante extensa. </a:t>
            </a:r>
          </a:p>
          <a:p>
            <a:pPr marL="0" indent="0">
              <a:buNone/>
            </a:pPr>
            <a:endParaRPr lang="es-CR" sz="2400" dirty="0"/>
          </a:p>
          <a:p>
            <a:pPr algn="just"/>
            <a:r>
              <a:rPr lang="es-CR" sz="2400" dirty="0"/>
              <a:t>Sin embargo, la única forma de saber si la cantidad de datos es suficiente o no, es llevando a cabo análisis de simulación y probar la sensibilidad de las estimaciones de los estimadores. </a:t>
            </a:r>
          </a:p>
        </p:txBody>
      </p:sp>
    </p:spTree>
    <p:extLst>
      <p:ext uri="{BB962C8B-B14F-4D97-AF65-F5344CB8AC3E}">
        <p14:creationId xmlns:p14="http://schemas.microsoft.com/office/powerpoint/2010/main" val="18493213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2" y="116632"/>
            <a:ext cx="8712968" cy="1143000"/>
          </a:xfrm>
        </p:spPr>
        <p:txBody>
          <a:bodyPr/>
          <a:lstStyle/>
          <a:p>
            <a:r>
              <a:rPr lang="es-CR" dirty="0"/>
              <a:t>Importancia de pronosticar una ST</a:t>
            </a:r>
          </a:p>
        </p:txBody>
      </p:sp>
      <p:sp>
        <p:nvSpPr>
          <p:cNvPr id="3" name="Marcador de contenido 2"/>
          <p:cNvSpPr>
            <a:spLocks noGrp="1"/>
          </p:cNvSpPr>
          <p:nvPr>
            <p:ph idx="1"/>
          </p:nvPr>
        </p:nvSpPr>
        <p:spPr>
          <a:xfrm>
            <a:off x="179512" y="1412776"/>
            <a:ext cx="7067128" cy="5069160"/>
          </a:xfrm>
        </p:spPr>
        <p:txBody>
          <a:bodyPr>
            <a:normAutofit fontScale="92500"/>
          </a:bodyPr>
          <a:lstStyle/>
          <a:p>
            <a:pPr algn="just"/>
            <a:r>
              <a:rPr lang="es-CR" sz="2400" dirty="0"/>
              <a:t>El análisis de las series temporales juega un rol esencial tanto para conocer un determinado fenómeno como para pronosticar hacia el futuro.</a:t>
            </a:r>
          </a:p>
          <a:p>
            <a:pPr algn="just"/>
            <a:endParaRPr lang="es-CR" sz="2400" dirty="0"/>
          </a:p>
          <a:p>
            <a:pPr algn="just"/>
            <a:r>
              <a:rPr lang="es-CR" sz="2400" dirty="0"/>
              <a:t>Los millones y billones que gastan los empresas y otros para predecir por ejemplo el movimiento financiero, la demanda salarial, el comportamiento y la demanda de la población, etc., son tan solo unos pocos casos de argumenta para apostarle al análisis de las series temporales.</a:t>
            </a:r>
          </a:p>
          <a:p>
            <a:pPr algn="just"/>
            <a:endParaRPr lang="es-CR" sz="2400" dirty="0"/>
          </a:p>
          <a:p>
            <a:pPr algn="just"/>
            <a:r>
              <a:rPr lang="es-CR" sz="2400" dirty="0"/>
              <a:t>“</a:t>
            </a:r>
            <a:r>
              <a:rPr lang="en-US" sz="2400" dirty="0"/>
              <a:t>By </a:t>
            </a:r>
            <a:r>
              <a:rPr lang="en-US" sz="2400" b="1" dirty="0"/>
              <a:t>time series</a:t>
            </a:r>
            <a:r>
              <a:rPr lang="en-US" sz="2400" dirty="0"/>
              <a:t> analysis, we build models depicting the cutting tool states, </a:t>
            </a:r>
            <a:r>
              <a:rPr lang="en-US" sz="2400" dirty="0" err="1"/>
              <a:t>coacervate</a:t>
            </a:r>
            <a:r>
              <a:rPr lang="en-US" sz="2400" dirty="0"/>
              <a:t> information from dynamic date and construct feature vectors for discrimination.</a:t>
            </a:r>
            <a:r>
              <a:rPr lang="es-CR" sz="2400" dirty="0"/>
              <a:t>” </a:t>
            </a:r>
          </a:p>
        </p:txBody>
      </p:sp>
      <p:pic>
        <p:nvPicPr>
          <p:cNvPr id="5122" name="Picture 2" descr="Resultado de imagen para interest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2320" y="4725144"/>
            <a:ext cx="1584176" cy="1591248"/>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Resultado de imagen para interest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R"/>
          </a:p>
        </p:txBody>
      </p:sp>
      <p:pic>
        <p:nvPicPr>
          <p:cNvPr id="5126" name="Picture 6" descr="Resultado de imagen para forecasti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825" t="3953" r="10497" b="12887"/>
          <a:stretch/>
        </p:blipFill>
        <p:spPr bwMode="auto">
          <a:xfrm>
            <a:off x="7502507" y="1700808"/>
            <a:ext cx="1483801" cy="1728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56255"/>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79512" y="44624"/>
            <a:ext cx="8856984" cy="792088"/>
          </a:xfrm>
        </p:spPr>
        <p:txBody>
          <a:bodyPr/>
          <a:lstStyle/>
          <a:p>
            <a:r>
              <a:rPr lang="es-CR" dirty="0"/>
              <a:t>Longitud de la serie</a:t>
            </a:r>
          </a:p>
        </p:txBody>
      </p:sp>
      <p:sp>
        <p:nvSpPr>
          <p:cNvPr id="5" name="2 Marcador de contenido"/>
          <p:cNvSpPr>
            <a:spLocks noGrp="1"/>
          </p:cNvSpPr>
          <p:nvPr>
            <p:ph idx="1"/>
          </p:nvPr>
        </p:nvSpPr>
        <p:spPr>
          <a:xfrm>
            <a:off x="179512" y="980728"/>
            <a:ext cx="8712968" cy="5688632"/>
          </a:xfrm>
        </p:spPr>
        <p:txBody>
          <a:bodyPr>
            <a:normAutofit/>
          </a:bodyPr>
          <a:lstStyle/>
          <a:p>
            <a:pPr>
              <a:lnSpc>
                <a:spcPct val="90000"/>
              </a:lnSpc>
            </a:pPr>
            <a:r>
              <a:rPr lang="es-CR" sz="2400" dirty="0"/>
              <a:t>El aporte a las series de tiempo de “La crítica de Lucas” sugiere el número de datos de una serie de tiempo que se deben utilizar, reduciéndolo a aquel periodo de datos que lucen homogéneos</a:t>
            </a:r>
            <a:endParaRPr lang="es-CR" sz="1800" dirty="0"/>
          </a:p>
          <a:p>
            <a:pPr marL="0" indent="0">
              <a:buNone/>
            </a:pPr>
            <a:endParaRPr lang="es-CR" sz="2400" dirty="0"/>
          </a:p>
          <a:p>
            <a:pPr>
              <a:lnSpc>
                <a:spcPct val="90000"/>
              </a:lnSpc>
              <a:buNone/>
            </a:pPr>
            <a:r>
              <a:rPr lang="es-CR" sz="2400" dirty="0">
                <a:solidFill>
                  <a:schemeClr val="hlink"/>
                </a:solidFill>
              </a:rPr>
              <a:t>Critica de Lucas: sostiene que, bajo la hipótesis de expectativas racionales, los parámetros estimados a partir de un modelo econométrico no se  mantendrían. La ocurrencia de cambios de política llevaría a los agentes a modificar sus comportamientos, a fin de adecuarse a la nueva realidad.  Lucas, Robert Jr.(1976), “</a:t>
            </a:r>
            <a:r>
              <a:rPr lang="es-CR" sz="2400" dirty="0" err="1">
                <a:solidFill>
                  <a:schemeClr val="hlink"/>
                </a:solidFill>
              </a:rPr>
              <a:t>Econometric</a:t>
            </a:r>
            <a:r>
              <a:rPr lang="es-CR" sz="2400" dirty="0">
                <a:solidFill>
                  <a:schemeClr val="hlink"/>
                </a:solidFill>
              </a:rPr>
              <a:t> </a:t>
            </a:r>
            <a:r>
              <a:rPr lang="es-CR" sz="2400" dirty="0" err="1">
                <a:solidFill>
                  <a:schemeClr val="hlink"/>
                </a:solidFill>
              </a:rPr>
              <a:t>policy</a:t>
            </a:r>
            <a:r>
              <a:rPr lang="es-CR" sz="2400" dirty="0">
                <a:solidFill>
                  <a:schemeClr val="hlink"/>
                </a:solidFill>
              </a:rPr>
              <a:t> </a:t>
            </a:r>
            <a:r>
              <a:rPr lang="es-CR" sz="2400" dirty="0" err="1">
                <a:solidFill>
                  <a:schemeClr val="hlink"/>
                </a:solidFill>
              </a:rPr>
              <a:t>evaluation</a:t>
            </a:r>
            <a:r>
              <a:rPr lang="es-CR" sz="2400" dirty="0">
                <a:solidFill>
                  <a:schemeClr val="hlink"/>
                </a:solidFill>
              </a:rPr>
              <a:t>: A critique”, </a:t>
            </a:r>
            <a:r>
              <a:rPr lang="en-US" sz="2400" i="1" dirty="0">
                <a:solidFill>
                  <a:schemeClr val="hlink"/>
                </a:solidFill>
              </a:rPr>
              <a:t>Conference Series on Public Policy.</a:t>
            </a:r>
          </a:p>
          <a:p>
            <a:pPr algn="ctr">
              <a:lnSpc>
                <a:spcPct val="90000"/>
              </a:lnSpc>
              <a:buNone/>
            </a:pPr>
            <a:r>
              <a:rPr lang="es-MX" sz="2400" i="1" dirty="0">
                <a:solidFill>
                  <a:schemeClr val="hlink"/>
                </a:solidFill>
              </a:rPr>
              <a:t>Premio Novel en Economía  en 1995.  Nació en 1937 (78 años)</a:t>
            </a:r>
            <a:endParaRPr lang="en-US" sz="2400" dirty="0">
              <a:solidFill>
                <a:schemeClr val="hlink"/>
              </a:solidFill>
            </a:endParaRPr>
          </a:p>
          <a:p>
            <a:pPr marL="0" indent="0">
              <a:buNone/>
            </a:pPr>
            <a:endParaRPr lang="es-CR" sz="2400" dirty="0"/>
          </a:p>
        </p:txBody>
      </p:sp>
      <p:sp>
        <p:nvSpPr>
          <p:cNvPr id="6" name="5 Rectángulo"/>
          <p:cNvSpPr>
            <a:spLocks noChangeArrowheads="1"/>
          </p:cNvSpPr>
          <p:nvPr/>
        </p:nvSpPr>
        <p:spPr bwMode="auto">
          <a:xfrm>
            <a:off x="1907704" y="5589240"/>
            <a:ext cx="457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s-MX" dirty="0">
                <a:cs typeface="Times New Roman" pitchFamily="18" charset="0"/>
              </a:rPr>
              <a:t>Existe un “</a:t>
            </a:r>
            <a:r>
              <a:rPr lang="es-MX" dirty="0" err="1">
                <a:cs typeface="Times New Roman" pitchFamily="18" charset="0"/>
              </a:rPr>
              <a:t>trade</a:t>
            </a:r>
            <a:r>
              <a:rPr lang="es-MX" dirty="0">
                <a:cs typeface="Times New Roman" pitchFamily="18" charset="0"/>
              </a:rPr>
              <a:t>-off” entre el tamaño de la  muestra y la estabilidad del modelo</a:t>
            </a:r>
            <a:endParaRPr lang="es-ES" dirty="0">
              <a:cs typeface="Times New Roman" pitchFamily="18" charset="0"/>
            </a:endParaRPr>
          </a:p>
        </p:txBody>
      </p:sp>
    </p:spTree>
    <p:extLst>
      <p:ext uri="{BB962C8B-B14F-4D97-AF65-F5344CB8AC3E}">
        <p14:creationId xmlns:p14="http://schemas.microsoft.com/office/powerpoint/2010/main" val="1476088687"/>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Marcador de número de diapositiva"/>
          <p:cNvSpPr>
            <a:spLocks noGrp="1"/>
          </p:cNvSpPr>
          <p:nvPr>
            <p:ph type="sldNum" sz="quarter" idx="12"/>
          </p:nvPr>
        </p:nvSpPr>
        <p:spPr/>
        <p:txBody>
          <a:bodyPr/>
          <a:lstStyle/>
          <a:p>
            <a:pPr>
              <a:defRPr/>
            </a:pPr>
            <a:fld id="{DC89E385-48F0-4FD4-8060-AB49BB8FE109}" type="slidenum">
              <a:rPr lang="en-US" altLang="en-US" smtClean="0"/>
              <a:pPr>
                <a:defRPr/>
              </a:pPr>
              <a:t>51</a:t>
            </a:fld>
            <a:endParaRPr lang="en-US" altLang="en-US"/>
          </a:p>
        </p:txBody>
      </p:sp>
      <p:pic>
        <p:nvPicPr>
          <p:cNvPr id="9" name="Imagen 8"/>
          <p:cNvPicPr>
            <a:picLocks noChangeAspect="1"/>
          </p:cNvPicPr>
          <p:nvPr/>
        </p:nvPicPr>
        <p:blipFill>
          <a:blip r:embed="rId3" cstate="print"/>
          <a:stretch>
            <a:fillRect/>
          </a:stretch>
        </p:blipFill>
        <p:spPr>
          <a:xfrm>
            <a:off x="457200" y="908720"/>
            <a:ext cx="8234607" cy="5812755"/>
          </a:xfrm>
          <a:prstGeom prst="rect">
            <a:avLst/>
          </a:prstGeom>
        </p:spPr>
      </p:pic>
      <p:sp>
        <p:nvSpPr>
          <p:cNvPr id="10" name="1 Título"/>
          <p:cNvSpPr>
            <a:spLocks noGrp="1"/>
          </p:cNvSpPr>
          <p:nvPr>
            <p:ph type="title"/>
          </p:nvPr>
        </p:nvSpPr>
        <p:spPr>
          <a:xfrm>
            <a:off x="179512" y="44624"/>
            <a:ext cx="8856984" cy="792088"/>
          </a:xfrm>
        </p:spPr>
        <p:txBody>
          <a:bodyPr/>
          <a:lstStyle/>
          <a:p>
            <a:r>
              <a:rPr lang="es-CR" dirty="0"/>
              <a:t>Longitud de la serie</a:t>
            </a:r>
          </a:p>
        </p:txBody>
      </p:sp>
      <p:sp>
        <p:nvSpPr>
          <p:cNvPr id="2" name="Rectángulo redondeado 1"/>
          <p:cNvSpPr/>
          <p:nvPr/>
        </p:nvSpPr>
        <p:spPr>
          <a:xfrm>
            <a:off x="1115616" y="1340768"/>
            <a:ext cx="237626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¿Se podría considerar suficiente? … depende…</a:t>
            </a:r>
          </a:p>
        </p:txBody>
      </p:sp>
    </p:spTree>
    <p:extLst>
      <p:ext uri="{BB962C8B-B14F-4D97-AF65-F5344CB8AC3E}">
        <p14:creationId xmlns:p14="http://schemas.microsoft.com/office/powerpoint/2010/main" val="262393573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94122"/>
          </a:xfrm>
        </p:spPr>
        <p:txBody>
          <a:bodyPr>
            <a:normAutofit/>
          </a:bodyPr>
          <a:lstStyle/>
          <a:p>
            <a:r>
              <a:rPr lang="es-CR" dirty="0"/>
              <a:t>Índice</a:t>
            </a:r>
          </a:p>
        </p:txBody>
      </p:sp>
      <p:sp>
        <p:nvSpPr>
          <p:cNvPr id="5" name="4 Elipse"/>
          <p:cNvSpPr/>
          <p:nvPr/>
        </p:nvSpPr>
        <p:spPr>
          <a:xfrm>
            <a:off x="467544" y="1423151"/>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7</a:t>
            </a:r>
          </a:p>
        </p:txBody>
      </p:sp>
      <p:sp>
        <p:nvSpPr>
          <p:cNvPr id="11" name="10 Rectángulo redondeado"/>
          <p:cNvSpPr/>
          <p:nvPr/>
        </p:nvSpPr>
        <p:spPr>
          <a:xfrm>
            <a:off x="2049519" y="1423151"/>
            <a:ext cx="194421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Longitud de la serie de tiempo</a:t>
            </a:r>
          </a:p>
        </p:txBody>
      </p:sp>
      <p:sp>
        <p:nvSpPr>
          <p:cNvPr id="8" name="4 Elipse"/>
          <p:cNvSpPr/>
          <p:nvPr/>
        </p:nvSpPr>
        <p:spPr>
          <a:xfrm>
            <a:off x="467544" y="3392996"/>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8</a:t>
            </a:r>
          </a:p>
        </p:txBody>
      </p:sp>
      <p:sp>
        <p:nvSpPr>
          <p:cNvPr id="9" name="10 Rectángulo redondeado"/>
          <p:cNvSpPr/>
          <p:nvPr/>
        </p:nvSpPr>
        <p:spPr>
          <a:xfrm>
            <a:off x="2049519" y="3392996"/>
            <a:ext cx="194421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Etapas de análisis de una serie de tiempo</a:t>
            </a:r>
          </a:p>
        </p:txBody>
      </p:sp>
    </p:spTree>
    <p:extLst>
      <p:ext uri="{BB962C8B-B14F-4D97-AF65-F5344CB8AC3E}">
        <p14:creationId xmlns:p14="http://schemas.microsoft.com/office/powerpoint/2010/main" val="2131813541"/>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496" y="44624"/>
            <a:ext cx="9073008" cy="864096"/>
          </a:xfrm>
        </p:spPr>
        <p:txBody>
          <a:bodyPr/>
          <a:lstStyle/>
          <a:p>
            <a:r>
              <a:rPr lang="es-CR" dirty="0"/>
              <a:t>Etapas en el análisis de la serie</a:t>
            </a:r>
          </a:p>
        </p:txBody>
      </p:sp>
      <p:sp>
        <p:nvSpPr>
          <p:cNvPr id="3" name="2 Marcador de contenido"/>
          <p:cNvSpPr>
            <a:spLocks noGrp="1"/>
          </p:cNvSpPr>
          <p:nvPr>
            <p:ph idx="1"/>
          </p:nvPr>
        </p:nvSpPr>
        <p:spPr>
          <a:xfrm>
            <a:off x="179512" y="1124744"/>
            <a:ext cx="8229600" cy="5616624"/>
          </a:xfrm>
        </p:spPr>
        <p:txBody>
          <a:bodyPr>
            <a:normAutofit/>
          </a:bodyPr>
          <a:lstStyle/>
          <a:p>
            <a:r>
              <a:rPr lang="es-CR" sz="2400" dirty="0"/>
              <a:t>El análisis de una serie de tiempo de proceder, sin ser restrictivo, procede a groso modo de la siguiente forma:</a:t>
            </a:r>
          </a:p>
          <a:p>
            <a:endParaRPr lang="es-CR" sz="2400" dirty="0"/>
          </a:p>
          <a:p>
            <a:pPr marL="457200" indent="-457200">
              <a:buFont typeface="+mj-lt"/>
              <a:buAutoNum type="arabicPeriod"/>
            </a:pPr>
            <a:r>
              <a:rPr lang="es-CR" sz="2400" dirty="0"/>
              <a:t>Descripción de la serie temporal.</a:t>
            </a:r>
          </a:p>
          <a:p>
            <a:pPr marL="457200" indent="-457200">
              <a:buFont typeface="+mj-lt"/>
              <a:buAutoNum type="arabicPeriod"/>
            </a:pPr>
            <a:r>
              <a:rPr lang="es-CR" sz="2400" dirty="0"/>
              <a:t>Selección de datos: rango de modelización, rango de estimación, pronóstico.</a:t>
            </a:r>
          </a:p>
          <a:p>
            <a:pPr marL="457200" indent="-457200">
              <a:buFont typeface="+mj-lt"/>
              <a:buAutoNum type="arabicPeriod"/>
            </a:pPr>
            <a:r>
              <a:rPr lang="es-CR" sz="2400" dirty="0"/>
              <a:t>Estimación de los modelos.</a:t>
            </a:r>
          </a:p>
          <a:p>
            <a:pPr marL="457200" indent="-457200">
              <a:buFont typeface="+mj-lt"/>
              <a:buAutoNum type="arabicPeriod"/>
            </a:pPr>
            <a:r>
              <a:rPr lang="es-CR" sz="2400" dirty="0"/>
              <a:t>Medidas de rendimiento (set de entrenamiento).</a:t>
            </a:r>
          </a:p>
          <a:p>
            <a:pPr marL="457200" indent="-457200">
              <a:buFont typeface="+mj-lt"/>
              <a:buAutoNum type="arabicPeriod"/>
            </a:pPr>
            <a:r>
              <a:rPr lang="es-CR" sz="2400" dirty="0"/>
              <a:t>Estimación al set de validación.</a:t>
            </a:r>
          </a:p>
          <a:p>
            <a:pPr marL="457200" indent="-457200">
              <a:buFont typeface="+mj-lt"/>
              <a:buAutoNum type="arabicPeriod"/>
            </a:pPr>
            <a:r>
              <a:rPr lang="es-CR" sz="2400" dirty="0"/>
              <a:t>Medidas de rendimiento (set de validación).</a:t>
            </a:r>
          </a:p>
          <a:p>
            <a:pPr marL="457200" indent="-457200">
              <a:buFont typeface="+mj-lt"/>
              <a:buAutoNum type="arabicPeriod"/>
            </a:pPr>
            <a:r>
              <a:rPr lang="es-CR" sz="2400" dirty="0"/>
              <a:t>Selección del mejor método de estimación</a:t>
            </a:r>
          </a:p>
          <a:p>
            <a:pPr marL="457200" indent="-457200">
              <a:buFont typeface="+mj-lt"/>
              <a:buAutoNum type="arabicPeriod"/>
            </a:pPr>
            <a:r>
              <a:rPr lang="es-CR" sz="2400" dirty="0"/>
              <a:t>Pronóstico.</a:t>
            </a:r>
          </a:p>
        </p:txBody>
      </p:sp>
    </p:spTree>
    <p:extLst>
      <p:ext uri="{BB962C8B-B14F-4D97-AF65-F5344CB8AC3E}">
        <p14:creationId xmlns:p14="http://schemas.microsoft.com/office/powerpoint/2010/main" val="4093727487"/>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9512" y="1124369"/>
            <a:ext cx="8712968" cy="1368528"/>
          </a:xfrm>
        </p:spPr>
        <p:txBody>
          <a:bodyPr>
            <a:normAutofit/>
          </a:bodyPr>
          <a:lstStyle/>
          <a:p>
            <a:pPr marL="0" indent="0">
              <a:buNone/>
            </a:pPr>
            <a:r>
              <a:rPr lang="es-CR" sz="2400" dirty="0"/>
              <a:t>1. Descripción de la serie temporal: visualización de la serie y conocimiento de fenómeno de estudio.</a:t>
            </a:r>
          </a:p>
          <a:p>
            <a:pPr marL="0" indent="0">
              <a:buNone/>
            </a:pPr>
            <a:endParaRPr lang="es-CR" sz="2400" dirty="0"/>
          </a:p>
        </p:txBody>
      </p:sp>
      <p:sp>
        <p:nvSpPr>
          <p:cNvPr id="4" name="1 Título"/>
          <p:cNvSpPr>
            <a:spLocks noGrp="1"/>
          </p:cNvSpPr>
          <p:nvPr>
            <p:ph type="title"/>
          </p:nvPr>
        </p:nvSpPr>
        <p:spPr>
          <a:xfrm>
            <a:off x="35496" y="44624"/>
            <a:ext cx="9073008" cy="864096"/>
          </a:xfrm>
        </p:spPr>
        <p:txBody>
          <a:bodyPr/>
          <a:lstStyle/>
          <a:p>
            <a:r>
              <a:rPr lang="es-CR" dirty="0"/>
              <a:t>Etapas en el análisis de la serie</a:t>
            </a:r>
          </a:p>
        </p:txBody>
      </p:sp>
      <p:pic>
        <p:nvPicPr>
          <p:cNvPr id="7" name="Picture 2" descr="Resultado de imagen para time series forecasti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894"/>
          <a:stretch/>
        </p:blipFill>
        <p:spPr bwMode="auto">
          <a:xfrm>
            <a:off x="179512" y="2708547"/>
            <a:ext cx="8710167" cy="4140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938"/>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5496" y="44624"/>
            <a:ext cx="9073008" cy="864096"/>
          </a:xfrm>
        </p:spPr>
        <p:txBody>
          <a:bodyPr/>
          <a:lstStyle/>
          <a:p>
            <a:r>
              <a:rPr lang="es-CR" dirty="0"/>
              <a:t>Etapas en el análisis de la serie</a:t>
            </a:r>
          </a:p>
        </p:txBody>
      </p:sp>
      <p:sp>
        <p:nvSpPr>
          <p:cNvPr id="7" name="Marcador de contenido 2"/>
          <p:cNvSpPr>
            <a:spLocks noGrp="1"/>
          </p:cNvSpPr>
          <p:nvPr>
            <p:ph idx="1"/>
          </p:nvPr>
        </p:nvSpPr>
        <p:spPr>
          <a:xfrm>
            <a:off x="179512" y="1124369"/>
            <a:ext cx="8712968" cy="1368528"/>
          </a:xfrm>
        </p:spPr>
        <p:txBody>
          <a:bodyPr>
            <a:normAutofit/>
          </a:bodyPr>
          <a:lstStyle/>
          <a:p>
            <a:pPr marL="0" indent="0">
              <a:buNone/>
            </a:pPr>
            <a:r>
              <a:rPr lang="es-CR" sz="2400" dirty="0"/>
              <a:t>2. Selección de datos: rango de modelización (set de entrenamiento), rango de estimación (set de validación), pronóstico (para un horizonte h&gt;1, luego del set de datos).</a:t>
            </a:r>
          </a:p>
          <a:p>
            <a:pPr marL="0" indent="0">
              <a:buNone/>
            </a:pPr>
            <a:endParaRPr lang="es-CR" sz="2400" dirty="0"/>
          </a:p>
        </p:txBody>
      </p:sp>
      <p:pic>
        <p:nvPicPr>
          <p:cNvPr id="5122" name="Picture 2" descr="Resultado de imagen para time series forecasti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894"/>
          <a:stretch/>
        </p:blipFill>
        <p:spPr bwMode="auto">
          <a:xfrm>
            <a:off x="179512" y="3212975"/>
            <a:ext cx="8710167" cy="3636231"/>
          </a:xfrm>
          <a:prstGeom prst="rect">
            <a:avLst/>
          </a:prstGeom>
          <a:noFill/>
          <a:extLst>
            <a:ext uri="{909E8E84-426E-40DD-AFC4-6F175D3DCCD1}">
              <a14:hiddenFill xmlns:a14="http://schemas.microsoft.com/office/drawing/2010/main">
                <a:solidFill>
                  <a:srgbClr val="FFFFFF"/>
                </a:solidFill>
              </a14:hiddenFill>
            </a:ext>
          </a:extLst>
        </p:spPr>
      </p:pic>
      <p:sp>
        <p:nvSpPr>
          <p:cNvPr id="9" name="Cerrar llave 8"/>
          <p:cNvSpPr/>
          <p:nvPr/>
        </p:nvSpPr>
        <p:spPr>
          <a:xfrm rot="16200000">
            <a:off x="2411760" y="1772816"/>
            <a:ext cx="288032" cy="40324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sp>
        <p:nvSpPr>
          <p:cNvPr id="12" name="Cerrar llave 11"/>
          <p:cNvSpPr/>
          <p:nvPr/>
        </p:nvSpPr>
        <p:spPr>
          <a:xfrm rot="16200000">
            <a:off x="5904148" y="2456891"/>
            <a:ext cx="288032" cy="26642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cxnSp>
        <p:nvCxnSpPr>
          <p:cNvPr id="13" name="Conector recto 12"/>
          <p:cNvCxnSpPr/>
          <p:nvPr/>
        </p:nvCxnSpPr>
        <p:spPr>
          <a:xfrm flipV="1">
            <a:off x="4636885" y="3947746"/>
            <a:ext cx="7123" cy="250559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Cerrar llave 14"/>
          <p:cNvSpPr/>
          <p:nvPr/>
        </p:nvSpPr>
        <p:spPr>
          <a:xfrm rot="5400000">
            <a:off x="7832814" y="4524843"/>
            <a:ext cx="283300" cy="11159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cxnSp>
        <p:nvCxnSpPr>
          <p:cNvPr id="17" name="Conector recto 16"/>
          <p:cNvCxnSpPr/>
          <p:nvPr/>
        </p:nvCxnSpPr>
        <p:spPr>
          <a:xfrm flipV="1">
            <a:off x="7380311" y="3897777"/>
            <a:ext cx="0" cy="262756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Rectángulo redondeado 18"/>
          <p:cNvSpPr/>
          <p:nvPr/>
        </p:nvSpPr>
        <p:spPr>
          <a:xfrm>
            <a:off x="1763688" y="2946312"/>
            <a:ext cx="1584176" cy="504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600" dirty="0"/>
              <a:t>entrenamiento</a:t>
            </a:r>
            <a:endParaRPr lang="es-CR" sz="1200" dirty="0"/>
          </a:p>
        </p:txBody>
      </p:sp>
      <p:sp>
        <p:nvSpPr>
          <p:cNvPr id="21" name="Rectángulo redondeado 20"/>
          <p:cNvSpPr/>
          <p:nvPr/>
        </p:nvSpPr>
        <p:spPr>
          <a:xfrm>
            <a:off x="5256076" y="2946311"/>
            <a:ext cx="1584176" cy="504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validación</a:t>
            </a:r>
          </a:p>
        </p:txBody>
      </p:sp>
      <p:sp>
        <p:nvSpPr>
          <p:cNvPr id="22" name="Rectángulo redondeado 21"/>
          <p:cNvSpPr/>
          <p:nvPr/>
        </p:nvSpPr>
        <p:spPr>
          <a:xfrm>
            <a:off x="7491499" y="5491132"/>
            <a:ext cx="1112949" cy="504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pronóstico</a:t>
            </a:r>
            <a:endParaRPr lang="es-CR" dirty="0"/>
          </a:p>
        </p:txBody>
      </p:sp>
    </p:spTree>
    <p:extLst>
      <p:ext uri="{BB962C8B-B14F-4D97-AF65-F5344CB8AC3E}">
        <p14:creationId xmlns:p14="http://schemas.microsoft.com/office/powerpoint/2010/main" val="880073104"/>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5496" y="44624"/>
            <a:ext cx="9073008" cy="864096"/>
          </a:xfrm>
        </p:spPr>
        <p:txBody>
          <a:bodyPr/>
          <a:lstStyle/>
          <a:p>
            <a:r>
              <a:rPr lang="es-CR" dirty="0"/>
              <a:t>Etapas en el análisis de la serie</a:t>
            </a:r>
          </a:p>
        </p:txBody>
      </p:sp>
      <p:sp>
        <p:nvSpPr>
          <p:cNvPr id="7" name="Marcador de contenido 2"/>
          <p:cNvSpPr>
            <a:spLocks noGrp="1"/>
          </p:cNvSpPr>
          <p:nvPr>
            <p:ph idx="1"/>
          </p:nvPr>
        </p:nvSpPr>
        <p:spPr>
          <a:xfrm>
            <a:off x="179512" y="1124369"/>
            <a:ext cx="8712968" cy="1368528"/>
          </a:xfrm>
        </p:spPr>
        <p:txBody>
          <a:bodyPr>
            <a:normAutofit/>
          </a:bodyPr>
          <a:lstStyle/>
          <a:p>
            <a:pPr marL="0" indent="0">
              <a:buNone/>
            </a:pPr>
            <a:r>
              <a:rPr lang="es-CR" sz="2400" dirty="0"/>
              <a:t>3. Estimación de los modelos: trabajando sobre el set de entrenamiento, se estiman el o los modelos.</a:t>
            </a:r>
          </a:p>
          <a:p>
            <a:pPr marL="0" indent="0">
              <a:buNone/>
            </a:pPr>
            <a:endParaRPr lang="es-CR" sz="2400" dirty="0"/>
          </a:p>
        </p:txBody>
      </p:sp>
      <p:pic>
        <p:nvPicPr>
          <p:cNvPr id="5122" name="Picture 2" descr="Resultado de imagen para time series forecasti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894"/>
          <a:stretch/>
        </p:blipFill>
        <p:spPr bwMode="auto">
          <a:xfrm>
            <a:off x="179512" y="3212975"/>
            <a:ext cx="8710167" cy="3636231"/>
          </a:xfrm>
          <a:prstGeom prst="rect">
            <a:avLst/>
          </a:prstGeom>
          <a:noFill/>
          <a:extLst>
            <a:ext uri="{909E8E84-426E-40DD-AFC4-6F175D3DCCD1}">
              <a14:hiddenFill xmlns:a14="http://schemas.microsoft.com/office/drawing/2010/main">
                <a:solidFill>
                  <a:srgbClr val="FFFFFF"/>
                </a:solidFill>
              </a14:hiddenFill>
            </a:ext>
          </a:extLst>
        </p:spPr>
      </p:pic>
      <p:sp>
        <p:nvSpPr>
          <p:cNvPr id="9" name="Cerrar llave 8"/>
          <p:cNvSpPr/>
          <p:nvPr/>
        </p:nvSpPr>
        <p:spPr>
          <a:xfrm rot="16200000">
            <a:off x="2411760" y="1772816"/>
            <a:ext cx="288032" cy="40324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sp>
        <p:nvSpPr>
          <p:cNvPr id="12" name="Cerrar llave 11"/>
          <p:cNvSpPr/>
          <p:nvPr/>
        </p:nvSpPr>
        <p:spPr>
          <a:xfrm rot="16200000">
            <a:off x="5904148" y="2456891"/>
            <a:ext cx="288032" cy="26642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cxnSp>
        <p:nvCxnSpPr>
          <p:cNvPr id="13" name="Conector recto 12"/>
          <p:cNvCxnSpPr/>
          <p:nvPr/>
        </p:nvCxnSpPr>
        <p:spPr>
          <a:xfrm flipV="1">
            <a:off x="4636885" y="3947746"/>
            <a:ext cx="7123" cy="250559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Cerrar llave 14"/>
          <p:cNvSpPr/>
          <p:nvPr/>
        </p:nvSpPr>
        <p:spPr>
          <a:xfrm rot="5400000">
            <a:off x="7832814" y="4524843"/>
            <a:ext cx="283300" cy="11159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cxnSp>
        <p:nvCxnSpPr>
          <p:cNvPr id="17" name="Conector recto 16"/>
          <p:cNvCxnSpPr/>
          <p:nvPr/>
        </p:nvCxnSpPr>
        <p:spPr>
          <a:xfrm flipV="1">
            <a:off x="7380311" y="3897777"/>
            <a:ext cx="0" cy="262756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Rectángulo redondeado 18"/>
          <p:cNvSpPr/>
          <p:nvPr/>
        </p:nvSpPr>
        <p:spPr>
          <a:xfrm>
            <a:off x="1763688" y="2946312"/>
            <a:ext cx="1584176" cy="504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600" dirty="0"/>
              <a:t>entrenamiento</a:t>
            </a:r>
            <a:endParaRPr lang="es-CR" sz="1200" dirty="0"/>
          </a:p>
        </p:txBody>
      </p:sp>
      <p:sp>
        <p:nvSpPr>
          <p:cNvPr id="21" name="Rectángulo redondeado 20"/>
          <p:cNvSpPr/>
          <p:nvPr/>
        </p:nvSpPr>
        <p:spPr>
          <a:xfrm>
            <a:off x="5256076" y="2946311"/>
            <a:ext cx="1584176" cy="504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validación</a:t>
            </a:r>
          </a:p>
        </p:txBody>
      </p:sp>
      <p:sp>
        <p:nvSpPr>
          <p:cNvPr id="22" name="Rectángulo redondeado 21"/>
          <p:cNvSpPr/>
          <p:nvPr/>
        </p:nvSpPr>
        <p:spPr>
          <a:xfrm>
            <a:off x="7491499" y="5491132"/>
            <a:ext cx="1112949" cy="504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pronóstico</a:t>
            </a:r>
            <a:endParaRPr lang="es-CR" dirty="0"/>
          </a:p>
        </p:txBody>
      </p:sp>
      <p:sp>
        <p:nvSpPr>
          <p:cNvPr id="2" name="Rectángulo redondeado 1"/>
          <p:cNvSpPr/>
          <p:nvPr/>
        </p:nvSpPr>
        <p:spPr>
          <a:xfrm>
            <a:off x="1439652" y="4365104"/>
            <a:ext cx="2232248" cy="5040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R" dirty="0"/>
              <a:t>Estimación de los modelos</a:t>
            </a:r>
          </a:p>
        </p:txBody>
      </p:sp>
    </p:spTree>
    <p:extLst>
      <p:ext uri="{BB962C8B-B14F-4D97-AF65-F5344CB8AC3E}">
        <p14:creationId xmlns:p14="http://schemas.microsoft.com/office/powerpoint/2010/main" val="1371870440"/>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5496" y="44624"/>
            <a:ext cx="9073008" cy="864096"/>
          </a:xfrm>
        </p:spPr>
        <p:txBody>
          <a:bodyPr/>
          <a:lstStyle/>
          <a:p>
            <a:r>
              <a:rPr lang="es-CR" dirty="0"/>
              <a:t>Etapas en el análisis de la serie</a:t>
            </a:r>
          </a:p>
        </p:txBody>
      </p:sp>
      <p:sp>
        <p:nvSpPr>
          <p:cNvPr id="7" name="Marcador de contenido 2"/>
          <p:cNvSpPr>
            <a:spLocks noGrp="1"/>
          </p:cNvSpPr>
          <p:nvPr>
            <p:ph idx="1"/>
          </p:nvPr>
        </p:nvSpPr>
        <p:spPr>
          <a:xfrm>
            <a:off x="179512" y="1124369"/>
            <a:ext cx="8712968" cy="1368528"/>
          </a:xfrm>
        </p:spPr>
        <p:txBody>
          <a:bodyPr>
            <a:normAutofit/>
          </a:bodyPr>
          <a:lstStyle/>
          <a:p>
            <a:pPr marL="0" indent="0">
              <a:buNone/>
            </a:pPr>
            <a:r>
              <a:rPr lang="es-CR" sz="2400" dirty="0"/>
              <a:t>4. Medidas de rendimiento (set de entrenamiento): se obtienen las medidas de AIC, </a:t>
            </a:r>
            <a:r>
              <a:rPr lang="es-CR" sz="2400" dirty="0" err="1"/>
              <a:t>AICc</a:t>
            </a:r>
            <a:r>
              <a:rPr lang="es-CR" sz="2400" dirty="0"/>
              <a:t> ,BIC, RMSE, MAD, etc., para comparar los modelos en el set de entrenamiento.</a:t>
            </a:r>
          </a:p>
          <a:p>
            <a:pPr marL="0" indent="0">
              <a:buNone/>
            </a:pPr>
            <a:endParaRPr lang="es-CR" sz="2400" dirty="0"/>
          </a:p>
        </p:txBody>
      </p:sp>
      <p:pic>
        <p:nvPicPr>
          <p:cNvPr id="5122" name="Picture 2" descr="Resultado de imagen para time series forecasti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894"/>
          <a:stretch/>
        </p:blipFill>
        <p:spPr bwMode="auto">
          <a:xfrm>
            <a:off x="179512" y="3212975"/>
            <a:ext cx="8710167" cy="3636231"/>
          </a:xfrm>
          <a:prstGeom prst="rect">
            <a:avLst/>
          </a:prstGeom>
          <a:noFill/>
          <a:extLst>
            <a:ext uri="{909E8E84-426E-40DD-AFC4-6F175D3DCCD1}">
              <a14:hiddenFill xmlns:a14="http://schemas.microsoft.com/office/drawing/2010/main">
                <a:solidFill>
                  <a:srgbClr val="FFFFFF"/>
                </a:solidFill>
              </a14:hiddenFill>
            </a:ext>
          </a:extLst>
        </p:spPr>
      </p:pic>
      <p:sp>
        <p:nvSpPr>
          <p:cNvPr id="9" name="Cerrar llave 8"/>
          <p:cNvSpPr/>
          <p:nvPr/>
        </p:nvSpPr>
        <p:spPr>
          <a:xfrm rot="16200000">
            <a:off x="2411760" y="1772816"/>
            <a:ext cx="288032" cy="40324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sp>
        <p:nvSpPr>
          <p:cNvPr id="12" name="Cerrar llave 11"/>
          <p:cNvSpPr/>
          <p:nvPr/>
        </p:nvSpPr>
        <p:spPr>
          <a:xfrm rot="16200000">
            <a:off x="5904148" y="2456891"/>
            <a:ext cx="288032" cy="26642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cxnSp>
        <p:nvCxnSpPr>
          <p:cNvPr id="13" name="Conector recto 12"/>
          <p:cNvCxnSpPr/>
          <p:nvPr/>
        </p:nvCxnSpPr>
        <p:spPr>
          <a:xfrm flipV="1">
            <a:off x="4636885" y="3947746"/>
            <a:ext cx="7123" cy="250559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Cerrar llave 14"/>
          <p:cNvSpPr/>
          <p:nvPr/>
        </p:nvSpPr>
        <p:spPr>
          <a:xfrm rot="5400000">
            <a:off x="7832814" y="4524843"/>
            <a:ext cx="283300" cy="11159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cxnSp>
        <p:nvCxnSpPr>
          <p:cNvPr id="17" name="Conector recto 16"/>
          <p:cNvCxnSpPr/>
          <p:nvPr/>
        </p:nvCxnSpPr>
        <p:spPr>
          <a:xfrm flipV="1">
            <a:off x="7380311" y="3897777"/>
            <a:ext cx="0" cy="262756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Rectángulo redondeado 18"/>
          <p:cNvSpPr/>
          <p:nvPr/>
        </p:nvSpPr>
        <p:spPr>
          <a:xfrm>
            <a:off x="1763688" y="2946312"/>
            <a:ext cx="1584176" cy="504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600" dirty="0"/>
              <a:t>entrenamiento</a:t>
            </a:r>
            <a:endParaRPr lang="es-CR" sz="1200" dirty="0"/>
          </a:p>
        </p:txBody>
      </p:sp>
      <p:sp>
        <p:nvSpPr>
          <p:cNvPr id="21" name="Rectángulo redondeado 20"/>
          <p:cNvSpPr/>
          <p:nvPr/>
        </p:nvSpPr>
        <p:spPr>
          <a:xfrm>
            <a:off x="5256076" y="2946311"/>
            <a:ext cx="1584176" cy="504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validación</a:t>
            </a:r>
          </a:p>
        </p:txBody>
      </p:sp>
      <p:sp>
        <p:nvSpPr>
          <p:cNvPr id="22" name="Rectángulo redondeado 21"/>
          <p:cNvSpPr/>
          <p:nvPr/>
        </p:nvSpPr>
        <p:spPr>
          <a:xfrm>
            <a:off x="7491499" y="5491132"/>
            <a:ext cx="1112949" cy="504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pronóstico</a:t>
            </a:r>
            <a:endParaRPr lang="es-CR" dirty="0"/>
          </a:p>
        </p:txBody>
      </p:sp>
      <p:sp>
        <p:nvSpPr>
          <p:cNvPr id="2" name="Rectángulo redondeado 1"/>
          <p:cNvSpPr/>
          <p:nvPr/>
        </p:nvSpPr>
        <p:spPr>
          <a:xfrm>
            <a:off x="1439652" y="4365104"/>
            <a:ext cx="2232248" cy="5040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R" dirty="0"/>
              <a:t>Medidas de rendimiento</a:t>
            </a:r>
          </a:p>
        </p:txBody>
      </p:sp>
    </p:spTree>
    <p:extLst>
      <p:ext uri="{BB962C8B-B14F-4D97-AF65-F5344CB8AC3E}">
        <p14:creationId xmlns:p14="http://schemas.microsoft.com/office/powerpoint/2010/main" val="3484845680"/>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5496" y="44624"/>
            <a:ext cx="9073008" cy="864096"/>
          </a:xfrm>
        </p:spPr>
        <p:txBody>
          <a:bodyPr/>
          <a:lstStyle/>
          <a:p>
            <a:r>
              <a:rPr lang="es-CR" dirty="0"/>
              <a:t>Etapas en el análisis de la serie</a:t>
            </a:r>
          </a:p>
        </p:txBody>
      </p:sp>
      <p:sp>
        <p:nvSpPr>
          <p:cNvPr id="7" name="Marcador de contenido 2"/>
          <p:cNvSpPr>
            <a:spLocks noGrp="1"/>
          </p:cNvSpPr>
          <p:nvPr>
            <p:ph idx="1"/>
          </p:nvPr>
        </p:nvSpPr>
        <p:spPr>
          <a:xfrm>
            <a:off x="179512" y="1124369"/>
            <a:ext cx="8712968" cy="1368528"/>
          </a:xfrm>
        </p:spPr>
        <p:txBody>
          <a:bodyPr>
            <a:normAutofit/>
          </a:bodyPr>
          <a:lstStyle/>
          <a:p>
            <a:pPr marL="0" indent="0">
              <a:buNone/>
            </a:pPr>
            <a:r>
              <a:rPr lang="es-CR" sz="2400" dirty="0"/>
              <a:t>5. Estimación al set de validación: los modelos escogidos se utilizan para estimar los valores al set de validación</a:t>
            </a:r>
          </a:p>
          <a:p>
            <a:pPr marL="0" indent="0">
              <a:buNone/>
            </a:pPr>
            <a:endParaRPr lang="es-CR" sz="2400" dirty="0"/>
          </a:p>
        </p:txBody>
      </p:sp>
      <p:pic>
        <p:nvPicPr>
          <p:cNvPr id="5122" name="Picture 2" descr="Resultado de imagen para time series forecasti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894"/>
          <a:stretch/>
        </p:blipFill>
        <p:spPr bwMode="auto">
          <a:xfrm>
            <a:off x="179512" y="3212975"/>
            <a:ext cx="8710167" cy="3636231"/>
          </a:xfrm>
          <a:prstGeom prst="rect">
            <a:avLst/>
          </a:prstGeom>
          <a:noFill/>
          <a:extLst>
            <a:ext uri="{909E8E84-426E-40DD-AFC4-6F175D3DCCD1}">
              <a14:hiddenFill xmlns:a14="http://schemas.microsoft.com/office/drawing/2010/main">
                <a:solidFill>
                  <a:srgbClr val="FFFFFF"/>
                </a:solidFill>
              </a14:hiddenFill>
            </a:ext>
          </a:extLst>
        </p:spPr>
      </p:pic>
      <p:sp>
        <p:nvSpPr>
          <p:cNvPr id="9" name="Cerrar llave 8"/>
          <p:cNvSpPr/>
          <p:nvPr/>
        </p:nvSpPr>
        <p:spPr>
          <a:xfrm rot="16200000">
            <a:off x="2411760" y="1772816"/>
            <a:ext cx="288032" cy="40324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sp>
        <p:nvSpPr>
          <p:cNvPr id="12" name="Cerrar llave 11"/>
          <p:cNvSpPr/>
          <p:nvPr/>
        </p:nvSpPr>
        <p:spPr>
          <a:xfrm rot="16200000">
            <a:off x="5904148" y="2456891"/>
            <a:ext cx="288032" cy="26642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cxnSp>
        <p:nvCxnSpPr>
          <p:cNvPr id="13" name="Conector recto 12"/>
          <p:cNvCxnSpPr/>
          <p:nvPr/>
        </p:nvCxnSpPr>
        <p:spPr>
          <a:xfrm flipV="1">
            <a:off x="4636885" y="3947746"/>
            <a:ext cx="7123" cy="250559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Cerrar llave 14"/>
          <p:cNvSpPr/>
          <p:nvPr/>
        </p:nvSpPr>
        <p:spPr>
          <a:xfrm rot="5400000">
            <a:off x="7832814" y="4524843"/>
            <a:ext cx="283300" cy="11159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cxnSp>
        <p:nvCxnSpPr>
          <p:cNvPr id="17" name="Conector recto 16"/>
          <p:cNvCxnSpPr/>
          <p:nvPr/>
        </p:nvCxnSpPr>
        <p:spPr>
          <a:xfrm flipV="1">
            <a:off x="7380311" y="3897777"/>
            <a:ext cx="0" cy="262756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Rectángulo redondeado 18"/>
          <p:cNvSpPr/>
          <p:nvPr/>
        </p:nvSpPr>
        <p:spPr>
          <a:xfrm>
            <a:off x="1763688" y="2946312"/>
            <a:ext cx="1584176" cy="504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600" dirty="0"/>
              <a:t>entrenamiento</a:t>
            </a:r>
            <a:endParaRPr lang="es-CR" sz="1200" dirty="0"/>
          </a:p>
        </p:txBody>
      </p:sp>
      <p:sp>
        <p:nvSpPr>
          <p:cNvPr id="21" name="Rectángulo redondeado 20"/>
          <p:cNvSpPr/>
          <p:nvPr/>
        </p:nvSpPr>
        <p:spPr>
          <a:xfrm>
            <a:off x="5256076" y="2946311"/>
            <a:ext cx="1584176" cy="504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validación</a:t>
            </a:r>
          </a:p>
        </p:txBody>
      </p:sp>
      <p:sp>
        <p:nvSpPr>
          <p:cNvPr id="22" name="Rectángulo redondeado 21"/>
          <p:cNvSpPr/>
          <p:nvPr/>
        </p:nvSpPr>
        <p:spPr>
          <a:xfrm>
            <a:off x="7491499" y="5491132"/>
            <a:ext cx="1112949" cy="504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pronóstico</a:t>
            </a:r>
            <a:endParaRPr lang="es-CR" dirty="0"/>
          </a:p>
        </p:txBody>
      </p:sp>
      <p:sp>
        <p:nvSpPr>
          <p:cNvPr id="2" name="Rectángulo redondeado 1"/>
          <p:cNvSpPr/>
          <p:nvPr/>
        </p:nvSpPr>
        <p:spPr>
          <a:xfrm>
            <a:off x="4894474" y="3904154"/>
            <a:ext cx="2232248" cy="5040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R" dirty="0"/>
              <a:t>Estimación set de validación</a:t>
            </a:r>
          </a:p>
        </p:txBody>
      </p:sp>
    </p:spTree>
    <p:extLst>
      <p:ext uri="{BB962C8B-B14F-4D97-AF65-F5344CB8AC3E}">
        <p14:creationId xmlns:p14="http://schemas.microsoft.com/office/powerpoint/2010/main" val="4149887959"/>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5496" y="44624"/>
            <a:ext cx="9073008" cy="864096"/>
          </a:xfrm>
        </p:spPr>
        <p:txBody>
          <a:bodyPr/>
          <a:lstStyle/>
          <a:p>
            <a:r>
              <a:rPr lang="es-CR" dirty="0"/>
              <a:t>Etapas en el análisis de la serie</a:t>
            </a:r>
          </a:p>
        </p:txBody>
      </p:sp>
      <p:sp>
        <p:nvSpPr>
          <p:cNvPr id="7" name="Marcador de contenido 2"/>
          <p:cNvSpPr>
            <a:spLocks noGrp="1"/>
          </p:cNvSpPr>
          <p:nvPr>
            <p:ph idx="1"/>
          </p:nvPr>
        </p:nvSpPr>
        <p:spPr>
          <a:xfrm>
            <a:off x="179512" y="1124369"/>
            <a:ext cx="8712968" cy="1368528"/>
          </a:xfrm>
        </p:spPr>
        <p:txBody>
          <a:bodyPr>
            <a:normAutofit/>
          </a:bodyPr>
          <a:lstStyle/>
          <a:p>
            <a:pPr marL="0" indent="0">
              <a:buNone/>
            </a:pPr>
            <a:r>
              <a:rPr lang="es-CR" sz="2400" dirty="0"/>
              <a:t>6. Medidas de rendimiento (set de validación): </a:t>
            </a:r>
          </a:p>
          <a:p>
            <a:pPr marL="0" indent="0">
              <a:buNone/>
            </a:pPr>
            <a:endParaRPr lang="es-CR" sz="2400" dirty="0"/>
          </a:p>
          <a:p>
            <a:pPr marL="0" indent="0">
              <a:buNone/>
            </a:pPr>
            <a:endParaRPr lang="es-CR" sz="2400" dirty="0"/>
          </a:p>
        </p:txBody>
      </p:sp>
      <p:pic>
        <p:nvPicPr>
          <p:cNvPr id="5122" name="Picture 2" descr="Resultado de imagen para time series forecasti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894"/>
          <a:stretch/>
        </p:blipFill>
        <p:spPr bwMode="auto">
          <a:xfrm>
            <a:off x="179512" y="3212975"/>
            <a:ext cx="8710167" cy="3636231"/>
          </a:xfrm>
          <a:prstGeom prst="rect">
            <a:avLst/>
          </a:prstGeom>
          <a:noFill/>
          <a:extLst>
            <a:ext uri="{909E8E84-426E-40DD-AFC4-6F175D3DCCD1}">
              <a14:hiddenFill xmlns:a14="http://schemas.microsoft.com/office/drawing/2010/main">
                <a:solidFill>
                  <a:srgbClr val="FFFFFF"/>
                </a:solidFill>
              </a14:hiddenFill>
            </a:ext>
          </a:extLst>
        </p:spPr>
      </p:pic>
      <p:sp>
        <p:nvSpPr>
          <p:cNvPr id="9" name="Cerrar llave 8"/>
          <p:cNvSpPr/>
          <p:nvPr/>
        </p:nvSpPr>
        <p:spPr>
          <a:xfrm rot="16200000">
            <a:off x="2411760" y="1772816"/>
            <a:ext cx="288032" cy="40324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sp>
        <p:nvSpPr>
          <p:cNvPr id="12" name="Cerrar llave 11"/>
          <p:cNvSpPr/>
          <p:nvPr/>
        </p:nvSpPr>
        <p:spPr>
          <a:xfrm rot="16200000">
            <a:off x="5904148" y="2456891"/>
            <a:ext cx="288032" cy="26642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cxnSp>
        <p:nvCxnSpPr>
          <p:cNvPr id="13" name="Conector recto 12"/>
          <p:cNvCxnSpPr/>
          <p:nvPr/>
        </p:nvCxnSpPr>
        <p:spPr>
          <a:xfrm flipV="1">
            <a:off x="4636885" y="3947746"/>
            <a:ext cx="7123" cy="250559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Cerrar llave 14"/>
          <p:cNvSpPr/>
          <p:nvPr/>
        </p:nvSpPr>
        <p:spPr>
          <a:xfrm rot="5400000">
            <a:off x="7832814" y="4524843"/>
            <a:ext cx="283300" cy="11159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cxnSp>
        <p:nvCxnSpPr>
          <p:cNvPr id="17" name="Conector recto 16"/>
          <p:cNvCxnSpPr/>
          <p:nvPr/>
        </p:nvCxnSpPr>
        <p:spPr>
          <a:xfrm flipV="1">
            <a:off x="7380311" y="3897777"/>
            <a:ext cx="0" cy="262756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Rectángulo redondeado 18"/>
          <p:cNvSpPr/>
          <p:nvPr/>
        </p:nvSpPr>
        <p:spPr>
          <a:xfrm>
            <a:off x="1763688" y="2946312"/>
            <a:ext cx="1584176" cy="504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600" dirty="0"/>
              <a:t>entrenamiento</a:t>
            </a:r>
            <a:endParaRPr lang="es-CR" sz="1200" dirty="0"/>
          </a:p>
        </p:txBody>
      </p:sp>
      <p:sp>
        <p:nvSpPr>
          <p:cNvPr id="21" name="Rectángulo redondeado 20"/>
          <p:cNvSpPr/>
          <p:nvPr/>
        </p:nvSpPr>
        <p:spPr>
          <a:xfrm>
            <a:off x="5256076" y="2946311"/>
            <a:ext cx="1584176" cy="504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validación</a:t>
            </a:r>
          </a:p>
        </p:txBody>
      </p:sp>
      <p:sp>
        <p:nvSpPr>
          <p:cNvPr id="22" name="Rectángulo redondeado 21"/>
          <p:cNvSpPr/>
          <p:nvPr/>
        </p:nvSpPr>
        <p:spPr>
          <a:xfrm>
            <a:off x="7491499" y="5491132"/>
            <a:ext cx="1112949" cy="504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pronóstico</a:t>
            </a:r>
            <a:endParaRPr lang="es-CR" dirty="0"/>
          </a:p>
        </p:txBody>
      </p:sp>
      <p:sp>
        <p:nvSpPr>
          <p:cNvPr id="2" name="Rectángulo redondeado 1"/>
          <p:cNvSpPr/>
          <p:nvPr/>
        </p:nvSpPr>
        <p:spPr>
          <a:xfrm>
            <a:off x="4894474" y="3904154"/>
            <a:ext cx="2232248" cy="5040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R" dirty="0"/>
              <a:t>Medidas de rendimiento</a:t>
            </a:r>
          </a:p>
        </p:txBody>
      </p:sp>
    </p:spTree>
    <p:extLst>
      <p:ext uri="{BB962C8B-B14F-4D97-AF65-F5344CB8AC3E}">
        <p14:creationId xmlns:p14="http://schemas.microsoft.com/office/powerpoint/2010/main" val="362665962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CR" dirty="0"/>
          </a:p>
        </p:txBody>
      </p:sp>
      <p:sp>
        <p:nvSpPr>
          <p:cNvPr id="4" name="Título 1"/>
          <p:cNvSpPr>
            <a:spLocks noGrp="1"/>
          </p:cNvSpPr>
          <p:nvPr>
            <p:ph type="title"/>
          </p:nvPr>
        </p:nvSpPr>
        <p:spPr>
          <a:xfrm>
            <a:off x="179512" y="53752"/>
            <a:ext cx="8712968" cy="1143000"/>
          </a:xfrm>
        </p:spPr>
        <p:txBody>
          <a:bodyPr/>
          <a:lstStyle/>
          <a:p>
            <a:r>
              <a:rPr lang="es-CR" dirty="0"/>
              <a:t>Importancia de pronosticar una ST</a:t>
            </a:r>
          </a:p>
        </p:txBody>
      </p:sp>
      <p:pic>
        <p:nvPicPr>
          <p:cNvPr id="5" name="Imagen 4"/>
          <p:cNvPicPr>
            <a:picLocks noChangeAspect="1"/>
          </p:cNvPicPr>
          <p:nvPr/>
        </p:nvPicPr>
        <p:blipFill>
          <a:blip r:embed="rId2" cstate="print"/>
          <a:stretch>
            <a:fillRect/>
          </a:stretch>
        </p:blipFill>
        <p:spPr>
          <a:xfrm>
            <a:off x="192650" y="1124745"/>
            <a:ext cx="6323566" cy="5472608"/>
          </a:xfrm>
          <a:prstGeom prst="rect">
            <a:avLst/>
          </a:prstGeom>
        </p:spPr>
      </p:pic>
      <p:sp>
        <p:nvSpPr>
          <p:cNvPr id="6" name="Flecha izquierda 5"/>
          <p:cNvSpPr/>
          <p:nvPr/>
        </p:nvSpPr>
        <p:spPr>
          <a:xfrm>
            <a:off x="6764850" y="1700808"/>
            <a:ext cx="1767590" cy="28803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R"/>
          </a:p>
        </p:txBody>
      </p:sp>
      <p:sp>
        <p:nvSpPr>
          <p:cNvPr id="7" name="Flecha izquierda 6"/>
          <p:cNvSpPr/>
          <p:nvPr/>
        </p:nvSpPr>
        <p:spPr>
          <a:xfrm>
            <a:off x="6717713" y="5373216"/>
            <a:ext cx="1767590" cy="28803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R"/>
          </a:p>
        </p:txBody>
      </p:sp>
    </p:spTree>
    <p:extLst>
      <p:ext uri="{BB962C8B-B14F-4D97-AF65-F5344CB8AC3E}">
        <p14:creationId xmlns:p14="http://schemas.microsoft.com/office/powerpoint/2010/main" val="329603304"/>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5496" y="44624"/>
            <a:ext cx="9073008" cy="864096"/>
          </a:xfrm>
        </p:spPr>
        <p:txBody>
          <a:bodyPr/>
          <a:lstStyle/>
          <a:p>
            <a:r>
              <a:rPr lang="es-CR" dirty="0"/>
              <a:t>Etapas en el análisis de la serie</a:t>
            </a:r>
          </a:p>
        </p:txBody>
      </p:sp>
      <p:sp>
        <p:nvSpPr>
          <p:cNvPr id="7" name="Marcador de contenido 2"/>
          <p:cNvSpPr>
            <a:spLocks noGrp="1"/>
          </p:cNvSpPr>
          <p:nvPr>
            <p:ph idx="1"/>
          </p:nvPr>
        </p:nvSpPr>
        <p:spPr>
          <a:xfrm>
            <a:off x="179512" y="980727"/>
            <a:ext cx="8784976" cy="1569713"/>
          </a:xfrm>
        </p:spPr>
        <p:txBody>
          <a:bodyPr>
            <a:normAutofit/>
          </a:bodyPr>
          <a:lstStyle/>
          <a:p>
            <a:pPr marL="0" indent="0">
              <a:buNone/>
            </a:pPr>
            <a:r>
              <a:rPr lang="es-CR" sz="2400" dirty="0"/>
              <a:t>7. Selección del mejor método de estimación: según las comparaciones de las medidas de rendimiento tanto para el set de entrenamiento + set de validación, se elige el mejor modelo llevar a cabo el pronóstico.</a:t>
            </a:r>
          </a:p>
          <a:p>
            <a:pPr marL="0" indent="0">
              <a:buNone/>
            </a:pPr>
            <a:endParaRPr lang="es-CR" sz="2400" dirty="0"/>
          </a:p>
          <a:p>
            <a:pPr marL="0" indent="0">
              <a:buNone/>
            </a:pPr>
            <a:endParaRPr lang="es-CR" sz="2400" dirty="0"/>
          </a:p>
        </p:txBody>
      </p:sp>
      <p:pic>
        <p:nvPicPr>
          <p:cNvPr id="5122" name="Picture 2" descr="Resultado de imagen para time series forecasti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894"/>
          <a:stretch/>
        </p:blipFill>
        <p:spPr bwMode="auto">
          <a:xfrm>
            <a:off x="179512" y="3212975"/>
            <a:ext cx="8710167" cy="3636231"/>
          </a:xfrm>
          <a:prstGeom prst="rect">
            <a:avLst/>
          </a:prstGeom>
          <a:noFill/>
          <a:extLst>
            <a:ext uri="{909E8E84-426E-40DD-AFC4-6F175D3DCCD1}">
              <a14:hiddenFill xmlns:a14="http://schemas.microsoft.com/office/drawing/2010/main">
                <a:solidFill>
                  <a:srgbClr val="FFFFFF"/>
                </a:solidFill>
              </a14:hiddenFill>
            </a:ext>
          </a:extLst>
        </p:spPr>
      </p:pic>
      <p:sp>
        <p:nvSpPr>
          <p:cNvPr id="9" name="Cerrar llave 8"/>
          <p:cNvSpPr/>
          <p:nvPr/>
        </p:nvSpPr>
        <p:spPr>
          <a:xfrm rot="16200000">
            <a:off x="2411760" y="1772816"/>
            <a:ext cx="288032" cy="40324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sp>
        <p:nvSpPr>
          <p:cNvPr id="12" name="Cerrar llave 11"/>
          <p:cNvSpPr/>
          <p:nvPr/>
        </p:nvSpPr>
        <p:spPr>
          <a:xfrm rot="16200000">
            <a:off x="5904148" y="2456891"/>
            <a:ext cx="288032" cy="26642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cxnSp>
        <p:nvCxnSpPr>
          <p:cNvPr id="13" name="Conector recto 12"/>
          <p:cNvCxnSpPr/>
          <p:nvPr/>
        </p:nvCxnSpPr>
        <p:spPr>
          <a:xfrm flipV="1">
            <a:off x="4636885" y="3947746"/>
            <a:ext cx="7123" cy="250559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Cerrar llave 14"/>
          <p:cNvSpPr/>
          <p:nvPr/>
        </p:nvSpPr>
        <p:spPr>
          <a:xfrm rot="5400000">
            <a:off x="7832814" y="4524843"/>
            <a:ext cx="283300" cy="11159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cxnSp>
        <p:nvCxnSpPr>
          <p:cNvPr id="17" name="Conector recto 16"/>
          <p:cNvCxnSpPr/>
          <p:nvPr/>
        </p:nvCxnSpPr>
        <p:spPr>
          <a:xfrm flipV="1">
            <a:off x="7380311" y="3897777"/>
            <a:ext cx="0" cy="262756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Rectángulo redondeado 18"/>
          <p:cNvSpPr/>
          <p:nvPr/>
        </p:nvSpPr>
        <p:spPr>
          <a:xfrm>
            <a:off x="1763688" y="2946312"/>
            <a:ext cx="1584176" cy="504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600" dirty="0"/>
              <a:t>entrenamiento</a:t>
            </a:r>
            <a:endParaRPr lang="es-CR" sz="1200" dirty="0"/>
          </a:p>
        </p:txBody>
      </p:sp>
      <p:sp>
        <p:nvSpPr>
          <p:cNvPr id="21" name="Rectángulo redondeado 20"/>
          <p:cNvSpPr/>
          <p:nvPr/>
        </p:nvSpPr>
        <p:spPr>
          <a:xfrm>
            <a:off x="5256076" y="2946311"/>
            <a:ext cx="1584176" cy="504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validación</a:t>
            </a:r>
          </a:p>
        </p:txBody>
      </p:sp>
      <p:sp>
        <p:nvSpPr>
          <p:cNvPr id="22" name="Rectángulo redondeado 21"/>
          <p:cNvSpPr/>
          <p:nvPr/>
        </p:nvSpPr>
        <p:spPr>
          <a:xfrm>
            <a:off x="7491499" y="5491132"/>
            <a:ext cx="1112949" cy="504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pronóstico</a:t>
            </a:r>
            <a:endParaRPr lang="es-CR" dirty="0"/>
          </a:p>
        </p:txBody>
      </p:sp>
      <p:sp>
        <p:nvSpPr>
          <p:cNvPr id="2" name="Rectángulo redondeado 1"/>
          <p:cNvSpPr/>
          <p:nvPr/>
        </p:nvSpPr>
        <p:spPr>
          <a:xfrm>
            <a:off x="4894474" y="3904154"/>
            <a:ext cx="2232248" cy="5040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R" dirty="0"/>
              <a:t>Elección del mejor modelo</a:t>
            </a:r>
          </a:p>
        </p:txBody>
      </p:sp>
    </p:spTree>
    <p:extLst>
      <p:ext uri="{BB962C8B-B14F-4D97-AF65-F5344CB8AC3E}">
        <p14:creationId xmlns:p14="http://schemas.microsoft.com/office/powerpoint/2010/main" val="1725938797"/>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5496" y="44624"/>
            <a:ext cx="9073008" cy="864096"/>
          </a:xfrm>
        </p:spPr>
        <p:txBody>
          <a:bodyPr/>
          <a:lstStyle/>
          <a:p>
            <a:r>
              <a:rPr lang="es-CR" dirty="0"/>
              <a:t>Etapas en el análisis de la serie</a:t>
            </a:r>
          </a:p>
        </p:txBody>
      </p:sp>
      <p:sp>
        <p:nvSpPr>
          <p:cNvPr id="7" name="Marcador de contenido 2"/>
          <p:cNvSpPr>
            <a:spLocks noGrp="1"/>
          </p:cNvSpPr>
          <p:nvPr>
            <p:ph idx="1"/>
          </p:nvPr>
        </p:nvSpPr>
        <p:spPr>
          <a:xfrm>
            <a:off x="179512" y="1175383"/>
            <a:ext cx="8784976" cy="1375057"/>
          </a:xfrm>
        </p:spPr>
        <p:txBody>
          <a:bodyPr>
            <a:normAutofit/>
          </a:bodyPr>
          <a:lstStyle/>
          <a:p>
            <a:pPr marL="0" indent="0">
              <a:buNone/>
            </a:pPr>
            <a:r>
              <a:rPr lang="es-CR" sz="2400" dirty="0"/>
              <a:t>8. Pronóstico: se pronostica para el período t+1, … , </a:t>
            </a:r>
            <a:r>
              <a:rPr lang="es-CR" sz="2400" dirty="0" err="1"/>
              <a:t>t+h</a:t>
            </a:r>
            <a:r>
              <a:rPr lang="es-CR" sz="2400" dirty="0"/>
              <a:t>. </a:t>
            </a:r>
          </a:p>
          <a:p>
            <a:pPr marL="0" indent="0">
              <a:buNone/>
            </a:pPr>
            <a:endParaRPr lang="es-CR" sz="2400" dirty="0"/>
          </a:p>
          <a:p>
            <a:pPr marL="0" indent="0">
              <a:buNone/>
            </a:pPr>
            <a:endParaRPr lang="es-CR" sz="2400" dirty="0"/>
          </a:p>
          <a:p>
            <a:pPr marL="0" indent="0">
              <a:buNone/>
            </a:pPr>
            <a:endParaRPr lang="es-CR" sz="2400" dirty="0"/>
          </a:p>
        </p:txBody>
      </p:sp>
      <p:pic>
        <p:nvPicPr>
          <p:cNvPr id="5122" name="Picture 2" descr="Resultado de imagen para time series forecasti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894"/>
          <a:stretch/>
        </p:blipFill>
        <p:spPr bwMode="auto">
          <a:xfrm>
            <a:off x="179512" y="3212975"/>
            <a:ext cx="8710167" cy="3636231"/>
          </a:xfrm>
          <a:prstGeom prst="rect">
            <a:avLst/>
          </a:prstGeom>
          <a:noFill/>
          <a:extLst>
            <a:ext uri="{909E8E84-426E-40DD-AFC4-6F175D3DCCD1}">
              <a14:hiddenFill xmlns:a14="http://schemas.microsoft.com/office/drawing/2010/main">
                <a:solidFill>
                  <a:srgbClr val="FFFFFF"/>
                </a:solidFill>
              </a14:hiddenFill>
            </a:ext>
          </a:extLst>
        </p:spPr>
      </p:pic>
      <p:sp>
        <p:nvSpPr>
          <p:cNvPr id="9" name="Cerrar llave 8"/>
          <p:cNvSpPr/>
          <p:nvPr/>
        </p:nvSpPr>
        <p:spPr>
          <a:xfrm rot="16200000">
            <a:off x="2411760" y="1772816"/>
            <a:ext cx="288032" cy="40324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sp>
        <p:nvSpPr>
          <p:cNvPr id="12" name="Cerrar llave 11"/>
          <p:cNvSpPr/>
          <p:nvPr/>
        </p:nvSpPr>
        <p:spPr>
          <a:xfrm rot="16200000">
            <a:off x="5904148" y="2456891"/>
            <a:ext cx="288032" cy="26642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cxnSp>
        <p:nvCxnSpPr>
          <p:cNvPr id="13" name="Conector recto 12"/>
          <p:cNvCxnSpPr/>
          <p:nvPr/>
        </p:nvCxnSpPr>
        <p:spPr>
          <a:xfrm flipV="1">
            <a:off x="4636885" y="3947746"/>
            <a:ext cx="7123" cy="250559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Cerrar llave 14"/>
          <p:cNvSpPr/>
          <p:nvPr/>
        </p:nvSpPr>
        <p:spPr>
          <a:xfrm rot="5400000">
            <a:off x="7832814" y="4524843"/>
            <a:ext cx="283300" cy="11159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cxnSp>
        <p:nvCxnSpPr>
          <p:cNvPr id="17" name="Conector recto 16"/>
          <p:cNvCxnSpPr/>
          <p:nvPr/>
        </p:nvCxnSpPr>
        <p:spPr>
          <a:xfrm flipV="1">
            <a:off x="7380311" y="3897777"/>
            <a:ext cx="0" cy="262756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Rectángulo redondeado 18"/>
          <p:cNvSpPr/>
          <p:nvPr/>
        </p:nvSpPr>
        <p:spPr>
          <a:xfrm>
            <a:off x="1763688" y="2946312"/>
            <a:ext cx="1584176" cy="504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600" dirty="0"/>
              <a:t>entrenamiento</a:t>
            </a:r>
            <a:endParaRPr lang="es-CR" sz="1200" dirty="0"/>
          </a:p>
        </p:txBody>
      </p:sp>
      <p:sp>
        <p:nvSpPr>
          <p:cNvPr id="21" name="Rectángulo redondeado 20"/>
          <p:cNvSpPr/>
          <p:nvPr/>
        </p:nvSpPr>
        <p:spPr>
          <a:xfrm>
            <a:off x="5256076" y="2946311"/>
            <a:ext cx="1584176" cy="504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validación</a:t>
            </a:r>
          </a:p>
        </p:txBody>
      </p:sp>
      <p:sp>
        <p:nvSpPr>
          <p:cNvPr id="22" name="Rectángulo redondeado 21"/>
          <p:cNvSpPr/>
          <p:nvPr/>
        </p:nvSpPr>
        <p:spPr>
          <a:xfrm>
            <a:off x="7491499" y="5491132"/>
            <a:ext cx="1112949" cy="50442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R" sz="1400" dirty="0"/>
              <a:t>Pronóstico</a:t>
            </a:r>
            <a:endParaRPr lang="es-CR" dirty="0"/>
          </a:p>
        </p:txBody>
      </p:sp>
    </p:spTree>
    <p:extLst>
      <p:ext uri="{BB962C8B-B14F-4D97-AF65-F5344CB8AC3E}">
        <p14:creationId xmlns:p14="http://schemas.microsoft.com/office/powerpoint/2010/main" val="1065666376"/>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5496" y="44624"/>
            <a:ext cx="9073008" cy="864096"/>
          </a:xfrm>
        </p:spPr>
        <p:txBody>
          <a:bodyPr/>
          <a:lstStyle/>
          <a:p>
            <a:r>
              <a:rPr lang="es-CR" dirty="0"/>
              <a:t>Etapas en el análisis de la serie</a:t>
            </a:r>
          </a:p>
        </p:txBody>
      </p:sp>
      <p:pic>
        <p:nvPicPr>
          <p:cNvPr id="5122" name="Picture 2" descr="Resultado de imagen para pay attention"/>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8894" b="4390"/>
          <a:stretch/>
        </p:blipFill>
        <p:spPr bwMode="auto">
          <a:xfrm>
            <a:off x="1115616" y="1485603"/>
            <a:ext cx="6292602" cy="5255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924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5496" y="44624"/>
            <a:ext cx="9073008" cy="864096"/>
          </a:xfrm>
        </p:spPr>
        <p:txBody>
          <a:bodyPr/>
          <a:lstStyle/>
          <a:p>
            <a:r>
              <a:rPr lang="es-CR" dirty="0"/>
              <a:t>Etapas en el análisis de la serie</a:t>
            </a:r>
          </a:p>
        </p:txBody>
      </p:sp>
      <p:sp>
        <p:nvSpPr>
          <p:cNvPr id="7" name="Marcador de contenido 2"/>
          <p:cNvSpPr>
            <a:spLocks noGrp="1"/>
          </p:cNvSpPr>
          <p:nvPr>
            <p:ph idx="1"/>
          </p:nvPr>
        </p:nvSpPr>
        <p:spPr>
          <a:xfrm>
            <a:off x="179512" y="1175383"/>
            <a:ext cx="8784976" cy="1375057"/>
          </a:xfrm>
        </p:spPr>
        <p:txBody>
          <a:bodyPr>
            <a:normAutofit fontScale="92500" lnSpcReduction="10000"/>
          </a:bodyPr>
          <a:lstStyle/>
          <a:p>
            <a:pPr marL="0" indent="0" algn="just">
              <a:buNone/>
            </a:pPr>
            <a:r>
              <a:rPr lang="es-CR" sz="2400" dirty="0"/>
              <a:t>8. Pronóstico: este se debe de interpretar. La razón de ser del análisis es pronosticar hasta el periodo </a:t>
            </a:r>
            <a:r>
              <a:rPr lang="es-CR" sz="2400" b="1" i="1" dirty="0"/>
              <a:t>H</a:t>
            </a:r>
            <a:r>
              <a:rPr lang="es-CR" sz="2400" dirty="0"/>
              <a:t>. Se debe de explicar o describir el pronostico, contextualizar y finalmente dar la valoración de lo que sucederá en el futuro.</a:t>
            </a:r>
          </a:p>
          <a:p>
            <a:pPr marL="0" indent="0" algn="just">
              <a:buNone/>
            </a:pPr>
            <a:endParaRPr lang="es-CR" sz="2400" dirty="0"/>
          </a:p>
          <a:p>
            <a:pPr marL="0" indent="0" algn="just">
              <a:buNone/>
            </a:pPr>
            <a:endParaRPr lang="es-CR" sz="2400" dirty="0"/>
          </a:p>
          <a:p>
            <a:pPr marL="0" indent="0" algn="just">
              <a:buNone/>
            </a:pPr>
            <a:endParaRPr lang="es-CR" sz="2400" dirty="0"/>
          </a:p>
        </p:txBody>
      </p:sp>
      <p:pic>
        <p:nvPicPr>
          <p:cNvPr id="5122" name="Picture 2" descr="Resultado de imagen para time series forecasti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894"/>
          <a:stretch/>
        </p:blipFill>
        <p:spPr bwMode="auto">
          <a:xfrm>
            <a:off x="179512" y="3212975"/>
            <a:ext cx="8710167" cy="3636231"/>
          </a:xfrm>
          <a:prstGeom prst="rect">
            <a:avLst/>
          </a:prstGeom>
          <a:noFill/>
          <a:extLst>
            <a:ext uri="{909E8E84-426E-40DD-AFC4-6F175D3DCCD1}">
              <a14:hiddenFill xmlns:a14="http://schemas.microsoft.com/office/drawing/2010/main">
                <a:solidFill>
                  <a:srgbClr val="FFFFFF"/>
                </a:solidFill>
              </a14:hiddenFill>
            </a:ext>
          </a:extLst>
        </p:spPr>
      </p:pic>
      <p:sp>
        <p:nvSpPr>
          <p:cNvPr id="9" name="Cerrar llave 8"/>
          <p:cNvSpPr/>
          <p:nvPr/>
        </p:nvSpPr>
        <p:spPr>
          <a:xfrm rot="16200000">
            <a:off x="2411760" y="1772816"/>
            <a:ext cx="288032" cy="40324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sp>
        <p:nvSpPr>
          <p:cNvPr id="12" name="Cerrar llave 11"/>
          <p:cNvSpPr/>
          <p:nvPr/>
        </p:nvSpPr>
        <p:spPr>
          <a:xfrm rot="16200000">
            <a:off x="5904148" y="2456891"/>
            <a:ext cx="288032" cy="26642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cxnSp>
        <p:nvCxnSpPr>
          <p:cNvPr id="13" name="Conector recto 12"/>
          <p:cNvCxnSpPr/>
          <p:nvPr/>
        </p:nvCxnSpPr>
        <p:spPr>
          <a:xfrm flipV="1">
            <a:off x="4636885" y="3947746"/>
            <a:ext cx="7123" cy="250559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Cerrar llave 14"/>
          <p:cNvSpPr/>
          <p:nvPr/>
        </p:nvSpPr>
        <p:spPr>
          <a:xfrm rot="5400000">
            <a:off x="7832814" y="4524843"/>
            <a:ext cx="283300" cy="11159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cxnSp>
        <p:nvCxnSpPr>
          <p:cNvPr id="17" name="Conector recto 16"/>
          <p:cNvCxnSpPr/>
          <p:nvPr/>
        </p:nvCxnSpPr>
        <p:spPr>
          <a:xfrm flipV="1">
            <a:off x="7380311" y="3897777"/>
            <a:ext cx="0" cy="262756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Rectángulo redondeado 18"/>
          <p:cNvSpPr/>
          <p:nvPr/>
        </p:nvSpPr>
        <p:spPr>
          <a:xfrm>
            <a:off x="1763688" y="2946312"/>
            <a:ext cx="1584176" cy="504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600" dirty="0"/>
              <a:t>entrenamiento</a:t>
            </a:r>
            <a:endParaRPr lang="es-CR" sz="1200" dirty="0"/>
          </a:p>
        </p:txBody>
      </p:sp>
      <p:sp>
        <p:nvSpPr>
          <p:cNvPr id="21" name="Rectángulo redondeado 20"/>
          <p:cNvSpPr/>
          <p:nvPr/>
        </p:nvSpPr>
        <p:spPr>
          <a:xfrm>
            <a:off x="5256076" y="2946311"/>
            <a:ext cx="1584176" cy="504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validación</a:t>
            </a:r>
          </a:p>
        </p:txBody>
      </p:sp>
      <p:sp>
        <p:nvSpPr>
          <p:cNvPr id="22" name="Rectángulo redondeado 21"/>
          <p:cNvSpPr/>
          <p:nvPr/>
        </p:nvSpPr>
        <p:spPr>
          <a:xfrm>
            <a:off x="7491499" y="5491132"/>
            <a:ext cx="1112949" cy="50442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R" sz="1400" dirty="0"/>
              <a:t>Pronóstico</a:t>
            </a:r>
            <a:endParaRPr lang="es-CR" dirty="0"/>
          </a:p>
        </p:txBody>
      </p:sp>
    </p:spTree>
    <p:extLst>
      <p:ext uri="{BB962C8B-B14F-4D97-AF65-F5344CB8AC3E}">
        <p14:creationId xmlns:p14="http://schemas.microsoft.com/office/powerpoint/2010/main" val="1755765633"/>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94122"/>
          </a:xfrm>
        </p:spPr>
        <p:txBody>
          <a:bodyPr>
            <a:normAutofit/>
          </a:bodyPr>
          <a:lstStyle/>
          <a:p>
            <a:r>
              <a:rPr lang="es-CR" dirty="0"/>
              <a:t>Índice</a:t>
            </a:r>
          </a:p>
        </p:txBody>
      </p:sp>
      <p:sp>
        <p:nvSpPr>
          <p:cNvPr id="5" name="4 Elipse"/>
          <p:cNvSpPr/>
          <p:nvPr/>
        </p:nvSpPr>
        <p:spPr>
          <a:xfrm>
            <a:off x="467544" y="1423151"/>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7</a:t>
            </a:r>
          </a:p>
        </p:txBody>
      </p:sp>
      <p:sp>
        <p:nvSpPr>
          <p:cNvPr id="11" name="10 Rectángulo redondeado"/>
          <p:cNvSpPr/>
          <p:nvPr/>
        </p:nvSpPr>
        <p:spPr>
          <a:xfrm>
            <a:off x="2049519" y="1423151"/>
            <a:ext cx="194421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Longitud de la serie de tiempo</a:t>
            </a:r>
          </a:p>
        </p:txBody>
      </p:sp>
      <p:sp>
        <p:nvSpPr>
          <p:cNvPr id="8" name="4 Elipse"/>
          <p:cNvSpPr/>
          <p:nvPr/>
        </p:nvSpPr>
        <p:spPr>
          <a:xfrm>
            <a:off x="467544" y="3392996"/>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8</a:t>
            </a:r>
          </a:p>
        </p:txBody>
      </p:sp>
      <p:sp>
        <p:nvSpPr>
          <p:cNvPr id="9" name="10 Rectángulo redondeado"/>
          <p:cNvSpPr/>
          <p:nvPr/>
        </p:nvSpPr>
        <p:spPr>
          <a:xfrm>
            <a:off x="2049519" y="3392996"/>
            <a:ext cx="194421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Etapas de análisis de una serie de tiempo</a:t>
            </a:r>
          </a:p>
        </p:txBody>
      </p:sp>
      <p:sp>
        <p:nvSpPr>
          <p:cNvPr id="10" name="4 Elipse"/>
          <p:cNvSpPr/>
          <p:nvPr/>
        </p:nvSpPr>
        <p:spPr>
          <a:xfrm>
            <a:off x="467544" y="5362841"/>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9</a:t>
            </a:r>
          </a:p>
        </p:txBody>
      </p:sp>
      <p:sp>
        <p:nvSpPr>
          <p:cNvPr id="12" name="10 Rectángulo redondeado"/>
          <p:cNvSpPr/>
          <p:nvPr/>
        </p:nvSpPr>
        <p:spPr>
          <a:xfrm>
            <a:off x="2049519" y="5362841"/>
            <a:ext cx="194421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Medidas de rendimiento</a:t>
            </a:r>
          </a:p>
        </p:txBody>
      </p:sp>
    </p:spTree>
    <p:extLst>
      <p:ext uri="{BB962C8B-B14F-4D97-AF65-F5344CB8AC3E}">
        <p14:creationId xmlns:p14="http://schemas.microsoft.com/office/powerpoint/2010/main" val="480756687"/>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504" y="116632"/>
            <a:ext cx="8928992" cy="994122"/>
          </a:xfrm>
        </p:spPr>
        <p:txBody>
          <a:bodyPr/>
          <a:lstStyle/>
          <a:p>
            <a:r>
              <a:rPr lang="es-CR" dirty="0"/>
              <a:t>Medidas de rendimiento</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29735" y="1412776"/>
                <a:ext cx="8229600" cy="5184576"/>
              </a:xfrm>
            </p:spPr>
            <p:txBody>
              <a:bodyPr>
                <a:normAutofit/>
              </a:bodyPr>
              <a:lstStyle/>
              <a:p>
                <a:r>
                  <a:rPr lang="es-CR" sz="2400" dirty="0"/>
                  <a:t>Las medidas clásicas son …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𝑦</m:t>
                        </m:r>
                      </m:e>
                      <m:sub>
                        <m:r>
                          <a:rPr lang="es-CR" sz="2400" b="0" i="1" smtClean="0">
                            <a:latin typeface="Cambria Math" panose="02040503050406030204" pitchFamily="18" charset="0"/>
                          </a:rPr>
                          <m:t>𝑡</m:t>
                        </m:r>
                      </m:sub>
                    </m:sSub>
                  </m:oMath>
                </a14:m>
                <a:r>
                  <a:rPr lang="es-CR" sz="2400" dirty="0"/>
                  <a:t> son los valores observados y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𝑓</m:t>
                        </m:r>
                      </m:e>
                      <m:sub>
                        <m:r>
                          <a:rPr lang="es-CR" sz="2400" b="0" i="1" smtClean="0">
                            <a:latin typeface="Cambria Math" panose="02040503050406030204" pitchFamily="18" charset="0"/>
                          </a:rPr>
                          <m:t>𝑡</m:t>
                        </m:r>
                      </m:sub>
                    </m:sSub>
                  </m:oMath>
                </a14:m>
                <a:r>
                  <a:rPr lang="es-CR" sz="2400" dirty="0"/>
                  <a:t> son los valores estimados).</a:t>
                </a:r>
              </a:p>
              <a:p>
                <a:endParaRPr lang="es-CR" sz="2400" dirty="0"/>
              </a:p>
              <a:p>
                <a:endParaRPr lang="es-CR" sz="2400" dirty="0"/>
              </a:p>
              <a:p>
                <a:pPr marL="0" indent="0">
                  <a:buNone/>
                </a:pPr>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29735" y="1412776"/>
                <a:ext cx="8229600" cy="5184576"/>
              </a:xfrm>
              <a:blipFill>
                <a:blip r:embed="rId2" cstate="print"/>
                <a:stretch>
                  <a:fillRect l="-963" t="-941"/>
                </a:stretch>
              </a:blipFill>
            </p:spPr>
            <p:txBody>
              <a:bodyPr/>
              <a:lstStyle/>
              <a:p>
                <a:r>
                  <a:rPr lang="es-CR">
                    <a:noFill/>
                  </a:rPr>
                  <a:t> </a:t>
                </a:r>
              </a:p>
            </p:txBody>
          </p:sp>
        </mc:Fallback>
      </mc:AlternateContent>
      <p:sp>
        <p:nvSpPr>
          <p:cNvPr id="4" name="Rectángulo redondeado 3"/>
          <p:cNvSpPr/>
          <p:nvPr/>
        </p:nvSpPr>
        <p:spPr>
          <a:xfrm>
            <a:off x="971600" y="2492896"/>
            <a:ext cx="230425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Estadísticos con escala dependiente</a:t>
            </a:r>
          </a:p>
        </p:txBody>
      </p:sp>
      <p:sp>
        <p:nvSpPr>
          <p:cNvPr id="5" name="Rectángulo redondeado 4"/>
          <p:cNvSpPr/>
          <p:nvPr/>
        </p:nvSpPr>
        <p:spPr>
          <a:xfrm>
            <a:off x="5724128" y="2492896"/>
            <a:ext cx="230425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Estadísticos con escala dependiente</a:t>
            </a:r>
          </a:p>
        </p:txBody>
      </p:sp>
      <p:pic>
        <p:nvPicPr>
          <p:cNvPr id="6" name="Imagen 5"/>
          <p:cNvPicPr>
            <a:picLocks noChangeAspect="1"/>
          </p:cNvPicPr>
          <p:nvPr/>
        </p:nvPicPr>
        <p:blipFill>
          <a:blip r:embed="rId3" cstate="print"/>
          <a:stretch>
            <a:fillRect/>
          </a:stretch>
        </p:blipFill>
        <p:spPr>
          <a:xfrm>
            <a:off x="683568" y="3645024"/>
            <a:ext cx="2813612" cy="815594"/>
          </a:xfrm>
          <a:prstGeom prst="rect">
            <a:avLst/>
          </a:prstGeom>
        </p:spPr>
      </p:pic>
      <p:pic>
        <p:nvPicPr>
          <p:cNvPr id="7" name="Imagen 6"/>
          <p:cNvPicPr>
            <a:picLocks noChangeAspect="1"/>
          </p:cNvPicPr>
          <p:nvPr/>
        </p:nvPicPr>
        <p:blipFill>
          <a:blip r:embed="rId4" cstate="print"/>
          <a:stretch>
            <a:fillRect/>
          </a:stretch>
        </p:blipFill>
        <p:spPr>
          <a:xfrm>
            <a:off x="720113" y="4762640"/>
            <a:ext cx="2744121" cy="772505"/>
          </a:xfrm>
          <a:prstGeom prst="rect">
            <a:avLst/>
          </a:prstGeom>
        </p:spPr>
      </p:pic>
      <p:pic>
        <p:nvPicPr>
          <p:cNvPr id="8" name="Imagen 7"/>
          <p:cNvPicPr>
            <a:picLocks noChangeAspect="1"/>
          </p:cNvPicPr>
          <p:nvPr/>
        </p:nvPicPr>
        <p:blipFill>
          <a:blip r:embed="rId5" cstate="print"/>
          <a:stretch>
            <a:fillRect/>
          </a:stretch>
        </p:blipFill>
        <p:spPr>
          <a:xfrm>
            <a:off x="650622" y="5837166"/>
            <a:ext cx="2625234" cy="855699"/>
          </a:xfrm>
          <a:prstGeom prst="rect">
            <a:avLst/>
          </a:prstGeom>
        </p:spPr>
      </p:pic>
      <p:pic>
        <p:nvPicPr>
          <p:cNvPr id="9" name="Imagen 8"/>
          <p:cNvPicPr>
            <a:picLocks noChangeAspect="1"/>
          </p:cNvPicPr>
          <p:nvPr/>
        </p:nvPicPr>
        <p:blipFill>
          <a:blip r:embed="rId6" cstate="print"/>
          <a:stretch>
            <a:fillRect/>
          </a:stretch>
        </p:blipFill>
        <p:spPr>
          <a:xfrm>
            <a:off x="5004048" y="3597689"/>
            <a:ext cx="3744416" cy="830654"/>
          </a:xfrm>
          <a:prstGeom prst="rect">
            <a:avLst/>
          </a:prstGeom>
        </p:spPr>
      </p:pic>
    </p:spTree>
    <p:extLst>
      <p:ext uri="{BB962C8B-B14F-4D97-AF65-F5344CB8AC3E}">
        <p14:creationId xmlns:p14="http://schemas.microsoft.com/office/powerpoint/2010/main" val="1078338804"/>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1520" y="1268760"/>
            <a:ext cx="8229600" cy="4525963"/>
          </a:xfrm>
        </p:spPr>
        <p:txBody>
          <a:bodyPr>
            <a:normAutofit/>
          </a:bodyPr>
          <a:lstStyle/>
          <a:p>
            <a:r>
              <a:rPr lang="es-CR" sz="2400" dirty="0"/>
              <a:t>Una medidas bastante clásica bastante utilizada el MASE (Mean </a:t>
            </a:r>
            <a:r>
              <a:rPr lang="es-CR" sz="2400" dirty="0" err="1"/>
              <a:t>Absolute</a:t>
            </a:r>
            <a:r>
              <a:rPr lang="es-CR" sz="2400" dirty="0"/>
              <a:t> </a:t>
            </a:r>
            <a:r>
              <a:rPr lang="es-CR" sz="2400" dirty="0" err="1"/>
              <a:t>Scaled</a:t>
            </a:r>
            <a:r>
              <a:rPr lang="es-CR" sz="2400" dirty="0"/>
              <a:t> Error)</a:t>
            </a:r>
          </a:p>
        </p:txBody>
      </p:sp>
      <p:sp>
        <p:nvSpPr>
          <p:cNvPr id="4" name="1 Título"/>
          <p:cNvSpPr>
            <a:spLocks noGrp="1"/>
          </p:cNvSpPr>
          <p:nvPr>
            <p:ph type="title"/>
          </p:nvPr>
        </p:nvSpPr>
        <p:spPr>
          <a:xfrm>
            <a:off x="107504" y="116632"/>
            <a:ext cx="8928992" cy="994122"/>
          </a:xfrm>
        </p:spPr>
        <p:txBody>
          <a:bodyPr/>
          <a:lstStyle/>
          <a:p>
            <a:r>
              <a:rPr lang="es-CR" dirty="0"/>
              <a:t>Medidas de rendimiento</a:t>
            </a:r>
          </a:p>
        </p:txBody>
      </p:sp>
      <p:sp>
        <p:nvSpPr>
          <p:cNvPr id="6" name="Rectángulo redondeado 5"/>
          <p:cNvSpPr/>
          <p:nvPr/>
        </p:nvSpPr>
        <p:spPr>
          <a:xfrm>
            <a:off x="971600" y="4149080"/>
            <a:ext cx="230425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Valor de q sin estacionalidad</a:t>
            </a:r>
          </a:p>
        </p:txBody>
      </p:sp>
      <p:sp>
        <p:nvSpPr>
          <p:cNvPr id="7" name="Rectángulo redondeado 6"/>
          <p:cNvSpPr/>
          <p:nvPr/>
        </p:nvSpPr>
        <p:spPr>
          <a:xfrm>
            <a:off x="5724128" y="4149080"/>
            <a:ext cx="230425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Valor de q  estacionalidad</a:t>
            </a:r>
          </a:p>
        </p:txBody>
      </p:sp>
      <p:pic>
        <p:nvPicPr>
          <p:cNvPr id="8" name="Imagen 7"/>
          <p:cNvPicPr>
            <a:picLocks noChangeAspect="1"/>
          </p:cNvPicPr>
          <p:nvPr/>
        </p:nvPicPr>
        <p:blipFill>
          <a:blip r:embed="rId2" cstate="print"/>
          <a:stretch>
            <a:fillRect/>
          </a:stretch>
        </p:blipFill>
        <p:spPr>
          <a:xfrm>
            <a:off x="2555776" y="2492896"/>
            <a:ext cx="4032448" cy="1001897"/>
          </a:xfrm>
          <a:prstGeom prst="rect">
            <a:avLst/>
          </a:prstGeom>
        </p:spPr>
      </p:pic>
      <p:pic>
        <p:nvPicPr>
          <p:cNvPr id="9" name="Imagen 8"/>
          <p:cNvPicPr>
            <a:picLocks noChangeAspect="1"/>
          </p:cNvPicPr>
          <p:nvPr/>
        </p:nvPicPr>
        <p:blipFill>
          <a:blip r:embed="rId3" cstate="print"/>
          <a:stretch>
            <a:fillRect/>
          </a:stretch>
        </p:blipFill>
        <p:spPr>
          <a:xfrm>
            <a:off x="683568" y="5256492"/>
            <a:ext cx="2880320" cy="696237"/>
          </a:xfrm>
          <a:prstGeom prst="rect">
            <a:avLst/>
          </a:prstGeom>
        </p:spPr>
      </p:pic>
      <p:pic>
        <p:nvPicPr>
          <p:cNvPr id="10" name="Imagen 9"/>
          <p:cNvPicPr>
            <a:picLocks noChangeAspect="1"/>
          </p:cNvPicPr>
          <p:nvPr/>
        </p:nvPicPr>
        <p:blipFill>
          <a:blip r:embed="rId4" cstate="print"/>
          <a:stretch>
            <a:fillRect/>
          </a:stretch>
        </p:blipFill>
        <p:spPr>
          <a:xfrm>
            <a:off x="4836492" y="5237179"/>
            <a:ext cx="3503464" cy="743043"/>
          </a:xfrm>
          <a:prstGeom prst="rect">
            <a:avLst/>
          </a:prstGeom>
        </p:spPr>
      </p:pic>
    </p:spTree>
    <p:extLst>
      <p:ext uri="{BB962C8B-B14F-4D97-AF65-F5344CB8AC3E}">
        <p14:creationId xmlns:p14="http://schemas.microsoft.com/office/powerpoint/2010/main" val="3956336258"/>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07504" y="116632"/>
            <a:ext cx="8928992" cy="994122"/>
          </a:xfrm>
        </p:spPr>
        <p:txBody>
          <a:bodyPr/>
          <a:lstStyle/>
          <a:p>
            <a:r>
              <a:rPr lang="es-CR" dirty="0"/>
              <a:t>Medidas de rendimiento</a:t>
            </a:r>
          </a:p>
        </p:txBody>
      </p:sp>
      <p:sp>
        <p:nvSpPr>
          <p:cNvPr id="5" name="Marcador de contenido 2"/>
          <p:cNvSpPr>
            <a:spLocks noGrp="1"/>
          </p:cNvSpPr>
          <p:nvPr>
            <p:ph idx="1"/>
          </p:nvPr>
        </p:nvSpPr>
        <p:spPr>
          <a:xfrm>
            <a:off x="251520" y="1268760"/>
            <a:ext cx="8229600" cy="4525963"/>
          </a:xfrm>
        </p:spPr>
        <p:txBody>
          <a:bodyPr>
            <a:normAutofit/>
          </a:bodyPr>
          <a:lstStyle/>
          <a:p>
            <a:r>
              <a:rPr lang="es-CR" sz="2400" dirty="0"/>
              <a:t>Finalmente, otras medidas de rendimiento son los asociados a los criterios de información:</a:t>
            </a:r>
          </a:p>
        </p:txBody>
      </p:sp>
      <p:pic>
        <p:nvPicPr>
          <p:cNvPr id="6" name="Imagen 5"/>
          <p:cNvPicPr>
            <a:picLocks noChangeAspect="1"/>
          </p:cNvPicPr>
          <p:nvPr/>
        </p:nvPicPr>
        <p:blipFill>
          <a:blip r:embed="rId2" cstate="print"/>
          <a:stretch>
            <a:fillRect/>
          </a:stretch>
        </p:blipFill>
        <p:spPr>
          <a:xfrm>
            <a:off x="899592" y="2636912"/>
            <a:ext cx="2356200" cy="446667"/>
          </a:xfrm>
          <a:prstGeom prst="rect">
            <a:avLst/>
          </a:prstGeom>
        </p:spPr>
      </p:pic>
      <p:pic>
        <p:nvPicPr>
          <p:cNvPr id="7" name="Imagen 6"/>
          <p:cNvPicPr>
            <a:picLocks noChangeAspect="1"/>
          </p:cNvPicPr>
          <p:nvPr/>
        </p:nvPicPr>
        <p:blipFill>
          <a:blip r:embed="rId3" cstate="print"/>
          <a:stretch>
            <a:fillRect/>
          </a:stretch>
        </p:blipFill>
        <p:spPr>
          <a:xfrm>
            <a:off x="895473" y="3645024"/>
            <a:ext cx="4533900" cy="419867"/>
          </a:xfrm>
          <a:prstGeom prst="rect">
            <a:avLst/>
          </a:prstGeom>
        </p:spPr>
      </p:pic>
      <p:pic>
        <p:nvPicPr>
          <p:cNvPr id="8" name="Imagen 7"/>
          <p:cNvPicPr>
            <a:picLocks noChangeAspect="1"/>
          </p:cNvPicPr>
          <p:nvPr/>
        </p:nvPicPr>
        <p:blipFill>
          <a:blip r:embed="rId4" cstate="print"/>
          <a:stretch>
            <a:fillRect/>
          </a:stretch>
        </p:blipFill>
        <p:spPr>
          <a:xfrm>
            <a:off x="895473" y="4773848"/>
            <a:ext cx="2784600" cy="375200"/>
          </a:xfrm>
          <a:prstGeom prst="rect">
            <a:avLst/>
          </a:prstGeom>
        </p:spPr>
      </p:pic>
    </p:spTree>
    <p:extLst>
      <p:ext uri="{BB962C8B-B14F-4D97-AF65-F5344CB8AC3E}">
        <p14:creationId xmlns:p14="http://schemas.microsoft.com/office/powerpoint/2010/main" val="3154114084"/>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600200"/>
            <a:ext cx="8229600" cy="3268960"/>
          </a:xfrm>
        </p:spPr>
        <p:txBody>
          <a:bodyPr>
            <a:normAutofit lnSpcReduction="10000"/>
          </a:bodyPr>
          <a:lstStyle/>
          <a:p>
            <a:r>
              <a:rPr lang="es-CR" sz="2400" dirty="0"/>
              <a:t>¿Cuál es la diferencia principal entre los métodos de rendimiento clásicos y aquellos por el criterio de información?</a:t>
            </a:r>
          </a:p>
          <a:p>
            <a:endParaRPr lang="es-CR" sz="2400" dirty="0"/>
          </a:p>
          <a:p>
            <a:r>
              <a:rPr lang="es-CR" sz="2400" dirty="0"/>
              <a:t>¿Cuál es el criterio para decir que un método clásico de rendimiento es mejor que otro? </a:t>
            </a:r>
          </a:p>
          <a:p>
            <a:endParaRPr lang="es-CR" sz="2400" dirty="0"/>
          </a:p>
          <a:p>
            <a:r>
              <a:rPr lang="es-CR" sz="2400" dirty="0"/>
              <a:t>¿Cuál es el criterio para decir que un método de información de rendimiento es mejor que otro? </a:t>
            </a:r>
          </a:p>
        </p:txBody>
      </p:sp>
      <p:sp>
        <p:nvSpPr>
          <p:cNvPr id="4" name="1 Título"/>
          <p:cNvSpPr>
            <a:spLocks noGrp="1"/>
          </p:cNvSpPr>
          <p:nvPr>
            <p:ph type="title"/>
          </p:nvPr>
        </p:nvSpPr>
        <p:spPr>
          <a:xfrm>
            <a:off x="107504" y="116632"/>
            <a:ext cx="8928992" cy="994122"/>
          </a:xfrm>
        </p:spPr>
        <p:txBody>
          <a:bodyPr/>
          <a:lstStyle/>
          <a:p>
            <a:r>
              <a:rPr lang="es-CR" dirty="0"/>
              <a:t>Medidas de rendimiento</a:t>
            </a:r>
          </a:p>
        </p:txBody>
      </p:sp>
      <p:pic>
        <p:nvPicPr>
          <p:cNvPr id="6146" name="Picture 2" descr="Resultado de imagen para duda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5013176"/>
            <a:ext cx="1491258" cy="149125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Resultado de imagen para duda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4088" y="4931717"/>
            <a:ext cx="2017287" cy="165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65928"/>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7504" y="1412776"/>
            <a:ext cx="8928992" cy="5256584"/>
          </a:xfrm>
        </p:spPr>
        <p:txBody>
          <a:bodyPr>
            <a:normAutofit/>
          </a:bodyPr>
          <a:lstStyle/>
          <a:p>
            <a:pPr marL="0" indent="0">
              <a:buNone/>
            </a:pPr>
            <a:r>
              <a:rPr lang="es-CR" sz="2000" dirty="0"/>
              <a:t>Mi sitio preferido:  </a:t>
            </a:r>
            <a:r>
              <a:rPr lang="es-CR" sz="2000" dirty="0">
                <a:hlinkClick r:id="rId2"/>
              </a:rPr>
              <a:t>https://datamarket.com/data/list/?q=provider%3Atsdl</a:t>
            </a:r>
            <a:endParaRPr lang="es-CR" sz="2000" dirty="0"/>
          </a:p>
          <a:p>
            <a:pPr marL="0" indent="0">
              <a:buNone/>
            </a:pPr>
            <a:endParaRPr lang="es-CR" sz="2000" dirty="0"/>
          </a:p>
          <a:p>
            <a:pPr marL="0" indent="0">
              <a:buNone/>
            </a:pPr>
            <a:r>
              <a:rPr lang="es-CR" sz="2000" dirty="0"/>
              <a:t>Series </a:t>
            </a:r>
            <a:r>
              <a:rPr lang="es-CR" sz="2000" dirty="0" err="1"/>
              <a:t>econímicas</a:t>
            </a:r>
            <a:r>
              <a:rPr lang="es-CR" sz="2000" dirty="0"/>
              <a:t>: </a:t>
            </a:r>
            <a:r>
              <a:rPr lang="es-CR" sz="2000" dirty="0">
                <a:hlinkClick r:id="rId3"/>
              </a:rPr>
              <a:t>http://www.economicswebinstitute.org/ecdata.htm</a:t>
            </a:r>
            <a:endParaRPr lang="es-CR" sz="2000" dirty="0"/>
          </a:p>
          <a:p>
            <a:pPr marL="0" indent="0">
              <a:buNone/>
            </a:pPr>
            <a:endParaRPr lang="es-CR" sz="2000" dirty="0"/>
          </a:p>
          <a:p>
            <a:pPr marL="0" indent="0">
              <a:buNone/>
            </a:pPr>
            <a:r>
              <a:rPr lang="es-CR" sz="2000" dirty="0" err="1"/>
              <a:t>Kaggle</a:t>
            </a:r>
            <a:r>
              <a:rPr lang="es-CR" sz="2000" dirty="0"/>
              <a:t>: </a:t>
            </a:r>
            <a:r>
              <a:rPr lang="es-CR" sz="2000" dirty="0">
                <a:hlinkClick r:id="rId4"/>
              </a:rPr>
              <a:t>https://www.kaggle.com/datasets</a:t>
            </a:r>
            <a:endParaRPr lang="es-CR" sz="2000" dirty="0"/>
          </a:p>
          <a:p>
            <a:pPr marL="0" indent="0">
              <a:buNone/>
            </a:pPr>
            <a:endParaRPr lang="es-CR" sz="2000" dirty="0"/>
          </a:p>
          <a:p>
            <a:pPr marL="0" indent="0">
              <a:buNone/>
            </a:pPr>
            <a:r>
              <a:rPr lang="es-CR" sz="2000" dirty="0"/>
              <a:t>Banco Central: </a:t>
            </a:r>
            <a:r>
              <a:rPr lang="es-CR" sz="2000" dirty="0">
                <a:hlinkClick r:id="rId5"/>
              </a:rPr>
              <a:t>https://www.bccr.fi.cr/SitePages/default.aspx</a:t>
            </a:r>
            <a:endParaRPr lang="es-CR" sz="2000" dirty="0"/>
          </a:p>
          <a:p>
            <a:pPr marL="0" indent="0">
              <a:buNone/>
            </a:pPr>
            <a:endParaRPr lang="es-CR" sz="2000" dirty="0"/>
          </a:p>
          <a:p>
            <a:pPr marL="0" indent="0">
              <a:buNone/>
            </a:pPr>
            <a:r>
              <a:rPr lang="es-CR" sz="2000" dirty="0" err="1"/>
              <a:t>Inec</a:t>
            </a:r>
            <a:r>
              <a:rPr lang="es-CR" sz="2000" dirty="0"/>
              <a:t>: </a:t>
            </a:r>
            <a:r>
              <a:rPr lang="es-CR" sz="2000" dirty="0">
                <a:hlinkClick r:id="rId6"/>
              </a:rPr>
              <a:t>http://www.inec.go.cr/</a:t>
            </a:r>
            <a:endParaRPr lang="es-CR" sz="2000" dirty="0"/>
          </a:p>
          <a:p>
            <a:pPr marL="0" indent="0">
              <a:buNone/>
            </a:pPr>
            <a:endParaRPr lang="es-CR" sz="2000" dirty="0"/>
          </a:p>
          <a:p>
            <a:pPr marL="0" indent="0">
              <a:buNone/>
            </a:pPr>
            <a:r>
              <a:rPr lang="es-CR" sz="2000" dirty="0"/>
              <a:t>Sin </a:t>
            </a:r>
            <a:r>
              <a:rPr lang="es-CR" sz="2000" dirty="0" err="1"/>
              <a:t>embaro</a:t>
            </a:r>
            <a:r>
              <a:rPr lang="es-CR" sz="2000" dirty="0"/>
              <a:t>, deben de conocer el contexto o las características de las series….</a:t>
            </a:r>
          </a:p>
        </p:txBody>
      </p:sp>
      <p:sp>
        <p:nvSpPr>
          <p:cNvPr id="4" name="1 Título"/>
          <p:cNvSpPr>
            <a:spLocks noGrp="1"/>
          </p:cNvSpPr>
          <p:nvPr>
            <p:ph type="title"/>
          </p:nvPr>
        </p:nvSpPr>
        <p:spPr>
          <a:xfrm>
            <a:off x="107504" y="116632"/>
            <a:ext cx="8928992" cy="994122"/>
          </a:xfrm>
        </p:spPr>
        <p:txBody>
          <a:bodyPr/>
          <a:lstStyle/>
          <a:p>
            <a:r>
              <a:rPr lang="es-CR" dirty="0"/>
              <a:t>¿Dónde encontrar series temporales?</a:t>
            </a:r>
          </a:p>
        </p:txBody>
      </p:sp>
    </p:spTree>
    <p:extLst>
      <p:ext uri="{BB962C8B-B14F-4D97-AF65-F5344CB8AC3E}">
        <p14:creationId xmlns:p14="http://schemas.microsoft.com/office/powerpoint/2010/main" val="428761329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99592" y="1254179"/>
            <a:ext cx="7416824" cy="460647"/>
          </a:xfrm>
        </p:spPr>
        <p:txBody>
          <a:bodyPr>
            <a:normAutofit/>
          </a:bodyPr>
          <a:lstStyle/>
          <a:p>
            <a:pPr marL="0" indent="0">
              <a:buNone/>
            </a:pPr>
            <a:r>
              <a:rPr lang="es-CR" sz="1600" dirty="0"/>
              <a:t>https://www.slideshare.net/DevieMohan1/endofyear-fintech-thoughts-and-predictions</a:t>
            </a:r>
          </a:p>
        </p:txBody>
      </p:sp>
      <p:sp>
        <p:nvSpPr>
          <p:cNvPr id="4" name="Título 1"/>
          <p:cNvSpPr>
            <a:spLocks noGrp="1"/>
          </p:cNvSpPr>
          <p:nvPr>
            <p:ph type="title"/>
          </p:nvPr>
        </p:nvSpPr>
        <p:spPr>
          <a:xfrm>
            <a:off x="179512" y="116632"/>
            <a:ext cx="8712968" cy="864096"/>
          </a:xfrm>
        </p:spPr>
        <p:txBody>
          <a:bodyPr/>
          <a:lstStyle/>
          <a:p>
            <a:r>
              <a:rPr lang="es-CR" dirty="0"/>
              <a:t>Importancia de pronosticar una ST</a:t>
            </a:r>
          </a:p>
        </p:txBody>
      </p:sp>
      <p:pic>
        <p:nvPicPr>
          <p:cNvPr id="6146" name="Picture 2" descr="Resultado de imagen para banks predi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714826"/>
            <a:ext cx="8136904" cy="4954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9558"/>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sultado de imagen para the e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0" y="0"/>
            <a:ext cx="913828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28381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94122"/>
          </a:xfrm>
        </p:spPr>
        <p:txBody>
          <a:bodyPr>
            <a:normAutofit/>
          </a:bodyPr>
          <a:lstStyle/>
          <a:p>
            <a:r>
              <a:rPr lang="es-CR" dirty="0"/>
              <a:t>Índice</a:t>
            </a:r>
          </a:p>
        </p:txBody>
      </p:sp>
      <p:sp>
        <p:nvSpPr>
          <p:cNvPr id="5" name="4 Elipse"/>
          <p:cNvSpPr/>
          <p:nvPr/>
        </p:nvSpPr>
        <p:spPr>
          <a:xfrm>
            <a:off x="467544" y="1423151"/>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6" name="5 Elipse"/>
          <p:cNvSpPr/>
          <p:nvPr/>
        </p:nvSpPr>
        <p:spPr>
          <a:xfrm>
            <a:off x="467544" y="3429000"/>
            <a:ext cx="1080120" cy="10081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11" name="10 Rectángulo redondeado"/>
          <p:cNvSpPr/>
          <p:nvPr/>
        </p:nvSpPr>
        <p:spPr>
          <a:xfrm>
            <a:off x="2049518" y="1423150"/>
            <a:ext cx="1944217" cy="10081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Importancia de pronosticar series de tiempo </a:t>
            </a:r>
          </a:p>
        </p:txBody>
      </p:sp>
      <p:sp>
        <p:nvSpPr>
          <p:cNvPr id="12" name="11 Rectángulo redondeado"/>
          <p:cNvSpPr/>
          <p:nvPr/>
        </p:nvSpPr>
        <p:spPr>
          <a:xfrm>
            <a:off x="2049519" y="3429000"/>
            <a:ext cx="194421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¿Qué es una serie de tiempo?</a:t>
            </a:r>
          </a:p>
        </p:txBody>
      </p:sp>
    </p:spTree>
    <p:extLst>
      <p:ext uri="{BB962C8B-B14F-4D97-AF65-F5344CB8AC3E}">
        <p14:creationId xmlns:p14="http://schemas.microsoft.com/office/powerpoint/2010/main" val="193005262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504" y="116632"/>
            <a:ext cx="8928992" cy="1143000"/>
          </a:xfrm>
        </p:spPr>
        <p:txBody>
          <a:bodyPr>
            <a:normAutofit fontScale="90000"/>
          </a:bodyPr>
          <a:lstStyle/>
          <a:p>
            <a:r>
              <a:rPr lang="es-CR" dirty="0"/>
              <a:t>¿Qué es una serie cronológica o serie de tiempo?</a:t>
            </a:r>
          </a:p>
        </p:txBody>
      </p:sp>
      <p:pic>
        <p:nvPicPr>
          <p:cNvPr id="1026" name="Picture 2" descr="Resultado de imagen para pensa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40" t="9144"/>
          <a:stretch/>
        </p:blipFill>
        <p:spPr bwMode="auto">
          <a:xfrm>
            <a:off x="1043608" y="1772816"/>
            <a:ext cx="7200800" cy="464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043548"/>
      </p:ext>
    </p:extLst>
  </p:cSld>
  <p:clrMapOvr>
    <a:masterClrMapping/>
  </p:clrMapOvr>
  <p:transition spd="slow">
    <p:wipe/>
  </p:transition>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2112</TotalTime>
  <Words>2949</Words>
  <Application>Microsoft Office PowerPoint</Application>
  <PresentationFormat>Presentación en pantalla (4:3)</PresentationFormat>
  <Paragraphs>369</Paragraphs>
  <Slides>70</Slides>
  <Notes>1</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70</vt:i4>
      </vt:variant>
    </vt:vector>
  </HeadingPairs>
  <TitlesOfParts>
    <vt:vector size="76" baseType="lpstr">
      <vt:lpstr>Arial</vt:lpstr>
      <vt:lpstr>Calibri</vt:lpstr>
      <vt:lpstr>Cambria Math</vt:lpstr>
      <vt:lpstr>Gill Sans MT</vt:lpstr>
      <vt:lpstr>Tema de Office</vt:lpstr>
      <vt:lpstr>EViews.Workfile.2</vt:lpstr>
      <vt:lpstr>Introducción a las series cronológicas </vt:lpstr>
      <vt:lpstr>Índice</vt:lpstr>
      <vt:lpstr>Índice</vt:lpstr>
      <vt:lpstr>Índice</vt:lpstr>
      <vt:lpstr>Importancia de pronosticar una ST</vt:lpstr>
      <vt:lpstr>Importancia de pronosticar una ST</vt:lpstr>
      <vt:lpstr>Importancia de pronosticar una ST</vt:lpstr>
      <vt:lpstr>Índice</vt:lpstr>
      <vt:lpstr>¿Qué es una serie cronológica o serie de tiempo?</vt:lpstr>
      <vt:lpstr>¿Qué es una serie cronológica o serie de tiempo?</vt:lpstr>
      <vt:lpstr>¿Qué es una serie cronológica o serie de tiempo?</vt:lpstr>
      <vt:lpstr>¿Qué es una serie cronológica o serie de tiempo?</vt:lpstr>
      <vt:lpstr>¿Qué es una serie cronológica o serie de tiempo?</vt:lpstr>
      <vt:lpstr>¿Qué es una serie cronológica o serie de tiempo?</vt:lpstr>
      <vt:lpstr>¿Qué es una serie cronológica o serie de tiempo?</vt:lpstr>
      <vt:lpstr>¿Qué es una serie cronológica o serie de tiempo?</vt:lpstr>
      <vt:lpstr>Índice</vt:lpstr>
      <vt:lpstr>Objetivo del análisis por series temporales</vt:lpstr>
      <vt:lpstr>Objetivo del análisis por series temporales</vt:lpstr>
      <vt:lpstr>Índice</vt:lpstr>
      <vt:lpstr>Tipos de análisis de series de tiempo </vt:lpstr>
      <vt:lpstr>Tipos de análisis de series de tiempo </vt:lpstr>
      <vt:lpstr>Tipos de análisis de series de tiempo </vt:lpstr>
      <vt:lpstr>Tipos de análisis de series de tiempo </vt:lpstr>
      <vt:lpstr>Tipos de análisis de series de tiempo </vt:lpstr>
      <vt:lpstr>Tipos de análisis de series de tiempo </vt:lpstr>
      <vt:lpstr>Tipos de análisis de series de tiempo </vt:lpstr>
      <vt:lpstr>Tipos de análisis de series de tiempo </vt:lpstr>
      <vt:lpstr>Tipos de análisis de series de tiempo </vt:lpstr>
      <vt:lpstr>Índice</vt:lpstr>
      <vt:lpstr>Componentes de una serie cronológica</vt:lpstr>
      <vt:lpstr>Componentes de una serie cronológica</vt:lpstr>
      <vt:lpstr>Presentación de PowerPoint</vt:lpstr>
      <vt:lpstr>Presentación de PowerPoint</vt:lpstr>
      <vt:lpstr>Presentación de PowerPoint</vt:lpstr>
      <vt:lpstr>Presentación de PowerPoint</vt:lpstr>
      <vt:lpstr>Presentación de PowerPoint</vt:lpstr>
      <vt:lpstr>Índice</vt:lpstr>
      <vt:lpstr>Análisis visual</vt:lpstr>
      <vt:lpstr>Análisis visual</vt:lpstr>
      <vt:lpstr>Análisis visual</vt:lpstr>
      <vt:lpstr>Análisis visual: el gráfico estacional</vt:lpstr>
      <vt:lpstr>Análisis visual de las series de tiempo</vt:lpstr>
      <vt:lpstr>Análisis visual de las series de tiempo</vt:lpstr>
      <vt:lpstr>Análisis visual de las series de tiempo</vt:lpstr>
      <vt:lpstr>Análisis visual de las series de tiempo</vt:lpstr>
      <vt:lpstr>Análisis visual de las series de tiempo</vt:lpstr>
      <vt:lpstr>Índice</vt:lpstr>
      <vt:lpstr>Longitud de la serie</vt:lpstr>
      <vt:lpstr>Longitud de la serie</vt:lpstr>
      <vt:lpstr>Longitud de la serie</vt:lpstr>
      <vt:lpstr>Índice</vt:lpstr>
      <vt:lpstr>Etapas en el análisis de la serie</vt:lpstr>
      <vt:lpstr>Etapas en el análisis de la serie</vt:lpstr>
      <vt:lpstr>Etapas en el análisis de la serie</vt:lpstr>
      <vt:lpstr>Etapas en el análisis de la serie</vt:lpstr>
      <vt:lpstr>Etapas en el análisis de la serie</vt:lpstr>
      <vt:lpstr>Etapas en el análisis de la serie</vt:lpstr>
      <vt:lpstr>Etapas en el análisis de la serie</vt:lpstr>
      <vt:lpstr>Etapas en el análisis de la serie</vt:lpstr>
      <vt:lpstr>Etapas en el análisis de la serie</vt:lpstr>
      <vt:lpstr>Etapas en el análisis de la serie</vt:lpstr>
      <vt:lpstr>Etapas en el análisis de la serie</vt:lpstr>
      <vt:lpstr>Índice</vt:lpstr>
      <vt:lpstr>Medidas de rendimiento</vt:lpstr>
      <vt:lpstr>Medidas de rendimiento</vt:lpstr>
      <vt:lpstr>Medidas de rendimiento</vt:lpstr>
      <vt:lpstr>Medidas de rendimiento</vt:lpstr>
      <vt:lpstr>¿Dónde encontrar series temporales?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las series cronológicas</dc:title>
  <dc:creator>Oscar Centeno Mora</dc:creator>
  <cp:lastModifiedBy>Oscar Centeno Mora</cp:lastModifiedBy>
  <cp:revision>72</cp:revision>
  <dcterms:created xsi:type="dcterms:W3CDTF">2017-07-21T15:12:06Z</dcterms:created>
  <dcterms:modified xsi:type="dcterms:W3CDTF">2020-08-26T20:38:59Z</dcterms:modified>
</cp:coreProperties>
</file>