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293" r:id="rId46"/>
  </p:sldIdLst>
  <p:sldSz cx="9144000" cy="6858000" type="screen4x3"/>
  <p:notesSz cx="6858000" cy="9144000"/>
  <p:embeddedFontLst>
    <p:embeddedFont>
      <p:font typeface="Helvetica Neue" panose="020B0604020202020204" charset="0"/>
      <p:bold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1" roundtripDataSignature="AMtx7mid0rDoBNSmPn66poxsA4KLOLFl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30739F-1145-480C-847A-2A06A86A9C35}">
  <a:tblStyle styleId="{DF30739F-1145-480C-847A-2A06A86A9C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n"/>
          <p:cNvSpPr>
            <a:spLocks noGrp="1" noRot="1" noChangeAspect="1"/>
          </p:cNvSpPr>
          <p:nvPr>
            <p:ph type="sldImg" idx="2"/>
          </p:nvPr>
        </p:nvSpPr>
        <p:spPr>
          <a:xfrm>
            <a:off x="-11798300" y="-11796712"/>
            <a:ext cx="11788775" cy="12482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" name="Google Shape;10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5287" cy="4103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1295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0720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0385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0109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3090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4038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5926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5498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34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8404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5794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1505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8777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95173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891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7837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46237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74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15797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88450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152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7371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27947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4607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92605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96365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98085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07045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25818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25581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55432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9543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16340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95209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75650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8669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82861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13545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2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24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610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4667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1114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/>
        </p:nvSpPr>
        <p:spPr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76875" cy="410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225588" y="-11796713"/>
            <a:ext cx="16643351" cy="1248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3272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objet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685800" y="463550"/>
            <a:ext cx="7761287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61287" cy="423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38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44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38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38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44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38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e texto" type="vertTitleAndTx">
  <p:cSld name="VERTICAL_TITLE_AND_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 rot="5400000">
            <a:off x="4601369" y="2369344"/>
            <a:ext cx="5751513" cy="193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 rot="5400000">
            <a:off x="644525" y="504825"/>
            <a:ext cx="5751513" cy="566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38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44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38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685800" y="463550"/>
            <a:ext cx="7761287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 rot="5400000">
            <a:off x="2449512" y="217488"/>
            <a:ext cx="4233862" cy="776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38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44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38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38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44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38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38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44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38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685800" y="463550"/>
            <a:ext cx="7761287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38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44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38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38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44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38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Duplo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685800" y="463550"/>
            <a:ext cx="7761287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3650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2"/>
          </p:nvPr>
        </p:nvSpPr>
        <p:spPr>
          <a:xfrm>
            <a:off x="4641850" y="1981200"/>
            <a:ext cx="3805238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38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44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38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cção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38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44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38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85800" y="463550"/>
            <a:ext cx="7761287" cy="14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61287" cy="423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8938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844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893887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en-US"/>
              <a:t>Testes e Qualidade de Software</a:t>
            </a:r>
            <a:endParaRPr/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Fabrício</a:t>
            </a:r>
            <a:endParaRPr/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Aulas 1</a:t>
            </a:r>
            <a:r>
              <a:rPr lang="en-US"/>
              <a:t>-4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965" y="1306170"/>
            <a:ext cx="7125694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33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84" y="1144888"/>
            <a:ext cx="7097115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7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804" y="956602"/>
            <a:ext cx="6574875" cy="577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53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02" y="956602"/>
            <a:ext cx="6674235" cy="578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18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72" y="956602"/>
            <a:ext cx="7338875" cy="498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867" y="1107458"/>
            <a:ext cx="7232240" cy="49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88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42" y="956602"/>
            <a:ext cx="6634799" cy="557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07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973" y="956602"/>
            <a:ext cx="7064033" cy="573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26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785" y="1009312"/>
            <a:ext cx="6306430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74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651" y="956602"/>
            <a:ext cx="7296674" cy="503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2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1" y="1354921"/>
            <a:ext cx="8928061" cy="496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67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69" y="956602"/>
            <a:ext cx="7328397" cy="501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81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935" y="956602"/>
            <a:ext cx="6076739" cy="557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38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579" y="1159454"/>
            <a:ext cx="7231036" cy="525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45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045" y="956602"/>
            <a:ext cx="6296393" cy="552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88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956" y="1127071"/>
            <a:ext cx="7146749" cy="473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95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94" y="1149557"/>
            <a:ext cx="6668892" cy="457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0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783" y="1125846"/>
            <a:ext cx="6482468" cy="519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11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838" y="1153980"/>
            <a:ext cx="6544848" cy="53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04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282" y="956602"/>
            <a:ext cx="6413920" cy="543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8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269" y="1111451"/>
            <a:ext cx="6777278" cy="486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4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9" y="1969477"/>
            <a:ext cx="8833931" cy="294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39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958" y="956602"/>
            <a:ext cx="6456567" cy="546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11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613" y="956602"/>
            <a:ext cx="6772497" cy="514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900" y="956602"/>
            <a:ext cx="6634683" cy="556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51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049" y="956602"/>
            <a:ext cx="6774113" cy="550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82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248" y="1107353"/>
            <a:ext cx="6950573" cy="48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79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91" y="1163624"/>
            <a:ext cx="7075101" cy="49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40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63" y="847037"/>
            <a:ext cx="6750297" cy="585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80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901" y="956602"/>
            <a:ext cx="6202682" cy="55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30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55" y="956602"/>
            <a:ext cx="7698544" cy="574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57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11" y="956602"/>
            <a:ext cx="6755061" cy="536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6805"/>
            <a:ext cx="8848578" cy="517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51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" y="1069322"/>
            <a:ext cx="6808764" cy="578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74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566" y="809819"/>
            <a:ext cx="6629255" cy="57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68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6938" y="2114568"/>
            <a:ext cx="857130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Descrição da Função: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função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calcular_media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recebe uma lista de números inteiros e retorna a média aritmética dos valores presentes na lista.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Tarefa:</a:t>
            </a: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Implemente a função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calcular_media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conforme especificado.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Escreva testes unitários para os seguintes casos: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Caso de teste 1: Lista com números positivos.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Caso de teste 2: Lista com números negativos.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Caso de teste 3: Lista com números mistos (positivos e negativos).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Caso de teste 4: Lista vazia (espera-se que retorne zero ou trate como erro).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Caso de teste 5: Lista com um único elemento.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Caso de teste 6: Lista com números grandes (para verificar a precisão).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Execute os testes e verifique se os resultados estão corretos.</a:t>
            </a:r>
          </a:p>
        </p:txBody>
      </p:sp>
    </p:spTree>
    <p:extLst>
      <p:ext uri="{BB962C8B-B14F-4D97-AF65-F5344CB8AC3E}">
        <p14:creationId xmlns:p14="http://schemas.microsoft.com/office/powerpoint/2010/main" val="11635714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4746" y="138601"/>
            <a:ext cx="8553157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b="1" dirty="0">
                <a:solidFill>
                  <a:schemeClr val="tx1"/>
                </a:solidFill>
                <a:latin typeface="+mn-lt"/>
              </a:rPr>
              <a:t>Exemplo de Implementação em Python:</a:t>
            </a:r>
            <a:endParaRPr lang="pt-BR" altLang="pt-BR" sz="1600" dirty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 err="1" smtClean="0">
                <a:solidFill>
                  <a:schemeClr val="tx1"/>
                </a:solidFill>
                <a:latin typeface="+mn-lt"/>
              </a:rPr>
              <a:t>def</a:t>
            </a:r>
            <a:r>
              <a:rPr lang="pt-BR" altLang="pt-BR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pt-BR" altLang="pt-BR" sz="1600" dirty="0" err="1">
                <a:solidFill>
                  <a:schemeClr val="tx1"/>
                </a:solidFill>
                <a:latin typeface="+mn-lt"/>
              </a:rPr>
              <a:t>calcular_media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(lista): </a:t>
            </a:r>
            <a:endParaRPr lang="pt-BR" altLang="pt-BR" sz="16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pt-BR" altLang="pt-BR" sz="1600" dirty="0" err="1" smtClean="0">
                <a:solidFill>
                  <a:schemeClr val="tx1"/>
                </a:solidFill>
                <a:latin typeface="+mn-lt"/>
              </a:rPr>
              <a:t>if</a:t>
            </a:r>
            <a:r>
              <a:rPr lang="pt-BR" altLang="pt-BR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pt-BR" altLang="pt-BR" sz="1600" dirty="0" err="1">
                <a:solidFill>
                  <a:schemeClr val="tx1"/>
                </a:solidFill>
                <a:latin typeface="+mn-lt"/>
              </a:rPr>
              <a:t>not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 lista: </a:t>
            </a:r>
            <a:endParaRPr lang="pt-BR" altLang="pt-BR" sz="16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altLang="pt-BR" sz="1600" dirty="0" smtClean="0">
                <a:solidFill>
                  <a:schemeClr val="tx1"/>
                </a:solidFill>
                <a:latin typeface="+mn-lt"/>
              </a:rPr>
              <a:t>   </a:t>
            </a:r>
            <a:r>
              <a:rPr lang="pt-BR" altLang="pt-BR" sz="1600" dirty="0" err="1" smtClean="0">
                <a:solidFill>
                  <a:schemeClr val="tx1"/>
                </a:solidFill>
                <a:latin typeface="+mn-lt"/>
              </a:rPr>
              <a:t>return</a:t>
            </a:r>
            <a:r>
              <a:rPr lang="pt-BR" altLang="pt-BR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0 </a:t>
            </a:r>
            <a:r>
              <a:rPr lang="pt-BR" altLang="pt-BR" sz="1600" dirty="0" smtClean="0">
                <a:solidFill>
                  <a:schemeClr val="tx1"/>
                </a:solidFill>
                <a:latin typeface="+mn-lt"/>
              </a:rPr>
              <a:t># 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Retorna 0 para lista vazia ou </a:t>
            </a:r>
            <a:r>
              <a:rPr lang="pt-BR" altLang="pt-BR" sz="1600" dirty="0" err="1">
                <a:solidFill>
                  <a:schemeClr val="tx1"/>
                </a:solidFill>
                <a:latin typeface="+mn-lt"/>
              </a:rPr>
              <a:t>None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 para indicar erro </a:t>
            </a:r>
            <a:endParaRPr lang="pt-BR" altLang="pt-BR" sz="16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 smtClean="0">
                <a:solidFill>
                  <a:schemeClr val="tx1"/>
                </a:solidFill>
                <a:latin typeface="+mn-lt"/>
              </a:rPr>
              <a:t>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altLang="pt-BR" sz="1600" dirty="0" smtClean="0">
                <a:solidFill>
                  <a:schemeClr val="tx1"/>
                </a:solidFill>
                <a:latin typeface="+mn-lt"/>
              </a:rPr>
              <a:t>soma 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= sum(lista) </a:t>
            </a:r>
            <a:endParaRPr lang="pt-BR" altLang="pt-BR" sz="16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altLang="pt-BR" sz="1600" dirty="0" smtClean="0">
                <a:solidFill>
                  <a:schemeClr val="tx1"/>
                </a:solidFill>
                <a:latin typeface="+mn-lt"/>
              </a:rPr>
              <a:t>media 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= soma / </a:t>
            </a:r>
            <a:r>
              <a:rPr lang="pt-BR" altLang="pt-BR" sz="1600" dirty="0" err="1">
                <a:solidFill>
                  <a:schemeClr val="tx1"/>
                </a:solidFill>
                <a:latin typeface="+mn-lt"/>
              </a:rPr>
              <a:t>len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(lista) </a:t>
            </a:r>
            <a:endParaRPr lang="pt-BR" altLang="pt-BR" sz="16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	</a:t>
            </a:r>
            <a:r>
              <a:rPr lang="pt-BR" altLang="pt-BR" sz="1600" dirty="0" err="1" smtClean="0">
                <a:solidFill>
                  <a:schemeClr val="tx1"/>
                </a:solidFill>
                <a:latin typeface="+mn-lt"/>
              </a:rPr>
              <a:t>return</a:t>
            </a:r>
            <a:r>
              <a:rPr lang="pt-BR" altLang="pt-BR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media </a:t>
            </a:r>
            <a:endParaRPr lang="pt-BR" altLang="pt-BR" sz="16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altLang="pt-BR" sz="1600" dirty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 err="1" smtClean="0">
                <a:solidFill>
                  <a:schemeClr val="tx1"/>
                </a:solidFill>
                <a:latin typeface="+mn-lt"/>
              </a:rPr>
              <a:t>def</a:t>
            </a:r>
            <a:r>
              <a:rPr lang="pt-BR" altLang="pt-BR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pt-BR" altLang="pt-BR" sz="1600" dirty="0" err="1">
                <a:solidFill>
                  <a:schemeClr val="tx1"/>
                </a:solidFill>
                <a:latin typeface="+mn-lt"/>
              </a:rPr>
              <a:t>test_calcular_media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(): </a:t>
            </a:r>
            <a:endParaRPr lang="pt-BR" altLang="pt-BR" sz="16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 smtClean="0">
                <a:solidFill>
                  <a:schemeClr val="tx1"/>
                </a:solidFill>
                <a:latin typeface="+mn-lt"/>
              </a:rPr>
              <a:t># 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Caso de teste 1: Lista com números positivos </a:t>
            </a:r>
            <a:endParaRPr lang="pt-BR" altLang="pt-BR" sz="16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 err="1" smtClean="0">
                <a:solidFill>
                  <a:schemeClr val="tx1"/>
                </a:solidFill>
                <a:latin typeface="+mn-lt"/>
              </a:rPr>
              <a:t>assert</a:t>
            </a:r>
            <a:r>
              <a:rPr lang="pt-BR" altLang="pt-BR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pt-BR" altLang="pt-BR" sz="1600" dirty="0" err="1">
                <a:solidFill>
                  <a:schemeClr val="tx1"/>
                </a:solidFill>
                <a:latin typeface="+mn-lt"/>
              </a:rPr>
              <a:t>calcular_media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([1, 2, 3, 4, 5]) == 3.0 </a:t>
            </a:r>
            <a:endParaRPr lang="pt-BR" altLang="pt-BR" sz="16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 smtClean="0">
                <a:solidFill>
                  <a:schemeClr val="tx1"/>
                </a:solidFill>
                <a:latin typeface="+mn-lt"/>
              </a:rPr>
              <a:t># 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Caso de teste 2: Lista com números negativos </a:t>
            </a:r>
            <a:endParaRPr lang="pt-BR" altLang="pt-BR" sz="16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 err="1" smtClean="0">
                <a:solidFill>
                  <a:schemeClr val="tx1"/>
                </a:solidFill>
                <a:latin typeface="+mn-lt"/>
              </a:rPr>
              <a:t>assert</a:t>
            </a:r>
            <a:r>
              <a:rPr lang="pt-BR" altLang="pt-BR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pt-BR" altLang="pt-BR" sz="1600" dirty="0" err="1">
                <a:solidFill>
                  <a:schemeClr val="tx1"/>
                </a:solidFill>
                <a:latin typeface="+mn-lt"/>
              </a:rPr>
              <a:t>calcular_media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([-1, -2, -3, -4, -5]) == -3.0 </a:t>
            </a:r>
            <a:endParaRPr lang="pt-BR" altLang="pt-BR" sz="16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 smtClean="0">
                <a:solidFill>
                  <a:schemeClr val="tx1"/>
                </a:solidFill>
                <a:latin typeface="+mn-lt"/>
              </a:rPr>
              <a:t># 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Caso de teste 3: Lista com números mistos </a:t>
            </a:r>
            <a:endParaRPr lang="pt-BR" altLang="pt-BR" sz="16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 err="1" smtClean="0">
                <a:solidFill>
                  <a:schemeClr val="tx1"/>
                </a:solidFill>
                <a:latin typeface="+mn-lt"/>
              </a:rPr>
              <a:t>assert</a:t>
            </a:r>
            <a:r>
              <a:rPr lang="pt-BR" altLang="pt-BR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pt-BR" altLang="pt-BR" sz="1600" dirty="0" err="1">
                <a:solidFill>
                  <a:schemeClr val="tx1"/>
                </a:solidFill>
                <a:latin typeface="+mn-lt"/>
              </a:rPr>
              <a:t>calcular_media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([1, -2, 3, -4, 5]) == 0.6 </a:t>
            </a:r>
            <a:endParaRPr lang="pt-BR" altLang="pt-BR" sz="16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 smtClean="0">
                <a:solidFill>
                  <a:schemeClr val="tx1"/>
                </a:solidFill>
                <a:latin typeface="+mn-lt"/>
              </a:rPr>
              <a:t># 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Caso de teste 4: Lista vazia (espera-se que retorne 0) </a:t>
            </a:r>
            <a:endParaRPr lang="pt-BR" altLang="pt-BR" sz="16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 err="1" smtClean="0">
                <a:solidFill>
                  <a:schemeClr val="tx1"/>
                </a:solidFill>
                <a:latin typeface="+mn-lt"/>
              </a:rPr>
              <a:t>assert</a:t>
            </a:r>
            <a:r>
              <a:rPr lang="pt-BR" altLang="pt-BR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pt-BR" altLang="pt-BR" sz="1600" dirty="0" err="1">
                <a:solidFill>
                  <a:schemeClr val="tx1"/>
                </a:solidFill>
                <a:latin typeface="+mn-lt"/>
              </a:rPr>
              <a:t>calcular_media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([]) == </a:t>
            </a:r>
            <a:r>
              <a:rPr lang="pt-BR" altLang="pt-BR" sz="1600" dirty="0" smtClean="0">
                <a:solidFill>
                  <a:schemeClr val="tx1"/>
                </a:solidFill>
                <a:latin typeface="+mn-lt"/>
              </a:rPr>
              <a:t>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>
                <a:solidFill>
                  <a:schemeClr val="tx1"/>
                </a:solidFill>
              </a:rPr>
              <a:t># </a:t>
            </a:r>
            <a:r>
              <a:rPr lang="pt-BR" altLang="pt-BR" sz="1600" dirty="0" smtClean="0">
                <a:solidFill>
                  <a:schemeClr val="tx1"/>
                </a:solidFill>
                <a:latin typeface="+mn-lt"/>
              </a:rPr>
              <a:t>Caso 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de teste 5: Lista com um único elemento </a:t>
            </a:r>
            <a:endParaRPr lang="pt-BR" altLang="pt-BR" sz="16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 err="1" smtClean="0">
                <a:solidFill>
                  <a:schemeClr val="tx1"/>
                </a:solidFill>
                <a:latin typeface="+mn-lt"/>
              </a:rPr>
              <a:t>assert</a:t>
            </a:r>
            <a:r>
              <a:rPr lang="pt-BR" altLang="pt-BR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pt-BR" altLang="pt-BR" sz="1600" dirty="0" err="1">
                <a:solidFill>
                  <a:schemeClr val="tx1"/>
                </a:solidFill>
                <a:latin typeface="+mn-lt"/>
              </a:rPr>
              <a:t>calcular_media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([10]) == 10.0 </a:t>
            </a:r>
            <a:endParaRPr lang="pt-BR" altLang="pt-BR" sz="16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 smtClean="0">
                <a:solidFill>
                  <a:schemeClr val="tx1"/>
                </a:solidFill>
                <a:latin typeface="+mn-lt"/>
              </a:rPr>
              <a:t># 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Caso de teste 6: Lista com números grandes </a:t>
            </a:r>
            <a:endParaRPr lang="pt-BR" altLang="pt-BR" sz="16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 err="1" smtClean="0">
                <a:solidFill>
                  <a:schemeClr val="tx1"/>
                </a:solidFill>
                <a:latin typeface="+mn-lt"/>
              </a:rPr>
              <a:t>assert</a:t>
            </a:r>
            <a:r>
              <a:rPr lang="pt-BR" altLang="pt-BR" sz="1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pt-BR" altLang="pt-BR" sz="1600" dirty="0" err="1">
                <a:solidFill>
                  <a:schemeClr val="tx1"/>
                </a:solidFill>
                <a:latin typeface="+mn-lt"/>
              </a:rPr>
              <a:t>calcular_media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([1000000, 2000000, 3000000]) == 2000000.0 </a:t>
            </a:r>
            <a:endParaRPr lang="pt-BR" altLang="pt-BR" sz="16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altLang="pt-BR" sz="1600" dirty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 err="1" smtClean="0">
                <a:solidFill>
                  <a:schemeClr val="tx1"/>
                </a:solidFill>
                <a:latin typeface="+mn-lt"/>
              </a:rPr>
              <a:t>print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("Todos os testes passaram com sucesso!") </a:t>
            </a:r>
            <a:endParaRPr lang="pt-BR" altLang="pt-BR" sz="16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altLang="pt-BR" sz="1600" dirty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 smtClean="0">
                <a:solidFill>
                  <a:schemeClr val="tx1"/>
                </a:solidFill>
                <a:latin typeface="+mn-lt"/>
              </a:rPr>
              <a:t># 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Executar os testes </a:t>
            </a:r>
            <a:endParaRPr lang="pt-BR" altLang="pt-BR" sz="16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dirty="0" err="1" smtClean="0">
                <a:solidFill>
                  <a:schemeClr val="tx1"/>
                </a:solidFill>
                <a:latin typeface="+mn-lt"/>
              </a:rPr>
              <a:t>test_calcular_media</a:t>
            </a:r>
            <a:r>
              <a:rPr lang="pt-BR" altLang="pt-BR" sz="1600" dirty="0">
                <a:solidFill>
                  <a:schemeClr val="tx1"/>
                </a:solidFill>
                <a:latin typeface="+mn-lt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850436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37625" y="984738"/>
            <a:ext cx="8806375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2400" b="1" dirty="0">
                <a:solidFill>
                  <a:schemeClr val="tx1"/>
                </a:solidFill>
              </a:rPr>
              <a:t>Explicação do Exemplo:</a:t>
            </a:r>
            <a:endParaRPr lang="pt-BR" altLang="pt-BR" sz="2400" dirty="0">
              <a:solidFill>
                <a:schemeClr val="tx1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pt-BR" altLang="pt-BR" sz="2400" dirty="0">
                <a:solidFill>
                  <a:schemeClr val="tx1"/>
                </a:solidFill>
              </a:rPr>
              <a:t>A função </a:t>
            </a:r>
            <a:r>
              <a:rPr lang="pt-BR" altLang="pt-BR" sz="2400" dirty="0" err="1">
                <a:solidFill>
                  <a:schemeClr val="tx1"/>
                </a:solidFill>
              </a:rPr>
              <a:t>calcular_media</a:t>
            </a:r>
            <a:r>
              <a:rPr lang="pt-BR" altLang="pt-BR" sz="2400" dirty="0">
                <a:solidFill>
                  <a:schemeClr val="tx1"/>
                </a:solidFill>
              </a:rPr>
              <a:t> é implementada para calcular a média aritmética dos valores presentes em uma lista de números inteiros. Se a lista estiver vazia, a função retorna 0.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pt-BR" altLang="pt-BR" sz="2400" dirty="0" smtClean="0">
              <a:solidFill>
                <a:schemeClr val="tx1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pt-BR" altLang="pt-BR" sz="2400" dirty="0" err="1" smtClean="0">
                <a:solidFill>
                  <a:schemeClr val="tx1"/>
                </a:solidFill>
              </a:rPr>
              <a:t>test_calcular_media</a:t>
            </a:r>
            <a:r>
              <a:rPr lang="pt-BR" altLang="pt-BR" sz="2400" dirty="0" smtClean="0">
                <a:solidFill>
                  <a:schemeClr val="tx1"/>
                </a:solidFill>
              </a:rPr>
              <a:t> </a:t>
            </a:r>
            <a:r>
              <a:rPr lang="pt-BR" altLang="pt-BR" sz="2400" dirty="0">
                <a:solidFill>
                  <a:schemeClr val="tx1"/>
                </a:solidFill>
              </a:rPr>
              <a:t>define seis casos de teste utilizando </a:t>
            </a:r>
            <a:r>
              <a:rPr lang="pt-BR" altLang="pt-BR" sz="2400" dirty="0" err="1">
                <a:solidFill>
                  <a:schemeClr val="tx1"/>
                </a:solidFill>
              </a:rPr>
              <a:t>assert</a:t>
            </a:r>
            <a:r>
              <a:rPr lang="pt-BR" altLang="pt-BR" sz="2400" dirty="0">
                <a:solidFill>
                  <a:schemeClr val="tx1"/>
                </a:solidFill>
              </a:rPr>
              <a:t> para verificar se a função retorna os resultados esperados para diferentes entradas.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pt-BR" altLang="pt-BR" sz="2400" dirty="0" smtClean="0">
              <a:solidFill>
                <a:schemeClr val="tx1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pt-BR" altLang="pt-BR" sz="2400" dirty="0" smtClean="0">
                <a:solidFill>
                  <a:schemeClr val="tx1"/>
                </a:solidFill>
              </a:rPr>
              <a:t>Ao </a:t>
            </a:r>
            <a:r>
              <a:rPr lang="pt-BR" altLang="pt-BR" sz="2400" dirty="0">
                <a:solidFill>
                  <a:schemeClr val="tx1"/>
                </a:solidFill>
              </a:rPr>
              <a:t>executar </a:t>
            </a:r>
            <a:r>
              <a:rPr lang="pt-BR" altLang="pt-BR" sz="2400" dirty="0" err="1">
                <a:solidFill>
                  <a:schemeClr val="tx1"/>
                </a:solidFill>
              </a:rPr>
              <a:t>test_calcular_media</a:t>
            </a:r>
            <a:r>
              <a:rPr lang="pt-BR" altLang="pt-BR" sz="2400" dirty="0">
                <a:solidFill>
                  <a:schemeClr val="tx1"/>
                </a:solidFill>
              </a:rPr>
              <a:t>(), os testes são realizados automaticamente e uma mensagem é impressa indicando se todos os testes passaram com sucesso.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alt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056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1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Bibliografia</a:t>
            </a:r>
            <a:endParaRPr/>
          </a:p>
          <a:p>
            <a:pPr marL="342900" lvl="0" indent="-33972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2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MEDEIROS, Ernani. Desenvolvendo Software com UML 2.0. São Paulo. Makron Books. 2006</a:t>
            </a:r>
            <a:endParaRPr/>
          </a:p>
          <a:p>
            <a:pPr marL="342900" lvl="0" indent="-33972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2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DENNIS, Alan; WIXON, Barbara Haley. Análise e Projeto de Sistemas. Rio de Janeiro. LTC. 2005</a:t>
            </a:r>
            <a:endParaRPr/>
          </a:p>
          <a:p>
            <a:pPr marL="342900" lvl="0" indent="-33972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 sz="2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GOMES, Wanderson. Guia de Estudo Tecnologia da Informação e da Comunicação.2007</a:t>
            </a:r>
            <a:endParaRPr/>
          </a:p>
          <a:p>
            <a:pPr marL="342900" lvl="0" indent="-33972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 sz="2000" b="0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000" b="0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2"/>
          <p:cNvSpPr txBox="1">
            <a:spLocks noGrp="1"/>
          </p:cNvSpPr>
          <p:nvPr>
            <p:ph type="title"/>
          </p:nvPr>
        </p:nvSpPr>
        <p:spPr>
          <a:xfrm>
            <a:off x="685800" y="465137"/>
            <a:ext cx="7772400" cy="143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Análise e Projeto de Sistemas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68" y="1057282"/>
            <a:ext cx="8795564" cy="509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7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66" y="956602"/>
            <a:ext cx="7779433" cy="583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85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85" y="956602"/>
            <a:ext cx="8329735" cy="576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2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75" y="1089399"/>
            <a:ext cx="7940734" cy="529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5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474785" y="-255564"/>
            <a:ext cx="8190914" cy="121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31787" lvl="0" indent="-3317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31787" lvl="0" indent="-33178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</a:pPr>
            <a:r>
              <a:rPr lang="pt-BR" dirty="0" smtClean="0"/>
              <a:t>Testes </a:t>
            </a:r>
            <a:endParaRPr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3" y="956602"/>
            <a:ext cx="7844336" cy="572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50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321</Words>
  <Application>Microsoft Office PowerPoint</Application>
  <PresentationFormat>Apresentação na tela (4:3)</PresentationFormat>
  <Paragraphs>135</Paragraphs>
  <Slides>45</Slides>
  <Notes>45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9" baseType="lpstr">
      <vt:lpstr>Times New Roman</vt:lpstr>
      <vt:lpstr>Arial</vt:lpstr>
      <vt:lpstr>Helvetica Neue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Análise e Projeto de Sistemas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fabricio</dc:creator>
  <cp:lastModifiedBy>user</cp:lastModifiedBy>
  <cp:revision>8</cp:revision>
  <dcterms:created xsi:type="dcterms:W3CDTF">2008-03-25T14:31:17Z</dcterms:created>
  <dcterms:modified xsi:type="dcterms:W3CDTF">2024-07-23T19:14:40Z</dcterms:modified>
</cp:coreProperties>
</file>