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350" r:id="rId7"/>
    <p:sldId id="284" r:id="rId8"/>
    <p:sldId id="342" r:id="rId9"/>
    <p:sldId id="268" r:id="rId10"/>
    <p:sldId id="259" r:id="rId11"/>
    <p:sldId id="344" r:id="rId12"/>
    <p:sldId id="346" r:id="rId13"/>
    <p:sldId id="351" r:id="rId14"/>
    <p:sldId id="267" r:id="rId15"/>
    <p:sldId id="353" r:id="rId16"/>
    <p:sldId id="355" r:id="rId17"/>
    <p:sldId id="354" r:id="rId18"/>
    <p:sldId id="352" r:id="rId19"/>
    <p:sldId id="359" r:id="rId20"/>
    <p:sldId id="356" r:id="rId21"/>
    <p:sldId id="357" r:id="rId22"/>
    <p:sldId id="358" r:id="rId23"/>
    <p:sldId id="360" r:id="rId24"/>
    <p:sldId id="361" r:id="rId25"/>
    <p:sldId id="362" r:id="rId26"/>
    <p:sldId id="34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chevron1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/>
      <dgm:t>
        <a:bodyPr/>
        <a:lstStyle/>
        <a:p>
          <a:r>
            <a:rPr lang="tr-TR" sz="1600" b="1" dirty="0">
              <a:effectLst/>
              <a:latin typeface="+mj-lt"/>
            </a:rPr>
            <a:t>Problem </a:t>
          </a:r>
          <a:r>
            <a:rPr lang="tr-TR" sz="1600" b="1" dirty="0" err="1">
              <a:effectLst/>
              <a:latin typeface="+mj-lt"/>
            </a:rPr>
            <a:t>Defination</a:t>
          </a:r>
          <a:r>
            <a:rPr lang="tr-TR" sz="1600" b="1" dirty="0">
              <a:effectLst/>
              <a:latin typeface="+mj-lt"/>
            </a:rPr>
            <a:t> &amp; Analysis</a:t>
          </a:r>
          <a:endParaRPr lang="en-US" sz="1600" b="1" dirty="0">
            <a:effectLst/>
            <a:latin typeface="+mj-lt"/>
          </a:endParaRP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 sz="1400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 sz="1400"/>
        </a:p>
      </dgm:t>
    </dgm:pt>
    <dgm:pt modelId="{D71FC021-6A65-44D1-95B9-0E6C89079866}">
      <dgm:prSet phldrT="[Text]" custT="1"/>
      <dgm:spPr/>
      <dgm:t>
        <a:bodyPr/>
        <a:lstStyle/>
        <a:p>
          <a:r>
            <a:rPr lang="tr-TR" sz="1600" b="1" dirty="0" err="1">
              <a:effectLst/>
              <a:latin typeface="+mj-lt"/>
            </a:rPr>
            <a:t>Feature</a:t>
          </a:r>
          <a:r>
            <a:rPr lang="tr-TR" sz="1600" b="1" dirty="0">
              <a:effectLst/>
              <a:latin typeface="+mj-lt"/>
            </a:rPr>
            <a:t> </a:t>
          </a:r>
          <a:r>
            <a:rPr lang="tr-TR" sz="1600" b="1" dirty="0" err="1">
              <a:effectLst/>
              <a:latin typeface="+mj-lt"/>
            </a:rPr>
            <a:t>Engineering</a:t>
          </a:r>
          <a:endParaRPr lang="en-US" sz="1600" b="1" dirty="0">
            <a:effectLst/>
            <a:latin typeface="+mj-lt"/>
          </a:endParaRP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 sz="1400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 sz="1400"/>
        </a:p>
      </dgm:t>
    </dgm:pt>
    <dgm:pt modelId="{D07AD3FD-84FF-467E-9693-752776549C61}">
      <dgm:prSet phldrT="[Text]" custT="1"/>
      <dgm:spPr/>
      <dgm:t>
        <a:bodyPr/>
        <a:lstStyle/>
        <a:p>
          <a:r>
            <a:rPr lang="tr-TR" sz="1600" b="1" dirty="0">
              <a:effectLst/>
              <a:latin typeface="+mj-lt"/>
            </a:rPr>
            <a:t>Data </a:t>
          </a:r>
          <a:r>
            <a:rPr lang="tr-TR" sz="1600" b="1" dirty="0" err="1">
              <a:effectLst/>
              <a:latin typeface="+mj-lt"/>
            </a:rPr>
            <a:t>Preprocessing</a:t>
          </a:r>
          <a:endParaRPr lang="en-US" sz="1600" b="1" dirty="0">
            <a:effectLst/>
            <a:latin typeface="+mj-lt"/>
          </a:endParaRP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 sz="1400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 sz="1400"/>
        </a:p>
      </dgm:t>
    </dgm:pt>
    <dgm:pt modelId="{32CCB050-072A-41BF-BE1B-388CF53E5629}">
      <dgm:prSet custT="1"/>
      <dgm:spPr/>
      <dgm:t>
        <a:bodyPr/>
        <a:lstStyle/>
        <a:p>
          <a:r>
            <a:rPr lang="tr-TR" sz="1600" b="1" dirty="0">
              <a:effectLst/>
              <a:latin typeface="+mj-lt"/>
            </a:rPr>
            <a:t>Model </a:t>
          </a:r>
          <a:r>
            <a:rPr lang="tr-TR" sz="1600" b="1" dirty="0" err="1">
              <a:effectLst/>
              <a:latin typeface="+mj-lt"/>
            </a:rPr>
            <a:t>Building</a:t>
          </a:r>
          <a:endParaRPr lang="ru-RU" sz="1600" b="1" dirty="0">
            <a:effectLst/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 sz="1400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 sz="1400"/>
        </a:p>
      </dgm:t>
    </dgm:pt>
    <dgm:pt modelId="{9E838AE2-4659-4603-ABC8-58DF4222C0D4}">
      <dgm:prSet custT="1"/>
      <dgm:spPr/>
      <dgm:t>
        <a:bodyPr/>
        <a:lstStyle/>
        <a:p>
          <a:r>
            <a:rPr lang="tr-TR" sz="1600" b="1" dirty="0">
              <a:effectLst/>
              <a:latin typeface="+mj-lt"/>
            </a:rPr>
            <a:t>Deployment</a:t>
          </a:r>
          <a:endParaRPr lang="ru-RU" sz="1600" b="1" dirty="0">
            <a:effectLst/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 sz="1400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 sz="1400"/>
        </a:p>
      </dgm:t>
    </dgm:pt>
    <dgm:pt modelId="{69331891-6B40-0C44-A32D-46158B8E57A3}" type="pres">
      <dgm:prSet presAssocID="{55C0B14E-AEA6-48D3-A387-ED4A3A3BF840}" presName="Name0" presStyleCnt="0">
        <dgm:presLayoutVars>
          <dgm:dir/>
          <dgm:animLvl val="lvl"/>
          <dgm:resizeHandles val="exact"/>
        </dgm:presLayoutVars>
      </dgm:prSet>
      <dgm:spPr/>
    </dgm:pt>
    <dgm:pt modelId="{DF33C528-35B5-4206-B0E5-C156DEAA912D}" type="pres">
      <dgm:prSet presAssocID="{AACEAFD5-63CF-4AFC-B46F-BE086C5D447C}" presName="parTxOnly" presStyleLbl="node1" presStyleIdx="0" presStyleCnt="5" custScaleX="99830">
        <dgm:presLayoutVars>
          <dgm:chMax val="0"/>
          <dgm:chPref val="0"/>
          <dgm:bulletEnabled val="1"/>
        </dgm:presLayoutVars>
      </dgm:prSet>
      <dgm:spPr/>
    </dgm:pt>
    <dgm:pt modelId="{608F8725-D48F-4E70-AFC6-029B785B50DD}" type="pres">
      <dgm:prSet presAssocID="{7A8D4B4D-06E9-4958-810D-A6226B6AC588}" presName="parTxOnlySpace" presStyleCnt="0"/>
      <dgm:spPr/>
    </dgm:pt>
    <dgm:pt modelId="{71271400-8A90-4A1F-8FE4-C417B3098552}" type="pres">
      <dgm:prSet presAssocID="{D07AD3FD-84FF-467E-9693-752776549C61}" presName="parTxOnly" presStyleLbl="node1" presStyleIdx="1" presStyleCnt="5" custScaleX="111409">
        <dgm:presLayoutVars>
          <dgm:chMax val="0"/>
          <dgm:chPref val="0"/>
          <dgm:bulletEnabled val="1"/>
        </dgm:presLayoutVars>
      </dgm:prSet>
      <dgm:spPr/>
    </dgm:pt>
    <dgm:pt modelId="{CC8BC8B2-D7A6-40C2-9628-503E10EF15CF}" type="pres">
      <dgm:prSet presAssocID="{A8C9B7A9-BC2A-4753-B7F0-F2E361D95520}" presName="parTxOnlySpace" presStyleCnt="0"/>
      <dgm:spPr/>
    </dgm:pt>
    <dgm:pt modelId="{66B50A6C-9705-4D23-AF2F-0F0D574F9912}" type="pres">
      <dgm:prSet presAssocID="{D71FC021-6A65-44D1-95B9-0E6C8907986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9AB8151-DEAE-4067-94B9-4411F9159497}" type="pres">
      <dgm:prSet presAssocID="{9B090D9D-470E-46E2-AABB-0368A52481AA}" presName="parTxOnlySpace" presStyleCnt="0"/>
      <dgm:spPr/>
    </dgm:pt>
    <dgm:pt modelId="{F8A0FEE8-C5E6-427D-84B1-A9DF9B342BB5}" type="pres">
      <dgm:prSet presAssocID="{32CCB050-072A-41BF-BE1B-388CF53E562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2DCF30E-755C-48B3-9B55-A0E13C7A0C69}" type="pres">
      <dgm:prSet presAssocID="{BF05D8EE-4413-4737-8721-DAF10D6CAB04}" presName="parTxOnlySpace" presStyleCnt="0"/>
      <dgm:spPr/>
    </dgm:pt>
    <dgm:pt modelId="{2FE0D927-964C-410C-94B5-5850F1B28574}" type="pres">
      <dgm:prSet presAssocID="{9E838AE2-4659-4603-ABC8-58DF4222C0D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C5402926-5F5C-494A-A720-11303530F926}" type="presOf" srcId="{55C0B14E-AEA6-48D3-A387-ED4A3A3BF840}" destId="{69331891-6B40-0C44-A32D-46158B8E57A3}" srcOrd="0" destOrd="0" presId="urn:microsoft.com/office/officeart/2005/8/layout/chevron1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C1AEAA6A-DE58-484E-9268-399FABFB4341}" type="presOf" srcId="{9E838AE2-4659-4603-ABC8-58DF4222C0D4}" destId="{2FE0D927-964C-410C-94B5-5850F1B28574}" srcOrd="0" destOrd="0" presId="urn:microsoft.com/office/officeart/2005/8/layout/chevron1"/>
    <dgm:cxn modelId="{05B82E84-9245-45ED-AF55-75E7C77F3330}" type="presOf" srcId="{D71FC021-6A65-44D1-95B9-0E6C89079866}" destId="{66B50A6C-9705-4D23-AF2F-0F0D574F9912}" srcOrd="0" destOrd="0" presId="urn:microsoft.com/office/officeart/2005/8/layout/chevron1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040520BA-16AE-49C6-BBBB-1BAA7CD680F7}" type="presOf" srcId="{AACEAFD5-63CF-4AFC-B46F-BE086C5D447C}" destId="{DF33C528-35B5-4206-B0E5-C156DEAA912D}" srcOrd="0" destOrd="0" presId="urn:microsoft.com/office/officeart/2005/8/layout/chevron1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3EDEE2D5-0F20-400C-9DCB-5C03244B9FE3}" type="presOf" srcId="{D07AD3FD-84FF-467E-9693-752776549C61}" destId="{71271400-8A90-4A1F-8FE4-C417B3098552}" srcOrd="0" destOrd="0" presId="urn:microsoft.com/office/officeart/2005/8/layout/chevron1"/>
    <dgm:cxn modelId="{616AD1DF-F661-4D0F-9ABC-3402C26D7F2A}" type="presOf" srcId="{32CCB050-072A-41BF-BE1B-388CF53E5629}" destId="{F8A0FEE8-C5E6-427D-84B1-A9DF9B342BB5}" srcOrd="0" destOrd="0" presId="urn:microsoft.com/office/officeart/2005/8/layout/chevron1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C3146701-07D3-420E-9B42-BD9C22A8382F}" type="presParOf" srcId="{69331891-6B40-0C44-A32D-46158B8E57A3}" destId="{DF33C528-35B5-4206-B0E5-C156DEAA912D}" srcOrd="0" destOrd="0" presId="urn:microsoft.com/office/officeart/2005/8/layout/chevron1"/>
    <dgm:cxn modelId="{836BF471-55B4-4B0D-8498-3E115D64C9C8}" type="presParOf" srcId="{69331891-6B40-0C44-A32D-46158B8E57A3}" destId="{608F8725-D48F-4E70-AFC6-029B785B50DD}" srcOrd="1" destOrd="0" presId="urn:microsoft.com/office/officeart/2005/8/layout/chevron1"/>
    <dgm:cxn modelId="{3E0717C6-E35A-488A-BD1E-6C319920B9EB}" type="presParOf" srcId="{69331891-6B40-0C44-A32D-46158B8E57A3}" destId="{71271400-8A90-4A1F-8FE4-C417B3098552}" srcOrd="2" destOrd="0" presId="urn:microsoft.com/office/officeart/2005/8/layout/chevron1"/>
    <dgm:cxn modelId="{97A5CFCF-2956-41A3-A8B8-BFC304DCF255}" type="presParOf" srcId="{69331891-6B40-0C44-A32D-46158B8E57A3}" destId="{CC8BC8B2-D7A6-40C2-9628-503E10EF15CF}" srcOrd="3" destOrd="0" presId="urn:microsoft.com/office/officeart/2005/8/layout/chevron1"/>
    <dgm:cxn modelId="{BB0A2477-7AD0-40F3-9547-041BA34484D2}" type="presParOf" srcId="{69331891-6B40-0C44-A32D-46158B8E57A3}" destId="{66B50A6C-9705-4D23-AF2F-0F0D574F9912}" srcOrd="4" destOrd="0" presId="urn:microsoft.com/office/officeart/2005/8/layout/chevron1"/>
    <dgm:cxn modelId="{D9F24590-40F1-4E7F-B83D-530A04845BBC}" type="presParOf" srcId="{69331891-6B40-0C44-A32D-46158B8E57A3}" destId="{99AB8151-DEAE-4067-94B9-4411F9159497}" srcOrd="5" destOrd="0" presId="urn:microsoft.com/office/officeart/2005/8/layout/chevron1"/>
    <dgm:cxn modelId="{216B3F4B-D56F-43EC-8798-A0C666E2E5C3}" type="presParOf" srcId="{69331891-6B40-0C44-A32D-46158B8E57A3}" destId="{F8A0FEE8-C5E6-427D-84B1-A9DF9B342BB5}" srcOrd="6" destOrd="0" presId="urn:microsoft.com/office/officeart/2005/8/layout/chevron1"/>
    <dgm:cxn modelId="{4B9C0663-40EB-4439-BA86-D538B8802579}" type="presParOf" srcId="{69331891-6B40-0C44-A32D-46158B8E57A3}" destId="{02DCF30E-755C-48B3-9B55-A0E13C7A0C69}" srcOrd="7" destOrd="0" presId="urn:microsoft.com/office/officeart/2005/8/layout/chevron1"/>
    <dgm:cxn modelId="{C851AF61-2F94-448D-BEF0-FAF4052F8AF8}" type="presParOf" srcId="{69331891-6B40-0C44-A32D-46158B8E57A3}" destId="{2FE0D927-964C-410C-94B5-5850F1B2857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3C528-35B5-4206-B0E5-C156DEAA912D}">
      <dsp:nvSpPr>
        <dsp:cNvPr id="0" name=""/>
        <dsp:cNvSpPr/>
      </dsp:nvSpPr>
      <dsp:spPr>
        <a:xfrm>
          <a:off x="1178" y="892983"/>
          <a:ext cx="2191040" cy="87790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 dirty="0">
              <a:effectLst/>
              <a:latin typeface="+mj-lt"/>
            </a:rPr>
            <a:t>Problem </a:t>
          </a:r>
          <a:r>
            <a:rPr lang="tr-TR" sz="1600" b="1" kern="1200" dirty="0" err="1">
              <a:effectLst/>
              <a:latin typeface="+mj-lt"/>
            </a:rPr>
            <a:t>Defination</a:t>
          </a:r>
          <a:r>
            <a:rPr lang="tr-TR" sz="1600" b="1" kern="1200" dirty="0">
              <a:effectLst/>
              <a:latin typeface="+mj-lt"/>
            </a:rPr>
            <a:t> &amp; Analysis</a:t>
          </a:r>
          <a:endParaRPr lang="en-US" sz="1600" b="1" kern="1200" dirty="0">
            <a:effectLst/>
            <a:latin typeface="+mj-lt"/>
          </a:endParaRPr>
        </a:p>
      </dsp:txBody>
      <dsp:txXfrm>
        <a:off x="440132" y="892983"/>
        <a:ext cx="1313132" cy="877908"/>
      </dsp:txXfrm>
    </dsp:sp>
    <dsp:sp modelId="{71271400-8A90-4A1F-8FE4-C417B3098552}">
      <dsp:nvSpPr>
        <dsp:cNvPr id="0" name=""/>
        <dsp:cNvSpPr/>
      </dsp:nvSpPr>
      <dsp:spPr>
        <a:xfrm>
          <a:off x="1972741" y="892983"/>
          <a:ext cx="2445172" cy="877908"/>
        </a:xfrm>
        <a:prstGeom prst="chevron">
          <a:avLst/>
        </a:prstGeom>
        <a:solidFill>
          <a:schemeClr val="accent3">
            <a:hueOff val="-1687435"/>
            <a:satOff val="-506"/>
            <a:lumOff val="-141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 dirty="0">
              <a:effectLst/>
              <a:latin typeface="+mj-lt"/>
            </a:rPr>
            <a:t>Data </a:t>
          </a:r>
          <a:r>
            <a:rPr lang="tr-TR" sz="1600" b="1" kern="1200" dirty="0" err="1">
              <a:effectLst/>
              <a:latin typeface="+mj-lt"/>
            </a:rPr>
            <a:t>Preprocessing</a:t>
          </a:r>
          <a:endParaRPr lang="en-US" sz="1600" b="1" kern="1200" dirty="0">
            <a:effectLst/>
            <a:latin typeface="+mj-lt"/>
          </a:endParaRPr>
        </a:p>
      </dsp:txBody>
      <dsp:txXfrm>
        <a:off x="2411695" y="892983"/>
        <a:ext cx="1567264" cy="877908"/>
      </dsp:txXfrm>
    </dsp:sp>
    <dsp:sp modelId="{66B50A6C-9705-4D23-AF2F-0F0D574F9912}">
      <dsp:nvSpPr>
        <dsp:cNvPr id="0" name=""/>
        <dsp:cNvSpPr/>
      </dsp:nvSpPr>
      <dsp:spPr>
        <a:xfrm>
          <a:off x="4198437" y="892983"/>
          <a:ext cx="2194771" cy="877908"/>
        </a:xfrm>
        <a:prstGeom prst="chevron">
          <a:avLst/>
        </a:prstGeom>
        <a:solidFill>
          <a:schemeClr val="accent3">
            <a:hueOff val="-3374869"/>
            <a:satOff val="-1013"/>
            <a:lumOff val="-2833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 dirty="0" err="1">
              <a:effectLst/>
              <a:latin typeface="+mj-lt"/>
            </a:rPr>
            <a:t>Feature</a:t>
          </a:r>
          <a:r>
            <a:rPr lang="tr-TR" sz="1600" b="1" kern="1200" dirty="0">
              <a:effectLst/>
              <a:latin typeface="+mj-lt"/>
            </a:rPr>
            <a:t> </a:t>
          </a:r>
          <a:r>
            <a:rPr lang="tr-TR" sz="1600" b="1" kern="1200" dirty="0" err="1">
              <a:effectLst/>
              <a:latin typeface="+mj-lt"/>
            </a:rPr>
            <a:t>Engineering</a:t>
          </a:r>
          <a:endParaRPr lang="en-US" sz="1600" b="1" kern="1200" dirty="0">
            <a:effectLst/>
            <a:latin typeface="+mj-lt"/>
          </a:endParaRPr>
        </a:p>
      </dsp:txBody>
      <dsp:txXfrm>
        <a:off x="4637391" y="892983"/>
        <a:ext cx="1316863" cy="877908"/>
      </dsp:txXfrm>
    </dsp:sp>
    <dsp:sp modelId="{F8A0FEE8-C5E6-427D-84B1-A9DF9B342BB5}">
      <dsp:nvSpPr>
        <dsp:cNvPr id="0" name=""/>
        <dsp:cNvSpPr/>
      </dsp:nvSpPr>
      <dsp:spPr>
        <a:xfrm>
          <a:off x="6173731" y="892983"/>
          <a:ext cx="2194771" cy="877908"/>
        </a:xfrm>
        <a:prstGeom prst="chevron">
          <a:avLst/>
        </a:prstGeom>
        <a:solidFill>
          <a:schemeClr val="accent3">
            <a:hueOff val="-5062304"/>
            <a:satOff val="-1519"/>
            <a:lumOff val="-424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 dirty="0">
              <a:effectLst/>
              <a:latin typeface="+mj-lt"/>
            </a:rPr>
            <a:t>Model </a:t>
          </a:r>
          <a:r>
            <a:rPr lang="tr-TR" sz="1600" b="1" kern="1200" dirty="0" err="1">
              <a:effectLst/>
              <a:latin typeface="+mj-lt"/>
            </a:rPr>
            <a:t>Building</a:t>
          </a:r>
          <a:endParaRPr lang="ru-RU" sz="1600" b="1" kern="1200" dirty="0">
            <a:effectLst/>
            <a:latin typeface="+mj-lt"/>
          </a:endParaRPr>
        </a:p>
      </dsp:txBody>
      <dsp:txXfrm>
        <a:off x="6612685" y="892983"/>
        <a:ext cx="1316863" cy="877908"/>
      </dsp:txXfrm>
    </dsp:sp>
    <dsp:sp modelId="{2FE0D927-964C-410C-94B5-5850F1B28574}">
      <dsp:nvSpPr>
        <dsp:cNvPr id="0" name=""/>
        <dsp:cNvSpPr/>
      </dsp:nvSpPr>
      <dsp:spPr>
        <a:xfrm>
          <a:off x="8149025" y="892983"/>
          <a:ext cx="2194771" cy="877908"/>
        </a:xfrm>
        <a:prstGeom prst="chevron">
          <a:avLst/>
        </a:prstGeom>
        <a:solidFill>
          <a:schemeClr val="accent3">
            <a:hueOff val="-6749738"/>
            <a:satOff val="-2025"/>
            <a:lumOff val="-566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 dirty="0">
              <a:effectLst/>
              <a:latin typeface="+mj-lt"/>
            </a:rPr>
            <a:t>Deployment</a:t>
          </a:r>
          <a:endParaRPr lang="ru-RU" sz="1600" b="1" kern="1200" dirty="0">
            <a:effectLst/>
            <a:latin typeface="+mj-lt"/>
          </a:endParaRPr>
        </a:p>
      </dsp:txBody>
      <dsp:txXfrm>
        <a:off x="8587979" y="892983"/>
        <a:ext cx="1316863" cy="877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12/26/2022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12/26/2022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12/26/2022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12/26/2022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12/26/2022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12/26/2022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12/26/2022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12/26/2022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12/26/2022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12/26/2022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12/26/2022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12/26/2022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12/26/2022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955968"/>
          </a:xfrm>
        </p:spPr>
        <p:txBody>
          <a:bodyPr>
            <a:normAutofit/>
          </a:bodyPr>
          <a:lstStyle/>
          <a:p>
            <a:r>
              <a:rPr lang="tr-TR" sz="6000" dirty="0" err="1"/>
              <a:t>Telco</a:t>
            </a:r>
            <a:endParaRPr lang="en-US" sz="6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857500"/>
            <a:ext cx="10058400" cy="1143000"/>
          </a:xfrm>
        </p:spPr>
        <p:txBody>
          <a:bodyPr/>
          <a:lstStyle/>
          <a:p>
            <a:r>
              <a:rPr lang="tr-TR" dirty="0" err="1"/>
              <a:t>Churn</a:t>
            </a:r>
            <a:r>
              <a:rPr lang="tr-TR" dirty="0"/>
              <a:t> </a:t>
            </a:r>
            <a:r>
              <a:rPr lang="tr-TR" dirty="0" err="1"/>
              <a:t>predıctıon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37D11-8CA8-480F-AED0-3FE9DB6CB1A3}"/>
              </a:ext>
            </a:extLst>
          </p:cNvPr>
          <p:cNvSpPr txBox="1"/>
          <p:nvPr/>
        </p:nvSpPr>
        <p:spPr>
          <a:xfrm>
            <a:off x="7406325" y="5076334"/>
            <a:ext cx="176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Osman MUTLU </a:t>
            </a:r>
          </a:p>
          <a:p>
            <a:r>
              <a:rPr lang="tr-TR" dirty="0"/>
              <a:t>Beyza GÜR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4307D-96CA-49DA-B190-48DEAF0683A4}"/>
              </a:ext>
            </a:extLst>
          </p:cNvPr>
          <p:cNvSpPr txBox="1"/>
          <p:nvPr/>
        </p:nvSpPr>
        <p:spPr>
          <a:xfrm>
            <a:off x="9172279" y="5076334"/>
            <a:ext cx="170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- 2018510050</a:t>
            </a:r>
          </a:p>
          <a:p>
            <a:r>
              <a:rPr lang="tr-TR" dirty="0"/>
              <a:t>- 2018510035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0047-D6ED-4CB9-9917-FB027C92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05" y="876693"/>
            <a:ext cx="6938442" cy="719750"/>
          </a:xfrm>
        </p:spPr>
        <p:txBody>
          <a:bodyPr>
            <a:normAutofit fontScale="90000"/>
          </a:bodyPr>
          <a:lstStyle/>
          <a:p>
            <a:r>
              <a:rPr lang="tr-TR" dirty="0"/>
              <a:t>COMPARING MODELS – VOTING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47723-2798-49E0-B75F-877FDAFBA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66" y="1596443"/>
            <a:ext cx="8850267" cy="438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1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LOps – Databricks">
            <a:extLst>
              <a:ext uri="{FF2B5EF4-FFF2-40B4-BE49-F238E27FC236}">
                <a16:creationId xmlns:a16="http://schemas.microsoft.com/office/drawing/2014/main" id="{37342B7E-25AA-49D8-BD85-43E4B6572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41" y="583160"/>
            <a:ext cx="10972801" cy="565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62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3FFB03-9478-40DF-AD83-C5F9C1ADB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25" t="8815" r="5911" b="6686"/>
          <a:stretch/>
        </p:blipFill>
        <p:spPr>
          <a:xfrm>
            <a:off x="1649690" y="2295143"/>
            <a:ext cx="3874417" cy="262065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6AA404E-4494-44DA-ABCA-42011691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MLOPS – API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4D3CA-C155-4B66-8BF6-E9FEEE60C13E}"/>
              </a:ext>
            </a:extLst>
          </p:cNvPr>
          <p:cNvSpPr txBox="1"/>
          <p:nvPr/>
        </p:nvSpPr>
        <p:spPr>
          <a:xfrm>
            <a:off x="6900420" y="2728306"/>
            <a:ext cx="3874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web </a:t>
            </a:r>
            <a:r>
              <a:rPr lang="en-US" dirty="0" err="1"/>
              <a:t>api</a:t>
            </a:r>
            <a:r>
              <a:rPr lang="en-US" dirty="0"/>
              <a:t> design was designed in a simple way using a structure similar to MVC.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Model Deployment class in the </a:t>
            </a:r>
            <a:r>
              <a:rPr lang="tr-TR" dirty="0" err="1"/>
              <a:t>Core</a:t>
            </a:r>
            <a:r>
              <a:rPr lang="en-US" dirty="0"/>
              <a:t> layer.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520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1719CA-DDD0-470E-A5BB-3844B671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118" y="1018285"/>
            <a:ext cx="4835950" cy="587584"/>
          </a:xfrm>
        </p:spPr>
        <p:txBody>
          <a:bodyPr>
            <a:normAutofit/>
          </a:bodyPr>
          <a:lstStyle/>
          <a:p>
            <a:r>
              <a:rPr lang="tr-TR" dirty="0"/>
              <a:t>MLOPS – API </a:t>
            </a:r>
            <a:r>
              <a:rPr lang="tr-TR" dirty="0" err="1"/>
              <a:t>Swagger</a:t>
            </a:r>
            <a:r>
              <a:rPr lang="tr-TR" dirty="0"/>
              <a:t>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45B18-ABFA-46A4-9B7E-2074B0C3E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10" y="765227"/>
            <a:ext cx="4607111" cy="53275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13BE80-9AFF-43BF-AEA3-39161C8991D2}"/>
              </a:ext>
            </a:extLst>
          </p:cNvPr>
          <p:cNvSpPr txBox="1"/>
          <p:nvPr/>
        </p:nvSpPr>
        <p:spPr>
          <a:xfrm>
            <a:off x="6231118" y="2379250"/>
            <a:ext cx="46071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he predict method takes the question object, processes it and produces its output as an </a:t>
            </a:r>
            <a:r>
              <a:rPr lang="tr-TR" dirty="0"/>
              <a:t>R</a:t>
            </a:r>
            <a:r>
              <a:rPr lang="en-US" dirty="0" err="1"/>
              <a:t>esponseModel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he question model is our input that represents the new instance. At the Controller layer, this data is adapted to the model and the model output is presented as a </a:t>
            </a:r>
            <a:r>
              <a:rPr lang="en-US" dirty="0" err="1"/>
              <a:t>ResponseModel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568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71BD4-BF6B-49D4-A238-48C72CF45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6211" y="1832857"/>
            <a:ext cx="2869015" cy="319228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BB8720-A6D7-4804-9AF8-61C5BABB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MLOPS – </a:t>
            </a:r>
            <a:r>
              <a:rPr lang="tr-TR" dirty="0" err="1"/>
              <a:t>Frontend</a:t>
            </a:r>
            <a:r>
              <a:rPr lang="tr-TR" dirty="0"/>
              <a:t> </a:t>
            </a:r>
            <a:r>
              <a:rPr lang="tr-TR" dirty="0" err="1"/>
              <a:t>Desıgn</a:t>
            </a:r>
            <a:endParaRPr lang="tr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95E1B-1FC0-46DD-9202-9CD5B9233F6A}"/>
              </a:ext>
            </a:extLst>
          </p:cNvPr>
          <p:cNvSpPr txBox="1"/>
          <p:nvPr/>
        </p:nvSpPr>
        <p:spPr>
          <a:xfrm>
            <a:off x="1519369" y="2398104"/>
            <a:ext cx="4607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ReactJS was used for</a:t>
            </a:r>
            <a:r>
              <a:rPr lang="tr-TR" dirty="0"/>
              <a:t> </a:t>
            </a:r>
            <a:r>
              <a:rPr lang="tr-TR" dirty="0" err="1"/>
              <a:t>developing</a:t>
            </a:r>
            <a:r>
              <a:rPr lang="en-US" dirty="0"/>
              <a:t> the front-end software.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ReactJS because it is quite easy to design a dynamic website thanks to its component-based architecture.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888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F129D5-8D36-4983-8128-37EAFC975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2" y="2065840"/>
            <a:ext cx="10605155" cy="381982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F59D646-5EE0-4CCF-9716-752AE4AF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568" y="972332"/>
            <a:ext cx="5382861" cy="719750"/>
          </a:xfrm>
        </p:spPr>
        <p:txBody>
          <a:bodyPr>
            <a:normAutofit/>
          </a:bodyPr>
          <a:lstStyle/>
          <a:p>
            <a:r>
              <a:rPr lang="tr-TR" dirty="0"/>
              <a:t>MLOPS –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63859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ınterface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b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&amp;</a:t>
            </a:r>
            <a:b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Screen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57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41D4B1-FA8A-4945-89B6-BB7093755E14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604838" y="768820"/>
            <a:ext cx="10971212" cy="5307661"/>
          </a:xfrm>
        </p:spPr>
      </p:pic>
    </p:spTree>
    <p:extLst>
      <p:ext uri="{BB962C8B-B14F-4D97-AF65-F5344CB8AC3E}">
        <p14:creationId xmlns:p14="http://schemas.microsoft.com/office/powerpoint/2010/main" val="837685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93E9A9-A73A-4179-9658-B9C579ED9A41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604838" y="766516"/>
            <a:ext cx="10980737" cy="5312269"/>
          </a:xfrm>
        </p:spPr>
      </p:pic>
    </p:spTree>
    <p:extLst>
      <p:ext uri="{BB962C8B-B14F-4D97-AF65-F5344CB8AC3E}">
        <p14:creationId xmlns:p14="http://schemas.microsoft.com/office/powerpoint/2010/main" val="1757005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9B98FA-E7D4-405D-A5AF-DBCAF20DAA89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604838" y="778036"/>
            <a:ext cx="10933112" cy="5289229"/>
          </a:xfrm>
        </p:spPr>
      </p:pic>
    </p:spTree>
    <p:extLst>
      <p:ext uri="{BB962C8B-B14F-4D97-AF65-F5344CB8AC3E}">
        <p14:creationId xmlns:p14="http://schemas.microsoft.com/office/powerpoint/2010/main" val="194359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823486"/>
          </a:xfrm>
        </p:spPr>
        <p:txBody>
          <a:bodyPr/>
          <a:lstStyle/>
          <a:p>
            <a:r>
              <a:rPr lang="tr-TR" dirty="0" err="1"/>
              <a:t>About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endParaRPr lang="en-US" dirty="0"/>
          </a:p>
          <a:p>
            <a:r>
              <a:rPr lang="en-US" dirty="0"/>
              <a:t>O</a:t>
            </a:r>
            <a:r>
              <a:rPr lang="tr-TR" dirty="0"/>
              <a:t>ur</a:t>
            </a:r>
            <a:r>
              <a:rPr lang="en-US" dirty="0"/>
              <a:t> P</a:t>
            </a:r>
            <a:r>
              <a:rPr lang="tr-TR" dirty="0" err="1"/>
              <a:t>roducts</a:t>
            </a:r>
            <a:r>
              <a:rPr lang="tr-TR" dirty="0"/>
              <a:t> &amp; </a:t>
            </a:r>
            <a:r>
              <a:rPr lang="en-US" dirty="0"/>
              <a:t>S</a:t>
            </a:r>
            <a:r>
              <a:rPr lang="tr-TR" dirty="0" err="1"/>
              <a:t>ervices</a:t>
            </a:r>
            <a:endParaRPr lang="tr-TR" dirty="0"/>
          </a:p>
          <a:p>
            <a:r>
              <a:rPr lang="tr-TR" dirty="0"/>
              <a:t>ML Model </a:t>
            </a:r>
            <a:r>
              <a:rPr lang="en-US" dirty="0"/>
              <a:t>Roadmap</a:t>
            </a:r>
            <a:endParaRPr lang="tr-TR" dirty="0"/>
          </a:p>
          <a:p>
            <a:r>
              <a:rPr lang="tr-TR" dirty="0"/>
              <a:t>Problem </a:t>
            </a:r>
            <a:r>
              <a:rPr lang="tr-TR" dirty="0" err="1"/>
              <a:t>Defination</a:t>
            </a:r>
            <a:r>
              <a:rPr lang="tr-TR" dirty="0"/>
              <a:t> &amp; Analysis</a:t>
            </a:r>
          </a:p>
          <a:p>
            <a:r>
              <a:rPr lang="tr-TR" dirty="0" err="1"/>
              <a:t>Comparing</a:t>
            </a:r>
            <a:r>
              <a:rPr lang="tr-TR" dirty="0"/>
              <a:t> </a:t>
            </a:r>
            <a:r>
              <a:rPr lang="tr-TR" dirty="0" err="1"/>
              <a:t>Models</a:t>
            </a:r>
            <a:endParaRPr lang="tr-TR" dirty="0"/>
          </a:p>
          <a:p>
            <a:pPr lvl="1"/>
            <a:r>
              <a:rPr lang="tr-TR" dirty="0"/>
              <a:t>Best </a:t>
            </a:r>
            <a:r>
              <a:rPr lang="tr-TR" dirty="0" err="1"/>
              <a:t>models</a:t>
            </a:r>
            <a:endParaRPr lang="tr-TR" dirty="0"/>
          </a:p>
          <a:p>
            <a:pPr lvl="1"/>
            <a:r>
              <a:rPr lang="tr-TR" dirty="0"/>
              <a:t>ROC </a:t>
            </a:r>
            <a:r>
              <a:rPr lang="tr-TR" dirty="0" err="1"/>
              <a:t>Curves</a:t>
            </a:r>
            <a:endParaRPr lang="tr-TR" dirty="0"/>
          </a:p>
          <a:p>
            <a:pPr lvl="1"/>
            <a:r>
              <a:rPr lang="tr-TR" dirty="0" err="1"/>
              <a:t>Voting</a:t>
            </a:r>
            <a:r>
              <a:rPr lang="tr-TR" dirty="0"/>
              <a:t> </a:t>
            </a:r>
            <a:r>
              <a:rPr lang="tr-TR" dirty="0" err="1"/>
              <a:t>Classifier</a:t>
            </a:r>
            <a:endParaRPr lang="tr-TR" dirty="0"/>
          </a:p>
          <a:p>
            <a:r>
              <a:rPr lang="tr-TR" dirty="0"/>
              <a:t>MLOPS</a:t>
            </a:r>
          </a:p>
          <a:p>
            <a:pPr lvl="1"/>
            <a:r>
              <a:rPr lang="tr-TR" dirty="0"/>
              <a:t>API Design</a:t>
            </a:r>
          </a:p>
          <a:p>
            <a:pPr lvl="1"/>
            <a:r>
              <a:rPr lang="tr-TR" dirty="0"/>
              <a:t>API </a:t>
            </a:r>
            <a:r>
              <a:rPr lang="tr-TR" dirty="0" err="1"/>
              <a:t>Swagger</a:t>
            </a:r>
            <a:r>
              <a:rPr lang="tr-TR" dirty="0"/>
              <a:t> UI </a:t>
            </a:r>
          </a:p>
          <a:p>
            <a:pPr lvl="1"/>
            <a:r>
              <a:rPr lang="tr-TR" dirty="0" err="1"/>
              <a:t>FrontEnd</a:t>
            </a:r>
            <a:r>
              <a:rPr lang="tr-TR" dirty="0"/>
              <a:t> </a:t>
            </a:r>
            <a:r>
              <a:rPr lang="tr-TR" dirty="0" err="1"/>
              <a:t>Desing</a:t>
            </a:r>
            <a:endParaRPr lang="tr-TR" dirty="0"/>
          </a:p>
          <a:p>
            <a:pPr lvl="1"/>
            <a:r>
              <a:rPr lang="tr-TR" dirty="0"/>
              <a:t>Architecture</a:t>
            </a:r>
          </a:p>
          <a:p>
            <a:r>
              <a:rPr lang="tr-TR" dirty="0"/>
              <a:t>User </a:t>
            </a:r>
            <a:r>
              <a:rPr lang="tr-TR" dirty="0" err="1"/>
              <a:t>Interface</a:t>
            </a:r>
            <a:r>
              <a:rPr lang="tr-TR" dirty="0"/>
              <a:t> &amp; </a:t>
            </a:r>
            <a:r>
              <a:rPr lang="tr-TR" dirty="0" err="1"/>
              <a:t>Screen</a:t>
            </a:r>
            <a:r>
              <a:rPr lang="tr-TR" dirty="0"/>
              <a:t> </a:t>
            </a:r>
            <a:r>
              <a:rPr lang="tr-TR" dirty="0" err="1"/>
              <a:t>Shots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72D21-BFEF-45AB-9DCC-97298F9F42C1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 bwMode="auto">
          <a:xfrm>
            <a:off x="2179924" y="1949823"/>
            <a:ext cx="7832152" cy="29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328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4B5BE5-8A24-4F20-A53C-C8DFE72D4B4F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889164" y="1104893"/>
            <a:ext cx="4853282" cy="464821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4390D5-6A18-410D-A8ED-226D1D478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04893"/>
            <a:ext cx="5137608" cy="46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6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042CB8-8DD3-481D-92D1-466FEF18002D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1042568" y="3353584"/>
            <a:ext cx="5369640" cy="257387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8C824E-0062-42ED-9F3C-4A8BFF2D0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17" y="1036949"/>
            <a:ext cx="5373991" cy="2071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ABCD8D-84BA-4A8D-B383-7D8915A97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440" y="1036949"/>
            <a:ext cx="3913766" cy="489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0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AEC0676-36E0-374F-8480-880FE68C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Subtitle goes Here</a:t>
            </a:r>
          </a:p>
        </p:txBody>
      </p:sp>
      <p:pic>
        <p:nvPicPr>
          <p:cNvPr id="25" name="Picture Placeholder 24" descr="Group of people at a meeting">
            <a:extLst>
              <a:ext uri="{FF2B5EF4-FFF2-40B4-BE49-F238E27FC236}">
                <a16:creationId xmlns:a16="http://schemas.microsoft.com/office/drawing/2014/main" id="{8DFFB7C0-8017-5C49-82B9-22CA9BCE81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01" y="603250"/>
            <a:ext cx="10921998" cy="3294019"/>
          </a:xfrm>
        </p:spPr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ABOUT OF THE PROJECT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1489624"/>
            <a:ext cx="4157296" cy="1292750"/>
          </a:xfrm>
        </p:spPr>
        <p:txBody>
          <a:bodyPr/>
          <a:lstStyle/>
          <a:p>
            <a:r>
              <a:rPr lang="tr-TR" dirty="0" err="1"/>
              <a:t>About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3091992"/>
            <a:ext cx="4157296" cy="2823136"/>
          </a:xfrm>
        </p:spPr>
        <p:txBody>
          <a:bodyPr/>
          <a:lstStyle/>
          <a:p>
            <a:pPr algn="just"/>
            <a:r>
              <a:rPr lang="en-US" dirty="0"/>
              <a:t>The purpose of the project is to predict customer churn in a telecom company. Our method is to develops survey application for identifying customers who will leave in the future with a machine learning </a:t>
            </a:r>
            <a:r>
              <a:rPr lang="tr-TR" dirty="0"/>
              <a:t>model</a:t>
            </a:r>
            <a:r>
              <a:rPr lang="en-US" dirty="0"/>
              <a:t> created by processing customers churn data set about a telecom company.</a:t>
            </a:r>
          </a:p>
        </p:txBody>
      </p:sp>
      <p:pic>
        <p:nvPicPr>
          <p:cNvPr id="27" name="Picture Placeholder 26" descr="Woman standing in front of a window on tablet">
            <a:extLst>
              <a:ext uri="{FF2B5EF4-FFF2-40B4-BE49-F238E27FC236}">
                <a16:creationId xmlns:a16="http://schemas.microsoft.com/office/drawing/2014/main" id="{1E23C3D4-3265-654A-93D6-FE4FDACECE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633412"/>
            <a:ext cx="5461000" cy="5591175"/>
          </a:xfr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1866698"/>
            <a:ext cx="5711810" cy="587584"/>
          </a:xfrm>
        </p:spPr>
        <p:txBody>
          <a:bodyPr/>
          <a:lstStyle/>
          <a:p>
            <a:r>
              <a:rPr lang="en-US" dirty="0"/>
              <a:t>OUR PRODUCTS</a:t>
            </a:r>
            <a:r>
              <a:rPr lang="tr-TR" dirty="0"/>
              <a:t> &amp; </a:t>
            </a:r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3370450"/>
            <a:ext cx="5711810" cy="106184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dirty="0"/>
              <a:t>Web </a:t>
            </a:r>
            <a:r>
              <a:rPr lang="tr-TR" dirty="0" err="1"/>
              <a:t>survey</a:t>
            </a:r>
            <a:r>
              <a:rPr lang="tr-TR" dirty="0"/>
              <a:t> </a:t>
            </a:r>
            <a:r>
              <a:rPr lang="tr-TR" dirty="0" err="1"/>
              <a:t>application</a:t>
            </a:r>
            <a:endParaRPr lang="tr-TR" dirty="0"/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Web </a:t>
            </a:r>
            <a:r>
              <a:rPr lang="tr-TR" dirty="0" err="1"/>
              <a:t>Api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churn</a:t>
            </a:r>
            <a:r>
              <a:rPr lang="tr-TR" dirty="0"/>
              <a:t> </a:t>
            </a:r>
            <a:r>
              <a:rPr lang="tr-TR" dirty="0" err="1"/>
              <a:t>prediction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82BC83-83BE-460E-AD88-ACAC1AC461D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 descr="Products and Services - Definitions, Examples, Differences">
            <a:extLst>
              <a:ext uri="{FF2B5EF4-FFF2-40B4-BE49-F238E27FC236}">
                <a16:creationId xmlns:a16="http://schemas.microsoft.com/office/drawing/2014/main" id="{CDBEFCC4-D028-4C68-8E4A-A242AC2AA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04" y="1754122"/>
            <a:ext cx="3232657" cy="323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523452"/>
              </p:ext>
            </p:extLst>
          </p:nvPr>
        </p:nvGraphicFramePr>
        <p:xfrm>
          <a:off x="810705" y="1530455"/>
          <a:ext cx="10344975" cy="2663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ML MODEL </a:t>
            </a:r>
            <a:r>
              <a:rPr lang="en-US" dirty="0"/>
              <a:t>Roadmap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FCC6F-2251-45DA-9501-015EDD19C6CA}"/>
              </a:ext>
            </a:extLst>
          </p:cNvPr>
          <p:cNvSpPr txBox="1"/>
          <p:nvPr/>
        </p:nvSpPr>
        <p:spPr>
          <a:xfrm>
            <a:off x="2858360" y="3429000"/>
            <a:ext cx="21681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400" dirty="0" err="1"/>
              <a:t>Filling</a:t>
            </a:r>
            <a:r>
              <a:rPr lang="tr-TR" sz="1400" dirty="0"/>
              <a:t> </a:t>
            </a:r>
            <a:r>
              <a:rPr lang="tr-TR" sz="1400" dirty="0" err="1"/>
              <a:t>missing</a:t>
            </a:r>
            <a:r>
              <a:rPr lang="tr-TR" sz="1400" dirty="0"/>
              <a:t> </a:t>
            </a:r>
            <a:r>
              <a:rPr lang="tr-TR" sz="1400" dirty="0" err="1"/>
              <a:t>values</a:t>
            </a:r>
            <a:endParaRPr lang="tr-T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400" dirty="0" err="1"/>
              <a:t>Sampling</a:t>
            </a:r>
            <a:endParaRPr lang="tr-T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400" dirty="0" err="1"/>
              <a:t>Outlier</a:t>
            </a:r>
            <a:r>
              <a:rPr lang="tr-TR" sz="1400" dirty="0"/>
              <a:t> </a:t>
            </a:r>
            <a:r>
              <a:rPr lang="tr-TR" sz="1400" dirty="0" err="1"/>
              <a:t>analysis</a:t>
            </a:r>
            <a:endParaRPr lang="tr-T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400" dirty="0" err="1"/>
              <a:t>Scaling</a:t>
            </a:r>
            <a:r>
              <a:rPr lang="tr-TR" sz="1400" dirty="0"/>
              <a:t> </a:t>
            </a:r>
            <a:r>
              <a:rPr lang="tr-TR" sz="1400" dirty="0" err="1"/>
              <a:t>numarical</a:t>
            </a:r>
            <a:r>
              <a:rPr lang="tr-TR" sz="1400" dirty="0"/>
              <a:t> </a:t>
            </a:r>
            <a:r>
              <a:rPr lang="tr-TR" sz="1400" dirty="0" err="1"/>
              <a:t>features</a:t>
            </a:r>
            <a:endParaRPr lang="tr-TR" sz="1400" dirty="0"/>
          </a:p>
          <a:p>
            <a:pPr marL="342900" indent="-342900">
              <a:buAutoNum type="arabicPeriod"/>
            </a:pPr>
            <a:r>
              <a:rPr lang="tr-TR" sz="1400" dirty="0" err="1"/>
              <a:t>One</a:t>
            </a:r>
            <a:r>
              <a:rPr lang="tr-TR" sz="1400" dirty="0"/>
              <a:t> hot </a:t>
            </a:r>
            <a:r>
              <a:rPr lang="tr-TR" sz="1400" dirty="0" err="1"/>
              <a:t>encoding</a:t>
            </a:r>
            <a:endParaRPr lang="tr-T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C6ECD-F005-445E-85B4-01C0DA9A20C0}"/>
              </a:ext>
            </a:extLst>
          </p:cNvPr>
          <p:cNvSpPr txBox="1"/>
          <p:nvPr/>
        </p:nvSpPr>
        <p:spPr>
          <a:xfrm>
            <a:off x="4931551" y="3496893"/>
            <a:ext cx="2168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400" dirty="0" err="1"/>
              <a:t>Creating</a:t>
            </a:r>
            <a:r>
              <a:rPr lang="tr-TR" sz="1400" dirty="0"/>
              <a:t> </a:t>
            </a:r>
            <a:r>
              <a:rPr lang="tr-TR" sz="1400" dirty="0" err="1"/>
              <a:t>extra</a:t>
            </a:r>
            <a:r>
              <a:rPr lang="tr-TR" sz="1400" dirty="0"/>
              <a:t> </a:t>
            </a:r>
            <a:r>
              <a:rPr lang="tr-TR" sz="1400" dirty="0" err="1"/>
              <a:t>features</a:t>
            </a:r>
            <a:endParaRPr lang="tr-T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400" dirty="0" err="1"/>
              <a:t>Corelation</a:t>
            </a:r>
            <a:r>
              <a:rPr lang="tr-TR" sz="1400" dirty="0"/>
              <a:t> </a:t>
            </a:r>
            <a:r>
              <a:rPr lang="tr-TR" sz="1400" dirty="0" err="1"/>
              <a:t>analysis</a:t>
            </a:r>
            <a:endParaRPr lang="tr-T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A9D46-F19B-46D3-8FAB-AE675259341C}"/>
              </a:ext>
            </a:extLst>
          </p:cNvPr>
          <p:cNvSpPr txBox="1"/>
          <p:nvPr/>
        </p:nvSpPr>
        <p:spPr>
          <a:xfrm>
            <a:off x="7070021" y="3501832"/>
            <a:ext cx="2042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400" dirty="0" err="1"/>
              <a:t>Creating</a:t>
            </a:r>
            <a:r>
              <a:rPr lang="tr-TR" sz="1400" dirty="0"/>
              <a:t> ml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400" dirty="0" err="1"/>
              <a:t>Hyper</a:t>
            </a:r>
            <a:r>
              <a:rPr lang="tr-TR" sz="1400" dirty="0"/>
              <a:t> </a:t>
            </a:r>
            <a:r>
              <a:rPr lang="tr-TR" sz="1400" dirty="0" err="1"/>
              <a:t>Parameter</a:t>
            </a:r>
            <a:r>
              <a:rPr lang="tr-TR" sz="1400" dirty="0"/>
              <a:t> </a:t>
            </a:r>
            <a:r>
              <a:rPr lang="tr-TR" sz="1400" dirty="0" err="1"/>
              <a:t>Optimization</a:t>
            </a:r>
            <a:endParaRPr lang="tr-T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FB9CC-A7D7-41DC-8843-7B8BECC7E2F6}"/>
              </a:ext>
            </a:extLst>
          </p:cNvPr>
          <p:cNvSpPr txBox="1"/>
          <p:nvPr/>
        </p:nvSpPr>
        <p:spPr>
          <a:xfrm>
            <a:off x="9177464" y="3501832"/>
            <a:ext cx="2042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400" dirty="0" err="1"/>
              <a:t>Create</a:t>
            </a:r>
            <a:r>
              <a:rPr lang="tr-TR" sz="1400" dirty="0"/>
              <a:t> Web API </a:t>
            </a:r>
            <a:r>
              <a:rPr lang="tr-TR" sz="1400" dirty="0" err="1"/>
              <a:t>with</a:t>
            </a:r>
            <a:r>
              <a:rPr lang="tr-TR" sz="1400" dirty="0"/>
              <a:t> </a:t>
            </a:r>
            <a:r>
              <a:rPr lang="tr-TR" sz="1400" dirty="0" err="1"/>
              <a:t>FastAPI</a:t>
            </a:r>
            <a:endParaRPr lang="tr-T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400" dirty="0" err="1"/>
              <a:t>Deploy</a:t>
            </a:r>
            <a:r>
              <a:rPr lang="tr-TR" sz="1400" dirty="0"/>
              <a:t> </a:t>
            </a:r>
            <a:r>
              <a:rPr lang="tr-TR" sz="1400" dirty="0" err="1"/>
              <a:t>container</a:t>
            </a:r>
            <a:r>
              <a:rPr lang="tr-TR" sz="1400" dirty="0"/>
              <a:t> on </a:t>
            </a:r>
            <a:r>
              <a:rPr lang="tr-TR" sz="1400" dirty="0" err="1"/>
              <a:t>Docker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4020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want to minimize the possibility of churn in a telecom company. We should focus on the Churn class, which is a class minority. As can be seen in the pie chart, the data is unbiased. Since the cost of becoming a churn is high for us, the metrics we will take as a basis are f1 and recall.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tr-TR" dirty="0"/>
              <a:t>Problem </a:t>
            </a:r>
            <a:r>
              <a:rPr lang="tr-TR" dirty="0" err="1"/>
              <a:t>DefInatIon</a:t>
            </a:r>
            <a:r>
              <a:rPr lang="tr-TR" dirty="0"/>
              <a:t> &amp; </a:t>
            </a:r>
            <a:r>
              <a:rPr lang="tr-TR" dirty="0" err="1"/>
              <a:t>AnalysIs</a:t>
            </a:r>
            <a:endParaRPr lang="tr-T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2584C8-A126-4AD7-BBBF-336B214BE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Churn</a:t>
            </a:r>
            <a:r>
              <a:rPr lang="tr-TR" dirty="0"/>
              <a:t> </a:t>
            </a:r>
            <a:r>
              <a:rPr lang="tr-TR" dirty="0" err="1"/>
              <a:t>PredICTION</a:t>
            </a:r>
            <a:endParaRPr lang="tr-T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57E54-1B93-4A00-BCDA-C732E946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518671"/>
            <a:ext cx="5172797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5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E9F2-C620-4FC8-8F0A-A41F3E18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ComparIng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- Best </a:t>
            </a:r>
            <a:r>
              <a:rPr lang="tr-TR" dirty="0" err="1"/>
              <a:t>models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948E3-6C27-4E9C-A5F2-021B9ABAB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60" y="2209892"/>
            <a:ext cx="10184720" cy="34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9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633-6FA1-4FBC-8E61-54FEB458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37" y="851452"/>
            <a:ext cx="6075685" cy="838605"/>
          </a:xfrm>
        </p:spPr>
        <p:txBody>
          <a:bodyPr>
            <a:normAutofit fontScale="90000"/>
          </a:bodyPr>
          <a:lstStyle/>
          <a:p>
            <a:r>
              <a:rPr lang="tr-TR" dirty="0"/>
              <a:t>COMPARING MODELS – ROC CURVES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9AA2-97D6-4693-9E8A-BEBB49A5C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5272" y="2421661"/>
            <a:ext cx="5711810" cy="2014677"/>
          </a:xfrm>
        </p:spPr>
        <p:txBody>
          <a:bodyPr/>
          <a:lstStyle/>
          <a:p>
            <a:pPr lvl="1"/>
            <a:r>
              <a:rPr lang="tr-TR" b="1" dirty="0"/>
              <a:t>ROC </a:t>
            </a:r>
            <a:r>
              <a:rPr lang="tr-TR" b="1" dirty="0" err="1"/>
              <a:t>Curve</a:t>
            </a:r>
            <a:r>
              <a:rPr lang="tr-TR" b="1" dirty="0"/>
              <a:t> : </a:t>
            </a:r>
            <a:r>
              <a:rPr lang="en-US" dirty="0"/>
              <a:t>The ROC curve is a graph that represents the classification success of a classifier. The more the area under the graph increases, the higher the success of the classifier is considered. The metric corresponding to this field is expressed as "AUC".</a:t>
            </a:r>
            <a:endParaRPr lang="tr-TR" dirty="0"/>
          </a:p>
          <a:p>
            <a:pPr lvl="1"/>
            <a:r>
              <a:rPr lang="tr-TR" dirty="0"/>
              <a:t> </a:t>
            </a:r>
            <a:r>
              <a:rPr lang="en-US" dirty="0"/>
              <a:t>When we compare the LR and LGBM models, we see that they have almost the same classification success.</a:t>
            </a:r>
            <a:endParaRPr lang="tr-T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66BAD4-DE89-462D-A59D-7DA0C3A22608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774520" y="1690057"/>
            <a:ext cx="4589462" cy="3477885"/>
          </a:xfrm>
        </p:spPr>
      </p:pic>
    </p:spTree>
    <p:extLst>
      <p:ext uri="{BB962C8B-B14F-4D97-AF65-F5344CB8AC3E}">
        <p14:creationId xmlns:p14="http://schemas.microsoft.com/office/powerpoint/2010/main" val="14947651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463</Words>
  <Application>Microsoft Office PowerPoint</Application>
  <PresentationFormat>Widescreen</PresentationFormat>
  <Paragraphs>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Helvetica Neue Medium</vt:lpstr>
      <vt:lpstr>RetrospectVTI</vt:lpstr>
      <vt:lpstr>Telco</vt:lpstr>
      <vt:lpstr>OUTLINE</vt:lpstr>
      <vt:lpstr>ABOUT OF THE PROJECT</vt:lpstr>
      <vt:lpstr>About of the project</vt:lpstr>
      <vt:lpstr>OUR PRODUCTS &amp; SERVICES</vt:lpstr>
      <vt:lpstr>ML MODEL Roadmap</vt:lpstr>
      <vt:lpstr>Problem DefInatIon &amp; AnalysIs</vt:lpstr>
      <vt:lpstr>ComparIng Models - Best models</vt:lpstr>
      <vt:lpstr>COMPARING MODELS – ROC CURVES</vt:lpstr>
      <vt:lpstr>COMPARING MODELS – VOTING CLASSIFIER</vt:lpstr>
      <vt:lpstr>PowerPoint Presentation</vt:lpstr>
      <vt:lpstr>MLOPS – API DESIGN</vt:lpstr>
      <vt:lpstr>MLOPS – API Swagger UI</vt:lpstr>
      <vt:lpstr>MLOPS – Frontend Desıgn</vt:lpstr>
      <vt:lpstr>MLOPS – ARCHITECTURE</vt:lpstr>
      <vt:lpstr>User ınterface  &amp; 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2022-12-26T05:57:21Z</dcterms:created>
  <dcterms:modified xsi:type="dcterms:W3CDTF">2022-12-26T09:11:01Z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