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38" r:id="rId2"/>
    <p:sldId id="539" r:id="rId3"/>
    <p:sldId id="540" r:id="rId4"/>
    <p:sldId id="535" r:id="rId5"/>
    <p:sldId id="542" r:id="rId6"/>
    <p:sldId id="543" r:id="rId7"/>
    <p:sldId id="541" r:id="rId8"/>
    <p:sldId id="548" r:id="rId9"/>
    <p:sldId id="545" r:id="rId10"/>
    <p:sldId id="549" r:id="rId11"/>
    <p:sldId id="537" r:id="rId12"/>
    <p:sldId id="544" r:id="rId13"/>
    <p:sldId id="536" r:id="rId14"/>
    <p:sldId id="550" r:id="rId15"/>
    <p:sldId id="532" r:id="rId16"/>
    <p:sldId id="53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00FFFF"/>
    <a:srgbClr val="4D4D4C"/>
    <a:srgbClr val="343433"/>
    <a:srgbClr val="FF6C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>
        <p:scale>
          <a:sx n="85" d="100"/>
          <a:sy n="85" d="100"/>
        </p:scale>
        <p:origin x="1061" y="62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100353" y="2136338"/>
            <a:ext cx="925785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/>
              </a:rPr>
              <a:t>Plataforma online basado en tienda de artesanía y suculentas</a:t>
            </a:r>
            <a:endParaRPr lang="es-E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3B6CD90-8BCA-4317-0A8D-954F2C4F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61" y="4960727"/>
            <a:ext cx="1636863" cy="11347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5AFA369-B89F-4DC5-8D15-992A55B84BD1}"/>
              </a:ext>
            </a:extLst>
          </p:cNvPr>
          <p:cNvSpPr txBox="1"/>
          <p:nvPr/>
        </p:nvSpPr>
        <p:spPr>
          <a:xfrm>
            <a:off x="4814048" y="1371599"/>
            <a:ext cx="219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FICHA: </a:t>
            </a:r>
            <a:r>
              <a:rPr lang="es-CO" sz="2400" dirty="0">
                <a:solidFill>
                  <a:srgbClr val="38AA00"/>
                </a:solidFill>
              </a:rPr>
              <a:t>2560979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6F4CEAA-6260-EBD4-FC00-6A5BC953B79A}"/>
              </a:ext>
            </a:extLst>
          </p:cNvPr>
          <p:cNvSpPr txBox="1"/>
          <p:nvPr/>
        </p:nvSpPr>
        <p:spPr>
          <a:xfrm>
            <a:off x="1159455" y="1892549"/>
            <a:ext cx="969513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Work Sans Light Roman"/>
                <a:ea typeface="Calibri"/>
                <a:cs typeface="Calibri"/>
              </a:rPr>
              <a:t>° Plantear una solución de reconocimiento a nivel marketing para crecer a nivel ventas y  nacional</a:t>
            </a:r>
          </a:p>
          <a:p>
            <a:endParaRPr lang="es-ES" sz="2800" dirty="0">
              <a:latin typeface="Work Sans Light Roman"/>
              <a:ea typeface="Calibri"/>
              <a:cs typeface="Calibri"/>
            </a:endParaRPr>
          </a:p>
          <a:p>
            <a:r>
              <a:rPr lang="es-ES" sz="2800" dirty="0">
                <a:latin typeface="Work Sans Light Roman"/>
                <a:ea typeface="Calibri"/>
                <a:cs typeface="Calibri"/>
              </a:rPr>
              <a:t>° Expandirse a nivel nacional para hacer énfasis al reconocimiento de ventas.</a:t>
            </a:r>
          </a:p>
          <a:p>
            <a:endParaRPr lang="es-ES" sz="2800" dirty="0">
              <a:latin typeface="Work Sans Light Roman"/>
              <a:ea typeface="Calibri"/>
              <a:cs typeface="Calibri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A7923588-2748-23B0-A664-AA92A9D27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11" y="5435180"/>
            <a:ext cx="1636863" cy="11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3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2908382" y="638713"/>
            <a:ext cx="6375236" cy="75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BBE978-DB4E-5451-5388-1A1885B1C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3" t="8302" r="3050" b="9577"/>
          <a:stretch/>
        </p:blipFill>
        <p:spPr>
          <a:xfrm>
            <a:off x="3297834" y="1394086"/>
            <a:ext cx="4631961" cy="4558845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3639583-AA3D-3D6D-4B42-E50755236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11" y="5377670"/>
            <a:ext cx="1636863" cy="11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2908382" y="638713"/>
            <a:ext cx="6375236" cy="75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951010-21B8-E2E5-304F-79081449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34" y="1147605"/>
            <a:ext cx="5401131" cy="5243663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A1C9A0B6-582B-59D4-449D-AA2EE79B7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11" y="5507067"/>
            <a:ext cx="1636863" cy="11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7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721711" y="416689"/>
            <a:ext cx="9815809" cy="741563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Entidad Relación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3BC77485-58D5-84A4-DF75-F3BD77A6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11" y="5205142"/>
            <a:ext cx="1636863" cy="11347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40118D-E049-4376-BD25-E98BCEBCE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71" y="1362635"/>
            <a:ext cx="8048399" cy="472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78500C-AD0E-4E40-B0BC-A3885DB289AF}"/>
              </a:ext>
            </a:extLst>
          </p:cNvPr>
          <p:cNvSpPr txBox="1"/>
          <p:nvPr/>
        </p:nvSpPr>
        <p:spPr>
          <a:xfrm>
            <a:off x="4661647" y="995082"/>
            <a:ext cx="20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11C6C3-8956-4015-8482-A707F050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97" y="667871"/>
            <a:ext cx="5698605" cy="569860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4BFDA0F-8320-427A-8E2F-35AFAD7B40D1}"/>
              </a:ext>
            </a:extLst>
          </p:cNvPr>
          <p:cNvSpPr txBox="1"/>
          <p:nvPr/>
        </p:nvSpPr>
        <p:spPr>
          <a:xfrm>
            <a:off x="5006887" y="483205"/>
            <a:ext cx="21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LINK TIENDA ONLINE</a:t>
            </a:r>
          </a:p>
        </p:txBody>
      </p:sp>
    </p:spTree>
    <p:extLst>
      <p:ext uri="{BB962C8B-B14F-4D97-AF65-F5344CB8AC3E}">
        <p14:creationId xmlns:p14="http://schemas.microsoft.com/office/powerpoint/2010/main" val="294874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Tecnología usadas</a:t>
            </a:r>
          </a:p>
        </p:txBody>
      </p:sp>
      <p:pic>
        <p:nvPicPr>
          <p:cNvPr id="1026" name="Picture 2" descr="Html 5 - Iconos gratis de marcas y logotipos">
            <a:extLst>
              <a:ext uri="{FF2B5EF4-FFF2-40B4-BE49-F238E27FC236}">
                <a16:creationId xmlns:a16="http://schemas.microsoft.com/office/drawing/2014/main" id="{245E4CF3-E6E7-6A53-FA3E-C61BF768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10" y="2221603"/>
            <a:ext cx="1931436" cy="193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441987-EDD3-35AA-E890-86B1AF6CD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778" y="4351432"/>
            <a:ext cx="2089878" cy="20898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EFFDD47-AE84-EEF3-705A-9F61264C2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919" y="2367726"/>
            <a:ext cx="1785313" cy="17853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4E8BAC-0984-03DB-7542-4C486E79C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065" y="4889347"/>
            <a:ext cx="1723869" cy="1373708"/>
          </a:xfrm>
          <a:prstGeom prst="rect">
            <a:avLst/>
          </a:prstGeom>
        </p:spPr>
      </p:pic>
      <p:pic>
        <p:nvPicPr>
          <p:cNvPr id="1032" name="Picture 8" descr="Logo MySQL Texto PNG transparente - StickPNG">
            <a:extLst>
              <a:ext uri="{FF2B5EF4-FFF2-40B4-BE49-F238E27FC236}">
                <a16:creationId xmlns:a16="http://schemas.microsoft.com/office/drawing/2014/main" id="{617BE3CD-5F04-2447-0571-A54E3239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783" y="4818070"/>
            <a:ext cx="2272800" cy="11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5C6257A-65BD-4DCC-B82C-39A473A0E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744" y="4889347"/>
            <a:ext cx="2933700" cy="1485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61A969-EDC1-43FB-B969-E6CED96CC4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4050" y="2477567"/>
            <a:ext cx="2272800" cy="15795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EBE46E-B63F-46D4-9CC9-3D9DED4D46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4065" y="4640318"/>
            <a:ext cx="1871766" cy="18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4A4208-7DDE-681C-B3CE-D7CE52BA4A83}"/>
              </a:ext>
            </a:extLst>
          </p:cNvPr>
          <p:cNvSpPr txBox="1"/>
          <p:nvPr/>
        </p:nvSpPr>
        <p:spPr>
          <a:xfrm>
            <a:off x="1460117" y="2431916"/>
            <a:ext cx="700932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Presentado por:</a:t>
            </a:r>
          </a:p>
          <a:p>
            <a:pPr>
              <a:defRPr/>
            </a:pPr>
            <a:endParaRPr lang="es-ES" sz="3200" b="1" dirty="0">
              <a:solidFill>
                <a:prstClr val="black">
                  <a:lumMod val="75000"/>
                  <a:lumOff val="25000"/>
                </a:prstClr>
              </a:solidFill>
              <a:latin typeface="Work Sans Bold Roman"/>
            </a:endParaRPr>
          </a:p>
          <a:p>
            <a:pPr>
              <a:defRPr/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/>
              </a:rPr>
              <a:t>Yeiner Andres Prada Díaz</a:t>
            </a:r>
            <a:endParaRPr lang="es-ES" sz="3200" b="1" dirty="0">
              <a:solidFill>
                <a:prstClr val="black">
                  <a:lumMod val="75000"/>
                  <a:lumOff val="25000"/>
                </a:prstClr>
              </a:solidFill>
              <a:latin typeface="Work Sans Bold Roman" pitchFamily="2" charset="77"/>
            </a:endParaRPr>
          </a:p>
          <a:p>
            <a:pPr>
              <a:defRPr/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/>
              </a:rPr>
              <a:t>Osman Roque Sepúlveda Paez</a:t>
            </a:r>
          </a:p>
          <a:p>
            <a:pPr>
              <a:defRPr/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/>
              </a:rPr>
              <a:t>Jonathan David Albarracin Villamizar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81EF2D4-F7AC-69A7-A55B-AF79519BD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42" y="4989482"/>
            <a:ext cx="1636863" cy="113473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CA467B6-3FEF-49AC-9C50-2753AAF346BF}"/>
              </a:ext>
            </a:extLst>
          </p:cNvPr>
          <p:cNvSpPr txBox="1"/>
          <p:nvPr/>
        </p:nvSpPr>
        <p:spPr>
          <a:xfrm>
            <a:off x="4814048" y="1353669"/>
            <a:ext cx="219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FICHA: </a:t>
            </a:r>
            <a:r>
              <a:rPr lang="es-CO" sz="2400" dirty="0">
                <a:solidFill>
                  <a:srgbClr val="38AA00"/>
                </a:solidFill>
              </a:rPr>
              <a:t>2560979</a:t>
            </a:r>
          </a:p>
        </p:txBody>
      </p:sp>
    </p:spTree>
    <p:extLst>
      <p:ext uri="{BB962C8B-B14F-4D97-AF65-F5344CB8AC3E}">
        <p14:creationId xmlns:p14="http://schemas.microsoft.com/office/powerpoint/2010/main" val="11246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597526" y="2028059"/>
            <a:ext cx="645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Objetivo General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E4A903-59B9-2157-4502-851B486EDBAB}"/>
              </a:ext>
            </a:extLst>
          </p:cNvPr>
          <p:cNvSpPr txBox="1"/>
          <p:nvPr/>
        </p:nvSpPr>
        <p:spPr>
          <a:xfrm>
            <a:off x="1597526" y="2951389"/>
            <a:ext cx="846283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MX" sz="3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/>
              </a:rPr>
              <a:t>Diseñar un software que permita una trazabilidad </a:t>
            </a:r>
            <a:r>
              <a:rPr lang="es-MX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/>
              </a:rPr>
              <a:t>en compra y venta de los artículos para ofrecer un buen servicio al cliente </a:t>
            </a:r>
            <a:endParaRPr lang="es-MX" sz="3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23F4F5FD-1067-8CE8-640D-7944FC38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61" y="4960727"/>
            <a:ext cx="1636863" cy="11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951361" y="440562"/>
            <a:ext cx="7732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138139" y="1456225"/>
            <a:ext cx="3358730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271062" y="1711767"/>
            <a:ext cx="10261868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/>
              </a:rPr>
              <a:t>Realizar la recolección de la información del proceso y antecedentes</a:t>
            </a:r>
            <a:r>
              <a:rPr lang="es-MX" sz="2800" dirty="0">
                <a:solidFill>
                  <a:prstClr val="black"/>
                </a:solidFill>
                <a:latin typeface="Work Sans Light Roman"/>
              </a:rPr>
              <a:t> de mercadeo y competencia a</a:t>
            </a: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/>
              </a:rPr>
              <a:t> </a:t>
            </a:r>
            <a:r>
              <a:rPr lang="es-MX" sz="2800" dirty="0">
                <a:solidFill>
                  <a:prstClr val="black"/>
                </a:solidFill>
                <a:latin typeface="Work Sans Light Roman"/>
              </a:rPr>
              <a:t>nivel global.</a:t>
            </a:r>
            <a:endParaRPr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MX" sz="2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sz="2800" dirty="0">
                <a:solidFill>
                  <a:prstClr val="black"/>
                </a:solidFill>
                <a:latin typeface="Work Sans Light Roman"/>
              </a:rPr>
              <a:t>Desarrollar un sistema automatizado de seguimiento e inventario que permita realizar un seguimiento preciso de las existencias de artesanías en porcelana y suculentas </a:t>
            </a: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/>
              </a:rPr>
              <a:t>.</a:t>
            </a:r>
            <a:endParaRPr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2800" dirty="0">
                <a:solidFill>
                  <a:prstClr val="black"/>
                </a:solidFill>
                <a:latin typeface="Work Sans Light Roman"/>
              </a:rPr>
              <a:t>Capacitar al equipo de atención al cliente para proporcionar un servicio personalizado y de alta calidad respondiendo de manera oportuna a consultas y resolviendo problemas de manera eficiente</a:t>
            </a: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/>
              </a:rPr>
              <a:t>.</a:t>
            </a: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FCA0045B-52AE-5D29-5FDE-450ABAFA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11" y="5765859"/>
            <a:ext cx="1579354" cy="10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951361" y="440562"/>
            <a:ext cx="7732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4D4D4C"/>
                </a:solidFill>
                <a:latin typeface="WORK SANS BOLD ROMAN" pitchFamily="2" charset="77"/>
              </a:rPr>
              <a:t>Planteamiento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138139" y="1456225"/>
            <a:ext cx="3358730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946711" y="2071430"/>
            <a:ext cx="10073390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3000" dirty="0">
                <a:solidFill>
                  <a:prstClr val="black"/>
                </a:solidFill>
                <a:latin typeface="Work Sans Light Roman"/>
              </a:rPr>
              <a:t>La falta de tiendas especializadas y la poca información disponible de las diferentes variedades de suculentas y estilos de artesanías en porcelana dificulta que los consumidores encuentren y adquieran los productos que desean de manera eficiente y sin complicación.</a:t>
            </a:r>
            <a:endParaRPr lang="es-MX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E5C1E18-5A8B-4CE9-27F5-FDB6C12C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11" y="5722727"/>
            <a:ext cx="1636863" cy="11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1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951361" y="440562"/>
            <a:ext cx="7732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4D4D4C"/>
                </a:solidFill>
                <a:latin typeface="WORK SANS BOLD ROMAN" pitchFamily="2" charset="77"/>
              </a:rPr>
              <a:t>Justificación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138139" y="1456225"/>
            <a:ext cx="3358730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BC8B600-D87E-96BD-3F09-870AB6CDBF4B}"/>
              </a:ext>
            </a:extLst>
          </p:cNvPr>
          <p:cNvSpPr txBox="1"/>
          <p:nvPr/>
        </p:nvSpPr>
        <p:spPr>
          <a:xfrm>
            <a:off x="874662" y="1749167"/>
            <a:ext cx="10274300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000" dirty="0">
                <a:latin typeface="Work Sans Bold Roman"/>
              </a:rPr>
              <a:t>La creación de una tienda online especializada en la venta de artesanías en porcelana y plantas de decoración de interiores y suculentas se basa en la necesidad de adaptarse a las cambiantes tendencias del mercado y creciente comportamiento de compra en línea.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3000" dirty="0">
              <a:latin typeface="Work Sans Bold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000" dirty="0">
                <a:latin typeface="Work Sans Bold Roman"/>
              </a:rPr>
              <a:t>Este proyecto capitaliza esta tendencia al ofrecer una plataforma de comercio electrónico intuitiva y fácil de usar.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629DDD22-CE96-B9ED-7158-53922713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11" y="5722727"/>
            <a:ext cx="1636863" cy="11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66227" y="2226604"/>
            <a:ext cx="1107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Recolección de información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3714192" y="3429000"/>
            <a:ext cx="45120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99F51B-C62B-1203-ABF9-81C5CA8F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89" y="713565"/>
            <a:ext cx="7280614" cy="2689279"/>
          </a:xfrm>
          <a:prstGeom prst="rect">
            <a:avLst/>
          </a:prstGeom>
        </p:spPr>
      </p:pic>
      <p:pic>
        <p:nvPicPr>
          <p:cNvPr id="5" name="Imagen 4" descr="Imagen que contiene planta, árbol, palma&#10;&#10;Descripción generada automáticamente">
            <a:extLst>
              <a:ext uri="{FF2B5EF4-FFF2-40B4-BE49-F238E27FC236}">
                <a16:creationId xmlns:a16="http://schemas.microsoft.com/office/drawing/2014/main" id="{8EB810D1-4421-8AE0-53D8-A2B13C41E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489" y="4237435"/>
            <a:ext cx="7280614" cy="2193545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CA0782D-4C3F-B4F6-EBDD-4FB55378A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11" y="5463935"/>
            <a:ext cx="1636863" cy="113473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837AF8B-112E-7C98-680C-617FF7DA0CB1}"/>
              </a:ext>
            </a:extLst>
          </p:cNvPr>
          <p:cNvSpPr txBox="1"/>
          <p:nvPr/>
        </p:nvSpPr>
        <p:spPr>
          <a:xfrm>
            <a:off x="3001138" y="67234"/>
            <a:ext cx="54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dirty="0"/>
              <a:t>Recolección de la información entrevista cliente en análisis de la información e investigación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ADA504-9321-BC18-E1B9-53A0C5A43494}"/>
              </a:ext>
            </a:extLst>
          </p:cNvPr>
          <p:cNvSpPr txBox="1"/>
          <p:nvPr/>
        </p:nvSpPr>
        <p:spPr>
          <a:xfrm>
            <a:off x="2924168" y="3496974"/>
            <a:ext cx="54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dirty="0"/>
              <a:t>Recolección de la información evidencia detallada de catálogo productos del año 2023</a:t>
            </a:r>
          </a:p>
        </p:txBody>
      </p:sp>
    </p:spTree>
    <p:extLst>
      <p:ext uri="{BB962C8B-B14F-4D97-AF65-F5344CB8AC3E}">
        <p14:creationId xmlns:p14="http://schemas.microsoft.com/office/powerpoint/2010/main" val="10512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66227" y="2226604"/>
            <a:ext cx="1107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 pitchFamily="2" charset="77"/>
              </a:rPr>
              <a:t>Análisis</a:t>
            </a: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 de la información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3422092" y="3471999"/>
            <a:ext cx="45120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546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305</Words>
  <Application>Microsoft Office PowerPoint</Application>
  <PresentationFormat>Panorámica</PresentationFormat>
  <Paragraphs>35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WORK SANS BOLD ROMAN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JACK HILL`S</cp:lastModifiedBy>
  <cp:revision>299</cp:revision>
  <dcterms:created xsi:type="dcterms:W3CDTF">2020-10-01T23:51:28Z</dcterms:created>
  <dcterms:modified xsi:type="dcterms:W3CDTF">2024-04-11T21:27:34Z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