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88" r:id="rId22"/>
    <p:sldId id="289" r:id="rId23"/>
    <p:sldId id="282" r:id="rId24"/>
    <p:sldId id="283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8BC-1E33-4BFB-8615-5D20EA342E3C}" type="datetimeFigureOut">
              <a:rPr lang="pt-BR" smtClean="0"/>
              <a:t>01/12/2013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E8E2-F391-4332-9558-82BD9735C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31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8BC-1E33-4BFB-8615-5D20EA342E3C}" type="datetimeFigureOut">
              <a:rPr lang="pt-BR" smtClean="0"/>
              <a:t>01/12/2013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E8E2-F391-4332-9558-82BD9735C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24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8BC-1E33-4BFB-8615-5D20EA342E3C}" type="datetimeFigureOut">
              <a:rPr lang="pt-BR" smtClean="0"/>
              <a:t>01/12/2013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E8E2-F391-4332-9558-82BD9735C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72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8BC-1E33-4BFB-8615-5D20EA342E3C}" type="datetimeFigureOut">
              <a:rPr lang="pt-BR" smtClean="0"/>
              <a:t>01/12/2013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E8E2-F391-4332-9558-82BD9735C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71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8BC-1E33-4BFB-8615-5D20EA342E3C}" type="datetimeFigureOut">
              <a:rPr lang="pt-BR" smtClean="0"/>
              <a:t>01/12/2013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E8E2-F391-4332-9558-82BD9735C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8BC-1E33-4BFB-8615-5D20EA342E3C}" type="datetimeFigureOut">
              <a:rPr lang="pt-BR" smtClean="0"/>
              <a:t>01/12/2013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E8E2-F391-4332-9558-82BD9735C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55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8BC-1E33-4BFB-8615-5D20EA342E3C}" type="datetimeFigureOut">
              <a:rPr lang="pt-BR" smtClean="0"/>
              <a:t>01/12/2013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E8E2-F391-4332-9558-82BD9735C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7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8BC-1E33-4BFB-8615-5D20EA342E3C}" type="datetimeFigureOut">
              <a:rPr lang="pt-BR" smtClean="0"/>
              <a:t>01/12/2013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E8E2-F391-4332-9558-82BD9735C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22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8BC-1E33-4BFB-8615-5D20EA342E3C}" type="datetimeFigureOut">
              <a:rPr lang="pt-BR" smtClean="0"/>
              <a:t>01/12/2013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E8E2-F391-4332-9558-82BD9735C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8BC-1E33-4BFB-8615-5D20EA342E3C}" type="datetimeFigureOut">
              <a:rPr lang="pt-BR" smtClean="0"/>
              <a:t>01/12/2013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E8E2-F391-4332-9558-82BD9735C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25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8BC-1E33-4BFB-8615-5D20EA342E3C}" type="datetimeFigureOut">
              <a:rPr lang="pt-BR" smtClean="0"/>
              <a:t>01/12/2013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E8E2-F391-4332-9558-82BD9735C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11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908BC-1E33-4BFB-8615-5D20EA342E3C}" type="datetimeFigureOut">
              <a:rPr lang="pt-BR" smtClean="0"/>
              <a:t>01/12/2013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1E8E2-F391-4332-9558-82BD9735C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01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1196752"/>
            <a:ext cx="8856984" cy="1584177"/>
          </a:xfrm>
        </p:spPr>
        <p:txBody>
          <a:bodyPr>
            <a:noAutofit/>
          </a:bodyPr>
          <a:lstStyle/>
          <a:p>
            <a:pPr algn="r"/>
            <a:r>
              <a:rPr lang="pt-BR" sz="3200" b="1" dirty="0" smtClean="0"/>
              <a:t>Controle de lâmpada utilizando microcontrolador </a:t>
            </a:r>
            <a:r>
              <a:rPr lang="pt-BR" sz="3200" b="1" dirty="0"/>
              <a:t>A</a:t>
            </a:r>
            <a:r>
              <a:rPr lang="pt-BR" sz="3200" b="1" dirty="0" smtClean="0"/>
              <a:t>rduino e Smartphone com sistema operacional </a:t>
            </a:r>
            <a:r>
              <a:rPr lang="pt-BR" sz="3200" b="1" dirty="0" smtClean="0"/>
              <a:t>A</a:t>
            </a:r>
            <a:r>
              <a:rPr lang="pt-BR" sz="3200" b="1" dirty="0" smtClean="0"/>
              <a:t>ndroid comunicando-se via bluetooth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55976" y="4606280"/>
            <a:ext cx="4536504" cy="1270992"/>
          </a:xfrm>
        </p:spPr>
        <p:txBody>
          <a:bodyPr>
            <a:normAutofit/>
          </a:bodyPr>
          <a:lstStyle/>
          <a:p>
            <a:pPr algn="r"/>
            <a:r>
              <a:rPr lang="pt-BR" sz="2000" dirty="0" smtClean="0"/>
              <a:t>Aluno: Osmar Salles de Carvalho</a:t>
            </a:r>
          </a:p>
          <a:p>
            <a:pPr algn="r"/>
            <a:r>
              <a:rPr lang="pt-BR" sz="2000" dirty="0" smtClean="0"/>
              <a:t>Orientador: Aníbal Evaristo Fernandes</a:t>
            </a:r>
            <a:endParaRPr lang="pt-BR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6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Revisão de Literatura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Arduino </a:t>
            </a:r>
            <a:r>
              <a:rPr lang="pt-BR" dirty="0"/>
              <a:t>é uma pequena placa no qual possui um pequeno circuito que contém um computador inteiro em um </a:t>
            </a:r>
            <a:r>
              <a:rPr lang="pt-BR" dirty="0" smtClean="0"/>
              <a:t>chip.</a:t>
            </a:r>
          </a:p>
          <a:p>
            <a:pPr marL="0" indent="0" algn="r">
              <a:buNone/>
            </a:pPr>
            <a:r>
              <a:rPr lang="pt-BR" dirty="0"/>
              <a:t>Banzi (2008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393" y="3933056"/>
            <a:ext cx="2271046" cy="1717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23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Revisão de Literatura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Bluetooth é uma tecnologia </a:t>
            </a:r>
            <a:r>
              <a:rPr lang="pt-BR" i="1" dirty="0"/>
              <a:t>wireless</a:t>
            </a:r>
            <a:r>
              <a:rPr lang="pt-BR" dirty="0"/>
              <a:t> com pouco consumo de energia e baixo custo financeiro, seu principal objetivo é conectar diferentes dispositivos de distintos fabricantes tornando possível a troca de informações, arquivos por esses </a:t>
            </a:r>
            <a:r>
              <a:rPr lang="pt-BR" dirty="0" smtClean="0"/>
              <a:t>equipamentos</a:t>
            </a:r>
          </a:p>
          <a:p>
            <a:pPr marL="0" indent="0" algn="r">
              <a:buNone/>
            </a:pPr>
            <a:r>
              <a:rPr lang="pt-BR" dirty="0"/>
              <a:t>Kobayashi (2004)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03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Revisão de Literatura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Tipos de Automação Residencial: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Automação via Zigbee e Servidor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Automação via </a:t>
            </a:r>
            <a:r>
              <a:rPr lang="pt-BR" dirty="0" smtClean="0"/>
              <a:t>Ethernet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Automação via Circuito Lógico Programável (CLP)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Automação </a:t>
            </a:r>
            <a:r>
              <a:rPr lang="pt-BR" dirty="0"/>
              <a:t>via </a:t>
            </a:r>
            <a:r>
              <a:rPr lang="pt-BR" dirty="0" smtClean="0"/>
              <a:t>Bluetooth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03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Metodologia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84984"/>
            <a:ext cx="240572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0" y="2653109"/>
            <a:ext cx="3427681" cy="234386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43608" y="1916832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3200" dirty="0" smtClean="0"/>
              <a:t>IDE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55034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Metodologia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165618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21396"/>
            <a:ext cx="240572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034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Metodologia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Barato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Multiplataforma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Simples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Código aberto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Expansível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60960"/>
            <a:ext cx="3942754" cy="203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03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Metodologia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67535" y="2233065"/>
            <a:ext cx="1368152" cy="3327975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68960"/>
            <a:ext cx="173315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034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Metodologia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84" y="3039326"/>
            <a:ext cx="296643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6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Estrutura do Projeto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48880"/>
            <a:ext cx="3456384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6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Protótipo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828" y="2348880"/>
            <a:ext cx="5539105" cy="3072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6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Motivação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Objetivo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Revisão </a:t>
            </a:r>
            <a:r>
              <a:rPr lang="pt-BR" dirty="0"/>
              <a:t>de Literatura</a:t>
            </a:r>
            <a:r>
              <a:rPr lang="pt-BR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Metodologia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Resultados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Conclusão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Referências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9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Interface com usuário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1064528" y="2578221"/>
            <a:ext cx="7014945" cy="2362947"/>
            <a:chOff x="1115616" y="2266103"/>
            <a:chExt cx="7014945" cy="2362947"/>
          </a:xfrm>
        </p:grpSpPr>
        <p:pic>
          <p:nvPicPr>
            <p:cNvPr id="5" name="Imagem 4" descr="C:\Users\Osmar\Desktop\Telas do Sistema\configuracao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285788"/>
              <a:ext cx="1332359" cy="2332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Imagem 5" descr="C:\Users\Osmar\Desktop\Telas do Sistema\login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7693" y="2285788"/>
              <a:ext cx="1331937" cy="2332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m 6" descr="C:\Users\Osmar\Desktop\Telas do Sistema\menu.PNG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572" y="2285788"/>
              <a:ext cx="1320289" cy="2332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6539" y="2285788"/>
              <a:ext cx="1354022" cy="2343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3017" y="2266103"/>
              <a:ext cx="1304925" cy="235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84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4" descr="C:\Users\Osmar\Desktop\tg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986" y="3823305"/>
            <a:ext cx="3120029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/>
          <p:cNvSpPr txBox="1"/>
          <p:nvPr/>
        </p:nvSpPr>
        <p:spPr>
          <a:xfrm>
            <a:off x="611560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3200" dirty="0" smtClean="0"/>
              <a:t> Arduino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3200" dirty="0" smtClean="0"/>
              <a:t> Módulo Bluetooth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3200" dirty="0" smtClean="0"/>
              <a:t> Módulo Relé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3200" dirty="0" smtClean="0"/>
              <a:t> Led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3200" dirty="0" smtClean="0"/>
              <a:t> Lâmpada de 220 volts</a:t>
            </a:r>
          </a:p>
        </p:txBody>
      </p:sp>
    </p:spTree>
    <p:extLst>
      <p:ext uri="{BB962C8B-B14F-4D97-AF65-F5344CB8AC3E}">
        <p14:creationId xmlns:p14="http://schemas.microsoft.com/office/powerpoint/2010/main" val="7086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Demonstração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6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Objetivo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Materiais e métodos utilizados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Positivo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6024" y="1600201"/>
            <a:ext cx="8964488" cy="3268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000" dirty="0"/>
              <a:t>https://</a:t>
            </a:r>
            <a:r>
              <a:rPr lang="pt-BR" sz="2000" dirty="0" smtClean="0"/>
              <a:t>www.iconfinder.com/icons/99983/android_os_icon#size=128</a:t>
            </a:r>
            <a:endParaRPr lang="pt-B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2000" dirty="0"/>
              <a:t>http://arduino.cc</a:t>
            </a:r>
            <a:r>
              <a:rPr lang="pt-BR" sz="2000" dirty="0" smtClean="0"/>
              <a:t>/</a:t>
            </a:r>
            <a:endParaRPr lang="pt-B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2000" dirty="0"/>
              <a:t>https://</a:t>
            </a:r>
            <a:r>
              <a:rPr lang="pt-BR" sz="2000" dirty="0" smtClean="0"/>
              <a:t>www.iconfinder.com/icons/211122/android_smart_phone_icon#size=128</a:t>
            </a:r>
            <a:endParaRPr lang="pt-B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2000" dirty="0"/>
              <a:t>https://www.iconfinder.com/icons/85524/increase_icon#size=128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000" dirty="0"/>
              <a:t>https://www.iconfinder.com/icons/174752/wifi_icon#size=128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000" dirty="0"/>
              <a:t>https://www.iconfinder.com/icons/172308/bluetooth_icon#size=128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000" dirty="0"/>
              <a:t>https://www.iconfinder.com/icons/81240/mb_usb_icon#size=128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000" dirty="0"/>
              <a:t>http://www.eclipse.org/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60522"/>
            <a:ext cx="26479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83" y="2742708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8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27" y="2420888"/>
            <a:ext cx="1264350" cy="222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304" y="2636912"/>
            <a:ext cx="3317032" cy="161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45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2936"/>
            <a:ext cx="12192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56" y="2824163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189" y="2824163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6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Ambientes </a:t>
            </a:r>
            <a:r>
              <a:rPr lang="pt-BR" dirty="0"/>
              <a:t>inteligentes são aqueles que aperfeiçoam suas funções referentes à operação e a administração de </a:t>
            </a:r>
            <a:r>
              <a:rPr lang="pt-BR" dirty="0" smtClean="0"/>
              <a:t>uma residência.</a:t>
            </a:r>
          </a:p>
          <a:p>
            <a:pPr marL="0" indent="0" algn="r">
              <a:buNone/>
            </a:pPr>
            <a:r>
              <a:rPr lang="pt-BR" dirty="0" smtClean="0"/>
              <a:t>(Bolzani, 2004)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6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Desenvolver </a:t>
            </a:r>
            <a:r>
              <a:rPr lang="pt-BR" dirty="0"/>
              <a:t>um sistema computacional que através de um micro controlador Arduino e um dispositivo com Sistema Operacional Android, ambos com comunicação via Bluetooth, controlar </a:t>
            </a:r>
            <a:r>
              <a:rPr lang="pt-BR" dirty="0" smtClean="0"/>
              <a:t>uma lâmpada.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29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Revisão de Literatura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236687"/>
            <a:ext cx="1347651" cy="156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67544" y="1772816"/>
            <a:ext cx="84249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 smtClean="0"/>
              <a:t>No total </a:t>
            </a:r>
            <a:r>
              <a:rPr lang="pt-BR" sz="3200" dirty="0"/>
              <a:t>de 8,3 milhões de Smartphones vendidos no segundo </a:t>
            </a:r>
            <a:r>
              <a:rPr lang="pt-BR" sz="3200" dirty="0" smtClean="0"/>
              <a:t>trimestre de 2013, </a:t>
            </a:r>
            <a:r>
              <a:rPr lang="pt-BR" sz="3200" dirty="0"/>
              <a:t>90% </a:t>
            </a:r>
            <a:r>
              <a:rPr lang="pt-BR" sz="3200" dirty="0" smtClean="0"/>
              <a:t>desses dispositivos são com sistema operacional Android.</a:t>
            </a:r>
          </a:p>
          <a:p>
            <a:pPr algn="r"/>
            <a:r>
              <a:rPr lang="pt-BR" sz="3200" dirty="0" smtClean="0"/>
              <a:t>(</a:t>
            </a:r>
            <a:r>
              <a:rPr lang="pt-BR" sz="3200" dirty="0"/>
              <a:t>IDC BRASIL ANALYZE THE FUTURE, 2013).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1896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Revisão de Literatura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Atualmente o sistema operacional móvel mais utilizado em todo o mundo é o Android, com um total de 75% de todo o </a:t>
            </a:r>
            <a:r>
              <a:rPr lang="pt-BR" dirty="0" smtClean="0"/>
              <a:t>mercado</a:t>
            </a:r>
          </a:p>
          <a:p>
            <a:pPr marL="0" indent="0" algn="r">
              <a:buNone/>
            </a:pPr>
            <a:r>
              <a:rPr lang="pt-BR" dirty="0" smtClean="0"/>
              <a:t>(</a:t>
            </a:r>
            <a:r>
              <a:rPr lang="pt-BR" dirty="0"/>
              <a:t>IDC, 2013).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" y="6095930"/>
            <a:ext cx="51625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236687"/>
            <a:ext cx="1347651" cy="156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282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270</Words>
  <Application>Microsoft Office PowerPoint</Application>
  <PresentationFormat>Apresentação na tela (4:3)</PresentationFormat>
  <Paragraphs>75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Controle de lâmpada utilizando microcontrolador Arduino e Smartphone com sistema operacional Android comunicando-se via bluetooth</vt:lpstr>
      <vt:lpstr>Roteiro</vt:lpstr>
      <vt:lpstr>Motivação</vt:lpstr>
      <vt:lpstr>Motivação</vt:lpstr>
      <vt:lpstr>Motivação</vt:lpstr>
      <vt:lpstr>Motivação</vt:lpstr>
      <vt:lpstr>Objetivo</vt:lpstr>
      <vt:lpstr>Revisão de Literatura</vt:lpstr>
      <vt:lpstr>Revisão de Literatura</vt:lpstr>
      <vt:lpstr>Revisão de Literatura</vt:lpstr>
      <vt:lpstr>Revisão de Literatura</vt:lpstr>
      <vt:lpstr>Revisão de Literatura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Resultados</vt:lpstr>
      <vt:lpstr>Resultados</vt:lpstr>
      <vt:lpstr>Conclusão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LÂMPADA UTILIZANDO ARDUINO E ANDROID VIA CONEXÃO BLUETOOTH</dc:title>
  <dc:creator>Osmar</dc:creator>
  <cp:lastModifiedBy>Osmar</cp:lastModifiedBy>
  <cp:revision>43</cp:revision>
  <dcterms:created xsi:type="dcterms:W3CDTF">2013-12-01T15:04:12Z</dcterms:created>
  <dcterms:modified xsi:type="dcterms:W3CDTF">2013-12-01T18:21:04Z</dcterms:modified>
</cp:coreProperties>
</file>