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6480175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8AF6D2"/>
    <a:srgbClr val="0A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80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885414"/>
            <a:ext cx="5508149" cy="401083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6050924"/>
            <a:ext cx="4860131" cy="278145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85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6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613359"/>
            <a:ext cx="1397288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613359"/>
            <a:ext cx="4110861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04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872125"/>
            <a:ext cx="5589151" cy="479220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7709663"/>
            <a:ext cx="5589151" cy="252010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60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066796"/>
            <a:ext cx="275407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066796"/>
            <a:ext cx="275407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56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13362"/>
            <a:ext cx="5589151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824120"/>
            <a:ext cx="2741417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208178"/>
            <a:ext cx="2741417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824120"/>
            <a:ext cx="2754918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208178"/>
            <a:ext cx="2754918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73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1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658740"/>
            <a:ext cx="3280589" cy="818701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3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658740"/>
            <a:ext cx="3280589" cy="818701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6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613362"/>
            <a:ext cx="5589151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066796"/>
            <a:ext cx="5589151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E2D0-3475-43AB-9D7B-04376234B0EA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0677788"/>
            <a:ext cx="218705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04BF-750F-498A-9380-3CB9485871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4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83ECC-A448-46B0-A77F-EF3435170D3B}"/>
              </a:ext>
            </a:extLst>
          </p:cNvPr>
          <p:cNvSpPr txBox="1"/>
          <p:nvPr/>
        </p:nvSpPr>
        <p:spPr>
          <a:xfrm>
            <a:off x="-1" y="933450"/>
            <a:ext cx="648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Welcome to…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7A52-7AB0-4813-9851-B3F2164BFA8A}"/>
              </a:ext>
            </a:extLst>
          </p:cNvPr>
          <p:cNvSpPr txBox="1"/>
          <p:nvPr/>
        </p:nvSpPr>
        <p:spPr>
          <a:xfrm>
            <a:off x="217713" y="4800632"/>
            <a:ext cx="6081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The definitive source of motivation to perform projects and dreams.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CF879-6183-42CF-9B64-35838A96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7" y="8325166"/>
            <a:ext cx="2857500" cy="285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1ECC0-422E-4984-8309-B71E7A51FAE4}"/>
              </a:ext>
            </a:extLst>
          </p:cNvPr>
          <p:cNvSpPr txBox="1"/>
          <p:nvPr/>
        </p:nvSpPr>
        <p:spPr>
          <a:xfrm>
            <a:off x="2819400" y="10402372"/>
            <a:ext cx="235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 to continue.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4D9A85-A137-4ADD-9696-9AD6BC62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6" y="1979666"/>
            <a:ext cx="6255621" cy="18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A51297D-FC61-4501-8E7E-0F67540694FC}"/>
              </a:ext>
            </a:extLst>
          </p:cNvPr>
          <p:cNvGrpSpPr/>
          <p:nvPr/>
        </p:nvGrpSpPr>
        <p:grpSpPr>
          <a:xfrm>
            <a:off x="372869" y="383096"/>
            <a:ext cx="736678" cy="536004"/>
            <a:chOff x="-6134100" y="3794542"/>
            <a:chExt cx="5621337" cy="40900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E817281-085F-4581-875C-123834BD1D73}"/>
                </a:ext>
              </a:extLst>
            </p:cNvPr>
            <p:cNvSpPr/>
            <p:nvPr/>
          </p:nvSpPr>
          <p:spPr>
            <a:xfrm>
              <a:off x="-6134100" y="3794542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3D2FF84-D277-468F-B117-0EF02601E37D}"/>
                </a:ext>
              </a:extLst>
            </p:cNvPr>
            <p:cNvSpPr/>
            <p:nvPr/>
          </p:nvSpPr>
          <p:spPr>
            <a:xfrm>
              <a:off x="-6134100" y="5393134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3C88A28-4110-4EC9-9D4F-8312E02BC63D}"/>
                </a:ext>
              </a:extLst>
            </p:cNvPr>
            <p:cNvSpPr/>
            <p:nvPr/>
          </p:nvSpPr>
          <p:spPr>
            <a:xfrm>
              <a:off x="-6113463" y="7052273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2606549-8B7F-42A0-A5E6-DC56B836783E}"/>
              </a:ext>
            </a:extLst>
          </p:cNvPr>
          <p:cNvSpPr txBox="1"/>
          <p:nvPr/>
        </p:nvSpPr>
        <p:spPr>
          <a:xfrm>
            <a:off x="1521296" y="268944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Challenges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EBCCB3-8027-4530-BD87-6B10AB7B8B63}"/>
              </a:ext>
            </a:extLst>
          </p:cNvPr>
          <p:cNvGrpSpPr/>
          <p:nvPr/>
        </p:nvGrpSpPr>
        <p:grpSpPr>
          <a:xfrm>
            <a:off x="0" y="1880811"/>
            <a:ext cx="6480175" cy="2315412"/>
            <a:chOff x="0" y="1880811"/>
            <a:chExt cx="6480175" cy="231541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05550E3-98B4-4B6A-8654-4D703B474AB5}"/>
                </a:ext>
              </a:extLst>
            </p:cNvPr>
            <p:cNvSpPr/>
            <p:nvPr/>
          </p:nvSpPr>
          <p:spPr>
            <a:xfrm>
              <a:off x="0" y="1880811"/>
              <a:ext cx="6480175" cy="2315412"/>
            </a:xfrm>
            <a:prstGeom prst="rect">
              <a:avLst/>
            </a:prstGeom>
            <a:solidFill>
              <a:srgbClr val="FF67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B793C1-2710-4163-81E7-B7759DA1885E}"/>
                </a:ext>
              </a:extLst>
            </p:cNvPr>
            <p:cNvGrpSpPr/>
            <p:nvPr/>
          </p:nvGrpSpPr>
          <p:grpSpPr>
            <a:xfrm>
              <a:off x="372869" y="2715154"/>
              <a:ext cx="3566370" cy="1131079"/>
              <a:chOff x="579975" y="849086"/>
              <a:chExt cx="3141499" cy="113107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F2898-6C32-4681-BA17-D4D811DBDEC2}"/>
                  </a:ext>
                </a:extLst>
              </p:cNvPr>
              <p:cNvSpPr txBox="1"/>
              <p:nvPr/>
            </p:nvSpPr>
            <p:spPr>
              <a:xfrm>
                <a:off x="579975" y="849086"/>
                <a:ext cx="19856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Lose 20 kg.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29E17A-37F2-4A30-87F8-B1944594AB9A}"/>
                  </a:ext>
                </a:extLst>
              </p:cNvPr>
              <p:cNvSpPr txBox="1"/>
              <p:nvPr/>
            </p:nvSpPr>
            <p:spPr>
              <a:xfrm>
                <a:off x="1152833" y="1462663"/>
                <a:ext cx="12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6700"/>
                    </a:solidFill>
                  </a:rPr>
                  <a:t>Your bet: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293F3-7A6A-4B3E-BFA3-732B33ED45E6}"/>
                  </a:ext>
                </a:extLst>
              </p:cNvPr>
              <p:cNvSpPr txBox="1"/>
              <p:nvPr/>
            </p:nvSpPr>
            <p:spPr>
              <a:xfrm>
                <a:off x="2518987" y="1333834"/>
                <a:ext cx="12024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bel" panose="02000506030000020004" pitchFamily="2" charset="0"/>
                  </a:rPr>
                  <a:t>$1350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9105C12-6B06-4C8E-8837-E6279FFA6666}"/>
                </a:ext>
              </a:extLst>
            </p:cNvPr>
            <p:cNvGrpSpPr/>
            <p:nvPr/>
          </p:nvGrpSpPr>
          <p:grpSpPr>
            <a:xfrm>
              <a:off x="4186499" y="2669895"/>
              <a:ext cx="2106855" cy="1176338"/>
              <a:chOff x="3545105" y="5022774"/>
              <a:chExt cx="2106855" cy="1176338"/>
            </a:xfrm>
          </p:grpSpPr>
          <p:sp>
            <p:nvSpPr>
              <p:cNvPr id="59" name="Rectangle: Diagonal Corners Snipped 58">
                <a:extLst>
                  <a:ext uri="{FF2B5EF4-FFF2-40B4-BE49-F238E27FC236}">
                    <a16:creationId xmlns:a16="http://schemas.microsoft.com/office/drawing/2014/main" id="{F597DFBE-EA1C-4B86-9CA4-4D881CCA3DDD}"/>
                  </a:ext>
                </a:extLst>
              </p:cNvPr>
              <p:cNvSpPr/>
              <p:nvPr/>
            </p:nvSpPr>
            <p:spPr>
              <a:xfrm>
                <a:off x="3545105" y="5022774"/>
                <a:ext cx="2106855" cy="1176338"/>
              </a:xfrm>
              <a:prstGeom prst="snip2Diag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Remain: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047B518-8E2D-4544-A263-D747D3AE1B5E}"/>
                  </a:ext>
                </a:extLst>
              </p:cNvPr>
              <p:cNvSpPr/>
              <p:nvPr/>
            </p:nvSpPr>
            <p:spPr>
              <a:xfrm>
                <a:off x="3723132" y="5425791"/>
                <a:ext cx="18813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fortaa" panose="020F0603070200060003" pitchFamily="34" charset="0"/>
                  </a:rPr>
                  <a:t>101 days</a:t>
                </a:r>
                <a:endParaRPr 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42AB67-B85F-4B7C-AEE6-7E3745EE7858}"/>
                </a:ext>
              </a:extLst>
            </p:cNvPr>
            <p:cNvSpPr txBox="1"/>
            <p:nvPr/>
          </p:nvSpPr>
          <p:spPr>
            <a:xfrm>
              <a:off x="1" y="1880811"/>
              <a:ext cx="64801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FF6700"/>
                  </a:solidFill>
                  <a:latin typeface="Abel" panose="02000506030000020004" pitchFamily="2" charset="0"/>
                </a:rPr>
                <a:t>Fit Challenge</a:t>
              </a:r>
              <a:endParaRPr lang="en-US" dirty="0">
                <a:solidFill>
                  <a:srgbClr val="FF6700"/>
                </a:solidFill>
                <a:latin typeface="Abel" panose="02000506030000020004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4CA47A5-429E-4036-8588-86803DC74464}"/>
              </a:ext>
            </a:extLst>
          </p:cNvPr>
          <p:cNvGrpSpPr/>
          <p:nvPr/>
        </p:nvGrpSpPr>
        <p:grpSpPr>
          <a:xfrm>
            <a:off x="0" y="4600865"/>
            <a:ext cx="6480175" cy="2317085"/>
            <a:chOff x="0" y="1879138"/>
            <a:chExt cx="6480175" cy="231708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20941D-041D-4166-B32F-121E31E8C514}"/>
                </a:ext>
              </a:extLst>
            </p:cNvPr>
            <p:cNvSpPr/>
            <p:nvPr/>
          </p:nvSpPr>
          <p:spPr>
            <a:xfrm>
              <a:off x="0" y="1880811"/>
              <a:ext cx="6480175" cy="2315412"/>
            </a:xfrm>
            <a:prstGeom prst="rect">
              <a:avLst/>
            </a:prstGeom>
            <a:solidFill>
              <a:srgbClr val="FF67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314EAEE-C3BA-4739-8906-2E183215EE14}"/>
                </a:ext>
              </a:extLst>
            </p:cNvPr>
            <p:cNvGrpSpPr/>
            <p:nvPr/>
          </p:nvGrpSpPr>
          <p:grpSpPr>
            <a:xfrm>
              <a:off x="119121" y="2715351"/>
              <a:ext cx="4245405" cy="1277958"/>
              <a:chOff x="356457" y="849283"/>
              <a:chExt cx="3739638" cy="127795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D6F217E-29BA-433A-BAB1-66E3C9462976}"/>
                  </a:ext>
                </a:extLst>
              </p:cNvPr>
              <p:cNvSpPr txBox="1"/>
              <p:nvPr/>
            </p:nvSpPr>
            <p:spPr>
              <a:xfrm>
                <a:off x="356457" y="849283"/>
                <a:ext cx="3739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Open my pastry.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9EE931-D233-4AC4-8A31-83846EDBEC2A}"/>
                  </a:ext>
                </a:extLst>
              </p:cNvPr>
              <p:cNvSpPr txBox="1"/>
              <p:nvPr/>
            </p:nvSpPr>
            <p:spPr>
              <a:xfrm>
                <a:off x="1152833" y="1462663"/>
                <a:ext cx="12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6700"/>
                    </a:solidFill>
                  </a:rPr>
                  <a:t>Your bet: 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CC2FC3-C959-4671-89F6-9BD784397C4B}"/>
                  </a:ext>
                </a:extLst>
              </p:cNvPr>
              <p:cNvSpPr txBox="1"/>
              <p:nvPr/>
            </p:nvSpPr>
            <p:spPr>
              <a:xfrm>
                <a:off x="2518987" y="1480910"/>
                <a:ext cx="11965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bel" panose="02000506030000020004" pitchFamily="2" charset="0"/>
                  </a:rPr>
                  <a:t>$2300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37EE641-079D-4820-A689-00765F4A2F79}"/>
                </a:ext>
              </a:extLst>
            </p:cNvPr>
            <p:cNvGrpSpPr/>
            <p:nvPr/>
          </p:nvGrpSpPr>
          <p:grpSpPr>
            <a:xfrm>
              <a:off x="4186499" y="2669895"/>
              <a:ext cx="2195516" cy="1176338"/>
              <a:chOff x="3545105" y="5022774"/>
              <a:chExt cx="2195516" cy="1176338"/>
            </a:xfrm>
          </p:grpSpPr>
          <p:sp>
            <p:nvSpPr>
              <p:cNvPr id="70" name="Rectangle: Diagonal Corners Snipped 69">
                <a:extLst>
                  <a:ext uri="{FF2B5EF4-FFF2-40B4-BE49-F238E27FC236}">
                    <a16:creationId xmlns:a16="http://schemas.microsoft.com/office/drawing/2014/main" id="{B0AB20A5-9108-40BB-B44B-E49A4DBC40DB}"/>
                  </a:ext>
                </a:extLst>
              </p:cNvPr>
              <p:cNvSpPr/>
              <p:nvPr/>
            </p:nvSpPr>
            <p:spPr>
              <a:xfrm>
                <a:off x="3545105" y="5022774"/>
                <a:ext cx="2106855" cy="1176338"/>
              </a:xfrm>
              <a:prstGeom prst="snip2Diag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Remain: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ADBFF4-6864-49B8-9845-34EA05BE70EA}"/>
                  </a:ext>
                </a:extLst>
              </p:cNvPr>
              <p:cNvSpPr/>
              <p:nvPr/>
            </p:nvSpPr>
            <p:spPr>
              <a:xfrm>
                <a:off x="3570732" y="5425791"/>
                <a:ext cx="21698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fortaa" panose="020F0603070200060003" pitchFamily="34" charset="0"/>
                  </a:rPr>
                  <a:t>204 days</a:t>
                </a:r>
                <a:endParaRPr 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70C52E-F5D8-4949-BF65-D303160A3916}"/>
                </a:ext>
              </a:extLst>
            </p:cNvPr>
            <p:cNvSpPr txBox="1"/>
            <p:nvPr/>
          </p:nvSpPr>
          <p:spPr>
            <a:xfrm>
              <a:off x="0" y="1879138"/>
              <a:ext cx="64801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>
                  <a:solidFill>
                    <a:srgbClr val="FF6700"/>
                  </a:solidFill>
                  <a:latin typeface="Abel" panose="02000506030000020004" pitchFamily="2" charset="0"/>
                </a:rPr>
                <a:t>Tastycakes</a:t>
              </a:r>
              <a:endParaRPr lang="en-US" dirty="0">
                <a:solidFill>
                  <a:srgbClr val="FF6700"/>
                </a:solidFill>
                <a:latin typeface="Abel" panose="02000506030000020004" pitchFamily="2" charset="0"/>
              </a:endParaRPr>
            </a:p>
          </p:txBody>
        </p:sp>
      </p:grp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88563F9-48B3-48EF-B198-2CB0C686B2D0}"/>
              </a:ext>
            </a:extLst>
          </p:cNvPr>
          <p:cNvSpPr/>
          <p:nvPr/>
        </p:nvSpPr>
        <p:spPr>
          <a:xfrm rot="10800000">
            <a:off x="0" y="9222296"/>
            <a:ext cx="6480175" cy="2298192"/>
          </a:xfrm>
          <a:prstGeom prst="flowChartDocumen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44000">
                <a:srgbClr val="FF6700"/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E20F8-C573-4BEA-A62E-004ED6CE4BBE}"/>
              </a:ext>
            </a:extLst>
          </p:cNvPr>
          <p:cNvSpPr txBox="1"/>
          <p:nvPr/>
        </p:nvSpPr>
        <p:spPr>
          <a:xfrm>
            <a:off x="0" y="10254838"/>
            <a:ext cx="648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Make a new challenge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1904CC-C438-4CF4-8A32-0C4B1DF6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9509847"/>
            <a:ext cx="781440" cy="781440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CC90C93-3C8D-479B-B86D-0CB1D478C16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81" y="9666110"/>
            <a:ext cx="781440" cy="78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79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B2407-F141-4F6B-9766-8E4A8854A3E8}"/>
              </a:ext>
            </a:extLst>
          </p:cNvPr>
          <p:cNvSpPr txBox="1"/>
          <p:nvPr/>
        </p:nvSpPr>
        <p:spPr>
          <a:xfrm>
            <a:off x="514350" y="1981193"/>
            <a:ext cx="30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Give a name to your challenge: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C3FEF-C753-41D5-9575-D39D6F6A2651}"/>
              </a:ext>
            </a:extLst>
          </p:cNvPr>
          <p:cNvSpPr/>
          <p:nvPr/>
        </p:nvSpPr>
        <p:spPr>
          <a:xfrm>
            <a:off x="1603376" y="2378104"/>
            <a:ext cx="3745062" cy="109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rgbClr val="FF6700"/>
                </a:solidFill>
                <a:latin typeface="Abel" panose="02000506030000020004" pitchFamily="2" charset="0"/>
              </a:rPr>
              <a:t>Tastycakes</a:t>
            </a:r>
            <a:endParaRPr lang="en-US" sz="3600" dirty="0">
              <a:solidFill>
                <a:srgbClr val="FF6700"/>
              </a:solidFill>
              <a:latin typeface="Abel" panose="02000506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6AA10-1257-409D-AAA3-E2266E6BD2C4}"/>
              </a:ext>
            </a:extLst>
          </p:cNvPr>
          <p:cNvSpPr txBox="1"/>
          <p:nvPr/>
        </p:nvSpPr>
        <p:spPr>
          <a:xfrm>
            <a:off x="514350" y="507990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Define and end date: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2EC01-1127-4546-963B-427E12770CC3}"/>
              </a:ext>
            </a:extLst>
          </p:cNvPr>
          <p:cNvSpPr txBox="1"/>
          <p:nvPr/>
        </p:nvSpPr>
        <p:spPr>
          <a:xfrm>
            <a:off x="919579" y="5449237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July 10</a:t>
            </a:r>
            <a:r>
              <a:rPr lang="en-US" sz="4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th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, 2020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E9E8E-AF79-4AF7-B733-22181825DFB8}"/>
              </a:ext>
            </a:extLst>
          </p:cNvPr>
          <p:cNvCxnSpPr/>
          <p:nvPr/>
        </p:nvCxnSpPr>
        <p:spPr>
          <a:xfrm>
            <a:off x="1023351" y="6157123"/>
            <a:ext cx="4433471" cy="0"/>
          </a:xfrm>
          <a:prstGeom prst="line">
            <a:avLst/>
          </a:prstGeom>
          <a:ln>
            <a:solidFill>
              <a:srgbClr val="FF67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EBB3B4-3993-4655-8BBE-A77C43B37F6F}"/>
              </a:ext>
            </a:extLst>
          </p:cNvPr>
          <p:cNvSpPr txBox="1"/>
          <p:nvPr/>
        </p:nvSpPr>
        <p:spPr>
          <a:xfrm>
            <a:off x="504137" y="6461983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Bet a quantity of money: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A0F37-3D54-4E0C-949E-D4B4EEE78449}"/>
              </a:ext>
            </a:extLst>
          </p:cNvPr>
          <p:cNvSpPr txBox="1"/>
          <p:nvPr/>
        </p:nvSpPr>
        <p:spPr>
          <a:xfrm>
            <a:off x="2997103" y="6799704"/>
            <a:ext cx="2809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000" dirty="0">
                <a:solidFill>
                  <a:srgbClr val="FF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$1350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95C85-6E4F-4C4A-BC38-B1A31804D472}"/>
              </a:ext>
            </a:extLst>
          </p:cNvPr>
          <p:cNvSpPr txBox="1"/>
          <p:nvPr/>
        </p:nvSpPr>
        <p:spPr>
          <a:xfrm>
            <a:off x="125410" y="8387769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If you achieve the objective, you will get the money back, otherwise, it will be </a:t>
            </a:r>
            <a:r>
              <a:rPr lang="en-US" sz="2400" u="sng" dirty="0">
                <a:solidFill>
                  <a:srgbClr val="FF6700"/>
                </a:solidFill>
              </a:rPr>
              <a:t>fully</a:t>
            </a:r>
            <a:r>
              <a:rPr lang="en-US" sz="2400" dirty="0">
                <a:solidFill>
                  <a:schemeClr val="bg1"/>
                </a:solidFill>
              </a:rPr>
              <a:t> donated to charity.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E304B-F089-491A-9247-6B3E3D54FADA}"/>
              </a:ext>
            </a:extLst>
          </p:cNvPr>
          <p:cNvSpPr txBox="1"/>
          <p:nvPr/>
        </p:nvSpPr>
        <p:spPr>
          <a:xfrm>
            <a:off x="514350" y="3700951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a short description of it: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11C01-3912-4947-8BC6-DB92217E0051}"/>
              </a:ext>
            </a:extLst>
          </p:cNvPr>
          <p:cNvSpPr txBox="1"/>
          <p:nvPr/>
        </p:nvSpPr>
        <p:spPr>
          <a:xfrm>
            <a:off x="687496" y="4225271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bel" panose="02000506030000020004" pitchFamily="2" charset="0"/>
              </a:rPr>
              <a:t>Open my own restaurant.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06CC06-1F98-4854-8C0A-19E990569DD1}"/>
              </a:ext>
            </a:extLst>
          </p:cNvPr>
          <p:cNvSpPr/>
          <p:nvPr/>
        </p:nvSpPr>
        <p:spPr>
          <a:xfrm>
            <a:off x="761757" y="9952193"/>
            <a:ext cx="4956659" cy="1024360"/>
          </a:xfrm>
          <a:prstGeom prst="roundRect">
            <a:avLst/>
          </a:prstGeom>
          <a:solidFill>
            <a:srgbClr val="FF67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¡Let’s go!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17C7B-A841-40B9-8693-045CB6DF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3" y="2548969"/>
            <a:ext cx="1066892" cy="7620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39D51-D375-433C-8227-11D375849006}"/>
              </a:ext>
            </a:extLst>
          </p:cNvPr>
          <p:cNvGrpSpPr/>
          <p:nvPr/>
        </p:nvGrpSpPr>
        <p:grpSpPr>
          <a:xfrm>
            <a:off x="372869" y="383096"/>
            <a:ext cx="736678" cy="536004"/>
            <a:chOff x="-6134100" y="3794542"/>
            <a:chExt cx="5621337" cy="40900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C0797A-9FF3-4291-BB62-7B20596CF357}"/>
                </a:ext>
              </a:extLst>
            </p:cNvPr>
            <p:cNvSpPr/>
            <p:nvPr/>
          </p:nvSpPr>
          <p:spPr>
            <a:xfrm>
              <a:off x="-6134100" y="3794542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0A15538-D7AE-4EBB-9A03-B65E088C80BC}"/>
                </a:ext>
              </a:extLst>
            </p:cNvPr>
            <p:cNvSpPr/>
            <p:nvPr/>
          </p:nvSpPr>
          <p:spPr>
            <a:xfrm>
              <a:off x="-6134100" y="5393134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8B6394C-969C-45C8-9170-D3E1134A2C0A}"/>
                </a:ext>
              </a:extLst>
            </p:cNvPr>
            <p:cNvSpPr/>
            <p:nvPr/>
          </p:nvSpPr>
          <p:spPr>
            <a:xfrm>
              <a:off x="-6113463" y="7052273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82073A6-1CFA-445F-8419-FFCC2D598ABD}"/>
              </a:ext>
            </a:extLst>
          </p:cNvPr>
          <p:cNvSpPr txBox="1"/>
          <p:nvPr/>
        </p:nvSpPr>
        <p:spPr>
          <a:xfrm>
            <a:off x="1521296" y="268944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Challenges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4D23C6-6F37-4C46-A202-6C8F711822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48438" y="997989"/>
            <a:ext cx="621903" cy="621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ADAD9C-7A05-4FCA-AE83-50A440A20265}"/>
              </a:ext>
            </a:extLst>
          </p:cNvPr>
          <p:cNvSpPr txBox="1"/>
          <p:nvPr/>
        </p:nvSpPr>
        <p:spPr>
          <a:xfrm>
            <a:off x="3731738" y="1158886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vs yourself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0FAEAF-6FA9-46F6-BB61-D092D52BFE5D}"/>
              </a:ext>
            </a:extLst>
          </p:cNvPr>
          <p:cNvCxnSpPr/>
          <p:nvPr/>
        </p:nvCxnSpPr>
        <p:spPr>
          <a:xfrm>
            <a:off x="0" y="8123143"/>
            <a:ext cx="6480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AF7E74-B0E8-44EC-A7BF-629C36195871}"/>
              </a:ext>
            </a:extLst>
          </p:cNvPr>
          <p:cNvCxnSpPr/>
          <p:nvPr/>
        </p:nvCxnSpPr>
        <p:spPr>
          <a:xfrm>
            <a:off x="-3" y="1685205"/>
            <a:ext cx="6480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4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B2407-F141-4F6B-9766-8E4A8854A3E8}"/>
              </a:ext>
            </a:extLst>
          </p:cNvPr>
          <p:cNvSpPr txBox="1"/>
          <p:nvPr/>
        </p:nvSpPr>
        <p:spPr>
          <a:xfrm>
            <a:off x="514350" y="1959421"/>
            <a:ext cx="30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Give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your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challenge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6AA10-1257-409D-AAA3-E2266E6BD2C4}"/>
              </a:ext>
            </a:extLst>
          </p:cNvPr>
          <p:cNvSpPr txBox="1"/>
          <p:nvPr/>
        </p:nvSpPr>
        <p:spPr>
          <a:xfrm>
            <a:off x="524118" y="6386188"/>
            <a:ext cx="195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People </a:t>
            </a:r>
            <a:r>
              <a:rPr lang="es-ES" dirty="0" err="1">
                <a:solidFill>
                  <a:schemeClr val="bg1"/>
                </a:solidFill>
              </a:rPr>
              <a:t>challenged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BB3B4-3993-4655-8BBE-A77C43B37F6F}"/>
              </a:ext>
            </a:extLst>
          </p:cNvPr>
          <p:cNvSpPr txBox="1"/>
          <p:nvPr/>
        </p:nvSpPr>
        <p:spPr>
          <a:xfrm>
            <a:off x="573003" y="9755131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Bet a quantity of money: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A0F37-3D54-4E0C-949E-D4B4EEE78449}"/>
              </a:ext>
            </a:extLst>
          </p:cNvPr>
          <p:cNvSpPr txBox="1"/>
          <p:nvPr/>
        </p:nvSpPr>
        <p:spPr>
          <a:xfrm>
            <a:off x="3457044" y="9749877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8000" dirty="0">
                <a:solidFill>
                  <a:srgbClr val="FF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$120</a:t>
            </a:r>
            <a:endParaRPr lang="es-MX" sz="8000" dirty="0">
              <a:solidFill>
                <a:srgbClr val="FF6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95C85-6E4F-4C4A-BC38-B1A31804D472}"/>
              </a:ext>
            </a:extLst>
          </p:cNvPr>
          <p:cNvSpPr txBox="1"/>
          <p:nvPr/>
        </p:nvSpPr>
        <p:spPr>
          <a:xfrm>
            <a:off x="321393" y="11230788"/>
            <a:ext cx="593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winners will share the money equally.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E304B-F089-491A-9247-6B3E3D54FADA}"/>
              </a:ext>
            </a:extLst>
          </p:cNvPr>
          <p:cNvSpPr txBox="1"/>
          <p:nvPr/>
        </p:nvSpPr>
        <p:spPr>
          <a:xfrm>
            <a:off x="514350" y="3766267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Write</a:t>
            </a:r>
            <a:r>
              <a:rPr lang="es-ES" dirty="0">
                <a:solidFill>
                  <a:schemeClr val="bg1"/>
                </a:solidFill>
              </a:rPr>
              <a:t> a short </a:t>
            </a:r>
            <a:r>
              <a:rPr lang="es-ES" dirty="0" err="1">
                <a:solidFill>
                  <a:schemeClr val="bg1"/>
                </a:solidFill>
              </a:rPr>
              <a:t>description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11C01-3912-4947-8BC6-DB92217E0051}"/>
              </a:ext>
            </a:extLst>
          </p:cNvPr>
          <p:cNvSpPr txBox="1"/>
          <p:nvPr/>
        </p:nvSpPr>
        <p:spPr>
          <a:xfrm>
            <a:off x="687496" y="4290587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bel" panose="02000506030000020004" pitchFamily="2" charset="0"/>
              </a:rPr>
              <a:t>Lose 20 kg.</a:t>
            </a:r>
            <a:endParaRPr lang="es-MX" sz="28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06CC06-1F98-4854-8C0A-19E990569DD1}"/>
              </a:ext>
            </a:extLst>
          </p:cNvPr>
          <p:cNvSpPr/>
          <p:nvPr/>
        </p:nvSpPr>
        <p:spPr>
          <a:xfrm>
            <a:off x="923170" y="11959755"/>
            <a:ext cx="4956659" cy="1024360"/>
          </a:xfrm>
          <a:prstGeom prst="roundRect">
            <a:avLst/>
          </a:prstGeom>
          <a:solidFill>
            <a:srgbClr val="FF67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¡</a:t>
            </a:r>
            <a:r>
              <a:rPr lang="es-ES" sz="3600" dirty="0" err="1">
                <a:solidFill>
                  <a:schemeClr val="bg1"/>
                </a:solidFill>
              </a:rPr>
              <a:t>Let’s</a:t>
            </a:r>
            <a:r>
              <a:rPr lang="es-ES" sz="3600" dirty="0">
                <a:solidFill>
                  <a:schemeClr val="bg1"/>
                </a:solidFill>
              </a:rPr>
              <a:t> </a:t>
            </a:r>
            <a:r>
              <a:rPr lang="es-ES" sz="3600" dirty="0" err="1">
                <a:solidFill>
                  <a:schemeClr val="bg1"/>
                </a:solidFill>
              </a:rPr>
              <a:t>go</a:t>
            </a:r>
            <a:r>
              <a:rPr lang="es-ES" sz="3600" dirty="0">
                <a:solidFill>
                  <a:schemeClr val="bg1"/>
                </a:solidFill>
              </a:rPr>
              <a:t>!</a:t>
            </a:r>
            <a:endParaRPr lang="es-MX" sz="3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D3E2D5-21F3-43A7-BAD6-BC0521F8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1" y="7120756"/>
            <a:ext cx="587250" cy="559518"/>
          </a:xfrm>
          <a:prstGeom prst="ellipse">
            <a:avLst/>
          </a:prstGeom>
          <a:ln w="63500" cap="rnd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05E0A2-3464-4B63-BE1C-70387CA86167}"/>
              </a:ext>
            </a:extLst>
          </p:cNvPr>
          <p:cNvSpPr txBox="1"/>
          <p:nvPr/>
        </p:nvSpPr>
        <p:spPr>
          <a:xfrm>
            <a:off x="1605669" y="7094074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Rodolfo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15F26-2D3C-442E-941D-6CD129856B39}"/>
              </a:ext>
            </a:extLst>
          </p:cNvPr>
          <p:cNvSpPr txBox="1"/>
          <p:nvPr/>
        </p:nvSpPr>
        <p:spPr>
          <a:xfrm>
            <a:off x="1605669" y="7948333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Julián</a:t>
            </a:r>
            <a:endParaRPr lang="es-MX" sz="36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854FD2-5396-4975-A1D4-C0A0BD648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1" y="7854788"/>
            <a:ext cx="587251" cy="669003"/>
          </a:xfrm>
          <a:prstGeom prst="ellipse">
            <a:avLst/>
          </a:prstGeom>
          <a:ln w="63500" cap="rnd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8AEBDCF6-9E2A-4217-978F-2AC06881C8CB}"/>
              </a:ext>
            </a:extLst>
          </p:cNvPr>
          <p:cNvSpPr/>
          <p:nvPr/>
        </p:nvSpPr>
        <p:spPr>
          <a:xfrm>
            <a:off x="894721" y="8805490"/>
            <a:ext cx="559519" cy="559519"/>
          </a:xfrm>
          <a:prstGeom prst="ellipse">
            <a:avLst/>
          </a:prstGeom>
          <a:solidFill>
            <a:srgbClr val="FF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solidFill>
                  <a:schemeClr val="bg1"/>
                </a:solidFill>
                <a:latin typeface="Arial Black" panose="020B0A04020102020204" pitchFamily="34" charset="0"/>
              </a:rPr>
              <a:t>+</a:t>
            </a:r>
            <a:endParaRPr lang="es-MX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B83581-E87A-4053-8A3C-7DFF2CE10E80}"/>
              </a:ext>
            </a:extLst>
          </p:cNvPr>
          <p:cNvSpPr/>
          <p:nvPr/>
        </p:nvSpPr>
        <p:spPr>
          <a:xfrm>
            <a:off x="1603375" y="2356332"/>
            <a:ext cx="4115827" cy="109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6700"/>
                </a:solidFill>
                <a:latin typeface="Abel" panose="02000506030000020004" pitchFamily="2" charset="0"/>
              </a:rPr>
              <a:t>Fit Challenge</a:t>
            </a:r>
            <a:endParaRPr lang="en-US" sz="3600" dirty="0">
              <a:solidFill>
                <a:srgbClr val="FF6700"/>
              </a:solidFill>
              <a:latin typeface="Abel" panose="02000506030000020004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55C4B-C2CD-4D91-93CF-04C89C36C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3" y="2527197"/>
            <a:ext cx="1066892" cy="7620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191F6A-457A-4E43-A453-A740DA7B3B05}"/>
              </a:ext>
            </a:extLst>
          </p:cNvPr>
          <p:cNvSpPr txBox="1"/>
          <p:nvPr/>
        </p:nvSpPr>
        <p:spPr>
          <a:xfrm>
            <a:off x="514350" y="501459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Define and end date: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698B3-16C7-4269-BBCC-D19D77A6FCCA}"/>
              </a:ext>
            </a:extLst>
          </p:cNvPr>
          <p:cNvSpPr txBox="1"/>
          <p:nvPr/>
        </p:nvSpPr>
        <p:spPr>
          <a:xfrm>
            <a:off x="919579" y="5383927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July 10</a:t>
            </a:r>
            <a:r>
              <a:rPr lang="en-US" sz="4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th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rPr>
              <a:t>, 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D1336-9694-43F7-8672-33F8F877495A}"/>
              </a:ext>
            </a:extLst>
          </p:cNvPr>
          <p:cNvCxnSpPr/>
          <p:nvPr/>
        </p:nvCxnSpPr>
        <p:spPr>
          <a:xfrm>
            <a:off x="1023351" y="6091813"/>
            <a:ext cx="4433471" cy="0"/>
          </a:xfrm>
          <a:prstGeom prst="line">
            <a:avLst/>
          </a:prstGeom>
          <a:ln>
            <a:solidFill>
              <a:srgbClr val="FF67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4147A6-69E3-486E-9194-0C12A8BB8D0C}"/>
              </a:ext>
            </a:extLst>
          </p:cNvPr>
          <p:cNvGrpSpPr/>
          <p:nvPr/>
        </p:nvGrpSpPr>
        <p:grpSpPr>
          <a:xfrm>
            <a:off x="372869" y="383096"/>
            <a:ext cx="736678" cy="536004"/>
            <a:chOff x="-6134100" y="3794542"/>
            <a:chExt cx="5621337" cy="40900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E957A13-A75A-4C14-A442-8AD00AC91321}"/>
                </a:ext>
              </a:extLst>
            </p:cNvPr>
            <p:cNvSpPr/>
            <p:nvPr/>
          </p:nvSpPr>
          <p:spPr>
            <a:xfrm>
              <a:off x="-6134100" y="3794542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2029193-2CC5-48B0-B9BC-73811431177B}"/>
                </a:ext>
              </a:extLst>
            </p:cNvPr>
            <p:cNvSpPr/>
            <p:nvPr/>
          </p:nvSpPr>
          <p:spPr>
            <a:xfrm>
              <a:off x="-6134100" y="5393134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04D52AC-9BEA-4D59-8BE0-EC15D6AFD2CA}"/>
                </a:ext>
              </a:extLst>
            </p:cNvPr>
            <p:cNvSpPr/>
            <p:nvPr/>
          </p:nvSpPr>
          <p:spPr>
            <a:xfrm>
              <a:off x="-6113463" y="7052273"/>
              <a:ext cx="5600700" cy="832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01E4FDA-65AF-4E9C-B08F-28B91C78803E}"/>
              </a:ext>
            </a:extLst>
          </p:cNvPr>
          <p:cNvSpPr txBox="1"/>
          <p:nvPr/>
        </p:nvSpPr>
        <p:spPr>
          <a:xfrm>
            <a:off x="1521296" y="268944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Challenges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4D38D7-FD31-40B2-9044-6081F9A4C3AD}"/>
              </a:ext>
            </a:extLst>
          </p:cNvPr>
          <p:cNvCxnSpPr/>
          <p:nvPr/>
        </p:nvCxnSpPr>
        <p:spPr>
          <a:xfrm>
            <a:off x="-3" y="1685205"/>
            <a:ext cx="6480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FEB09C8-F5AD-4734-BE22-ABBC129BE5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8" y="997989"/>
            <a:ext cx="621903" cy="6219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051AC40-A0E2-4B25-94E5-406AB30667C3}"/>
              </a:ext>
            </a:extLst>
          </p:cNvPr>
          <p:cNvSpPr txBox="1"/>
          <p:nvPr/>
        </p:nvSpPr>
        <p:spPr>
          <a:xfrm>
            <a:off x="3383399" y="1158886"/>
            <a:ext cx="195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vs your friends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E538FA-828D-41D4-8495-868322B5B553}"/>
              </a:ext>
            </a:extLst>
          </p:cNvPr>
          <p:cNvCxnSpPr/>
          <p:nvPr/>
        </p:nvCxnSpPr>
        <p:spPr>
          <a:xfrm>
            <a:off x="578" y="11073316"/>
            <a:ext cx="6480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93F343B-948A-4A29-999D-A0657924A4D3}"/>
              </a:ext>
            </a:extLst>
          </p:cNvPr>
          <p:cNvSpPr txBox="1"/>
          <p:nvPr/>
        </p:nvSpPr>
        <p:spPr>
          <a:xfrm>
            <a:off x="1605669" y="8691309"/>
            <a:ext cx="203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</a:rPr>
              <a:t>Add</a:t>
            </a:r>
            <a:r>
              <a:rPr lang="es-ES" sz="3600" dirty="0">
                <a:solidFill>
                  <a:schemeClr val="bg1"/>
                </a:solidFill>
              </a:rPr>
              <a:t> more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0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904</TotalTime>
  <Words>182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Abel</vt:lpstr>
      <vt:lpstr>Arial</vt:lpstr>
      <vt:lpstr>Arial Black</vt:lpstr>
      <vt:lpstr>Bahnschrift SemiLight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Alberto Saguilan Briones</dc:creator>
  <cp:lastModifiedBy>Osmar Alberto Saguilan Briones</cp:lastModifiedBy>
  <cp:revision>26</cp:revision>
  <dcterms:created xsi:type="dcterms:W3CDTF">2018-07-10T19:10:07Z</dcterms:created>
  <dcterms:modified xsi:type="dcterms:W3CDTF">2018-09-09T03:37:31Z</dcterms:modified>
</cp:coreProperties>
</file>