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68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207069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5976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Introduction to Unit Testing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Unit testing is a crucial practice in software development that involves testing individual units or components of an application to ensure they function as expected. This presentation will provide a comprehensive overview of unit testing using JUnit in the Eclipse IDE.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299686" y="5880973"/>
            <a:ext cx="307002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smtClean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By Osama Malik | Liaquat Ali Khan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693307"/>
            <a:ext cx="71256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Importance of Unit Testing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/>
        </p:spPr>
      </p:sp>
      <p:sp>
        <p:nvSpPr>
          <p:cNvPr id="7" name="Text 3"/>
          <p:cNvSpPr/>
          <p:nvPr/>
        </p:nvSpPr>
        <p:spPr>
          <a:xfrm>
            <a:off x="4683204" y="2936200"/>
            <a:ext cx="1150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Early Bug Detection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Unit tests help catch bugs early in the development process, making them much easier and cheaper to fix.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/>
        </p:spPr>
      </p:sp>
      <p:sp>
        <p:nvSpPr>
          <p:cNvPr id="11" name="Text 7"/>
          <p:cNvSpPr/>
          <p:nvPr/>
        </p:nvSpPr>
        <p:spPr>
          <a:xfrm>
            <a:off x="9402842" y="2936200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Code Refactoring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Unit tests provide a safety net when refactoring code, ensuring that changes don't break existing functionality.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/>
        </p:spPr>
      </p:sp>
      <p:sp>
        <p:nvSpPr>
          <p:cNvPr id="15" name="Text 11"/>
          <p:cNvSpPr/>
          <p:nvPr/>
        </p:nvSpPr>
        <p:spPr>
          <a:xfrm>
            <a:off x="4637365" y="5310307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Improved Reliability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Comprehensive unit tests lead to more reliable software, reducing the likelihood of unexpected issues in production.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-31531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103114"/>
            <a:ext cx="69783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Setting up JUnit in Eclipse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52644" y="2130743"/>
            <a:ext cx="27742" cy="4995624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540377"/>
            <a:ext cx="777597" cy="27742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30433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/>
        </p:spPr>
      </p:sp>
      <p:sp>
        <p:nvSpPr>
          <p:cNvPr id="9" name="Text 5"/>
          <p:cNvSpPr/>
          <p:nvPr/>
        </p:nvSpPr>
        <p:spPr>
          <a:xfrm>
            <a:off x="1108889" y="2346008"/>
            <a:ext cx="1150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3529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Step 1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2833330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Install the JUnit plugin in Eclipse by going to Help &gt; Install New Software.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042708"/>
            <a:ext cx="777597" cy="27742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380666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/>
        </p:spPr>
      </p:sp>
      <p:sp>
        <p:nvSpPr>
          <p:cNvPr id="14" name="Text 10"/>
          <p:cNvSpPr/>
          <p:nvPr/>
        </p:nvSpPr>
        <p:spPr>
          <a:xfrm>
            <a:off x="1064240" y="3848338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Step 2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33566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Create a new JUnit test case by right-clicking on your project and selecting New &gt; JUnit Test Case.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5900440"/>
            <a:ext cx="777597" cy="27742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6643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/>
        </p:spPr>
      </p:sp>
      <p:sp>
        <p:nvSpPr>
          <p:cNvPr id="19" name="Text 15"/>
          <p:cNvSpPr/>
          <p:nvPr/>
        </p:nvSpPr>
        <p:spPr>
          <a:xfrm>
            <a:off x="1063050" y="5706070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Step 3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1933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Configure the test case settings, such as the class to be tested and the test method names.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39064"/>
            <a:ext cx="65196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Writing Basic Test Cases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288863"/>
            <a:ext cx="2783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Naming Conventions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858220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descriptive names for your test methods that clearly indicate what they are testing.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Arrange-Act-Assert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Structure your test cases using the Arrange-Act-Assert pattern: set up the initial conditions, perform the action, and verify the expected outcome.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Isolation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385822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Ensure that each test case is independent and doesn't rely on the state of other tests or the application.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3416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65953" y="2856667"/>
            <a:ext cx="8466415" cy="585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10"/>
              </a:lnSpc>
              <a:buNone/>
            </a:pPr>
            <a:r>
              <a:rPr lang="en-US" sz="3688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Organizing Test Cases into Test Suites</a:t>
            </a:r>
            <a:endParaRPr lang="en-US" sz="3688" dirty="0"/>
          </a:p>
        </p:txBody>
      </p:sp>
      <p:sp>
        <p:nvSpPr>
          <p:cNvPr id="6" name="Shape 2"/>
          <p:cNvSpPr/>
          <p:nvPr/>
        </p:nvSpPr>
        <p:spPr>
          <a:xfrm>
            <a:off x="2865953" y="5869781"/>
            <a:ext cx="8898374" cy="23336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7" name="Shape 3"/>
          <p:cNvSpPr/>
          <p:nvPr/>
        </p:nvSpPr>
        <p:spPr>
          <a:xfrm>
            <a:off x="5032058" y="5214223"/>
            <a:ext cx="23336" cy="655558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8" name="Shape 4"/>
          <p:cNvSpPr/>
          <p:nvPr/>
        </p:nvSpPr>
        <p:spPr>
          <a:xfrm>
            <a:off x="4832985" y="5659041"/>
            <a:ext cx="421481" cy="421481"/>
          </a:xfrm>
          <a:prstGeom prst="roundRect">
            <a:avLst>
              <a:gd name="adj" fmla="val 13334"/>
            </a:avLst>
          </a:prstGeom>
          <a:solidFill>
            <a:srgbClr val="2D3033"/>
          </a:solidFill>
          <a:ln/>
        </p:spPr>
      </p:sp>
      <p:sp>
        <p:nvSpPr>
          <p:cNvPr id="9" name="Text 5"/>
          <p:cNvSpPr/>
          <p:nvPr/>
        </p:nvSpPr>
        <p:spPr>
          <a:xfrm>
            <a:off x="4995267" y="5694164"/>
            <a:ext cx="96917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6"/>
              </a:lnSpc>
              <a:buNone/>
            </a:pPr>
            <a:r>
              <a:rPr lang="en-US" sz="2213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213" dirty="0"/>
          </a:p>
        </p:txBody>
      </p:sp>
      <p:sp>
        <p:nvSpPr>
          <p:cNvPr id="10" name="Text 6"/>
          <p:cNvSpPr/>
          <p:nvPr/>
        </p:nvSpPr>
        <p:spPr>
          <a:xfrm>
            <a:off x="3872865" y="3723084"/>
            <a:ext cx="2341602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5"/>
              </a:lnSpc>
              <a:buNone/>
            </a:pPr>
            <a:r>
              <a:rPr lang="en-US" sz="184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Grouping Tests</a:t>
            </a:r>
            <a:endParaRPr lang="en-US" sz="1844" dirty="0"/>
          </a:p>
        </p:txBody>
      </p:sp>
      <p:sp>
        <p:nvSpPr>
          <p:cNvPr id="11" name="Text 7"/>
          <p:cNvSpPr/>
          <p:nvPr/>
        </p:nvSpPr>
        <p:spPr>
          <a:xfrm>
            <a:off x="3053239" y="4128135"/>
            <a:ext cx="3980974" cy="898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60"/>
              </a:lnSpc>
              <a:buNone/>
            </a:pPr>
            <a:r>
              <a:rPr lang="en-US" sz="147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Group related test cases into test suites to improve organization and make it easier to run specific sets of tests.</a:t>
            </a:r>
            <a:endParaRPr lang="en-US" sz="1475" dirty="0"/>
          </a:p>
        </p:txBody>
      </p:sp>
      <p:sp>
        <p:nvSpPr>
          <p:cNvPr id="12" name="Shape 8"/>
          <p:cNvSpPr/>
          <p:nvPr/>
        </p:nvSpPr>
        <p:spPr>
          <a:xfrm>
            <a:off x="7303413" y="5869781"/>
            <a:ext cx="23336" cy="655558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13" name="Shape 9"/>
          <p:cNvSpPr/>
          <p:nvPr/>
        </p:nvSpPr>
        <p:spPr>
          <a:xfrm>
            <a:off x="7104340" y="5659041"/>
            <a:ext cx="421481" cy="421481"/>
          </a:xfrm>
          <a:prstGeom prst="roundRect">
            <a:avLst>
              <a:gd name="adj" fmla="val 13334"/>
            </a:avLst>
          </a:prstGeom>
          <a:solidFill>
            <a:srgbClr val="2D3033"/>
          </a:solidFill>
          <a:ln/>
        </p:spPr>
      </p:sp>
      <p:sp>
        <p:nvSpPr>
          <p:cNvPr id="14" name="Text 10"/>
          <p:cNvSpPr/>
          <p:nvPr/>
        </p:nvSpPr>
        <p:spPr>
          <a:xfrm>
            <a:off x="7228880" y="5694164"/>
            <a:ext cx="172283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6"/>
              </a:lnSpc>
              <a:buNone/>
            </a:pPr>
            <a:r>
              <a:rPr lang="en-US" sz="2213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213" dirty="0"/>
          </a:p>
        </p:txBody>
      </p:sp>
      <p:sp>
        <p:nvSpPr>
          <p:cNvPr id="15" name="Text 11"/>
          <p:cNvSpPr/>
          <p:nvPr/>
        </p:nvSpPr>
        <p:spPr>
          <a:xfrm>
            <a:off x="6144220" y="6712744"/>
            <a:ext cx="2341602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5"/>
              </a:lnSpc>
              <a:buNone/>
            </a:pPr>
            <a:r>
              <a:rPr lang="en-US" sz="184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Suite Annotations</a:t>
            </a:r>
            <a:endParaRPr lang="en-US" sz="1844" dirty="0"/>
          </a:p>
        </p:txBody>
      </p:sp>
      <p:sp>
        <p:nvSpPr>
          <p:cNvPr id="16" name="Text 12"/>
          <p:cNvSpPr/>
          <p:nvPr/>
        </p:nvSpPr>
        <p:spPr>
          <a:xfrm>
            <a:off x="5324594" y="7117794"/>
            <a:ext cx="3980974" cy="599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60"/>
              </a:lnSpc>
              <a:buNone/>
            </a:pPr>
            <a:r>
              <a:rPr lang="en-US" sz="147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JUnit's @Suite and @RunWith annotations to define and run test suites in Eclipse.</a:t>
            </a:r>
            <a:endParaRPr lang="en-US" sz="1475" dirty="0"/>
          </a:p>
        </p:txBody>
      </p:sp>
      <p:sp>
        <p:nvSpPr>
          <p:cNvPr id="17" name="Shape 13"/>
          <p:cNvSpPr/>
          <p:nvPr/>
        </p:nvSpPr>
        <p:spPr>
          <a:xfrm>
            <a:off x="9574887" y="5214223"/>
            <a:ext cx="23336" cy="655558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18" name="Shape 14"/>
          <p:cNvSpPr/>
          <p:nvPr/>
        </p:nvSpPr>
        <p:spPr>
          <a:xfrm>
            <a:off x="9375815" y="5659041"/>
            <a:ext cx="421481" cy="421481"/>
          </a:xfrm>
          <a:prstGeom prst="roundRect">
            <a:avLst>
              <a:gd name="adj" fmla="val 13334"/>
            </a:avLst>
          </a:prstGeom>
          <a:solidFill>
            <a:srgbClr val="2D3033"/>
          </a:solidFill>
          <a:ln/>
        </p:spPr>
      </p:sp>
      <p:sp>
        <p:nvSpPr>
          <p:cNvPr id="19" name="Text 15"/>
          <p:cNvSpPr/>
          <p:nvPr/>
        </p:nvSpPr>
        <p:spPr>
          <a:xfrm>
            <a:off x="9499402" y="5694164"/>
            <a:ext cx="174188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6"/>
              </a:lnSpc>
              <a:buNone/>
            </a:pPr>
            <a:r>
              <a:rPr lang="en-US" sz="2213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213" dirty="0"/>
          </a:p>
        </p:txBody>
      </p:sp>
      <p:sp>
        <p:nvSpPr>
          <p:cNvPr id="20" name="Text 16"/>
          <p:cNvSpPr/>
          <p:nvPr/>
        </p:nvSpPr>
        <p:spPr>
          <a:xfrm>
            <a:off x="8415695" y="4022646"/>
            <a:ext cx="2341602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5"/>
              </a:lnSpc>
              <a:buNone/>
            </a:pPr>
            <a:r>
              <a:rPr lang="en-US" sz="184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Execution Order</a:t>
            </a:r>
            <a:endParaRPr lang="en-US" sz="1844" dirty="0"/>
          </a:p>
        </p:txBody>
      </p:sp>
      <p:sp>
        <p:nvSpPr>
          <p:cNvPr id="21" name="Text 17"/>
          <p:cNvSpPr/>
          <p:nvPr/>
        </p:nvSpPr>
        <p:spPr>
          <a:xfrm>
            <a:off x="7596068" y="4427696"/>
            <a:ext cx="3980974" cy="599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60"/>
              </a:lnSpc>
              <a:buNone/>
            </a:pPr>
            <a:r>
              <a:rPr lang="en-US" sz="147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Specify the order in which test cases should be executed within a suite, if necessary.</a:t>
            </a:r>
            <a:endParaRPr lang="en-US" sz="14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43395"/>
            <a:ext cx="97588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Assertions and Expectations in JUnit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8210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2D3033"/>
          </a:solidFill>
          <a:ln/>
        </p:spPr>
      </p:sp>
      <p:sp>
        <p:nvSpPr>
          <p:cNvPr id="6" name="Text 3"/>
          <p:cNvSpPr/>
          <p:nvPr/>
        </p:nvSpPr>
        <p:spPr>
          <a:xfrm>
            <a:off x="2260163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Assert Methods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JUnit's assert methods, such as assertEquals(), assertTrue(), and assertNull(), to verify the expected behavior of your code.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8210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2D3033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Hamcrest Matchers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Leverage Hamcrest matchers, like hasItem() and hasSize(), to create more expressive and readable assertions.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2D3033"/>
          </a:solidFill>
          <a:ln/>
        </p:spPr>
      </p:sp>
      <p:sp>
        <p:nvSpPr>
          <p:cNvPr id="12" name="Text 9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Exception Handling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0163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Verify that your code throws the expected exceptions using JUnit's @Test(expected=...) annotation.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2D3033"/>
          </a:solidFill>
          <a:ln/>
        </p:spPr>
      </p:sp>
      <p:sp>
        <p:nvSpPr>
          <p:cNvPr id="15" name="Text 12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Timeouts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48456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Set timeouts on tests to ensure they don't run indefinitely, which can help catch performance issues.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Running and Interpreting Test Results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222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Run Tests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59222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Execute your test cases in Eclipse using the JUnit test runner.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222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View Results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5922288" y="4786432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Inspect the test results and identify any failures or errors.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222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Analyze Failures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59222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Investigate the cause of failed tests and fix any underlying issues in your code.</a:t>
            </a:r>
            <a:endParaRPr lang="en-US" sz="17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50231"/>
            <a:ext cx="104748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Best Practices for Effective Unit Testing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988945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7665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Write Tests First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246959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Follow a Test-Driven Development (TDD) approach by writing tests before implementing the actual code.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2988945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76654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Automate Test Execution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594146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Integrate unit tests into your CI/CD pipeline to ensure continuous testing and early defect detection.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988945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76654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Achieve High Coverage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594146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Strive for comprehensive test coverage to catch as many potential issues as possible.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2988945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766542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Maintain Test Suite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594146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Regularly review and update your test suite to reflect changes in the codebase.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552</Words>
  <Application>Microsoft Office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Prata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6</cp:revision>
  <dcterms:created xsi:type="dcterms:W3CDTF">2024-05-06T09:32:02Z</dcterms:created>
  <dcterms:modified xsi:type="dcterms:W3CDTF">2024-05-07T08:27:02Z</dcterms:modified>
</cp:coreProperties>
</file>