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sldIdLst>
    <p:sldId id="257" r:id="rId5"/>
    <p:sldId id="258" r:id="rId6"/>
    <p:sldId id="259" r:id="rId7"/>
    <p:sldId id="260" r:id="rId8"/>
    <p:sldId id="261" r:id="rId9"/>
    <p:sldId id="262" r:id="rId10"/>
    <p:sldId id="263"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p:scale>
          <a:sx n="75" d="100"/>
          <a:sy n="75" d="100"/>
        </p:scale>
        <p:origin x="974" y="2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8F627ED-A304-4697-8C44-18E45D3D2B1A}" type="doc">
      <dgm:prSet loTypeId="urn:microsoft.com/office/officeart/2016/7/layout/HexagonTimeline" loCatId="process" qsTypeId="urn:microsoft.com/office/officeart/2005/8/quickstyle/simple1" qsCatId="simple" csTypeId="urn:microsoft.com/office/officeart/2005/8/colors/accent1_2" csCatId="accent1" phldr="1"/>
      <dgm:spPr/>
      <dgm:t>
        <a:bodyPr/>
        <a:lstStyle/>
        <a:p>
          <a:endParaRPr lang="en-US"/>
        </a:p>
      </dgm:t>
    </dgm:pt>
    <dgm:pt modelId="{D6614DDC-66DE-4E26-A0E6-8B5D4F611437}" type="pres">
      <dgm:prSet presAssocID="{08F627ED-A304-4697-8C44-18E45D3D2B1A}" presName="Name0" presStyleCnt="0">
        <dgm:presLayoutVars>
          <dgm:chMax/>
          <dgm:chPref/>
          <dgm:animLvl val="lvl"/>
        </dgm:presLayoutVars>
      </dgm:prSet>
      <dgm:spPr/>
    </dgm:pt>
  </dgm:ptLst>
  <dgm:cxnLst>
    <dgm:cxn modelId="{DC951A47-D712-4DDF-BC45-034C400F587A}" type="presOf" srcId="{08F627ED-A304-4697-8C44-18E45D3D2B1A}" destId="{D6614DDC-66DE-4E26-A0E6-8B5D4F611437}" srcOrd="0" destOrd="0" presId="urn:microsoft.com/office/officeart/2016/7/layout/Hexagon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790D5BC-C0AF-44FA-B231-4C9ECEC01F00}" type="doc">
      <dgm:prSet loTypeId="urn:microsoft.com/office/officeart/2005/8/layout/StepDownProcess" loCatId="process" qsTypeId="urn:microsoft.com/office/officeart/2005/8/quickstyle/simple1" qsCatId="simple" csTypeId="urn:microsoft.com/office/officeart/2005/8/colors/accent1_2" csCatId="accent1" phldr="0"/>
      <dgm:spPr/>
      <dgm:t>
        <a:bodyPr/>
        <a:lstStyle/>
        <a:p>
          <a:endParaRPr lang="en-IN"/>
        </a:p>
      </dgm:t>
    </dgm:pt>
    <dgm:pt modelId="{1A19F910-35BB-42FA-AF7A-7AD3F975991D}" type="pres">
      <dgm:prSet presAssocID="{C790D5BC-C0AF-44FA-B231-4C9ECEC01F00}" presName="rootnode" presStyleCnt="0">
        <dgm:presLayoutVars>
          <dgm:chMax/>
          <dgm:chPref/>
          <dgm:dir/>
          <dgm:animLvl val="lvl"/>
        </dgm:presLayoutVars>
      </dgm:prSet>
      <dgm:spPr/>
    </dgm:pt>
  </dgm:ptLst>
  <dgm:cxnLst>
    <dgm:cxn modelId="{4D40ADAF-CA77-468C-8C78-B4089BC50404}" type="presOf" srcId="{C790D5BC-C0AF-44FA-B231-4C9ECEC01F00}" destId="{1A19F910-35BB-42FA-AF7A-7AD3F975991D}" srcOrd="0" destOrd="0" presId="urn:microsoft.com/office/officeart/2005/8/layout/StepDownProcess"/>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8F627ED-A304-4697-8C44-18E45D3D2B1A}" type="doc">
      <dgm:prSet loTypeId="urn:microsoft.com/office/officeart/2016/7/layout/HexagonTimeline" loCatId="process" qsTypeId="urn:microsoft.com/office/officeart/2005/8/quickstyle/simple1" qsCatId="simple" csTypeId="urn:microsoft.com/office/officeart/2005/8/colors/accent1_2" csCatId="accent1" phldr="1"/>
      <dgm:spPr/>
      <dgm:t>
        <a:bodyPr/>
        <a:lstStyle/>
        <a:p>
          <a:endParaRPr lang="en-US"/>
        </a:p>
      </dgm:t>
    </dgm:pt>
    <dgm:pt modelId="{D6614DDC-66DE-4E26-A0E6-8B5D4F611437}" type="pres">
      <dgm:prSet presAssocID="{08F627ED-A304-4697-8C44-18E45D3D2B1A}" presName="Name0" presStyleCnt="0">
        <dgm:presLayoutVars>
          <dgm:chMax/>
          <dgm:chPref/>
          <dgm:animLvl val="lvl"/>
        </dgm:presLayoutVars>
      </dgm:prSet>
      <dgm:spPr/>
    </dgm:pt>
  </dgm:ptLst>
  <dgm:cxnLst>
    <dgm:cxn modelId="{DC951A47-D712-4DDF-BC45-034C400F587A}" type="presOf" srcId="{08F627ED-A304-4697-8C44-18E45D3D2B1A}" destId="{D6614DDC-66DE-4E26-A0E6-8B5D4F611437}" srcOrd="0" destOrd="0" presId="urn:microsoft.com/office/officeart/2016/7/layout/Hexagon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8F627ED-A304-4697-8C44-18E45D3D2B1A}" type="doc">
      <dgm:prSet loTypeId="urn:microsoft.com/office/officeart/2016/7/layout/HexagonTimeline" loCatId="process" qsTypeId="urn:microsoft.com/office/officeart/2005/8/quickstyle/simple1" qsCatId="simple" csTypeId="urn:microsoft.com/office/officeart/2005/8/colors/accent1_2" csCatId="accent1" phldr="1"/>
      <dgm:spPr/>
      <dgm:t>
        <a:bodyPr/>
        <a:lstStyle/>
        <a:p>
          <a:endParaRPr lang="en-US"/>
        </a:p>
      </dgm:t>
    </dgm:pt>
    <dgm:pt modelId="{D6614DDC-66DE-4E26-A0E6-8B5D4F611437}" type="pres">
      <dgm:prSet presAssocID="{08F627ED-A304-4697-8C44-18E45D3D2B1A}" presName="Name0" presStyleCnt="0">
        <dgm:presLayoutVars>
          <dgm:chMax/>
          <dgm:chPref/>
          <dgm:animLvl val="lvl"/>
        </dgm:presLayoutVars>
      </dgm:prSet>
      <dgm:spPr/>
    </dgm:pt>
  </dgm:ptLst>
  <dgm:cxnLst>
    <dgm:cxn modelId="{DC951A47-D712-4DDF-BC45-034C400F587A}" type="presOf" srcId="{08F627ED-A304-4697-8C44-18E45D3D2B1A}" destId="{D6614DDC-66DE-4E26-A0E6-8B5D4F611437}" srcOrd="0" destOrd="0" presId="urn:microsoft.com/office/officeart/2016/7/layout/Hexagon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6/7/layout/HexagonTimeline">
  <dgm:title val="Hexagon Timeline"/>
  <dgm:desc val="Use to show a list of events in chronological order. An invisible box contains the description while the date is shown in hexagons, except for the first and last node where the date is shown in a home shape. It can display large amount of text with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1" val="20"/>
      <dgm:constr type="primFontSz" for="des" forName="Childtext1" val="20"/>
      <dgm:constr type="primFontSz" for="des" forName="Childtext1" refType="primFontSz" refFor="des" refForName="Parent1" op="lte"/>
      <dgm:constr type="w" for="ch" forName="composite" refType="w"/>
      <dgm:constr type="h" for="ch" forName="composite" refType="h"/>
      <dgm:constr type="w" for="ch" forName="spaceBetweenRectangles" refType="w" fact="0"/>
      <dgm:constr type="h" for="ch" forName="spaceBetweenRectangles" refType="h" fact="0"/>
      <dgm:constr type="primFontSz" for="des" forName="Parent1" op="equ"/>
      <dgm:constr type="primFontSz" for="des" forName="Childtext1" op="equ"/>
    </dgm:constrLst>
    <dgm:forEach name="nodesForEach" axis="ch" ptType="node">
      <dgm:layoutNode name="composite">
        <dgm:alg type="composite"/>
        <dgm:shape xmlns:r="http://schemas.openxmlformats.org/officeDocument/2006/relationships" r:blip="">
          <dgm:adjLst/>
        </dgm:shape>
        <dgm:choose name="casesForSnakingLogic">
          <dgm:if name="Name7" axis="self" ptType="node" func="posOdd" op="equ" val="1">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t" for="ch" forName="Childtext1" refType="h" fact="0"/>
              <dgm:constr type="w" for="ch" forName="ConnectLine"/>
              <dgm:constr type="h" for="ch" forName="ConnectLine" refType="h" fact="0.1"/>
              <dgm:constr type="b" for="ch" forName="ConnectLine" refType="t" refFor="ch" refForName="Parent1"/>
              <dgm:constr type="ctrX" for="ch" forName="ConnectLine" refType="w" fact="0.5"/>
              <dgm:constr type="w" for="ch" forName="ConnectLineEnd" refType="h" fact="0.02"/>
              <dgm:constr type="h" for="ch" forName="ConnectLineEnd" refType="h" fact="0.02"/>
              <dgm:constr type="b" for="ch" forName="ConnectLineEnd" refType="t" refFor="ch" refForName="ConnectLine"/>
              <dgm:constr type="ctrX" for="ch" forName="ConnectLineEnd" refType="ctrX" refFor="ch" refForName="ConnectLine"/>
              <dgm:constr type="w" for="ch" forName="EmptyPane" refType="w"/>
              <dgm:constr type="b" for="ch" forName="EmptyPane" refType="h"/>
              <dgm:constr type="h" for="ch" forName="EmptyPane" refType="h" fact="0.44"/>
            </dgm:constrLst>
          </dgm:if>
          <dgm:else name="Name8">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b" for="ch" forName="Childtext1" refType="h"/>
              <dgm:constr type="w" for="ch" forName="ConnectLine"/>
              <dgm:constr type="h" for="ch" forName="ConnectLine" refType="h" fact="0.1"/>
              <dgm:constr type="t" for="ch" forName="ConnectLine" refType="b" refFor="ch" refForName="Parent1"/>
              <dgm:constr type="ctrX" for="ch" forName="ConnectLine" refType="w" fact="0.5"/>
              <dgm:constr type="w" for="ch" forName="ConnectLineEnd" refType="h" fact="0.02"/>
              <dgm:constr type="h" for="ch" forName="ConnectLineEnd" refType="h" fact="0.02"/>
              <dgm:constr type="t" for="ch" forName="ConnectLineEnd" refType="b" refFor="ch" refForName="ConnectLine"/>
              <dgm:constr type="ctrX" for="ch" forName="ConnectLineEnd" refType="ctrX" refFor="ch" refForName="ConnectLine"/>
              <dgm:constr type="w" for="ch" forName="EmptyPane" refType="w"/>
              <dgm:constr type="h" for="ch" forName="EmptyPane" refType="h" fact="0.44"/>
            </dgm:constrLst>
          </dgm:else>
        </dgm:choose>
        <dgm:layoutNode name="Parent1" styleLbl="alignNode1">
          <dgm:varLst>
            <dgm:chMax val="1"/>
            <dgm:chPref val="1"/>
            <dgm:bulletEnabled val="1"/>
          </dgm:varLst>
          <dgm:alg type="tx"/>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ect" r:blip="">
                    <dgm:adjLst/>
                  </dgm:shape>
                </dgm:if>
                <dgm:else name="ifMoreThanOneNode">
                  <dgm:choose name="Name18">
                    <dgm:if name="Name19" func="var" arg="dir" op="equ" val="norm">
                      <dgm:shape xmlns:r="http://schemas.openxmlformats.org/officeDocument/2006/relationships" type="homePlate" r:blip="">
                        <dgm:adjLst>
                          <dgm:adj idx="1" val="0.4"/>
                        </dgm:adjLst>
                      </dgm:shape>
                    </dgm:if>
                    <dgm:else name="Name20">
                      <dgm:shape xmlns:r="http://schemas.openxmlformats.org/officeDocument/2006/relationships" rot="180" type="homePlate" r:blip="">
                        <dgm:adjLst>
                          <dgm:adj idx="1" val="0.4"/>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180" type="homePlate" r:blip="">
                        <dgm:adjLst>
                          <dgm:adj idx="1" val="0.4"/>
                        </dgm:adjLst>
                      </dgm:shape>
                    </dgm:if>
                    <dgm:else name="Name26">
                      <dgm:shape xmlns:r="http://schemas.openxmlformats.org/officeDocument/2006/relationships" type="homePlate" r:blip="">
                        <dgm:adjLst>
                          <dgm:adj idx="1" val="0.4"/>
                        </dgm:adjLst>
                      </dgm:shape>
                    </dgm:else>
                  </dgm:choose>
                </dgm:if>
                <dgm:else name="Name27">
                  <dgm:shape xmlns:r="http://schemas.openxmlformats.org/officeDocument/2006/relationships" type="hexagon" r:blip="">
                    <dgm:adjLst>
                      <dgm:adj idx="1" val="0.4"/>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moveWith="Parent1">
          <dgm:varLst>
            <dgm:chMax val="0"/>
            <dgm:chPref val="0"/>
            <dgm:bulletEnabled/>
          </dgm:varLst>
          <dgm:choose name="casesForTxtDirLogic1">
            <dgm:if name="Name77" axis="self" ptType="node" func="posOdd" op="equ" val="1">
              <dgm:alg type="tx">
                <dgm:param type="txAnchorVert" val="b"/>
                <dgm:param type="txAnchorHorz" val="ctr"/>
                <dgm:param type="parTxRTLAlign" val="ctr"/>
                <dgm:param type="parTxLTRAlign" val="ctr"/>
              </dgm:alg>
            </dgm:if>
            <dgm:else name="Name88">
              <dgm:alg type="tx">
                <dgm:param type="txAnchorVert" val="t"/>
                <dgm:param type="txAnchorHorz" val="ctr"/>
                <dgm:param type="parTxRTLAlign" val="ctr"/>
                <dgm:param type="parTxLTRAlign" val="ctr"/>
              </dgm:alg>
            </dgm:else>
          </dgm:choose>
          <dgm:shape xmlns:r="http://schemas.openxmlformats.org/officeDocument/2006/relationships" type="rect" r:blip="">
            <dgm:adjLst/>
          </dgm:shape>
          <dgm:constrLst>
            <dgm:constr type="lMarg"/>
            <dgm:constr type="rMarg"/>
            <dgm:constr type="tMarg" refType="primFontSz" fact="0.7"/>
            <dgm:constr type="bMarg" refType="primFontSz" fact="0.7"/>
          </dgm:constrLst>
          <dgm:presOf axis="ch" ptType="node"/>
          <dgm:ruleLst>
            <dgm:rule type="primFontSz" val="11" fact="NaN" max="NaN"/>
          </dgm:ruleLst>
        </dgm:layoutNode>
        <dgm:layoutNode name="ConnectLine" styleLbl="sibTrans1D1" moveWith="Parent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ConnectLineEnd" styleLbl="node1" moveWith="Parent1">
          <dgm:alg type="sp"/>
          <dgm:shape xmlns:r="http://schemas.openxmlformats.org/officeDocument/2006/relationships" type="rect" r:blip="">
            <dgm:adjLst/>
          </dgm:shape>
          <dgm:presOf/>
          <dgm:constrLst/>
        </dgm:layoutNode>
        <dgm:layoutNode name="EmptyPane" moveWith="Parent1">
          <dgm:alg type="sp"/>
          <dgm:shape xmlns:r="http://schemas.openxmlformats.org/officeDocument/2006/relationships" r:blip="">
            <dgm:adjLst/>
          </dgm:shape>
          <dgm:presOf/>
          <dgm:constrLst/>
        </dgm:layoutNode>
      </dgm:layoutNode>
      <dgm:forEach name="Name28" axis="followSib" ptType="sibTrans" cnt="1">
        <dgm:layoutNode name="spaceBetweenRectangles" styleLbl="fgAcc1">
          <dgm:alg type="conn">
            <dgm:param type="dim" val="1D"/>
            <dgm:param type="srcNode" val="Parent1"/>
            <dgm:param type="dstNode" val="Parent1"/>
            <dgm:param type="begPts" val="midR"/>
            <dgm:param type="endPts" val="midL"/>
            <dgm:param type="endSty" val="noArr"/>
          </dgm:alg>
          <dgm:shape xmlns:r="http://schemas.openxmlformats.org/officeDocument/2006/relationships" type="conn" r:blip="" zOrderOff="-2">
            <dgm:adjLst/>
          </dgm:shape>
          <dgm:presOf/>
          <dgm:constrLst>
            <dgm:constr type="connDist"/>
            <dgm:constr type="begPad"/>
            <dgm:constr type="endPad"/>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6/7/layout/HexagonTimeline">
  <dgm:title val="Hexagon Timeline"/>
  <dgm:desc val="Use to show a list of events in chronological order. An invisible box contains the description while the date is shown in hexagons, except for the first and last node where the date is shown in a home shape. It can display large amount of text with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1" val="20"/>
      <dgm:constr type="primFontSz" for="des" forName="Childtext1" val="20"/>
      <dgm:constr type="primFontSz" for="des" forName="Childtext1" refType="primFontSz" refFor="des" refForName="Parent1" op="lte"/>
      <dgm:constr type="w" for="ch" forName="composite" refType="w"/>
      <dgm:constr type="h" for="ch" forName="composite" refType="h"/>
      <dgm:constr type="w" for="ch" forName="spaceBetweenRectangles" refType="w" fact="0"/>
      <dgm:constr type="h" for="ch" forName="spaceBetweenRectangles" refType="h" fact="0"/>
      <dgm:constr type="primFontSz" for="des" forName="Parent1" op="equ"/>
      <dgm:constr type="primFontSz" for="des" forName="Childtext1" op="equ"/>
    </dgm:constrLst>
    <dgm:forEach name="nodesForEach" axis="ch" ptType="node">
      <dgm:layoutNode name="composite">
        <dgm:alg type="composite"/>
        <dgm:shape xmlns:r="http://schemas.openxmlformats.org/officeDocument/2006/relationships" r:blip="">
          <dgm:adjLst/>
        </dgm:shape>
        <dgm:choose name="casesForSnakingLogic">
          <dgm:if name="Name7" axis="self" ptType="node" func="posOdd" op="equ" val="1">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t" for="ch" forName="Childtext1" refType="h" fact="0"/>
              <dgm:constr type="w" for="ch" forName="ConnectLine"/>
              <dgm:constr type="h" for="ch" forName="ConnectLine" refType="h" fact="0.1"/>
              <dgm:constr type="b" for="ch" forName="ConnectLine" refType="t" refFor="ch" refForName="Parent1"/>
              <dgm:constr type="ctrX" for="ch" forName="ConnectLine" refType="w" fact="0.5"/>
              <dgm:constr type="w" for="ch" forName="ConnectLineEnd" refType="h" fact="0.02"/>
              <dgm:constr type="h" for="ch" forName="ConnectLineEnd" refType="h" fact="0.02"/>
              <dgm:constr type="b" for="ch" forName="ConnectLineEnd" refType="t" refFor="ch" refForName="ConnectLine"/>
              <dgm:constr type="ctrX" for="ch" forName="ConnectLineEnd" refType="ctrX" refFor="ch" refForName="ConnectLine"/>
              <dgm:constr type="w" for="ch" forName="EmptyPane" refType="w"/>
              <dgm:constr type="b" for="ch" forName="EmptyPane" refType="h"/>
              <dgm:constr type="h" for="ch" forName="EmptyPane" refType="h" fact="0.44"/>
            </dgm:constrLst>
          </dgm:if>
          <dgm:else name="Name8">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b" for="ch" forName="Childtext1" refType="h"/>
              <dgm:constr type="w" for="ch" forName="ConnectLine"/>
              <dgm:constr type="h" for="ch" forName="ConnectLine" refType="h" fact="0.1"/>
              <dgm:constr type="t" for="ch" forName="ConnectLine" refType="b" refFor="ch" refForName="Parent1"/>
              <dgm:constr type="ctrX" for="ch" forName="ConnectLine" refType="w" fact="0.5"/>
              <dgm:constr type="w" for="ch" forName="ConnectLineEnd" refType="h" fact="0.02"/>
              <dgm:constr type="h" for="ch" forName="ConnectLineEnd" refType="h" fact="0.02"/>
              <dgm:constr type="t" for="ch" forName="ConnectLineEnd" refType="b" refFor="ch" refForName="ConnectLine"/>
              <dgm:constr type="ctrX" for="ch" forName="ConnectLineEnd" refType="ctrX" refFor="ch" refForName="ConnectLine"/>
              <dgm:constr type="w" for="ch" forName="EmptyPane" refType="w"/>
              <dgm:constr type="h" for="ch" forName="EmptyPane" refType="h" fact="0.44"/>
            </dgm:constrLst>
          </dgm:else>
        </dgm:choose>
        <dgm:layoutNode name="Parent1" styleLbl="alignNode1">
          <dgm:varLst>
            <dgm:chMax val="1"/>
            <dgm:chPref val="1"/>
            <dgm:bulletEnabled val="1"/>
          </dgm:varLst>
          <dgm:alg type="tx"/>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ect" r:blip="">
                    <dgm:adjLst/>
                  </dgm:shape>
                </dgm:if>
                <dgm:else name="ifMoreThanOneNode">
                  <dgm:choose name="Name18">
                    <dgm:if name="Name19" func="var" arg="dir" op="equ" val="norm">
                      <dgm:shape xmlns:r="http://schemas.openxmlformats.org/officeDocument/2006/relationships" type="homePlate" r:blip="">
                        <dgm:adjLst>
                          <dgm:adj idx="1" val="0.4"/>
                        </dgm:adjLst>
                      </dgm:shape>
                    </dgm:if>
                    <dgm:else name="Name20">
                      <dgm:shape xmlns:r="http://schemas.openxmlformats.org/officeDocument/2006/relationships" rot="180" type="homePlate" r:blip="">
                        <dgm:adjLst>
                          <dgm:adj idx="1" val="0.4"/>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180" type="homePlate" r:blip="">
                        <dgm:adjLst>
                          <dgm:adj idx="1" val="0.4"/>
                        </dgm:adjLst>
                      </dgm:shape>
                    </dgm:if>
                    <dgm:else name="Name26">
                      <dgm:shape xmlns:r="http://schemas.openxmlformats.org/officeDocument/2006/relationships" type="homePlate" r:blip="">
                        <dgm:adjLst>
                          <dgm:adj idx="1" val="0.4"/>
                        </dgm:adjLst>
                      </dgm:shape>
                    </dgm:else>
                  </dgm:choose>
                </dgm:if>
                <dgm:else name="Name27">
                  <dgm:shape xmlns:r="http://schemas.openxmlformats.org/officeDocument/2006/relationships" type="hexagon" r:blip="">
                    <dgm:adjLst>
                      <dgm:adj idx="1" val="0.4"/>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moveWith="Parent1">
          <dgm:varLst>
            <dgm:chMax val="0"/>
            <dgm:chPref val="0"/>
            <dgm:bulletEnabled/>
          </dgm:varLst>
          <dgm:choose name="casesForTxtDirLogic1">
            <dgm:if name="Name77" axis="self" ptType="node" func="posOdd" op="equ" val="1">
              <dgm:alg type="tx">
                <dgm:param type="txAnchorVert" val="b"/>
                <dgm:param type="txAnchorHorz" val="ctr"/>
                <dgm:param type="parTxRTLAlign" val="ctr"/>
                <dgm:param type="parTxLTRAlign" val="ctr"/>
              </dgm:alg>
            </dgm:if>
            <dgm:else name="Name88">
              <dgm:alg type="tx">
                <dgm:param type="txAnchorVert" val="t"/>
                <dgm:param type="txAnchorHorz" val="ctr"/>
                <dgm:param type="parTxRTLAlign" val="ctr"/>
                <dgm:param type="parTxLTRAlign" val="ctr"/>
              </dgm:alg>
            </dgm:else>
          </dgm:choose>
          <dgm:shape xmlns:r="http://schemas.openxmlformats.org/officeDocument/2006/relationships" type="rect" r:blip="">
            <dgm:adjLst/>
          </dgm:shape>
          <dgm:constrLst>
            <dgm:constr type="lMarg"/>
            <dgm:constr type="rMarg"/>
            <dgm:constr type="tMarg" refType="primFontSz" fact="0.7"/>
            <dgm:constr type="bMarg" refType="primFontSz" fact="0.7"/>
          </dgm:constrLst>
          <dgm:presOf axis="ch" ptType="node"/>
          <dgm:ruleLst>
            <dgm:rule type="primFontSz" val="11" fact="NaN" max="NaN"/>
          </dgm:ruleLst>
        </dgm:layoutNode>
        <dgm:layoutNode name="ConnectLine" styleLbl="sibTrans1D1" moveWith="Parent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ConnectLineEnd" styleLbl="node1" moveWith="Parent1">
          <dgm:alg type="sp"/>
          <dgm:shape xmlns:r="http://schemas.openxmlformats.org/officeDocument/2006/relationships" type="rect" r:blip="">
            <dgm:adjLst/>
          </dgm:shape>
          <dgm:presOf/>
          <dgm:constrLst/>
        </dgm:layoutNode>
        <dgm:layoutNode name="EmptyPane" moveWith="Parent1">
          <dgm:alg type="sp"/>
          <dgm:shape xmlns:r="http://schemas.openxmlformats.org/officeDocument/2006/relationships" r:blip="">
            <dgm:adjLst/>
          </dgm:shape>
          <dgm:presOf/>
          <dgm:constrLst/>
        </dgm:layoutNode>
      </dgm:layoutNode>
      <dgm:forEach name="Name28" axis="followSib" ptType="sibTrans" cnt="1">
        <dgm:layoutNode name="spaceBetweenRectangles" styleLbl="fgAcc1">
          <dgm:alg type="conn">
            <dgm:param type="dim" val="1D"/>
            <dgm:param type="srcNode" val="Parent1"/>
            <dgm:param type="dstNode" val="Parent1"/>
            <dgm:param type="begPts" val="midR"/>
            <dgm:param type="endPts" val="midL"/>
            <dgm:param type="endSty" val="noArr"/>
          </dgm:alg>
          <dgm:shape xmlns:r="http://schemas.openxmlformats.org/officeDocument/2006/relationships" type="conn" r:blip="" zOrderOff="-2">
            <dgm:adjLst/>
          </dgm:shape>
          <dgm:presOf/>
          <dgm:constrLst>
            <dgm:constr type="connDist"/>
            <dgm:constr type="begPad"/>
            <dgm:constr type="endPad"/>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6/7/layout/HexagonTimeline">
  <dgm:title val="Hexagon Timeline"/>
  <dgm:desc val="Use to show a list of events in chronological order. An invisible box contains the description while the date is shown in hexagons, except for the first and last node where the date is shown in a home shape. It can display large amount of text with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1" val="20"/>
      <dgm:constr type="primFontSz" for="des" forName="Childtext1" val="20"/>
      <dgm:constr type="primFontSz" for="des" forName="Childtext1" refType="primFontSz" refFor="des" refForName="Parent1" op="lte"/>
      <dgm:constr type="w" for="ch" forName="composite" refType="w"/>
      <dgm:constr type="h" for="ch" forName="composite" refType="h"/>
      <dgm:constr type="w" for="ch" forName="spaceBetweenRectangles" refType="w" fact="0"/>
      <dgm:constr type="h" for="ch" forName="spaceBetweenRectangles" refType="h" fact="0"/>
      <dgm:constr type="primFontSz" for="des" forName="Parent1" op="equ"/>
      <dgm:constr type="primFontSz" for="des" forName="Childtext1" op="equ"/>
    </dgm:constrLst>
    <dgm:forEach name="nodesForEach" axis="ch" ptType="node">
      <dgm:layoutNode name="composite">
        <dgm:alg type="composite"/>
        <dgm:shape xmlns:r="http://schemas.openxmlformats.org/officeDocument/2006/relationships" r:blip="">
          <dgm:adjLst/>
        </dgm:shape>
        <dgm:choose name="casesForSnakingLogic">
          <dgm:if name="Name7" axis="self" ptType="node" func="posOdd" op="equ" val="1">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t" for="ch" forName="Childtext1" refType="h" fact="0"/>
              <dgm:constr type="w" for="ch" forName="ConnectLine"/>
              <dgm:constr type="h" for="ch" forName="ConnectLine" refType="h" fact="0.1"/>
              <dgm:constr type="b" for="ch" forName="ConnectLine" refType="t" refFor="ch" refForName="Parent1"/>
              <dgm:constr type="ctrX" for="ch" forName="ConnectLine" refType="w" fact="0.5"/>
              <dgm:constr type="w" for="ch" forName="ConnectLineEnd" refType="h" fact="0.02"/>
              <dgm:constr type="h" for="ch" forName="ConnectLineEnd" refType="h" fact="0.02"/>
              <dgm:constr type="b" for="ch" forName="ConnectLineEnd" refType="t" refFor="ch" refForName="ConnectLine"/>
              <dgm:constr type="ctrX" for="ch" forName="ConnectLineEnd" refType="ctrX" refFor="ch" refForName="ConnectLine"/>
              <dgm:constr type="w" for="ch" forName="EmptyPane" refType="w"/>
              <dgm:constr type="b" for="ch" forName="EmptyPane" refType="h"/>
              <dgm:constr type="h" for="ch" forName="EmptyPane" refType="h" fact="0.44"/>
            </dgm:constrLst>
          </dgm:if>
          <dgm:else name="Name8">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b" for="ch" forName="Childtext1" refType="h"/>
              <dgm:constr type="w" for="ch" forName="ConnectLine"/>
              <dgm:constr type="h" for="ch" forName="ConnectLine" refType="h" fact="0.1"/>
              <dgm:constr type="t" for="ch" forName="ConnectLine" refType="b" refFor="ch" refForName="Parent1"/>
              <dgm:constr type="ctrX" for="ch" forName="ConnectLine" refType="w" fact="0.5"/>
              <dgm:constr type="w" for="ch" forName="ConnectLineEnd" refType="h" fact="0.02"/>
              <dgm:constr type="h" for="ch" forName="ConnectLineEnd" refType="h" fact="0.02"/>
              <dgm:constr type="t" for="ch" forName="ConnectLineEnd" refType="b" refFor="ch" refForName="ConnectLine"/>
              <dgm:constr type="ctrX" for="ch" forName="ConnectLineEnd" refType="ctrX" refFor="ch" refForName="ConnectLine"/>
              <dgm:constr type="w" for="ch" forName="EmptyPane" refType="w"/>
              <dgm:constr type="h" for="ch" forName="EmptyPane" refType="h" fact="0.44"/>
            </dgm:constrLst>
          </dgm:else>
        </dgm:choose>
        <dgm:layoutNode name="Parent1" styleLbl="alignNode1">
          <dgm:varLst>
            <dgm:chMax val="1"/>
            <dgm:chPref val="1"/>
            <dgm:bulletEnabled val="1"/>
          </dgm:varLst>
          <dgm:alg type="tx"/>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ect" r:blip="">
                    <dgm:adjLst/>
                  </dgm:shape>
                </dgm:if>
                <dgm:else name="ifMoreThanOneNode">
                  <dgm:choose name="Name18">
                    <dgm:if name="Name19" func="var" arg="dir" op="equ" val="norm">
                      <dgm:shape xmlns:r="http://schemas.openxmlformats.org/officeDocument/2006/relationships" type="homePlate" r:blip="">
                        <dgm:adjLst>
                          <dgm:adj idx="1" val="0.4"/>
                        </dgm:adjLst>
                      </dgm:shape>
                    </dgm:if>
                    <dgm:else name="Name20">
                      <dgm:shape xmlns:r="http://schemas.openxmlformats.org/officeDocument/2006/relationships" rot="180" type="homePlate" r:blip="">
                        <dgm:adjLst>
                          <dgm:adj idx="1" val="0.4"/>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180" type="homePlate" r:blip="">
                        <dgm:adjLst>
                          <dgm:adj idx="1" val="0.4"/>
                        </dgm:adjLst>
                      </dgm:shape>
                    </dgm:if>
                    <dgm:else name="Name26">
                      <dgm:shape xmlns:r="http://schemas.openxmlformats.org/officeDocument/2006/relationships" type="homePlate" r:blip="">
                        <dgm:adjLst>
                          <dgm:adj idx="1" val="0.4"/>
                        </dgm:adjLst>
                      </dgm:shape>
                    </dgm:else>
                  </dgm:choose>
                </dgm:if>
                <dgm:else name="Name27">
                  <dgm:shape xmlns:r="http://schemas.openxmlformats.org/officeDocument/2006/relationships" type="hexagon" r:blip="">
                    <dgm:adjLst>
                      <dgm:adj idx="1" val="0.4"/>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moveWith="Parent1">
          <dgm:varLst>
            <dgm:chMax val="0"/>
            <dgm:chPref val="0"/>
            <dgm:bulletEnabled/>
          </dgm:varLst>
          <dgm:choose name="casesForTxtDirLogic1">
            <dgm:if name="Name77" axis="self" ptType="node" func="posOdd" op="equ" val="1">
              <dgm:alg type="tx">
                <dgm:param type="txAnchorVert" val="b"/>
                <dgm:param type="txAnchorHorz" val="ctr"/>
                <dgm:param type="parTxRTLAlign" val="ctr"/>
                <dgm:param type="parTxLTRAlign" val="ctr"/>
              </dgm:alg>
            </dgm:if>
            <dgm:else name="Name88">
              <dgm:alg type="tx">
                <dgm:param type="txAnchorVert" val="t"/>
                <dgm:param type="txAnchorHorz" val="ctr"/>
                <dgm:param type="parTxRTLAlign" val="ctr"/>
                <dgm:param type="parTxLTRAlign" val="ctr"/>
              </dgm:alg>
            </dgm:else>
          </dgm:choose>
          <dgm:shape xmlns:r="http://schemas.openxmlformats.org/officeDocument/2006/relationships" type="rect" r:blip="">
            <dgm:adjLst/>
          </dgm:shape>
          <dgm:constrLst>
            <dgm:constr type="lMarg"/>
            <dgm:constr type="rMarg"/>
            <dgm:constr type="tMarg" refType="primFontSz" fact="0.7"/>
            <dgm:constr type="bMarg" refType="primFontSz" fact="0.7"/>
          </dgm:constrLst>
          <dgm:presOf axis="ch" ptType="node"/>
          <dgm:ruleLst>
            <dgm:rule type="primFontSz" val="11" fact="NaN" max="NaN"/>
          </dgm:ruleLst>
        </dgm:layoutNode>
        <dgm:layoutNode name="ConnectLine" styleLbl="sibTrans1D1" moveWith="Parent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ConnectLineEnd" styleLbl="node1" moveWith="Parent1">
          <dgm:alg type="sp"/>
          <dgm:shape xmlns:r="http://schemas.openxmlformats.org/officeDocument/2006/relationships" type="rect" r:blip="">
            <dgm:adjLst/>
          </dgm:shape>
          <dgm:presOf/>
          <dgm:constrLst/>
        </dgm:layoutNode>
        <dgm:layoutNode name="EmptyPane" moveWith="Parent1">
          <dgm:alg type="sp"/>
          <dgm:shape xmlns:r="http://schemas.openxmlformats.org/officeDocument/2006/relationships" r:blip="">
            <dgm:adjLst/>
          </dgm:shape>
          <dgm:presOf/>
          <dgm:constrLst/>
        </dgm:layoutNode>
      </dgm:layoutNode>
      <dgm:forEach name="Name28" axis="followSib" ptType="sibTrans" cnt="1">
        <dgm:layoutNode name="spaceBetweenRectangles" styleLbl="fgAcc1">
          <dgm:alg type="conn">
            <dgm:param type="dim" val="1D"/>
            <dgm:param type="srcNode" val="Parent1"/>
            <dgm:param type="dstNode" val="Parent1"/>
            <dgm:param type="begPts" val="midR"/>
            <dgm:param type="endPts" val="midL"/>
            <dgm:param type="endSty" val="noArr"/>
          </dgm:alg>
          <dgm:shape xmlns:r="http://schemas.openxmlformats.org/officeDocument/2006/relationships" type="conn" r:blip="" zOrderOff="-2">
            <dgm:adjLst/>
          </dgm:shape>
          <dgm:presOf/>
          <dgm:constrLst>
            <dgm:constr type="connDi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5/29/2022</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5/29/2022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4023329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5/29/2022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510073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5/29/2022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5/29/2022</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5/29/2022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5/29/2022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5/29/2022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5/29/2022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5/29/2022</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5/29/2022</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5/29/2022</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 id="2147483664" r:id="rId10"/>
    <p:sldLayoutId id="2147483666" r:id="rId11"/>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3.xml.rels><?xml version="1.0" encoding="UTF-8" standalone="yes"?>
<Relationships xmlns="http://schemas.openxmlformats.org/package/2006/relationships"><Relationship Id="rId8" Type="http://schemas.openxmlformats.org/officeDocument/2006/relationships/hyperlink" Target="https://www.geeksforgeeks.org/data-mining/" TargetMode="External"/><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4.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bstract image">
            <a:extLst>
              <a:ext uri="{FF2B5EF4-FFF2-40B4-BE49-F238E27FC236}">
                <a16:creationId xmlns:a16="http://schemas.microsoft.com/office/drawing/2014/main" id="{6D3BA21E-E6C8-4E14-8E53-C5DF567E9DFF}"/>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1" y="10"/>
            <a:ext cx="12191979" cy="6857990"/>
          </a:xfrm>
          <a:prstGeom prst="rect">
            <a:avLst/>
          </a:prstGeom>
          <a:effectLst>
            <a:glow>
              <a:schemeClr val="accent1"/>
            </a:glow>
            <a:outerShdw sx="1000" sy="1000" algn="ctr" rotWithShape="0">
              <a:srgbClr val="000000"/>
            </a:outerShdw>
            <a:reflection endPos="0" dist="50800" dir="5400000" sy="-100000" algn="bl" rotWithShape="0"/>
            <a:softEdge rad="0"/>
          </a:effectLst>
        </p:spPr>
      </p:pic>
      <p:sp>
        <p:nvSpPr>
          <p:cNvPr id="64" name="Rectangle 59">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7329"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65" name="Rectangle 61">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3272"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1276055" y="2350017"/>
            <a:ext cx="4775075" cy="1630906"/>
          </a:xfrm>
        </p:spPr>
        <p:txBody>
          <a:bodyPr>
            <a:normAutofit fontScale="90000"/>
          </a:bodyPr>
          <a:lstStyle/>
          <a:p>
            <a:r>
              <a:rPr lang="en-US" sz="4400" b="1" dirty="0">
                <a:solidFill>
                  <a:srgbClr val="C00000"/>
                </a:solidFill>
                <a:latin typeface="+mn-lt"/>
              </a:rPr>
              <a:t>M</a:t>
            </a:r>
            <a:r>
              <a:rPr lang="en-US" sz="4000" b="1" dirty="0">
                <a:solidFill>
                  <a:srgbClr val="C00000"/>
                </a:solidFill>
                <a:latin typeface="+mn-lt"/>
              </a:rPr>
              <a:t>ovie recommendation</a:t>
            </a:r>
            <a:br>
              <a:rPr lang="en-US" sz="4000" b="1" dirty="0">
                <a:solidFill>
                  <a:srgbClr val="C00000"/>
                </a:solidFill>
                <a:latin typeface="+mn-lt"/>
              </a:rPr>
            </a:br>
            <a:r>
              <a:rPr lang="en-US" sz="4000" b="1" dirty="0">
                <a:solidFill>
                  <a:srgbClr val="C00000"/>
                </a:solidFill>
                <a:latin typeface="+mn-lt"/>
              </a:rPr>
              <a:t>engine</a:t>
            </a:r>
            <a:endParaRPr lang="en-US" sz="4400" b="1" dirty="0">
              <a:solidFill>
                <a:srgbClr val="C00000"/>
              </a:solidFill>
              <a:latin typeface="+mn-lt"/>
            </a:endParaRP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1276055" y="3990546"/>
            <a:ext cx="4775075" cy="559656"/>
          </a:xfrm>
        </p:spPr>
        <p:txBody>
          <a:bodyPr>
            <a:normAutofit/>
          </a:bodyPr>
          <a:lstStyle/>
          <a:p>
            <a:pPr algn="r"/>
            <a:r>
              <a:rPr lang="en-US" b="1" dirty="0">
                <a:solidFill>
                  <a:schemeClr val="tx1"/>
                </a:solidFill>
              </a:rPr>
              <a:t>--Nikhil Kumar</a:t>
            </a:r>
          </a:p>
        </p:txBody>
      </p:sp>
    </p:spTree>
    <p:extLst>
      <p:ext uri="{BB962C8B-B14F-4D97-AF65-F5344CB8AC3E}">
        <p14:creationId xmlns:p14="http://schemas.microsoft.com/office/powerpoint/2010/main" val="1736693185"/>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bstract image">
            <a:extLst>
              <a:ext uri="{FF2B5EF4-FFF2-40B4-BE49-F238E27FC236}">
                <a16:creationId xmlns:a16="http://schemas.microsoft.com/office/drawing/2014/main" id="{5C002EE5-E4FF-463C-8DAA-9AC0B6D407FF}"/>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0" y="10075"/>
            <a:ext cx="12191979" cy="6857990"/>
          </a:xfrm>
          <a:prstGeom prst="rect">
            <a:avLst/>
          </a:prstGeom>
        </p:spPr>
      </p:pic>
      <p:sp>
        <p:nvSpPr>
          <p:cNvPr id="29" name="Rectangle 22">
            <a:extLst>
              <a:ext uri="{FF2B5EF4-FFF2-40B4-BE49-F238E27FC236}">
                <a16:creationId xmlns:a16="http://schemas.microsoft.com/office/drawing/2014/main" id="{F5380E9A-163E-4576-BCDD-0A450B7E90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79943" y="237744"/>
            <a:ext cx="7652977" cy="6382512"/>
          </a:xfrm>
          <a:prstGeom prst="rect">
            <a:avLst/>
          </a:pr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4">
            <a:extLst>
              <a:ext uri="{FF2B5EF4-FFF2-40B4-BE49-F238E27FC236}">
                <a16:creationId xmlns:a16="http://schemas.microsoft.com/office/drawing/2014/main" id="{88DDEF77-9746-4D83-91F9-442A2487E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17103" y="374904"/>
            <a:ext cx="7340156" cy="6108192"/>
          </a:xfrm>
          <a:prstGeom prst="rect">
            <a:avLst/>
          </a:prstGeom>
          <a:noFill/>
          <a:ln w="6350" cap="sq">
            <a:solidFill>
              <a:schemeClr val="tx1">
                <a:lumMod val="65000"/>
                <a:lumOff val="3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2C9295F-E638-4F61-AFE2-CF3E40556031}"/>
              </a:ext>
            </a:extLst>
          </p:cNvPr>
          <p:cNvSpPr>
            <a:spLocks noGrp="1"/>
          </p:cNvSpPr>
          <p:nvPr>
            <p:ph type="title"/>
          </p:nvPr>
        </p:nvSpPr>
        <p:spPr>
          <a:xfrm>
            <a:off x="4740751" y="642594"/>
            <a:ext cx="6718433" cy="971053"/>
          </a:xfrm>
        </p:spPr>
        <p:txBody>
          <a:bodyPr>
            <a:normAutofit/>
          </a:bodyPr>
          <a:lstStyle/>
          <a:p>
            <a:pPr algn="ctr"/>
            <a:r>
              <a:rPr lang="en-US" sz="4400" b="1" cap="all" spc="-100" dirty="0">
                <a:solidFill>
                  <a:srgbClr val="C00000"/>
                </a:solidFill>
                <a:latin typeface="+mn-lt"/>
              </a:rPr>
              <a:t>The Architecture</a:t>
            </a:r>
          </a:p>
        </p:txBody>
      </p:sp>
      <p:graphicFrame>
        <p:nvGraphicFramePr>
          <p:cNvPr id="31" name="Content Placeholder 2" descr="timeline">
            <a:extLst>
              <a:ext uri="{FF2B5EF4-FFF2-40B4-BE49-F238E27FC236}">
                <a16:creationId xmlns:a16="http://schemas.microsoft.com/office/drawing/2014/main" id="{613FC9B6-ED9E-4F51-A217-156DA01928CD}"/>
              </a:ext>
            </a:extLst>
          </p:cNvPr>
          <p:cNvGraphicFramePr/>
          <p:nvPr>
            <p:extLst>
              <p:ext uri="{D42A27DB-BD31-4B8C-83A1-F6EECF244321}">
                <p14:modId xmlns:p14="http://schemas.microsoft.com/office/powerpoint/2010/main" val="799332883"/>
              </p:ext>
            </p:extLst>
          </p:nvPr>
        </p:nvGraphicFramePr>
        <p:xfrm>
          <a:off x="4740752" y="1981200"/>
          <a:ext cx="6718434" cy="40538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3" name="Diagram 2">
            <a:extLst>
              <a:ext uri="{FF2B5EF4-FFF2-40B4-BE49-F238E27FC236}">
                <a16:creationId xmlns:a16="http://schemas.microsoft.com/office/drawing/2014/main" id="{8E494A1B-B54F-E86D-80C0-90F5C8D60B2F}"/>
              </a:ext>
            </a:extLst>
          </p:cNvPr>
          <p:cNvGraphicFramePr/>
          <p:nvPr>
            <p:extLst>
              <p:ext uri="{D42A27DB-BD31-4B8C-83A1-F6EECF244321}">
                <p14:modId xmlns:p14="http://schemas.microsoft.com/office/powerpoint/2010/main" val="2091151320"/>
              </p:ext>
            </p:extLst>
          </p:nvPr>
        </p:nvGraphicFramePr>
        <p:xfrm>
          <a:off x="4555283" y="2048985"/>
          <a:ext cx="7088077" cy="4353607"/>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5" name="Rectangle 4">
            <a:extLst>
              <a:ext uri="{FF2B5EF4-FFF2-40B4-BE49-F238E27FC236}">
                <a16:creationId xmlns:a16="http://schemas.microsoft.com/office/drawing/2014/main" id="{CF7CC582-9F19-1B76-A07D-C55E13B48D27}"/>
              </a:ext>
            </a:extLst>
          </p:cNvPr>
          <p:cNvSpPr/>
          <p:nvPr/>
        </p:nvSpPr>
        <p:spPr>
          <a:xfrm>
            <a:off x="5807420" y="1474955"/>
            <a:ext cx="5823185" cy="48641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4665AD5C-B37C-75BC-43A8-766A20B4C8EB}"/>
              </a:ext>
            </a:extLst>
          </p:cNvPr>
          <p:cNvSpPr txBox="1"/>
          <p:nvPr/>
        </p:nvSpPr>
        <p:spPr>
          <a:xfrm>
            <a:off x="4555284" y="3799840"/>
            <a:ext cx="963821" cy="461665"/>
          </a:xfrm>
          <a:prstGeom prst="rect">
            <a:avLst/>
          </a:prstGeom>
          <a:noFill/>
        </p:spPr>
        <p:txBody>
          <a:bodyPr wrap="square" rtlCol="0">
            <a:spAutoFit/>
          </a:bodyPr>
          <a:lstStyle/>
          <a:p>
            <a:r>
              <a:rPr lang="en-US" sz="2400" b="1" dirty="0">
                <a:latin typeface="Arial Rounded MT Bold" panose="020F0704030504030204" pitchFamily="34" charset="0"/>
              </a:rPr>
              <a:t>User</a:t>
            </a:r>
            <a:endParaRPr lang="en-IN" sz="2400" b="1" dirty="0">
              <a:latin typeface="Arial Rounded MT Bold" panose="020F0704030504030204" pitchFamily="34" charset="0"/>
            </a:endParaRPr>
          </a:p>
        </p:txBody>
      </p:sp>
      <p:cxnSp>
        <p:nvCxnSpPr>
          <p:cNvPr id="9" name="Straight Arrow Connector 8">
            <a:extLst>
              <a:ext uri="{FF2B5EF4-FFF2-40B4-BE49-F238E27FC236}">
                <a16:creationId xmlns:a16="http://schemas.microsoft.com/office/drawing/2014/main" id="{33038DAA-0364-8B36-3CAC-08DE11E01276}"/>
              </a:ext>
            </a:extLst>
          </p:cNvPr>
          <p:cNvCxnSpPr>
            <a:cxnSpLocks/>
          </p:cNvCxnSpPr>
          <p:nvPr/>
        </p:nvCxnSpPr>
        <p:spPr>
          <a:xfrm>
            <a:off x="5405120" y="4030673"/>
            <a:ext cx="3860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A0444BED-C93C-89FB-0F40-C5173CB76050}"/>
              </a:ext>
            </a:extLst>
          </p:cNvPr>
          <p:cNvSpPr/>
          <p:nvPr/>
        </p:nvSpPr>
        <p:spPr>
          <a:xfrm>
            <a:off x="5928358" y="1750807"/>
            <a:ext cx="1935480" cy="4464599"/>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15" name="TextBox 14">
            <a:extLst>
              <a:ext uri="{FF2B5EF4-FFF2-40B4-BE49-F238E27FC236}">
                <a16:creationId xmlns:a16="http://schemas.microsoft.com/office/drawing/2014/main" id="{A588A295-4545-A301-EADF-68FCC4C23353}"/>
              </a:ext>
            </a:extLst>
          </p:cNvPr>
          <p:cNvSpPr txBox="1"/>
          <p:nvPr/>
        </p:nvSpPr>
        <p:spPr>
          <a:xfrm>
            <a:off x="5928357" y="1983675"/>
            <a:ext cx="1896612" cy="523220"/>
          </a:xfrm>
          <a:prstGeom prst="rect">
            <a:avLst/>
          </a:prstGeom>
          <a:noFill/>
        </p:spPr>
        <p:txBody>
          <a:bodyPr wrap="square" rtlCol="0">
            <a:spAutoFit/>
          </a:bodyPr>
          <a:lstStyle/>
          <a:p>
            <a:pPr algn="ctr"/>
            <a:r>
              <a:rPr lang="en-US" sz="2800" b="1" dirty="0">
                <a:latin typeface="Arial Rounded MT Bold" panose="020F0704030504030204" pitchFamily="34" charset="0"/>
              </a:rPr>
              <a:t>Front-End</a:t>
            </a:r>
            <a:endParaRPr lang="en-IN" sz="2800" b="1" dirty="0">
              <a:latin typeface="Arial Rounded MT Bold" panose="020F0704030504030204" pitchFamily="34" charset="0"/>
            </a:endParaRPr>
          </a:p>
        </p:txBody>
      </p:sp>
      <p:sp>
        <p:nvSpPr>
          <p:cNvPr id="16" name="TextBox 15">
            <a:extLst>
              <a:ext uri="{FF2B5EF4-FFF2-40B4-BE49-F238E27FC236}">
                <a16:creationId xmlns:a16="http://schemas.microsoft.com/office/drawing/2014/main" id="{7F87867B-A7EB-CC6A-86A0-AF96CBB37C98}"/>
              </a:ext>
            </a:extLst>
          </p:cNvPr>
          <p:cNvSpPr txBox="1"/>
          <p:nvPr/>
        </p:nvSpPr>
        <p:spPr>
          <a:xfrm>
            <a:off x="6048756" y="3149766"/>
            <a:ext cx="1691489" cy="461665"/>
          </a:xfrm>
          <a:prstGeom prst="rect">
            <a:avLst/>
          </a:prstGeom>
          <a:noFill/>
        </p:spPr>
        <p:txBody>
          <a:bodyPr wrap="none" rtlCol="0">
            <a:spAutoFit/>
          </a:bodyPr>
          <a:lstStyle/>
          <a:p>
            <a:r>
              <a:rPr lang="en-US" sz="2400" dirty="0"/>
              <a:t>HTML/CSS</a:t>
            </a:r>
            <a:endParaRPr lang="en-IN" sz="2400" dirty="0"/>
          </a:p>
        </p:txBody>
      </p:sp>
      <p:sp>
        <p:nvSpPr>
          <p:cNvPr id="17" name="TextBox 16">
            <a:extLst>
              <a:ext uri="{FF2B5EF4-FFF2-40B4-BE49-F238E27FC236}">
                <a16:creationId xmlns:a16="http://schemas.microsoft.com/office/drawing/2014/main" id="{313E04E0-EC02-4285-F0A4-45922304E65A}"/>
              </a:ext>
            </a:extLst>
          </p:cNvPr>
          <p:cNvSpPr txBox="1"/>
          <p:nvPr/>
        </p:nvSpPr>
        <p:spPr>
          <a:xfrm>
            <a:off x="6047502" y="4878728"/>
            <a:ext cx="1700915" cy="830997"/>
          </a:xfrm>
          <a:prstGeom prst="rect">
            <a:avLst/>
          </a:prstGeom>
          <a:noFill/>
        </p:spPr>
        <p:txBody>
          <a:bodyPr wrap="none" rtlCol="0">
            <a:spAutoFit/>
          </a:bodyPr>
          <a:lstStyle/>
          <a:p>
            <a:r>
              <a:rPr lang="en-US" sz="2400" dirty="0"/>
              <a:t>Java Script</a:t>
            </a:r>
          </a:p>
          <a:p>
            <a:r>
              <a:rPr lang="en-US" sz="2400" dirty="0"/>
              <a:t>  (jQuery)</a:t>
            </a:r>
            <a:endParaRPr lang="en-IN" sz="2400" dirty="0"/>
          </a:p>
        </p:txBody>
      </p:sp>
      <p:sp>
        <p:nvSpPr>
          <p:cNvPr id="20" name="Rectangle 19">
            <a:extLst>
              <a:ext uri="{FF2B5EF4-FFF2-40B4-BE49-F238E27FC236}">
                <a16:creationId xmlns:a16="http://schemas.microsoft.com/office/drawing/2014/main" id="{8CAB7D6B-6FB9-DF27-4E5C-FC0651B24D19}"/>
              </a:ext>
            </a:extLst>
          </p:cNvPr>
          <p:cNvSpPr/>
          <p:nvPr/>
        </p:nvSpPr>
        <p:spPr>
          <a:xfrm>
            <a:off x="6024082" y="2728728"/>
            <a:ext cx="1770679" cy="1182115"/>
          </a:xfrm>
          <a:prstGeom prst="rect">
            <a:avLst/>
          </a:prstGeom>
          <a:noFill/>
          <a:ln w="38100">
            <a:solidFill>
              <a:schemeClr val="accent1">
                <a:lumMod val="40000"/>
                <a:lumOff val="6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32" name="Rectangle 31">
            <a:extLst>
              <a:ext uri="{FF2B5EF4-FFF2-40B4-BE49-F238E27FC236}">
                <a16:creationId xmlns:a16="http://schemas.microsoft.com/office/drawing/2014/main" id="{281EF7CC-74E4-D7BA-6963-5CD0ED5EC227}"/>
              </a:ext>
            </a:extLst>
          </p:cNvPr>
          <p:cNvSpPr/>
          <p:nvPr/>
        </p:nvSpPr>
        <p:spPr>
          <a:xfrm>
            <a:off x="6049101" y="4699605"/>
            <a:ext cx="1720639" cy="1210142"/>
          </a:xfrm>
          <a:prstGeom prst="rect">
            <a:avLst/>
          </a:prstGeom>
          <a:noFill/>
          <a:ln w="38100">
            <a:solidFill>
              <a:schemeClr val="accent1">
                <a:lumMod val="40000"/>
                <a:lumOff val="6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IN"/>
          </a:p>
        </p:txBody>
      </p:sp>
      <p:cxnSp>
        <p:nvCxnSpPr>
          <p:cNvPr id="22" name="Straight Arrow Connector 21">
            <a:extLst>
              <a:ext uri="{FF2B5EF4-FFF2-40B4-BE49-F238E27FC236}">
                <a16:creationId xmlns:a16="http://schemas.microsoft.com/office/drawing/2014/main" id="{8DA9557D-059F-F796-D1BA-A2B17B866D6B}"/>
              </a:ext>
            </a:extLst>
          </p:cNvPr>
          <p:cNvCxnSpPr>
            <a:cxnSpLocks/>
            <a:stCxn id="20" idx="2"/>
            <a:endCxn id="32" idx="0"/>
          </p:cNvCxnSpPr>
          <p:nvPr/>
        </p:nvCxnSpPr>
        <p:spPr>
          <a:xfrm flipH="1">
            <a:off x="6909421" y="3910843"/>
            <a:ext cx="1" cy="788762"/>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sp>
        <p:nvSpPr>
          <p:cNvPr id="38" name="Rectangle 37">
            <a:extLst>
              <a:ext uri="{FF2B5EF4-FFF2-40B4-BE49-F238E27FC236}">
                <a16:creationId xmlns:a16="http://schemas.microsoft.com/office/drawing/2014/main" id="{E564DD45-773F-E9FB-5C5E-A420B2A7131B}"/>
              </a:ext>
            </a:extLst>
          </p:cNvPr>
          <p:cNvSpPr/>
          <p:nvPr/>
        </p:nvSpPr>
        <p:spPr>
          <a:xfrm>
            <a:off x="8291843" y="1750807"/>
            <a:ext cx="3258225" cy="4464599"/>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39" name="Rectangle 38">
            <a:extLst>
              <a:ext uri="{FF2B5EF4-FFF2-40B4-BE49-F238E27FC236}">
                <a16:creationId xmlns:a16="http://schemas.microsoft.com/office/drawing/2014/main" id="{892DB67E-C6ED-DDF7-CF8D-6B6568D90E8C}"/>
              </a:ext>
            </a:extLst>
          </p:cNvPr>
          <p:cNvSpPr/>
          <p:nvPr/>
        </p:nvSpPr>
        <p:spPr>
          <a:xfrm>
            <a:off x="9328400" y="2514765"/>
            <a:ext cx="1618659" cy="1298662"/>
          </a:xfrm>
          <a:prstGeom prst="rect">
            <a:avLst/>
          </a:prstGeom>
          <a:noFill/>
          <a:ln w="38100">
            <a:solidFill>
              <a:schemeClr val="accent1">
                <a:lumMod val="40000"/>
                <a:lumOff val="6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41" name="TextBox 40">
            <a:extLst>
              <a:ext uri="{FF2B5EF4-FFF2-40B4-BE49-F238E27FC236}">
                <a16:creationId xmlns:a16="http://schemas.microsoft.com/office/drawing/2014/main" id="{4FDFC6C6-778D-D7B6-5155-DA6ABA0B4A50}"/>
              </a:ext>
            </a:extLst>
          </p:cNvPr>
          <p:cNvSpPr txBox="1"/>
          <p:nvPr/>
        </p:nvSpPr>
        <p:spPr>
          <a:xfrm>
            <a:off x="8331875" y="1887775"/>
            <a:ext cx="3049264" cy="584775"/>
          </a:xfrm>
          <a:prstGeom prst="rect">
            <a:avLst/>
          </a:prstGeom>
          <a:noFill/>
        </p:spPr>
        <p:txBody>
          <a:bodyPr wrap="square" rtlCol="0">
            <a:spAutoFit/>
          </a:bodyPr>
          <a:lstStyle/>
          <a:p>
            <a:pPr algn="ctr"/>
            <a:r>
              <a:rPr lang="en-US" sz="3200" b="1" dirty="0">
                <a:latin typeface="Arial Rounded MT Bold" panose="020F0704030504030204" pitchFamily="34" charset="0"/>
              </a:rPr>
              <a:t>Back-End</a:t>
            </a:r>
            <a:endParaRPr lang="en-IN" sz="3200" b="1" dirty="0">
              <a:latin typeface="Arial Rounded MT Bold" panose="020F0704030504030204" pitchFamily="34" charset="0"/>
            </a:endParaRPr>
          </a:p>
        </p:txBody>
      </p:sp>
      <p:sp>
        <p:nvSpPr>
          <p:cNvPr id="42" name="TextBox 41">
            <a:extLst>
              <a:ext uri="{FF2B5EF4-FFF2-40B4-BE49-F238E27FC236}">
                <a16:creationId xmlns:a16="http://schemas.microsoft.com/office/drawing/2014/main" id="{33F394F5-255A-F0F5-8B74-6E55A6E64729}"/>
              </a:ext>
            </a:extLst>
          </p:cNvPr>
          <p:cNvSpPr txBox="1"/>
          <p:nvPr/>
        </p:nvSpPr>
        <p:spPr>
          <a:xfrm>
            <a:off x="9502882" y="2791378"/>
            <a:ext cx="1304203" cy="646331"/>
          </a:xfrm>
          <a:prstGeom prst="rect">
            <a:avLst/>
          </a:prstGeom>
          <a:noFill/>
        </p:spPr>
        <p:txBody>
          <a:bodyPr wrap="none" rtlCol="0">
            <a:spAutoFit/>
          </a:bodyPr>
          <a:lstStyle/>
          <a:p>
            <a:r>
              <a:rPr lang="en-US" dirty="0"/>
              <a:t>PYTHON’S</a:t>
            </a:r>
          </a:p>
          <a:p>
            <a:r>
              <a:rPr lang="en-US" dirty="0"/>
              <a:t>   FLASK</a:t>
            </a:r>
            <a:endParaRPr lang="en-IN" dirty="0"/>
          </a:p>
        </p:txBody>
      </p:sp>
      <p:sp>
        <p:nvSpPr>
          <p:cNvPr id="44" name="TextBox 43">
            <a:extLst>
              <a:ext uri="{FF2B5EF4-FFF2-40B4-BE49-F238E27FC236}">
                <a16:creationId xmlns:a16="http://schemas.microsoft.com/office/drawing/2014/main" id="{E5DCCA08-BC9A-C80C-A2AD-8D3720C19647}"/>
              </a:ext>
            </a:extLst>
          </p:cNvPr>
          <p:cNvSpPr txBox="1"/>
          <p:nvPr/>
        </p:nvSpPr>
        <p:spPr>
          <a:xfrm rot="10800000" flipV="1">
            <a:off x="7722812" y="3911836"/>
            <a:ext cx="999621" cy="923330"/>
          </a:xfrm>
          <a:prstGeom prst="rect">
            <a:avLst/>
          </a:prstGeom>
          <a:noFill/>
        </p:spPr>
        <p:txBody>
          <a:bodyPr wrap="square" rtlCol="0">
            <a:spAutoFit/>
          </a:bodyPr>
          <a:lstStyle/>
          <a:p>
            <a:r>
              <a:rPr lang="en-US" dirty="0"/>
              <a:t>Get similar movies.</a:t>
            </a:r>
            <a:endParaRPr lang="en-IN" dirty="0"/>
          </a:p>
        </p:txBody>
      </p:sp>
      <p:cxnSp>
        <p:nvCxnSpPr>
          <p:cNvPr id="45" name="Straight Arrow Connector 44">
            <a:extLst>
              <a:ext uri="{FF2B5EF4-FFF2-40B4-BE49-F238E27FC236}">
                <a16:creationId xmlns:a16="http://schemas.microsoft.com/office/drawing/2014/main" id="{7EB597EA-3CB6-AA80-1275-D3B9587317BF}"/>
              </a:ext>
            </a:extLst>
          </p:cNvPr>
          <p:cNvCxnSpPr>
            <a:cxnSpLocks/>
          </p:cNvCxnSpPr>
          <p:nvPr/>
        </p:nvCxnSpPr>
        <p:spPr>
          <a:xfrm flipH="1">
            <a:off x="7843520" y="5718750"/>
            <a:ext cx="740813" cy="1330"/>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sp>
        <p:nvSpPr>
          <p:cNvPr id="47" name="TextBox 46">
            <a:extLst>
              <a:ext uri="{FF2B5EF4-FFF2-40B4-BE49-F238E27FC236}">
                <a16:creationId xmlns:a16="http://schemas.microsoft.com/office/drawing/2014/main" id="{1F21B045-36FA-188B-BEBA-654B2EB71D7D}"/>
              </a:ext>
            </a:extLst>
          </p:cNvPr>
          <p:cNvSpPr txBox="1"/>
          <p:nvPr/>
        </p:nvSpPr>
        <p:spPr>
          <a:xfrm>
            <a:off x="8486300" y="5573967"/>
            <a:ext cx="747965" cy="307777"/>
          </a:xfrm>
          <a:prstGeom prst="rect">
            <a:avLst/>
          </a:prstGeom>
          <a:noFill/>
        </p:spPr>
        <p:txBody>
          <a:bodyPr wrap="square" rtlCol="0">
            <a:spAutoFit/>
          </a:bodyPr>
          <a:lstStyle/>
          <a:p>
            <a:r>
              <a:rPr lang="en-US" sz="1400" dirty="0"/>
              <a:t>TMDB</a:t>
            </a:r>
            <a:endParaRPr lang="en-IN" sz="1400" dirty="0"/>
          </a:p>
        </p:txBody>
      </p:sp>
      <p:sp>
        <p:nvSpPr>
          <p:cNvPr id="48" name="TextBox 47">
            <a:extLst>
              <a:ext uri="{FF2B5EF4-FFF2-40B4-BE49-F238E27FC236}">
                <a16:creationId xmlns:a16="http://schemas.microsoft.com/office/drawing/2014/main" id="{7D94AD9C-EBB7-4C15-A1ED-467F90A23B34}"/>
              </a:ext>
            </a:extLst>
          </p:cNvPr>
          <p:cNvSpPr txBox="1"/>
          <p:nvPr/>
        </p:nvSpPr>
        <p:spPr>
          <a:xfrm>
            <a:off x="7578090" y="5433406"/>
            <a:ext cx="1138453" cy="253916"/>
          </a:xfrm>
          <a:prstGeom prst="rect">
            <a:avLst/>
          </a:prstGeom>
          <a:noFill/>
        </p:spPr>
        <p:txBody>
          <a:bodyPr wrap="none" rtlCol="0">
            <a:spAutoFit/>
          </a:bodyPr>
          <a:lstStyle/>
          <a:p>
            <a:r>
              <a:rPr lang="en-US" sz="1000" dirty="0"/>
              <a:t>TMBD API Calls</a:t>
            </a:r>
            <a:endParaRPr lang="en-IN" sz="1000" dirty="0"/>
          </a:p>
        </p:txBody>
      </p:sp>
      <p:cxnSp>
        <p:nvCxnSpPr>
          <p:cNvPr id="51" name="Connector: Elbow 50">
            <a:extLst>
              <a:ext uri="{FF2B5EF4-FFF2-40B4-BE49-F238E27FC236}">
                <a16:creationId xmlns:a16="http://schemas.microsoft.com/office/drawing/2014/main" id="{5CE84C73-EB36-A3FA-2C29-4E021EA1EE82}"/>
              </a:ext>
            </a:extLst>
          </p:cNvPr>
          <p:cNvCxnSpPr>
            <a:cxnSpLocks/>
            <a:stCxn id="39" idx="1"/>
            <a:endCxn id="32" idx="3"/>
          </p:cNvCxnSpPr>
          <p:nvPr/>
        </p:nvCxnSpPr>
        <p:spPr>
          <a:xfrm rot="10800000" flipV="1">
            <a:off x="7769740" y="3164096"/>
            <a:ext cx="1558660" cy="2140580"/>
          </a:xfrm>
          <a:prstGeom prst="bentConnector3">
            <a:avLst>
              <a:gd name="adj1" fmla="val 50000"/>
            </a:avLst>
          </a:prstGeom>
          <a:ln>
            <a:headEnd type="triangle"/>
            <a:tailEnd type="triangle"/>
          </a:ln>
        </p:spPr>
        <p:style>
          <a:lnRef idx="3">
            <a:schemeClr val="dk1"/>
          </a:lnRef>
          <a:fillRef idx="0">
            <a:schemeClr val="dk1"/>
          </a:fillRef>
          <a:effectRef idx="2">
            <a:schemeClr val="dk1"/>
          </a:effectRef>
          <a:fontRef idx="minor">
            <a:schemeClr val="tx1"/>
          </a:fontRef>
        </p:style>
      </p:cxnSp>
      <p:sp>
        <p:nvSpPr>
          <p:cNvPr id="57" name="Rectangle 56">
            <a:extLst>
              <a:ext uri="{FF2B5EF4-FFF2-40B4-BE49-F238E27FC236}">
                <a16:creationId xmlns:a16="http://schemas.microsoft.com/office/drawing/2014/main" id="{84A94248-9DCC-9F85-206E-A56F6C69F9FF}"/>
              </a:ext>
            </a:extLst>
          </p:cNvPr>
          <p:cNvSpPr/>
          <p:nvPr/>
        </p:nvSpPr>
        <p:spPr>
          <a:xfrm>
            <a:off x="9244771" y="4668970"/>
            <a:ext cx="2058032" cy="1377439"/>
          </a:xfrm>
          <a:prstGeom prst="rect">
            <a:avLst/>
          </a:prstGeom>
          <a:noFill/>
          <a:ln w="38100">
            <a:solidFill>
              <a:schemeClr val="accent1">
                <a:lumMod val="40000"/>
                <a:lumOff val="6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59" name="TextBox 58">
            <a:extLst>
              <a:ext uri="{FF2B5EF4-FFF2-40B4-BE49-F238E27FC236}">
                <a16:creationId xmlns:a16="http://schemas.microsoft.com/office/drawing/2014/main" id="{A45BE8C0-9FA4-8166-C4C5-5E07932A6DCA}"/>
              </a:ext>
            </a:extLst>
          </p:cNvPr>
          <p:cNvSpPr txBox="1"/>
          <p:nvPr/>
        </p:nvSpPr>
        <p:spPr>
          <a:xfrm>
            <a:off x="9191086" y="5013234"/>
            <a:ext cx="2219693" cy="646331"/>
          </a:xfrm>
          <a:prstGeom prst="rect">
            <a:avLst/>
          </a:prstGeom>
          <a:noFill/>
        </p:spPr>
        <p:txBody>
          <a:bodyPr wrap="square" rtlCol="0">
            <a:spAutoFit/>
          </a:bodyPr>
          <a:lstStyle/>
          <a:p>
            <a:r>
              <a:rPr lang="en-US" dirty="0"/>
              <a:t>Top 10 </a:t>
            </a:r>
          </a:p>
          <a:p>
            <a:r>
              <a:rPr lang="en-US" dirty="0"/>
              <a:t>Recommendations</a:t>
            </a:r>
            <a:endParaRPr lang="en-IN" dirty="0"/>
          </a:p>
        </p:txBody>
      </p:sp>
      <p:sp>
        <p:nvSpPr>
          <p:cNvPr id="70" name="TextBox 69">
            <a:extLst>
              <a:ext uri="{FF2B5EF4-FFF2-40B4-BE49-F238E27FC236}">
                <a16:creationId xmlns:a16="http://schemas.microsoft.com/office/drawing/2014/main" id="{EC8E8137-B4E8-6A6D-65D6-C76E95C8FCC6}"/>
              </a:ext>
            </a:extLst>
          </p:cNvPr>
          <p:cNvSpPr txBox="1"/>
          <p:nvPr/>
        </p:nvSpPr>
        <p:spPr>
          <a:xfrm>
            <a:off x="9070389" y="4177754"/>
            <a:ext cx="2388795" cy="246221"/>
          </a:xfrm>
          <a:prstGeom prst="rect">
            <a:avLst/>
          </a:prstGeom>
          <a:noFill/>
        </p:spPr>
        <p:txBody>
          <a:bodyPr wrap="none" rtlCol="0">
            <a:spAutoFit/>
          </a:bodyPr>
          <a:lstStyle/>
          <a:p>
            <a:r>
              <a:rPr lang="en-US" sz="1000" dirty="0"/>
              <a:t>Similar movies using Cosine Similarity</a:t>
            </a:r>
            <a:endParaRPr lang="en-IN" sz="1000" dirty="0"/>
          </a:p>
        </p:txBody>
      </p:sp>
      <p:cxnSp>
        <p:nvCxnSpPr>
          <p:cNvPr id="86" name="Straight Arrow Connector 85">
            <a:extLst>
              <a:ext uri="{FF2B5EF4-FFF2-40B4-BE49-F238E27FC236}">
                <a16:creationId xmlns:a16="http://schemas.microsoft.com/office/drawing/2014/main" id="{390000EF-CC77-CB26-376F-A1FE12E83C35}"/>
              </a:ext>
            </a:extLst>
          </p:cNvPr>
          <p:cNvCxnSpPr>
            <a:cxnSpLocks/>
          </p:cNvCxnSpPr>
          <p:nvPr/>
        </p:nvCxnSpPr>
        <p:spPr>
          <a:xfrm flipV="1">
            <a:off x="9995979" y="3862563"/>
            <a:ext cx="0" cy="763750"/>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21601030"/>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bstract image">
            <a:extLst>
              <a:ext uri="{FF2B5EF4-FFF2-40B4-BE49-F238E27FC236}">
                <a16:creationId xmlns:a16="http://schemas.microsoft.com/office/drawing/2014/main" id="{5C002EE5-E4FF-463C-8DAA-9AC0B6D407FF}"/>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0" y="10075"/>
            <a:ext cx="12191979" cy="6857990"/>
          </a:xfrm>
          <a:prstGeom prst="rect">
            <a:avLst/>
          </a:prstGeom>
        </p:spPr>
      </p:pic>
      <p:sp>
        <p:nvSpPr>
          <p:cNvPr id="29" name="Rectangle 22">
            <a:extLst>
              <a:ext uri="{FF2B5EF4-FFF2-40B4-BE49-F238E27FC236}">
                <a16:creationId xmlns:a16="http://schemas.microsoft.com/office/drawing/2014/main" id="{F5380E9A-163E-4576-BCDD-0A450B7E90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79943" y="237744"/>
            <a:ext cx="7652977" cy="6382512"/>
          </a:xfrm>
          <a:prstGeom prst="rect">
            <a:avLst/>
          </a:pr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4">
            <a:extLst>
              <a:ext uri="{FF2B5EF4-FFF2-40B4-BE49-F238E27FC236}">
                <a16:creationId xmlns:a16="http://schemas.microsoft.com/office/drawing/2014/main" id="{88DDEF77-9746-4D83-91F9-442A2487E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17103" y="374904"/>
            <a:ext cx="7340156" cy="6108192"/>
          </a:xfrm>
          <a:prstGeom prst="rect">
            <a:avLst/>
          </a:prstGeom>
          <a:noFill/>
          <a:ln w="6350" cap="sq">
            <a:solidFill>
              <a:schemeClr val="tx1">
                <a:lumMod val="65000"/>
                <a:lumOff val="3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2C9295F-E638-4F61-AFE2-CF3E40556031}"/>
              </a:ext>
            </a:extLst>
          </p:cNvPr>
          <p:cNvSpPr>
            <a:spLocks noGrp="1"/>
          </p:cNvSpPr>
          <p:nvPr>
            <p:ph type="title"/>
          </p:nvPr>
        </p:nvSpPr>
        <p:spPr>
          <a:xfrm>
            <a:off x="4740751" y="642594"/>
            <a:ext cx="6718433" cy="971053"/>
          </a:xfrm>
        </p:spPr>
        <p:txBody>
          <a:bodyPr>
            <a:normAutofit/>
          </a:bodyPr>
          <a:lstStyle/>
          <a:p>
            <a:pPr algn="ctr"/>
            <a:r>
              <a:rPr lang="en-US" sz="4400" b="1" cap="all" spc="-100" dirty="0">
                <a:solidFill>
                  <a:srgbClr val="C00000"/>
                </a:solidFill>
                <a:latin typeface="+mn-lt"/>
              </a:rPr>
              <a:t>The ALGORITHM</a:t>
            </a:r>
          </a:p>
        </p:txBody>
      </p:sp>
      <p:graphicFrame>
        <p:nvGraphicFramePr>
          <p:cNvPr id="31" name="Content Placeholder 2" descr="timeline">
            <a:extLst>
              <a:ext uri="{FF2B5EF4-FFF2-40B4-BE49-F238E27FC236}">
                <a16:creationId xmlns:a16="http://schemas.microsoft.com/office/drawing/2014/main" id="{613FC9B6-ED9E-4F51-A217-156DA01928CD}"/>
              </a:ext>
            </a:extLst>
          </p:cNvPr>
          <p:cNvGraphicFramePr/>
          <p:nvPr/>
        </p:nvGraphicFramePr>
        <p:xfrm>
          <a:off x="4740752" y="1981200"/>
          <a:ext cx="6718434" cy="40538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a:extLst>
              <a:ext uri="{FF2B5EF4-FFF2-40B4-BE49-F238E27FC236}">
                <a16:creationId xmlns:a16="http://schemas.microsoft.com/office/drawing/2014/main" id="{4380893E-741B-E017-9334-7FDE83D6FB6C}"/>
              </a:ext>
            </a:extLst>
          </p:cNvPr>
          <p:cNvSpPr txBox="1"/>
          <p:nvPr/>
        </p:nvSpPr>
        <p:spPr>
          <a:xfrm>
            <a:off x="4740751" y="1089087"/>
            <a:ext cx="4373313" cy="1323439"/>
          </a:xfrm>
          <a:prstGeom prst="rect">
            <a:avLst/>
          </a:prstGeom>
          <a:noFill/>
        </p:spPr>
        <p:txBody>
          <a:bodyPr wrap="none" rtlCol="0">
            <a:spAutoFit/>
          </a:bodyPr>
          <a:lstStyle/>
          <a:p>
            <a:br>
              <a:rPr lang="en-US" sz="4000" dirty="0">
                <a:latin typeface="Arial Rounded MT Bold" panose="020F0704030504030204" pitchFamily="34" charset="0"/>
              </a:rPr>
            </a:br>
            <a:r>
              <a:rPr lang="en-US" sz="4000" dirty="0">
                <a:latin typeface="Arial Rounded MT Bold" panose="020F0704030504030204" pitchFamily="34" charset="0"/>
              </a:rPr>
              <a:t>Cosine Similarity</a:t>
            </a:r>
            <a:endParaRPr lang="en-IN" sz="4000" dirty="0">
              <a:latin typeface="Arial Rounded MT Bold" panose="020F0704030504030204" pitchFamily="34" charset="0"/>
            </a:endParaRPr>
          </a:p>
        </p:txBody>
      </p:sp>
      <p:sp>
        <p:nvSpPr>
          <p:cNvPr id="8" name="TextBox 7">
            <a:extLst>
              <a:ext uri="{FF2B5EF4-FFF2-40B4-BE49-F238E27FC236}">
                <a16:creationId xmlns:a16="http://schemas.microsoft.com/office/drawing/2014/main" id="{8D7B6A73-EA51-E911-C457-7814BB4B5A21}"/>
              </a:ext>
            </a:extLst>
          </p:cNvPr>
          <p:cNvSpPr txBox="1"/>
          <p:nvPr/>
        </p:nvSpPr>
        <p:spPr>
          <a:xfrm>
            <a:off x="4740750" y="2549686"/>
            <a:ext cx="6541744" cy="6124754"/>
          </a:xfrm>
          <a:prstGeom prst="rect">
            <a:avLst/>
          </a:prstGeom>
          <a:noFill/>
        </p:spPr>
        <p:txBody>
          <a:bodyPr wrap="square" rtlCol="0">
            <a:spAutoFit/>
          </a:bodyPr>
          <a:lstStyle/>
          <a:p>
            <a:r>
              <a:rPr lang="en-US" sz="2800" b="0" i="0" dirty="0">
                <a:effectLst/>
                <a:latin typeface="urw-din"/>
              </a:rPr>
              <a:t>In </a:t>
            </a:r>
            <a:r>
              <a:rPr lang="en-US" sz="2800" b="0" i="0" u="sng" dirty="0">
                <a:effectLst/>
                <a:latin typeface="urw-din"/>
                <a:hlinkClick r:id="rId8">
                  <a:extLst>
                    <a:ext uri="{A12FA001-AC4F-418D-AE19-62706E023703}">
                      <ahyp:hlinkClr xmlns:ahyp="http://schemas.microsoft.com/office/drawing/2018/hyperlinkcolor" val="tx"/>
                    </a:ext>
                  </a:extLst>
                </a:hlinkClick>
              </a:rPr>
              <a:t>Data Mining</a:t>
            </a:r>
            <a:r>
              <a:rPr lang="en-US" sz="2800" b="0" i="0" dirty="0">
                <a:effectLst/>
                <a:latin typeface="urw-din"/>
              </a:rPr>
              <a:t>, similarity measure refers to distance with dimensions representing features of the data object, in a dataset. If this distance is less, there will be a high degree of similarity, but when the distance is large, there will be a low degree of similarity.</a:t>
            </a:r>
          </a:p>
          <a:p>
            <a:r>
              <a:rPr lang="en-US" sz="2800" dirty="0">
                <a:latin typeface="urw-din"/>
              </a:rPr>
              <a:t>Among many methods , Cosine Similarity is a very apt method.</a:t>
            </a:r>
          </a:p>
          <a:p>
            <a:endParaRPr lang="en-US" sz="2800" dirty="0">
              <a:latin typeface="urw-din"/>
            </a:endParaRPr>
          </a:p>
          <a:p>
            <a:endParaRPr lang="en-US" sz="2800" dirty="0">
              <a:latin typeface="urw-din"/>
            </a:endParaRPr>
          </a:p>
          <a:p>
            <a:endParaRPr lang="en-US" sz="2800" dirty="0">
              <a:latin typeface="urw-din"/>
            </a:endParaRPr>
          </a:p>
          <a:p>
            <a:endParaRPr lang="en-US" sz="2800" dirty="0">
              <a:latin typeface="urw-din"/>
            </a:endParaRPr>
          </a:p>
          <a:p>
            <a:endParaRPr lang="en-IN" sz="2800" dirty="0"/>
          </a:p>
        </p:txBody>
      </p:sp>
    </p:spTree>
    <p:extLst>
      <p:ext uri="{BB962C8B-B14F-4D97-AF65-F5344CB8AC3E}">
        <p14:creationId xmlns:p14="http://schemas.microsoft.com/office/powerpoint/2010/main" val="1095854266"/>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bstract image">
            <a:extLst>
              <a:ext uri="{FF2B5EF4-FFF2-40B4-BE49-F238E27FC236}">
                <a16:creationId xmlns:a16="http://schemas.microsoft.com/office/drawing/2014/main" id="{5C002EE5-E4FF-463C-8DAA-9AC0B6D407FF}"/>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0" y="10075"/>
            <a:ext cx="12191979" cy="6857990"/>
          </a:xfrm>
          <a:prstGeom prst="rect">
            <a:avLst/>
          </a:prstGeom>
        </p:spPr>
      </p:pic>
      <p:sp>
        <p:nvSpPr>
          <p:cNvPr id="29" name="Rectangle 22">
            <a:extLst>
              <a:ext uri="{FF2B5EF4-FFF2-40B4-BE49-F238E27FC236}">
                <a16:creationId xmlns:a16="http://schemas.microsoft.com/office/drawing/2014/main" id="{F5380E9A-163E-4576-BCDD-0A450B7E90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79943" y="237744"/>
            <a:ext cx="7652977" cy="6382512"/>
          </a:xfrm>
          <a:prstGeom prst="rect">
            <a:avLst/>
          </a:pr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4">
            <a:extLst>
              <a:ext uri="{FF2B5EF4-FFF2-40B4-BE49-F238E27FC236}">
                <a16:creationId xmlns:a16="http://schemas.microsoft.com/office/drawing/2014/main" id="{88DDEF77-9746-4D83-91F9-442A2487E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17103" y="374904"/>
            <a:ext cx="7340156" cy="6108192"/>
          </a:xfrm>
          <a:prstGeom prst="rect">
            <a:avLst/>
          </a:prstGeom>
          <a:noFill/>
          <a:ln w="6350" cap="sq">
            <a:solidFill>
              <a:schemeClr val="tx1">
                <a:lumMod val="65000"/>
                <a:lumOff val="3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2C9295F-E638-4F61-AFE2-CF3E40556031}"/>
              </a:ext>
            </a:extLst>
          </p:cNvPr>
          <p:cNvSpPr>
            <a:spLocks noGrp="1"/>
          </p:cNvSpPr>
          <p:nvPr>
            <p:ph type="title"/>
          </p:nvPr>
        </p:nvSpPr>
        <p:spPr>
          <a:xfrm>
            <a:off x="4740751" y="642594"/>
            <a:ext cx="6718433" cy="971053"/>
          </a:xfrm>
        </p:spPr>
        <p:txBody>
          <a:bodyPr>
            <a:normAutofit/>
          </a:bodyPr>
          <a:lstStyle/>
          <a:p>
            <a:pPr algn="ctr"/>
            <a:r>
              <a:rPr lang="en-US" sz="4400" b="1" cap="all" spc="-100" dirty="0">
                <a:solidFill>
                  <a:srgbClr val="C00000"/>
                </a:solidFill>
                <a:latin typeface="+mn-lt"/>
              </a:rPr>
              <a:t>The ALGORITHM</a:t>
            </a:r>
          </a:p>
        </p:txBody>
      </p:sp>
      <p:graphicFrame>
        <p:nvGraphicFramePr>
          <p:cNvPr id="31" name="Content Placeholder 2" descr="timeline">
            <a:extLst>
              <a:ext uri="{FF2B5EF4-FFF2-40B4-BE49-F238E27FC236}">
                <a16:creationId xmlns:a16="http://schemas.microsoft.com/office/drawing/2014/main" id="{613FC9B6-ED9E-4F51-A217-156DA01928CD}"/>
              </a:ext>
            </a:extLst>
          </p:cNvPr>
          <p:cNvGraphicFramePr/>
          <p:nvPr/>
        </p:nvGraphicFramePr>
        <p:xfrm>
          <a:off x="4740752" y="1981200"/>
          <a:ext cx="6718434" cy="40538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a:extLst>
              <a:ext uri="{FF2B5EF4-FFF2-40B4-BE49-F238E27FC236}">
                <a16:creationId xmlns:a16="http://schemas.microsoft.com/office/drawing/2014/main" id="{4380893E-741B-E017-9334-7FDE83D6FB6C}"/>
              </a:ext>
            </a:extLst>
          </p:cNvPr>
          <p:cNvSpPr txBox="1"/>
          <p:nvPr/>
        </p:nvSpPr>
        <p:spPr>
          <a:xfrm>
            <a:off x="4848903" y="1132649"/>
            <a:ext cx="4373313" cy="1323439"/>
          </a:xfrm>
          <a:prstGeom prst="rect">
            <a:avLst/>
          </a:prstGeom>
          <a:noFill/>
        </p:spPr>
        <p:txBody>
          <a:bodyPr wrap="none" rtlCol="0">
            <a:spAutoFit/>
          </a:bodyPr>
          <a:lstStyle/>
          <a:p>
            <a:br>
              <a:rPr lang="en-US" sz="4000" dirty="0">
                <a:latin typeface="Arial Rounded MT Bold" panose="020F0704030504030204" pitchFamily="34" charset="0"/>
              </a:rPr>
            </a:br>
            <a:r>
              <a:rPr lang="en-US" sz="4000" dirty="0">
                <a:latin typeface="Arial Rounded MT Bold" panose="020F0704030504030204" pitchFamily="34" charset="0"/>
              </a:rPr>
              <a:t>Cosine Similarity</a:t>
            </a:r>
            <a:endParaRPr lang="en-IN" sz="4000" dirty="0">
              <a:latin typeface="Arial Rounded MT Bold" panose="020F0704030504030204" pitchFamily="34" charset="0"/>
            </a:endParaRPr>
          </a:p>
        </p:txBody>
      </p:sp>
      <p:sp>
        <p:nvSpPr>
          <p:cNvPr id="8" name="TextBox 7">
            <a:extLst>
              <a:ext uri="{FF2B5EF4-FFF2-40B4-BE49-F238E27FC236}">
                <a16:creationId xmlns:a16="http://schemas.microsoft.com/office/drawing/2014/main" id="{8D7B6A73-EA51-E911-C457-7814BB4B5A21}"/>
              </a:ext>
            </a:extLst>
          </p:cNvPr>
          <p:cNvSpPr txBox="1"/>
          <p:nvPr/>
        </p:nvSpPr>
        <p:spPr>
          <a:xfrm>
            <a:off x="4674470" y="2345037"/>
            <a:ext cx="6541744" cy="6740307"/>
          </a:xfrm>
          <a:prstGeom prst="rect">
            <a:avLst/>
          </a:prstGeom>
          <a:noFill/>
        </p:spPr>
        <p:txBody>
          <a:bodyPr wrap="square" rtlCol="0">
            <a:spAutoFit/>
          </a:bodyPr>
          <a:lstStyle/>
          <a:p>
            <a:pPr algn="l" fontAlgn="base"/>
            <a:r>
              <a:rPr lang="en-US" sz="2400" dirty="0">
                <a:latin typeface="urw-din"/>
              </a:rPr>
              <a:t>Cosine similarity is a metric used to measure how similar the documents are irrespective of their size. Mathematically, it measures the cosine of the angle between two vectors projected in a multi-dimensional space.</a:t>
            </a:r>
          </a:p>
          <a:p>
            <a:pPr algn="l" fontAlgn="base"/>
            <a:r>
              <a:rPr lang="en-US" sz="2400" dirty="0">
                <a:latin typeface="urw-din"/>
              </a:rPr>
              <a:t>The cosine similarity is advantageous because even if the two similar documents are far apart by the Euclidean distance (due to the size of the document), chances are they may still be oriented closer together. The smaller the angle, higher the cosine similarity.</a:t>
            </a:r>
          </a:p>
          <a:p>
            <a:br>
              <a:rPr lang="en-US" sz="2400" b="0" i="0" dirty="0">
                <a:solidFill>
                  <a:srgbClr val="7A7A7A"/>
                </a:solidFill>
                <a:effectLst/>
                <a:latin typeface="raleway" pitchFamily="2" charset="0"/>
              </a:rPr>
            </a:br>
            <a:endParaRPr lang="en-US" sz="2400" dirty="0">
              <a:latin typeface="urw-din"/>
            </a:endParaRPr>
          </a:p>
          <a:p>
            <a:endParaRPr lang="en-US" sz="2400" dirty="0">
              <a:latin typeface="urw-din"/>
            </a:endParaRPr>
          </a:p>
          <a:p>
            <a:endParaRPr lang="en-US" sz="2400" dirty="0">
              <a:latin typeface="urw-din"/>
            </a:endParaRPr>
          </a:p>
          <a:p>
            <a:endParaRPr lang="en-US" sz="2400" dirty="0">
              <a:latin typeface="urw-din"/>
            </a:endParaRPr>
          </a:p>
          <a:p>
            <a:endParaRPr lang="en-US" sz="2400" dirty="0">
              <a:latin typeface="urw-din"/>
            </a:endParaRPr>
          </a:p>
          <a:p>
            <a:endParaRPr lang="en-IN" sz="2400" dirty="0"/>
          </a:p>
        </p:txBody>
      </p:sp>
      <p:pic>
        <p:nvPicPr>
          <p:cNvPr id="2052" name="Picture 4">
            <a:extLst>
              <a:ext uri="{FF2B5EF4-FFF2-40B4-BE49-F238E27FC236}">
                <a16:creationId xmlns:a16="http://schemas.microsoft.com/office/drawing/2014/main" id="{CDF98459-8B00-2433-E84C-C286B35DE19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8049" y="2093542"/>
            <a:ext cx="4030981" cy="31058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7608316"/>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bstract image">
            <a:extLst>
              <a:ext uri="{FF2B5EF4-FFF2-40B4-BE49-F238E27FC236}">
                <a16:creationId xmlns:a16="http://schemas.microsoft.com/office/drawing/2014/main" id="{5C002EE5-E4FF-463C-8DAA-9AC0B6D407FF}"/>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1" y="0"/>
            <a:ext cx="12191979" cy="6857990"/>
          </a:xfrm>
          <a:prstGeom prst="rect">
            <a:avLst/>
          </a:prstGeom>
        </p:spPr>
      </p:pic>
      <p:sp>
        <p:nvSpPr>
          <p:cNvPr id="29" name="Rectangle 22">
            <a:extLst>
              <a:ext uri="{FF2B5EF4-FFF2-40B4-BE49-F238E27FC236}">
                <a16:creationId xmlns:a16="http://schemas.microsoft.com/office/drawing/2014/main" id="{F5380E9A-163E-4576-BCDD-0A450B7E90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79943" y="237744"/>
            <a:ext cx="7652977" cy="6382512"/>
          </a:xfrm>
          <a:prstGeom prst="rect">
            <a:avLst/>
          </a:pr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4">
            <a:extLst>
              <a:ext uri="{FF2B5EF4-FFF2-40B4-BE49-F238E27FC236}">
                <a16:creationId xmlns:a16="http://schemas.microsoft.com/office/drawing/2014/main" id="{88DDEF77-9746-4D83-91F9-442A2487E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17103" y="374904"/>
            <a:ext cx="7340156" cy="6108192"/>
          </a:xfrm>
          <a:prstGeom prst="rect">
            <a:avLst/>
          </a:prstGeom>
          <a:noFill/>
          <a:ln w="6350" cap="sq">
            <a:solidFill>
              <a:schemeClr val="tx1">
                <a:lumMod val="65000"/>
                <a:lumOff val="3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2C9295F-E638-4F61-AFE2-CF3E40556031}"/>
              </a:ext>
            </a:extLst>
          </p:cNvPr>
          <p:cNvSpPr>
            <a:spLocks noGrp="1"/>
          </p:cNvSpPr>
          <p:nvPr>
            <p:ph type="title"/>
          </p:nvPr>
        </p:nvSpPr>
        <p:spPr>
          <a:xfrm>
            <a:off x="4740751" y="642594"/>
            <a:ext cx="6718433" cy="971053"/>
          </a:xfrm>
        </p:spPr>
        <p:txBody>
          <a:bodyPr>
            <a:normAutofit/>
          </a:bodyPr>
          <a:lstStyle/>
          <a:p>
            <a:pPr algn="ctr"/>
            <a:r>
              <a:rPr lang="en-US" sz="4400" b="1" cap="all" spc="-100" dirty="0">
                <a:solidFill>
                  <a:srgbClr val="C00000"/>
                </a:solidFill>
                <a:latin typeface="+mn-lt"/>
              </a:rPr>
              <a:t>The ALGORITHM</a:t>
            </a:r>
          </a:p>
        </p:txBody>
      </p:sp>
      <p:sp>
        <p:nvSpPr>
          <p:cNvPr id="7" name="TextBox 6">
            <a:extLst>
              <a:ext uri="{FF2B5EF4-FFF2-40B4-BE49-F238E27FC236}">
                <a16:creationId xmlns:a16="http://schemas.microsoft.com/office/drawing/2014/main" id="{4380893E-741B-E017-9334-7FDE83D6FB6C}"/>
              </a:ext>
            </a:extLst>
          </p:cNvPr>
          <p:cNvSpPr txBox="1"/>
          <p:nvPr/>
        </p:nvSpPr>
        <p:spPr>
          <a:xfrm>
            <a:off x="4879383" y="1142809"/>
            <a:ext cx="184731" cy="1323439"/>
          </a:xfrm>
          <a:prstGeom prst="rect">
            <a:avLst/>
          </a:prstGeom>
          <a:noFill/>
        </p:spPr>
        <p:txBody>
          <a:bodyPr wrap="none" rtlCol="0">
            <a:spAutoFit/>
          </a:bodyPr>
          <a:lstStyle/>
          <a:p>
            <a:br>
              <a:rPr lang="en-US" sz="4000" dirty="0">
                <a:latin typeface="Arial Rounded MT Bold" panose="020F0704030504030204" pitchFamily="34" charset="0"/>
              </a:rPr>
            </a:br>
            <a:endParaRPr lang="en-IN" sz="4000" dirty="0">
              <a:latin typeface="Arial Rounded MT Bold" panose="020F0704030504030204" pitchFamily="34" charset="0"/>
            </a:endParaRPr>
          </a:p>
        </p:txBody>
      </p:sp>
      <p:sp>
        <p:nvSpPr>
          <p:cNvPr id="3" name="TextBox 2">
            <a:extLst>
              <a:ext uri="{FF2B5EF4-FFF2-40B4-BE49-F238E27FC236}">
                <a16:creationId xmlns:a16="http://schemas.microsoft.com/office/drawing/2014/main" id="{3FDBB205-47A6-2316-4E55-9C6213F4FD21}"/>
              </a:ext>
            </a:extLst>
          </p:cNvPr>
          <p:cNvSpPr txBox="1"/>
          <p:nvPr/>
        </p:nvSpPr>
        <p:spPr>
          <a:xfrm>
            <a:off x="5064114" y="1613647"/>
            <a:ext cx="1717137" cy="707886"/>
          </a:xfrm>
          <a:prstGeom prst="rect">
            <a:avLst/>
          </a:prstGeom>
          <a:noFill/>
        </p:spPr>
        <p:txBody>
          <a:bodyPr wrap="none" rtlCol="0">
            <a:spAutoFit/>
          </a:bodyPr>
          <a:lstStyle/>
          <a:p>
            <a:r>
              <a:rPr lang="en-US" sz="4000" dirty="0">
                <a:latin typeface="Arial Rounded MT Bold" panose="020F0704030504030204" pitchFamily="34" charset="0"/>
              </a:rPr>
              <a:t>BTS</a:t>
            </a:r>
            <a:r>
              <a:rPr lang="en-US" sz="4000" dirty="0">
                <a:latin typeface="Arial Rounded MT Bold" panose="020F0704030504030204" pitchFamily="34" charset="0"/>
                <a:sym typeface="Wingdings" panose="05000000000000000000" pitchFamily="2" charset="2"/>
              </a:rPr>
              <a:t></a:t>
            </a:r>
            <a:endParaRPr lang="en-IN" sz="4000" dirty="0">
              <a:latin typeface="Arial Rounded MT Bold" panose="020F0704030504030204" pitchFamily="34" charset="0"/>
            </a:endParaRPr>
          </a:p>
        </p:txBody>
      </p:sp>
      <p:sp>
        <p:nvSpPr>
          <p:cNvPr id="5" name="TextBox 4">
            <a:extLst>
              <a:ext uri="{FF2B5EF4-FFF2-40B4-BE49-F238E27FC236}">
                <a16:creationId xmlns:a16="http://schemas.microsoft.com/office/drawing/2014/main" id="{ED54D16A-F67D-891F-D1F0-676BBE6CD3BC}"/>
              </a:ext>
            </a:extLst>
          </p:cNvPr>
          <p:cNvSpPr txBox="1"/>
          <p:nvPr/>
        </p:nvSpPr>
        <p:spPr>
          <a:xfrm>
            <a:off x="4879383" y="2259044"/>
            <a:ext cx="6718433" cy="4154984"/>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urw-din"/>
              </a:rPr>
              <a:t>After merging the different datasets , to find most similar movies , all the relevant attributes are sort merged into tags and then using COUNTVECTORIZER function , they are converted into vectors.</a:t>
            </a:r>
          </a:p>
          <a:p>
            <a:pPr marL="285750" indent="-285750">
              <a:buFont typeface="Arial" panose="020B0604020202020204" pitchFamily="34" charset="0"/>
              <a:buChar char="•"/>
            </a:pPr>
            <a:r>
              <a:rPr lang="en-US" sz="2400" dirty="0">
                <a:latin typeface="urw-din"/>
              </a:rPr>
              <a:t>So each movie’s data is represent as vectors.</a:t>
            </a:r>
          </a:p>
          <a:p>
            <a:pPr marL="285750" indent="-285750">
              <a:buFont typeface="Arial" panose="020B0604020202020204" pitchFamily="34" charset="0"/>
              <a:buChar char="•"/>
            </a:pPr>
            <a:r>
              <a:rPr lang="en-US" sz="2400" dirty="0">
                <a:latin typeface="urw-din"/>
              </a:rPr>
              <a:t>All the tags are merged and then top words are been selected and then for similarity , they are mapped or checked with individual vectors.</a:t>
            </a:r>
          </a:p>
          <a:p>
            <a:pPr marL="285750" indent="-285750">
              <a:buFont typeface="Arial" panose="020B0604020202020204" pitchFamily="34" charset="0"/>
              <a:buChar char="•"/>
            </a:pPr>
            <a:r>
              <a:rPr lang="en-US" sz="2400" dirty="0">
                <a:latin typeface="urw-din"/>
              </a:rPr>
              <a:t>On the basis of it different vectors are compared using the Angle between them.</a:t>
            </a:r>
            <a:endParaRPr lang="en-IN" sz="2400" dirty="0">
              <a:latin typeface="urw-din"/>
            </a:endParaRPr>
          </a:p>
        </p:txBody>
      </p:sp>
    </p:spTree>
    <p:extLst>
      <p:ext uri="{BB962C8B-B14F-4D97-AF65-F5344CB8AC3E}">
        <p14:creationId xmlns:p14="http://schemas.microsoft.com/office/powerpoint/2010/main" val="4254125415"/>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2">
            <a:extLst>
              <a:ext uri="{FF2B5EF4-FFF2-40B4-BE49-F238E27FC236}">
                <a16:creationId xmlns:a16="http://schemas.microsoft.com/office/drawing/2014/main" id="{F5380E9A-163E-4576-BCDD-0A450B7E90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79943" y="237744"/>
            <a:ext cx="7652977" cy="6382512"/>
          </a:xfrm>
          <a:prstGeom prst="rect">
            <a:avLst/>
          </a:pr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4">
            <a:extLst>
              <a:ext uri="{FF2B5EF4-FFF2-40B4-BE49-F238E27FC236}">
                <a16:creationId xmlns:a16="http://schemas.microsoft.com/office/drawing/2014/main" id="{88DDEF77-9746-4D83-91F9-442A2487E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17103" y="374904"/>
            <a:ext cx="7340156" cy="6108192"/>
          </a:xfrm>
          <a:prstGeom prst="rect">
            <a:avLst/>
          </a:prstGeom>
          <a:noFill/>
          <a:ln w="6350" cap="sq">
            <a:solidFill>
              <a:schemeClr val="tx1">
                <a:lumMod val="65000"/>
                <a:lumOff val="3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7" name="TextBox 6">
            <a:extLst>
              <a:ext uri="{FF2B5EF4-FFF2-40B4-BE49-F238E27FC236}">
                <a16:creationId xmlns:a16="http://schemas.microsoft.com/office/drawing/2014/main" id="{4380893E-741B-E017-9334-7FDE83D6FB6C}"/>
              </a:ext>
            </a:extLst>
          </p:cNvPr>
          <p:cNvSpPr txBox="1"/>
          <p:nvPr/>
        </p:nvSpPr>
        <p:spPr>
          <a:xfrm>
            <a:off x="4879383" y="1142809"/>
            <a:ext cx="184731" cy="1323439"/>
          </a:xfrm>
          <a:prstGeom prst="rect">
            <a:avLst/>
          </a:prstGeom>
          <a:noFill/>
        </p:spPr>
        <p:txBody>
          <a:bodyPr wrap="none" rtlCol="0">
            <a:spAutoFit/>
          </a:bodyPr>
          <a:lstStyle/>
          <a:p>
            <a:br>
              <a:rPr lang="en-US" sz="4000" dirty="0">
                <a:latin typeface="Arial Rounded MT Bold" panose="020F0704030504030204" pitchFamily="34" charset="0"/>
              </a:rPr>
            </a:br>
            <a:endParaRPr lang="en-IN" sz="4000" dirty="0">
              <a:latin typeface="Arial Rounded MT Bold" panose="020F0704030504030204" pitchFamily="34" charset="0"/>
            </a:endParaRPr>
          </a:p>
        </p:txBody>
      </p:sp>
      <p:sp>
        <p:nvSpPr>
          <p:cNvPr id="3" name="TextBox 2">
            <a:extLst>
              <a:ext uri="{FF2B5EF4-FFF2-40B4-BE49-F238E27FC236}">
                <a16:creationId xmlns:a16="http://schemas.microsoft.com/office/drawing/2014/main" id="{3FDBB205-47A6-2316-4E55-9C6213F4FD21}"/>
              </a:ext>
            </a:extLst>
          </p:cNvPr>
          <p:cNvSpPr txBox="1"/>
          <p:nvPr/>
        </p:nvSpPr>
        <p:spPr>
          <a:xfrm>
            <a:off x="5064114" y="1613647"/>
            <a:ext cx="1717137" cy="707886"/>
          </a:xfrm>
          <a:prstGeom prst="rect">
            <a:avLst/>
          </a:prstGeom>
          <a:noFill/>
        </p:spPr>
        <p:txBody>
          <a:bodyPr wrap="none" rtlCol="0">
            <a:spAutoFit/>
          </a:bodyPr>
          <a:lstStyle/>
          <a:p>
            <a:r>
              <a:rPr lang="en-US" sz="4000" dirty="0">
                <a:latin typeface="Arial Rounded MT Bold" panose="020F0704030504030204" pitchFamily="34" charset="0"/>
              </a:rPr>
              <a:t>BTS</a:t>
            </a:r>
            <a:r>
              <a:rPr lang="en-US" sz="4000" dirty="0">
                <a:latin typeface="Arial Rounded MT Bold" panose="020F0704030504030204" pitchFamily="34" charset="0"/>
                <a:sym typeface="Wingdings" panose="05000000000000000000" pitchFamily="2" charset="2"/>
              </a:rPr>
              <a:t></a:t>
            </a:r>
            <a:endParaRPr lang="en-IN" sz="4000" dirty="0">
              <a:latin typeface="Arial Rounded MT Bold" panose="020F0704030504030204" pitchFamily="34" charset="0"/>
            </a:endParaRPr>
          </a:p>
        </p:txBody>
      </p:sp>
      <p:pic>
        <p:nvPicPr>
          <p:cNvPr id="9" name="Picture 8">
            <a:extLst>
              <a:ext uri="{FF2B5EF4-FFF2-40B4-BE49-F238E27FC236}">
                <a16:creationId xmlns:a16="http://schemas.microsoft.com/office/drawing/2014/main" id="{4D07D45C-4771-4E1E-DA5A-CFD137162E5B}"/>
              </a:ext>
            </a:extLst>
          </p:cNvPr>
          <p:cNvPicPr>
            <a:picLocks noChangeAspect="1"/>
          </p:cNvPicPr>
          <p:nvPr/>
        </p:nvPicPr>
        <p:blipFill rotWithShape="1">
          <a:blip r:embed="rId2"/>
          <a:srcRect l="18417" t="19260" b="25185"/>
          <a:stretch/>
        </p:blipFill>
        <p:spPr>
          <a:xfrm>
            <a:off x="0" y="0"/>
            <a:ext cx="12201212" cy="6858000"/>
          </a:xfrm>
          <a:prstGeom prst="rect">
            <a:avLst/>
          </a:prstGeom>
        </p:spPr>
      </p:pic>
      <p:sp>
        <p:nvSpPr>
          <p:cNvPr id="10" name="TextBox 9">
            <a:extLst>
              <a:ext uri="{FF2B5EF4-FFF2-40B4-BE49-F238E27FC236}">
                <a16:creationId xmlns:a16="http://schemas.microsoft.com/office/drawing/2014/main" id="{3283BA28-9C86-6B4E-8324-E419993191F1}"/>
              </a:ext>
            </a:extLst>
          </p:cNvPr>
          <p:cNvSpPr txBox="1"/>
          <p:nvPr/>
        </p:nvSpPr>
        <p:spPr>
          <a:xfrm>
            <a:off x="8087181" y="3246120"/>
            <a:ext cx="3919214" cy="646331"/>
          </a:xfrm>
          <a:prstGeom prst="rect">
            <a:avLst/>
          </a:prstGeom>
          <a:noFill/>
        </p:spPr>
        <p:txBody>
          <a:bodyPr wrap="none" rtlCol="0">
            <a:spAutoFit/>
          </a:bodyPr>
          <a:lstStyle/>
          <a:p>
            <a:r>
              <a:rPr lang="en-US" sz="3600" dirty="0">
                <a:solidFill>
                  <a:schemeClr val="bg1"/>
                </a:solidFill>
              </a:rPr>
              <a:t>Individual Vectors</a:t>
            </a:r>
            <a:endParaRPr lang="en-IN" sz="3600" dirty="0">
              <a:solidFill>
                <a:schemeClr val="bg1"/>
              </a:solidFill>
            </a:endParaRPr>
          </a:p>
        </p:txBody>
      </p:sp>
    </p:spTree>
    <p:extLst>
      <p:ext uri="{BB962C8B-B14F-4D97-AF65-F5344CB8AC3E}">
        <p14:creationId xmlns:p14="http://schemas.microsoft.com/office/powerpoint/2010/main" val="2176667519"/>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A9A6D71-5B44-1F1E-70DC-AC00EB38EDA0}"/>
              </a:ext>
            </a:extLst>
          </p:cNvPr>
          <p:cNvPicPr>
            <a:picLocks noChangeAspect="1"/>
          </p:cNvPicPr>
          <p:nvPr/>
        </p:nvPicPr>
        <p:blipFill rotWithShape="1">
          <a:blip r:embed="rId2"/>
          <a:srcRect l="19417" t="21037" b="24296"/>
          <a:stretch/>
        </p:blipFill>
        <p:spPr>
          <a:xfrm>
            <a:off x="-1" y="0"/>
            <a:ext cx="12220993" cy="6858000"/>
          </a:xfrm>
          <a:prstGeom prst="rect">
            <a:avLst/>
          </a:prstGeom>
        </p:spPr>
      </p:pic>
      <p:sp>
        <p:nvSpPr>
          <p:cNvPr id="7" name="TextBox 6">
            <a:extLst>
              <a:ext uri="{FF2B5EF4-FFF2-40B4-BE49-F238E27FC236}">
                <a16:creationId xmlns:a16="http://schemas.microsoft.com/office/drawing/2014/main" id="{CDC2F463-58D5-C0CE-7011-ED032549FBDF}"/>
              </a:ext>
            </a:extLst>
          </p:cNvPr>
          <p:cNvSpPr txBox="1"/>
          <p:nvPr/>
        </p:nvSpPr>
        <p:spPr>
          <a:xfrm>
            <a:off x="6827520" y="2418080"/>
            <a:ext cx="3388492" cy="769441"/>
          </a:xfrm>
          <a:prstGeom prst="rect">
            <a:avLst/>
          </a:prstGeom>
          <a:noFill/>
        </p:spPr>
        <p:txBody>
          <a:bodyPr wrap="none" rtlCol="0">
            <a:spAutoFit/>
          </a:bodyPr>
          <a:lstStyle/>
          <a:p>
            <a:r>
              <a:rPr lang="en-US" sz="4400" dirty="0">
                <a:solidFill>
                  <a:schemeClr val="bg1"/>
                </a:solidFill>
              </a:rPr>
              <a:t>The function</a:t>
            </a:r>
            <a:endParaRPr lang="en-IN" sz="4400" dirty="0">
              <a:solidFill>
                <a:schemeClr val="bg1"/>
              </a:solidFill>
            </a:endParaRPr>
          </a:p>
        </p:txBody>
      </p:sp>
    </p:spTree>
    <p:extLst>
      <p:ext uri="{BB962C8B-B14F-4D97-AF65-F5344CB8AC3E}">
        <p14:creationId xmlns:p14="http://schemas.microsoft.com/office/powerpoint/2010/main" val="12547626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bstract image">
            <a:extLst>
              <a:ext uri="{FF2B5EF4-FFF2-40B4-BE49-F238E27FC236}">
                <a16:creationId xmlns:a16="http://schemas.microsoft.com/office/drawing/2014/main" id="{5C002EE5-E4FF-463C-8DAA-9AC0B6D407FF}"/>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1" y="0"/>
            <a:ext cx="12191979" cy="6857990"/>
          </a:xfrm>
          <a:prstGeom prst="rect">
            <a:avLst/>
          </a:prstGeom>
        </p:spPr>
      </p:pic>
      <p:sp>
        <p:nvSpPr>
          <p:cNvPr id="29" name="Rectangle 22">
            <a:extLst>
              <a:ext uri="{FF2B5EF4-FFF2-40B4-BE49-F238E27FC236}">
                <a16:creationId xmlns:a16="http://schemas.microsoft.com/office/drawing/2014/main" id="{F5380E9A-163E-4576-BCDD-0A450B7E90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79943" y="237744"/>
            <a:ext cx="7652977" cy="6382512"/>
          </a:xfrm>
          <a:prstGeom prst="rect">
            <a:avLst/>
          </a:pr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4">
            <a:extLst>
              <a:ext uri="{FF2B5EF4-FFF2-40B4-BE49-F238E27FC236}">
                <a16:creationId xmlns:a16="http://schemas.microsoft.com/office/drawing/2014/main" id="{88DDEF77-9746-4D83-91F9-442A2487E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17103" y="374904"/>
            <a:ext cx="7340156" cy="6108192"/>
          </a:xfrm>
          <a:prstGeom prst="rect">
            <a:avLst/>
          </a:prstGeom>
          <a:noFill/>
          <a:ln w="6350" cap="sq">
            <a:solidFill>
              <a:schemeClr val="tx1">
                <a:lumMod val="65000"/>
                <a:lumOff val="3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2C9295F-E638-4F61-AFE2-CF3E40556031}"/>
              </a:ext>
            </a:extLst>
          </p:cNvPr>
          <p:cNvSpPr>
            <a:spLocks noGrp="1"/>
          </p:cNvSpPr>
          <p:nvPr>
            <p:ph type="title"/>
          </p:nvPr>
        </p:nvSpPr>
        <p:spPr>
          <a:xfrm>
            <a:off x="4747214" y="2748626"/>
            <a:ext cx="6718433" cy="971053"/>
          </a:xfrm>
        </p:spPr>
        <p:txBody>
          <a:bodyPr>
            <a:normAutofit/>
          </a:bodyPr>
          <a:lstStyle/>
          <a:p>
            <a:pPr algn="ctr"/>
            <a:r>
              <a:rPr lang="en-US" sz="4400" b="1" cap="all" spc="-100" dirty="0">
                <a:solidFill>
                  <a:srgbClr val="C00000"/>
                </a:solidFill>
                <a:latin typeface="+mn-lt"/>
              </a:rPr>
              <a:t>Thank you</a:t>
            </a:r>
          </a:p>
        </p:txBody>
      </p:sp>
      <p:sp>
        <p:nvSpPr>
          <p:cNvPr id="7" name="TextBox 6">
            <a:extLst>
              <a:ext uri="{FF2B5EF4-FFF2-40B4-BE49-F238E27FC236}">
                <a16:creationId xmlns:a16="http://schemas.microsoft.com/office/drawing/2014/main" id="{4380893E-741B-E017-9334-7FDE83D6FB6C}"/>
              </a:ext>
            </a:extLst>
          </p:cNvPr>
          <p:cNvSpPr txBox="1"/>
          <p:nvPr/>
        </p:nvSpPr>
        <p:spPr>
          <a:xfrm>
            <a:off x="4879383" y="1142809"/>
            <a:ext cx="184731" cy="1323439"/>
          </a:xfrm>
          <a:prstGeom prst="rect">
            <a:avLst/>
          </a:prstGeom>
          <a:noFill/>
        </p:spPr>
        <p:txBody>
          <a:bodyPr wrap="none" rtlCol="0">
            <a:spAutoFit/>
          </a:bodyPr>
          <a:lstStyle/>
          <a:p>
            <a:br>
              <a:rPr lang="en-US" sz="4000" dirty="0">
                <a:latin typeface="Arial Rounded MT Bold" panose="020F0704030504030204" pitchFamily="34" charset="0"/>
              </a:rPr>
            </a:br>
            <a:endParaRPr lang="en-IN" sz="4000" dirty="0">
              <a:latin typeface="Arial Rounded MT Bold" panose="020F0704030504030204" pitchFamily="34" charset="0"/>
            </a:endParaRPr>
          </a:p>
        </p:txBody>
      </p:sp>
      <p:sp>
        <p:nvSpPr>
          <p:cNvPr id="5" name="TextBox 4">
            <a:extLst>
              <a:ext uri="{FF2B5EF4-FFF2-40B4-BE49-F238E27FC236}">
                <a16:creationId xmlns:a16="http://schemas.microsoft.com/office/drawing/2014/main" id="{ED54D16A-F67D-891F-D1F0-676BBE6CD3BC}"/>
              </a:ext>
            </a:extLst>
          </p:cNvPr>
          <p:cNvSpPr txBox="1"/>
          <p:nvPr/>
        </p:nvSpPr>
        <p:spPr>
          <a:xfrm>
            <a:off x="4879383" y="2259044"/>
            <a:ext cx="6718433" cy="461665"/>
          </a:xfrm>
          <a:prstGeom prst="rect">
            <a:avLst/>
          </a:prstGeom>
          <a:noFill/>
        </p:spPr>
        <p:txBody>
          <a:bodyPr wrap="square" rtlCol="0">
            <a:spAutoFit/>
          </a:bodyPr>
          <a:lstStyle/>
          <a:p>
            <a:pPr marL="285750" indent="-285750">
              <a:buFont typeface="Arial" panose="020B0604020202020204" pitchFamily="34" charset="0"/>
              <a:buChar char="•"/>
            </a:pPr>
            <a:endParaRPr lang="en-IN" sz="2400" dirty="0">
              <a:latin typeface="urw-din"/>
            </a:endParaRPr>
          </a:p>
        </p:txBody>
      </p:sp>
    </p:spTree>
    <p:extLst>
      <p:ext uri="{BB962C8B-B14F-4D97-AF65-F5344CB8AC3E}">
        <p14:creationId xmlns:p14="http://schemas.microsoft.com/office/powerpoint/2010/main" val="2660983520"/>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Custom 38">
      <a:dk1>
        <a:sysClr val="windowText" lastClr="000000"/>
      </a:dk1>
      <a:lt1>
        <a:sysClr val="window" lastClr="FFFFFF"/>
      </a:lt1>
      <a:dk2>
        <a:srgbClr val="505046"/>
      </a:dk2>
      <a:lt2>
        <a:srgbClr val="EEECE1"/>
      </a:lt2>
      <a:accent1>
        <a:srgbClr val="EE462D"/>
      </a:accent1>
      <a:accent2>
        <a:srgbClr val="595A85"/>
      </a:accent2>
      <a:accent3>
        <a:srgbClr val="8D6F5B"/>
      </a:accent3>
      <a:accent4>
        <a:srgbClr val="FABD2F"/>
      </a:accent4>
      <a:accent5>
        <a:srgbClr val="AF8073"/>
      </a:accent5>
      <a:accent6>
        <a:srgbClr val="787880"/>
      </a:accent6>
      <a:hlink>
        <a:srgbClr val="CC8D00"/>
      </a:hlink>
      <a:folHlink>
        <a:srgbClr val="82829E"/>
      </a:folHlink>
    </a:clrScheme>
    <a:fontScheme name="Savon">
      <a:majorFont>
        <a:latin typeface="Avenir Next LT Pro 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E92E9E5-79AF-4029-8FCA-9C327D54FD8F}">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659927E4-E194-47BE-91C2-B87D50CF51DB}">
  <ds:schemaRefs>
    <ds:schemaRef ds:uri="http://schemas.microsoft.com/sharepoint/v3/contenttype/forms"/>
  </ds:schemaRefs>
</ds:datastoreItem>
</file>

<file path=customXml/itemProps3.xml><?xml version="1.0" encoding="utf-8"?>
<ds:datastoreItem xmlns:ds="http://schemas.openxmlformats.org/officeDocument/2006/customXml" ds:itemID="{E34A532A-EA0D-41F9-B458-AF9358EF2F0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{330EF17C-8B7B-4382-9B6E-4181E2316F70}tf56410444_win32</Template>
  <TotalTime>114</TotalTime>
  <Words>298</Words>
  <Application>Microsoft Office PowerPoint</Application>
  <PresentationFormat>Widescreen</PresentationFormat>
  <Paragraphs>45</Paragraphs>
  <Slides>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Arial</vt:lpstr>
      <vt:lpstr>Arial Rounded MT Bold</vt:lpstr>
      <vt:lpstr>Avenir Next LT Pro</vt:lpstr>
      <vt:lpstr>Avenir Next LT Pro Light</vt:lpstr>
      <vt:lpstr>Garamond</vt:lpstr>
      <vt:lpstr>raleway</vt:lpstr>
      <vt:lpstr>urw-din</vt:lpstr>
      <vt:lpstr>SavonVTI</vt:lpstr>
      <vt:lpstr>Movie recommendation engine</vt:lpstr>
      <vt:lpstr>The Architecture</vt:lpstr>
      <vt:lpstr>The ALGORITHM</vt:lpstr>
      <vt:lpstr>The ALGORITHM</vt:lpstr>
      <vt:lpstr>The ALGORITHM</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 recommendation engine</dc:title>
  <dc:creator>Nikhil Kumar</dc:creator>
  <cp:lastModifiedBy>Nikhil Kumar</cp:lastModifiedBy>
  <cp:revision>1</cp:revision>
  <dcterms:created xsi:type="dcterms:W3CDTF">2022-05-29T04:56:40Z</dcterms:created>
  <dcterms:modified xsi:type="dcterms:W3CDTF">2022-05-29T06:51:13Z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