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876" r:id="rId3"/>
    <p:sldId id="925" r:id="rId5"/>
    <p:sldId id="759" r:id="rId6"/>
    <p:sldId id="1124" r:id="rId7"/>
    <p:sldId id="1184" r:id="rId8"/>
    <p:sldId id="1125" r:id="rId9"/>
    <p:sldId id="1126" r:id="rId10"/>
    <p:sldId id="1128" r:id="rId11"/>
    <p:sldId id="1127" r:id="rId12"/>
    <p:sldId id="1129" r:id="rId13"/>
    <p:sldId id="1130" r:id="rId14"/>
    <p:sldId id="1131" r:id="rId15"/>
    <p:sldId id="1132" r:id="rId16"/>
    <p:sldId id="1133" r:id="rId17"/>
    <p:sldId id="1134" r:id="rId18"/>
    <p:sldId id="1136" r:id="rId19"/>
    <p:sldId id="1137" r:id="rId20"/>
    <p:sldId id="1140" r:id="rId21"/>
    <p:sldId id="1139" r:id="rId22"/>
    <p:sldId id="1141" r:id="rId23"/>
    <p:sldId id="1142" r:id="rId24"/>
    <p:sldId id="1143" r:id="rId25"/>
    <p:sldId id="1144" r:id="rId26"/>
    <p:sldId id="1146" r:id="rId27"/>
    <p:sldId id="1147" r:id="rId28"/>
    <p:sldId id="1148" r:id="rId29"/>
    <p:sldId id="1149" r:id="rId30"/>
    <p:sldId id="1151" r:id="rId31"/>
    <p:sldId id="1153" r:id="rId32"/>
    <p:sldId id="1154" r:id="rId33"/>
    <p:sldId id="1155" r:id="rId34"/>
    <p:sldId id="1156" r:id="rId35"/>
    <p:sldId id="1157" r:id="rId36"/>
    <p:sldId id="1159" r:id="rId37"/>
    <p:sldId id="1160" r:id="rId38"/>
    <p:sldId id="1162" r:id="rId39"/>
    <p:sldId id="1163" r:id="rId40"/>
    <p:sldId id="1164" r:id="rId41"/>
    <p:sldId id="1165" r:id="rId42"/>
    <p:sldId id="1168" r:id="rId43"/>
    <p:sldId id="1167" r:id="rId44"/>
    <p:sldId id="1183" r:id="rId45"/>
    <p:sldId id="1170" r:id="rId46"/>
    <p:sldId id="1171" r:id="rId47"/>
    <p:sldId id="1172" r:id="rId48"/>
    <p:sldId id="1173" r:id="rId49"/>
    <p:sldId id="1175" r:id="rId50"/>
    <p:sldId id="1176" r:id="rId51"/>
    <p:sldId id="1177" r:id="rId52"/>
    <p:sldId id="1044" r:id="rId53"/>
    <p:sldId id="1180" r:id="rId54"/>
    <p:sldId id="1050" r:id="rId55"/>
    <p:sldId id="291" r:id="rId56"/>
  </p:sldIdLst>
  <p:sldSz cx="9144000" cy="5143500" type="screen16x9"/>
  <p:notesSz cx="6858000" cy="9144000"/>
  <p:custDataLst>
    <p:tags r:id="rId61"/>
  </p:custDataLst>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597" userDrawn="1">
          <p15:clr>
            <a:srgbClr val="A4A3A4"/>
          </p15:clr>
        </p15:guide>
        <p15:guide id="2" pos="3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admin" initials="a" lastIdx="1" clrIdx="5"/>
  <p:cmAuthor id="6" name="Sneha Alex" initials="SA" lastIdx="1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FF"/>
    <a:srgbClr val="0000CC"/>
    <a:srgbClr val="0000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71204" autoAdjust="0"/>
  </p:normalViewPr>
  <p:slideViewPr>
    <p:cSldViewPr snapToGrid="0" showGuides="1">
      <p:cViewPr varScale="1">
        <p:scale>
          <a:sx n="65" d="100"/>
          <a:sy n="65" d="100"/>
        </p:scale>
        <p:origin x="1616" y="44"/>
      </p:cViewPr>
      <p:guideLst>
        <p:guide orient="horz" pos="1597"/>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gs" Target="tags/tag51.xml"/><Relationship Id="rId60" Type="http://schemas.openxmlformats.org/officeDocument/2006/relationships/commentAuthors" Target="commentAuthors.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endParaRPr lang="en-US" b="0" dirty="0">
              <a:solidFill>
                <a:srgbClr val="FF0000"/>
              </a:solidFill>
            </a:endParaRPr>
          </a:p>
          <a:p>
            <a:pPr>
              <a:buFontTx/>
              <a:buNone/>
            </a:pPr>
            <a:r>
              <a:rPr lang="en-US" b="0" dirty="0" smtClean="0">
                <a:solidFill>
                  <a:srgbClr val="FF0000"/>
                </a:solidFill>
              </a:rPr>
              <a:t>CyberOps Associates </a:t>
            </a:r>
            <a:r>
              <a:rPr lang="en-US" b="0" dirty="0">
                <a:solidFill>
                  <a:srgbClr val="FF0000"/>
                </a:solidFill>
              </a:rPr>
              <a:t>v1.0</a:t>
            </a:r>
            <a:endParaRPr lang="en-US"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b="0" dirty="0">
                <a:solidFill>
                  <a:srgbClr val="FF0000"/>
                </a:solidFill>
              </a:rPr>
              <a:t>Module </a:t>
            </a:r>
            <a:r>
              <a:rPr lang="en-US" dirty="0" smtClean="0">
                <a:solidFill>
                  <a:schemeClr val="accent5">
                    <a:lumMod val="40000"/>
                    <a:lumOff val="60000"/>
                  </a:schemeClr>
                </a:solidFill>
              </a:rPr>
              <a:t>6 : 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630" lvl="1" indent="-171450">
              <a:buFont typeface="Arial" panose="020B0604020202020204" pitchFamily="34" charset="0"/>
              <a:buChar char="•"/>
            </a:pPr>
            <a:r>
              <a:rPr lang="en-US" sz="1000" dirty="0"/>
              <a:t>Welcome the audience in a warm and cordial manner. Ensure that everyone is set up with the required resources.</a:t>
            </a:r>
            <a:endParaRPr lang="en-US" sz="1000" dirty="0"/>
          </a:p>
          <a:p>
            <a:pPr marL="341630" lvl="1" indent="-171450">
              <a:buFont typeface="Arial" panose="020B0604020202020204" pitchFamily="34" charset="0"/>
              <a:buChar char="•"/>
            </a:pPr>
            <a:r>
              <a:rPr lang="en-US" sz="1000" dirty="0" smtClean="0"/>
              <a:t>Introduce </a:t>
            </a:r>
            <a:r>
              <a:rPr lang="en-US" sz="1000" dirty="0"/>
              <a:t>the topic and encourage learners to come up with a list of expectations from the session. Collate topics on the white board or Desktop while using learner’s inputs to interpret them in words.</a:t>
            </a:r>
            <a:r>
              <a:rPr lang="en-US" sz="1000" b="1" dirty="0"/>
              <a:t> </a:t>
            </a:r>
            <a:endParaRPr lang="en-US" sz="1050" b="1" dirty="0">
              <a:solidFill>
                <a:prstClr val="black"/>
              </a:solidFill>
            </a:endParaRPr>
          </a:p>
          <a:p>
            <a:pPr marL="341630"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endParaRPr lang="en-US" sz="1000" dirty="0">
              <a:solidFill>
                <a:prstClr val="black"/>
              </a:solidFill>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1" dirty="0"/>
              <a:t>Key Points: </a:t>
            </a:r>
            <a:r>
              <a:rPr lang="en-US" sz="1200" b="0" i="1" dirty="0"/>
              <a:t>NA</a:t>
            </a:r>
            <a:endParaRPr lang="en-US" sz="1200" i="1" dirty="0"/>
          </a:p>
          <a:p>
            <a:pPr marL="341630" lvl="1" indent="-171450">
              <a:buFont typeface="Courier New" panose="02070309020205020404" pitchFamily="49" charset="0"/>
              <a:buChar char="o"/>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IPv4</a:t>
            </a:r>
            <a:endParaRPr lang="en-US" sz="1200" b="0" i="0" kern="1200" dirty="0" smtClean="0">
              <a:solidFill>
                <a:schemeClr val="tx1"/>
              </a:solidFill>
              <a:effectLst/>
              <a:latin typeface="+mn-lt"/>
              <a:ea typeface="+mn-ea"/>
              <a:cs typeface="+mn-cs"/>
            </a:endParaRPr>
          </a:p>
          <a:p>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.2.1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The Network Layer</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IPv4</a:t>
            </a:r>
            <a:endParaRPr lang="en-US" sz="1200" b="0" i="0" kern="1200" dirty="0" smtClean="0">
              <a:solidFill>
                <a:schemeClr val="tx1"/>
              </a:solidFill>
              <a:effectLst/>
              <a:latin typeface="+mn-lt"/>
              <a:ea typeface="+mn-ea"/>
              <a:cs typeface="+mn-cs"/>
            </a:endParaRPr>
          </a:p>
          <a:p>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.2.2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IP Encapsulation</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IPv4</a:t>
            </a:r>
            <a:endParaRPr lang="en-US" sz="1200" b="0" i="0" kern="1200" dirty="0" smtClean="0">
              <a:solidFill>
                <a:schemeClr val="tx1"/>
              </a:solidFill>
              <a:effectLst/>
              <a:latin typeface="+mn-lt"/>
              <a:ea typeface="+mn-ea"/>
              <a:cs typeface="+mn-cs"/>
            </a:endParaRPr>
          </a:p>
          <a:p>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.2.3– </a:t>
            </a:r>
            <a:r>
              <a:rPr lang="en-US" sz="1200" b="0" i="0" kern="1200" dirty="0" smtClean="0">
                <a:solidFill>
                  <a:schemeClr val="tx1"/>
                </a:solidFill>
                <a:effectLst/>
                <a:latin typeface="+mn-lt"/>
                <a:ea typeface="+mn-ea"/>
                <a:cs typeface="+mn-cs"/>
              </a:rPr>
              <a:t>Characteristics of IP</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IPv4</a:t>
            </a:r>
            <a:endParaRPr lang="en-US" sz="1200" b="0" i="0" kern="1200" dirty="0" smtClean="0">
              <a:solidFill>
                <a:schemeClr val="tx1"/>
              </a:solidFill>
              <a:effectLst/>
              <a:latin typeface="+mn-lt"/>
              <a:ea typeface="+mn-ea"/>
              <a:cs typeface="+mn-cs"/>
            </a:endParaRPr>
          </a:p>
          <a:p>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.2.4 – </a:t>
            </a:r>
            <a:r>
              <a:rPr lang="en-US" sz="1200" b="0" i="0" kern="1200" dirty="0" smtClean="0">
                <a:solidFill>
                  <a:schemeClr val="tx1"/>
                </a:solidFill>
                <a:effectLst/>
                <a:latin typeface="+mn-lt"/>
                <a:ea typeface="+mn-ea"/>
                <a:cs typeface="+mn-cs"/>
              </a:rPr>
              <a:t>Connectionless</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IPv4</a:t>
            </a:r>
            <a:endParaRPr lang="en-US" sz="1200" b="0" i="0" kern="1200" dirty="0" smtClean="0">
              <a:solidFill>
                <a:schemeClr val="tx1"/>
              </a:solidFill>
              <a:effectLst/>
              <a:latin typeface="+mn-lt"/>
              <a:ea typeface="+mn-ea"/>
              <a:cs typeface="+mn-cs"/>
            </a:endParaRPr>
          </a:p>
          <a:p>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.2.5 – </a:t>
            </a:r>
            <a:r>
              <a:rPr lang="en-US" sz="1200" b="0" i="0" kern="1200" dirty="0" smtClean="0">
                <a:solidFill>
                  <a:schemeClr val="tx1"/>
                </a:solidFill>
                <a:effectLst/>
                <a:latin typeface="+mn-lt"/>
                <a:ea typeface="+mn-ea"/>
                <a:cs typeface="+mn-cs"/>
              </a:rPr>
              <a:t>Best Effort</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 (IP)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IPv4</a:t>
            </a:r>
            <a:endParaRPr lang="en-US" sz="1200" b="0" i="0" kern="1200" dirty="0" smtClean="0">
              <a:solidFill>
                <a:schemeClr val="tx1"/>
              </a:solidFill>
              <a:effectLst/>
              <a:latin typeface="+mn-lt"/>
              <a:ea typeface="+mn-ea"/>
              <a:cs typeface="+mn-cs"/>
            </a:endParaRPr>
          </a:p>
          <a:p>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.2.6 – </a:t>
            </a:r>
            <a:r>
              <a:rPr lang="en-US" sz="1200" b="0" i="0" kern="1200" dirty="0" smtClean="0">
                <a:solidFill>
                  <a:schemeClr val="tx1"/>
                </a:solidFill>
                <a:effectLst/>
                <a:latin typeface="+mn-lt"/>
                <a:ea typeface="+mn-ea"/>
                <a:cs typeface="+mn-cs"/>
              </a:rPr>
              <a:t>Media Independent</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6.2.7 - Check Your Understanding - IP Characteristics</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IPv4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6.2.8 - IPv4 Packet Header</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a:t>
            </a:r>
            <a:r>
              <a:rPr lang="en-US" sz="1200" kern="1200" baseline="0" dirty="0" smtClean="0">
                <a:solidFill>
                  <a:schemeClr val="tx1"/>
                </a:solidFill>
                <a:latin typeface="Arial" panose="020B0604020202020204" pitchFamily="34" charset="0"/>
                <a:ea typeface="MS PGothic" panose="020B0600070205080204" pitchFamily="34" charset="-128"/>
              </a:rPr>
              <a:t>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IPv4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6.2.9 </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a:t>
            </a:r>
            <a:r>
              <a:rPr lang="en-US" sz="1200" b="0" i="0" kern="1200" dirty="0" smtClean="0">
                <a:solidFill>
                  <a:schemeClr val="tx1"/>
                </a:solidFill>
                <a:effectLst/>
                <a:latin typeface="+mn-lt"/>
                <a:ea typeface="+mn-ea"/>
                <a:cs typeface="+mn-cs"/>
              </a:rPr>
              <a:t> IPv4 Packet Header Fields</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6.2.10</a:t>
            </a:r>
            <a:r>
              <a:rPr lang="en-US" sz="1200" b="0" i="0" kern="1200" baseline="0" dirty="0" smtClean="0">
                <a:solidFill>
                  <a:schemeClr val="tx1"/>
                </a:solidFill>
                <a:effectLst/>
                <a:latin typeface="+mn-lt"/>
                <a:ea typeface="+mn-ea"/>
                <a:cs typeface="+mn-cs"/>
              </a:rPr>
              <a:t> </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 C</a:t>
            </a:r>
            <a:r>
              <a:rPr lang="en-IN" sz="1200" b="0" i="0" kern="1200" dirty="0" smtClean="0">
                <a:solidFill>
                  <a:schemeClr val="tx1"/>
                </a:solidFill>
                <a:effectLst/>
                <a:latin typeface="+mn-lt"/>
                <a:ea typeface="+mn-ea"/>
                <a:cs typeface="+mn-cs"/>
              </a:rPr>
              <a:t>heck Your Understanding - IPv4 Packet</a:t>
            </a:r>
            <a:endParaRPr lang="en-IN"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smtClean="0">
                <a:solidFill>
                  <a:schemeClr val="accent5">
                    <a:lumMod val="40000"/>
                    <a:lumOff val="60000"/>
                  </a:schemeClr>
                </a:solidFill>
              </a:rPr>
              <a:t> 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smtClean="0"/>
              <a:t>IP Addressing Basics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10</a:t>
            </a:r>
            <a:r>
              <a:rPr lang="en-US" sz="1000" dirty="0" smtClean="0">
                <a:solidFill>
                  <a:srgbClr val="FF0000"/>
                </a:solidFill>
              </a:rPr>
              <a:t> </a:t>
            </a:r>
            <a:r>
              <a:rPr lang="en-US" sz="1000" dirty="0">
                <a:solidFill>
                  <a:srgbClr val="FF0000"/>
                </a:solidFill>
              </a:rPr>
              <a:t>mi</a:t>
            </a:r>
            <a:r>
              <a:rPr lang="en-US" sz="1000" dirty="0"/>
              <a:t>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Discuss network and host portions</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Explain the concepts of subnet mask and prefix length</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Explain the subnetting broadcast domains.</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Demonstrate a video to the students to explain </a:t>
            </a:r>
            <a:r>
              <a:rPr lang="en-IN" sz="1000" dirty="0" smtClean="0">
                <a:solidFill>
                  <a:srgbClr val="000000"/>
                </a:solidFill>
              </a:rPr>
              <a:t>Network, Host and Broadcast addresses.</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0" i="0" kern="1200" dirty="0" smtClean="0">
                <a:solidFill>
                  <a:schemeClr val="tx1"/>
                </a:solidFill>
                <a:latin typeface="+mn-lt"/>
                <a:ea typeface="+mn-ea"/>
                <a:cs typeface="+mn-cs"/>
              </a:rPr>
              <a:t>Ensure that they complete the “Check Your Understanding </a:t>
            </a:r>
            <a:r>
              <a:rPr lang="en-US" sz="1000" b="0" i="0" kern="1200" dirty="0" smtClean="0">
                <a:solidFill>
                  <a:schemeClr val="tx1"/>
                </a:solidFill>
                <a:effectLst/>
                <a:latin typeface="+mn-lt"/>
                <a:ea typeface="+mn-ea"/>
                <a:cs typeface="+mn-cs"/>
              </a:rPr>
              <a:t>– IPV4</a:t>
            </a:r>
            <a:r>
              <a:rPr lang="en-US" sz="1000" b="0" i="0" kern="1200" baseline="0" dirty="0" smtClean="0">
                <a:solidFill>
                  <a:schemeClr val="tx1"/>
                </a:solidFill>
                <a:effectLst/>
                <a:latin typeface="+mn-lt"/>
                <a:ea typeface="+mn-ea"/>
                <a:cs typeface="+mn-cs"/>
              </a:rPr>
              <a:t> Address structure</a:t>
            </a:r>
            <a:r>
              <a:rPr lang="en-US" sz="1000" b="0" i="0" kern="1200" dirty="0" smtClean="0">
                <a:solidFill>
                  <a:schemeClr val="tx1"/>
                </a:solidFill>
                <a:effectLst/>
                <a:latin typeface="+mn-lt"/>
                <a:ea typeface="+mn-ea"/>
                <a:cs typeface="+mn-cs"/>
              </a:rPr>
              <a:t>” in section 6.3.7</a:t>
            </a:r>
            <a:endParaRPr lang="en-US" sz="1050" dirty="0" smtClean="0"/>
          </a:p>
          <a:p>
            <a:pPr marL="171450" lvl="0" indent="-171450">
              <a:buFont typeface="Arial" panose="020B0604020202020204" pitchFamily="34" charset="0"/>
              <a:buChar char="•"/>
            </a:pPr>
            <a:r>
              <a:rPr lang="en-US" sz="1050" b="1" dirty="0" smtClean="0"/>
              <a:t>Key </a:t>
            </a:r>
            <a:r>
              <a:rPr lang="en-US" sz="1050" b="1" dirty="0"/>
              <a:t>Points</a:t>
            </a:r>
            <a:r>
              <a:rPr lang="en-US" sz="1050" b="1" dirty="0" smtClean="0"/>
              <a:t>:</a:t>
            </a:r>
            <a:r>
              <a:rPr lang="en-US" sz="1050" b="0" dirty="0" smtClean="0"/>
              <a:t> Network and Host portion , subnet mask , broadcast domains,</a:t>
            </a:r>
            <a:r>
              <a:rPr lang="en-US" sz="1050" b="0" baseline="0" dirty="0" smtClean="0"/>
              <a:t> prefix length</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smtClean="0"/>
              <a:t>IP Addressing Basics</a:t>
            </a:r>
            <a:endParaRPr lang="en-US" sz="1200" dirty="0" smtClean="0"/>
          </a:p>
          <a:p>
            <a:r>
              <a:rPr lang="en-US" sz="1200" b="0" i="0" kern="1200" dirty="0" smtClean="0">
                <a:solidFill>
                  <a:schemeClr val="tx1"/>
                </a:solidFill>
                <a:effectLst/>
                <a:latin typeface="+mn-lt"/>
                <a:ea typeface="+mn-ea"/>
                <a:cs typeface="+mn-cs"/>
              </a:rPr>
              <a:t>6.3.1 - Network and Host Portions</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605"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03605"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03605"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03605"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03605"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a:fld id="{0A313ED8-785B-4D16-9B17-4143385249B9}" type="slidenum">
              <a:rPr lang="en-US" sz="800" b="0"/>
            </a:fld>
            <a:endParaRPr lang="en-US" sz="800" b="0" dirty="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aseline="0" dirty="0" smtClean="0">
                <a:solidFill>
                  <a:schemeClr val="accent5">
                    <a:lumMod val="40000"/>
                    <a:lumOff val="60000"/>
                  </a:schemeClr>
                </a:solidFill>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pPr marL="0" marR="0" lvl="0" indent="0" algn="l" defTabSz="457200" rtl="0" eaLnBrk="1" fontAlgn="auto" latinLnBrk="0" hangingPunct="1">
              <a:lnSpc>
                <a:spcPct val="100000"/>
              </a:lnSpc>
              <a:spcBef>
                <a:spcPts val="0"/>
              </a:spcBef>
              <a:spcAft>
                <a:spcPts val="0"/>
              </a:spcAft>
              <a:buClrTx/>
              <a:buSzTx/>
              <a:buFontTx/>
              <a:buNone/>
              <a:defRPr/>
            </a:pPr>
            <a:r>
              <a:rPr lang="en-GB" dirty="0" smtClean="0">
                <a:solidFill>
                  <a:srgbClr val="FF0000"/>
                </a:solidFill>
              </a:rPr>
              <a:t>6.0.2 </a:t>
            </a:r>
            <a:r>
              <a:rPr lang="en-GB" dirty="0">
                <a:solidFill>
                  <a:srgbClr val="FF0000"/>
                </a:solidFill>
              </a:rPr>
              <a:t>– What </a:t>
            </a:r>
            <a:r>
              <a:rPr lang="en-GB" dirty="0" smtClean="0">
                <a:solidFill>
                  <a:srgbClr val="FF0000"/>
                </a:solidFill>
              </a:rPr>
              <a:t>Will </a:t>
            </a:r>
            <a:r>
              <a:rPr lang="en-GB" dirty="0">
                <a:solidFill>
                  <a:srgbClr val="FF0000"/>
                </a:solidFill>
              </a:rPr>
              <a:t>I </a:t>
            </a:r>
            <a:r>
              <a:rPr lang="en-GB" dirty="0" smtClean="0">
                <a:solidFill>
                  <a:srgbClr val="FF0000"/>
                </a:solidFill>
              </a:rPr>
              <a:t>Learn </a:t>
            </a:r>
            <a:r>
              <a:rPr lang="en-GB" dirty="0">
                <a:solidFill>
                  <a:srgbClr val="FF0000"/>
                </a:solidFill>
              </a:rPr>
              <a:t>I</a:t>
            </a:r>
            <a:r>
              <a:rPr lang="en-GB" dirty="0" smtClean="0">
                <a:solidFill>
                  <a:srgbClr val="FF0000"/>
                </a:solidFill>
              </a:rPr>
              <a:t>n </a:t>
            </a:r>
            <a:r>
              <a:rPr lang="en-GB" dirty="0">
                <a:solidFill>
                  <a:srgbClr val="FF0000"/>
                </a:solidFill>
              </a:rPr>
              <a:t>T</a:t>
            </a:r>
            <a:r>
              <a:rPr lang="en-GB" dirty="0" smtClean="0">
                <a:solidFill>
                  <a:srgbClr val="FF0000"/>
                </a:solidFill>
              </a:rPr>
              <a:t>his </a:t>
            </a:r>
            <a:r>
              <a:rPr lang="en-GB" dirty="0">
                <a:solidFill>
                  <a:srgbClr val="FF0000"/>
                </a:solidFill>
              </a:rPr>
              <a:t>M</a:t>
            </a:r>
            <a:r>
              <a:rPr lang="en-GB" dirty="0" smtClean="0">
                <a:solidFill>
                  <a:srgbClr val="FF0000"/>
                </a:solidFill>
              </a:rPr>
              <a:t>odule?</a:t>
            </a:r>
            <a:endParaRPr lang="en-GB" dirty="0" smtClean="0">
              <a:solidFill>
                <a:srgbClr val="FF0000"/>
              </a:solidFill>
            </a:endParaRPr>
          </a:p>
          <a:p>
            <a:endParaRPr lang="en-GB" dirty="0" smtClean="0">
              <a:solidFill>
                <a:srgbClr val="FF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smtClean="0"/>
              <a:t>IP Addressing Basics</a:t>
            </a:r>
            <a:endParaRPr lang="en-US" sz="1200" dirty="0" smtClean="0"/>
          </a:p>
          <a:p>
            <a:r>
              <a:rPr lang="en-US" sz="1200" b="0" i="0" kern="1200" dirty="0" smtClean="0">
                <a:solidFill>
                  <a:schemeClr val="tx1"/>
                </a:solidFill>
                <a:effectLst/>
                <a:latin typeface="+mn-lt"/>
                <a:ea typeface="+mn-ea"/>
                <a:cs typeface="+mn-cs"/>
              </a:rPr>
              <a:t>6.3.2 - The Subnet Mask</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smtClean="0"/>
              <a:t>IP Addressing Basics</a:t>
            </a:r>
            <a:endParaRPr lang="en-US" sz="1200" dirty="0" smtClean="0"/>
          </a:p>
          <a:p>
            <a:r>
              <a:rPr lang="en-US" sz="1200" b="0" i="0" kern="1200" dirty="0" smtClean="0">
                <a:solidFill>
                  <a:schemeClr val="tx1"/>
                </a:solidFill>
                <a:effectLst/>
                <a:latin typeface="+mn-lt"/>
                <a:ea typeface="+mn-ea"/>
                <a:cs typeface="+mn-cs"/>
              </a:rPr>
              <a:t>6.3.2 - The Subnet Mask</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smtClean="0"/>
              <a:t>IP Addressing Basics</a:t>
            </a:r>
            <a:endParaRPr lang="en-US" sz="1200" dirty="0" smtClean="0"/>
          </a:p>
          <a:p>
            <a:r>
              <a:rPr lang="en-US" sz="1200" b="0" i="0" kern="1200" dirty="0" smtClean="0">
                <a:solidFill>
                  <a:schemeClr val="tx1"/>
                </a:solidFill>
                <a:effectLst/>
                <a:latin typeface="+mn-lt"/>
                <a:ea typeface="+mn-ea"/>
                <a:cs typeface="+mn-cs"/>
              </a:rPr>
              <a:t>6.3.3 - The Prefix Length</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smtClean="0"/>
              <a:t>IP Addressing Basics</a:t>
            </a:r>
            <a:endParaRPr lang="en-US" sz="1200" dirty="0" smtClean="0"/>
          </a:p>
          <a:p>
            <a:r>
              <a:rPr lang="en-US" sz="1200" b="0" i="0" kern="1200" dirty="0" smtClean="0">
                <a:solidFill>
                  <a:schemeClr val="tx1"/>
                </a:solidFill>
                <a:effectLst/>
                <a:latin typeface="+mn-lt"/>
                <a:ea typeface="+mn-ea"/>
                <a:cs typeface="+mn-cs"/>
              </a:rPr>
              <a:t>6.3.3 - The Prefix Length</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smtClean="0"/>
              <a:t>IP Addressing Basics</a:t>
            </a:r>
            <a:endParaRPr lang="en-US" sz="1200" dirty="0" smtClean="0"/>
          </a:p>
          <a:p>
            <a:r>
              <a:rPr lang="en-US" sz="1200" b="0" i="0" kern="1200" dirty="0" smtClean="0">
                <a:solidFill>
                  <a:schemeClr val="tx1"/>
                </a:solidFill>
                <a:effectLst/>
                <a:latin typeface="+mn-lt"/>
                <a:ea typeface="+mn-ea"/>
                <a:cs typeface="+mn-cs"/>
              </a:rPr>
              <a:t>6.3.4 - Determining the Network: Logical AND</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smtClean="0"/>
              <a:t>IP Addressing Basics</a:t>
            </a:r>
            <a:endParaRPr lang="en-US" sz="1200" dirty="0" smtClean="0"/>
          </a:p>
          <a:p>
            <a:r>
              <a:rPr lang="en-US" sz="1200" b="0" i="0" kern="1200" dirty="0" smtClean="0">
                <a:solidFill>
                  <a:schemeClr val="tx1"/>
                </a:solidFill>
                <a:effectLst/>
                <a:latin typeface="+mn-lt"/>
                <a:ea typeface="+mn-ea"/>
                <a:cs typeface="+mn-cs"/>
              </a:rPr>
              <a:t>6.3.4 - Determining the Network: Logical AND</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smtClean="0"/>
              <a:t>IP Addressing Basics</a:t>
            </a:r>
            <a:endParaRPr lang="en-US" sz="1200" dirty="0" smtClean="0"/>
          </a:p>
          <a:p>
            <a:r>
              <a:rPr lang="en-US" sz="1200" b="0" i="0" kern="1200" dirty="0" smtClean="0">
                <a:solidFill>
                  <a:schemeClr val="tx1"/>
                </a:solidFill>
                <a:effectLst/>
                <a:latin typeface="+mn-lt"/>
                <a:ea typeface="+mn-ea"/>
                <a:cs typeface="+mn-cs"/>
              </a:rPr>
              <a:t>6.3.5 - </a:t>
            </a:r>
            <a:r>
              <a:rPr lang="en-US" sz="1200" b="0" kern="1200" dirty="0" smtClean="0">
                <a:solidFill>
                  <a:schemeClr val="tx1"/>
                </a:solidFill>
                <a:effectLst/>
                <a:latin typeface="+mn-lt"/>
                <a:ea typeface="+mn-ea"/>
                <a:cs typeface="+mn-cs"/>
              </a:rPr>
              <a:t>Video – Network, Host, and Broadcast Addresses</a:t>
            </a:r>
            <a:endParaRPr lang="en-US" sz="1200" b="0" kern="1200" dirty="0" smtClean="0">
              <a:solidFill>
                <a:schemeClr val="tx1"/>
              </a:solidFill>
              <a:effectLst/>
              <a:latin typeface="+mn-lt"/>
              <a:ea typeface="+mn-ea"/>
              <a:cs typeface="+mn-cs"/>
            </a:endParaRPr>
          </a:p>
          <a:p>
            <a:br>
              <a:rPr lang="en-US" sz="1200" b="0" i="0" kern="1200" dirty="0" smtClean="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smtClean="0"/>
              <a:t>IP Addressing Basics</a:t>
            </a:r>
            <a:endParaRPr lang="en-US" sz="1200" dirty="0" smtClean="0"/>
          </a:p>
          <a:p>
            <a:r>
              <a:rPr lang="en-US" sz="1200" b="0" i="0" kern="1200" dirty="0" smtClean="0">
                <a:solidFill>
                  <a:schemeClr val="tx1"/>
                </a:solidFill>
                <a:effectLst/>
                <a:latin typeface="+mn-lt"/>
                <a:ea typeface="+mn-ea"/>
                <a:cs typeface="+mn-cs"/>
              </a:rPr>
              <a:t>6.3.6</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Subnetting Broadcast Domains CREATE MBAR</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6.3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smtClean="0"/>
              <a:t>IP Addressing Basics</a:t>
            </a:r>
            <a:endParaRPr lang="en-US" sz="1200" dirty="0" smtClean="0"/>
          </a:p>
          <a:p>
            <a:r>
              <a:rPr lang="en-US" sz="1200" b="0" i="0" kern="1200" dirty="0" smtClean="0">
                <a:solidFill>
                  <a:schemeClr val="tx1"/>
                </a:solidFill>
                <a:effectLst/>
                <a:latin typeface="+mn-lt"/>
                <a:ea typeface="+mn-ea"/>
                <a:cs typeface="+mn-cs"/>
              </a:rPr>
              <a:t>6.3.6</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Subnetting Broadcast Domains CREATE MBAR</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6.3.7 -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Check Your Understanding - IPv4 Address Structure</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smtClean="0">
                <a:solidFill>
                  <a:schemeClr val="accent5">
                    <a:lumMod val="40000"/>
                    <a:lumOff val="60000"/>
                  </a:schemeClr>
                </a:solidFill>
              </a:rPr>
              <a:t> 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smtClean="0">
                <a:solidFill>
                  <a:schemeClr val="tx1"/>
                </a:solidFill>
                <a:effectLst/>
                <a:latin typeface="+mn-lt"/>
                <a:ea typeface="+mn-ea"/>
                <a:cs typeface="+mn-cs"/>
              </a:rPr>
              <a:t>Types of IPv4 Addresses</a:t>
            </a:r>
            <a:endParaRPr lang="en-US" sz="1200" b="0" i="0" kern="1200" dirty="0" smtClean="0">
              <a:solidFill>
                <a:schemeClr val="tx1"/>
              </a:solidFill>
              <a:effectLst/>
              <a:latin typeface="+mn-lt"/>
              <a:ea typeface="+mn-ea"/>
              <a:cs typeface="+mn-cs"/>
            </a:endParaRPr>
          </a:p>
          <a:p>
            <a:endParaRPr lang="en-US" sz="1050" b="1" u="sng" dirty="0" smtClean="0"/>
          </a:p>
          <a:p>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5</a:t>
            </a:r>
            <a:r>
              <a:rPr lang="en-US" sz="1000" dirty="0" smtClean="0">
                <a:solidFill>
                  <a:srgbClr val="FF0000"/>
                </a:solidFill>
              </a:rPr>
              <a:t> </a:t>
            </a:r>
            <a:r>
              <a:rPr lang="en-US" sz="1000" dirty="0">
                <a:solidFill>
                  <a:srgbClr val="FF0000"/>
                </a:solidFill>
              </a:rPr>
              <a:t>mi</a:t>
            </a:r>
            <a:r>
              <a:rPr lang="en-US" sz="1000" dirty="0"/>
              <a:t>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Discuss IPV4 address classes with its range.</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Explain reserved private addresses</a:t>
            </a:r>
            <a:endParaRPr lang="en-US" sz="1050" dirty="0" smtClean="0"/>
          </a:p>
          <a:p>
            <a:pPr marL="171450" lvl="0" indent="-171450">
              <a:buFont typeface="Arial" panose="020B0604020202020204" pitchFamily="34" charset="0"/>
              <a:buChar char="•"/>
            </a:pPr>
            <a:r>
              <a:rPr lang="en-US" sz="1050" b="1" dirty="0" smtClean="0"/>
              <a:t>Key </a:t>
            </a:r>
            <a:r>
              <a:rPr lang="en-US" sz="1050" b="1" dirty="0"/>
              <a:t>Points</a:t>
            </a:r>
            <a:r>
              <a:rPr lang="en-US" sz="1050" b="1" dirty="0" smtClean="0"/>
              <a:t>: </a:t>
            </a:r>
            <a:r>
              <a:rPr lang="en-US" sz="1050" b="0" dirty="0" smtClean="0"/>
              <a:t>Address</a:t>
            </a:r>
            <a:r>
              <a:rPr lang="en-US" sz="1050" b="0" baseline="0" dirty="0" smtClean="0"/>
              <a:t> classes , Reserved private address</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b="1"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smtClean="0">
                <a:solidFill>
                  <a:schemeClr val="accent5">
                    <a:lumMod val="40000"/>
                    <a:lumOff val="60000"/>
                  </a:schemeClr>
                </a:solidFill>
              </a:rPr>
              <a:t> Ethernet and Internet Protocol(IP)</a:t>
            </a:r>
            <a:endParaRPr lang="en-US" dirty="0" smtClean="0">
              <a:solidFill>
                <a:schemeClr val="accent5">
                  <a:lumMod val="40000"/>
                  <a:lumOff val="60000"/>
                </a:schemeClr>
              </a:solidFill>
            </a:endParaRPr>
          </a:p>
          <a:p>
            <a:r>
              <a:rPr lang="en-US" dirty="0" smtClean="0">
                <a:solidFill>
                  <a:schemeClr val="accent5">
                    <a:lumMod val="40000"/>
                    <a:lumOff val="60000"/>
                  </a:schemeClr>
                </a:solidFill>
              </a:rPr>
              <a:t>6.1</a:t>
            </a:r>
            <a:r>
              <a:rPr lang="en-US" baseline="0" dirty="0" smtClean="0">
                <a:solidFill>
                  <a:schemeClr val="accent5">
                    <a:lumMod val="40000"/>
                    <a:lumOff val="60000"/>
                  </a:schemeClr>
                </a:solidFill>
              </a:rPr>
              <a:t> – </a:t>
            </a:r>
            <a:r>
              <a:rPr lang="en-US" sz="1200" b="0" i="0" kern="1200" dirty="0" smtClean="0">
                <a:solidFill>
                  <a:schemeClr val="tx1"/>
                </a:solidFill>
                <a:effectLst/>
                <a:latin typeface="+mn-lt"/>
                <a:ea typeface="+mn-ea"/>
                <a:cs typeface="+mn-cs"/>
              </a:rPr>
              <a:t>Ethernet</a:t>
            </a:r>
            <a:endParaRPr lang="en-US" sz="1200" b="0" i="0" kern="1200" dirty="0" smtClean="0">
              <a:solidFill>
                <a:schemeClr val="tx1"/>
              </a:solidFill>
              <a:effectLst/>
              <a:latin typeface="+mn-lt"/>
              <a:ea typeface="+mn-ea"/>
              <a:cs typeface="+mn-cs"/>
            </a:endParaRPr>
          </a:p>
          <a:p>
            <a:br>
              <a:rPr lang="en-US" sz="1200" b="0" i="0" kern="1200" dirty="0" smtClean="0">
                <a:solidFill>
                  <a:schemeClr val="tx1"/>
                </a:solidFill>
                <a:effectLst/>
                <a:latin typeface="+mn-lt"/>
                <a:ea typeface="+mn-ea"/>
                <a:cs typeface="+mn-cs"/>
              </a:rPr>
            </a:b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7</a:t>
            </a:r>
            <a:r>
              <a:rPr lang="en-US" sz="1000" dirty="0" smtClean="0">
                <a:solidFill>
                  <a:srgbClr val="FF0000"/>
                </a:solidFill>
              </a:rPr>
              <a:t> </a:t>
            </a:r>
            <a:r>
              <a:rPr lang="en-US" sz="1000" dirty="0">
                <a:solidFill>
                  <a:srgbClr val="FF0000"/>
                </a:solidFill>
              </a:rPr>
              <a:t>mi</a:t>
            </a:r>
            <a:r>
              <a:rPr lang="en-US" sz="1000" dirty="0"/>
              <a:t>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This topic discusses Ethernet Encapsulation , Ethernet Frame fields and MAC address Formats.</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Describe Ethernet Encapsulation and its functions in OSI Model.</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Discuss Ethernet frame fields and explain each field in detail.</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Explain the different representations of MAC address format.</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50" b="0" dirty="0" smtClean="0"/>
              <a:t>Define</a:t>
            </a:r>
            <a:r>
              <a:rPr lang="en-US" sz="1050" b="0" baseline="0" dirty="0" smtClean="0"/>
              <a:t> </a:t>
            </a:r>
            <a:r>
              <a:rPr lang="en-US" sz="1050" b="0" dirty="0" smtClean="0"/>
              <a:t>the Decimal and Binary Equivalents of Hexadecimal.</a:t>
            </a:r>
            <a:endParaRPr lang="en-US" sz="1050" b="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50" b="0" i="0" kern="1200" dirty="0" smtClean="0">
                <a:solidFill>
                  <a:schemeClr val="tx1"/>
                </a:solidFill>
                <a:latin typeface="+mn-lt"/>
                <a:ea typeface="+mn-ea"/>
                <a:cs typeface="+mn-cs"/>
              </a:rPr>
              <a:t>Ensure that they complete the “Check Your Understanding </a:t>
            </a:r>
            <a:r>
              <a:rPr lang="en-US" sz="1050" b="0" i="0" kern="1200" dirty="0" smtClean="0">
                <a:solidFill>
                  <a:schemeClr val="tx1"/>
                </a:solidFill>
                <a:effectLst/>
                <a:latin typeface="+mn-lt"/>
                <a:ea typeface="+mn-ea"/>
                <a:cs typeface="+mn-cs"/>
              </a:rPr>
              <a:t>- Ethernet Frame Fields” in section 6.1.4.</a:t>
            </a:r>
            <a:endParaRPr lang="en-US" sz="1050" b="0" i="0" kern="1200" dirty="0" smtClean="0">
              <a:solidFill>
                <a:schemeClr val="tx1"/>
              </a:solidFill>
              <a:effectLst/>
              <a:latin typeface="+mn-lt"/>
              <a:ea typeface="+mn-ea"/>
              <a:cs typeface="+mn-cs"/>
            </a:endParaRP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050" b="0" dirty="0" smtClean="0"/>
          </a:p>
          <a:p>
            <a:pPr marL="171450" lvl="0" indent="-171450">
              <a:buFont typeface="Arial" panose="020B0604020202020204" pitchFamily="34" charset="0"/>
              <a:buChar char="•"/>
            </a:pPr>
            <a:r>
              <a:rPr lang="en-US" sz="1050" b="1" dirty="0" smtClean="0"/>
              <a:t>Key </a:t>
            </a:r>
            <a:r>
              <a:rPr lang="en-US" sz="1050" b="1" dirty="0"/>
              <a:t>Points</a:t>
            </a:r>
            <a:r>
              <a:rPr lang="en-US" sz="1050" b="1" dirty="0" smtClean="0"/>
              <a:t>: </a:t>
            </a:r>
            <a:r>
              <a:rPr lang="en-US" sz="1050" b="0" dirty="0" smtClean="0"/>
              <a:t>Ethernet, Ethernet Fields, MAC</a:t>
            </a:r>
            <a:r>
              <a:rPr lang="en-US" sz="1050" b="0" baseline="0" dirty="0" smtClean="0"/>
              <a:t> Address format</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smtClean="0">
                <a:solidFill>
                  <a:schemeClr val="tx1"/>
                </a:solidFill>
                <a:effectLst/>
                <a:latin typeface="+mn-lt"/>
                <a:ea typeface="+mn-ea"/>
                <a:cs typeface="+mn-cs"/>
              </a:rPr>
              <a:t>Types of IPv4 Addresses</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6.4.1 - Pv4 Address Classes and Default Subnet Masks</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smtClean="0">
                <a:solidFill>
                  <a:schemeClr val="tx1"/>
                </a:solidFill>
                <a:effectLst/>
                <a:latin typeface="+mn-lt"/>
                <a:ea typeface="+mn-ea"/>
                <a:cs typeface="+mn-cs"/>
              </a:rPr>
              <a:t>Types of IPv4 Addresses</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6.4.1 - IPv4 Address Classes and Default Subnet Masks</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smtClean="0">
                <a:solidFill>
                  <a:schemeClr val="tx1"/>
                </a:solidFill>
                <a:effectLst/>
                <a:latin typeface="+mn-lt"/>
                <a:ea typeface="+mn-ea"/>
                <a:cs typeface="+mn-cs"/>
              </a:rPr>
              <a:t>Types of IPv4 Addresses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6.4.2 - Reserved Private Addresses</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smtClean="0">
                <a:solidFill>
                  <a:schemeClr val="tx1"/>
                </a:solidFill>
                <a:effectLst/>
                <a:latin typeface="+mn-lt"/>
                <a:ea typeface="+mn-ea"/>
                <a:cs typeface="+mn-cs"/>
              </a:rPr>
              <a:t>Types of IPv4 Addresses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6.4.2 - Reserved Private Addresses</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smtClean="0">
                <a:solidFill>
                  <a:schemeClr val="accent5">
                    <a:lumMod val="40000"/>
                    <a:lumOff val="60000"/>
                  </a:schemeClr>
                </a:solidFill>
              </a:rPr>
              <a:t> 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dirty="0" smtClean="0">
                <a:solidFill>
                  <a:schemeClr val="accent5">
                    <a:lumMod val="40000"/>
                    <a:lumOff val="60000"/>
                  </a:schemeClr>
                </a:solidFill>
              </a:rPr>
              <a:t>The Default Gateway</a:t>
            </a:r>
            <a:br>
              <a:rPr lang="en-US" dirty="0" smtClean="0">
                <a:solidFill>
                  <a:schemeClr val="accent5">
                    <a:lumMod val="40000"/>
                    <a:lumOff val="60000"/>
                  </a:schemeClr>
                </a:solidFill>
              </a:rPr>
            </a:b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7</a:t>
            </a:r>
            <a:r>
              <a:rPr lang="en-US" sz="1000" dirty="0" smtClean="0">
                <a:solidFill>
                  <a:srgbClr val="FF0000"/>
                </a:solidFill>
              </a:rPr>
              <a:t> </a:t>
            </a:r>
            <a:r>
              <a:rPr lang="en-US" sz="1000" dirty="0">
                <a:solidFill>
                  <a:srgbClr val="FF0000"/>
                </a:solidFill>
              </a:rPr>
              <a:t>mi</a:t>
            </a:r>
            <a:r>
              <a:rPr lang="en-US" sz="1000" dirty="0"/>
              <a:t>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Discuss host forwarding decision</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Explain the concept of default gateway</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Explain the use of netstar-r command</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0" i="0" kern="1200" dirty="0" smtClean="0">
                <a:solidFill>
                  <a:schemeClr val="tx1"/>
                </a:solidFill>
                <a:latin typeface="+mn-lt"/>
                <a:ea typeface="+mn-ea"/>
                <a:cs typeface="+mn-cs"/>
              </a:rPr>
              <a:t>Ensure that they complete the “Check Your Understanding </a:t>
            </a:r>
            <a:r>
              <a:rPr lang="en-US" sz="1000" b="0" i="0" kern="1200" dirty="0" smtClean="0">
                <a:solidFill>
                  <a:schemeClr val="tx1"/>
                </a:solidFill>
                <a:effectLst/>
                <a:latin typeface="+mn-lt"/>
                <a:ea typeface="+mn-ea"/>
                <a:cs typeface="+mn-cs"/>
              </a:rPr>
              <a:t>– How a Host Routes” in section 6.5.5.</a:t>
            </a:r>
            <a:endParaRPr lang="en-US" sz="1050" dirty="0" smtClean="0"/>
          </a:p>
          <a:p>
            <a:pPr marL="171450" lvl="0" indent="-171450">
              <a:buFont typeface="Arial" panose="020B0604020202020204" pitchFamily="34" charset="0"/>
              <a:buChar char="•"/>
            </a:pPr>
            <a:r>
              <a:rPr lang="en-US" sz="1050" b="1" dirty="0" smtClean="0"/>
              <a:t>Key Points: </a:t>
            </a:r>
            <a:r>
              <a:rPr lang="en-US" sz="1050" b="0" dirty="0" smtClean="0"/>
              <a:t>host forwading decision , default gateway.</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smtClean="0">
                <a:solidFill>
                  <a:schemeClr val="tx1"/>
                </a:solidFill>
                <a:effectLst/>
                <a:latin typeface="+mn-lt"/>
                <a:ea typeface="+mn-ea"/>
                <a:cs typeface="+mn-cs"/>
              </a:rPr>
              <a:t>The Default Gateway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6.5.1 - Host Forwarding Decision</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smtClean="0">
                <a:solidFill>
                  <a:schemeClr val="tx1"/>
                </a:solidFill>
                <a:effectLst/>
                <a:latin typeface="+mn-lt"/>
                <a:ea typeface="+mn-ea"/>
                <a:cs typeface="+mn-cs"/>
              </a:rPr>
              <a:t>The Default Gateway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6.5.2 -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Default Gateway</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smtClean="0">
                <a:solidFill>
                  <a:schemeClr val="tx1"/>
                </a:solidFill>
                <a:effectLst/>
                <a:latin typeface="+mn-lt"/>
                <a:ea typeface="+mn-ea"/>
                <a:cs typeface="+mn-cs"/>
              </a:rPr>
              <a:t>The Default Gateway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6.5.3 - A Host Routes to the Default Gateway</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smtClean="0">
                <a:solidFill>
                  <a:schemeClr val="tx1"/>
                </a:solidFill>
                <a:effectLst/>
                <a:latin typeface="+mn-lt"/>
                <a:ea typeface="+mn-ea"/>
                <a:cs typeface="+mn-cs"/>
              </a:rPr>
              <a:t>The Default Gateway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6.5.4 - Host Routing Tables</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smtClean="0">
                <a:solidFill>
                  <a:schemeClr val="tx1"/>
                </a:solidFill>
                <a:effectLst/>
                <a:latin typeface="+mn-lt"/>
                <a:ea typeface="+mn-ea"/>
                <a:cs typeface="+mn-cs"/>
              </a:rPr>
              <a:t>The Default Gateway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6.5.4 - Host Routing Tables</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6.5.5 - </a:t>
            </a:r>
            <a:r>
              <a:rPr lang="en-IN" sz="1200" b="0" i="0" kern="1200" dirty="0" smtClean="0">
                <a:solidFill>
                  <a:schemeClr val="tx1"/>
                </a:solidFill>
                <a:effectLst/>
                <a:latin typeface="+mn-lt"/>
                <a:ea typeface="+mn-ea"/>
                <a:cs typeface="+mn-cs"/>
              </a:rPr>
              <a:t>Check Your Understanding - How a Host Routes</a:t>
            </a:r>
            <a:endParaRPr lang="en-I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 (IP)</a:t>
            </a:r>
            <a:endParaRPr lang="en-US" dirty="0" smtClean="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6.1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Ethernet </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.1.1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Ethernet Encapsulation</a:t>
            </a:r>
            <a:endParaRPr lang="en-US" sz="1200" b="0" i="0" kern="1200" dirty="0" smtClean="0">
              <a:solidFill>
                <a:schemeClr val="tx1"/>
              </a:solidFill>
              <a:effectLst/>
              <a:latin typeface="+mn-lt"/>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smtClean="0">
                <a:solidFill>
                  <a:schemeClr val="accent5">
                    <a:lumMod val="40000"/>
                    <a:lumOff val="60000"/>
                  </a:schemeClr>
                </a:solidFill>
              </a:rPr>
              <a:t> 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smtClean="0">
                <a:solidFill>
                  <a:schemeClr val="tx1"/>
                </a:solidFill>
                <a:effectLst/>
                <a:latin typeface="+mn-lt"/>
                <a:ea typeface="+mn-ea"/>
                <a:cs typeface="+mn-cs"/>
              </a:rPr>
              <a:t>IPv6</a:t>
            </a:r>
            <a:endParaRPr lang="en-US" sz="1200" b="0" i="0" kern="1200" dirty="0" smtClean="0">
              <a:solidFill>
                <a:schemeClr val="tx1"/>
              </a:solidFill>
              <a:effectLst/>
              <a:latin typeface="+mn-lt"/>
              <a:ea typeface="+mn-ea"/>
              <a:cs typeface="+mn-cs"/>
            </a:endParaRPr>
          </a:p>
          <a:p>
            <a:endParaRPr lang="en-US" sz="1050" b="1" u="sng" dirty="0" smtClean="0"/>
          </a:p>
          <a:p>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10</a:t>
            </a:r>
            <a:r>
              <a:rPr lang="en-US" sz="1000" dirty="0" smtClean="0">
                <a:solidFill>
                  <a:srgbClr val="FF0000"/>
                </a:solidFill>
              </a:rPr>
              <a:t> </a:t>
            </a:r>
            <a:r>
              <a:rPr lang="en-US" sz="1000" dirty="0">
                <a:solidFill>
                  <a:srgbClr val="FF0000"/>
                </a:solidFill>
              </a:rPr>
              <a:t>mi</a:t>
            </a:r>
            <a:r>
              <a:rPr lang="en-US" sz="1000" dirty="0"/>
              <a:t>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Discuss the transition from IPv4 to IPv6.</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Describe the IPv6 addressing formats with different examples.</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Explain the roles of IPv6.</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Define IPv6 prefix length.</a:t>
            </a:r>
            <a:endParaRPr lang="en-US" sz="1050" dirty="0" smtClean="0"/>
          </a:p>
          <a:p>
            <a:pPr marL="171450" lvl="0" indent="-171450">
              <a:buFont typeface="Arial" panose="020B0604020202020204" pitchFamily="34" charset="0"/>
              <a:buChar char="•"/>
            </a:pPr>
            <a:r>
              <a:rPr lang="en-US" sz="1050" b="1" dirty="0" smtClean="0"/>
              <a:t>Key Points: </a:t>
            </a:r>
            <a:r>
              <a:rPr lang="en-US" sz="1050" b="0" dirty="0" smtClean="0"/>
              <a:t>IPv6, IPv6</a:t>
            </a:r>
            <a:r>
              <a:rPr lang="en-US" sz="1050" b="0" baseline="0" dirty="0" smtClean="0"/>
              <a:t> addressing formats, P</a:t>
            </a:r>
            <a:r>
              <a:rPr lang="en-US" sz="1050" b="0" dirty="0" smtClean="0"/>
              <a:t>refix Length</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 (IP)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smtClean="0">
                <a:solidFill>
                  <a:schemeClr val="tx1"/>
                </a:solidFill>
                <a:effectLst/>
                <a:latin typeface="+mn-lt"/>
                <a:ea typeface="+mn-ea"/>
                <a:cs typeface="+mn-cs"/>
              </a:rPr>
              <a:t>IPv6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6.6.1</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Need for IPv6</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 (IP)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smtClean="0">
                <a:solidFill>
                  <a:schemeClr val="tx1"/>
                </a:solidFill>
                <a:effectLst/>
                <a:latin typeface="+mn-lt"/>
                <a:ea typeface="+mn-ea"/>
                <a:cs typeface="+mn-cs"/>
              </a:rPr>
              <a:t>IPv6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6.6.1</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Need for IPv6</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 (IP)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smtClean="0">
                <a:solidFill>
                  <a:schemeClr val="tx1"/>
                </a:solidFill>
                <a:effectLst/>
                <a:latin typeface="+mn-lt"/>
                <a:ea typeface="+mn-ea"/>
                <a:cs typeface="+mn-cs"/>
              </a:rPr>
              <a:t>IPv6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6.6.2</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IPv6 Addressing Formats</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 (IP)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smtClean="0">
                <a:solidFill>
                  <a:schemeClr val="tx1"/>
                </a:solidFill>
                <a:effectLst/>
                <a:latin typeface="+mn-lt"/>
                <a:ea typeface="+mn-ea"/>
                <a:cs typeface="+mn-cs"/>
              </a:rPr>
              <a:t>IPv6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6.6.2</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IPv6 Addressing Formats</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smtClean="0">
                <a:solidFill>
                  <a:schemeClr val="tx1"/>
                </a:solidFill>
                <a:effectLst/>
                <a:latin typeface="+mn-lt"/>
                <a:ea typeface="+mn-ea"/>
                <a:cs typeface="+mn-cs"/>
              </a:rPr>
              <a:t>IPv6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6.6.3</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Rule 1 - Omit Leading Zeros</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smtClean="0">
                <a:solidFill>
                  <a:schemeClr val="tx1"/>
                </a:solidFill>
                <a:effectLst/>
                <a:latin typeface="+mn-lt"/>
                <a:ea typeface="+mn-ea"/>
                <a:cs typeface="+mn-cs"/>
              </a:rPr>
              <a:t>IPv6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6.6.4</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Rule 2 - Double Colon</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smtClean="0">
                <a:solidFill>
                  <a:schemeClr val="tx1"/>
                </a:solidFill>
                <a:effectLst/>
                <a:latin typeface="+mn-lt"/>
                <a:ea typeface="+mn-ea"/>
                <a:cs typeface="+mn-cs"/>
              </a:rPr>
              <a:t>IPv6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6.6.5</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IPv6 Prefix Length</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smtClean="0">
                <a:solidFill>
                  <a:schemeClr val="tx1"/>
                </a:solidFill>
                <a:effectLst/>
                <a:latin typeface="+mn-lt"/>
                <a:ea typeface="+mn-ea"/>
                <a:cs typeface="+mn-cs"/>
              </a:rPr>
              <a:t>IPv6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6.6.6</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Video – Layer 2 and Layer 3 Addressing</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6.6.7 – Check</a:t>
            </a:r>
            <a:r>
              <a:rPr lang="en-US" sz="1200" b="0" i="0" kern="1200" baseline="0" dirty="0" smtClean="0">
                <a:solidFill>
                  <a:schemeClr val="tx1"/>
                </a:solidFill>
                <a:effectLst/>
                <a:latin typeface="+mn-lt"/>
                <a:ea typeface="+mn-ea"/>
                <a:cs typeface="+mn-cs"/>
              </a:rPr>
              <a:t> Your Understanding</a:t>
            </a:r>
            <a:r>
              <a:rPr lang="en-US" sz="1200" b="0" i="0" kern="1200" dirty="0" smtClean="0">
                <a:solidFill>
                  <a:schemeClr val="tx1"/>
                </a:solidFill>
                <a:effectLst/>
                <a:latin typeface="+mn-lt"/>
                <a:ea typeface="+mn-ea"/>
                <a:cs typeface="+mn-cs"/>
              </a:rPr>
              <a:t> - IPv6 Address Representation</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smtClean="0">
                <a:solidFill>
                  <a:schemeClr val="accent5">
                    <a:lumMod val="40000"/>
                    <a:lumOff val="60000"/>
                  </a:schemeClr>
                </a:solidFill>
              </a:rPr>
              <a:t> Ethernet and Internet Protocol (IP)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6.7 – </a:t>
            </a:r>
            <a:r>
              <a:rPr lang="en-US" sz="1200" dirty="0" smtClean="0"/>
              <a:t>Ethernet and IP Protocol Summary</a:t>
            </a:r>
            <a:br>
              <a:rPr lang="en-US" sz="1200" dirty="0" smtClean="0"/>
            </a:br>
            <a:endParaRPr lang="en-US" sz="1200" dirty="0" smtClean="0"/>
          </a:p>
          <a:p>
            <a:pPr marL="0" marR="0" indent="0" algn="l" defTabSz="457200" rtl="0" eaLnBrk="1" fontAlgn="auto" latinLnBrk="0" hangingPunct="1">
              <a:lnSpc>
                <a:spcPct val="100000"/>
              </a:lnSpc>
              <a:spcBef>
                <a:spcPts val="0"/>
              </a:spcBef>
              <a:spcAft>
                <a:spcPts val="0"/>
              </a:spcAft>
              <a:buClrTx/>
              <a:buSzTx/>
              <a:buFontTx/>
              <a:buNone/>
              <a:defRPr/>
            </a:pP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5</a:t>
            </a:r>
            <a:r>
              <a:rPr lang="en-US" sz="1000" dirty="0" smtClean="0">
                <a:solidFill>
                  <a:srgbClr val="FF0000"/>
                </a:solidFill>
              </a:rPr>
              <a:t> </a:t>
            </a:r>
            <a:r>
              <a:rPr lang="en-US" sz="1000" dirty="0">
                <a:solidFill>
                  <a:srgbClr val="FF0000"/>
                </a:solidFill>
              </a:rPr>
              <a:t>mi</a:t>
            </a:r>
            <a:r>
              <a:rPr lang="en-US" sz="1000" dirty="0"/>
              <a:t>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630" lvl="1" indent="-171450" algn="l" defTabSz="457200" rtl="0" eaLnBrk="1" latinLnBrk="0" hangingPunct="1">
              <a:buFont typeface="Arial" panose="020B0604020202020204" pitchFamily="34" charset="0"/>
              <a:buChar char="•"/>
              <a:tabLst>
                <a:tab pos="117475" algn="l"/>
              </a:tabLst>
            </a:pPr>
            <a:r>
              <a:rPr lang="en-US" sz="1000" kern="1200" dirty="0" smtClean="0">
                <a:solidFill>
                  <a:schemeClr val="tx1"/>
                </a:solidFill>
                <a:latin typeface="+mn-lt"/>
                <a:ea typeface="+mn-ea"/>
                <a:cs typeface="+mn-cs"/>
              </a:rPr>
              <a:t>Read out the summary points mentioned on the slide.</a:t>
            </a:r>
            <a:endParaRPr lang="en-US" sz="1000" kern="1200" dirty="0" smtClean="0">
              <a:solidFill>
                <a:schemeClr val="tx1"/>
              </a:solidFill>
              <a:latin typeface="+mn-lt"/>
              <a:ea typeface="+mn-ea"/>
              <a:cs typeface="+mn-cs"/>
            </a:endParaRPr>
          </a:p>
          <a:p>
            <a:pPr marL="341630" lvl="1" indent="-171450"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Discuss the same with the participants.</a:t>
            </a:r>
            <a:endParaRPr lang="en-US" sz="1000" kern="1200" dirty="0" smtClean="0">
              <a:solidFill>
                <a:schemeClr val="tx1"/>
              </a:solidFill>
              <a:latin typeface="+mn-lt"/>
              <a:ea typeface="+mn-ea"/>
              <a:cs typeface="+mn-cs"/>
            </a:endParaRPr>
          </a:p>
          <a:p>
            <a:pPr marL="341630" lvl="1" indent="-171450"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Ask if they have any questions or doubts. </a:t>
            </a:r>
            <a:endParaRPr lang="en-US" sz="1000" kern="1200" dirty="0" smtClean="0">
              <a:solidFill>
                <a:schemeClr val="tx1"/>
              </a:solidFill>
              <a:latin typeface="+mn-lt"/>
              <a:ea typeface="+mn-ea"/>
              <a:cs typeface="+mn-cs"/>
            </a:endParaRPr>
          </a:p>
          <a:p>
            <a:pPr marL="341630" lvl="1" indent="-171450"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At the end, ask the students to</a:t>
            </a:r>
            <a:r>
              <a:rPr lang="en-US" sz="1000" kern="1200" baseline="0" dirty="0" smtClean="0">
                <a:solidFill>
                  <a:schemeClr val="tx1"/>
                </a:solidFill>
                <a:latin typeface="+mn-lt"/>
                <a:ea typeface="+mn-ea"/>
                <a:cs typeface="+mn-cs"/>
              </a:rPr>
              <a:t> complete </a:t>
            </a:r>
            <a:r>
              <a:rPr lang="en-US" sz="1000" kern="1200" dirty="0" smtClean="0">
                <a:solidFill>
                  <a:schemeClr val="tx1"/>
                </a:solidFill>
                <a:latin typeface="+mn-lt"/>
                <a:ea typeface="+mn-ea"/>
                <a:cs typeface="+mn-cs"/>
              </a:rPr>
              <a:t>the module quiz.</a:t>
            </a:r>
            <a:endParaRPr lang="en-US" sz="1050" dirty="0" smtClean="0"/>
          </a:p>
          <a:p>
            <a:pPr>
              <a:lnSpc>
                <a:spcPct val="80000"/>
              </a:lnSpc>
              <a:buFontTx/>
              <a:buNone/>
            </a:pPr>
            <a:r>
              <a:rPr lang="en-US" sz="1050" b="1" dirty="0" smtClean="0"/>
              <a:t>Key Points:</a:t>
            </a:r>
            <a:r>
              <a:rPr lang="en-US" sz="1050" b="1" baseline="0" dirty="0" smtClean="0"/>
              <a:t> </a:t>
            </a:r>
            <a:r>
              <a:rPr lang="en-US" sz="1050" b="0" baseline="0" dirty="0" smtClean="0"/>
              <a:t>NA</a:t>
            </a:r>
            <a:endParaRPr lang="en-US" sz="1050" b="0" baseline="0" dirty="0" smtClean="0"/>
          </a:p>
          <a:p>
            <a:pPr marL="170180" lvl="1" indent="0">
              <a:buFont typeface="Arial" panose="020B0604020202020204" pitchFamily="34" charset="0"/>
              <a:buNone/>
            </a:pPr>
            <a:endParaRPr lang="en-US" sz="1050" dirty="0" smtClean="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6.1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Ethernet </a:t>
            </a:r>
            <a:endParaRPr lang="en-US" sz="1200" b="0" i="0" kern="1200" dirty="0" smtClean="0">
              <a:solidFill>
                <a:schemeClr val="tx1"/>
              </a:solidFill>
              <a:effectLst/>
              <a:latin typeface="+mn-lt"/>
              <a:ea typeface="+mn-ea"/>
              <a:cs typeface="+mn-cs"/>
            </a:endParaRPr>
          </a:p>
          <a:p>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.1.2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Ethernet Frame Fields</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smtClean="0">
                <a:solidFill>
                  <a:schemeClr val="accent5">
                    <a:lumMod val="40000"/>
                    <a:lumOff val="60000"/>
                  </a:schemeClr>
                </a:solidFill>
              </a:rPr>
              <a:t> 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6.7 – </a:t>
            </a:r>
            <a:r>
              <a:rPr lang="en-US" sz="1200" dirty="0" smtClean="0"/>
              <a:t>Ethernet and IP Protocol Summary</a:t>
            </a:r>
            <a:br>
              <a:rPr lang="en-US" sz="1200" dirty="0" smtClean="0"/>
            </a:br>
            <a:r>
              <a:rPr lang="en-US" dirty="0" smtClean="0">
                <a:solidFill>
                  <a:schemeClr val="accent5">
                    <a:lumMod val="40000"/>
                    <a:lumOff val="60000"/>
                  </a:schemeClr>
                </a:solidFill>
              </a:rPr>
              <a:t>6.7.1 –</a:t>
            </a:r>
            <a:r>
              <a:rPr lang="en-US" baseline="0" dirty="0" smtClean="0">
                <a:solidFill>
                  <a:schemeClr val="accent5">
                    <a:lumMod val="40000"/>
                    <a:lumOff val="60000"/>
                  </a:schemeClr>
                </a:solidFill>
              </a:rPr>
              <a:t> </a:t>
            </a:r>
            <a:r>
              <a:rPr lang="en-US" dirty="0" smtClean="0">
                <a:solidFill>
                  <a:srgbClr val="FF0000"/>
                </a:solidFill>
              </a:rPr>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smtClean="0">
                <a:solidFill>
                  <a:schemeClr val="accent5">
                    <a:lumMod val="40000"/>
                    <a:lumOff val="60000"/>
                  </a:schemeClr>
                </a:solidFill>
              </a:rPr>
              <a:t> 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6.7 – </a:t>
            </a:r>
            <a:r>
              <a:rPr lang="en-US" sz="1200" dirty="0" smtClean="0"/>
              <a:t>Ethernet and IP Protocol Summary</a:t>
            </a:r>
            <a:br>
              <a:rPr lang="en-US" sz="1200" dirty="0" smtClean="0"/>
            </a:br>
            <a:r>
              <a:rPr lang="en-US" dirty="0" smtClean="0">
                <a:solidFill>
                  <a:schemeClr val="accent5">
                    <a:lumMod val="40000"/>
                    <a:lumOff val="60000"/>
                  </a:schemeClr>
                </a:solidFill>
              </a:rPr>
              <a:t>6.7.1 </a:t>
            </a:r>
            <a:r>
              <a:rPr lang="en-US" dirty="0" smtClean="0">
                <a:solidFill>
                  <a:schemeClr val="accent5">
                    <a:lumMod val="40000"/>
                    <a:lumOff val="60000"/>
                  </a:schemeClr>
                </a:solidFill>
              </a:rPr>
              <a:t>–</a:t>
            </a:r>
            <a:r>
              <a:rPr lang="en-US" baseline="0" dirty="0" smtClean="0">
                <a:solidFill>
                  <a:schemeClr val="accent5">
                    <a:lumMod val="40000"/>
                    <a:lumOff val="60000"/>
                  </a:schemeClr>
                </a:solidFill>
              </a:rPr>
              <a:t> </a:t>
            </a:r>
            <a:r>
              <a:rPr lang="en-US" dirty="0" smtClean="0">
                <a:solidFill>
                  <a:srgbClr val="FF0000"/>
                </a:solidFill>
              </a:rPr>
              <a:t>What Did I Learn in this Module</a:t>
            </a:r>
            <a:r>
              <a:rPr lang="en-US" dirty="0" smtClean="0">
                <a:solidFill>
                  <a:srgbClr val="FF0000"/>
                </a:solidFill>
              </a:rPr>
              <a:t>?</a:t>
            </a:r>
            <a:endParaRPr lang="en-US" dirty="0" smtClean="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defRPr/>
            </a:pPr>
            <a:r>
              <a:rPr lang="en-US" dirty="0" smtClean="0">
                <a:solidFill>
                  <a:schemeClr val="accent5">
                    <a:lumMod val="40000"/>
                    <a:lumOff val="60000"/>
                  </a:schemeClr>
                </a:solidFill>
              </a:rPr>
              <a:t>6.7.2 – </a:t>
            </a:r>
            <a:r>
              <a:rPr lang="en-US" sz="1200" b="0" i="0" kern="1200" dirty="0" smtClean="0">
                <a:solidFill>
                  <a:schemeClr val="tx1"/>
                </a:solidFill>
                <a:effectLst/>
                <a:latin typeface="+mn-lt"/>
                <a:ea typeface="+mn-ea"/>
                <a:cs typeface="+mn-cs"/>
              </a:rPr>
              <a:t>Module 6: Ethernet and IP Protocol Quiz</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defTabSz="903605">
              <a:defRPr sz="2400">
                <a:solidFill>
                  <a:schemeClr val="tx1"/>
                </a:solidFill>
                <a:latin typeface="Arial" panose="020B0604020202020204" pitchFamily="34" charset="0"/>
                <a:ea typeface="MS PGothic" panose="020B0600070205080204" pitchFamily="34" charset="-128"/>
              </a:defRPr>
            </a:lvl2pPr>
            <a:lvl3pPr marL="1143000" indent="-228600" defTabSz="903605">
              <a:defRPr sz="2400">
                <a:solidFill>
                  <a:schemeClr val="tx1"/>
                </a:solidFill>
                <a:latin typeface="Arial" panose="020B0604020202020204" pitchFamily="34" charset="0"/>
                <a:ea typeface="MS PGothic" panose="020B0600070205080204" pitchFamily="34" charset="-128"/>
              </a:defRPr>
            </a:lvl3pPr>
            <a:lvl4pPr marL="1600200" indent="-228600" defTabSz="903605">
              <a:defRPr sz="2400">
                <a:solidFill>
                  <a:schemeClr val="tx1"/>
                </a:solidFill>
                <a:latin typeface="Arial" panose="020B0604020202020204" pitchFamily="34" charset="0"/>
                <a:ea typeface="MS PGothic" panose="020B0600070205080204" pitchFamily="34" charset="-128"/>
              </a:defRPr>
            </a:lvl4pPr>
            <a:lvl5pPr marL="2057400" indent="-228600" defTabSz="903605">
              <a:defRPr sz="2400">
                <a:solidFill>
                  <a:schemeClr val="tx1"/>
                </a:solidFill>
                <a:latin typeface="Arial" panose="020B0604020202020204" pitchFamily="34" charset="0"/>
                <a:ea typeface="MS PGothic" panose="020B0600070205080204" pitchFamily="3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92755B-29FD-8743-9094-C0E3A734D22E}" type="slidenum">
              <a:rPr lang="en-US" sz="800">
                <a:solidFill>
                  <a:prstClr val="black"/>
                </a:solidFill>
              </a:rPr>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dirty="0" smtClean="0">
                <a:solidFill>
                  <a:schemeClr val="accent5">
                    <a:lumMod val="40000"/>
                    <a:lumOff val="60000"/>
                  </a:schemeClr>
                </a:solidFill>
              </a:rPr>
              <a:t>Ethernet and Internet Protocol (IP)</a:t>
            </a:r>
            <a:endParaRPr lang="en-US" dirty="0" smtClean="0">
              <a:solidFill>
                <a:schemeClr val="accent5">
                  <a:lumMod val="40000"/>
                  <a:lumOff val="60000"/>
                </a:schemeClr>
              </a:solidFill>
            </a:endParaRPr>
          </a:p>
          <a:p>
            <a:pPr>
              <a:lnSpc>
                <a:spcPct val="80000"/>
              </a:lnSpc>
              <a:buFontTx/>
              <a:buNone/>
            </a:pPr>
            <a:r>
              <a:rPr lang="en-US" dirty="0" smtClean="0">
                <a:latin typeface="Arial" panose="020B0604020202020204" pitchFamily="34" charset="0"/>
              </a:rPr>
              <a:t>New </a:t>
            </a:r>
            <a:r>
              <a:rPr lang="en-US" dirty="0">
                <a:latin typeface="Arial" panose="020B0604020202020204" pitchFamily="34" charset="0"/>
              </a:rPr>
              <a:t>Terms and </a:t>
            </a:r>
            <a:r>
              <a:rPr lang="en-US" dirty="0" smtClean="0">
                <a:latin typeface="Arial" panose="020B0604020202020204" pitchFamily="34" charset="0"/>
              </a:rPr>
              <a:t>Commands</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6.1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Ethernet </a:t>
            </a:r>
            <a:endParaRPr lang="en-US" sz="1200" b="0" i="0" kern="1200" dirty="0" smtClean="0">
              <a:solidFill>
                <a:schemeClr val="tx1"/>
              </a:solidFill>
              <a:effectLst/>
              <a:latin typeface="+mn-lt"/>
              <a:ea typeface="+mn-ea"/>
              <a:cs typeface="+mn-cs"/>
            </a:endParaRPr>
          </a:p>
          <a:p>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.1.2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Ethernet Frame Fields</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6.1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Ethernet </a:t>
            </a:r>
            <a:endParaRPr lang="en-US" sz="1200" b="0" i="0" kern="1200" dirty="0" smtClean="0">
              <a:solidFill>
                <a:schemeClr val="tx1"/>
              </a:solidFill>
              <a:effectLst/>
              <a:latin typeface="+mn-lt"/>
              <a:ea typeface="+mn-ea"/>
              <a:cs typeface="+mn-cs"/>
            </a:endParaRPr>
          </a:p>
          <a:p>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.1.3 – </a:t>
            </a:r>
            <a:r>
              <a:rPr lang="en-US" sz="1200" b="0" i="0" kern="1200" dirty="0" smtClean="0">
                <a:solidFill>
                  <a:schemeClr val="tx1"/>
                </a:solidFill>
                <a:effectLst/>
                <a:latin typeface="+mn-lt"/>
                <a:ea typeface="+mn-ea"/>
                <a:cs typeface="+mn-cs"/>
              </a:rPr>
              <a:t>Ethernet Frame Fields</a:t>
            </a:r>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6.1.4 - Check Your Understanding - Ethernet Frame Fields</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smtClean="0">
                <a:solidFill>
                  <a:schemeClr val="accent5">
                    <a:lumMod val="40000"/>
                    <a:lumOff val="60000"/>
                  </a:schemeClr>
                </a:solidFill>
              </a:rPr>
              <a:t> Ethernet and Internet Protocol (IP)</a:t>
            </a:r>
            <a:endParaRPr lang="en-US" dirty="0" smtClean="0">
              <a:solidFill>
                <a:schemeClr val="accent5">
                  <a:lumMod val="40000"/>
                  <a:lumOff val="60000"/>
                </a:schemeClr>
              </a:solidFill>
            </a:endParaRPr>
          </a:p>
          <a:p>
            <a:r>
              <a:rPr lang="en-US" dirty="0" smtClean="0">
                <a:solidFill>
                  <a:schemeClr val="accent5">
                    <a:lumMod val="40000"/>
                    <a:lumOff val="60000"/>
                  </a:schemeClr>
                </a:solidFill>
              </a:rPr>
              <a:t>6.2</a:t>
            </a:r>
            <a:r>
              <a:rPr lang="en-US" baseline="0" dirty="0" smtClean="0">
                <a:solidFill>
                  <a:schemeClr val="accent5">
                    <a:lumMod val="40000"/>
                    <a:lumOff val="60000"/>
                  </a:schemeClr>
                </a:solidFill>
              </a:rPr>
              <a:t> - </a:t>
            </a:r>
            <a:r>
              <a:rPr lang="en-US" sz="1200" b="0" i="0" kern="1200" dirty="0" smtClean="0">
                <a:solidFill>
                  <a:schemeClr val="tx1"/>
                </a:solidFill>
                <a:effectLst/>
                <a:latin typeface="+mn-lt"/>
                <a:ea typeface="+mn-ea"/>
                <a:cs typeface="+mn-cs"/>
              </a:rPr>
              <a:t>IPv4</a:t>
            </a:r>
            <a:endParaRPr lang="en-US" sz="1200" b="0" i="0" kern="1200" dirty="0" smtClean="0">
              <a:solidFill>
                <a:schemeClr val="tx1"/>
              </a:solidFill>
              <a:effectLst/>
              <a:latin typeface="+mn-lt"/>
              <a:ea typeface="+mn-ea"/>
              <a:cs typeface="+mn-cs"/>
            </a:endParaRPr>
          </a:p>
          <a:p>
            <a:br>
              <a:rPr lang="en-US" sz="1200" b="0" i="0" kern="1200" dirty="0" smtClean="0">
                <a:solidFill>
                  <a:schemeClr val="tx1"/>
                </a:solidFill>
                <a:effectLst/>
                <a:latin typeface="+mn-lt"/>
                <a:ea typeface="+mn-ea"/>
                <a:cs typeface="+mn-cs"/>
              </a:rPr>
            </a:b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10</a:t>
            </a:r>
            <a:r>
              <a:rPr lang="en-US" sz="1000" dirty="0" smtClean="0">
                <a:solidFill>
                  <a:srgbClr val="FF0000"/>
                </a:solidFill>
              </a:rPr>
              <a:t> </a:t>
            </a:r>
            <a:r>
              <a:rPr lang="en-US" sz="1000" dirty="0">
                <a:solidFill>
                  <a:srgbClr val="FF0000"/>
                </a:solidFill>
              </a:rPr>
              <a:t>mi</a:t>
            </a:r>
            <a:r>
              <a:rPr lang="en-US" sz="1000" dirty="0"/>
              <a:t>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Brief the learners on the four basic operations of network layer protocol</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Take the learners through IP Encapsulation and define its purpose.</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Discuss three basic characteristics of IP.</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Explain connectionless network with an example.</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Illustrate that IPV4 is media independent.</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smtClean="0"/>
              <a:t>Explain the fields in IPV4 packet header</a:t>
            </a: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0" i="0" kern="1200" dirty="0" smtClean="0">
                <a:solidFill>
                  <a:schemeClr val="tx1"/>
                </a:solidFill>
                <a:latin typeface="+mn-lt"/>
                <a:ea typeface="+mn-ea"/>
                <a:cs typeface="+mn-cs"/>
              </a:rPr>
              <a:t>Ensure that they complete the “Check Your Understanding </a:t>
            </a:r>
            <a:r>
              <a:rPr lang="en-US" sz="1000" b="0" i="0" kern="1200" dirty="0" smtClean="0">
                <a:solidFill>
                  <a:schemeClr val="tx1"/>
                </a:solidFill>
                <a:effectLst/>
                <a:latin typeface="+mn-lt"/>
                <a:ea typeface="+mn-ea"/>
                <a:cs typeface="+mn-cs"/>
              </a:rPr>
              <a:t>– IPV4</a:t>
            </a:r>
            <a:r>
              <a:rPr lang="en-US" sz="1000" b="0" i="0" kern="1200" baseline="0" dirty="0" smtClean="0">
                <a:solidFill>
                  <a:schemeClr val="tx1"/>
                </a:solidFill>
                <a:effectLst/>
                <a:latin typeface="+mn-lt"/>
                <a:ea typeface="+mn-ea"/>
                <a:cs typeface="+mn-cs"/>
              </a:rPr>
              <a:t> packet</a:t>
            </a:r>
            <a:r>
              <a:rPr lang="en-US" sz="1000" b="0" i="0" kern="1200" dirty="0" smtClean="0">
                <a:solidFill>
                  <a:schemeClr val="tx1"/>
                </a:solidFill>
                <a:effectLst/>
                <a:latin typeface="+mn-lt"/>
                <a:ea typeface="+mn-ea"/>
                <a:cs typeface="+mn-cs"/>
              </a:rPr>
              <a:t>” in section 6.2.10.</a:t>
            </a:r>
            <a:endParaRPr lang="en-US" sz="1000" b="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000" baseline="0" dirty="0" smtClean="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050" dirty="0" smtClean="0"/>
          </a:p>
          <a:p>
            <a:pPr marL="171450" lvl="0" indent="-171450">
              <a:buFont typeface="Arial" panose="020B0604020202020204" pitchFamily="34" charset="0"/>
              <a:buChar char="•"/>
            </a:pPr>
            <a:r>
              <a:rPr lang="en-US" sz="1050" b="1" dirty="0" smtClean="0"/>
              <a:t>Key Points: </a:t>
            </a:r>
            <a:r>
              <a:rPr lang="en-US" sz="1050" b="0" dirty="0" smtClean="0"/>
              <a:t>Characteristics of IP</a:t>
            </a:r>
            <a:r>
              <a:rPr lang="en-US" sz="1050" b="0" baseline="0" dirty="0" smtClean="0"/>
              <a:t> , Fragmentation , IPV4 packet header fields.</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smtClean="0">
                <a:solidFill>
                  <a:schemeClr val="tx1"/>
                </a:solidFill>
                <a:latin typeface="Arial" panose="020B0604020202020204" pitchFamily="34" charset="0"/>
                <a:ea typeface="MS PGothic" panose="020B0600070205080204" pitchFamily="34" charset="-128"/>
              </a:rPr>
              <a:t>6 - </a:t>
            </a:r>
            <a:r>
              <a:rPr lang="en-US" dirty="0" smtClean="0">
                <a:solidFill>
                  <a:schemeClr val="accent5">
                    <a:lumMod val="40000"/>
                    <a:lumOff val="60000"/>
                  </a:schemeClr>
                </a:solidFill>
              </a:rPr>
              <a:t>Ethernet and Internet Protocol(IP)</a:t>
            </a:r>
            <a:endParaRPr lang="en-US" dirty="0" smtClean="0">
              <a:solidFill>
                <a:schemeClr val="accent5">
                  <a:lumMod val="40000"/>
                  <a:lumOff val="60000"/>
                </a:schemeClr>
              </a:solidFill>
            </a:endParaRPr>
          </a:p>
          <a:p>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6.2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IPv4</a:t>
            </a:r>
            <a:endParaRPr lang="en-US" sz="1200" b="0" i="0" kern="1200" dirty="0" smtClean="0">
              <a:solidFill>
                <a:schemeClr val="tx1"/>
              </a:solidFill>
              <a:effectLst/>
              <a:latin typeface="+mn-lt"/>
              <a:ea typeface="+mn-ea"/>
              <a:cs typeface="+mn-cs"/>
            </a:endParaRPr>
          </a:p>
          <a:p>
            <a:r>
              <a:rPr lang="en-US" sz="1200" kern="1200" baseline="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smtClean="0">
                <a:solidFill>
                  <a:schemeClr val="tx1"/>
                </a:solidFill>
                <a:latin typeface="Arial" panose="020B0604020202020204" pitchFamily="34" charset="0"/>
                <a:ea typeface="MS PGothic" panose="020B0600070205080204" pitchFamily="34" charset="-128"/>
                <a:cs typeface="MS PGothic" panose="020B0600070205080204" pitchFamily="34" charset="-128"/>
              </a:rPr>
              <a:t>.2.1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b="0" i="0" kern="1200" dirty="0" smtClean="0">
                <a:solidFill>
                  <a:schemeClr val="tx1"/>
                </a:solidFill>
                <a:effectLst/>
                <a:latin typeface="+mn-lt"/>
                <a:ea typeface="+mn-ea"/>
                <a:cs typeface="+mn-cs"/>
              </a:rPr>
              <a:t>The Network Layer</a:t>
            </a:r>
            <a:endParaRPr lang="en-US" sz="1200" b="0" i="0" kern="1200" dirty="0">
              <a:solidFill>
                <a:schemeClr val="tx1"/>
              </a:solidFill>
              <a:effectLst/>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endParaRPr lang="en-US" dirty="0"/>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6080">
              <a:defRPr/>
            </a:pPr>
            <a:fld id="{2F5CCB13-0A32-4557-88E9-079F0C330695}" type="slidenum">
              <a:rPr lang="en-US" kern="0" smtClean="0">
                <a:solidFill>
                  <a:srgbClr val="595959"/>
                </a:solidFill>
              </a:rPr>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anose="020B0604020202020204" pitchFamily="34" charset="0"/>
              </a:rPr>
              <a:t>Click to edit Master text styles</a:t>
            </a:r>
            <a:endParaRPr lang="en-US" dirty="0">
              <a:sym typeface="Arial" panose="020B0604020202020204" pitchFamily="34" charset="0"/>
            </a:endParaRPr>
          </a:p>
          <a:p>
            <a:pPr lvl="1"/>
            <a:r>
              <a:rPr lang="en-US" dirty="0">
                <a:sym typeface="Arial" panose="020B0604020202020204" pitchFamily="34" charset="0"/>
              </a:rPr>
              <a:t>Second level</a:t>
            </a:r>
            <a:endParaRPr lang="en-US" dirty="0">
              <a:sym typeface="Arial" panose="020B0604020202020204" pitchFamily="34" charset="0"/>
            </a:endParaRPr>
          </a:p>
          <a:p>
            <a:pPr lvl="2"/>
            <a:r>
              <a:rPr lang="en-US" dirty="0">
                <a:sym typeface="Arial" panose="020B0604020202020204" pitchFamily="34" charset="0"/>
              </a:rPr>
              <a:t>Third level</a:t>
            </a:r>
            <a:endParaRPr lang="en-US" dirty="0">
              <a:sym typeface="Arial" panose="020B0604020202020204" pitchFamily="34" charset="0"/>
            </a:endParaRPr>
          </a:p>
          <a:p>
            <a:pPr lvl="3"/>
            <a:r>
              <a:rPr lang="en-US" dirty="0">
                <a:sym typeface="Arial" panose="020B0604020202020204" pitchFamily="34" charset="0"/>
              </a:rPr>
              <a:t>Fourth level</a:t>
            </a:r>
            <a:endParaRPr lang="en-US" dirty="0">
              <a:sym typeface="Arial" panose="020B0604020202020204" pitchFamily="34" charset="0"/>
            </a:endParaRP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nSpc>
                <a:spcPct val="100000"/>
              </a:lnSpc>
              <a:defRPr sz="2400"/>
            </a:lvl1pPr>
          </a:lstStyle>
          <a:p>
            <a:pPr lvl="0"/>
            <a:r>
              <a:rPr lang="en-US" dirty="0">
                <a:sym typeface="Arial" panose="020B0604020202020204" pitchFamily="34" charset="0"/>
              </a:rPr>
              <a:t>Click to edit Master title style</a:t>
            </a:r>
            <a:endParaRPr lang="en-US" dirty="0">
              <a:sym typeface="Arial" panose="020B0604020202020204" pitchFamily="34" charset="0"/>
            </a:endParaRPr>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endParaRPr lang="en-US" dirty="0"/>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endParaRPr lang="en-US" dirty="0"/>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endParaRPr lang="en-US" dirty="0"/>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endParaRPr lang="en-US" dirty="0"/>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ln>
          <a:effectLst/>
        </p:spPr>
        <p:txBody>
          <a:bodyPr wrap="none" lIns="61586" tIns="30792" rIns="61586" bIns="30792" anchor="b">
            <a:spAutoFit/>
          </a:bodyPr>
          <a:lstStyle/>
          <a:p>
            <a:pPr algn="r" defTabSz="610870"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ln>
          <a:effectLst/>
        </p:spPr>
        <p:txBody>
          <a:bodyPr lIns="61586" tIns="30792" rIns="61586" bIns="30792" anchor="b">
            <a:spAutoFit/>
          </a:bodyPr>
          <a:lstStyle/>
          <a:p>
            <a:pPr defTabSz="610870" fontAlgn="auto">
              <a:spcBef>
                <a:spcPts val="0"/>
              </a:spcBef>
              <a:spcAft>
                <a:spcPts val="0"/>
              </a:spcAft>
              <a:defRPr/>
            </a:pPr>
            <a:r>
              <a:rPr lang="en-US" sz="600" dirty="0">
                <a:solidFill>
                  <a:schemeClr val="accent5">
                    <a:lumMod val="50000"/>
                  </a:schemeClr>
                </a:solidFill>
                <a:latin typeface="+mn-lt"/>
                <a:ea typeface="+mn-ea"/>
                <a:cs typeface="CiscoSans Thin"/>
              </a:rPr>
              <a:t>© </a:t>
            </a:r>
            <a:r>
              <a:rPr lang="en-US" sz="600" dirty="0" smtClean="0">
                <a:solidFill>
                  <a:schemeClr val="accent5">
                    <a:lumMod val="50000"/>
                  </a:schemeClr>
                </a:solidFill>
                <a:latin typeface="+mn-lt"/>
                <a:ea typeface="+mn-ea"/>
                <a:cs typeface="CiscoSans Thin"/>
              </a:rPr>
              <a:t>2020</a:t>
            </a:r>
            <a:r>
              <a:rPr lang="en-US" sz="600" baseline="0" dirty="0" smtClean="0">
                <a:solidFill>
                  <a:schemeClr val="accent5">
                    <a:lumMod val="50000"/>
                  </a:schemeClr>
                </a:solidFill>
                <a:latin typeface="+mn-lt"/>
                <a:ea typeface="+mn-ea"/>
                <a:cs typeface="CiscoSans Thin"/>
              </a:rPr>
              <a:t> </a:t>
            </a:r>
            <a:r>
              <a:rPr lang="en-US" sz="600" dirty="0" smtClean="0">
                <a:solidFill>
                  <a:schemeClr val="accent5">
                    <a:lumMod val="50000"/>
                  </a:schemeClr>
                </a:solidFill>
                <a:latin typeface="+mn-lt"/>
                <a:ea typeface="+mn-ea"/>
                <a:cs typeface="CiscoSans Thin"/>
              </a:rPr>
              <a:t>Cisco </a:t>
            </a:r>
            <a:r>
              <a:rPr lang="en-US" sz="600" dirty="0">
                <a:solidFill>
                  <a:schemeClr val="accent5">
                    <a:lumMod val="50000"/>
                  </a:schemeClr>
                </a:solidFill>
                <a:latin typeface="+mn-lt"/>
                <a:ea typeface="+mn-ea"/>
                <a:cs typeface="CiscoSans Thin"/>
              </a:rPr>
              <a:t>and/or its affiliates. All rights reserved</a:t>
            </a:r>
            <a:r>
              <a:rPr lang="en-US" sz="600" dirty="0" smtClean="0">
                <a:solidFill>
                  <a:schemeClr val="accent5">
                    <a:lumMod val="50000"/>
                  </a:schemeClr>
                </a:solidFill>
                <a:latin typeface="+mn-lt"/>
                <a:ea typeface="+mn-ea"/>
                <a:cs typeface="CiscoSans Thin"/>
              </a:rPr>
              <a:t>.  </a:t>
            </a:r>
            <a:r>
              <a:rPr lang="en-US" sz="600" dirty="0">
                <a:solidFill>
                  <a:schemeClr val="accent5">
                    <a:lumMod val="50000"/>
                  </a:schemeClr>
                </a:solidFill>
                <a:latin typeface="+mn-lt"/>
                <a:ea typeface="+mn-ea"/>
                <a:cs typeface="CiscoSans Thin"/>
              </a:rPr>
              <a:t>Cisco Confidential</a:t>
            </a:r>
            <a:endParaRPr lang="en-US" sz="600" dirty="0">
              <a:solidFill>
                <a:schemeClr val="accent5">
                  <a:lumMod val="50000"/>
                </a:schemeClr>
              </a:solidFill>
              <a:latin typeface="+mn-lt"/>
              <a:ea typeface="+mn-ea"/>
              <a:cs typeface="CiscoSans Thin"/>
            </a:endParaRP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3"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9"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0"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750" marR="0" indent="-285750" algn="ctr" defTabSz="457200" rtl="0" eaLnBrk="1" fontAlgn="auto" latinLnBrk="0" hangingPunct="1">
              <a:lnSpc>
                <a:spcPct val="100000"/>
              </a:lnSpc>
              <a:spcBef>
                <a:spcPct val="20000"/>
              </a:spcBef>
              <a:spcAft>
                <a:spcPts val="0"/>
              </a:spcAft>
              <a:buClrTx/>
              <a:buSzTx/>
              <a:buFont typeface="Arial" panose="020B0604020202020204"/>
              <a:buNone/>
              <a:defRPr sz="2000" b="0" i="0" baseline="0">
                <a:solidFill>
                  <a:schemeClr val="bg1"/>
                </a:solidFill>
                <a:latin typeface="+mn-lt"/>
                <a:cs typeface="CiscoSans ExtraLight"/>
              </a:defRPr>
            </a:lvl1pPr>
          </a:lstStyle>
          <a:p>
            <a:pPr lvl="0"/>
            <a:r>
              <a:rPr lang="en-US"/>
              <a:t>Click to edit Master text styles</a:t>
            </a:r>
            <a:endParaRPr lang="en-US"/>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panose="020B0604020202020204"/>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panose="020B0604020202020204"/>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panose="020B0604020202020204"/>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endParaRPr lang="en-US" dirty="0"/>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endParaRPr lang="en-US" dirty="0"/>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endParaRPr lang="en-US" dirty="0"/>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endParaRPr lang="en-US" dirty="0"/>
          </a:p>
        </p:txBody>
      </p:sp>
    </p:spTree>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endParaRPr lang="en-US" dirty="0"/>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endParaRPr lang="en-US" dirty="0"/>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endParaRPr lang="en-US" dirty="0"/>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endParaRPr lang="en-US" dirty="0"/>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endParaRPr lang="en-US" dirty="0"/>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endParaRPr lang="en-US" dirty="0"/>
          </a:p>
        </p:txBody>
      </p:sp>
    </p:spTree>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panose="020B0604020202020204"/>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endParaRPr lang="en-US" dirty="0"/>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endParaRPr lang="en-US" dirty="0"/>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endParaRPr lang="en-US" dirty="0"/>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endParaRPr lang="en-US" dirty="0"/>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endParaRPr lang="en-US" dirty="0"/>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endParaRPr lang="en-US" dirty="0"/>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endParaRPr lang="en-US" dirty="0"/>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endParaRPr lang="en-US" dirty="0"/>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endParaRPr lang="en-US" dirty="0"/>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endParaRPr lang="en-US" dirty="0"/>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endParaRPr lang="en-US" dirty="0"/>
          </a:p>
        </p:txBody>
      </p:sp>
    </p:spTree>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lstStyle/>
          <a:p>
            <a:pPr lvl="0"/>
            <a:r>
              <a:rPr lang="en-GB" altLang="en-US" dirty="0"/>
              <a:t>Title Goes Here</a:t>
            </a:r>
            <a:endParaRPr lang="en-GB" altLang="en-US" dirty="0"/>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ln>
          <a:effectLst/>
        </p:spPr>
        <p:txBody>
          <a:bodyPr wrap="none" lIns="61586" tIns="30792" rIns="61586" bIns="30792" anchor="b">
            <a:spAutoFit/>
          </a:bodyPr>
          <a:lstStyle/>
          <a:p>
            <a:pPr algn="r" defTabSz="610870"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ln>
          <a:effectLst/>
        </p:spPr>
        <p:txBody>
          <a:bodyPr lIns="61586" tIns="30792" rIns="61586" bIns="30792" anchor="b">
            <a:spAutoFit/>
          </a:bodyPr>
          <a:lstStyle/>
          <a:p>
            <a:pPr defTabSz="610870" fontAlgn="auto">
              <a:spcBef>
                <a:spcPts val="0"/>
              </a:spcBef>
              <a:spcAft>
                <a:spcPts val="0"/>
              </a:spcAft>
              <a:defRPr/>
            </a:pPr>
            <a:r>
              <a:rPr lang="en-US" sz="600" dirty="0">
                <a:solidFill>
                  <a:schemeClr val="accent3">
                    <a:lumMod val="85000"/>
                  </a:schemeClr>
                </a:solidFill>
                <a:latin typeface="+mn-lt"/>
                <a:ea typeface="+mn-ea"/>
                <a:cs typeface="CiscoSans Thin"/>
              </a:rPr>
              <a:t>© </a:t>
            </a:r>
            <a:r>
              <a:rPr lang="en-US" sz="600" dirty="0" smtClean="0">
                <a:solidFill>
                  <a:schemeClr val="accent3">
                    <a:lumMod val="85000"/>
                  </a:schemeClr>
                </a:solidFill>
                <a:latin typeface="+mn-lt"/>
                <a:ea typeface="+mn-ea"/>
                <a:cs typeface="CiscoSans Thin"/>
              </a:rPr>
              <a:t>2020 Cisco </a:t>
            </a:r>
            <a:r>
              <a:rPr lang="en-US" sz="600" dirty="0">
                <a:solidFill>
                  <a:schemeClr val="accent3">
                    <a:lumMod val="85000"/>
                  </a:schemeClr>
                </a:solidFill>
                <a:latin typeface="+mn-lt"/>
                <a:ea typeface="+mn-ea"/>
                <a:cs typeface="CiscoSans Thin"/>
              </a:rPr>
              <a:t>and/or its affiliates. All rights reserved</a:t>
            </a:r>
            <a:r>
              <a:rPr lang="en-US" sz="600" dirty="0" smtClean="0">
                <a:solidFill>
                  <a:schemeClr val="accent3">
                    <a:lumMod val="85000"/>
                  </a:schemeClr>
                </a:solidFill>
                <a:latin typeface="+mn-lt"/>
                <a:ea typeface="+mn-ea"/>
                <a:cs typeface="CiscoSans Thin"/>
              </a:rPr>
              <a:t>.  </a:t>
            </a:r>
            <a:r>
              <a:rPr lang="en-US" sz="600" dirty="0">
                <a:solidFill>
                  <a:schemeClr val="accent3">
                    <a:lumMod val="85000"/>
                  </a:schemeClr>
                </a:solidFill>
                <a:latin typeface="+mn-lt"/>
                <a:ea typeface="+mn-ea"/>
                <a:cs typeface="CiscoSans Thin"/>
              </a:rPr>
              <a:t>Cisco Confidential</a:t>
            </a:r>
            <a:endParaRPr lang="en-US" sz="600" dirty="0">
              <a:solidFill>
                <a:schemeClr val="accent3">
                  <a:lumMod val="85000"/>
                </a:schemeClr>
              </a:solidFill>
              <a:latin typeface="+mn-lt"/>
              <a:ea typeface="+mn-ea"/>
              <a:cs typeface="CiscoSans Thin"/>
            </a:endParaRP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8"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9"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0"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p:transition>
  <p:timing>
    <p:tnLst>
      <p:par>
        <p:cTn id="1" dur="indefinite" restart="never" nodeType="tmRoot"/>
      </p:par>
    </p:tnLst>
  </p:timing>
  <p:txStyles>
    <p:titleStyle>
      <a:lvl1pPr algn="l" defTabSz="684530" rtl="0" eaLnBrk="1" fontAlgn="base" hangingPunct="1">
        <a:lnSpc>
          <a:spcPct val="80000"/>
        </a:lnSpc>
        <a:spcBef>
          <a:spcPct val="0"/>
        </a:spcBef>
        <a:spcAft>
          <a:spcPct val="0"/>
        </a:spcAft>
        <a:defRPr lang="en-US" sz="3200" kern="1200" dirty="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p:titleStyle>
    <p:bodyStyle>
      <a:lvl1pPr marL="170180" indent="-170180" algn="l" defTabSz="684530" rtl="0" eaLnBrk="1" fontAlgn="base" hangingPunct="1">
        <a:lnSpc>
          <a:spcPct val="95000"/>
        </a:lnSpc>
        <a:spcBef>
          <a:spcPts val="1075"/>
        </a:spcBef>
        <a:spcAft>
          <a:spcPct val="0"/>
        </a:spcAft>
        <a:buClr>
          <a:schemeClr val="tx2"/>
        </a:buClr>
        <a:buSzPct val="90000"/>
        <a:buFont typeface="Arial" panose="020B0604020202020204" pitchFamily="34" charset="0"/>
        <a:buChar char="•"/>
        <a:defRPr lang="en-US" sz="1500" kern="1200" dirty="0">
          <a:solidFill>
            <a:schemeClr val="tx1"/>
          </a:solidFill>
          <a:latin typeface="+mn-lt"/>
          <a:ea typeface="MS PGothic" panose="020B0600070205080204" pitchFamily="34" charset="-128"/>
          <a:cs typeface="CiscoSans"/>
        </a:defRPr>
      </a:lvl1pPr>
      <a:lvl2pPr marL="358775" indent="-215900" algn="l" defTabSz="684530" rtl="0" eaLnBrk="1" fontAlgn="base" hangingPunct="1">
        <a:lnSpc>
          <a:spcPct val="95000"/>
        </a:lnSpc>
        <a:spcBef>
          <a:spcPts val="600"/>
        </a:spcBef>
        <a:spcAft>
          <a:spcPct val="0"/>
        </a:spcAft>
        <a:buClr>
          <a:schemeClr val="tx2"/>
        </a:buClr>
        <a:buFont typeface="Arial" panose="020B0604020202020204" pitchFamily="34" charset="0"/>
        <a:buChar char="•"/>
        <a:defRPr lang="en-US" sz="1400" kern="1200" dirty="0">
          <a:solidFill>
            <a:schemeClr val="tx1"/>
          </a:solidFill>
          <a:latin typeface="+mn-lt"/>
          <a:ea typeface="MS PGothic" panose="020B0600070205080204" pitchFamily="34" charset="-128"/>
          <a:cs typeface="CiscoSans"/>
        </a:defRPr>
      </a:lvl2pPr>
      <a:lvl3pPr marL="431800" indent="-170180" algn="l" defTabSz="684530" rtl="0" eaLnBrk="1" fontAlgn="base" hangingPunct="1">
        <a:lnSpc>
          <a:spcPct val="95000"/>
        </a:lnSpc>
        <a:spcBef>
          <a:spcPts val="625"/>
        </a:spcBef>
        <a:spcAft>
          <a:spcPct val="0"/>
        </a:spcAft>
        <a:buFont typeface="Arial" panose="020B0604020202020204" pitchFamily="34" charset="0"/>
        <a:buChar char="•"/>
        <a:defRPr lang="en-US" sz="1200" kern="1200" dirty="0">
          <a:solidFill>
            <a:schemeClr val="tx1"/>
          </a:solidFill>
          <a:latin typeface="+mn-lt"/>
          <a:ea typeface="MS PGothic" panose="020B0600070205080204" pitchFamily="34" charset="-128"/>
          <a:cs typeface="CiscoSans"/>
        </a:defRPr>
      </a:lvl3pPr>
      <a:lvl4pPr marL="50355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tags" Target="../tags/tag10.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tags" Target="../tags/tag1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tags" Target="../tags/tag13.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tags" Target="../tags/tag1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tags" Target="../tags/tag1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tags" Target="../tags/tag1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tags" Target="../tags/tag19.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3.xml"/><Relationship Id="rId3" Type="http://schemas.openxmlformats.org/officeDocument/2006/relationships/tags" Target="../tags/tag20.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3.xml"/><Relationship Id="rId2" Type="http://schemas.openxmlformats.org/officeDocument/2006/relationships/tags" Target="../tags/tag21.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tags" Target="../tags/tag25.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tags" Target="../tags/tag26.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3.xml"/><Relationship Id="rId3" Type="http://schemas.openxmlformats.org/officeDocument/2006/relationships/tags" Target="../tags/tag27.xml"/><Relationship Id="rId2" Type="http://schemas.openxmlformats.org/officeDocument/2006/relationships/image" Target="../media/image22.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3.xml"/><Relationship Id="rId4" Type="http://schemas.openxmlformats.org/officeDocument/2006/relationships/tags" Target="../tags/tag28.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3.xml"/><Relationship Id="rId2" Type="http://schemas.openxmlformats.org/officeDocument/2006/relationships/tags" Target="../tags/tag31.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3.xml"/><Relationship Id="rId2" Type="http://schemas.openxmlformats.org/officeDocument/2006/relationships/tags" Target="../tags/tag33.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3.xml"/><Relationship Id="rId2" Type="http://schemas.openxmlformats.org/officeDocument/2006/relationships/tags" Target="../tags/tag35.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3.xml"/><Relationship Id="rId2" Type="http://schemas.openxmlformats.org/officeDocument/2006/relationships/tags" Target="../tags/tag37.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3.xml"/><Relationship Id="rId2" Type="http://schemas.openxmlformats.org/officeDocument/2006/relationships/tags" Target="../tags/tag38.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3.xml"/><Relationship Id="rId2" Type="http://schemas.openxmlformats.org/officeDocument/2006/relationships/tags" Target="../tags/tag39.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3.xml"/><Relationship Id="rId2" Type="http://schemas.openxmlformats.org/officeDocument/2006/relationships/tags" Target="../tags/tag41.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3.xml"/><Relationship Id="rId2" Type="http://schemas.openxmlformats.org/officeDocument/2006/relationships/tags" Target="../tags/tag43.xml"/><Relationship Id="rId1" Type="http://schemas.openxmlformats.org/officeDocument/2006/relationships/image" Target="../media/image33.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3.xml"/><Relationship Id="rId2" Type="http://schemas.openxmlformats.org/officeDocument/2006/relationships/tags" Target="../tags/tag44.xml"/><Relationship Id="rId1"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3.xml"/><Relationship Id="rId2" Type="http://schemas.openxmlformats.org/officeDocument/2006/relationships/tags" Target="../tags/tag47.xml"/><Relationship Id="rId1" Type="http://schemas.openxmlformats.org/officeDocument/2006/relationships/image" Target="../media/image35.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3.xml"/><Relationship Id="rId2" Type="http://schemas.openxmlformats.org/officeDocument/2006/relationships/tags" Target="../tags/tag48.xml"/><Relationship Id="rId1"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7.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699592"/>
            <a:ext cx="6672708" cy="1508188"/>
          </a:xfrm>
        </p:spPr>
        <p:txBody>
          <a:bodyPr/>
          <a:lstStyle/>
          <a:p>
            <a:r>
              <a:rPr lang="en-US" dirty="0">
                <a:solidFill>
                  <a:schemeClr val="accent5">
                    <a:lumMod val="40000"/>
                    <a:lumOff val="60000"/>
                  </a:schemeClr>
                </a:solidFill>
              </a:rPr>
              <a:t>Module 6:Ethernet and Internet </a:t>
            </a:r>
            <a:r>
              <a:rPr lang="en-US" dirty="0" smtClean="0">
                <a:solidFill>
                  <a:schemeClr val="accent5">
                    <a:lumMod val="40000"/>
                    <a:lumOff val="60000"/>
                  </a:schemeClr>
                </a:solidFill>
              </a:rPr>
              <a:t>			Protocol(IP)</a:t>
            </a:r>
            <a:endParaRPr lang="en-US" dirty="0">
              <a:solidFill>
                <a:srgbClr val="FF0000"/>
              </a:solidFill>
            </a:endParaRPr>
          </a:p>
        </p:txBody>
      </p:sp>
      <p:sp>
        <p:nvSpPr>
          <p:cNvPr id="7" name="Subtitle 6"/>
          <p:cNvSpPr>
            <a:spLocks noGrp="1"/>
          </p:cNvSpPr>
          <p:nvPr>
            <p:ph type="subTitle" idx="1"/>
          </p:nvPr>
        </p:nvSpPr>
        <p:spPr>
          <a:xfrm>
            <a:off x="469497" y="3809526"/>
            <a:ext cx="2368954" cy="902174"/>
          </a:xfrm>
        </p:spPr>
        <p:txBody>
          <a:bodyPr/>
          <a:lstStyle/>
          <a:p>
            <a:r>
              <a:rPr lang="en-US" dirty="0" smtClean="0">
                <a:solidFill>
                  <a:schemeClr val="accent5">
                    <a:lumMod val="40000"/>
                    <a:lumOff val="60000"/>
                  </a:schemeClr>
                </a:solidFill>
              </a:rPr>
              <a:t>CyberOps Associates </a:t>
            </a:r>
            <a:r>
              <a:rPr lang="en-US" dirty="0">
                <a:solidFill>
                  <a:schemeClr val="accent5">
                    <a:lumMod val="40000"/>
                    <a:lumOff val="60000"/>
                  </a:schemeClr>
                </a:solidFill>
              </a:rPr>
              <a:t>v1.0</a:t>
            </a:r>
            <a:endParaRPr lang="en-US" dirty="0">
              <a:solidFill>
                <a:schemeClr val="accent5">
                  <a:lumMod val="40000"/>
                  <a:lumOff val="60000"/>
                </a:schemeClr>
              </a:solidFill>
            </a:endParaRPr>
          </a:p>
          <a:p>
            <a:endParaRPr lang="en-US" dirty="0"/>
          </a:p>
        </p:txBody>
      </p:sp>
    </p:spTree>
    <p:custDataLst>
      <p:tags r:id="rId1"/>
    </p:custData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endParaRPr lang="en-US" sz="1600" dirty="0"/>
          </a:p>
          <a:p>
            <a:r>
              <a:rPr lang="en-US" dirty="0"/>
              <a:t>The Network </a:t>
            </a:r>
            <a:r>
              <a:rPr lang="en-US" dirty="0" smtClean="0"/>
              <a:t>Layer (Contd.)</a:t>
            </a:r>
            <a:endParaRPr lang="en-US" dirty="0"/>
          </a:p>
        </p:txBody>
      </p:sp>
      <p:sp>
        <p:nvSpPr>
          <p:cNvPr id="2" name="Content Placeholder 1"/>
          <p:cNvSpPr>
            <a:spLocks noGrp="1"/>
          </p:cNvSpPr>
          <p:nvPr>
            <p:ph idx="1"/>
          </p:nvPr>
        </p:nvSpPr>
        <p:spPr>
          <a:xfrm>
            <a:off x="144065" y="798943"/>
            <a:ext cx="3931823" cy="4016248"/>
          </a:xfrm>
        </p:spPr>
        <p:txBody>
          <a:bodyPr/>
          <a:lstStyle/>
          <a:p>
            <a:pPr>
              <a:buFont typeface="Arial" panose="020B0604020202020204" pitchFamily="34" charset="0"/>
              <a:buChar char="•"/>
            </a:pPr>
            <a:r>
              <a:rPr lang="en-US" sz="1600" dirty="0"/>
              <a:t>N</a:t>
            </a:r>
            <a:r>
              <a:rPr lang="en-US" sz="1600" dirty="0" smtClean="0"/>
              <a:t>etwork </a:t>
            </a:r>
            <a:r>
              <a:rPr lang="en-US" sz="1600" dirty="0"/>
              <a:t>layer communication </a:t>
            </a:r>
            <a:r>
              <a:rPr lang="en-US" sz="1600" dirty="0" smtClean="0"/>
              <a:t>protocols specify </a:t>
            </a:r>
            <a:r>
              <a:rPr lang="en-US" sz="1600" dirty="0"/>
              <a:t>the packet structure and processing used to carry the data from one host to another host</a:t>
            </a:r>
            <a:r>
              <a:rPr lang="en-US" sz="1600" dirty="0" smtClean="0"/>
              <a:t>.</a:t>
            </a:r>
            <a:endParaRPr lang="en-US" sz="1600" dirty="0" smtClean="0"/>
          </a:p>
          <a:p>
            <a:pPr>
              <a:buFont typeface="Arial" panose="020B0604020202020204" pitchFamily="34" charset="0"/>
              <a:buChar char="•"/>
            </a:pPr>
            <a:r>
              <a:rPr lang="en-IN" sz="1600" dirty="0"/>
              <a:t>Operating without regard to the data carried in each packet allows the network layer to carry packets for multiple types of communications between multiple hosts</a:t>
            </a:r>
            <a:r>
              <a:rPr lang="en-IN" sz="1600" dirty="0" smtClean="0"/>
              <a:t>.</a:t>
            </a:r>
            <a:endParaRPr lang="en-IN" sz="1600" dirty="0" smtClean="0"/>
          </a:p>
          <a:p>
            <a:pPr marL="0" indent="0">
              <a:buNone/>
            </a:pPr>
            <a:r>
              <a:rPr lang="en-US" sz="1600" dirty="0" smtClean="0"/>
              <a:t>Click </a:t>
            </a:r>
            <a:r>
              <a:rPr lang="en-US" sz="1600" dirty="0"/>
              <a:t>Play in the figure to view </a:t>
            </a:r>
            <a:r>
              <a:rPr lang="en-US" sz="1600" dirty="0" smtClean="0"/>
              <a:t>an animation that demonstrates </a:t>
            </a:r>
            <a:r>
              <a:rPr lang="en-US" sz="1600" dirty="0"/>
              <a:t>the exchange of data.</a:t>
            </a:r>
            <a:endParaRPr lang="en-US" sz="1600" dirty="0"/>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82824" y="843353"/>
            <a:ext cx="4631893"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endParaRPr lang="en-US" sz="1600" dirty="0"/>
          </a:p>
          <a:p>
            <a:r>
              <a:rPr lang="en-US" dirty="0"/>
              <a:t>IP Encapsulation</a:t>
            </a:r>
            <a:endParaRPr lang="en-US" dirty="0"/>
          </a:p>
        </p:txBody>
      </p:sp>
      <p:sp>
        <p:nvSpPr>
          <p:cNvPr id="4" name="Content Placeholder 1"/>
          <p:cNvSpPr txBox="1"/>
          <p:nvPr/>
        </p:nvSpPr>
        <p:spPr>
          <a:xfrm>
            <a:off x="199180" y="721334"/>
            <a:ext cx="8510257" cy="338554"/>
          </a:xfrm>
          <a:prstGeom prst="rect">
            <a:avLst/>
          </a:prstGeom>
          <a:noFill/>
        </p:spPr>
        <p:txBody>
          <a:bodyPr wrap="square" rtlCol="0">
            <a:spAutoFit/>
          </a:bodyPr>
          <a:lstStyle/>
          <a:p>
            <a:pPr marL="180975" indent="-180975">
              <a:buFont typeface="Arial" panose="020B0604020202020204" pitchFamily="34" charset="0"/>
              <a:buChar char="•"/>
            </a:pPr>
            <a:r>
              <a:rPr lang="en-US" sz="1600" dirty="0">
                <a:solidFill>
                  <a:srgbClr val="000000"/>
                </a:solidFill>
              </a:rPr>
              <a:t>IP encapsulates the transport layer segment or other data by adding an IP header. </a:t>
            </a:r>
            <a:endParaRPr lang="en-US" sz="1600" dirty="0">
              <a:solidFill>
                <a:srgbClr val="000000"/>
              </a:solidFill>
            </a:endParaRPr>
          </a:p>
        </p:txBody>
      </p:sp>
      <p:sp>
        <p:nvSpPr>
          <p:cNvPr id="3" name="Content Placeholder 2"/>
          <p:cNvSpPr txBox="1"/>
          <p:nvPr/>
        </p:nvSpPr>
        <p:spPr>
          <a:xfrm>
            <a:off x="189328" y="1017307"/>
            <a:ext cx="4979998" cy="3770263"/>
          </a:xfrm>
          <a:prstGeom prst="rect">
            <a:avLst/>
          </a:prstGeom>
          <a:noFill/>
        </p:spPr>
        <p:txBody>
          <a:bodyPr wrap="square" rtlCol="0">
            <a:spAutoFit/>
          </a:bodyPr>
          <a:lstStyle/>
          <a:p>
            <a:pPr marL="180975" indent="-180975">
              <a:spcBef>
                <a:spcPts val="300"/>
              </a:spcBef>
              <a:spcAft>
                <a:spcPts val="300"/>
              </a:spcAft>
              <a:buClr>
                <a:schemeClr val="tx2"/>
              </a:buClr>
              <a:buFont typeface="Arial" panose="020B0604020202020204" pitchFamily="34" charset="0"/>
              <a:buChar char="•"/>
            </a:pPr>
            <a:r>
              <a:rPr lang="en-US" sz="1600" dirty="0" smtClean="0">
                <a:solidFill>
                  <a:schemeClr val="tx1">
                    <a:lumMod val="50000"/>
                  </a:schemeClr>
                </a:solidFill>
              </a:rPr>
              <a:t>IP Header is used </a:t>
            </a:r>
            <a:r>
              <a:rPr lang="en-US" sz="1600" dirty="0">
                <a:solidFill>
                  <a:schemeClr val="tx1">
                    <a:lumMod val="50000"/>
                  </a:schemeClr>
                </a:solidFill>
              </a:rPr>
              <a:t>to deliver the packet to the destination host</a:t>
            </a:r>
            <a:r>
              <a:rPr lang="en-US" sz="1600" dirty="0" smtClean="0">
                <a:solidFill>
                  <a:schemeClr val="tx1">
                    <a:lumMod val="50000"/>
                  </a:schemeClr>
                </a:solidFill>
              </a:rPr>
              <a:t>. It is examined by Layer 3 devices.</a:t>
            </a:r>
            <a:endParaRPr lang="en-US" sz="1600" dirty="0">
              <a:solidFill>
                <a:schemeClr val="tx1">
                  <a:lumMod val="50000"/>
                </a:schemeClr>
              </a:solidFill>
            </a:endParaRPr>
          </a:p>
          <a:p>
            <a:pPr marL="180975" indent="-180975">
              <a:spcBef>
                <a:spcPts val="300"/>
              </a:spcBef>
              <a:spcAft>
                <a:spcPts val="300"/>
              </a:spcAft>
              <a:buClr>
                <a:schemeClr val="tx2"/>
              </a:buClr>
              <a:buFont typeface="Arial" panose="020B0604020202020204" pitchFamily="34" charset="0"/>
              <a:buChar char="•"/>
            </a:pPr>
            <a:r>
              <a:rPr lang="en-IN" sz="1600" dirty="0">
                <a:solidFill>
                  <a:schemeClr val="tx1">
                    <a:lumMod val="50000"/>
                  </a:schemeClr>
                </a:solidFill>
              </a:rPr>
              <a:t>The process of encapsulating data layer by layer enables the services at the different layers to develop and scale without affecting the other layers. </a:t>
            </a:r>
            <a:endParaRPr lang="en-IN" sz="1600" dirty="0" smtClean="0">
              <a:solidFill>
                <a:schemeClr val="tx1">
                  <a:lumMod val="50000"/>
                </a:schemeClr>
              </a:solidFill>
            </a:endParaRPr>
          </a:p>
          <a:p>
            <a:pPr marL="180975" indent="-180975">
              <a:spcBef>
                <a:spcPts val="300"/>
              </a:spcBef>
              <a:spcAft>
                <a:spcPts val="300"/>
              </a:spcAft>
              <a:buClr>
                <a:schemeClr val="tx2"/>
              </a:buClr>
              <a:buFont typeface="Arial" panose="020B0604020202020204" pitchFamily="34" charset="0"/>
              <a:buChar char="•"/>
            </a:pPr>
            <a:r>
              <a:rPr lang="en-US" sz="1600" dirty="0" smtClean="0">
                <a:solidFill>
                  <a:schemeClr val="tx1">
                    <a:lumMod val="50000"/>
                  </a:schemeClr>
                </a:solidFill>
              </a:rPr>
              <a:t>IP </a:t>
            </a:r>
            <a:r>
              <a:rPr lang="en-US" sz="1600" dirty="0">
                <a:solidFill>
                  <a:schemeClr val="tx1">
                    <a:lumMod val="50000"/>
                  </a:schemeClr>
                </a:solidFill>
              </a:rPr>
              <a:t>addressing information remains the </a:t>
            </a:r>
            <a:r>
              <a:rPr lang="en-US" sz="1600" dirty="0" smtClean="0">
                <a:solidFill>
                  <a:schemeClr val="tx1">
                    <a:lumMod val="50000"/>
                  </a:schemeClr>
                </a:solidFill>
              </a:rPr>
              <a:t>same from the time the </a:t>
            </a:r>
            <a:r>
              <a:rPr lang="en-US" sz="1600" dirty="0">
                <a:solidFill>
                  <a:schemeClr val="tx1">
                    <a:lumMod val="50000"/>
                  </a:schemeClr>
                </a:solidFill>
              </a:rPr>
              <a:t>packet leaves the source host until it arrives at the destination </a:t>
            </a:r>
            <a:r>
              <a:rPr lang="en-US" sz="1600" dirty="0" smtClean="0">
                <a:solidFill>
                  <a:schemeClr val="tx1">
                    <a:lumMod val="50000"/>
                  </a:schemeClr>
                </a:solidFill>
              </a:rPr>
              <a:t>host, </a:t>
            </a:r>
            <a:r>
              <a:rPr lang="en-IN" sz="1600" dirty="0">
                <a:solidFill>
                  <a:schemeClr val="tx1">
                    <a:lumMod val="50000"/>
                  </a:schemeClr>
                </a:solidFill>
              </a:rPr>
              <a:t>except when translated by the device performing Network Address Translation (NAT) for IPv4</a:t>
            </a:r>
            <a:r>
              <a:rPr lang="en-IN" sz="1600" dirty="0" smtClean="0">
                <a:solidFill>
                  <a:schemeClr val="tx1">
                    <a:lumMod val="50000"/>
                  </a:schemeClr>
                </a:solidFill>
              </a:rPr>
              <a:t>.</a:t>
            </a:r>
            <a:endParaRPr lang="en-US" sz="1600" dirty="0" smtClean="0">
              <a:solidFill>
                <a:schemeClr val="tx1">
                  <a:lumMod val="50000"/>
                </a:schemeClr>
              </a:solidFill>
            </a:endParaRPr>
          </a:p>
          <a:p>
            <a:pPr marL="180975" indent="-180975">
              <a:spcBef>
                <a:spcPts val="300"/>
              </a:spcBef>
              <a:spcAft>
                <a:spcPts val="300"/>
              </a:spcAft>
              <a:buClr>
                <a:schemeClr val="tx2"/>
              </a:buClr>
              <a:buFont typeface="Arial" panose="020B0604020202020204" pitchFamily="34" charset="0"/>
              <a:buChar char="•"/>
            </a:pPr>
            <a:r>
              <a:rPr lang="en-US" sz="1600" dirty="0" smtClean="0">
                <a:solidFill>
                  <a:schemeClr val="tx1">
                    <a:lumMod val="50000"/>
                  </a:schemeClr>
                </a:solidFill>
              </a:rPr>
              <a:t>The </a:t>
            </a:r>
            <a:r>
              <a:rPr lang="en-US" sz="1600" dirty="0">
                <a:solidFill>
                  <a:schemeClr val="tx1">
                    <a:lumMod val="50000"/>
                  </a:schemeClr>
                </a:solidFill>
              </a:rPr>
              <a:t>encapsulated transport layer PDU or other data, remains unchanged during the network </a:t>
            </a:r>
            <a:r>
              <a:rPr lang="en-US" sz="1600" dirty="0" smtClean="0">
                <a:solidFill>
                  <a:schemeClr val="tx1">
                    <a:lumMod val="50000"/>
                  </a:schemeClr>
                </a:solidFill>
              </a:rPr>
              <a:t>layer processes</a:t>
            </a:r>
            <a:r>
              <a:rPr lang="en-US" sz="1600" dirty="0">
                <a:solidFill>
                  <a:schemeClr val="tx1">
                    <a:lumMod val="50000"/>
                  </a:schemeClr>
                </a:solidFill>
              </a:rPr>
              <a:t>.</a:t>
            </a:r>
            <a:endParaRPr lang="en-US" sz="1600" dirty="0">
              <a:solidFill>
                <a:schemeClr val="tx1">
                  <a:lumMod val="50000"/>
                </a:schemeClr>
              </a:solidFill>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71125" y="1855758"/>
            <a:ext cx="4029766" cy="230108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endParaRPr lang="en-US" sz="1600" dirty="0"/>
          </a:p>
          <a:p>
            <a:r>
              <a:rPr lang="en-US" dirty="0"/>
              <a:t>Characteristics of IP</a:t>
            </a:r>
            <a:endParaRPr lang="en-US" dirty="0"/>
          </a:p>
        </p:txBody>
      </p:sp>
      <p:sp>
        <p:nvSpPr>
          <p:cNvPr id="2" name="Content Placeholder 1"/>
          <p:cNvSpPr>
            <a:spLocks noGrp="1"/>
          </p:cNvSpPr>
          <p:nvPr>
            <p:ph idx="1"/>
          </p:nvPr>
        </p:nvSpPr>
        <p:spPr>
          <a:xfrm>
            <a:off x="225542" y="798943"/>
            <a:ext cx="8556319" cy="4016248"/>
          </a:xfrm>
        </p:spPr>
        <p:txBody>
          <a:bodyPr/>
          <a:lstStyle/>
          <a:p>
            <a:pPr marL="0" indent="0">
              <a:buNone/>
            </a:pPr>
            <a:r>
              <a:rPr lang="en-US" sz="1600" dirty="0">
                <a:solidFill>
                  <a:schemeClr val="tx1">
                    <a:lumMod val="50000"/>
                  </a:schemeClr>
                </a:solidFill>
              </a:rPr>
              <a:t>IP was designed as a protocol with low overhead.</a:t>
            </a:r>
            <a:endParaRPr lang="en-US" sz="1600" dirty="0" smtClean="0">
              <a:solidFill>
                <a:schemeClr val="tx1">
                  <a:lumMod val="50000"/>
                </a:schemeClr>
              </a:solidFill>
            </a:endParaRPr>
          </a:p>
          <a:p>
            <a:pPr marL="0" indent="0">
              <a:buNone/>
            </a:pPr>
            <a:r>
              <a:rPr lang="en-US" sz="1600" dirty="0" smtClean="0"/>
              <a:t>IP provides the </a:t>
            </a:r>
            <a:r>
              <a:rPr lang="en-US" sz="1600" dirty="0"/>
              <a:t>functions that are necessary to deliver a packet from a source to a destination over an interconnected system of networks. </a:t>
            </a:r>
            <a:endParaRPr lang="en-US" sz="1600" dirty="0" smtClean="0"/>
          </a:p>
          <a:p>
            <a:pPr marL="0" indent="0">
              <a:buNone/>
            </a:pPr>
            <a:r>
              <a:rPr lang="en-US" sz="1600" dirty="0" smtClean="0"/>
              <a:t>The basic characteristics </a:t>
            </a:r>
            <a:r>
              <a:rPr lang="en-US" sz="1600" dirty="0"/>
              <a:t>of </a:t>
            </a:r>
            <a:r>
              <a:rPr lang="en-US" sz="1600" dirty="0" smtClean="0"/>
              <a:t>IP are as follows</a:t>
            </a:r>
            <a:r>
              <a:rPr lang="en-US" sz="1600" b="1" dirty="0" smtClean="0"/>
              <a:t>:</a:t>
            </a:r>
            <a:endParaRPr lang="en-US" sz="1600" b="1" dirty="0"/>
          </a:p>
          <a:p>
            <a:pPr>
              <a:buFont typeface="Arial" panose="020B0604020202020204" pitchFamily="34" charset="0"/>
              <a:buChar char="•"/>
            </a:pPr>
            <a:r>
              <a:rPr lang="en-US" sz="1600" b="1" dirty="0"/>
              <a:t>Connectionless</a:t>
            </a:r>
            <a:r>
              <a:rPr lang="en-US" sz="1600" dirty="0"/>
              <a:t> - </a:t>
            </a:r>
            <a:r>
              <a:rPr lang="en-IN" sz="1600" dirty="0"/>
              <a:t>There is no connection with the destination established before sending data packets</a:t>
            </a:r>
            <a:r>
              <a:rPr lang="en-IN" sz="1600" dirty="0" smtClean="0"/>
              <a:t>.</a:t>
            </a:r>
            <a:endParaRPr lang="en-IN" sz="1600" dirty="0" smtClean="0"/>
          </a:p>
          <a:p>
            <a:pPr>
              <a:buFont typeface="Arial" panose="020B0604020202020204" pitchFamily="34" charset="0"/>
              <a:buChar char="•"/>
            </a:pPr>
            <a:r>
              <a:rPr lang="en-US" sz="1600" b="1" dirty="0" smtClean="0"/>
              <a:t>Best </a:t>
            </a:r>
            <a:r>
              <a:rPr lang="en-US" sz="1600" b="1" dirty="0"/>
              <a:t>Effort</a:t>
            </a:r>
            <a:r>
              <a:rPr lang="en-US" sz="1600" dirty="0"/>
              <a:t> - </a:t>
            </a:r>
            <a:r>
              <a:rPr lang="en-IN" sz="1600" dirty="0"/>
              <a:t>IP is inherently unreliable because packet delivery is not guaranteed</a:t>
            </a:r>
            <a:r>
              <a:rPr lang="en-IN" sz="1600" dirty="0" smtClean="0"/>
              <a:t>.</a:t>
            </a:r>
            <a:endParaRPr lang="en-IN" sz="1600" dirty="0" smtClean="0"/>
          </a:p>
          <a:p>
            <a:pPr>
              <a:buFont typeface="Arial" panose="020B0604020202020204" pitchFamily="34" charset="0"/>
              <a:buChar char="•"/>
            </a:pPr>
            <a:r>
              <a:rPr lang="en-US" sz="1600" b="1" dirty="0" smtClean="0"/>
              <a:t>Media </a:t>
            </a:r>
            <a:r>
              <a:rPr lang="en-US" sz="1600" b="1" dirty="0"/>
              <a:t>Independent</a:t>
            </a:r>
            <a:r>
              <a:rPr lang="en-US" sz="1600" dirty="0"/>
              <a:t> - </a:t>
            </a:r>
            <a:r>
              <a:rPr lang="en-IN" sz="1600" dirty="0"/>
              <a:t>Operation is independent of the medium </a:t>
            </a:r>
            <a:r>
              <a:rPr lang="en-IN" sz="1600" dirty="0" smtClean="0"/>
              <a:t>(for example, </a:t>
            </a:r>
            <a:r>
              <a:rPr lang="en-IN" sz="1600" dirty="0"/>
              <a:t>copper, fiber-optic, or wireless) carrying the data.</a:t>
            </a:r>
            <a:endParaRPr lang="en-US" sz="1600" dirty="0"/>
          </a:p>
        </p:txBody>
      </p:sp>
    </p:spTree>
    <p:custDataLst>
      <p:tags r:id="rId1"/>
    </p:custData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endParaRPr lang="en-US" sz="1600" dirty="0"/>
          </a:p>
          <a:p>
            <a:r>
              <a:rPr lang="en-US" dirty="0"/>
              <a:t>Connectionless</a:t>
            </a:r>
            <a:endParaRPr lang="en-US" dirty="0"/>
          </a:p>
        </p:txBody>
      </p:sp>
      <p:sp>
        <p:nvSpPr>
          <p:cNvPr id="2" name="Content Placeholder 1"/>
          <p:cNvSpPr>
            <a:spLocks noGrp="1"/>
          </p:cNvSpPr>
          <p:nvPr>
            <p:ph idx="1"/>
          </p:nvPr>
        </p:nvSpPr>
        <p:spPr>
          <a:xfrm>
            <a:off x="189333" y="780837"/>
            <a:ext cx="3739871" cy="4154894"/>
          </a:xfrm>
        </p:spPr>
        <p:txBody>
          <a:bodyPr/>
          <a:lstStyle/>
          <a:p>
            <a:pPr marL="0" indent="0">
              <a:buNone/>
            </a:pPr>
            <a:r>
              <a:rPr lang="en-US" sz="1600" b="1" dirty="0" smtClean="0"/>
              <a:t>Connectionless - Analogy</a:t>
            </a:r>
            <a:endParaRPr lang="en-US" sz="1600" dirty="0" smtClean="0"/>
          </a:p>
          <a:p>
            <a:pPr>
              <a:buFont typeface="Arial" panose="020B0604020202020204" pitchFamily="34" charset="0"/>
              <a:buChar char="•"/>
            </a:pPr>
            <a:r>
              <a:rPr lang="en-US" sz="1600" dirty="0" smtClean="0"/>
              <a:t>There is no </a:t>
            </a:r>
            <a:r>
              <a:rPr lang="en-US" sz="1600" dirty="0"/>
              <a:t>dedicated end-to-end connection </a:t>
            </a:r>
            <a:r>
              <a:rPr lang="en-US" sz="1600" dirty="0" smtClean="0"/>
              <a:t>created </a:t>
            </a:r>
            <a:r>
              <a:rPr lang="en-US" sz="1600" dirty="0"/>
              <a:t>by IP before data is </a:t>
            </a:r>
            <a:r>
              <a:rPr lang="en-US" sz="1600" dirty="0" smtClean="0"/>
              <a:t>sent.</a:t>
            </a:r>
            <a:endParaRPr lang="en-US" sz="1600" dirty="0" smtClean="0"/>
          </a:p>
          <a:p>
            <a:pPr>
              <a:buFont typeface="Arial" panose="020B0604020202020204" pitchFamily="34" charset="0"/>
              <a:buChar char="•"/>
            </a:pPr>
            <a:r>
              <a:rPr lang="en-US" sz="1600" dirty="0"/>
              <a:t>Connectionless communication is conceptually similar to sending a letter to someone without notifying the recipient in advance. </a:t>
            </a:r>
            <a:endParaRPr lang="en-US" sz="1600" dirty="0"/>
          </a:p>
          <a:p>
            <a:pPr marL="0" indent="0">
              <a:buNone/>
            </a:pPr>
            <a:r>
              <a:rPr lang="en-US" sz="1600" b="1" dirty="0"/>
              <a:t>Connectionless - </a:t>
            </a:r>
            <a:r>
              <a:rPr lang="en-US" sz="1600" b="1" dirty="0" smtClean="0"/>
              <a:t>Network</a:t>
            </a:r>
            <a:endParaRPr lang="en-US" sz="1600" dirty="0" smtClean="0"/>
          </a:p>
          <a:p>
            <a:pPr>
              <a:buFont typeface="Arial" panose="020B0604020202020204" pitchFamily="34" charset="0"/>
              <a:buChar char="•"/>
            </a:pPr>
            <a:r>
              <a:rPr lang="en-US" sz="1600" dirty="0" smtClean="0"/>
              <a:t>IP </a:t>
            </a:r>
            <a:r>
              <a:rPr lang="en-US" sz="1600" dirty="0"/>
              <a:t>requires no initial exchange of control information to establish an end-to-end connection before packets are forwarded.</a:t>
            </a:r>
            <a:endParaRPr lang="en-US" sz="1600" dirty="0"/>
          </a:p>
        </p:txBody>
      </p:sp>
      <p:pic>
        <p:nvPicPr>
          <p:cNvPr id="6146"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3472" y="832342"/>
            <a:ext cx="4898842" cy="138941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
          <p:cNvSpPr txBox="1">
            <a:spLocks noChangeArrowheads="1"/>
          </p:cNvSpPr>
          <p:nvPr/>
        </p:nvSpPr>
        <p:spPr bwMode="auto">
          <a:xfrm>
            <a:off x="4103472" y="2223365"/>
            <a:ext cx="4897196"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pPr algn="ctr"/>
            <a:r>
              <a:rPr lang="en-US" sz="1600" dirty="0" smtClean="0">
                <a:solidFill>
                  <a:srgbClr val="000000"/>
                </a:solidFill>
                <a:latin typeface="+mn-lt"/>
              </a:rPr>
              <a:t>Connectionless - Analogy</a:t>
            </a:r>
            <a:endParaRPr lang="en-US" dirty="0"/>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248" y="2925677"/>
            <a:ext cx="4860210" cy="1489186"/>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
          <p:cNvSpPr txBox="1">
            <a:spLocks noChangeArrowheads="1"/>
          </p:cNvSpPr>
          <p:nvPr/>
        </p:nvSpPr>
        <p:spPr bwMode="auto">
          <a:xfrm>
            <a:off x="4174391" y="4322267"/>
            <a:ext cx="4897196"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pPr algn="ctr"/>
            <a:r>
              <a:rPr lang="en-US" sz="1600" dirty="0" smtClean="0">
                <a:solidFill>
                  <a:srgbClr val="000000"/>
                </a:solidFill>
                <a:latin typeface="+mn-lt"/>
              </a:rPr>
              <a:t>Connectionless - Network </a:t>
            </a:r>
            <a:endParaRPr lang="en-US" dirty="0"/>
          </a:p>
        </p:txBody>
      </p:sp>
    </p:spTree>
    <p:custDataLst>
      <p:tags r:id="rId3"/>
    </p:custData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endParaRPr lang="en-US" sz="1600" dirty="0"/>
          </a:p>
          <a:p>
            <a:r>
              <a:rPr lang="en-US" dirty="0"/>
              <a:t>Best Effort</a:t>
            </a:r>
            <a:endParaRPr lang="en-US" dirty="0"/>
          </a:p>
        </p:txBody>
      </p:sp>
      <p:sp>
        <p:nvSpPr>
          <p:cNvPr id="2" name="Content Placeholder 1"/>
          <p:cNvSpPr>
            <a:spLocks noGrp="1"/>
          </p:cNvSpPr>
          <p:nvPr>
            <p:ph idx="1"/>
          </p:nvPr>
        </p:nvSpPr>
        <p:spPr>
          <a:xfrm>
            <a:off x="144068" y="798943"/>
            <a:ext cx="3247886" cy="4016248"/>
          </a:xfrm>
        </p:spPr>
        <p:txBody>
          <a:bodyPr/>
          <a:lstStyle/>
          <a:p>
            <a:pPr>
              <a:buFont typeface="Arial" panose="020B0604020202020204" pitchFamily="34" charset="0"/>
              <a:buChar char="•"/>
            </a:pPr>
            <a:r>
              <a:rPr lang="en-US" sz="1600" dirty="0" smtClean="0"/>
              <a:t>As an unreliable network layer protocol, IP </a:t>
            </a:r>
            <a:r>
              <a:rPr lang="en-US" sz="1600" dirty="0"/>
              <a:t>protocol does not guarantee that </a:t>
            </a:r>
            <a:r>
              <a:rPr lang="en-US" sz="1600" dirty="0" smtClean="0"/>
              <a:t>all the sent packets will be received. </a:t>
            </a:r>
            <a:endParaRPr lang="en-US" sz="1600" dirty="0" smtClean="0"/>
          </a:p>
          <a:p>
            <a:pPr>
              <a:buFont typeface="Arial" panose="020B0604020202020204" pitchFamily="34" charset="0"/>
              <a:buChar char="•"/>
            </a:pPr>
            <a:r>
              <a:rPr lang="en-US" sz="1600" dirty="0" smtClean="0"/>
              <a:t>Other </a:t>
            </a:r>
            <a:r>
              <a:rPr lang="en-US" sz="1600" dirty="0"/>
              <a:t>protocols manage the process of tracking packets and ensuring their delivery</a:t>
            </a:r>
            <a:r>
              <a:rPr lang="en-US" sz="1600" dirty="0" smtClean="0"/>
              <a:t>.</a:t>
            </a:r>
            <a:endParaRPr lang="en-US" sz="1600" dirty="0" smtClean="0"/>
          </a:p>
          <a:p>
            <a:pPr>
              <a:buFont typeface="Arial" panose="020B0604020202020204" pitchFamily="34" charset="0"/>
              <a:buChar char="•"/>
            </a:pPr>
            <a:r>
              <a:rPr lang="en-US" sz="1600" dirty="0"/>
              <a:t>The figure illustrates the unreliable or best-effort delivery characteristic of the IP protocol.</a:t>
            </a:r>
            <a:endParaRPr lang="en-US" sz="1600" dirty="0"/>
          </a:p>
          <a:p>
            <a:pPr marL="0" indent="0">
              <a:buNone/>
            </a:pPr>
            <a:endParaRPr lang="en-US" sz="1600" dirty="0"/>
          </a:p>
          <a:p>
            <a:pPr marL="0" indent="0">
              <a:buNone/>
            </a:pPr>
            <a:endParaRPr lang="en-US" sz="16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10476" y="916425"/>
            <a:ext cx="5599648" cy="324001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endParaRPr lang="en-US" sz="1600" dirty="0"/>
          </a:p>
          <a:p>
            <a:r>
              <a:rPr lang="en-US" dirty="0"/>
              <a:t>Media Independent</a:t>
            </a:r>
            <a:endParaRPr lang="en-US" dirty="0"/>
          </a:p>
        </p:txBody>
      </p:sp>
      <p:sp>
        <p:nvSpPr>
          <p:cNvPr id="2" name="Content Placeholder 1"/>
          <p:cNvSpPr>
            <a:spLocks noGrp="1"/>
          </p:cNvSpPr>
          <p:nvPr>
            <p:ph idx="1"/>
          </p:nvPr>
        </p:nvSpPr>
        <p:spPr>
          <a:xfrm>
            <a:off x="171225" y="744625"/>
            <a:ext cx="4709288" cy="3564825"/>
          </a:xfrm>
        </p:spPr>
        <p:txBody>
          <a:bodyPr/>
          <a:lstStyle/>
          <a:p>
            <a:pPr>
              <a:spcBef>
                <a:spcPts val="300"/>
              </a:spcBef>
              <a:spcAft>
                <a:spcPts val="300"/>
              </a:spcAft>
              <a:buFont typeface="Arial" panose="020B0604020202020204" pitchFamily="34" charset="0"/>
              <a:buChar char="•"/>
            </a:pPr>
            <a:r>
              <a:rPr lang="en-US" sz="1600" dirty="0" smtClean="0"/>
              <a:t>IP </a:t>
            </a:r>
            <a:r>
              <a:rPr lang="en-US" sz="1600" dirty="0"/>
              <a:t>operates independently of the media that carry the data at lower layers of the protocol stack. </a:t>
            </a:r>
            <a:endParaRPr lang="en-US" sz="1600" dirty="0" smtClean="0"/>
          </a:p>
          <a:p>
            <a:pPr>
              <a:spcBef>
                <a:spcPts val="300"/>
              </a:spcBef>
              <a:spcAft>
                <a:spcPts val="300"/>
              </a:spcAft>
              <a:buFont typeface="Arial" panose="020B0604020202020204" pitchFamily="34" charset="0"/>
              <a:buChar char="•"/>
            </a:pPr>
            <a:r>
              <a:rPr lang="en-US" sz="1600" dirty="0" smtClean="0"/>
              <a:t>IP </a:t>
            </a:r>
            <a:r>
              <a:rPr lang="en-US" sz="1600" dirty="0"/>
              <a:t>packets can be communicated as electronic signals over copper cable, as optical signals over fiber, or wirelessly as radio signals</a:t>
            </a:r>
            <a:r>
              <a:rPr lang="en-US" sz="1600" dirty="0" smtClean="0"/>
              <a:t>.</a:t>
            </a:r>
            <a:endParaRPr lang="en-US" sz="1600" dirty="0" smtClean="0"/>
          </a:p>
          <a:p>
            <a:pPr>
              <a:spcBef>
                <a:spcPts val="300"/>
              </a:spcBef>
              <a:spcAft>
                <a:spcPts val="300"/>
              </a:spcAft>
              <a:buFont typeface="Arial" panose="020B0604020202020204" pitchFamily="34" charset="0"/>
              <a:buChar char="•"/>
            </a:pPr>
            <a:r>
              <a:rPr lang="en-US" sz="1600" dirty="0"/>
              <a:t>The OSI data link layer is responsible for taking an IP packet and preparing it for transmission over the communications medium. </a:t>
            </a:r>
            <a:endParaRPr lang="en-US" sz="1600" dirty="0" smtClean="0"/>
          </a:p>
          <a:p>
            <a:pPr>
              <a:spcBef>
                <a:spcPts val="300"/>
              </a:spcBef>
              <a:spcAft>
                <a:spcPts val="300"/>
              </a:spcAft>
              <a:buFont typeface="Arial" panose="020B0604020202020204" pitchFamily="34" charset="0"/>
              <a:buChar char="•"/>
            </a:pPr>
            <a:r>
              <a:rPr lang="en-US" sz="1600" dirty="0"/>
              <a:t>The maximum size of the PDU that each medium can </a:t>
            </a:r>
            <a:r>
              <a:rPr lang="en-US" sz="1600" dirty="0" smtClean="0"/>
              <a:t>transport is </a:t>
            </a:r>
            <a:r>
              <a:rPr lang="en-US" sz="1600" dirty="0"/>
              <a:t>referred to as the </a:t>
            </a:r>
            <a:r>
              <a:rPr lang="en-US" sz="1600" dirty="0" smtClean="0"/>
              <a:t>Maximum Transmission Unit </a:t>
            </a:r>
            <a:r>
              <a:rPr lang="en-US" sz="1600" dirty="0"/>
              <a:t>(MTU). </a:t>
            </a:r>
            <a:endParaRPr lang="en-US" sz="1600" dirty="0" smtClean="0"/>
          </a:p>
        </p:txBody>
      </p:sp>
      <p:sp>
        <p:nvSpPr>
          <p:cNvPr id="3" name="Content Placeholder 2"/>
          <p:cNvSpPr txBox="1"/>
          <p:nvPr/>
        </p:nvSpPr>
        <p:spPr>
          <a:xfrm>
            <a:off x="162968" y="4010694"/>
            <a:ext cx="8981031" cy="584775"/>
          </a:xfrm>
          <a:prstGeom prst="rect">
            <a:avLst/>
          </a:prstGeom>
          <a:noFill/>
        </p:spPr>
        <p:txBody>
          <a:bodyPr wrap="square" rtlCol="0">
            <a:spAutoFit/>
          </a:bodyPr>
          <a:lstStyle/>
          <a:p>
            <a:pPr marL="180975" indent="-180975">
              <a:buFont typeface="Arial" panose="020B0604020202020204" pitchFamily="34" charset="0"/>
              <a:buChar char="•"/>
            </a:pPr>
            <a:r>
              <a:rPr lang="en-US" sz="1600" dirty="0">
                <a:solidFill>
                  <a:schemeClr val="tx1">
                    <a:lumMod val="50000"/>
                  </a:schemeClr>
                </a:solidFill>
              </a:rPr>
              <a:t>The data link layer passes the MTU value up to the network layer. </a:t>
            </a:r>
            <a:r>
              <a:rPr lang="en-US" sz="1600" dirty="0" smtClean="0">
                <a:solidFill>
                  <a:schemeClr val="tx1">
                    <a:lumMod val="50000"/>
                  </a:schemeClr>
                </a:solidFill>
              </a:rPr>
              <a:t>Later, the </a:t>
            </a:r>
            <a:r>
              <a:rPr lang="en-US" sz="1600" dirty="0">
                <a:solidFill>
                  <a:schemeClr val="tx1">
                    <a:lumMod val="50000"/>
                  </a:schemeClr>
                </a:solidFill>
              </a:rPr>
              <a:t>network </a:t>
            </a:r>
            <a:r>
              <a:rPr lang="en-US" sz="1600" dirty="0" smtClean="0">
                <a:solidFill>
                  <a:schemeClr val="tx1">
                    <a:lumMod val="50000"/>
                  </a:schemeClr>
                </a:solidFill>
              </a:rPr>
              <a:t>layer determines the size of the </a:t>
            </a:r>
            <a:r>
              <a:rPr lang="en-US" sz="1600" dirty="0">
                <a:solidFill>
                  <a:schemeClr val="tx1">
                    <a:lumMod val="50000"/>
                  </a:schemeClr>
                </a:solidFill>
              </a:rPr>
              <a:t>large </a:t>
            </a:r>
            <a:r>
              <a:rPr lang="en-US" sz="1600" dirty="0" smtClean="0">
                <a:solidFill>
                  <a:schemeClr val="tx1">
                    <a:lumMod val="50000"/>
                  </a:schemeClr>
                </a:solidFill>
              </a:rPr>
              <a:t>packets.</a:t>
            </a:r>
            <a:endParaRPr lang="en-US" sz="1600" b="1" dirty="0">
              <a:solidFill>
                <a:schemeClr val="tx1">
                  <a:lumMod val="50000"/>
                </a:schemeClr>
              </a:solidFill>
            </a:endParaRPr>
          </a:p>
        </p:txBody>
      </p:sp>
      <p:pic>
        <p:nvPicPr>
          <p:cNvPr id="717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947" r="463"/>
          <a:stretch>
            <a:fillRect/>
          </a:stretch>
        </p:blipFill>
        <p:spPr bwMode="auto">
          <a:xfrm>
            <a:off x="4850037" y="823379"/>
            <a:ext cx="3965780" cy="3147444"/>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endParaRPr lang="en-US" sz="1600" dirty="0"/>
          </a:p>
          <a:p>
            <a:r>
              <a:rPr lang="en-US" dirty="0"/>
              <a:t>IPv4 Packet Header</a:t>
            </a:r>
            <a:endParaRPr lang="en-US" dirty="0"/>
          </a:p>
        </p:txBody>
      </p:sp>
      <p:sp>
        <p:nvSpPr>
          <p:cNvPr id="2" name="Content Placeholder 1"/>
          <p:cNvSpPr>
            <a:spLocks noGrp="1"/>
          </p:cNvSpPr>
          <p:nvPr>
            <p:ph idx="1"/>
          </p:nvPr>
        </p:nvSpPr>
        <p:spPr>
          <a:xfrm>
            <a:off x="144065" y="798943"/>
            <a:ext cx="8818866" cy="4016248"/>
          </a:xfrm>
        </p:spPr>
        <p:txBody>
          <a:bodyPr/>
          <a:lstStyle/>
          <a:p>
            <a:pPr>
              <a:buFont typeface="Arial" panose="020B0604020202020204" pitchFamily="34" charset="0"/>
              <a:buChar char="•"/>
            </a:pPr>
            <a:r>
              <a:rPr lang="en-US" sz="1600" dirty="0"/>
              <a:t>IPv4 is one of the primary network layer communication protocols. </a:t>
            </a:r>
            <a:endParaRPr lang="en-US" sz="1600" dirty="0" smtClean="0"/>
          </a:p>
          <a:p>
            <a:pPr>
              <a:buFont typeface="Arial" panose="020B0604020202020204" pitchFamily="34" charset="0"/>
              <a:buChar char="•"/>
            </a:pPr>
            <a:r>
              <a:rPr lang="en-US" sz="1600" dirty="0" smtClean="0"/>
              <a:t>The </a:t>
            </a:r>
            <a:r>
              <a:rPr lang="en-US" sz="1600" dirty="0"/>
              <a:t>IPv4 packet header is used to ensure that this packet is delivered to its next stop on the way to its destination end device.</a:t>
            </a:r>
            <a:endParaRPr lang="en-US" sz="1600" dirty="0"/>
          </a:p>
          <a:p>
            <a:pPr>
              <a:buFont typeface="Arial" panose="020B0604020202020204" pitchFamily="34" charset="0"/>
              <a:buChar char="•"/>
            </a:pPr>
            <a:r>
              <a:rPr lang="en-US" sz="1600" dirty="0"/>
              <a:t>An IPv4 packet header consists of fields containing important information about the packet. </a:t>
            </a:r>
            <a:endParaRPr lang="en-US" sz="1600" dirty="0" smtClean="0"/>
          </a:p>
          <a:p>
            <a:pPr>
              <a:buFont typeface="Arial" panose="020B0604020202020204" pitchFamily="34" charset="0"/>
              <a:buChar char="•"/>
            </a:pPr>
            <a:r>
              <a:rPr lang="en-US" sz="1600" dirty="0" smtClean="0"/>
              <a:t>These </a:t>
            </a:r>
            <a:r>
              <a:rPr lang="en-US" sz="1600" dirty="0"/>
              <a:t>fields contain binary numbers which are examined by the Layer 3 process</a:t>
            </a:r>
            <a:r>
              <a:rPr lang="en-US" sz="1600" dirty="0" smtClean="0"/>
              <a:t>.</a:t>
            </a:r>
            <a:endParaRPr lang="en-US" sz="1600" dirty="0" smtClean="0"/>
          </a:p>
          <a:p>
            <a:pPr>
              <a:buFont typeface="Arial" panose="020B0604020202020204" pitchFamily="34" charset="0"/>
              <a:buChar char="•"/>
            </a:pPr>
            <a:endParaRPr lang="en-US" sz="1600" dirty="0"/>
          </a:p>
        </p:txBody>
      </p:sp>
    </p:spTree>
    <p:custDataLst>
      <p:tags r:id="rId1"/>
    </p:custData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endParaRPr lang="en-US" sz="1600" dirty="0"/>
          </a:p>
          <a:p>
            <a:r>
              <a:rPr lang="en-US" dirty="0"/>
              <a:t>IPv4 Packet Header Fields</a:t>
            </a:r>
            <a:endParaRPr lang="en-US" dirty="0"/>
          </a:p>
        </p:txBody>
      </p:sp>
      <p:sp>
        <p:nvSpPr>
          <p:cNvPr id="2" name="Content Placeholder 1"/>
          <p:cNvSpPr>
            <a:spLocks noGrp="1"/>
          </p:cNvSpPr>
          <p:nvPr>
            <p:ph idx="1"/>
          </p:nvPr>
        </p:nvSpPr>
        <p:spPr>
          <a:xfrm>
            <a:off x="144066" y="798943"/>
            <a:ext cx="4379296" cy="3899517"/>
          </a:xfrm>
        </p:spPr>
        <p:txBody>
          <a:bodyPr/>
          <a:lstStyle/>
          <a:p>
            <a:pPr marL="0" indent="0">
              <a:buNone/>
            </a:pPr>
            <a:r>
              <a:rPr lang="en-US" sz="1600" dirty="0" smtClean="0"/>
              <a:t>The significant fields </a:t>
            </a:r>
            <a:r>
              <a:rPr lang="en-US" sz="1600" dirty="0"/>
              <a:t>in the IPv4 header include the following</a:t>
            </a:r>
            <a:r>
              <a:rPr lang="en-US" sz="1600" dirty="0" smtClean="0"/>
              <a:t>:</a:t>
            </a:r>
            <a:endParaRPr lang="en-US" sz="1600" dirty="0" smtClean="0"/>
          </a:p>
          <a:p>
            <a:pPr>
              <a:spcBef>
                <a:spcPts val="300"/>
              </a:spcBef>
              <a:spcAft>
                <a:spcPts val="300"/>
              </a:spcAft>
              <a:buFont typeface="Arial" panose="020B0604020202020204" pitchFamily="34" charset="0"/>
              <a:buChar char="•"/>
            </a:pPr>
            <a:r>
              <a:rPr lang="en-US" sz="1600" dirty="0" smtClean="0"/>
              <a:t>Version</a:t>
            </a:r>
            <a:endParaRPr lang="en-US" sz="1600" dirty="0" smtClean="0"/>
          </a:p>
          <a:p>
            <a:pPr>
              <a:spcBef>
                <a:spcPts val="300"/>
              </a:spcBef>
              <a:spcAft>
                <a:spcPts val="300"/>
              </a:spcAft>
              <a:buFont typeface="Arial" panose="020B0604020202020204" pitchFamily="34" charset="0"/>
              <a:buChar char="•"/>
            </a:pPr>
            <a:r>
              <a:rPr lang="en-US" sz="1600" dirty="0" smtClean="0"/>
              <a:t>Differentiated </a:t>
            </a:r>
            <a:r>
              <a:rPr lang="en-US" sz="1600" dirty="0"/>
              <a:t>Services or DiffServ (</a:t>
            </a:r>
            <a:r>
              <a:rPr lang="en-US" sz="1600" dirty="0" smtClean="0"/>
              <a:t>DS)</a:t>
            </a:r>
            <a:endParaRPr lang="en-US" sz="1600" dirty="0" smtClean="0"/>
          </a:p>
          <a:p>
            <a:pPr>
              <a:spcBef>
                <a:spcPts val="300"/>
              </a:spcBef>
              <a:spcAft>
                <a:spcPts val="300"/>
              </a:spcAft>
              <a:buFont typeface="Arial" panose="020B0604020202020204" pitchFamily="34" charset="0"/>
              <a:buChar char="•"/>
            </a:pPr>
            <a:r>
              <a:rPr lang="en-US" sz="1600" dirty="0" smtClean="0"/>
              <a:t>Header Checksum</a:t>
            </a:r>
            <a:endParaRPr lang="en-US" sz="1600" dirty="0" smtClean="0"/>
          </a:p>
          <a:p>
            <a:pPr>
              <a:spcBef>
                <a:spcPts val="300"/>
              </a:spcBef>
              <a:spcAft>
                <a:spcPts val="300"/>
              </a:spcAft>
              <a:buFont typeface="Arial" panose="020B0604020202020204" pitchFamily="34" charset="0"/>
              <a:buChar char="•"/>
            </a:pPr>
            <a:r>
              <a:rPr lang="en-US" sz="1600" dirty="0"/>
              <a:t>Time to Live (TTL</a:t>
            </a:r>
            <a:r>
              <a:rPr lang="en-US" sz="1600" dirty="0" smtClean="0"/>
              <a:t>)</a:t>
            </a:r>
            <a:endParaRPr lang="en-US" sz="1600" dirty="0" smtClean="0"/>
          </a:p>
          <a:p>
            <a:pPr>
              <a:spcBef>
                <a:spcPts val="300"/>
              </a:spcBef>
              <a:spcAft>
                <a:spcPts val="300"/>
              </a:spcAft>
              <a:buFont typeface="Arial" panose="020B0604020202020204" pitchFamily="34" charset="0"/>
              <a:buChar char="•"/>
            </a:pPr>
            <a:r>
              <a:rPr lang="en-US" sz="1600" dirty="0" smtClean="0"/>
              <a:t>Protocol</a:t>
            </a:r>
            <a:endParaRPr lang="en-US" sz="1600" dirty="0" smtClean="0"/>
          </a:p>
          <a:p>
            <a:pPr>
              <a:spcBef>
                <a:spcPts val="300"/>
              </a:spcBef>
              <a:spcAft>
                <a:spcPts val="300"/>
              </a:spcAft>
              <a:buFont typeface="Arial" panose="020B0604020202020204" pitchFamily="34" charset="0"/>
              <a:buChar char="•"/>
            </a:pPr>
            <a:r>
              <a:rPr lang="en-US" sz="1600" dirty="0"/>
              <a:t>Source IPv4 </a:t>
            </a:r>
            <a:r>
              <a:rPr lang="en-US" sz="1600" dirty="0" smtClean="0"/>
              <a:t>Address</a:t>
            </a:r>
            <a:endParaRPr lang="en-US" sz="1600" dirty="0" smtClean="0"/>
          </a:p>
          <a:p>
            <a:pPr>
              <a:spcBef>
                <a:spcPts val="300"/>
              </a:spcBef>
              <a:spcAft>
                <a:spcPts val="300"/>
              </a:spcAft>
              <a:buFont typeface="Arial" panose="020B0604020202020204" pitchFamily="34" charset="0"/>
              <a:buChar char="•"/>
            </a:pPr>
            <a:r>
              <a:rPr lang="en-US" sz="1600" dirty="0"/>
              <a:t>Destination IPv4 Address</a:t>
            </a:r>
            <a:endParaRPr lang="en-US" sz="1600" dirty="0" smtClean="0"/>
          </a:p>
          <a:p>
            <a:pPr>
              <a:buFont typeface="Arial" panose="020B0604020202020204" pitchFamily="34" charset="0"/>
              <a:buChar char="•"/>
            </a:pPr>
            <a:endParaRPr lang="en-US" sz="1600" b="1" dirty="0" smtClean="0"/>
          </a:p>
          <a:p>
            <a:pPr>
              <a:buFont typeface="Arial" panose="020B0604020202020204" pitchFamily="34" charset="0"/>
              <a:buChar char="•"/>
            </a:pPr>
            <a:endParaRPr lang="en-US" sz="1600" b="1" dirty="0" smtClean="0"/>
          </a:p>
          <a:p>
            <a:pPr>
              <a:buFont typeface="Arial" panose="020B0604020202020204" pitchFamily="34" charset="0"/>
              <a:buChar char="•"/>
            </a:pPr>
            <a:endParaRPr lang="en-US" sz="1600" b="1"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6646" y="912851"/>
            <a:ext cx="4722892" cy="35893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65195"/>
            <a:ext cx="7305473" cy="1802391"/>
          </a:xfrm>
        </p:spPr>
        <p:txBody>
          <a:bodyPr/>
          <a:lstStyle/>
          <a:p>
            <a:r>
              <a:rPr lang="en-US" dirty="0">
                <a:solidFill>
                  <a:schemeClr val="accent5">
                    <a:lumMod val="40000"/>
                    <a:lumOff val="60000"/>
                  </a:schemeClr>
                </a:solidFill>
              </a:rPr>
              <a:t>6.3 IP Addressing Basics</a:t>
            </a:r>
            <a:br>
              <a:rPr lang="en-US" dirty="0"/>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endParaRPr lang="en-US" sz="1600" dirty="0"/>
          </a:p>
          <a:p>
            <a:r>
              <a:rPr lang="en-US" dirty="0"/>
              <a:t>Network and Host Portions</a:t>
            </a:r>
            <a:endParaRPr lang="en-US" dirty="0"/>
          </a:p>
        </p:txBody>
      </p:sp>
      <p:sp>
        <p:nvSpPr>
          <p:cNvPr id="2" name="Content Placeholder 1"/>
          <p:cNvSpPr>
            <a:spLocks noGrp="1"/>
          </p:cNvSpPr>
          <p:nvPr>
            <p:ph idx="1"/>
          </p:nvPr>
        </p:nvSpPr>
        <p:spPr>
          <a:xfrm>
            <a:off x="144066" y="798943"/>
            <a:ext cx="8683063" cy="3899517"/>
          </a:xfrm>
        </p:spPr>
        <p:txBody>
          <a:bodyPr/>
          <a:lstStyle/>
          <a:p>
            <a:pPr>
              <a:spcBef>
                <a:spcPts val="400"/>
              </a:spcBef>
              <a:spcAft>
                <a:spcPts val="400"/>
              </a:spcAft>
              <a:buFont typeface="Arial" panose="020B0604020202020204" pitchFamily="34" charset="0"/>
              <a:buChar char="•"/>
            </a:pPr>
            <a:r>
              <a:rPr lang="en-US" sz="1600" dirty="0"/>
              <a:t>An IPv4 address is a 32-bit hierarchical address that is made up of a network portion and a host portion. </a:t>
            </a:r>
            <a:endParaRPr lang="en-US" sz="1600" dirty="0" smtClean="0"/>
          </a:p>
          <a:p>
            <a:pPr>
              <a:spcBef>
                <a:spcPts val="400"/>
              </a:spcBef>
              <a:spcAft>
                <a:spcPts val="400"/>
              </a:spcAft>
              <a:buFont typeface="Arial" panose="020B0604020202020204" pitchFamily="34" charset="0"/>
              <a:buChar char="•"/>
            </a:pPr>
            <a:r>
              <a:rPr lang="en-US" sz="1600" dirty="0"/>
              <a:t>T</a:t>
            </a:r>
            <a:r>
              <a:rPr lang="en-US" sz="1600" dirty="0" smtClean="0"/>
              <a:t>he </a:t>
            </a:r>
            <a:r>
              <a:rPr lang="en-US" sz="1600" dirty="0"/>
              <a:t>bits within the network portion of the address must be identical for all devices that </a:t>
            </a:r>
            <a:r>
              <a:rPr lang="en-US" sz="1600" dirty="0" smtClean="0"/>
              <a:t>are </a:t>
            </a:r>
            <a:r>
              <a:rPr lang="en-US" sz="1600" dirty="0"/>
              <a:t>in the same network. </a:t>
            </a:r>
            <a:endParaRPr lang="en-US" sz="1600" dirty="0" smtClean="0"/>
          </a:p>
          <a:p>
            <a:pPr>
              <a:spcBef>
                <a:spcPts val="400"/>
              </a:spcBef>
              <a:spcAft>
                <a:spcPts val="400"/>
              </a:spcAft>
              <a:buFont typeface="Arial" panose="020B0604020202020204" pitchFamily="34" charset="0"/>
              <a:buChar char="•"/>
            </a:pPr>
            <a:r>
              <a:rPr lang="en-US" sz="1600" dirty="0" smtClean="0"/>
              <a:t>The </a:t>
            </a:r>
            <a:r>
              <a:rPr lang="en-US" sz="1600" dirty="0"/>
              <a:t>bits within the host portion of the address must be unique to identify a specific host within a network. </a:t>
            </a:r>
            <a:endParaRPr lang="en-US" sz="1600" dirty="0" smtClean="0"/>
          </a:p>
          <a:p>
            <a:pPr>
              <a:spcBef>
                <a:spcPts val="400"/>
              </a:spcBef>
              <a:spcAft>
                <a:spcPts val="400"/>
              </a:spcAft>
              <a:buFont typeface="Arial" panose="020B0604020202020204" pitchFamily="34" charset="0"/>
              <a:buChar char="•"/>
            </a:pPr>
            <a:r>
              <a:rPr lang="en-US" sz="1600" dirty="0" smtClean="0"/>
              <a:t>If </a:t>
            </a:r>
            <a:r>
              <a:rPr lang="en-US" sz="1600" dirty="0"/>
              <a:t>two hosts have the same bit-pattern in the specified network portion of the 32-bit stream, </a:t>
            </a:r>
            <a:r>
              <a:rPr lang="en-US" sz="1600" dirty="0" smtClean="0"/>
              <a:t>then those </a:t>
            </a:r>
            <a:r>
              <a:rPr lang="en-US" sz="1600" dirty="0"/>
              <a:t>two hosts will reside in the same network.</a:t>
            </a:r>
            <a:endParaRPr lang="en-US" sz="1600" dirty="0"/>
          </a:p>
          <a:p>
            <a:pPr>
              <a:spcBef>
                <a:spcPts val="400"/>
              </a:spcBef>
              <a:spcAft>
                <a:spcPts val="400"/>
              </a:spcAft>
              <a:buFont typeface="Arial" panose="020B0604020202020204" pitchFamily="34" charset="0"/>
              <a:buChar char="•"/>
            </a:pPr>
            <a:endParaRPr lang="en-US" sz="1600"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2647" y="3198659"/>
            <a:ext cx="4895836" cy="1504436"/>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endParaRPr lang="en-US" dirty="0"/>
          </a:p>
        </p:txBody>
      </p:sp>
      <p:sp>
        <p:nvSpPr>
          <p:cNvPr id="6147" name="Content Placeholder 1"/>
          <p:cNvSpPr>
            <a:spLocks noGrp="1" noChangeArrowheads="1"/>
          </p:cNvSpPr>
          <p:nvPr>
            <p:ph idx="1"/>
          </p:nvPr>
        </p:nvSpPr>
        <p:spPr>
          <a:xfrm>
            <a:off x="99461" y="654206"/>
            <a:ext cx="8954104" cy="999496"/>
          </a:xfrm>
        </p:spPr>
        <p:txBody>
          <a:bodyPr/>
          <a:lstStyle/>
          <a:p>
            <a:pPr marL="0" indent="0">
              <a:buNone/>
            </a:pPr>
            <a:r>
              <a:rPr lang="en-US" sz="1600" b="1" dirty="0"/>
              <a:t>Module Title:</a:t>
            </a:r>
            <a:r>
              <a:rPr lang="en-US" sz="1600" dirty="0"/>
              <a:t> Ethernet and IP Protocol</a:t>
            </a:r>
            <a:endParaRPr lang="en-US" sz="1600" dirty="0"/>
          </a:p>
          <a:p>
            <a:pPr marL="0" indent="0">
              <a:buNone/>
            </a:pPr>
            <a:r>
              <a:rPr lang="en-US" sz="1600" b="1" dirty="0"/>
              <a:t>Module Objective:</a:t>
            </a:r>
            <a:r>
              <a:rPr lang="en-US" sz="1600" dirty="0"/>
              <a:t> Explain how the Ethernet and IP protocols support network communication.</a:t>
            </a:r>
            <a:endParaRPr lang="en-US" sz="1600" dirty="0"/>
          </a:p>
          <a:p>
            <a:pPr>
              <a:lnSpc>
                <a:spcPct val="85000"/>
              </a:lnSpc>
              <a:spcBef>
                <a:spcPct val="30000"/>
              </a:spcBef>
              <a:buFont typeface="Arial" panose="020B0604020202020204" pitchFamily="34" charset="0"/>
              <a:buChar char="•"/>
            </a:pPr>
            <a:endParaRPr lang="en-US" sz="1600" dirty="0"/>
          </a:p>
          <a:p>
            <a:pPr marL="375285" indent="-285750">
              <a:spcBef>
                <a:spcPct val="30000"/>
              </a:spcBef>
              <a:buFont typeface="Arial" panose="020B0604020202020204" pitchFamily="34" charset="0"/>
              <a:buChar char="•"/>
            </a:pPr>
            <a:endParaRPr lang="en-US" dirty="0"/>
          </a:p>
        </p:txBody>
      </p:sp>
      <p:graphicFrame>
        <p:nvGraphicFramePr>
          <p:cNvPr id="5" name="Table 1"/>
          <p:cNvGraphicFramePr>
            <a:graphicFrameLocks noGrp="1"/>
          </p:cNvGraphicFramePr>
          <p:nvPr/>
        </p:nvGraphicFramePr>
        <p:xfrm>
          <a:off x="287146" y="1693694"/>
          <a:ext cx="8263467" cy="1956500"/>
        </p:xfrm>
        <a:graphic>
          <a:graphicData uri="http://schemas.openxmlformats.org/drawingml/2006/table">
            <a:tbl>
              <a:tblPr firstRow="1" firstCol="1" bandRow="1">
                <a:tableStyleId>{5C22544A-7EE6-4342-B048-85BDC9FD1C3A}</a:tableStyleId>
              </a:tblPr>
              <a:tblGrid>
                <a:gridCol w="2917548"/>
                <a:gridCol w="5345919"/>
              </a:tblGrid>
              <a:tr h="224116">
                <a:tc>
                  <a:txBody>
                    <a:bodyPr/>
                    <a:lstStyle/>
                    <a:p>
                      <a:pPr algn="ctr" fontAlgn="ctr"/>
                      <a:r>
                        <a:rPr lang="en-US" sz="1200" b="1" dirty="0">
                          <a:effectLst/>
                        </a:rPr>
                        <a:t>Topic Title</a:t>
                      </a:r>
                      <a:endParaRPr lang="en-US" sz="1200" b="1" dirty="0">
                        <a:effectLst/>
                      </a:endParaRPr>
                    </a:p>
                  </a:txBody>
                  <a:tcPr marL="47625" marR="47625" marT="47625" marB="47625" anchor="ctr"/>
                </a:tc>
                <a:tc>
                  <a:txBody>
                    <a:bodyPr/>
                    <a:lstStyle/>
                    <a:p>
                      <a:pPr algn="ctr" fontAlgn="ctr"/>
                      <a:r>
                        <a:rPr lang="en-US" sz="1200" b="1" dirty="0">
                          <a:effectLst/>
                        </a:rPr>
                        <a:t>Topic Objective</a:t>
                      </a:r>
                      <a:endParaRPr lang="en-US" sz="1200" dirty="0">
                        <a:effectLst/>
                      </a:endParaRPr>
                    </a:p>
                  </a:txBody>
                  <a:tcPr marL="47625" marR="47625" marT="47625" marB="47625" anchor="ctr"/>
                </a:tc>
              </a:tr>
              <a:tr h="263724">
                <a:tc>
                  <a:txBody>
                    <a:bodyPr/>
                    <a:lstStyle/>
                    <a:p>
                      <a:pPr fontAlgn="ctr"/>
                      <a:r>
                        <a:rPr lang="en-US" sz="1200" b="1" dirty="0">
                          <a:effectLst/>
                        </a:rPr>
                        <a:t>Ethernet</a:t>
                      </a:r>
                      <a:endParaRPr lang="en-US" sz="1200" b="1" dirty="0">
                        <a:effectLst/>
                      </a:endParaRPr>
                    </a:p>
                  </a:txBody>
                  <a:tcPr marL="47625" marR="47625" marT="47625" marB="47625" anchor="ctr"/>
                </a:tc>
                <a:tc>
                  <a:txBody>
                    <a:bodyPr/>
                    <a:lstStyle/>
                    <a:p>
                      <a:pPr fontAlgn="ctr"/>
                      <a:r>
                        <a:rPr lang="en-US" sz="1200" b="0" dirty="0">
                          <a:effectLst/>
                        </a:rPr>
                        <a:t>Explain how Ethernet supports network communication.</a:t>
                      </a:r>
                      <a:endParaRPr lang="en-US" sz="1200" b="0" dirty="0">
                        <a:effectLst/>
                      </a:endParaRPr>
                    </a:p>
                  </a:txBody>
                  <a:tcPr marL="47625" marR="47625" marT="47625" marB="47625" anchor="ctr"/>
                </a:tc>
              </a:tr>
              <a:tr h="263724">
                <a:tc>
                  <a:txBody>
                    <a:bodyPr/>
                    <a:lstStyle/>
                    <a:p>
                      <a:pPr fontAlgn="ctr"/>
                      <a:r>
                        <a:rPr lang="en-US" sz="1200" b="1" dirty="0">
                          <a:effectLst/>
                        </a:rPr>
                        <a:t>IPv4</a:t>
                      </a:r>
                      <a:endParaRPr lang="en-US" sz="1200" b="1" dirty="0">
                        <a:effectLst/>
                      </a:endParaRPr>
                    </a:p>
                  </a:txBody>
                  <a:tcPr marL="47625" marR="47625" marT="47625" marB="47625" anchor="ctr"/>
                </a:tc>
                <a:tc>
                  <a:txBody>
                    <a:bodyPr/>
                    <a:lstStyle/>
                    <a:p>
                      <a:pPr fontAlgn="ctr"/>
                      <a:r>
                        <a:rPr lang="en-US" sz="1200" b="0" dirty="0">
                          <a:effectLst/>
                        </a:rPr>
                        <a:t>Explain how the IPv4 protocol supports network communications.</a:t>
                      </a:r>
                      <a:endParaRPr lang="en-US" sz="1200" b="0" dirty="0">
                        <a:effectLst/>
                      </a:endParaRPr>
                    </a:p>
                  </a:txBody>
                  <a:tcPr marL="47625" marR="47625" marT="47625" marB="47625" anchor="ctr"/>
                </a:tc>
              </a:tr>
              <a:tr h="254659">
                <a:tc>
                  <a:txBody>
                    <a:bodyPr/>
                    <a:lstStyle/>
                    <a:p>
                      <a:pPr fontAlgn="ctr"/>
                      <a:r>
                        <a:rPr lang="en-US" sz="1200" b="1" dirty="0">
                          <a:effectLst/>
                        </a:rPr>
                        <a:t>IP Addressing Basics</a:t>
                      </a:r>
                      <a:endParaRPr lang="en-US" sz="1200" b="1" dirty="0">
                        <a:effectLst/>
                      </a:endParaRPr>
                    </a:p>
                  </a:txBody>
                  <a:tcPr marL="47625" marR="47625" marT="47625" marB="47625" anchor="ctr"/>
                </a:tc>
                <a:tc>
                  <a:txBody>
                    <a:bodyPr/>
                    <a:lstStyle/>
                    <a:p>
                      <a:pPr fontAlgn="ctr"/>
                      <a:r>
                        <a:rPr lang="en-US" sz="1200" b="0" dirty="0">
                          <a:effectLst/>
                        </a:rPr>
                        <a:t>Explain how IP addresses enable network communication.</a:t>
                      </a:r>
                      <a:endParaRPr lang="en-US" sz="1200" b="0" dirty="0">
                        <a:effectLst/>
                      </a:endParaRPr>
                    </a:p>
                  </a:txBody>
                  <a:tcPr marL="47625" marR="47625" marT="47625" marB="47625" anchor="ctr"/>
                </a:tc>
              </a:tr>
              <a:tr h="249911">
                <a:tc>
                  <a:txBody>
                    <a:bodyPr/>
                    <a:lstStyle/>
                    <a:p>
                      <a:pPr fontAlgn="ctr"/>
                      <a:r>
                        <a:rPr lang="en-US" sz="1200" b="1" dirty="0">
                          <a:effectLst/>
                        </a:rPr>
                        <a:t>Types of IPv4 Addresses</a:t>
                      </a:r>
                      <a:endParaRPr lang="en-US" sz="1200" b="1" dirty="0">
                        <a:effectLst/>
                      </a:endParaRPr>
                    </a:p>
                  </a:txBody>
                  <a:tcPr marL="47625" marR="47625" marT="47625" marB="47625" anchor="ctr"/>
                </a:tc>
                <a:tc>
                  <a:txBody>
                    <a:bodyPr/>
                    <a:lstStyle/>
                    <a:p>
                      <a:pPr fontAlgn="ctr"/>
                      <a:r>
                        <a:rPr lang="en-US" sz="1200" b="0" dirty="0">
                          <a:effectLst/>
                        </a:rPr>
                        <a:t>Explain the types of IPv4 addresses that enable network communication.</a:t>
                      </a:r>
                      <a:endParaRPr lang="en-US" sz="1200" b="0" dirty="0">
                        <a:effectLst/>
                      </a:endParaRPr>
                    </a:p>
                  </a:txBody>
                  <a:tcPr marL="47625" marR="47625" marT="47625" marB="47625" anchor="ctr"/>
                </a:tc>
              </a:tr>
              <a:tr h="263724">
                <a:tc>
                  <a:txBody>
                    <a:bodyPr/>
                    <a:lstStyle/>
                    <a:p>
                      <a:pPr fontAlgn="ctr"/>
                      <a:r>
                        <a:rPr lang="en-US" sz="1200" b="1" dirty="0">
                          <a:effectLst/>
                        </a:rPr>
                        <a:t>The Default Gateway</a:t>
                      </a:r>
                      <a:endParaRPr lang="en-US" sz="1200" b="1" dirty="0">
                        <a:effectLst/>
                      </a:endParaRPr>
                    </a:p>
                  </a:txBody>
                  <a:tcPr marL="47625" marR="47625" marT="47625" marB="47625" anchor="ctr"/>
                </a:tc>
                <a:tc>
                  <a:txBody>
                    <a:bodyPr/>
                    <a:lstStyle/>
                    <a:p>
                      <a:pPr fontAlgn="ctr"/>
                      <a:r>
                        <a:rPr lang="en-US" sz="1200" b="0" dirty="0">
                          <a:effectLst/>
                        </a:rPr>
                        <a:t>Explain how the default gateway enables network communication.</a:t>
                      </a:r>
                      <a:endParaRPr lang="en-US" sz="1200" b="0" dirty="0">
                        <a:effectLst/>
                      </a:endParaRPr>
                    </a:p>
                  </a:txBody>
                  <a:tcPr marL="47625" marR="47625" marT="47625" marB="47625" anchor="ctr"/>
                </a:tc>
              </a:tr>
              <a:tr h="287720">
                <a:tc>
                  <a:txBody>
                    <a:bodyPr/>
                    <a:lstStyle/>
                    <a:p>
                      <a:pPr fontAlgn="ctr"/>
                      <a:r>
                        <a:rPr lang="en-US" sz="1200" b="1" dirty="0">
                          <a:effectLst/>
                        </a:rPr>
                        <a:t>IPv6</a:t>
                      </a:r>
                      <a:endParaRPr lang="en-US" sz="1200" b="1" dirty="0">
                        <a:effectLst/>
                      </a:endParaRPr>
                    </a:p>
                  </a:txBody>
                  <a:tcPr marL="47625" marR="47625" marT="47625" marB="47625" anchor="ctr"/>
                </a:tc>
                <a:tc>
                  <a:txBody>
                    <a:bodyPr/>
                    <a:lstStyle/>
                    <a:p>
                      <a:pPr fontAlgn="ctr"/>
                      <a:r>
                        <a:rPr lang="en-US" sz="1200" b="0" dirty="0">
                          <a:effectLst/>
                        </a:rPr>
                        <a:t>Explain how the IPv6 protocol supports network communications.</a:t>
                      </a:r>
                      <a:endParaRPr lang="en-US" sz="1200" b="0" dirty="0">
                        <a:effectLst/>
                      </a:endParaRPr>
                    </a:p>
                  </a:txBody>
                  <a:tcPr marL="47625" marR="47625" marT="47625" marB="47625" anchor="ctr"/>
                </a:tc>
              </a:tr>
            </a:tbl>
          </a:graphicData>
        </a:graphic>
      </p:graphicFrame>
    </p:spTree>
    <p:custDataLst>
      <p:tags r:id="rId1"/>
    </p:custData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endParaRPr lang="en-US" sz="1600" dirty="0"/>
          </a:p>
          <a:p>
            <a:r>
              <a:rPr lang="en-US" dirty="0"/>
              <a:t>The Subnet Mask</a:t>
            </a:r>
            <a:endParaRPr lang="en-US" dirty="0"/>
          </a:p>
        </p:txBody>
      </p:sp>
      <p:sp>
        <p:nvSpPr>
          <p:cNvPr id="2" name="Content Placeholder 1"/>
          <p:cNvSpPr>
            <a:spLocks noGrp="1"/>
          </p:cNvSpPr>
          <p:nvPr>
            <p:ph idx="1"/>
          </p:nvPr>
        </p:nvSpPr>
        <p:spPr>
          <a:xfrm>
            <a:off x="189330" y="735573"/>
            <a:ext cx="5523407" cy="903104"/>
          </a:xfrm>
        </p:spPr>
        <p:txBody>
          <a:bodyPr/>
          <a:lstStyle/>
          <a:p>
            <a:pPr marL="0" indent="0">
              <a:spcBef>
                <a:spcPts val="300"/>
              </a:spcBef>
              <a:spcAft>
                <a:spcPts val="300"/>
              </a:spcAft>
              <a:buNone/>
            </a:pPr>
            <a:r>
              <a:rPr lang="en-US" sz="1600" dirty="0" smtClean="0"/>
              <a:t>To assign IPv4 </a:t>
            </a:r>
            <a:r>
              <a:rPr lang="en-US" sz="1600" dirty="0"/>
              <a:t>address to a host requires the following:</a:t>
            </a:r>
            <a:endParaRPr lang="en-US" sz="1600" dirty="0"/>
          </a:p>
          <a:p>
            <a:pPr>
              <a:spcBef>
                <a:spcPts val="300"/>
              </a:spcBef>
              <a:spcAft>
                <a:spcPts val="300"/>
              </a:spcAft>
              <a:buFont typeface="Arial" panose="020B0604020202020204" pitchFamily="34" charset="0"/>
              <a:buChar char="•"/>
            </a:pPr>
            <a:r>
              <a:rPr lang="en-US" sz="1600" b="1" dirty="0"/>
              <a:t>IPv4 address</a:t>
            </a:r>
            <a:r>
              <a:rPr lang="en-US" sz="1600" dirty="0"/>
              <a:t> - U</a:t>
            </a:r>
            <a:r>
              <a:rPr lang="en-US" sz="1600" dirty="0" smtClean="0"/>
              <a:t>nique </a:t>
            </a:r>
            <a:r>
              <a:rPr lang="en-US" sz="1600" dirty="0"/>
              <a:t>IPv4 address of the host.</a:t>
            </a:r>
            <a:endParaRPr lang="en-US" sz="1600" dirty="0"/>
          </a:p>
          <a:p>
            <a:pPr>
              <a:spcBef>
                <a:spcPts val="300"/>
              </a:spcBef>
              <a:spcAft>
                <a:spcPts val="300"/>
              </a:spcAft>
              <a:buFont typeface="Arial" panose="020B0604020202020204" pitchFamily="34" charset="0"/>
              <a:buChar char="•"/>
            </a:pPr>
            <a:r>
              <a:rPr lang="en-US" sz="1600" b="1" dirty="0"/>
              <a:t>Subnet </a:t>
            </a:r>
            <a:r>
              <a:rPr lang="en-US" sz="1600" b="1" dirty="0" smtClean="0"/>
              <a:t>mask</a:t>
            </a:r>
            <a:r>
              <a:rPr lang="en-US" sz="1600" dirty="0" smtClean="0"/>
              <a:t>- </a:t>
            </a:r>
            <a:r>
              <a:rPr lang="en-US" sz="1600" dirty="0" smtClean="0">
                <a:solidFill>
                  <a:schemeClr val="tx1">
                    <a:lumMod val="50000"/>
                  </a:schemeClr>
                </a:solidFill>
              </a:rPr>
              <a:t>Used </a:t>
            </a:r>
            <a:r>
              <a:rPr lang="en-US" sz="1600" dirty="0" smtClean="0"/>
              <a:t>to </a:t>
            </a:r>
            <a:r>
              <a:rPr lang="en-US" sz="1600" dirty="0"/>
              <a:t>identify the network/host </a:t>
            </a:r>
            <a:r>
              <a:rPr lang="en-US" sz="1600" dirty="0" smtClean="0"/>
              <a:t>portion.</a:t>
            </a:r>
            <a:endParaRPr lang="en-US" sz="1600" dirty="0" smtClean="0"/>
          </a:p>
          <a:p>
            <a:pPr marL="0" indent="0">
              <a:spcBef>
                <a:spcPts val="300"/>
              </a:spcBef>
              <a:spcAft>
                <a:spcPts val="300"/>
              </a:spcAft>
              <a:buNone/>
            </a:pPr>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A default gateway IPv4 address is required to reach remote networks and DNS server IPv4 addresses are required to translate domain names to IPv4 addresses.</a:t>
            </a:r>
            <a:endParaRPr lang="en-IN" sz="1600" i="1" dirty="0">
              <a:solidFill>
                <a:schemeClr val="tx1">
                  <a:lumMod val="50000"/>
                </a:schemeClr>
              </a:solidFill>
            </a:endParaRPr>
          </a:p>
          <a:p>
            <a:pPr marL="0" indent="0">
              <a:spcBef>
                <a:spcPts val="300"/>
              </a:spcBef>
              <a:spcAft>
                <a:spcPts val="300"/>
              </a:spcAft>
              <a:buNone/>
            </a:pPr>
            <a:endParaRPr lang="en-US" sz="1600" b="1" dirty="0"/>
          </a:p>
        </p:txBody>
      </p:sp>
      <p:pic>
        <p:nvPicPr>
          <p:cNvPr id="10242"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3644" y="480534"/>
            <a:ext cx="2548546" cy="286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p:nvPr/>
        </p:nvSpPr>
        <p:spPr>
          <a:xfrm>
            <a:off x="225543" y="2533052"/>
            <a:ext cx="4545634" cy="2164695"/>
          </a:xfrm>
          <a:prstGeom prst="rect">
            <a:avLst/>
          </a:prstGeom>
          <a:noFill/>
        </p:spPr>
        <p:txBody>
          <a:bodyPr wrap="square" rtlCol="0">
            <a:spAutoFit/>
          </a:bodyPr>
          <a:lstStyle/>
          <a:p>
            <a:pPr>
              <a:spcBef>
                <a:spcPts val="200"/>
              </a:spcBef>
              <a:spcAft>
                <a:spcPts val="200"/>
              </a:spcAft>
            </a:pPr>
            <a:r>
              <a:rPr lang="en-US" sz="1600" b="1" dirty="0">
                <a:solidFill>
                  <a:srgbClr val="000000"/>
                </a:solidFill>
              </a:rPr>
              <a:t>Subnet </a:t>
            </a:r>
            <a:r>
              <a:rPr lang="en-US" sz="1600" b="1" dirty="0" smtClean="0">
                <a:solidFill>
                  <a:srgbClr val="000000"/>
                </a:solidFill>
              </a:rPr>
              <a:t>Mask</a:t>
            </a:r>
            <a:endParaRPr lang="en-US" sz="1600" b="1" dirty="0">
              <a:solidFill>
                <a:srgbClr val="000000"/>
              </a:solidFill>
            </a:endParaRPr>
          </a:p>
          <a:p>
            <a:pPr marL="285750" indent="-285750">
              <a:spcBef>
                <a:spcPts val="200"/>
              </a:spcBef>
              <a:spcAft>
                <a:spcPts val="200"/>
              </a:spcAft>
              <a:buFont typeface="Arial" panose="020B0604020202020204" pitchFamily="34" charset="0"/>
              <a:buChar char="•"/>
            </a:pPr>
            <a:r>
              <a:rPr lang="en-IN" sz="1600" dirty="0" smtClean="0">
                <a:solidFill>
                  <a:schemeClr val="tx1">
                    <a:lumMod val="50000"/>
                  </a:schemeClr>
                </a:solidFill>
              </a:rPr>
              <a:t>When </a:t>
            </a:r>
            <a:r>
              <a:rPr lang="en-IN" sz="1600" dirty="0">
                <a:solidFill>
                  <a:schemeClr val="tx1">
                    <a:lumMod val="50000"/>
                  </a:schemeClr>
                </a:solidFill>
              </a:rPr>
              <a:t>an IPv4 address is assigned to a device, the subnet mask is used to determine the network address of the device.  </a:t>
            </a:r>
            <a:endParaRPr lang="en-US" sz="1600" dirty="0" smtClean="0">
              <a:solidFill>
                <a:srgbClr val="000000"/>
              </a:solidFill>
            </a:endParaRPr>
          </a:p>
          <a:p>
            <a:pPr marL="285750" indent="-285750">
              <a:spcBef>
                <a:spcPts val="200"/>
              </a:spcBef>
              <a:spcAft>
                <a:spcPts val="200"/>
              </a:spcAft>
              <a:buFont typeface="Arial" panose="020B0604020202020204" pitchFamily="34" charset="0"/>
              <a:buChar char="•"/>
            </a:pPr>
            <a:r>
              <a:rPr lang="en-US" sz="1600" dirty="0" smtClean="0">
                <a:solidFill>
                  <a:srgbClr val="000000"/>
                </a:solidFill>
              </a:rPr>
              <a:t>Subnet mask </a:t>
            </a:r>
            <a:r>
              <a:rPr lang="en-US" sz="1600" dirty="0">
                <a:solidFill>
                  <a:srgbClr val="000000"/>
                </a:solidFill>
              </a:rPr>
              <a:t>is a consecutive sequence of 1 bits followed by a consecutive sequence of 0 bits.</a:t>
            </a:r>
            <a:endParaRPr lang="en-US" sz="1600" dirty="0">
              <a:solidFill>
                <a:srgbClr val="0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169" y="3462767"/>
            <a:ext cx="4207044" cy="1198292"/>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endParaRPr lang="en-US" sz="1600" dirty="0"/>
          </a:p>
          <a:p>
            <a:r>
              <a:rPr lang="en-US" dirty="0"/>
              <a:t>The Subnet </a:t>
            </a:r>
            <a:r>
              <a:rPr lang="en-US" dirty="0" smtClean="0"/>
              <a:t>Mask (Contd.)</a:t>
            </a:r>
            <a:endParaRPr lang="en-US" dirty="0"/>
          </a:p>
        </p:txBody>
      </p:sp>
      <p:sp>
        <p:nvSpPr>
          <p:cNvPr id="2" name="Content Placeholder 1"/>
          <p:cNvSpPr>
            <a:spLocks noGrp="1"/>
          </p:cNvSpPr>
          <p:nvPr>
            <p:ph idx="1"/>
          </p:nvPr>
        </p:nvSpPr>
        <p:spPr>
          <a:xfrm>
            <a:off x="144066" y="798943"/>
            <a:ext cx="3381754" cy="3899517"/>
          </a:xfrm>
        </p:spPr>
        <p:txBody>
          <a:bodyPr/>
          <a:lstStyle/>
          <a:p>
            <a:pPr>
              <a:buFont typeface="Arial" panose="020B0604020202020204" pitchFamily="34" charset="0"/>
              <a:buChar char="•"/>
            </a:pPr>
            <a:r>
              <a:rPr lang="en-US" sz="1600" dirty="0" smtClean="0"/>
              <a:t>To </a:t>
            </a:r>
            <a:r>
              <a:rPr lang="en-US" sz="1600" dirty="0"/>
              <a:t>identify the network and host portions of an IPv4 address, the subnet mask is compared to the IPv4 address bit for bit, from left to right as shown in the figure</a:t>
            </a:r>
            <a:r>
              <a:rPr lang="en-US" sz="1600" dirty="0" smtClean="0"/>
              <a:t>.</a:t>
            </a:r>
            <a:endParaRPr lang="en-US" sz="1600" dirty="0" smtClean="0"/>
          </a:p>
          <a:p>
            <a:pPr>
              <a:buFont typeface="Arial" panose="020B0604020202020204" pitchFamily="34" charset="0"/>
              <a:buChar char="•"/>
            </a:pPr>
            <a:r>
              <a:rPr lang="en-IN" sz="1600" dirty="0"/>
              <a:t>T</a:t>
            </a:r>
            <a:r>
              <a:rPr lang="en-IN" sz="1600" dirty="0" smtClean="0"/>
              <a:t>he </a:t>
            </a:r>
            <a:r>
              <a:rPr lang="en-IN" sz="1600" dirty="0"/>
              <a:t>subnet mask does not actually contain the network or host portion of an IPv4 </a:t>
            </a:r>
            <a:r>
              <a:rPr lang="en-IN" sz="1600" dirty="0" smtClean="0"/>
              <a:t>address.</a:t>
            </a:r>
            <a:endParaRPr lang="en-IN" sz="1600" dirty="0" smtClean="0"/>
          </a:p>
          <a:p>
            <a:pPr>
              <a:buFont typeface="Arial" panose="020B0604020202020204" pitchFamily="34" charset="0"/>
              <a:buChar char="•"/>
            </a:pPr>
            <a:r>
              <a:rPr lang="en-US" sz="1600" dirty="0" smtClean="0"/>
              <a:t>The actual process </a:t>
            </a:r>
            <a:r>
              <a:rPr lang="en-US" sz="1600" dirty="0"/>
              <a:t>used to identify the network portion and host portion is called ANDing</a:t>
            </a:r>
            <a:r>
              <a:rPr lang="en-US" sz="1800" dirty="0"/>
              <a:t>.</a:t>
            </a:r>
            <a:endParaRPr lang="en-US" sz="1800" b="1"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25820" y="934935"/>
            <a:ext cx="5460720" cy="2707219"/>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
          <p:cNvSpPr/>
          <p:nvPr/>
        </p:nvSpPr>
        <p:spPr>
          <a:xfrm>
            <a:off x="3525820" y="3692459"/>
            <a:ext cx="546072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Associating an IPv4 Address with its Subnet Mask</a:t>
            </a:r>
            <a:endParaRPr lang="en-US" sz="1600" dirty="0">
              <a:solidFill>
                <a:srgbClr val="000000"/>
              </a:solidFill>
              <a:latin typeface="+mn-lt"/>
              <a:ea typeface="MS PGothic" panose="020B0600070205080204" pitchFamily="34" charset="-128"/>
              <a:cs typeface="CiscoSans"/>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endParaRPr lang="en-US" sz="1600" dirty="0"/>
          </a:p>
          <a:p>
            <a:r>
              <a:rPr lang="en-US" dirty="0"/>
              <a:t>The Prefix Length</a:t>
            </a:r>
            <a:endParaRPr lang="en-US" dirty="0"/>
          </a:p>
        </p:txBody>
      </p:sp>
      <p:sp>
        <p:nvSpPr>
          <p:cNvPr id="2" name="Content Placeholder 1"/>
          <p:cNvSpPr>
            <a:spLocks noGrp="1"/>
          </p:cNvSpPr>
          <p:nvPr>
            <p:ph idx="1"/>
          </p:nvPr>
        </p:nvSpPr>
        <p:spPr>
          <a:xfrm>
            <a:off x="252702" y="798943"/>
            <a:ext cx="8230396" cy="1136861"/>
          </a:xfrm>
        </p:spPr>
        <p:txBody>
          <a:bodyPr/>
          <a:lstStyle/>
          <a:p>
            <a:pPr>
              <a:buFont typeface="Arial" panose="020B0604020202020204" pitchFamily="34" charset="0"/>
              <a:buChar char="•"/>
            </a:pPr>
            <a:r>
              <a:rPr lang="en-US" sz="1600" dirty="0">
                <a:solidFill>
                  <a:schemeClr val="tx1">
                    <a:lumMod val="50000"/>
                  </a:schemeClr>
                </a:solidFill>
              </a:rPr>
              <a:t>The prefix length is the number of bits set to 1 in the subnet mask</a:t>
            </a:r>
            <a:r>
              <a:rPr lang="en-US" sz="1600" dirty="0" smtClean="0">
                <a:solidFill>
                  <a:schemeClr val="tx1">
                    <a:lumMod val="50000"/>
                  </a:schemeClr>
                </a:solidFill>
              </a:rPr>
              <a:t>.</a:t>
            </a:r>
            <a:endParaRPr lang="en-US" sz="1600" dirty="0" smtClean="0">
              <a:solidFill>
                <a:schemeClr val="tx1">
                  <a:lumMod val="50000"/>
                </a:schemeClr>
              </a:solidFill>
            </a:endParaRPr>
          </a:p>
          <a:p>
            <a:pPr>
              <a:buFont typeface="Arial" panose="020B0604020202020204" pitchFamily="34" charset="0"/>
              <a:buChar char="•"/>
            </a:pPr>
            <a:r>
              <a:rPr lang="en-US" sz="1600" dirty="0" smtClean="0">
                <a:solidFill>
                  <a:schemeClr val="tx1">
                    <a:lumMod val="50000"/>
                  </a:schemeClr>
                </a:solidFill>
              </a:rPr>
              <a:t>It </a:t>
            </a:r>
            <a:r>
              <a:rPr lang="en-US" sz="1600" dirty="0">
                <a:solidFill>
                  <a:schemeClr val="tx1">
                    <a:lumMod val="50000"/>
                  </a:schemeClr>
                </a:solidFill>
              </a:rPr>
              <a:t>is written in “slash notation”, which is noted by a forward slash (/) followed by the number of bits set to 1. </a:t>
            </a:r>
            <a:endParaRPr lang="en-US" sz="1600" dirty="0" smtClean="0">
              <a:solidFill>
                <a:schemeClr val="tx1">
                  <a:lumMod val="50000"/>
                </a:schemeClr>
              </a:solidFill>
            </a:endParaRPr>
          </a:p>
          <a:p>
            <a:pPr>
              <a:buFont typeface="Arial" panose="020B0604020202020204" pitchFamily="34" charset="0"/>
              <a:buChar char="•"/>
            </a:pPr>
            <a:r>
              <a:rPr lang="en-US" sz="1600" dirty="0">
                <a:solidFill>
                  <a:schemeClr val="tx1">
                    <a:lumMod val="50000"/>
                  </a:schemeClr>
                </a:solidFill>
              </a:rPr>
              <a:t>When representing an IPv4 address using a prefix length, the IPv4 address is written followed by the prefix length with no spaces</a:t>
            </a:r>
            <a:r>
              <a:rPr lang="en-US" sz="1600" dirty="0" smtClean="0">
                <a:solidFill>
                  <a:schemeClr val="tx1">
                    <a:lumMod val="50000"/>
                  </a:schemeClr>
                </a:solidFill>
              </a:rPr>
              <a:t>.</a:t>
            </a:r>
            <a:endParaRPr lang="en-US" sz="1600" dirty="0" smtClean="0">
              <a:solidFill>
                <a:schemeClr val="tx1">
                  <a:lumMod val="50000"/>
                </a:schemeClr>
              </a:solidFill>
            </a:endParaRPr>
          </a:p>
          <a:p>
            <a:pPr marL="0" indent="0">
              <a:buNone/>
            </a:pPr>
            <a:r>
              <a:rPr lang="en-US" sz="1600" i="1" dirty="0" smtClean="0">
                <a:solidFill>
                  <a:schemeClr val="tx1">
                    <a:lumMod val="50000"/>
                  </a:schemeClr>
                </a:solidFill>
              </a:rPr>
              <a:t>Note</a:t>
            </a:r>
            <a:r>
              <a:rPr lang="en-US" sz="1600" i="1" dirty="0">
                <a:solidFill>
                  <a:schemeClr val="tx1">
                    <a:lumMod val="50000"/>
                  </a:schemeClr>
                </a:solidFill>
              </a:rPr>
              <a:t>: A network address is also referred to as a prefix or network prefix. Therefore, the prefix length is the number of 1 bits in the subnet mask</a:t>
            </a:r>
            <a:r>
              <a:rPr lang="en-US" sz="1600" i="1" dirty="0" smtClean="0">
                <a:solidFill>
                  <a:schemeClr val="tx1">
                    <a:lumMod val="50000"/>
                  </a:schemeClr>
                </a:solidFill>
              </a:rPr>
              <a:t>.</a:t>
            </a:r>
            <a:endParaRPr lang="en-US" sz="1600" i="1" dirty="0" smtClean="0">
              <a:solidFill>
                <a:schemeClr val="tx1">
                  <a:lumMod val="50000"/>
                </a:schemeClr>
              </a:solidFill>
            </a:endParaRPr>
          </a:p>
          <a:p>
            <a:pPr>
              <a:buFont typeface="Arial" panose="020B0604020202020204" pitchFamily="34" charset="0"/>
              <a:buChar char="•"/>
            </a:pPr>
            <a:r>
              <a:rPr lang="en-IN" sz="1600" dirty="0"/>
              <a:t>When representing an IPv4 address using a prefix length, the IPv4 address is written followed by the prefix length with no spaces. For example, 192.168.10.10 255.255.255.0 would be written as 192.168.10.10/24. </a:t>
            </a:r>
            <a:endParaRPr lang="en-US" sz="1600" dirty="0">
              <a:solidFill>
                <a:schemeClr val="tx1">
                  <a:lumMod val="5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endParaRPr lang="en-US" sz="1600" dirty="0"/>
          </a:p>
          <a:p>
            <a:r>
              <a:rPr lang="en-US" dirty="0"/>
              <a:t>The Prefix </a:t>
            </a:r>
            <a:r>
              <a:rPr lang="en-US" dirty="0" smtClean="0"/>
              <a:t>Length (Contd.)</a:t>
            </a:r>
            <a:endParaRPr lang="en-US" dirty="0"/>
          </a:p>
        </p:txBody>
      </p:sp>
      <p:sp>
        <p:nvSpPr>
          <p:cNvPr id="4" name="Content Placeholder 3"/>
          <p:cNvSpPr/>
          <p:nvPr/>
        </p:nvSpPr>
        <p:spPr>
          <a:xfrm>
            <a:off x="217282" y="733829"/>
            <a:ext cx="9225481" cy="584775"/>
          </a:xfrm>
          <a:prstGeom prst="rect">
            <a:avLst/>
          </a:prstGeom>
        </p:spPr>
        <p:txBody>
          <a:bodyPr wrap="square">
            <a:spAutoFit/>
          </a:bodyPr>
          <a:lstStyle/>
          <a:p>
            <a:r>
              <a:rPr lang="en-IN" sz="1600" dirty="0" smtClean="0">
                <a:solidFill>
                  <a:schemeClr val="tx1">
                    <a:lumMod val="50000"/>
                  </a:schemeClr>
                </a:solidFill>
              </a:rPr>
              <a:t>The </a:t>
            </a:r>
            <a:r>
              <a:rPr lang="en-IN" sz="1600" dirty="0">
                <a:solidFill>
                  <a:schemeClr val="tx1">
                    <a:lumMod val="50000"/>
                  </a:schemeClr>
                </a:solidFill>
              </a:rPr>
              <a:t>first column lists </a:t>
            </a:r>
            <a:r>
              <a:rPr lang="en-IN" sz="1600" dirty="0" smtClean="0">
                <a:solidFill>
                  <a:schemeClr val="tx1">
                    <a:lumMod val="50000"/>
                  </a:schemeClr>
                </a:solidFill>
              </a:rPr>
              <a:t>the subnet </a:t>
            </a:r>
            <a:r>
              <a:rPr lang="en-IN" sz="1600" dirty="0">
                <a:solidFill>
                  <a:schemeClr val="tx1">
                    <a:lumMod val="50000"/>
                  </a:schemeClr>
                </a:solidFill>
              </a:rPr>
              <a:t>masks that can be used with a host address. The second column displays the converted 32-bit binary address. The last column displays the resulting prefix length.</a:t>
            </a:r>
            <a:endParaRPr lang="en-US" sz="1600" dirty="0">
              <a:solidFill>
                <a:schemeClr val="tx1">
                  <a:lumMod val="50000"/>
                </a:schemeClr>
              </a:solidFill>
              <a:latin typeface="+mn-lt"/>
              <a:ea typeface="MS PGothic" panose="020B0600070205080204" pitchFamily="34" charset="-128"/>
              <a:cs typeface="CiscoSans"/>
            </a:endParaRPr>
          </a:p>
        </p:txBody>
      </p:sp>
      <p:graphicFrame>
        <p:nvGraphicFramePr>
          <p:cNvPr id="3" name="Table 2"/>
          <p:cNvGraphicFramePr>
            <a:graphicFrameLocks noGrp="1"/>
          </p:cNvGraphicFramePr>
          <p:nvPr/>
        </p:nvGraphicFramePr>
        <p:xfrm>
          <a:off x="316870" y="1402026"/>
          <a:ext cx="8718488" cy="3106609"/>
        </p:xfrm>
        <a:graphic>
          <a:graphicData uri="http://schemas.openxmlformats.org/drawingml/2006/table">
            <a:tbl>
              <a:tblPr firstRow="1" bandRow="1">
                <a:tableStyleId>{5C22544A-7EE6-4342-B048-85BDC9FD1C3A}</a:tableStyleId>
              </a:tblPr>
              <a:tblGrid>
                <a:gridCol w="1817672"/>
                <a:gridCol w="4066881"/>
                <a:gridCol w="2833935"/>
              </a:tblGrid>
              <a:tr h="329119">
                <a:tc>
                  <a:txBody>
                    <a:bodyPr/>
                    <a:lstStyle/>
                    <a:p>
                      <a:pPr algn="ctr" fontAlgn="ctr"/>
                      <a:r>
                        <a:rPr lang="en-US" b="1" dirty="0">
                          <a:effectLst/>
                        </a:rPr>
                        <a:t>Subnet Mask</a:t>
                      </a:r>
                      <a:endParaRPr lang="en-US" dirty="0">
                        <a:effectLst/>
                      </a:endParaRPr>
                    </a:p>
                  </a:txBody>
                  <a:tcPr marL="47625" marR="47625" marT="47625" marB="47625" anchor="ctr"/>
                </a:tc>
                <a:tc>
                  <a:txBody>
                    <a:bodyPr/>
                    <a:lstStyle/>
                    <a:p>
                      <a:pPr algn="ctr" fontAlgn="ctr"/>
                      <a:r>
                        <a:rPr lang="en-US" b="1" dirty="0">
                          <a:effectLst/>
                        </a:rPr>
                        <a:t>32-bit Address</a:t>
                      </a:r>
                      <a:endParaRPr lang="en-US" dirty="0">
                        <a:effectLst/>
                      </a:endParaRPr>
                    </a:p>
                  </a:txBody>
                  <a:tcPr marL="47625" marR="47625" marT="47625" marB="47625" anchor="ctr"/>
                </a:tc>
                <a:tc>
                  <a:txBody>
                    <a:bodyPr/>
                    <a:lstStyle/>
                    <a:p>
                      <a:pPr algn="ctr" fontAlgn="ctr"/>
                      <a:r>
                        <a:rPr lang="en-US" b="1" dirty="0">
                          <a:effectLst/>
                        </a:rPr>
                        <a:t>Prefix Length</a:t>
                      </a:r>
                      <a:endParaRPr lang="en-US" dirty="0">
                        <a:effectLst/>
                      </a:endParaRPr>
                    </a:p>
                  </a:txBody>
                  <a:tcPr marL="47625" marR="47625" marT="47625" marB="47625" anchor="ctr"/>
                </a:tc>
              </a:tr>
              <a:tr h="221986">
                <a:tc>
                  <a:txBody>
                    <a:bodyPr/>
                    <a:lstStyle/>
                    <a:p>
                      <a:pPr fontAlgn="ctr"/>
                      <a:r>
                        <a:rPr lang="en-US" b="0" dirty="0">
                          <a:effectLst/>
                        </a:rPr>
                        <a:t>255.0.0.0</a:t>
                      </a:r>
                      <a:endParaRPr lang="en-US" b="0" dirty="0">
                        <a:effectLst/>
                      </a:endParaRPr>
                    </a:p>
                  </a:txBody>
                  <a:tcPr marL="47625" marR="47625" marT="47625" marB="47625" anchor="ctr"/>
                </a:tc>
                <a:tc>
                  <a:txBody>
                    <a:bodyPr/>
                    <a:lstStyle/>
                    <a:p>
                      <a:pPr rtl="0" fontAlgn="ctr"/>
                      <a:r>
                        <a:rPr lang="en-US" b="0" dirty="0">
                          <a:effectLst/>
                        </a:rPr>
                        <a:t>11111111.00000000.00000000.00000000</a:t>
                      </a:r>
                      <a:endParaRPr lang="en-US" b="0" dirty="0">
                        <a:effectLst/>
                      </a:endParaRPr>
                    </a:p>
                  </a:txBody>
                  <a:tcPr marL="47625" marR="47625" marT="47625" marB="47625" anchor="ctr"/>
                </a:tc>
                <a:tc>
                  <a:txBody>
                    <a:bodyPr/>
                    <a:lstStyle/>
                    <a:p>
                      <a:pPr fontAlgn="ctr"/>
                      <a:r>
                        <a:rPr lang="en-US" b="0" dirty="0">
                          <a:effectLst/>
                        </a:rPr>
                        <a:t>/8</a:t>
                      </a:r>
                      <a:endParaRPr lang="en-US" b="0" dirty="0">
                        <a:effectLst/>
                      </a:endParaRPr>
                    </a:p>
                  </a:txBody>
                  <a:tcPr marL="47625" marR="47625" marT="47625" marB="47625" anchor="ctr"/>
                </a:tc>
              </a:tr>
              <a:tr h="248354">
                <a:tc>
                  <a:txBody>
                    <a:bodyPr/>
                    <a:lstStyle/>
                    <a:p>
                      <a:pPr fontAlgn="ctr"/>
                      <a:r>
                        <a:rPr lang="en-US" b="0" dirty="0">
                          <a:effectLst/>
                        </a:rPr>
                        <a:t>255.255.0.0</a:t>
                      </a:r>
                      <a:endParaRPr lang="en-US" b="0" dirty="0">
                        <a:effectLst/>
                      </a:endParaRPr>
                    </a:p>
                  </a:txBody>
                  <a:tcPr marL="47625" marR="47625" marT="47625" marB="47625" anchor="ctr"/>
                </a:tc>
                <a:tc>
                  <a:txBody>
                    <a:bodyPr/>
                    <a:lstStyle/>
                    <a:p>
                      <a:pPr rtl="0" fontAlgn="ctr"/>
                      <a:r>
                        <a:rPr lang="en-US" b="0" dirty="0">
                          <a:effectLst/>
                        </a:rPr>
                        <a:t>11111111.11111111.00000000.00000000</a:t>
                      </a:r>
                      <a:endParaRPr lang="en-US" b="0" dirty="0">
                        <a:effectLst/>
                      </a:endParaRPr>
                    </a:p>
                  </a:txBody>
                  <a:tcPr marL="47625" marR="47625" marT="47625" marB="47625" anchor="ctr"/>
                </a:tc>
                <a:tc>
                  <a:txBody>
                    <a:bodyPr/>
                    <a:lstStyle/>
                    <a:p>
                      <a:pPr fontAlgn="ctr"/>
                      <a:r>
                        <a:rPr lang="en-US" b="0" dirty="0">
                          <a:effectLst/>
                        </a:rPr>
                        <a:t>/16</a:t>
                      </a:r>
                      <a:endParaRPr lang="en-US" b="0" dirty="0">
                        <a:effectLst/>
                      </a:endParaRPr>
                    </a:p>
                  </a:txBody>
                  <a:tcPr marL="47625" marR="47625" marT="47625" marB="47625" anchor="ctr"/>
                </a:tc>
              </a:tr>
              <a:tr h="184188">
                <a:tc>
                  <a:txBody>
                    <a:bodyPr/>
                    <a:lstStyle/>
                    <a:p>
                      <a:pPr fontAlgn="ctr"/>
                      <a:r>
                        <a:rPr lang="en-US" b="0" dirty="0">
                          <a:effectLst/>
                        </a:rPr>
                        <a:t>255.255.255.0</a:t>
                      </a:r>
                      <a:endParaRPr lang="en-US" b="0" dirty="0">
                        <a:effectLst/>
                      </a:endParaRPr>
                    </a:p>
                  </a:txBody>
                  <a:tcPr marL="47625" marR="47625" marT="47625" marB="47625" anchor="ctr"/>
                </a:tc>
                <a:tc>
                  <a:txBody>
                    <a:bodyPr/>
                    <a:lstStyle/>
                    <a:p>
                      <a:pPr rtl="0" fontAlgn="ctr"/>
                      <a:r>
                        <a:rPr lang="en-US" b="0" dirty="0">
                          <a:effectLst/>
                        </a:rPr>
                        <a:t>11111111.11111111.11111111.00000000</a:t>
                      </a:r>
                      <a:endParaRPr lang="en-US" b="0" dirty="0">
                        <a:effectLst/>
                      </a:endParaRPr>
                    </a:p>
                  </a:txBody>
                  <a:tcPr marL="47625" marR="47625" marT="47625" marB="47625" anchor="ctr"/>
                </a:tc>
                <a:tc>
                  <a:txBody>
                    <a:bodyPr/>
                    <a:lstStyle/>
                    <a:p>
                      <a:pPr fontAlgn="ctr"/>
                      <a:r>
                        <a:rPr lang="en-US" b="0" dirty="0">
                          <a:effectLst/>
                        </a:rPr>
                        <a:t>/24</a:t>
                      </a:r>
                      <a:endParaRPr lang="en-US" b="0" dirty="0">
                        <a:effectLst/>
                      </a:endParaRPr>
                    </a:p>
                  </a:txBody>
                  <a:tcPr marL="47625" marR="47625" marT="47625" marB="47625" anchor="ctr"/>
                </a:tc>
              </a:tr>
              <a:tr h="192449">
                <a:tc>
                  <a:txBody>
                    <a:bodyPr/>
                    <a:lstStyle/>
                    <a:p>
                      <a:pPr fontAlgn="ctr"/>
                      <a:r>
                        <a:rPr lang="en-US" b="0" dirty="0">
                          <a:effectLst/>
                        </a:rPr>
                        <a:t>255.255.255.128</a:t>
                      </a:r>
                      <a:endParaRPr lang="en-US" b="0" dirty="0">
                        <a:effectLst/>
                      </a:endParaRPr>
                    </a:p>
                  </a:txBody>
                  <a:tcPr marL="47625" marR="47625" marT="47625" marB="47625" anchor="ctr"/>
                </a:tc>
                <a:tc>
                  <a:txBody>
                    <a:bodyPr/>
                    <a:lstStyle/>
                    <a:p>
                      <a:pPr rtl="0" fontAlgn="ctr"/>
                      <a:r>
                        <a:rPr lang="en-US" b="0" dirty="0">
                          <a:effectLst/>
                        </a:rPr>
                        <a:t>11111111.11111111.11111111.10000000</a:t>
                      </a:r>
                      <a:endParaRPr lang="en-US" b="0" dirty="0">
                        <a:effectLst/>
                      </a:endParaRPr>
                    </a:p>
                  </a:txBody>
                  <a:tcPr marL="47625" marR="47625" marT="47625" marB="47625" anchor="ctr"/>
                </a:tc>
                <a:tc>
                  <a:txBody>
                    <a:bodyPr/>
                    <a:lstStyle/>
                    <a:p>
                      <a:pPr fontAlgn="ctr"/>
                      <a:r>
                        <a:rPr lang="en-US" b="0" dirty="0">
                          <a:effectLst/>
                        </a:rPr>
                        <a:t>/25</a:t>
                      </a:r>
                      <a:endParaRPr lang="en-US" b="0" dirty="0">
                        <a:effectLst/>
                      </a:endParaRPr>
                    </a:p>
                  </a:txBody>
                  <a:tcPr marL="47625" marR="47625" marT="47625" marB="47625" anchor="ctr"/>
                </a:tc>
              </a:tr>
              <a:tr h="245978">
                <a:tc>
                  <a:txBody>
                    <a:bodyPr/>
                    <a:lstStyle/>
                    <a:p>
                      <a:pPr fontAlgn="ctr"/>
                      <a:r>
                        <a:rPr lang="en-US" b="0" dirty="0">
                          <a:effectLst/>
                        </a:rPr>
                        <a:t>255.255.255.192</a:t>
                      </a:r>
                      <a:endParaRPr lang="en-US" b="0" dirty="0">
                        <a:effectLst/>
                      </a:endParaRPr>
                    </a:p>
                  </a:txBody>
                  <a:tcPr marL="47625" marR="47625" marT="47625" marB="47625" anchor="ctr"/>
                </a:tc>
                <a:tc>
                  <a:txBody>
                    <a:bodyPr/>
                    <a:lstStyle/>
                    <a:p>
                      <a:pPr rtl="0" fontAlgn="ctr"/>
                      <a:r>
                        <a:rPr lang="en-US" b="0" dirty="0">
                          <a:effectLst/>
                        </a:rPr>
                        <a:t>11111111.11111111.11111111.11000000</a:t>
                      </a:r>
                      <a:endParaRPr lang="en-US" b="0" dirty="0">
                        <a:effectLst/>
                      </a:endParaRPr>
                    </a:p>
                  </a:txBody>
                  <a:tcPr marL="47625" marR="47625" marT="47625" marB="47625" anchor="ctr"/>
                </a:tc>
                <a:tc>
                  <a:txBody>
                    <a:bodyPr/>
                    <a:lstStyle/>
                    <a:p>
                      <a:pPr fontAlgn="ctr"/>
                      <a:r>
                        <a:rPr lang="en-US" b="0" dirty="0">
                          <a:effectLst/>
                        </a:rPr>
                        <a:t>/26</a:t>
                      </a:r>
                      <a:endParaRPr lang="en-US" b="0" dirty="0">
                        <a:effectLst/>
                      </a:endParaRPr>
                    </a:p>
                  </a:txBody>
                  <a:tcPr marL="47625" marR="47625" marT="47625" marB="47625" anchor="ctr"/>
                </a:tc>
              </a:tr>
              <a:tr h="0">
                <a:tc>
                  <a:txBody>
                    <a:bodyPr/>
                    <a:lstStyle/>
                    <a:p>
                      <a:pPr fontAlgn="ctr"/>
                      <a:r>
                        <a:rPr lang="en-US" b="0" dirty="0">
                          <a:effectLst/>
                        </a:rPr>
                        <a:t>255.255.255.224</a:t>
                      </a:r>
                      <a:endParaRPr lang="en-US" b="0" dirty="0">
                        <a:effectLst/>
                      </a:endParaRPr>
                    </a:p>
                  </a:txBody>
                  <a:tcPr marL="47625" marR="47625" marT="47625" marB="47625" anchor="ctr"/>
                </a:tc>
                <a:tc>
                  <a:txBody>
                    <a:bodyPr/>
                    <a:lstStyle/>
                    <a:p>
                      <a:pPr rtl="0" fontAlgn="ctr"/>
                      <a:r>
                        <a:rPr lang="en-US" b="0" dirty="0">
                          <a:effectLst/>
                        </a:rPr>
                        <a:t>11111111.11111111.11111111.11100000</a:t>
                      </a:r>
                      <a:endParaRPr lang="en-US" b="0" dirty="0">
                        <a:effectLst/>
                      </a:endParaRPr>
                    </a:p>
                  </a:txBody>
                  <a:tcPr marL="47625" marR="47625" marT="47625" marB="47625" anchor="ctr"/>
                </a:tc>
                <a:tc>
                  <a:txBody>
                    <a:bodyPr/>
                    <a:lstStyle/>
                    <a:p>
                      <a:pPr fontAlgn="ctr"/>
                      <a:r>
                        <a:rPr lang="en-US" b="0" dirty="0">
                          <a:effectLst/>
                        </a:rPr>
                        <a:t>/27</a:t>
                      </a:r>
                      <a:endParaRPr lang="en-US" b="0" dirty="0">
                        <a:effectLst/>
                      </a:endParaRPr>
                    </a:p>
                  </a:txBody>
                  <a:tcPr marL="47625" marR="47625" marT="47625" marB="47625" anchor="ctr"/>
                </a:tc>
              </a:tr>
              <a:tr h="181019">
                <a:tc>
                  <a:txBody>
                    <a:bodyPr/>
                    <a:lstStyle/>
                    <a:p>
                      <a:pPr fontAlgn="ctr"/>
                      <a:r>
                        <a:rPr lang="en-US" b="0" dirty="0">
                          <a:effectLst/>
                        </a:rPr>
                        <a:t>255.255.255.240</a:t>
                      </a:r>
                      <a:endParaRPr lang="en-US" b="0" dirty="0">
                        <a:effectLst/>
                      </a:endParaRPr>
                    </a:p>
                  </a:txBody>
                  <a:tcPr marL="47625" marR="47625" marT="47625" marB="47625" anchor="ctr"/>
                </a:tc>
                <a:tc>
                  <a:txBody>
                    <a:bodyPr/>
                    <a:lstStyle/>
                    <a:p>
                      <a:pPr rtl="0" fontAlgn="ctr"/>
                      <a:r>
                        <a:rPr lang="en-US" b="0" dirty="0">
                          <a:effectLst/>
                        </a:rPr>
                        <a:t>11111111.11111111.11111111.11110000</a:t>
                      </a:r>
                      <a:endParaRPr lang="en-US" b="0" dirty="0">
                        <a:effectLst/>
                      </a:endParaRPr>
                    </a:p>
                  </a:txBody>
                  <a:tcPr marL="47625" marR="47625" marT="47625" marB="47625" anchor="ctr"/>
                </a:tc>
                <a:tc>
                  <a:txBody>
                    <a:bodyPr/>
                    <a:lstStyle/>
                    <a:p>
                      <a:pPr fontAlgn="ctr"/>
                      <a:r>
                        <a:rPr lang="en-US" b="0" dirty="0">
                          <a:effectLst/>
                        </a:rPr>
                        <a:t>/28</a:t>
                      </a:r>
                      <a:endParaRPr lang="en-US" b="0" dirty="0">
                        <a:effectLst/>
                      </a:endParaRPr>
                    </a:p>
                  </a:txBody>
                  <a:tcPr marL="47625" marR="47625" marT="47625" marB="47625" anchor="ctr"/>
                </a:tc>
              </a:tr>
              <a:tr h="252655">
                <a:tc>
                  <a:txBody>
                    <a:bodyPr/>
                    <a:lstStyle/>
                    <a:p>
                      <a:pPr fontAlgn="ctr"/>
                      <a:r>
                        <a:rPr lang="en-US" b="0" dirty="0">
                          <a:effectLst/>
                        </a:rPr>
                        <a:t>255.255.255.248</a:t>
                      </a:r>
                      <a:endParaRPr lang="en-US" b="0" dirty="0">
                        <a:effectLst/>
                      </a:endParaRPr>
                    </a:p>
                  </a:txBody>
                  <a:tcPr marL="47625" marR="47625" marT="47625" marB="47625" anchor="ctr"/>
                </a:tc>
                <a:tc>
                  <a:txBody>
                    <a:bodyPr/>
                    <a:lstStyle/>
                    <a:p>
                      <a:pPr rtl="0" fontAlgn="ctr"/>
                      <a:r>
                        <a:rPr lang="en-US" b="0" dirty="0">
                          <a:effectLst/>
                        </a:rPr>
                        <a:t>11111111.11111111.11111111.11111000</a:t>
                      </a:r>
                      <a:endParaRPr lang="en-US" b="0" dirty="0">
                        <a:effectLst/>
                      </a:endParaRPr>
                    </a:p>
                  </a:txBody>
                  <a:tcPr marL="47625" marR="47625" marT="47625" marB="47625" anchor="ctr"/>
                </a:tc>
                <a:tc>
                  <a:txBody>
                    <a:bodyPr/>
                    <a:lstStyle/>
                    <a:p>
                      <a:pPr fontAlgn="ctr"/>
                      <a:r>
                        <a:rPr lang="en-US" b="0" dirty="0">
                          <a:effectLst/>
                        </a:rPr>
                        <a:t>/29</a:t>
                      </a:r>
                      <a:endParaRPr lang="en-US" b="0" dirty="0">
                        <a:effectLst/>
                      </a:endParaRPr>
                    </a:p>
                  </a:txBody>
                  <a:tcPr marL="47625" marR="47625" marT="47625" marB="47625" anchor="ctr"/>
                </a:tc>
              </a:tr>
              <a:tr h="143221">
                <a:tc>
                  <a:txBody>
                    <a:bodyPr/>
                    <a:lstStyle/>
                    <a:p>
                      <a:pPr fontAlgn="ctr"/>
                      <a:r>
                        <a:rPr lang="en-US" b="0" dirty="0">
                          <a:effectLst/>
                        </a:rPr>
                        <a:t>255.255.255.252</a:t>
                      </a:r>
                      <a:endParaRPr lang="en-US" b="0" dirty="0">
                        <a:effectLst/>
                      </a:endParaRPr>
                    </a:p>
                  </a:txBody>
                  <a:tcPr marL="47625" marR="47625" marT="47625" marB="47625" anchor="ctr"/>
                </a:tc>
                <a:tc>
                  <a:txBody>
                    <a:bodyPr/>
                    <a:lstStyle/>
                    <a:p>
                      <a:pPr rtl="0" fontAlgn="ctr"/>
                      <a:r>
                        <a:rPr lang="en-US" b="0" dirty="0">
                          <a:effectLst/>
                        </a:rPr>
                        <a:t>11111111.11111111.11111111.11111100</a:t>
                      </a:r>
                      <a:endParaRPr lang="en-US" b="0" dirty="0">
                        <a:effectLst/>
                      </a:endParaRPr>
                    </a:p>
                  </a:txBody>
                  <a:tcPr marL="47625" marR="47625" marT="47625" marB="47625" anchor="ctr"/>
                </a:tc>
                <a:tc>
                  <a:txBody>
                    <a:bodyPr/>
                    <a:lstStyle/>
                    <a:p>
                      <a:pPr fontAlgn="ctr"/>
                      <a:r>
                        <a:rPr lang="en-US" b="0" dirty="0">
                          <a:effectLst/>
                        </a:rPr>
                        <a:t>/30</a:t>
                      </a:r>
                      <a:endParaRPr lang="en-US" b="0" dirty="0">
                        <a:effectLst/>
                      </a:endParaRPr>
                    </a:p>
                  </a:txBody>
                  <a:tcPr marL="47625" marR="47625" marT="47625" marB="47625" anchor="ctr"/>
                </a:tc>
              </a:tr>
            </a:tbl>
          </a:graphicData>
        </a:graphic>
      </p:graphicFrame>
    </p:spTree>
    <p:custDataLst>
      <p:tags r:id="rId1"/>
    </p:custData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97463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endParaRPr lang="en-US" sz="1600" dirty="0"/>
          </a:p>
          <a:p>
            <a:r>
              <a:rPr lang="en-US" dirty="0"/>
              <a:t>Determining the Network: Logical AND</a:t>
            </a:r>
            <a:endParaRPr lang="en-US" dirty="0"/>
          </a:p>
        </p:txBody>
      </p:sp>
      <p:sp>
        <p:nvSpPr>
          <p:cNvPr id="2" name="Content Placeholder 1"/>
          <p:cNvSpPr>
            <a:spLocks noGrp="1"/>
          </p:cNvSpPr>
          <p:nvPr>
            <p:ph idx="1"/>
          </p:nvPr>
        </p:nvSpPr>
        <p:spPr>
          <a:xfrm>
            <a:off x="144064" y="798943"/>
            <a:ext cx="8999935" cy="3831423"/>
          </a:xfrm>
        </p:spPr>
        <p:txBody>
          <a:bodyPr/>
          <a:lstStyle/>
          <a:p>
            <a:pPr>
              <a:buFont typeface="Arial" panose="020B0604020202020204" pitchFamily="34" charset="0"/>
              <a:buChar char="•"/>
            </a:pPr>
            <a:r>
              <a:rPr lang="en-US" sz="1600" dirty="0">
                <a:solidFill>
                  <a:schemeClr val="tx1">
                    <a:lumMod val="50000"/>
                  </a:schemeClr>
                </a:solidFill>
              </a:rPr>
              <a:t>A logical AND is one of three Boolean operations used in Boolean or digital logic</a:t>
            </a:r>
            <a:r>
              <a:rPr lang="en-US" sz="1600" dirty="0" smtClean="0">
                <a:solidFill>
                  <a:schemeClr val="tx1">
                    <a:lumMod val="50000"/>
                  </a:schemeClr>
                </a:solidFill>
              </a:rPr>
              <a:t>.</a:t>
            </a:r>
            <a:endParaRPr lang="en-US" sz="1600" dirty="0" smtClean="0">
              <a:solidFill>
                <a:schemeClr val="tx1">
                  <a:lumMod val="50000"/>
                </a:schemeClr>
              </a:solidFill>
            </a:endParaRPr>
          </a:p>
          <a:p>
            <a:pPr>
              <a:buFont typeface="Arial" panose="020B0604020202020204" pitchFamily="34" charset="0"/>
              <a:buChar char="•"/>
            </a:pPr>
            <a:r>
              <a:rPr lang="en-IN" sz="1600" dirty="0"/>
              <a:t>The AND operation is used in determining the network address.</a:t>
            </a:r>
            <a:endParaRPr lang="en-US" sz="1600" dirty="0" smtClean="0">
              <a:solidFill>
                <a:schemeClr val="tx1">
                  <a:lumMod val="50000"/>
                </a:schemeClr>
              </a:solidFill>
            </a:endParaRPr>
          </a:p>
          <a:p>
            <a:pPr>
              <a:buFont typeface="Arial" panose="020B0604020202020204" pitchFamily="34" charset="0"/>
              <a:buChar char="•"/>
            </a:pPr>
            <a:r>
              <a:rPr lang="en-US" sz="1600" dirty="0" smtClean="0">
                <a:solidFill>
                  <a:schemeClr val="tx1">
                    <a:lumMod val="50000"/>
                  </a:schemeClr>
                </a:solidFill>
              </a:rPr>
              <a:t>Logical </a:t>
            </a:r>
            <a:r>
              <a:rPr lang="en-US" sz="1600" dirty="0">
                <a:solidFill>
                  <a:schemeClr val="tx1">
                    <a:lumMod val="50000"/>
                  </a:schemeClr>
                </a:solidFill>
              </a:rPr>
              <a:t>AND is the comparison of two bits that produce the </a:t>
            </a:r>
            <a:r>
              <a:rPr lang="en-US" sz="1600" dirty="0" smtClean="0">
                <a:solidFill>
                  <a:schemeClr val="tx1">
                    <a:lumMod val="50000"/>
                  </a:schemeClr>
                </a:solidFill>
              </a:rPr>
              <a:t>results as </a:t>
            </a:r>
            <a:r>
              <a:rPr lang="en-US" sz="1600" dirty="0">
                <a:solidFill>
                  <a:schemeClr val="tx1">
                    <a:lumMod val="50000"/>
                  </a:schemeClr>
                </a:solidFill>
              </a:rPr>
              <a:t>shown </a:t>
            </a:r>
            <a:r>
              <a:rPr lang="en-US" sz="1600" dirty="0" smtClean="0">
                <a:solidFill>
                  <a:schemeClr val="tx1">
                    <a:lumMod val="50000"/>
                  </a:schemeClr>
                </a:solidFill>
              </a:rPr>
              <a:t>below</a:t>
            </a:r>
            <a:endParaRPr lang="en-US" sz="1600" dirty="0">
              <a:solidFill>
                <a:schemeClr val="tx1">
                  <a:lumMod val="50000"/>
                </a:schemeClr>
              </a:solidFill>
            </a:endParaRPr>
          </a:p>
          <a:p>
            <a:pPr marL="361950" lvl="2"/>
            <a:r>
              <a:rPr lang="en-US" sz="1600" dirty="0">
                <a:solidFill>
                  <a:schemeClr val="tx1">
                    <a:lumMod val="50000"/>
                  </a:schemeClr>
                </a:solidFill>
              </a:rPr>
              <a:t>1 AND 1 = 1</a:t>
            </a:r>
            <a:endParaRPr lang="en-US" sz="1600" dirty="0">
              <a:solidFill>
                <a:schemeClr val="tx1">
                  <a:lumMod val="50000"/>
                </a:schemeClr>
              </a:solidFill>
            </a:endParaRPr>
          </a:p>
          <a:p>
            <a:pPr marL="361950" lvl="2"/>
            <a:r>
              <a:rPr lang="en-US" sz="1600" dirty="0">
                <a:solidFill>
                  <a:schemeClr val="tx1">
                    <a:lumMod val="50000"/>
                  </a:schemeClr>
                </a:solidFill>
              </a:rPr>
              <a:t>0 AND 1 = 0</a:t>
            </a:r>
            <a:endParaRPr lang="en-US" sz="1600" dirty="0">
              <a:solidFill>
                <a:schemeClr val="tx1">
                  <a:lumMod val="50000"/>
                </a:schemeClr>
              </a:solidFill>
            </a:endParaRPr>
          </a:p>
          <a:p>
            <a:pPr marL="361950" lvl="2"/>
            <a:r>
              <a:rPr lang="en-US" sz="1600" dirty="0">
                <a:solidFill>
                  <a:schemeClr val="tx1">
                    <a:lumMod val="50000"/>
                  </a:schemeClr>
                </a:solidFill>
              </a:rPr>
              <a:t>1 AND 0 = 0</a:t>
            </a:r>
            <a:endParaRPr lang="en-US" sz="1600" dirty="0">
              <a:solidFill>
                <a:schemeClr val="tx1">
                  <a:lumMod val="50000"/>
                </a:schemeClr>
              </a:solidFill>
            </a:endParaRPr>
          </a:p>
          <a:p>
            <a:pPr marL="361950" lvl="2"/>
            <a:r>
              <a:rPr lang="en-US" sz="1600" dirty="0">
                <a:solidFill>
                  <a:schemeClr val="tx1">
                    <a:lumMod val="50000"/>
                  </a:schemeClr>
                </a:solidFill>
              </a:rPr>
              <a:t>0 AND 0 = 0</a:t>
            </a:r>
            <a:endParaRPr lang="en-US" sz="1600" dirty="0">
              <a:solidFill>
                <a:schemeClr val="tx1">
                  <a:lumMod val="50000"/>
                </a:schemeClr>
              </a:solidFill>
            </a:endParaRPr>
          </a:p>
          <a:p>
            <a:pPr>
              <a:buFont typeface="Arial" panose="020B0604020202020204" pitchFamily="34" charset="0"/>
              <a:buChar char="•"/>
            </a:pPr>
            <a:r>
              <a:rPr lang="en-IN" sz="1600" dirty="0"/>
              <a:t>To identify the network address of an IPv4 host, the IPv4 address is logically ANDed, bit by bit, with the subnet mask.</a:t>
            </a:r>
            <a:endParaRPr lang="en-US" sz="1600" b="1" dirty="0" smtClean="0">
              <a:solidFill>
                <a:schemeClr val="tx1">
                  <a:lumMod val="50000"/>
                </a:schemeClr>
              </a:solidFill>
            </a:endParaRPr>
          </a:p>
          <a:p>
            <a:pPr marL="0" indent="0">
              <a:buNone/>
            </a:pPr>
            <a:r>
              <a:rPr lang="en-US" sz="1600" b="1" i="1" dirty="0" smtClean="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In digital logic, 1 represents True and 0 represents False. When using an AND operation, both input values must be True (1) for the result to be True (1).</a:t>
            </a:r>
            <a:endParaRPr lang="en-US" sz="1600" i="1" dirty="0">
              <a:solidFill>
                <a:schemeClr val="tx1">
                  <a:lumMod val="5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659720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endParaRPr lang="en-US" sz="1600" dirty="0"/>
          </a:p>
          <a:p>
            <a:r>
              <a:rPr lang="en-US" dirty="0"/>
              <a:t>Determining the Network: Logical </a:t>
            </a:r>
            <a:r>
              <a:rPr lang="en-US" dirty="0" smtClean="0"/>
              <a:t>AND (Contd.)</a:t>
            </a:r>
            <a:endParaRPr lang="en-US" dirty="0"/>
          </a:p>
        </p:txBody>
      </p:sp>
      <p:sp>
        <p:nvSpPr>
          <p:cNvPr id="3" name="Content Placeholder 1"/>
          <p:cNvSpPr txBox="1"/>
          <p:nvPr/>
        </p:nvSpPr>
        <p:spPr>
          <a:xfrm>
            <a:off x="216490" y="820917"/>
            <a:ext cx="8818865" cy="584775"/>
          </a:xfrm>
          <a:prstGeom prst="rect">
            <a:avLst/>
          </a:prstGeom>
          <a:noFill/>
        </p:spPr>
        <p:txBody>
          <a:bodyPr wrap="square" rtlCol="0">
            <a:spAutoFit/>
          </a:bodyPr>
          <a:lstStyle/>
          <a:p>
            <a:pPr marL="180975" indent="-180975">
              <a:buFont typeface="Arial" panose="020B0604020202020204" pitchFamily="34" charset="0"/>
              <a:buChar char="•"/>
            </a:pPr>
            <a:r>
              <a:rPr lang="en-IN" sz="1600" dirty="0">
                <a:solidFill>
                  <a:schemeClr val="tx1">
                    <a:lumMod val="50000"/>
                  </a:schemeClr>
                </a:solidFill>
              </a:rPr>
              <a:t>To </a:t>
            </a:r>
            <a:r>
              <a:rPr lang="en-IN" sz="1600" dirty="0">
                <a:solidFill>
                  <a:srgbClr val="000000"/>
                </a:solidFill>
                <a:latin typeface="+mn-lt"/>
                <a:ea typeface="MS PGothic" panose="020B0600070205080204" pitchFamily="34" charset="-128"/>
                <a:cs typeface="CiscoSans"/>
              </a:rPr>
              <a:t>illustrate how AND is used to discover a network address, consider a host with IPv4 address 192.168.10.10 and subnet mask of 255.255.255.0, as shown in the figure:</a:t>
            </a:r>
            <a:endParaRPr lang="en-IN" sz="1600" dirty="0">
              <a:solidFill>
                <a:srgbClr val="000000"/>
              </a:solidFill>
              <a:latin typeface="+mn-lt"/>
              <a:ea typeface="MS PGothic" panose="020B0600070205080204" pitchFamily="34" charset="-128"/>
              <a:cs typeface="CiscoSans"/>
            </a:endParaRPr>
          </a:p>
        </p:txBody>
      </p:sp>
      <p:sp>
        <p:nvSpPr>
          <p:cNvPr id="2" name="Content Placeholder 2"/>
          <p:cNvSpPr>
            <a:spLocks noGrp="1"/>
          </p:cNvSpPr>
          <p:nvPr>
            <p:ph idx="1"/>
          </p:nvPr>
        </p:nvSpPr>
        <p:spPr>
          <a:xfrm>
            <a:off x="207442" y="1459848"/>
            <a:ext cx="4038635" cy="3057832"/>
          </a:xfrm>
        </p:spPr>
        <p:txBody>
          <a:bodyPr/>
          <a:lstStyle/>
          <a:p>
            <a:pPr>
              <a:buFont typeface="Arial" panose="020B0604020202020204" pitchFamily="34" charset="0"/>
              <a:buChar char="•"/>
            </a:pPr>
            <a:r>
              <a:rPr lang="en-US" sz="1600" b="1" dirty="0" smtClean="0"/>
              <a:t>IPv4 </a:t>
            </a:r>
            <a:r>
              <a:rPr lang="en-US" sz="1600" b="1" dirty="0"/>
              <a:t>host address (192.168.10.10)</a:t>
            </a:r>
            <a:r>
              <a:rPr lang="en-US" sz="1600" dirty="0"/>
              <a:t> - The IPv4 address of the host in dotted decimal and binary formats.</a:t>
            </a:r>
            <a:endParaRPr lang="en-US" sz="1600" dirty="0"/>
          </a:p>
          <a:p>
            <a:pPr>
              <a:buFont typeface="Arial" panose="020B0604020202020204" pitchFamily="34" charset="0"/>
              <a:buChar char="•"/>
            </a:pPr>
            <a:r>
              <a:rPr lang="en-US" sz="1600" b="1" dirty="0"/>
              <a:t>Subnet mask (255.255.255.0)</a:t>
            </a:r>
            <a:r>
              <a:rPr lang="en-US" sz="1600" dirty="0"/>
              <a:t> - The subnet mask of the host in dotted decimal and binary formats.</a:t>
            </a:r>
            <a:endParaRPr lang="en-US" sz="1600" dirty="0"/>
          </a:p>
          <a:p>
            <a:pPr>
              <a:buFont typeface="Arial" panose="020B0604020202020204" pitchFamily="34" charset="0"/>
              <a:buChar char="•"/>
            </a:pPr>
            <a:r>
              <a:rPr lang="en-US" sz="1600" b="1" dirty="0"/>
              <a:t>Network address (192.168.10.0)</a:t>
            </a:r>
            <a:r>
              <a:rPr lang="en-US" sz="1600" dirty="0"/>
              <a:t> - The logical AND operation between the IPv4 address and subnet mask results in an IPv4 network address shown in dotted decimal and binary formats</a:t>
            </a:r>
            <a:r>
              <a:rPr lang="en-US" sz="1600" dirty="0" smtClean="0"/>
              <a:t>.</a:t>
            </a:r>
            <a:endParaRPr lang="en-US" sz="1600"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8913" y="1585079"/>
            <a:ext cx="4733446" cy="202766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7764521"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endParaRPr lang="en-US" sz="1600" dirty="0"/>
          </a:p>
          <a:p>
            <a:r>
              <a:rPr lang="en-US" dirty="0"/>
              <a:t>Video – Network, Host, and Broadcast Addresses</a:t>
            </a:r>
            <a:endParaRPr lang="en-US" dirty="0"/>
          </a:p>
        </p:txBody>
      </p:sp>
      <p:sp>
        <p:nvSpPr>
          <p:cNvPr id="2" name="Content Placeholder 1"/>
          <p:cNvSpPr txBox="1"/>
          <p:nvPr/>
        </p:nvSpPr>
        <p:spPr>
          <a:xfrm>
            <a:off x="176864" y="820917"/>
            <a:ext cx="7632139" cy="338554"/>
          </a:xfrm>
          <a:prstGeom prst="rect">
            <a:avLst/>
          </a:prstGeom>
          <a:noFill/>
        </p:spPr>
        <p:txBody>
          <a:bodyPr wrap="square" rtlCol="0">
            <a:spAutoFit/>
          </a:bodyPr>
          <a:lstStyle/>
          <a:p>
            <a:r>
              <a:rPr lang="en-IN" sz="1600" dirty="0" smtClean="0">
                <a:solidFill>
                  <a:srgbClr val="000000"/>
                </a:solidFill>
              </a:rPr>
              <a:t>Watch the video to learn about Network, Host and Broadcast addresses.</a:t>
            </a:r>
            <a:endParaRPr lang="en-IN" sz="1600" dirty="0">
              <a:solidFill>
                <a:srgbClr val="000000"/>
              </a:solidFill>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5555" y="1329529"/>
            <a:ext cx="6090129" cy="314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765751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endParaRPr lang="en-US" sz="1600" dirty="0"/>
          </a:p>
          <a:p>
            <a:r>
              <a:rPr lang="en-US" dirty="0"/>
              <a:t>Subnetting Broadcast </a:t>
            </a:r>
            <a:r>
              <a:rPr lang="en-US" dirty="0" smtClean="0"/>
              <a:t>Domains</a:t>
            </a:r>
            <a:endParaRPr lang="en-US" strike="sngStrike" dirty="0"/>
          </a:p>
        </p:txBody>
      </p:sp>
      <p:sp>
        <p:nvSpPr>
          <p:cNvPr id="2" name="Content Placeholder 1"/>
          <p:cNvSpPr>
            <a:spLocks noGrp="1"/>
          </p:cNvSpPr>
          <p:nvPr>
            <p:ph idx="1"/>
          </p:nvPr>
        </p:nvSpPr>
        <p:spPr>
          <a:xfrm>
            <a:off x="144065" y="798944"/>
            <a:ext cx="4958303" cy="2605160"/>
          </a:xfrm>
        </p:spPr>
        <p:txBody>
          <a:bodyPr/>
          <a:lstStyle/>
          <a:p>
            <a:pPr>
              <a:buFont typeface="Arial" panose="020B0604020202020204" pitchFamily="34" charset="0"/>
              <a:buChar char="•"/>
            </a:pPr>
            <a:r>
              <a:rPr lang="en-US" sz="1600" dirty="0" smtClean="0"/>
              <a:t>In the figure, LAN </a:t>
            </a:r>
            <a:r>
              <a:rPr lang="en-US" sz="1600" dirty="0"/>
              <a:t>1 connects 400 users that could each generate broadcast </a:t>
            </a:r>
            <a:r>
              <a:rPr lang="en-US" sz="1600" dirty="0" smtClean="0"/>
              <a:t>traffic, which can</a:t>
            </a:r>
            <a:r>
              <a:rPr lang="en-US" sz="1600" dirty="0"/>
              <a:t> </a:t>
            </a:r>
            <a:r>
              <a:rPr lang="en-US" sz="1600" dirty="0" smtClean="0"/>
              <a:t>slow </a:t>
            </a:r>
            <a:r>
              <a:rPr lang="en-US" sz="1600" dirty="0"/>
              <a:t>down </a:t>
            </a:r>
            <a:r>
              <a:rPr lang="en-US" sz="1600" dirty="0" smtClean="0"/>
              <a:t>network and device operations.</a:t>
            </a:r>
            <a:endParaRPr lang="en-US" sz="1600" dirty="0"/>
          </a:p>
          <a:p>
            <a:pPr>
              <a:buFont typeface="Arial" panose="020B0604020202020204" pitchFamily="34" charset="0"/>
              <a:buChar char="•"/>
            </a:pPr>
            <a:r>
              <a:rPr lang="en-US" sz="1600" dirty="0"/>
              <a:t>The solution is to reduce the size of the network to create smaller broadcast domains in a process called subnetting. </a:t>
            </a:r>
            <a:r>
              <a:rPr lang="en-US" sz="1600" dirty="0" smtClean="0"/>
              <a:t>These </a:t>
            </a:r>
            <a:r>
              <a:rPr lang="en-US" sz="1600" dirty="0"/>
              <a:t>smaller network spaces are called subnets</a:t>
            </a:r>
            <a:r>
              <a:rPr lang="en-US" sz="1600" dirty="0" smtClean="0"/>
              <a:t>.</a:t>
            </a:r>
            <a:endParaRPr lang="en-US" sz="1600" dirty="0" smtClean="0"/>
          </a:p>
          <a:p>
            <a:pPr>
              <a:buFont typeface="Arial" panose="020B0604020202020204" pitchFamily="34" charset="0"/>
              <a:buChar char="•"/>
            </a:pPr>
            <a:r>
              <a:rPr lang="en-US" sz="1600" dirty="0" smtClean="0"/>
              <a:t>Subnetting </a:t>
            </a:r>
            <a:r>
              <a:rPr lang="en-US" sz="1600" dirty="0"/>
              <a:t>reduces </a:t>
            </a:r>
            <a:r>
              <a:rPr lang="en-US" sz="1600" dirty="0" smtClean="0"/>
              <a:t>the overall </a:t>
            </a:r>
            <a:r>
              <a:rPr lang="en-US" sz="1600" dirty="0"/>
              <a:t>network traffic and improves network </a:t>
            </a:r>
            <a:r>
              <a:rPr lang="en-US" sz="1600" dirty="0" smtClean="0"/>
              <a:t>performance.</a:t>
            </a:r>
            <a:endParaRPr lang="en-US" sz="1600" dirty="0" smtClean="0"/>
          </a:p>
        </p:txBody>
      </p:sp>
      <p:sp>
        <p:nvSpPr>
          <p:cNvPr id="12" name="Content Placeholder 2"/>
          <p:cNvSpPr txBox="1"/>
          <p:nvPr/>
        </p:nvSpPr>
        <p:spPr>
          <a:xfrm>
            <a:off x="316473" y="3534457"/>
            <a:ext cx="4454699" cy="830997"/>
          </a:xfrm>
          <a:prstGeom prst="rect">
            <a:avLst/>
          </a:prstGeom>
          <a:noFill/>
        </p:spPr>
        <p:txBody>
          <a:bodyPr wrap="square" rtlCol="0">
            <a:spAutoFit/>
          </a:bodyPr>
          <a:lstStyle/>
          <a:p>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The terms subnet and network are often used interchangeably. Most networks are a subnet of some larger address block.</a:t>
            </a:r>
            <a:endParaRPr lang="en-IN" sz="1600" i="1" dirty="0">
              <a:solidFill>
                <a:schemeClr val="tx1">
                  <a:lumMod val="50000"/>
                </a:schemeClr>
              </a:solidFill>
            </a:endParaRPr>
          </a:p>
        </p:txBody>
      </p:sp>
      <p:pic>
        <p:nvPicPr>
          <p:cNvPr id="8194"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05608" y="217267"/>
            <a:ext cx="3475238" cy="207772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 Box 1"/>
          <p:cNvSpPr/>
          <p:nvPr/>
        </p:nvSpPr>
        <p:spPr>
          <a:xfrm>
            <a:off x="5405609" y="2262386"/>
            <a:ext cx="3475238"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A Large Broadcast Domain</a:t>
            </a:r>
            <a:endParaRPr lang="en-US" sz="1600" dirty="0">
              <a:solidFill>
                <a:srgbClr val="000000"/>
              </a:solidFill>
              <a:latin typeface="+mn-lt"/>
              <a:ea typeface="MS PGothic" panose="020B0600070205080204" pitchFamily="34" charset="-128"/>
              <a:cs typeface="CiscoSans"/>
            </a:endParaRP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367" y="2655320"/>
            <a:ext cx="3810000" cy="179462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 Box 2"/>
          <p:cNvSpPr/>
          <p:nvPr/>
        </p:nvSpPr>
        <p:spPr>
          <a:xfrm>
            <a:off x="5102368" y="4405811"/>
            <a:ext cx="3810000" cy="338554"/>
          </a:xfrm>
          <a:prstGeom prst="rect">
            <a:avLst/>
          </a:prstGeom>
        </p:spPr>
        <p:txBody>
          <a:bodyPr wrap="square">
            <a:spAutoFit/>
          </a:bodyPr>
          <a:lstStyle/>
          <a:p>
            <a:pPr algn="ctr"/>
            <a:r>
              <a:rPr lang="en-US" sz="1600" dirty="0" smtClean="0">
                <a:solidFill>
                  <a:srgbClr val="000000"/>
                </a:solidFill>
                <a:latin typeface="+mn-lt"/>
                <a:ea typeface="MS PGothic" panose="020B0600070205080204" pitchFamily="34" charset="-128"/>
                <a:cs typeface="CiscoSans"/>
              </a:rPr>
              <a:t>Communication between Networks</a:t>
            </a:r>
            <a:endParaRPr lang="en-US" sz="1600" dirty="0">
              <a:solidFill>
                <a:srgbClr val="000000"/>
              </a:solidFill>
              <a:latin typeface="+mn-lt"/>
              <a:ea typeface="MS PGothic" panose="020B0600070205080204" pitchFamily="34" charset="-128"/>
              <a:cs typeface="CiscoSans"/>
            </a:endParaRPr>
          </a:p>
        </p:txBody>
      </p:sp>
    </p:spTree>
    <p:custDataLst>
      <p:tags r:id="rId3"/>
    </p:custData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ChangeArrowheads="1"/>
          </p:cNvSpPr>
          <p:nvPr/>
        </p:nvSpPr>
        <p:spPr bwMode="auto">
          <a:xfrm>
            <a:off x="144065" y="63366"/>
            <a:ext cx="882483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endParaRPr lang="en-US" sz="1600" dirty="0"/>
          </a:p>
          <a:p>
            <a:r>
              <a:rPr lang="en-US" dirty="0"/>
              <a:t>Subnetting Broadcast Domains </a:t>
            </a:r>
            <a:r>
              <a:rPr lang="en-US" dirty="0" smtClean="0"/>
              <a:t>(Contd.)</a:t>
            </a:r>
            <a:endParaRPr lang="en-US" dirty="0"/>
          </a:p>
        </p:txBody>
      </p:sp>
      <p:sp>
        <p:nvSpPr>
          <p:cNvPr id="2" name="Content Placeholder 1"/>
          <p:cNvSpPr>
            <a:spLocks noGrp="1"/>
          </p:cNvSpPr>
          <p:nvPr>
            <p:ph idx="1"/>
          </p:nvPr>
        </p:nvSpPr>
        <p:spPr>
          <a:xfrm>
            <a:off x="144066" y="798944"/>
            <a:ext cx="8396819" cy="611567"/>
          </a:xfrm>
        </p:spPr>
        <p:txBody>
          <a:bodyPr/>
          <a:lstStyle/>
          <a:p>
            <a:pPr>
              <a:buFont typeface="Arial" panose="020B0604020202020204" pitchFamily="34" charset="0"/>
              <a:buChar char="•"/>
            </a:pPr>
            <a:r>
              <a:rPr lang="en-US" sz="1600" dirty="0" smtClean="0"/>
              <a:t>Network </a:t>
            </a:r>
            <a:r>
              <a:rPr lang="en-US" sz="1600" dirty="0"/>
              <a:t>administrators can group devices and services into subnets that may be determined by a variety of factors</a:t>
            </a:r>
            <a:r>
              <a:rPr lang="en-US" sz="1600" dirty="0" smtClean="0"/>
              <a:t>.</a:t>
            </a:r>
            <a:endParaRPr lang="en-US" sz="1600" dirty="0" smtClean="0"/>
          </a:p>
          <a:p>
            <a:pPr marL="0" indent="0">
              <a:buNone/>
            </a:pPr>
            <a:endParaRPr lang="en-US" sz="1600" dirty="0" smtClean="0"/>
          </a:p>
        </p:txBody>
      </p:sp>
      <p:sp>
        <p:nvSpPr>
          <p:cNvPr id="8" name="Text Box 1"/>
          <p:cNvSpPr/>
          <p:nvPr/>
        </p:nvSpPr>
        <p:spPr>
          <a:xfrm>
            <a:off x="809271" y="1382451"/>
            <a:ext cx="1039067" cy="338554"/>
          </a:xfrm>
          <a:prstGeom prst="rect">
            <a:avLst/>
          </a:prstGeom>
        </p:spPr>
        <p:txBody>
          <a:bodyPr wrap="none">
            <a:spAutoFit/>
          </a:bodyPr>
          <a:lstStyle/>
          <a:p>
            <a:r>
              <a:rPr lang="en-US" sz="1600" b="1" dirty="0" smtClean="0">
                <a:solidFill>
                  <a:srgbClr val="000000"/>
                </a:solidFill>
                <a:latin typeface="+mn-lt"/>
                <a:ea typeface="MS PGothic" panose="020B0600070205080204" pitchFamily="34" charset="-128"/>
                <a:cs typeface="CiscoSans"/>
              </a:rPr>
              <a:t>Location</a:t>
            </a:r>
            <a:endParaRPr lang="en-US" sz="1600" b="1" dirty="0">
              <a:solidFill>
                <a:srgbClr val="000000"/>
              </a:solidFill>
              <a:latin typeface="+mn-lt"/>
              <a:ea typeface="MS PGothic" panose="020B0600070205080204" pitchFamily="34" charset="-128"/>
              <a:cs typeface="CiscoSans"/>
            </a:endParaRPr>
          </a:p>
        </p:txBody>
      </p:sp>
      <p:pic>
        <p:nvPicPr>
          <p:cNvPr id="15362"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968" y="1914926"/>
            <a:ext cx="3108960" cy="1941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2"/>
          <p:cNvSpPr/>
          <p:nvPr/>
        </p:nvSpPr>
        <p:spPr>
          <a:xfrm>
            <a:off x="3864854" y="1368732"/>
            <a:ext cx="1643399" cy="338554"/>
          </a:xfrm>
          <a:prstGeom prst="rect">
            <a:avLst/>
          </a:prstGeom>
        </p:spPr>
        <p:txBody>
          <a:bodyPr wrap="none">
            <a:spAutoFit/>
          </a:bodyPr>
          <a:lstStyle/>
          <a:p>
            <a:r>
              <a:rPr lang="en-US" sz="1600" b="1" dirty="0" smtClean="0">
                <a:solidFill>
                  <a:srgbClr val="000000"/>
                </a:solidFill>
                <a:latin typeface="+mn-lt"/>
                <a:ea typeface="MS PGothic" panose="020B0600070205080204" pitchFamily="34" charset="-128"/>
                <a:cs typeface="CiscoSans"/>
              </a:rPr>
              <a:t>By Department</a:t>
            </a:r>
            <a:endParaRPr lang="en-US" sz="1600" b="1" dirty="0">
              <a:solidFill>
                <a:srgbClr val="000000"/>
              </a:solidFill>
              <a:latin typeface="+mn-lt"/>
              <a:ea typeface="MS PGothic" panose="020B0600070205080204" pitchFamily="34" charset="-128"/>
              <a:cs typeface="CiscoSans"/>
            </a:endParaRP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928" y="1702900"/>
            <a:ext cx="2926080" cy="221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3"/>
          <p:cNvSpPr/>
          <p:nvPr/>
        </p:nvSpPr>
        <p:spPr>
          <a:xfrm>
            <a:off x="6990950" y="1368732"/>
            <a:ext cx="1365246" cy="338554"/>
          </a:xfrm>
          <a:prstGeom prst="rect">
            <a:avLst/>
          </a:prstGeom>
        </p:spPr>
        <p:txBody>
          <a:bodyPr wrap="none">
            <a:spAutoFit/>
          </a:bodyPr>
          <a:lstStyle/>
          <a:p>
            <a:r>
              <a:rPr lang="en-US" sz="1600" b="1" dirty="0" smtClean="0">
                <a:solidFill>
                  <a:srgbClr val="000000"/>
                </a:solidFill>
                <a:latin typeface="+mn-lt"/>
                <a:ea typeface="MS PGothic" panose="020B0600070205080204" pitchFamily="34" charset="-128"/>
                <a:cs typeface="CiscoSans"/>
              </a:rPr>
              <a:t>Device Type</a:t>
            </a:r>
            <a:endParaRPr lang="en-US" sz="1600" b="1" dirty="0">
              <a:solidFill>
                <a:srgbClr val="000000"/>
              </a:solidFill>
              <a:latin typeface="+mn-lt"/>
              <a:ea typeface="MS PGothic" panose="020B0600070205080204" pitchFamily="34" charset="-128"/>
              <a:cs typeface="CiscoSans"/>
            </a:endParaRPr>
          </a:p>
        </p:txBody>
      </p:sp>
      <p:pic>
        <p:nvPicPr>
          <p:cNvPr id="153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151" y="1734552"/>
            <a:ext cx="2744894" cy="22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65" y="889940"/>
            <a:ext cx="7889132" cy="1802391"/>
          </a:xfrm>
        </p:spPr>
        <p:txBody>
          <a:bodyPr/>
          <a:lstStyle/>
          <a:p>
            <a:r>
              <a:rPr lang="en-US" dirty="0" smtClean="0">
                <a:solidFill>
                  <a:schemeClr val="accent5">
                    <a:lumMod val="40000"/>
                    <a:lumOff val="60000"/>
                  </a:schemeClr>
                </a:solidFill>
              </a:rPr>
              <a:t>6.4 </a:t>
            </a:r>
            <a:r>
              <a:rPr lang="en-US"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062" y="960277"/>
            <a:ext cx="4464996" cy="1802391"/>
          </a:xfrm>
        </p:spPr>
        <p:txBody>
          <a:bodyPr/>
          <a:lstStyle/>
          <a:p>
            <a:r>
              <a:rPr lang="en-US" dirty="0">
                <a:solidFill>
                  <a:schemeClr val="accent5">
                    <a:lumMod val="40000"/>
                    <a:lumOff val="60000"/>
                  </a:schemeClr>
                </a:solidFill>
              </a:rPr>
              <a:t>6</a:t>
            </a:r>
            <a:r>
              <a:rPr lang="en-US" dirty="0" smtClean="0">
                <a:solidFill>
                  <a:schemeClr val="accent5">
                    <a:lumMod val="40000"/>
                    <a:lumOff val="60000"/>
                  </a:schemeClr>
                </a:solidFill>
              </a:rPr>
              <a:t>.1 Ethernet</a:t>
            </a:r>
            <a:endParaRPr lang="en-US" dirty="0">
              <a:solidFill>
                <a:schemeClr val="accent5">
                  <a:lumMod val="40000"/>
                  <a:lumOff val="6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765751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t>
            </a:r>
            <a:r>
              <a:rPr lang="en-US" sz="1600" dirty="0" smtClean="0"/>
              <a:t>Addresses</a:t>
            </a:r>
            <a:endParaRPr lang="en-US" sz="1600" dirty="0" smtClean="0"/>
          </a:p>
          <a:p>
            <a:r>
              <a:rPr lang="en-US" dirty="0" smtClean="0"/>
              <a:t>IPv4 </a:t>
            </a:r>
            <a:r>
              <a:rPr lang="en-US" dirty="0"/>
              <a:t>Address Classes and Default Subnet Masks</a:t>
            </a:r>
            <a:endParaRPr lang="en-US" dirty="0"/>
          </a:p>
        </p:txBody>
      </p:sp>
      <p:sp>
        <p:nvSpPr>
          <p:cNvPr id="2" name="Content Placeholder 1"/>
          <p:cNvSpPr>
            <a:spLocks noGrp="1"/>
          </p:cNvSpPr>
          <p:nvPr>
            <p:ph idx="1"/>
          </p:nvPr>
        </p:nvSpPr>
        <p:spPr>
          <a:xfrm>
            <a:off x="144065" y="798944"/>
            <a:ext cx="8610635" cy="4269167"/>
          </a:xfrm>
        </p:spPr>
        <p:txBody>
          <a:bodyPr/>
          <a:lstStyle/>
          <a:p>
            <a:pPr marL="0" indent="0">
              <a:buNone/>
            </a:pPr>
            <a:r>
              <a:rPr lang="en-US" sz="1600" b="1" dirty="0"/>
              <a:t>Address </a:t>
            </a:r>
            <a:r>
              <a:rPr lang="en-US" sz="1600" b="1" dirty="0" smtClean="0"/>
              <a:t>Classes</a:t>
            </a:r>
            <a:endParaRPr lang="en-US" sz="1600" b="1" dirty="0" smtClean="0"/>
          </a:p>
          <a:p>
            <a:pPr marL="0" indent="0">
              <a:buNone/>
            </a:pPr>
            <a:r>
              <a:rPr lang="en-US" sz="1600" dirty="0" smtClean="0"/>
              <a:t>The IPv4 addresses were based on the following classes:</a:t>
            </a:r>
            <a:endParaRPr lang="en-US" sz="1600" dirty="0"/>
          </a:p>
          <a:p>
            <a:pPr>
              <a:buFont typeface="Arial" panose="020B0604020202020204" pitchFamily="34" charset="0"/>
              <a:buChar char="•"/>
            </a:pPr>
            <a:r>
              <a:rPr lang="en-US" sz="1600" b="1" dirty="0" smtClean="0"/>
              <a:t>Class </a:t>
            </a:r>
            <a:r>
              <a:rPr lang="en-US" sz="1600" b="1" dirty="0"/>
              <a:t>A</a:t>
            </a:r>
            <a:r>
              <a:rPr lang="en-US" sz="1600" dirty="0"/>
              <a:t> (0.0.0.0/8 to 127.0.0.0/8) – Designed to support extremely large networks </a:t>
            </a:r>
            <a:r>
              <a:rPr lang="en-US" sz="1600" dirty="0" smtClean="0"/>
              <a:t>with more than 16 million host addresses.</a:t>
            </a:r>
            <a:endParaRPr lang="en-US" sz="1600" dirty="0" smtClean="0"/>
          </a:p>
          <a:p>
            <a:pPr>
              <a:buFont typeface="Arial" panose="020B0604020202020204" pitchFamily="34" charset="0"/>
              <a:buChar char="•"/>
            </a:pPr>
            <a:r>
              <a:rPr lang="en-US" sz="1600" b="1" dirty="0" smtClean="0"/>
              <a:t>Class B</a:t>
            </a:r>
            <a:r>
              <a:rPr lang="en-US" sz="1600" dirty="0" smtClean="0"/>
              <a:t> (128.0.0.0 /16 – 191.255.0.0 /16) – Designed to support moderate </a:t>
            </a:r>
            <a:r>
              <a:rPr lang="en-US" sz="1600" dirty="0"/>
              <a:t>to large size networks with up to approximately 65,000 host addresses</a:t>
            </a:r>
            <a:r>
              <a:rPr lang="en-US" sz="1600" dirty="0" smtClean="0"/>
              <a:t>.</a:t>
            </a:r>
            <a:endParaRPr lang="en-US" sz="1600" dirty="0" smtClean="0"/>
          </a:p>
          <a:p>
            <a:pPr>
              <a:buFont typeface="Arial" panose="020B0604020202020204" pitchFamily="34" charset="0"/>
              <a:buChar char="•"/>
            </a:pPr>
            <a:r>
              <a:rPr lang="en-US" sz="1600" b="1" dirty="0" smtClean="0"/>
              <a:t>Class C</a:t>
            </a:r>
            <a:r>
              <a:rPr lang="en-US" sz="1600" dirty="0" smtClean="0"/>
              <a:t> (192.0.0.0 /24 – 223.255.255.0 /24) – Designed to support small networks with a maximum of 254 hosts.</a:t>
            </a:r>
            <a:endParaRPr lang="en-US" sz="1600" dirty="0" smtClean="0"/>
          </a:p>
          <a:p>
            <a:pPr marL="0" indent="0">
              <a:buNone/>
            </a:pPr>
            <a:r>
              <a:rPr lang="en-US" sz="1600" b="1" dirty="0" smtClean="0">
                <a:solidFill>
                  <a:schemeClr val="tx1">
                    <a:lumMod val="50000"/>
                  </a:schemeClr>
                </a:solidFill>
              </a:rPr>
              <a:t>Note</a:t>
            </a:r>
            <a:r>
              <a:rPr lang="en-US" sz="1600" b="1" dirty="0">
                <a:solidFill>
                  <a:schemeClr val="tx1">
                    <a:lumMod val="50000"/>
                  </a:schemeClr>
                </a:solidFill>
              </a:rPr>
              <a:t>:</a:t>
            </a:r>
            <a:r>
              <a:rPr lang="en-US" sz="1600" dirty="0">
                <a:solidFill>
                  <a:schemeClr val="tx1">
                    <a:lumMod val="50000"/>
                  </a:schemeClr>
                </a:solidFill>
              </a:rPr>
              <a:t> </a:t>
            </a:r>
            <a:r>
              <a:rPr lang="en-US" sz="1600" i="1" dirty="0">
                <a:solidFill>
                  <a:schemeClr val="tx1">
                    <a:lumMod val="50000"/>
                  </a:schemeClr>
                </a:solidFill>
              </a:rPr>
              <a:t>There is also a Class D multicast block consisting of 224.0.0.0 to 239.0.0.0 and a Class E experimental address block consisting of 240.0.0.0 – 255.0.0.0.</a:t>
            </a:r>
            <a:endParaRPr lang="en-US" sz="1600" i="1" dirty="0" smtClean="0">
              <a:solidFill>
                <a:schemeClr val="tx1">
                  <a:lumMod val="5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t>
            </a:r>
            <a:r>
              <a:rPr lang="en-US" sz="1600" dirty="0" smtClean="0"/>
              <a:t>Addresses</a:t>
            </a:r>
            <a:endParaRPr lang="en-US" sz="1600" dirty="0" smtClean="0"/>
          </a:p>
          <a:p>
            <a:r>
              <a:rPr lang="en-US" dirty="0" smtClean="0"/>
              <a:t>IPv4 </a:t>
            </a:r>
            <a:r>
              <a:rPr lang="en-US" dirty="0"/>
              <a:t>Address Classes and Default Subnet </a:t>
            </a:r>
            <a:r>
              <a:rPr lang="en-US" dirty="0" smtClean="0"/>
              <a:t>Masks (Contd.)</a:t>
            </a:r>
            <a:endParaRPr lang="en-US" dirty="0"/>
          </a:p>
        </p:txBody>
      </p:sp>
      <p:sp>
        <p:nvSpPr>
          <p:cNvPr id="2" name="Content Placeholder 1"/>
          <p:cNvSpPr>
            <a:spLocks noGrp="1"/>
          </p:cNvSpPr>
          <p:nvPr>
            <p:ph idx="1"/>
          </p:nvPr>
        </p:nvSpPr>
        <p:spPr>
          <a:xfrm>
            <a:off x="144066" y="907580"/>
            <a:ext cx="3095425" cy="4269167"/>
          </a:xfrm>
        </p:spPr>
        <p:txBody>
          <a:bodyPr/>
          <a:lstStyle/>
          <a:p>
            <a:pPr marL="0" indent="0">
              <a:buNone/>
            </a:pPr>
            <a:r>
              <a:rPr lang="en-US" sz="1600" dirty="0" smtClean="0"/>
              <a:t>The </a:t>
            </a:r>
            <a:r>
              <a:rPr lang="en-US" sz="1600" dirty="0"/>
              <a:t>classful system allocated :</a:t>
            </a:r>
            <a:endParaRPr lang="en-US" sz="1600" dirty="0"/>
          </a:p>
          <a:p>
            <a:pPr>
              <a:buFont typeface="Arial" panose="020B0604020202020204" pitchFamily="34" charset="0"/>
              <a:buChar char="•"/>
            </a:pPr>
            <a:r>
              <a:rPr lang="en-US" sz="1600" dirty="0" smtClean="0"/>
              <a:t>50</a:t>
            </a:r>
            <a:r>
              <a:rPr lang="en-US" sz="1600" dirty="0"/>
              <a:t>% of the available IPv4 addresses to 128 Class A </a:t>
            </a:r>
            <a:r>
              <a:rPr lang="en-US" sz="1600" dirty="0" smtClean="0"/>
              <a:t>networks</a:t>
            </a:r>
            <a:endParaRPr lang="en-US" sz="1600" dirty="0" smtClean="0"/>
          </a:p>
          <a:p>
            <a:pPr>
              <a:buFont typeface="Arial" panose="020B0604020202020204" pitchFamily="34" charset="0"/>
              <a:buChar char="•"/>
            </a:pPr>
            <a:r>
              <a:rPr lang="en-US" sz="1600" dirty="0" smtClean="0"/>
              <a:t>25</a:t>
            </a:r>
            <a:r>
              <a:rPr lang="en-US" sz="1600" dirty="0"/>
              <a:t>% of the addresses to Class B </a:t>
            </a:r>
            <a:endParaRPr lang="en-US" sz="1600" dirty="0" smtClean="0"/>
          </a:p>
          <a:p>
            <a:pPr>
              <a:buFont typeface="Arial" panose="020B0604020202020204" pitchFamily="34" charset="0"/>
              <a:buChar char="•"/>
            </a:pPr>
            <a:r>
              <a:rPr lang="en-US" sz="1600" dirty="0" smtClean="0"/>
              <a:t>Class </a:t>
            </a:r>
            <a:r>
              <a:rPr lang="en-US" sz="1600" dirty="0"/>
              <a:t>C shared the remaining 25% with Class D and E. </a:t>
            </a:r>
            <a:endParaRPr lang="en-US" sz="1600" dirty="0" smtClean="0"/>
          </a:p>
        </p:txBody>
      </p:sp>
      <p:sp>
        <p:nvSpPr>
          <p:cNvPr id="7" name="Content Placeholder 6"/>
          <p:cNvSpPr/>
          <p:nvPr/>
        </p:nvSpPr>
        <p:spPr>
          <a:xfrm>
            <a:off x="3266046" y="4406693"/>
            <a:ext cx="5698048"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Summary of Classful Addressing</a:t>
            </a:r>
            <a:endParaRPr lang="en-US" sz="1600" dirty="0">
              <a:solidFill>
                <a:srgbClr val="000000"/>
              </a:solidFill>
              <a:latin typeface="+mn-lt"/>
              <a:ea typeface="MS PGothic" panose="020B0600070205080204" pitchFamily="34" charset="-128"/>
              <a:cs typeface="CiscoSans"/>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6046" y="957018"/>
            <a:ext cx="5698048" cy="340892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t>
            </a:r>
            <a:r>
              <a:rPr lang="en-US" sz="1600" dirty="0" smtClean="0"/>
              <a:t>Addresses</a:t>
            </a:r>
            <a:endParaRPr lang="en-US" sz="1600" dirty="0" smtClean="0"/>
          </a:p>
          <a:p>
            <a:r>
              <a:rPr lang="en-US" dirty="0"/>
              <a:t>Reserved Private Addresses</a:t>
            </a:r>
            <a:endParaRPr lang="en-US" dirty="0"/>
          </a:p>
        </p:txBody>
      </p:sp>
      <p:sp>
        <p:nvSpPr>
          <p:cNvPr id="2" name="Content Placeholder 1"/>
          <p:cNvSpPr>
            <a:spLocks noGrp="1"/>
          </p:cNvSpPr>
          <p:nvPr>
            <p:ph idx="1"/>
          </p:nvPr>
        </p:nvSpPr>
        <p:spPr>
          <a:xfrm>
            <a:off x="144067" y="798945"/>
            <a:ext cx="8909398" cy="3656324"/>
          </a:xfrm>
        </p:spPr>
        <p:txBody>
          <a:bodyPr/>
          <a:lstStyle/>
          <a:p>
            <a:pPr marL="0" indent="0">
              <a:spcBef>
                <a:spcPts val="400"/>
              </a:spcBef>
              <a:spcAft>
                <a:spcPts val="400"/>
              </a:spcAft>
              <a:buNone/>
            </a:pPr>
            <a:r>
              <a:rPr lang="en-US" sz="1600" b="1" dirty="0" smtClean="0"/>
              <a:t>Private Addresses:</a:t>
            </a:r>
            <a:endParaRPr lang="en-US" sz="1600" b="1" dirty="0" smtClean="0"/>
          </a:p>
          <a:p>
            <a:pPr>
              <a:spcBef>
                <a:spcPts val="400"/>
              </a:spcBef>
              <a:spcAft>
                <a:spcPts val="400"/>
              </a:spcAft>
              <a:buFont typeface="Arial" panose="020B0604020202020204" pitchFamily="34" charset="0"/>
              <a:buChar char="•"/>
            </a:pPr>
            <a:r>
              <a:rPr lang="en-US" sz="1600" dirty="0" smtClean="0"/>
              <a:t>There </a:t>
            </a:r>
            <a:r>
              <a:rPr lang="en-US" sz="1600" dirty="0"/>
              <a:t>are blocks of addresses called private addresses that are used by most organizations to assign IPv4 addresses to internal hosts</a:t>
            </a:r>
            <a:r>
              <a:rPr lang="en-US" sz="1600" dirty="0" smtClean="0"/>
              <a:t>.</a:t>
            </a:r>
            <a:endParaRPr lang="en-US" sz="1600" dirty="0" smtClean="0"/>
          </a:p>
          <a:p>
            <a:pPr>
              <a:spcBef>
                <a:spcPts val="400"/>
              </a:spcBef>
              <a:spcAft>
                <a:spcPts val="400"/>
              </a:spcAft>
              <a:buFont typeface="Arial" panose="020B0604020202020204" pitchFamily="34" charset="0"/>
              <a:buChar char="•"/>
            </a:pPr>
            <a:r>
              <a:rPr lang="en-US" sz="1600" dirty="0"/>
              <a:t>Private IPv4 addresses are not unique and can be used by any internal network.</a:t>
            </a:r>
            <a:endParaRPr lang="en-US" sz="1600" dirty="0"/>
          </a:p>
          <a:p>
            <a:pPr marL="0" indent="0">
              <a:spcBef>
                <a:spcPts val="400"/>
              </a:spcBef>
              <a:spcAft>
                <a:spcPts val="400"/>
              </a:spcAft>
              <a:buNone/>
            </a:pPr>
            <a:r>
              <a:rPr lang="en-US" sz="1600" b="1" dirty="0" smtClean="0"/>
              <a:t>Private </a:t>
            </a:r>
            <a:r>
              <a:rPr lang="en-US" sz="1600" b="1" dirty="0"/>
              <a:t>address </a:t>
            </a:r>
            <a:r>
              <a:rPr lang="en-US" sz="1600" b="1" dirty="0" smtClean="0"/>
              <a:t>blocks:</a:t>
            </a:r>
            <a:endParaRPr lang="en-US" sz="1600" b="1" dirty="0" smtClean="0"/>
          </a:p>
          <a:p>
            <a:pPr lvl="2">
              <a:spcBef>
                <a:spcPts val="400"/>
              </a:spcBef>
              <a:spcAft>
                <a:spcPts val="400"/>
              </a:spcAft>
              <a:buFont typeface="Arial" panose="020B0604020202020204" pitchFamily="34" charset="0"/>
              <a:buChar char="•"/>
            </a:pPr>
            <a:r>
              <a:rPr lang="en-US" sz="1600" dirty="0"/>
              <a:t>10.0.0.0 /8 or 10.0.0.0 to 10.255.255.255</a:t>
            </a:r>
            <a:endParaRPr lang="en-US" sz="1600" dirty="0"/>
          </a:p>
          <a:p>
            <a:pPr lvl="2">
              <a:spcBef>
                <a:spcPts val="400"/>
              </a:spcBef>
              <a:spcAft>
                <a:spcPts val="400"/>
              </a:spcAft>
              <a:buFont typeface="Arial" panose="020B0604020202020204" pitchFamily="34" charset="0"/>
              <a:buChar char="•"/>
            </a:pPr>
            <a:r>
              <a:rPr lang="en-US" sz="1600" dirty="0" smtClean="0"/>
              <a:t>172.16.0.0 /12 or 172.16.0.0 to 172.31.255.255</a:t>
            </a:r>
            <a:endParaRPr lang="en-US" sz="1600" dirty="0" smtClean="0"/>
          </a:p>
          <a:p>
            <a:pPr lvl="2">
              <a:spcBef>
                <a:spcPts val="400"/>
              </a:spcBef>
              <a:spcAft>
                <a:spcPts val="400"/>
              </a:spcAft>
              <a:buFont typeface="Arial" panose="020B0604020202020204" pitchFamily="34" charset="0"/>
              <a:buChar char="•"/>
            </a:pPr>
            <a:r>
              <a:rPr lang="en-US" sz="1600" dirty="0" smtClean="0"/>
              <a:t>192.168.0.0 /16 or 192.168.0.0 to 192.168.255.255</a:t>
            </a:r>
            <a:endParaRPr lang="en-US" sz="1600" dirty="0" smtClean="0"/>
          </a:p>
          <a:p>
            <a:pPr marL="285750" lvl="2" indent="-285750">
              <a:spcBef>
                <a:spcPts val="400"/>
              </a:spcBef>
              <a:spcAft>
                <a:spcPts val="400"/>
              </a:spcAft>
              <a:buClr>
                <a:schemeClr val="tx2"/>
              </a:buClr>
              <a:buSzPct val="90000"/>
            </a:pPr>
            <a:r>
              <a:rPr lang="en-US" sz="1600" dirty="0"/>
              <a:t>The addresses within these address blocks are not allowed on the internet and must be filtered by internet routers.</a:t>
            </a:r>
            <a:endParaRPr lang="en-US" sz="1600" dirty="0"/>
          </a:p>
          <a:p>
            <a:pPr marL="0" lvl="2" indent="0">
              <a:spcBef>
                <a:spcPts val="400"/>
              </a:spcBef>
              <a:spcAft>
                <a:spcPts val="400"/>
              </a:spcAft>
              <a:buClr>
                <a:schemeClr val="tx2"/>
              </a:buClr>
              <a:buSzPct val="90000"/>
              <a:buNone/>
            </a:pPr>
            <a:endParaRPr lang="en-US" sz="1600" dirty="0"/>
          </a:p>
        </p:txBody>
      </p:sp>
    </p:spTree>
    <p:custDataLst>
      <p:tags r:id="rId1"/>
    </p:custData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t>
            </a:r>
            <a:r>
              <a:rPr lang="en-US" sz="1600" dirty="0" smtClean="0"/>
              <a:t>Addresses</a:t>
            </a:r>
            <a:endParaRPr lang="en-US" sz="1600" dirty="0" smtClean="0"/>
          </a:p>
          <a:p>
            <a:r>
              <a:rPr lang="en-US" dirty="0"/>
              <a:t>Reserved Private </a:t>
            </a:r>
            <a:r>
              <a:rPr lang="en-US" dirty="0" smtClean="0"/>
              <a:t>Addresses (Contd.)</a:t>
            </a:r>
            <a:endParaRPr lang="en-US" dirty="0"/>
          </a:p>
        </p:txBody>
      </p:sp>
      <p:sp>
        <p:nvSpPr>
          <p:cNvPr id="2" name="Content Placeholder 1"/>
          <p:cNvSpPr>
            <a:spLocks noGrp="1"/>
          </p:cNvSpPr>
          <p:nvPr>
            <p:ph idx="1"/>
          </p:nvPr>
        </p:nvSpPr>
        <p:spPr>
          <a:xfrm>
            <a:off x="216493" y="744627"/>
            <a:ext cx="3413943" cy="3656324"/>
          </a:xfrm>
        </p:spPr>
        <p:txBody>
          <a:bodyPr/>
          <a:lstStyle/>
          <a:p>
            <a:pPr>
              <a:spcBef>
                <a:spcPts val="400"/>
              </a:spcBef>
              <a:spcAft>
                <a:spcPts val="400"/>
              </a:spcAft>
              <a:buFont typeface="Arial" panose="020B0604020202020204" pitchFamily="34" charset="0"/>
              <a:buChar char="•"/>
            </a:pPr>
            <a:r>
              <a:rPr lang="en-US" sz="1600" dirty="0"/>
              <a:t>I</a:t>
            </a:r>
            <a:r>
              <a:rPr lang="en-US" sz="1600" dirty="0" smtClean="0"/>
              <a:t>n </a:t>
            </a:r>
            <a:r>
              <a:rPr lang="en-US" sz="1600" dirty="0"/>
              <a:t>the figure, users in networks 1, 2, or 3 are sending packets to remote destinations. The ISP routers would see that the source IPv4 addresses in the packets are from private addresses and </a:t>
            </a:r>
            <a:r>
              <a:rPr lang="en-US" sz="1600" dirty="0" smtClean="0"/>
              <a:t>discard </a:t>
            </a:r>
            <a:r>
              <a:rPr lang="en-US" sz="1600" dirty="0"/>
              <a:t>the packets.</a:t>
            </a:r>
            <a:endParaRPr lang="en-US" sz="1600" dirty="0"/>
          </a:p>
          <a:p>
            <a:pPr>
              <a:spcBef>
                <a:spcPts val="400"/>
              </a:spcBef>
              <a:spcAft>
                <a:spcPts val="400"/>
              </a:spcAft>
              <a:buFont typeface="Arial" panose="020B0604020202020204" pitchFamily="34" charset="0"/>
              <a:buChar char="•"/>
            </a:pPr>
            <a:r>
              <a:rPr lang="en-US" sz="1600" dirty="0" smtClean="0"/>
              <a:t>Most </a:t>
            </a:r>
            <a:r>
              <a:rPr lang="en-US" sz="1600" dirty="0"/>
              <a:t>organizations use private IPv4 addresses for their internal hosts. </a:t>
            </a:r>
            <a:endParaRPr lang="en-US" sz="1600" dirty="0" smtClean="0"/>
          </a:p>
          <a:p>
            <a:pPr>
              <a:spcBef>
                <a:spcPts val="400"/>
              </a:spcBef>
              <a:spcAft>
                <a:spcPts val="400"/>
              </a:spcAft>
              <a:buFont typeface="Arial" panose="020B0604020202020204" pitchFamily="34" charset="0"/>
              <a:buChar char="•"/>
            </a:pPr>
            <a:r>
              <a:rPr lang="en-US" sz="1600" dirty="0">
                <a:solidFill>
                  <a:schemeClr val="tx1">
                    <a:lumMod val="50000"/>
                  </a:schemeClr>
                </a:solidFill>
              </a:rPr>
              <a:t>Network Address Translation (NAT) is used to translate between private IPv4 and public IPv4 addresses.</a:t>
            </a:r>
            <a:endParaRPr lang="en-US" sz="1600" dirty="0">
              <a:solidFill>
                <a:schemeClr val="tx1">
                  <a:lumMod val="50000"/>
                </a:schemeClr>
              </a:solidFill>
            </a:endParaRPr>
          </a:p>
          <a:p>
            <a:pPr>
              <a:spcBef>
                <a:spcPts val="400"/>
              </a:spcBef>
              <a:spcAft>
                <a:spcPts val="400"/>
              </a:spcAft>
              <a:buFont typeface="Arial" panose="020B0604020202020204" pitchFamily="34" charset="0"/>
              <a:buChar char="•"/>
            </a:pPr>
            <a:endParaRPr lang="en-US" sz="1600" dirty="0"/>
          </a:p>
        </p:txBody>
      </p:sp>
      <p:sp>
        <p:nvSpPr>
          <p:cNvPr id="7" name="Content Placeholder 6"/>
          <p:cNvSpPr/>
          <p:nvPr/>
        </p:nvSpPr>
        <p:spPr>
          <a:xfrm>
            <a:off x="3519542" y="4250912"/>
            <a:ext cx="538916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Private Addresses Cannot be Routed over the </a:t>
            </a:r>
            <a:r>
              <a:rPr lang="en-US" sz="1600" dirty="0" smtClean="0">
                <a:solidFill>
                  <a:srgbClr val="000000"/>
                </a:solidFill>
                <a:latin typeface="+mn-lt"/>
                <a:ea typeface="MS PGothic" panose="020B0600070205080204" pitchFamily="34" charset="-128"/>
                <a:cs typeface="CiscoSans"/>
              </a:rPr>
              <a:t>Internet</a:t>
            </a:r>
            <a:endParaRPr lang="en-US" sz="1600" dirty="0">
              <a:solidFill>
                <a:srgbClr val="000000"/>
              </a:solidFill>
              <a:latin typeface="+mn-lt"/>
              <a:ea typeface="MS PGothic" panose="020B0600070205080204" pitchFamily="34" charset="-128"/>
              <a:cs typeface="CiscoSans"/>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19542" y="904405"/>
            <a:ext cx="5389160" cy="33527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413" y="1545098"/>
            <a:ext cx="7889132" cy="1802391"/>
          </a:xfrm>
        </p:spPr>
        <p:txBody>
          <a:bodyPr/>
          <a:lstStyle/>
          <a:p>
            <a:r>
              <a:rPr lang="en-US" dirty="0" smtClean="0">
                <a:solidFill>
                  <a:schemeClr val="accent5">
                    <a:lumMod val="40000"/>
                    <a:lumOff val="60000"/>
                  </a:schemeClr>
                </a:solidFill>
              </a:rPr>
              <a:t>6.5 </a:t>
            </a:r>
            <a:r>
              <a:rPr lang="en-US" dirty="0">
                <a:solidFill>
                  <a:schemeClr val="accent5">
                    <a:lumMod val="40000"/>
                    <a:lumOff val="60000"/>
                  </a:schemeClr>
                </a:solidFill>
              </a:rPr>
              <a:t>The Default Gateway</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endParaRPr lang="en-US" sz="1600" dirty="0"/>
          </a:p>
          <a:p>
            <a:r>
              <a:rPr lang="en-US" dirty="0"/>
              <a:t>Host Forwarding Decision</a:t>
            </a:r>
            <a:endParaRPr lang="en-US" dirty="0"/>
          </a:p>
        </p:txBody>
      </p:sp>
      <p:sp>
        <p:nvSpPr>
          <p:cNvPr id="2" name="Content Placeholder 1"/>
          <p:cNvSpPr>
            <a:spLocks noGrp="1"/>
          </p:cNvSpPr>
          <p:nvPr>
            <p:ph idx="1"/>
          </p:nvPr>
        </p:nvSpPr>
        <p:spPr>
          <a:xfrm>
            <a:off x="225544" y="807997"/>
            <a:ext cx="8873183" cy="1391989"/>
          </a:xfrm>
        </p:spPr>
        <p:txBody>
          <a:bodyPr/>
          <a:lstStyle/>
          <a:p>
            <a:pPr>
              <a:spcBef>
                <a:spcPts val="300"/>
              </a:spcBef>
              <a:spcAft>
                <a:spcPts val="300"/>
              </a:spcAft>
              <a:buFont typeface="Arial" panose="020B0604020202020204" pitchFamily="34" charset="0"/>
              <a:buChar char="•"/>
            </a:pPr>
            <a:r>
              <a:rPr lang="en-US" sz="1600" dirty="0">
                <a:solidFill>
                  <a:schemeClr val="tx1">
                    <a:lumMod val="50000"/>
                  </a:schemeClr>
                </a:solidFill>
              </a:rPr>
              <a:t>A</a:t>
            </a:r>
            <a:r>
              <a:rPr lang="en-US" sz="1600" dirty="0" smtClean="0">
                <a:solidFill>
                  <a:schemeClr val="tx1">
                    <a:lumMod val="50000"/>
                  </a:schemeClr>
                </a:solidFill>
              </a:rPr>
              <a:t>nother </a:t>
            </a:r>
            <a:r>
              <a:rPr lang="en-US" sz="1600" dirty="0" smtClean="0"/>
              <a:t>role of </a:t>
            </a:r>
            <a:r>
              <a:rPr lang="en-US" sz="1600" dirty="0"/>
              <a:t>the network layer is to direct packets between hosts. A host can send a packet </a:t>
            </a:r>
            <a:r>
              <a:rPr lang="en-US" sz="1600" dirty="0" smtClean="0"/>
              <a:t>to: </a:t>
            </a:r>
            <a:r>
              <a:rPr lang="en-US" sz="1600" b="1" dirty="0" smtClean="0"/>
              <a:t>Itself, Local host</a:t>
            </a:r>
            <a:r>
              <a:rPr lang="en-US" sz="1600" dirty="0" smtClean="0"/>
              <a:t>, and </a:t>
            </a:r>
            <a:r>
              <a:rPr lang="en-US" sz="1600" b="1" dirty="0" smtClean="0"/>
              <a:t>Remote host</a:t>
            </a:r>
            <a:r>
              <a:rPr lang="en-US" sz="1600" dirty="0" smtClean="0"/>
              <a:t>.</a:t>
            </a:r>
            <a:endParaRPr lang="en-US" sz="1600" dirty="0"/>
          </a:p>
          <a:p>
            <a:pPr>
              <a:spcBef>
                <a:spcPts val="300"/>
              </a:spcBef>
              <a:spcAft>
                <a:spcPts val="300"/>
              </a:spcAft>
              <a:buFont typeface="Arial" panose="020B0604020202020204" pitchFamily="34" charset="0"/>
              <a:buChar char="•"/>
            </a:pPr>
            <a:r>
              <a:rPr lang="en-US" sz="1600" dirty="0" smtClean="0"/>
              <a:t>The </a:t>
            </a:r>
            <a:r>
              <a:rPr lang="en-US" sz="1600" dirty="0"/>
              <a:t>figure illustrates PC1 connecting to a local host on the same network, and to a remote host located on another </a:t>
            </a:r>
            <a:r>
              <a:rPr lang="en-US" sz="1600" dirty="0" smtClean="0"/>
              <a:t>network.</a:t>
            </a:r>
            <a:endParaRPr lang="en-US" sz="1600" dirty="0" smtClean="0"/>
          </a:p>
          <a:p>
            <a:pPr>
              <a:spcBef>
                <a:spcPts val="300"/>
              </a:spcBef>
              <a:spcAft>
                <a:spcPts val="300"/>
              </a:spcAft>
              <a:buFont typeface="Arial" panose="020B0604020202020204" pitchFamily="34" charset="0"/>
              <a:buChar char="•"/>
            </a:pPr>
            <a:r>
              <a:rPr lang="en-IN" sz="1600" dirty="0"/>
              <a:t>Whether a packet is destined for a local host or a remote host is determined by the source end device</a:t>
            </a:r>
            <a:r>
              <a:rPr lang="en-IN" sz="1600" dirty="0" smtClean="0"/>
              <a:t>.</a:t>
            </a:r>
            <a:r>
              <a:rPr lang="en-IN" sz="1600" dirty="0"/>
              <a:t> The method of determination varies by IP version:</a:t>
            </a:r>
            <a:endParaRPr lang="en-US" sz="1600" dirty="0" smtClean="0"/>
          </a:p>
        </p:txBody>
      </p:sp>
      <p:sp>
        <p:nvSpPr>
          <p:cNvPr id="7" name="Content Placeholder 2"/>
          <p:cNvSpPr txBox="1"/>
          <p:nvPr/>
        </p:nvSpPr>
        <p:spPr>
          <a:xfrm>
            <a:off x="516040" y="2511702"/>
            <a:ext cx="3850754" cy="243143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tx1">
                    <a:lumMod val="50000"/>
                  </a:schemeClr>
                </a:solidFill>
              </a:rPr>
              <a:t>In IPv4</a:t>
            </a:r>
            <a:r>
              <a:rPr lang="en-US" sz="1600" dirty="0">
                <a:solidFill>
                  <a:schemeClr val="tx1">
                    <a:lumMod val="50000"/>
                  </a:schemeClr>
                </a:solidFill>
              </a:rPr>
              <a:t> - The source device uses its own subnet mask along with its own IPv4 address and the destination IPv4 address to make this determination.</a:t>
            </a:r>
            <a:endParaRPr lang="en-US" sz="1600" dirty="0">
              <a:solidFill>
                <a:schemeClr val="tx1">
                  <a:lumMod val="50000"/>
                </a:schemeClr>
              </a:solidFill>
            </a:endParaRPr>
          </a:p>
          <a:p>
            <a:pPr marL="285750" indent="-285750">
              <a:lnSpc>
                <a:spcPct val="50000"/>
              </a:lnSpc>
              <a:buFont typeface="Arial" panose="020B0604020202020204" pitchFamily="34" charset="0"/>
              <a:buChar char="•"/>
            </a:pPr>
            <a:endParaRPr lang="en-US" sz="1600" b="1" dirty="0" smtClean="0">
              <a:solidFill>
                <a:schemeClr val="tx1">
                  <a:lumMod val="50000"/>
                </a:schemeClr>
              </a:solidFill>
            </a:endParaRPr>
          </a:p>
          <a:p>
            <a:pPr marL="285750" indent="-285750">
              <a:buFont typeface="Arial" panose="020B0604020202020204" pitchFamily="34" charset="0"/>
              <a:buChar char="•"/>
            </a:pPr>
            <a:r>
              <a:rPr lang="en-US" sz="1600" b="1" dirty="0" smtClean="0">
                <a:solidFill>
                  <a:schemeClr val="tx1">
                    <a:lumMod val="50000"/>
                  </a:schemeClr>
                </a:solidFill>
              </a:rPr>
              <a:t>In </a:t>
            </a:r>
            <a:r>
              <a:rPr lang="en-US" sz="1600" b="1" dirty="0">
                <a:solidFill>
                  <a:schemeClr val="tx1">
                    <a:lumMod val="50000"/>
                  </a:schemeClr>
                </a:solidFill>
              </a:rPr>
              <a:t>IPv6</a:t>
            </a:r>
            <a:r>
              <a:rPr lang="en-US" sz="1600" dirty="0">
                <a:solidFill>
                  <a:schemeClr val="tx1">
                    <a:lumMod val="50000"/>
                  </a:schemeClr>
                </a:solidFill>
              </a:rPr>
              <a:t> - The local router advertises the local network address to all devices on the network.</a:t>
            </a:r>
            <a:endParaRPr lang="en-US" sz="1600" dirty="0">
              <a:solidFill>
                <a:schemeClr val="tx1">
                  <a:lumMod val="50000"/>
                </a:schemeClr>
              </a:solidFill>
            </a:endParaRPr>
          </a:p>
          <a:p>
            <a:endParaRPr lang="en-IN" sz="1600" dirty="0">
              <a:solidFill>
                <a:schemeClr val="tx1">
                  <a:lumMod val="50000"/>
                </a:schemeClr>
              </a:solidFill>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95115" y="2668621"/>
            <a:ext cx="4724400" cy="195827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endParaRPr lang="en-US" sz="1600" dirty="0"/>
          </a:p>
          <a:p>
            <a:r>
              <a:rPr lang="en-US" dirty="0"/>
              <a:t>Default Gateway</a:t>
            </a:r>
            <a:endParaRPr lang="en-US" dirty="0"/>
          </a:p>
        </p:txBody>
      </p:sp>
      <p:sp>
        <p:nvSpPr>
          <p:cNvPr id="2" name="Content Placeholder 1"/>
          <p:cNvSpPr>
            <a:spLocks noGrp="1"/>
          </p:cNvSpPr>
          <p:nvPr>
            <p:ph idx="1"/>
          </p:nvPr>
        </p:nvSpPr>
        <p:spPr>
          <a:xfrm>
            <a:off x="144068" y="798944"/>
            <a:ext cx="8649735" cy="3957881"/>
          </a:xfrm>
        </p:spPr>
        <p:txBody>
          <a:bodyPr/>
          <a:lstStyle/>
          <a:p>
            <a:pPr>
              <a:buFont typeface="Arial" panose="020B0604020202020204" pitchFamily="34" charset="0"/>
              <a:buChar char="•"/>
            </a:pPr>
            <a:r>
              <a:rPr lang="en-US" sz="1600" dirty="0"/>
              <a:t>The default gateway is the network device </a:t>
            </a:r>
            <a:r>
              <a:rPr lang="en-US" sz="1600" dirty="0" smtClean="0"/>
              <a:t>that </a:t>
            </a:r>
            <a:r>
              <a:rPr lang="en-US" sz="1600" dirty="0"/>
              <a:t>can route traffic to other networks. </a:t>
            </a:r>
            <a:endParaRPr lang="en-US" sz="1600" dirty="0" smtClean="0"/>
          </a:p>
          <a:p>
            <a:pPr>
              <a:buFont typeface="Arial" panose="020B0604020202020204" pitchFamily="34" charset="0"/>
              <a:buChar char="•"/>
            </a:pPr>
            <a:r>
              <a:rPr lang="en-US" sz="1600" dirty="0" smtClean="0"/>
              <a:t>On </a:t>
            </a:r>
            <a:r>
              <a:rPr lang="en-US" sz="1600" dirty="0"/>
              <a:t>a network, a default gateway is usually a router with these features:</a:t>
            </a:r>
            <a:endParaRPr lang="en-US" sz="1600" dirty="0"/>
          </a:p>
          <a:p>
            <a:pPr marL="361950" lvl="2">
              <a:buClr>
                <a:schemeClr val="tx2"/>
              </a:buClr>
            </a:pPr>
            <a:r>
              <a:rPr lang="en-US" sz="1600" dirty="0"/>
              <a:t>It has a local IP address in the same address range as other hosts on the local network.</a:t>
            </a:r>
            <a:endParaRPr lang="en-US" sz="1600" dirty="0"/>
          </a:p>
          <a:p>
            <a:pPr marL="361950" lvl="2">
              <a:buClr>
                <a:schemeClr val="tx2"/>
              </a:buClr>
            </a:pPr>
            <a:r>
              <a:rPr lang="en-US" sz="1600" dirty="0"/>
              <a:t>It can accept data into the local network and forward data out of the local network.</a:t>
            </a:r>
            <a:endParaRPr lang="en-US" sz="1600" dirty="0"/>
          </a:p>
          <a:p>
            <a:pPr marL="361950" lvl="2">
              <a:buClr>
                <a:schemeClr val="tx2"/>
              </a:buClr>
            </a:pPr>
            <a:r>
              <a:rPr lang="en-US" sz="1600" dirty="0"/>
              <a:t>It routes traffic to other networks.</a:t>
            </a:r>
            <a:endParaRPr lang="en-US" sz="1600" dirty="0"/>
          </a:p>
          <a:p>
            <a:pPr>
              <a:buFont typeface="Arial" panose="020B0604020202020204" pitchFamily="34" charset="0"/>
              <a:buChar char="•"/>
            </a:pPr>
            <a:r>
              <a:rPr lang="en-US" sz="1600" dirty="0"/>
              <a:t>A default gateway is required to send traffic </a:t>
            </a:r>
            <a:r>
              <a:rPr lang="en-US" sz="1600" dirty="0" smtClean="0"/>
              <a:t>outside the </a:t>
            </a:r>
            <a:r>
              <a:rPr lang="en-US" sz="1600" dirty="0"/>
              <a:t>local network. </a:t>
            </a:r>
            <a:endParaRPr lang="en-US" sz="1600" dirty="0" smtClean="0"/>
          </a:p>
          <a:p>
            <a:pPr>
              <a:buFont typeface="Arial" panose="020B0604020202020204" pitchFamily="34" charset="0"/>
              <a:buChar char="•"/>
            </a:pPr>
            <a:r>
              <a:rPr lang="en-US" sz="1600" dirty="0" smtClean="0"/>
              <a:t>Traffic </a:t>
            </a:r>
            <a:r>
              <a:rPr lang="en-US" sz="1600" dirty="0"/>
              <a:t>cannot be forwarded outside the local network if there is no default gateway, </a:t>
            </a:r>
            <a:r>
              <a:rPr lang="en-US" sz="1600" dirty="0" smtClean="0"/>
              <a:t>or the </a:t>
            </a:r>
            <a:r>
              <a:rPr lang="en-US" sz="1600" dirty="0"/>
              <a:t>default gateway address is not configured, or </a:t>
            </a:r>
            <a:r>
              <a:rPr lang="en-US" sz="1600" dirty="0" smtClean="0"/>
              <a:t>the default gateway </a:t>
            </a:r>
            <a:r>
              <a:rPr lang="en-US" sz="1600" dirty="0"/>
              <a:t>is down.</a:t>
            </a:r>
            <a:endParaRPr lang="en-US" sz="1600" dirty="0"/>
          </a:p>
          <a:p>
            <a:pPr>
              <a:buFont typeface="Arial" panose="020B0604020202020204" pitchFamily="34" charset="0"/>
              <a:buChar char="•"/>
            </a:pPr>
            <a:endParaRPr lang="en-US" sz="1600" dirty="0"/>
          </a:p>
        </p:txBody>
      </p:sp>
    </p:spTree>
    <p:custDataLst>
      <p:tags r:id="rId1"/>
    </p:custData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endParaRPr lang="en-US" sz="1600" dirty="0"/>
          </a:p>
          <a:p>
            <a:r>
              <a:rPr lang="en-US" dirty="0"/>
              <a:t>A Host Routes to the Default Gateway</a:t>
            </a:r>
            <a:endParaRPr lang="en-US" dirty="0"/>
          </a:p>
        </p:txBody>
      </p:sp>
      <p:sp>
        <p:nvSpPr>
          <p:cNvPr id="2" name="Content Placeholder 1"/>
          <p:cNvSpPr>
            <a:spLocks noGrp="1"/>
          </p:cNvSpPr>
          <p:nvPr>
            <p:ph idx="1"/>
          </p:nvPr>
        </p:nvSpPr>
        <p:spPr>
          <a:xfrm>
            <a:off x="189334" y="762732"/>
            <a:ext cx="3970732" cy="3957881"/>
          </a:xfrm>
        </p:spPr>
        <p:txBody>
          <a:bodyPr/>
          <a:lstStyle/>
          <a:p>
            <a:pPr>
              <a:buFont typeface="Arial" panose="020B0604020202020204" pitchFamily="34" charset="0"/>
              <a:buChar char="•"/>
            </a:pPr>
            <a:r>
              <a:rPr lang="en-US" sz="1600" dirty="0"/>
              <a:t> In IPv4, the host receives the IPv4 address of the default gateway either dynamically from Dynamic Host Configuration Protocol (DHCP) or configured manually</a:t>
            </a:r>
            <a:r>
              <a:rPr lang="en-US" sz="1600" dirty="0" smtClean="0"/>
              <a:t>.</a:t>
            </a:r>
            <a:endParaRPr lang="en-US" sz="1600" dirty="0" smtClean="0"/>
          </a:p>
          <a:p>
            <a:pPr>
              <a:buFont typeface="Arial" panose="020B0604020202020204" pitchFamily="34" charset="0"/>
              <a:buChar char="•"/>
            </a:pPr>
            <a:r>
              <a:rPr lang="en-US" sz="1600" dirty="0" smtClean="0"/>
              <a:t> </a:t>
            </a:r>
            <a:r>
              <a:rPr lang="en-US" sz="1600" dirty="0"/>
              <a:t>In IPv6, the router advertises the default gateway address or the host can be configured manually.</a:t>
            </a:r>
            <a:endParaRPr lang="en-US" sz="1600" dirty="0"/>
          </a:p>
          <a:p>
            <a:pPr>
              <a:buFont typeface="Arial" panose="020B0604020202020204" pitchFamily="34" charset="0"/>
              <a:buChar char="•"/>
            </a:pPr>
            <a:r>
              <a:rPr lang="en-US" sz="1600" dirty="0"/>
              <a:t>Having a default gateway configured creates a default route in the routing table of the PC. </a:t>
            </a:r>
            <a:endParaRPr lang="en-US" sz="1600" dirty="0" smtClean="0"/>
          </a:p>
          <a:p>
            <a:pPr>
              <a:buFont typeface="Arial" panose="020B0604020202020204" pitchFamily="34" charset="0"/>
              <a:buChar char="•"/>
            </a:pPr>
            <a:r>
              <a:rPr lang="en-US" sz="1600" dirty="0" smtClean="0"/>
              <a:t>A </a:t>
            </a:r>
            <a:r>
              <a:rPr lang="en-US" sz="1600" dirty="0"/>
              <a:t>default route is the route or pathway your computer will take when it tries to contact a remote network.</a:t>
            </a:r>
            <a:endParaRPr lang="en-US" sz="1600" dirty="0"/>
          </a:p>
        </p:txBody>
      </p:sp>
      <p:pic>
        <p:nvPicPr>
          <p:cNvPr id="1229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8557" r="6189" b="3262"/>
          <a:stretch>
            <a:fillRect/>
          </a:stretch>
        </p:blipFill>
        <p:spPr bwMode="auto">
          <a:xfrm>
            <a:off x="3908083" y="895835"/>
            <a:ext cx="5094074" cy="242208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908083" y="3340750"/>
            <a:ext cx="5103127" cy="584775"/>
          </a:xfrm>
          <a:prstGeom prst="rect">
            <a:avLst/>
          </a:prstGeom>
          <a:noFill/>
        </p:spPr>
        <p:txBody>
          <a:bodyPr wrap="square" rtlCol="0">
            <a:spAutoFit/>
          </a:bodyPr>
          <a:lstStyle/>
          <a:p>
            <a:pPr algn="ctr"/>
            <a:r>
              <a:rPr lang="en-IN" sz="1600" dirty="0">
                <a:solidFill>
                  <a:schemeClr val="tx1">
                    <a:lumMod val="50000"/>
                  </a:schemeClr>
                </a:solidFill>
              </a:rPr>
              <a:t>PC1 and PC2 are configured with the IPv4 address of 192.168.10.1 as the default </a:t>
            </a:r>
            <a:r>
              <a:rPr lang="en-IN" sz="1600" dirty="0" smtClean="0">
                <a:solidFill>
                  <a:schemeClr val="tx1">
                    <a:lumMod val="50000"/>
                  </a:schemeClr>
                </a:solidFill>
              </a:rPr>
              <a:t>gateway</a:t>
            </a:r>
            <a:endParaRPr lang="en-IN" sz="1600" dirty="0">
              <a:solidFill>
                <a:schemeClr val="tx1">
                  <a:lumMod val="50000"/>
                </a:schemeClr>
              </a:solidFill>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endParaRPr lang="en-US" sz="1600" dirty="0"/>
          </a:p>
          <a:p>
            <a:r>
              <a:rPr lang="en-US" dirty="0"/>
              <a:t>Host Routing Tables</a:t>
            </a:r>
            <a:endParaRPr lang="en-US" dirty="0"/>
          </a:p>
        </p:txBody>
      </p:sp>
      <p:sp>
        <p:nvSpPr>
          <p:cNvPr id="2" name="Content Placeholder 1"/>
          <p:cNvSpPr>
            <a:spLocks noGrp="1"/>
          </p:cNvSpPr>
          <p:nvPr>
            <p:ph idx="1"/>
          </p:nvPr>
        </p:nvSpPr>
        <p:spPr>
          <a:xfrm>
            <a:off x="144064" y="853263"/>
            <a:ext cx="8999936" cy="1772805"/>
          </a:xfrm>
        </p:spPr>
        <p:txBody>
          <a:bodyPr/>
          <a:lstStyle/>
          <a:p>
            <a:pPr>
              <a:buFont typeface="Arial" panose="020B0604020202020204" pitchFamily="34" charset="0"/>
              <a:buChar char="•"/>
            </a:pPr>
            <a:r>
              <a:rPr lang="en-US" sz="1600" dirty="0" smtClean="0"/>
              <a:t>On </a:t>
            </a:r>
            <a:r>
              <a:rPr lang="en-US" sz="1600" dirty="0"/>
              <a:t>a Windows host, the </a:t>
            </a:r>
            <a:r>
              <a:rPr lang="en-US" sz="1600" b="1" dirty="0"/>
              <a:t>route print</a:t>
            </a:r>
            <a:r>
              <a:rPr lang="en-US" sz="1600" dirty="0"/>
              <a:t> or </a:t>
            </a:r>
            <a:r>
              <a:rPr lang="en-US" sz="1600" b="1" dirty="0"/>
              <a:t>netstat -r</a:t>
            </a:r>
            <a:r>
              <a:rPr lang="en-US" sz="1600" dirty="0"/>
              <a:t> command can be used to display the host routing table. </a:t>
            </a:r>
            <a:r>
              <a:rPr lang="en-US" sz="1600" dirty="0" smtClean="0"/>
              <a:t>Both </a:t>
            </a:r>
            <a:r>
              <a:rPr lang="en-US" sz="1600" dirty="0"/>
              <a:t>commands generate the same output. </a:t>
            </a:r>
            <a:endParaRPr lang="en-US" sz="1600" dirty="0" smtClean="0"/>
          </a:p>
          <a:p>
            <a:pPr>
              <a:buFont typeface="Arial" panose="020B0604020202020204" pitchFamily="34" charset="0"/>
              <a:buChar char="•"/>
            </a:pPr>
            <a:r>
              <a:rPr lang="en-US" sz="1600" dirty="0" smtClean="0"/>
              <a:t>The </a:t>
            </a:r>
            <a:r>
              <a:rPr lang="en-US" sz="1600" dirty="0"/>
              <a:t>figure displays a sample topology and the output generated by the </a:t>
            </a:r>
            <a:r>
              <a:rPr lang="en-US" sz="1600" b="1" dirty="0" smtClean="0"/>
              <a:t>netstat </a:t>
            </a:r>
            <a:r>
              <a:rPr lang="en-US" sz="1600" b="1" dirty="0"/>
              <a:t>–r</a:t>
            </a:r>
            <a:r>
              <a:rPr lang="en-US" sz="1600" dirty="0"/>
              <a:t> command</a:t>
            </a:r>
            <a:r>
              <a:rPr lang="en-US" sz="1600" dirty="0" smtClean="0"/>
              <a:t>.</a:t>
            </a:r>
            <a:endParaRPr lang="en-US" sz="1600" dirty="0" smtClean="0"/>
          </a:p>
          <a:p>
            <a:pPr>
              <a:buFont typeface="Arial" panose="020B0604020202020204" pitchFamily="34" charset="0"/>
              <a:buChar char="•"/>
            </a:pPr>
            <a:endParaRPr lang="en-US" sz="1600" dirty="0"/>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279243"/>
            <a:ext cx="8534400" cy="129115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endParaRPr lang="en-US" sz="1600" dirty="0"/>
          </a:p>
          <a:p>
            <a:r>
              <a:rPr lang="en-US" dirty="0"/>
              <a:t>Host Routing </a:t>
            </a:r>
            <a:r>
              <a:rPr lang="en-US" dirty="0" smtClean="0"/>
              <a:t>Tables (Contd.)</a:t>
            </a:r>
            <a:endParaRPr lang="en-US" dirty="0"/>
          </a:p>
        </p:txBody>
      </p:sp>
      <p:sp>
        <p:nvSpPr>
          <p:cNvPr id="2" name="Content Placeholder 1"/>
          <p:cNvSpPr>
            <a:spLocks noGrp="1"/>
          </p:cNvSpPr>
          <p:nvPr>
            <p:ph idx="1"/>
          </p:nvPr>
        </p:nvSpPr>
        <p:spPr>
          <a:xfrm>
            <a:off x="3330412" y="4190189"/>
            <a:ext cx="5710376" cy="300281"/>
          </a:xfrm>
        </p:spPr>
        <p:txBody>
          <a:bodyPr/>
          <a:lstStyle/>
          <a:p>
            <a:pPr marL="0" indent="0" algn="ctr">
              <a:buNone/>
            </a:pPr>
            <a:r>
              <a:rPr lang="en-US" sz="1600" dirty="0"/>
              <a:t>IPv4 Routing Table for PC1</a:t>
            </a:r>
            <a:endParaRPr lang="en-US" sz="1600" dirty="0"/>
          </a:p>
          <a:p>
            <a:pPr marL="0" indent="0" algn="ctr">
              <a:buNone/>
            </a:pPr>
            <a:endParaRPr lang="en-US" sz="1600" dirty="0" smtClean="0"/>
          </a:p>
          <a:p>
            <a:pPr marL="0" indent="0" algn="ctr">
              <a:buNone/>
            </a:pPr>
            <a:endParaRPr lang="en-US" sz="16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0412" y="1311926"/>
            <a:ext cx="5710376" cy="286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txBox="1"/>
          <p:nvPr/>
        </p:nvSpPr>
        <p:spPr>
          <a:xfrm>
            <a:off x="237630" y="2730523"/>
            <a:ext cx="3094042" cy="584775"/>
          </a:xfrm>
          <a:prstGeom prst="rect">
            <a:avLst/>
          </a:prstGeom>
          <a:noFill/>
        </p:spPr>
        <p:txBody>
          <a:bodyPr wrap="square" rtlCol="0">
            <a:spAutoFit/>
          </a:bodyPr>
          <a:lstStyle/>
          <a:p>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The output only displays the IPv4 route </a:t>
            </a:r>
            <a:r>
              <a:rPr lang="en-US" sz="1600" i="1" dirty="0" smtClean="0">
                <a:solidFill>
                  <a:schemeClr val="tx1">
                    <a:lumMod val="50000"/>
                  </a:schemeClr>
                </a:solidFill>
              </a:rPr>
              <a:t>table.</a:t>
            </a:r>
            <a:endParaRPr lang="en-IN" sz="1600" i="1" dirty="0">
              <a:solidFill>
                <a:schemeClr val="tx1">
                  <a:lumMod val="50000"/>
                </a:schemeClr>
              </a:solidFill>
            </a:endParaRPr>
          </a:p>
        </p:txBody>
      </p:sp>
      <p:sp>
        <p:nvSpPr>
          <p:cNvPr id="7" name="Content Placeholder 1"/>
          <p:cNvSpPr txBox="1"/>
          <p:nvPr/>
        </p:nvSpPr>
        <p:spPr bwMode="auto">
          <a:xfrm>
            <a:off x="156152" y="820917"/>
            <a:ext cx="8884636" cy="150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IN" sz="1600" dirty="0" smtClean="0"/>
              <a:t>Entering the </a:t>
            </a:r>
            <a:r>
              <a:rPr lang="en-IN" sz="1600" b="1" dirty="0" smtClean="0"/>
              <a:t>netstat -r</a:t>
            </a:r>
            <a:r>
              <a:rPr lang="en-IN" sz="1600" dirty="0" smtClean="0"/>
              <a:t> command displays three sections related to the current TCP/IP network connections:</a:t>
            </a:r>
            <a:endParaRPr lang="en-IN" sz="1600" dirty="0" smtClean="0"/>
          </a:p>
          <a:p>
            <a:pPr lvl="2"/>
            <a:r>
              <a:rPr lang="en-IN" sz="1600" dirty="0" smtClean="0"/>
              <a:t>Interface List</a:t>
            </a:r>
            <a:endParaRPr lang="en-IN" sz="1600" dirty="0" smtClean="0"/>
          </a:p>
          <a:p>
            <a:pPr lvl="2"/>
            <a:r>
              <a:rPr lang="en-IN" sz="1600" dirty="0" smtClean="0"/>
              <a:t>IPv4 Route Table </a:t>
            </a:r>
            <a:endParaRPr lang="en-IN" sz="1600" dirty="0" smtClean="0"/>
          </a:p>
          <a:p>
            <a:pPr lvl="2"/>
            <a:r>
              <a:rPr lang="en-IN" sz="1600" dirty="0" smtClean="0"/>
              <a:t>IPv6 Route Table</a:t>
            </a:r>
            <a:endParaRPr lang="en-IN" sz="1600" dirty="0" smtClean="0"/>
          </a:p>
          <a:p>
            <a:pPr marL="0" indent="0">
              <a:buFont typeface="Wingdings" panose="05000000000000000000" pitchFamily="2" charset="2"/>
              <a:buNone/>
            </a:pPr>
            <a:endParaRPr lang="en-IN" sz="1800" dirty="0"/>
          </a:p>
        </p:txBody>
      </p:sp>
    </p:spTree>
    <p:custDataLst>
      <p:tags r:id="rId2"/>
    </p:custData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a:t>
            </a:r>
            <a:r>
              <a:rPr lang="en-US" sz="1600" dirty="0" smtClean="0"/>
              <a:t>Protocol (</a:t>
            </a:r>
            <a:r>
              <a:rPr lang="en-US" sz="1600" dirty="0"/>
              <a:t>IP</a:t>
            </a:r>
            <a:r>
              <a:rPr lang="en-US" sz="1600" dirty="0" smtClean="0"/>
              <a:t>)</a:t>
            </a:r>
            <a:endParaRPr lang="en-US" sz="1600" dirty="0" smtClean="0"/>
          </a:p>
          <a:p>
            <a:r>
              <a:rPr lang="en-US" dirty="0" smtClean="0"/>
              <a:t>Ethernet Encapsulation</a:t>
            </a:r>
            <a:endParaRPr lang="en-US" dirty="0"/>
          </a:p>
        </p:txBody>
      </p:sp>
      <p:sp>
        <p:nvSpPr>
          <p:cNvPr id="2" name="Content Placeholder 1"/>
          <p:cNvSpPr>
            <a:spLocks noGrp="1"/>
          </p:cNvSpPr>
          <p:nvPr>
            <p:ph idx="1"/>
          </p:nvPr>
        </p:nvSpPr>
        <p:spPr>
          <a:xfrm>
            <a:off x="144066" y="798943"/>
            <a:ext cx="4277210" cy="3880061"/>
          </a:xfrm>
        </p:spPr>
        <p:txBody>
          <a:bodyPr/>
          <a:lstStyle/>
          <a:p>
            <a:pPr>
              <a:buFont typeface="Arial" panose="020B0604020202020204" pitchFamily="34" charset="0"/>
              <a:buChar char="•"/>
            </a:pPr>
            <a:r>
              <a:rPr lang="en-IN" sz="1600" dirty="0" smtClean="0"/>
              <a:t>Unlike wireless, Ethernet </a:t>
            </a:r>
            <a:r>
              <a:rPr lang="en-IN" sz="1600" dirty="0"/>
              <a:t>uses wired communications, including twisted pair, fiber-optic links, and coaxial cables</a:t>
            </a:r>
            <a:r>
              <a:rPr lang="en-IN" sz="1600" dirty="0" smtClean="0"/>
              <a:t>.</a:t>
            </a:r>
            <a:endParaRPr lang="en-IN" sz="1600" dirty="0" smtClean="0"/>
          </a:p>
          <a:p>
            <a:pPr>
              <a:buFont typeface="Arial" panose="020B0604020202020204" pitchFamily="34" charset="0"/>
              <a:buChar char="•"/>
            </a:pPr>
            <a:r>
              <a:rPr lang="en-US" sz="1600" dirty="0" smtClean="0"/>
              <a:t>Ethernet operates in the data </a:t>
            </a:r>
            <a:r>
              <a:rPr lang="en-US" sz="1600" dirty="0"/>
              <a:t>link layer and physical </a:t>
            </a:r>
            <a:r>
              <a:rPr lang="en-US" sz="1600" dirty="0" smtClean="0"/>
              <a:t>layer.</a:t>
            </a:r>
            <a:endParaRPr lang="en-US" sz="1600" dirty="0" smtClean="0"/>
          </a:p>
          <a:p>
            <a:pPr>
              <a:buFont typeface="Arial" panose="020B0604020202020204" pitchFamily="34" charset="0"/>
              <a:buChar char="•"/>
            </a:pPr>
            <a:r>
              <a:rPr lang="en-IN" sz="1600" dirty="0"/>
              <a:t> It is a family of networking technologies defined in the IEEE 802.2 and 802.3 standards.</a:t>
            </a:r>
            <a:endParaRPr lang="en-US" sz="1600" dirty="0" smtClean="0"/>
          </a:p>
          <a:p>
            <a:pPr>
              <a:buFont typeface="Arial" panose="020B0604020202020204" pitchFamily="34" charset="0"/>
              <a:buChar char="•"/>
            </a:pPr>
            <a:r>
              <a:rPr lang="en-US" sz="1600" dirty="0" smtClean="0"/>
              <a:t>Ethernet </a:t>
            </a:r>
            <a:r>
              <a:rPr lang="en-US" sz="1600" dirty="0"/>
              <a:t>supports data bandwidths </a:t>
            </a:r>
            <a:r>
              <a:rPr lang="en-US" sz="1600" dirty="0" smtClean="0"/>
              <a:t>from  10 Mbps to 100,000 Mbps (100 Gbps)</a:t>
            </a:r>
            <a:endParaRPr lang="en-US" sz="1600" dirty="0"/>
          </a:p>
          <a:p>
            <a:pPr>
              <a:buFont typeface="Arial" panose="020B0604020202020204" pitchFamily="34" charset="0"/>
              <a:buChar char="•"/>
            </a:pPr>
            <a:r>
              <a:rPr lang="en-US" sz="1600" dirty="0" smtClean="0"/>
              <a:t>As seen in the figure, Ethernet </a:t>
            </a:r>
            <a:r>
              <a:rPr lang="en-US" sz="1600" dirty="0"/>
              <a:t>standards define both the Layer 2 protocols and the Layer 1 technologies.</a:t>
            </a:r>
            <a:endParaRPr lang="en-US" sz="1600" dirty="0"/>
          </a:p>
          <a:p>
            <a:pPr>
              <a:buFont typeface="Arial" panose="020B0604020202020204" pitchFamily="34" charset="0"/>
              <a:buChar char="•"/>
            </a:pPr>
            <a:endParaRPr lang="en-US" sz="1600" b="1" dirty="0">
              <a:solidFill>
                <a:srgbClr val="000000"/>
              </a:solidFill>
            </a:endParaRPr>
          </a:p>
        </p:txBody>
      </p:sp>
      <p:pic>
        <p:nvPicPr>
          <p:cNvPr id="4"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0780" y="907856"/>
            <a:ext cx="4594620" cy="321916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 Box"/>
          <p:cNvSpPr/>
          <p:nvPr/>
        </p:nvSpPr>
        <p:spPr>
          <a:xfrm>
            <a:off x="4320780" y="4136558"/>
            <a:ext cx="459462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Ethernet and the OSI Model</a:t>
            </a:r>
            <a:endParaRPr lang="en-US" sz="1600" dirty="0">
              <a:solidFill>
                <a:srgbClr val="000000"/>
              </a:solidFill>
              <a:latin typeface="+mn-lt"/>
              <a:ea typeface="MS PGothic" panose="020B0600070205080204" pitchFamily="34" charset="-128"/>
              <a:cs typeface="CiscoSans"/>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555" y="1538578"/>
            <a:ext cx="3667328" cy="1827620"/>
          </a:xfrm>
        </p:spPr>
        <p:txBody>
          <a:bodyPr/>
          <a:lstStyle/>
          <a:p>
            <a:r>
              <a:rPr lang="en-US" dirty="0" smtClean="0">
                <a:solidFill>
                  <a:schemeClr val="accent5">
                    <a:lumMod val="40000"/>
                    <a:lumOff val="60000"/>
                  </a:schemeClr>
                </a:solidFill>
              </a:rPr>
              <a:t>6.6 IPv6</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smtClean="0"/>
              <a:t>IPv6</a:t>
            </a:r>
            <a:endParaRPr lang="en-US" sz="1600" dirty="0"/>
          </a:p>
          <a:p>
            <a:r>
              <a:rPr lang="en-US" dirty="0"/>
              <a:t>Need for IPv6</a:t>
            </a:r>
            <a:endParaRPr lang="en-US" dirty="0"/>
          </a:p>
        </p:txBody>
      </p:sp>
      <p:sp>
        <p:nvSpPr>
          <p:cNvPr id="2" name="Content Placeholder 1"/>
          <p:cNvSpPr>
            <a:spLocks noGrp="1"/>
          </p:cNvSpPr>
          <p:nvPr>
            <p:ph idx="1"/>
          </p:nvPr>
        </p:nvSpPr>
        <p:spPr>
          <a:xfrm>
            <a:off x="189331" y="762733"/>
            <a:ext cx="4527521" cy="3452042"/>
          </a:xfrm>
        </p:spPr>
        <p:txBody>
          <a:bodyPr/>
          <a:lstStyle/>
          <a:p>
            <a:pPr>
              <a:spcBef>
                <a:spcPts val="300"/>
              </a:spcBef>
              <a:spcAft>
                <a:spcPts val="300"/>
              </a:spcAft>
              <a:buFont typeface="Arial" panose="020B0604020202020204" pitchFamily="34" charset="0"/>
              <a:buChar char="•"/>
            </a:pPr>
            <a:r>
              <a:rPr lang="en-US" sz="1600" dirty="0"/>
              <a:t>IPv6 is designed to be the successor to IPv4</a:t>
            </a:r>
            <a:r>
              <a:rPr lang="en-US" sz="1600" dirty="0" smtClean="0"/>
              <a:t>.</a:t>
            </a:r>
            <a:endParaRPr lang="en-US" sz="1600" dirty="0" smtClean="0"/>
          </a:p>
          <a:p>
            <a:pPr>
              <a:spcBef>
                <a:spcPts val="300"/>
              </a:spcBef>
              <a:spcAft>
                <a:spcPts val="300"/>
              </a:spcAft>
              <a:buFont typeface="Arial" panose="020B0604020202020204" pitchFamily="34" charset="0"/>
              <a:buChar char="•"/>
            </a:pPr>
            <a:r>
              <a:rPr lang="en-US" sz="1600" dirty="0" smtClean="0"/>
              <a:t>IPv6 </a:t>
            </a:r>
            <a:r>
              <a:rPr lang="en-US" sz="1600" dirty="0"/>
              <a:t>has a larger 128-bit address </a:t>
            </a:r>
            <a:r>
              <a:rPr lang="en-US" sz="1600" dirty="0" smtClean="0"/>
              <a:t>space, </a:t>
            </a:r>
            <a:r>
              <a:rPr lang="en-IN" sz="1600" dirty="0"/>
              <a:t>providing 340 </a:t>
            </a:r>
            <a:r>
              <a:rPr lang="en-IN" sz="1600" dirty="0" smtClean="0"/>
              <a:t>undecillion possible </a:t>
            </a:r>
            <a:r>
              <a:rPr lang="en-IN" sz="1600" dirty="0"/>
              <a:t>addresses</a:t>
            </a:r>
            <a:r>
              <a:rPr lang="en-IN" sz="1600" dirty="0" smtClean="0"/>
              <a:t>.</a:t>
            </a:r>
            <a:endParaRPr lang="en-IN" sz="1600" dirty="0" smtClean="0"/>
          </a:p>
          <a:p>
            <a:pPr>
              <a:spcBef>
                <a:spcPts val="300"/>
              </a:spcBef>
              <a:spcAft>
                <a:spcPts val="300"/>
              </a:spcAft>
              <a:buFont typeface="Arial" panose="020B0604020202020204" pitchFamily="34" charset="0"/>
              <a:buChar char="•"/>
            </a:pPr>
            <a:r>
              <a:rPr lang="en-US" sz="1600" dirty="0" smtClean="0"/>
              <a:t>Mobile </a:t>
            </a:r>
            <a:r>
              <a:rPr lang="en-US" sz="1600" dirty="0"/>
              <a:t>providers have been leading the way with the transition to IPv6. </a:t>
            </a:r>
            <a:endParaRPr lang="en-US" sz="1600" dirty="0" smtClean="0"/>
          </a:p>
          <a:p>
            <a:pPr>
              <a:spcBef>
                <a:spcPts val="300"/>
              </a:spcBef>
              <a:spcAft>
                <a:spcPts val="300"/>
              </a:spcAft>
              <a:buFont typeface="Arial" panose="020B0604020202020204" pitchFamily="34" charset="0"/>
              <a:buChar char="•"/>
            </a:pPr>
            <a:r>
              <a:rPr lang="en-US" sz="1600" dirty="0" smtClean="0"/>
              <a:t>Most </a:t>
            </a:r>
            <a:r>
              <a:rPr lang="en-US" sz="1600" dirty="0"/>
              <a:t>top ISPs and content providers such as YouTube, Facebook, and Netflix, have also made the transition.</a:t>
            </a:r>
            <a:endParaRPr lang="en-US" sz="1600" dirty="0"/>
          </a:p>
          <a:p>
            <a:pPr>
              <a:spcBef>
                <a:spcPts val="300"/>
              </a:spcBef>
              <a:spcAft>
                <a:spcPts val="300"/>
              </a:spcAft>
              <a:buFont typeface="Arial" panose="020B0604020202020204" pitchFamily="34" charset="0"/>
              <a:buChar char="•"/>
            </a:pPr>
            <a:r>
              <a:rPr lang="en-US" sz="1600" dirty="0"/>
              <a:t>Many companies like Microsoft, Facebook, and LinkedIn are transitioning to IPv6-only internally</a:t>
            </a:r>
            <a:r>
              <a:rPr lang="en-US" sz="1600" dirty="0" smtClean="0"/>
              <a:t>.</a:t>
            </a:r>
            <a:endParaRPr lang="en-US" sz="1600" dirty="0" smtClean="0"/>
          </a:p>
          <a:p>
            <a:pPr>
              <a:spcBef>
                <a:spcPts val="300"/>
              </a:spcBef>
              <a:spcAft>
                <a:spcPts val="300"/>
              </a:spcAft>
              <a:buFont typeface="Arial" panose="020B0604020202020204" pitchFamily="34" charset="0"/>
              <a:buChar char="•"/>
            </a:pPr>
            <a:r>
              <a:rPr lang="en-IN" sz="1600" dirty="0"/>
              <a:t>The depletion of IPv4 address space has been the motivating factor for moving to IPv6. </a:t>
            </a:r>
            <a:endParaRPr lang="en-IN" sz="1600" dirty="0"/>
          </a:p>
          <a:p>
            <a:pPr>
              <a:spcBef>
                <a:spcPts val="300"/>
              </a:spcBef>
              <a:spcAft>
                <a:spcPts val="300"/>
              </a:spcAft>
              <a:buFont typeface="Arial" panose="020B0604020202020204" pitchFamily="34" charset="0"/>
              <a:buChar char="•"/>
            </a:pPr>
            <a:endParaRPr lang="en-US" sz="1600" dirty="0"/>
          </a:p>
          <a:p>
            <a:pPr>
              <a:spcBef>
                <a:spcPts val="300"/>
              </a:spcBef>
              <a:spcAft>
                <a:spcPts val="300"/>
              </a:spcAft>
              <a:buFont typeface="Arial" panose="020B0604020202020204" pitchFamily="34" charset="0"/>
              <a:buChar char="•"/>
            </a:pPr>
            <a:endParaRPr lang="en-US" sz="1600" dirty="0" smtClean="0"/>
          </a:p>
        </p:txBody>
      </p:sp>
      <p:pic>
        <p:nvPicPr>
          <p:cNvPr id="14338"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5105" t="5755"/>
          <a:stretch>
            <a:fillRect/>
          </a:stretch>
        </p:blipFill>
        <p:spPr bwMode="auto">
          <a:xfrm>
            <a:off x="4627068" y="888284"/>
            <a:ext cx="4394724" cy="257976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4608962" y="3503697"/>
            <a:ext cx="4394724" cy="338554"/>
          </a:xfrm>
          <a:prstGeom prst="rect">
            <a:avLst/>
          </a:prstGeom>
          <a:noFill/>
        </p:spPr>
        <p:txBody>
          <a:bodyPr wrap="square" rtlCol="0">
            <a:spAutoFit/>
          </a:bodyPr>
          <a:lstStyle/>
          <a:p>
            <a:pPr algn="ctr"/>
            <a:r>
              <a:rPr lang="en-IN" sz="1600" dirty="0">
                <a:solidFill>
                  <a:schemeClr val="tx1">
                    <a:lumMod val="50000"/>
                  </a:schemeClr>
                </a:solidFill>
              </a:rPr>
              <a:t>RIR IPv4 Exhaustion </a:t>
            </a:r>
            <a:r>
              <a:rPr lang="en-IN" sz="1600" dirty="0" smtClean="0">
                <a:solidFill>
                  <a:schemeClr val="tx1">
                    <a:lumMod val="50000"/>
                  </a:schemeClr>
                </a:solidFill>
              </a:rPr>
              <a:t>Dates</a:t>
            </a:r>
            <a:endParaRPr lang="en-IN" sz="1600" dirty="0">
              <a:solidFill>
                <a:schemeClr val="tx1">
                  <a:lumMod val="50000"/>
                </a:schemeClr>
              </a:solidFill>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smtClean="0"/>
              <a:t>IPv6</a:t>
            </a:r>
            <a:endParaRPr lang="en-US" sz="1600" dirty="0"/>
          </a:p>
          <a:p>
            <a:r>
              <a:rPr lang="en-US" dirty="0"/>
              <a:t>Need for </a:t>
            </a:r>
            <a:r>
              <a:rPr lang="en-US" dirty="0" smtClean="0"/>
              <a:t>IPv6 (Contd.)</a:t>
            </a:r>
            <a:endParaRPr lang="en-US" dirty="0"/>
          </a:p>
        </p:txBody>
      </p:sp>
      <p:sp>
        <p:nvSpPr>
          <p:cNvPr id="2" name="Content Placeholder 1"/>
          <p:cNvSpPr>
            <a:spLocks noGrp="1"/>
          </p:cNvSpPr>
          <p:nvPr>
            <p:ph idx="1"/>
          </p:nvPr>
        </p:nvSpPr>
        <p:spPr>
          <a:xfrm>
            <a:off x="216491" y="798944"/>
            <a:ext cx="8708531" cy="3948153"/>
          </a:xfrm>
        </p:spPr>
        <p:txBody>
          <a:bodyPr/>
          <a:lstStyle/>
          <a:p>
            <a:pPr marL="0" indent="0">
              <a:buNone/>
            </a:pPr>
            <a:r>
              <a:rPr lang="en-US" sz="1600" b="1" dirty="0" smtClean="0">
                <a:solidFill>
                  <a:schemeClr val="tx1">
                    <a:lumMod val="50000"/>
                  </a:schemeClr>
                </a:solidFill>
              </a:rPr>
              <a:t>Internet </a:t>
            </a:r>
            <a:r>
              <a:rPr lang="en-US" sz="1600" b="1" dirty="0">
                <a:solidFill>
                  <a:schemeClr val="tx1">
                    <a:lumMod val="50000"/>
                  </a:schemeClr>
                </a:solidFill>
              </a:rPr>
              <a:t>of Things</a:t>
            </a:r>
            <a:endParaRPr lang="en-US" sz="1600" dirty="0">
              <a:solidFill>
                <a:schemeClr val="tx1">
                  <a:lumMod val="50000"/>
                </a:schemeClr>
              </a:solidFill>
            </a:endParaRPr>
          </a:p>
          <a:p>
            <a:pPr>
              <a:buFont typeface="Arial" panose="020B0604020202020204" pitchFamily="34" charset="0"/>
              <a:buChar char="•"/>
            </a:pPr>
            <a:r>
              <a:rPr lang="en-US" sz="1600" dirty="0" smtClean="0">
                <a:solidFill>
                  <a:schemeClr val="tx1">
                    <a:lumMod val="50000"/>
                  </a:schemeClr>
                </a:solidFill>
              </a:rPr>
              <a:t>The </a:t>
            </a:r>
            <a:r>
              <a:rPr lang="en-US" sz="1600" dirty="0">
                <a:solidFill>
                  <a:schemeClr val="tx1">
                    <a:lumMod val="50000"/>
                  </a:schemeClr>
                </a:solidFill>
              </a:rPr>
              <a:t>internet of today is more than email, web pages, and file transfers between computers. </a:t>
            </a:r>
            <a:endParaRPr lang="en-US" sz="1600" dirty="0" smtClean="0">
              <a:solidFill>
                <a:schemeClr val="tx1">
                  <a:lumMod val="50000"/>
                </a:schemeClr>
              </a:solidFill>
            </a:endParaRPr>
          </a:p>
          <a:p>
            <a:pPr>
              <a:buFont typeface="Arial" panose="020B0604020202020204" pitchFamily="34" charset="0"/>
              <a:buChar char="•"/>
            </a:pPr>
            <a:r>
              <a:rPr lang="en-US" sz="1600" dirty="0" smtClean="0">
                <a:solidFill>
                  <a:schemeClr val="tx1">
                    <a:lumMod val="50000"/>
                  </a:schemeClr>
                </a:solidFill>
              </a:rPr>
              <a:t>The </a:t>
            </a:r>
            <a:r>
              <a:rPr lang="en-US" sz="1600" dirty="0">
                <a:solidFill>
                  <a:schemeClr val="tx1">
                    <a:lumMod val="50000"/>
                  </a:schemeClr>
                </a:solidFill>
              </a:rPr>
              <a:t>evolving internet is becoming an Internet of Things (IoT). </a:t>
            </a:r>
            <a:endParaRPr lang="en-IN" sz="1600" dirty="0"/>
          </a:p>
          <a:p>
            <a:pPr>
              <a:buFont typeface="Arial" panose="020B0604020202020204" pitchFamily="34" charset="0"/>
              <a:buChar char="•"/>
            </a:pPr>
            <a:r>
              <a:rPr lang="en-IN" sz="1600" dirty="0"/>
              <a:t>C</a:t>
            </a:r>
            <a:r>
              <a:rPr lang="en-IN" sz="1600" dirty="0" smtClean="0"/>
              <a:t>omputers</a:t>
            </a:r>
            <a:r>
              <a:rPr lang="en-IN" sz="1600" dirty="0"/>
              <a:t>, tablets, and </a:t>
            </a:r>
            <a:r>
              <a:rPr lang="en-IN" sz="1600" dirty="0" smtClean="0"/>
              <a:t>smartphones will not be the only devices accessing the internet but there will also be </a:t>
            </a:r>
            <a:r>
              <a:rPr lang="en-US" sz="1600" dirty="0" smtClean="0">
                <a:solidFill>
                  <a:schemeClr val="tx1">
                    <a:lumMod val="50000"/>
                  </a:schemeClr>
                </a:solidFill>
              </a:rPr>
              <a:t>sensor-equipped</a:t>
            </a:r>
            <a:r>
              <a:rPr lang="en-US" sz="1600" dirty="0">
                <a:solidFill>
                  <a:schemeClr val="tx1">
                    <a:lumMod val="50000"/>
                  </a:schemeClr>
                </a:solidFill>
              </a:rPr>
              <a:t>, internet-ready devices of </a:t>
            </a:r>
            <a:r>
              <a:rPr lang="en-US" sz="1600" dirty="0" smtClean="0">
                <a:solidFill>
                  <a:schemeClr val="tx1">
                    <a:lumMod val="50000"/>
                  </a:schemeClr>
                </a:solidFill>
              </a:rPr>
              <a:t>tomorrow including </a:t>
            </a:r>
            <a:r>
              <a:rPr lang="en-US" sz="1600" dirty="0">
                <a:solidFill>
                  <a:schemeClr val="tx1">
                    <a:lumMod val="50000"/>
                  </a:schemeClr>
                </a:solidFill>
              </a:rPr>
              <a:t>everything from automobiles and biomedical devices, to household appliances and natural ecosystems.</a:t>
            </a:r>
            <a:endParaRPr lang="en-US" sz="1600" dirty="0">
              <a:solidFill>
                <a:schemeClr val="tx1">
                  <a:lumMod val="50000"/>
                </a:schemeClr>
              </a:solidFill>
            </a:endParaRPr>
          </a:p>
          <a:p>
            <a:pPr>
              <a:buFont typeface="Arial" panose="020B0604020202020204" pitchFamily="34" charset="0"/>
              <a:buChar char="•"/>
            </a:pPr>
            <a:r>
              <a:rPr lang="en-US" sz="1600" dirty="0">
                <a:solidFill>
                  <a:schemeClr val="tx1">
                    <a:lumMod val="50000"/>
                  </a:schemeClr>
                </a:solidFill>
              </a:rPr>
              <a:t>With an increasing internet population, a limited IPv4 address space, issues with NAT and the IoT, the time has come to begin the transition to IPv6.</a:t>
            </a:r>
            <a:endParaRPr lang="en-US" sz="1600" dirty="0">
              <a:solidFill>
                <a:schemeClr val="tx1">
                  <a:lumMod val="50000"/>
                </a:schemeClr>
              </a:solidFill>
            </a:endParaRPr>
          </a:p>
          <a:p>
            <a:endParaRPr lang="en-US" sz="1600" dirty="0">
              <a:solidFill>
                <a:schemeClr val="tx1">
                  <a:lumMod val="5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smtClean="0"/>
              <a:t>IPv6</a:t>
            </a:r>
            <a:endParaRPr lang="en-US" sz="1600" dirty="0"/>
          </a:p>
          <a:p>
            <a:r>
              <a:rPr lang="en-US" dirty="0"/>
              <a:t>IPv6 Addressing Formats</a:t>
            </a:r>
            <a:endParaRPr lang="en-US" dirty="0"/>
          </a:p>
        </p:txBody>
      </p:sp>
      <p:sp>
        <p:nvSpPr>
          <p:cNvPr id="2" name="Content Placeholder 1"/>
          <p:cNvSpPr>
            <a:spLocks noGrp="1"/>
          </p:cNvSpPr>
          <p:nvPr>
            <p:ph idx="1"/>
          </p:nvPr>
        </p:nvSpPr>
        <p:spPr>
          <a:xfrm>
            <a:off x="144067" y="798944"/>
            <a:ext cx="4086289" cy="3948153"/>
          </a:xfrm>
        </p:spPr>
        <p:txBody>
          <a:bodyPr/>
          <a:lstStyle/>
          <a:p>
            <a:pPr>
              <a:buFont typeface="Arial" panose="020B0604020202020204" pitchFamily="34" charset="0"/>
              <a:buChar char="•"/>
            </a:pPr>
            <a:r>
              <a:rPr lang="en-US" sz="1600" dirty="0" smtClean="0"/>
              <a:t>IPv6 </a:t>
            </a:r>
            <a:r>
              <a:rPr lang="en-US" sz="1600" dirty="0"/>
              <a:t>addresses are 128 bits in length and written as a string of hexadecimal values</a:t>
            </a:r>
            <a:r>
              <a:rPr lang="en-US" sz="1600" dirty="0" smtClean="0"/>
              <a:t>.</a:t>
            </a:r>
            <a:endParaRPr lang="en-US" sz="1600" dirty="0" smtClean="0"/>
          </a:p>
          <a:p>
            <a:pPr>
              <a:buFont typeface="Arial" panose="020B0604020202020204" pitchFamily="34" charset="0"/>
              <a:buChar char="•"/>
            </a:pPr>
            <a:r>
              <a:rPr lang="en-US" sz="1600" dirty="0" smtClean="0"/>
              <a:t>Every </a:t>
            </a:r>
            <a:r>
              <a:rPr lang="en-US" sz="1600" dirty="0"/>
              <a:t>four bits is represented by a single hexadecimal </a:t>
            </a:r>
            <a:r>
              <a:rPr lang="en-US" sz="1600" dirty="0" smtClean="0"/>
              <a:t>digit </a:t>
            </a:r>
            <a:r>
              <a:rPr lang="en-US" sz="1600" dirty="0"/>
              <a:t>for a total of 32 hexadecimal </a:t>
            </a:r>
            <a:r>
              <a:rPr lang="en-US" sz="1600" dirty="0" smtClean="0"/>
              <a:t>values.</a:t>
            </a:r>
            <a:endParaRPr lang="en-US" sz="1600" dirty="0" smtClean="0"/>
          </a:p>
          <a:p>
            <a:pPr>
              <a:buFont typeface="Arial" panose="020B0604020202020204" pitchFamily="34" charset="0"/>
              <a:buChar char="•"/>
            </a:pPr>
            <a:r>
              <a:rPr lang="en-US" sz="1600" dirty="0" smtClean="0"/>
              <a:t>IPv6 </a:t>
            </a:r>
            <a:r>
              <a:rPr lang="en-US" sz="1600" dirty="0"/>
              <a:t>addresses are not case-sensitive and can be written in either lowercase or uppercase.</a:t>
            </a:r>
            <a:endParaRPr lang="en-US" sz="1600" dirty="0"/>
          </a:p>
          <a:p>
            <a:endParaRPr lang="en-US" sz="1600" dirty="0" smtClean="0"/>
          </a:p>
          <a:p>
            <a:endParaRPr lang="en-US" sz="1600" dirty="0"/>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3614" y="916755"/>
            <a:ext cx="4692580" cy="3299271"/>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p:cNvSpPr/>
          <p:nvPr/>
        </p:nvSpPr>
        <p:spPr>
          <a:xfrm>
            <a:off x="4103614" y="4256466"/>
            <a:ext cx="469258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16-bit Segments or Hextets</a:t>
            </a:r>
            <a:endParaRPr lang="en-US" sz="1600" dirty="0">
              <a:solidFill>
                <a:srgbClr val="000000"/>
              </a:solidFill>
              <a:latin typeface="+mn-lt"/>
              <a:ea typeface="MS PGothic" panose="020B0600070205080204" pitchFamily="34" charset="-128"/>
              <a:cs typeface="CiscoSans"/>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smtClean="0"/>
              <a:t>IPv6</a:t>
            </a:r>
            <a:endParaRPr lang="en-US" sz="1600" dirty="0"/>
          </a:p>
          <a:p>
            <a:r>
              <a:rPr lang="en-US" dirty="0"/>
              <a:t>IPv6 Addressing </a:t>
            </a:r>
            <a:r>
              <a:rPr lang="en-US" dirty="0" smtClean="0"/>
              <a:t>Formats (Contd.)</a:t>
            </a:r>
            <a:endParaRPr lang="en-US" dirty="0"/>
          </a:p>
        </p:txBody>
      </p:sp>
      <p:sp>
        <p:nvSpPr>
          <p:cNvPr id="2" name="Content Placeholder 1"/>
          <p:cNvSpPr>
            <a:spLocks noGrp="1"/>
          </p:cNvSpPr>
          <p:nvPr>
            <p:ph idx="1"/>
          </p:nvPr>
        </p:nvSpPr>
        <p:spPr>
          <a:xfrm>
            <a:off x="144067" y="798944"/>
            <a:ext cx="8698376" cy="3948153"/>
          </a:xfrm>
        </p:spPr>
        <p:txBody>
          <a:bodyPr/>
          <a:lstStyle/>
          <a:p>
            <a:pPr marL="0" indent="0">
              <a:spcBef>
                <a:spcPts val="300"/>
              </a:spcBef>
              <a:spcAft>
                <a:spcPts val="300"/>
              </a:spcAft>
              <a:buNone/>
            </a:pPr>
            <a:r>
              <a:rPr lang="en-US" sz="1600" b="1" dirty="0"/>
              <a:t>Preferred Format</a:t>
            </a:r>
            <a:endParaRPr lang="en-US" sz="1600" dirty="0"/>
          </a:p>
          <a:p>
            <a:pPr>
              <a:spcBef>
                <a:spcPts val="300"/>
              </a:spcBef>
              <a:spcAft>
                <a:spcPts val="300"/>
              </a:spcAft>
              <a:buFont typeface="Arial" panose="020B0604020202020204" pitchFamily="34" charset="0"/>
              <a:buChar char="•"/>
            </a:pPr>
            <a:r>
              <a:rPr lang="en-US" sz="1600" dirty="0" smtClean="0"/>
              <a:t>The preferred </a:t>
            </a:r>
            <a:r>
              <a:rPr lang="en-US" sz="1600" dirty="0"/>
              <a:t>format for writing an IPv6 address is x:x:x:x:x:x:x:x, with each “x” consisting of four hexadecimal values. </a:t>
            </a:r>
            <a:endParaRPr lang="en-US" sz="1600" dirty="0" smtClean="0"/>
          </a:p>
          <a:p>
            <a:pPr>
              <a:spcBef>
                <a:spcPts val="300"/>
              </a:spcBef>
              <a:spcAft>
                <a:spcPts val="300"/>
              </a:spcAft>
              <a:buFont typeface="Arial" panose="020B0604020202020204" pitchFamily="34" charset="0"/>
              <a:buChar char="•"/>
            </a:pPr>
            <a:r>
              <a:rPr lang="en-US" sz="1600" dirty="0" smtClean="0"/>
              <a:t>Each </a:t>
            </a:r>
            <a:r>
              <a:rPr lang="en-US" sz="1600" dirty="0"/>
              <a:t>“x” is a single hextet which is 16 bits or four hexadecimal digits.</a:t>
            </a:r>
            <a:endParaRPr lang="en-US" sz="1600" dirty="0"/>
          </a:p>
          <a:p>
            <a:pPr marL="0" indent="0">
              <a:spcBef>
                <a:spcPts val="300"/>
              </a:spcBef>
              <a:spcAft>
                <a:spcPts val="300"/>
              </a:spcAft>
              <a:buNone/>
            </a:pPr>
            <a:r>
              <a:rPr lang="en-US" sz="1600" b="1" dirty="0"/>
              <a:t>E</a:t>
            </a:r>
            <a:r>
              <a:rPr lang="en-US" sz="1600" b="1" dirty="0" smtClean="0"/>
              <a:t>xamples </a:t>
            </a:r>
            <a:r>
              <a:rPr lang="en-US" sz="1600" b="1" dirty="0"/>
              <a:t>of IPv6 addresses in the preferred </a:t>
            </a:r>
            <a:r>
              <a:rPr lang="en-US" sz="1600" b="1" dirty="0" smtClean="0"/>
              <a:t>format</a:t>
            </a:r>
            <a:endParaRPr lang="en-US" sz="1600" b="1" dirty="0"/>
          </a:p>
          <a:p>
            <a:pPr marL="0" indent="0">
              <a:buNone/>
            </a:pPr>
            <a:endParaRPr lang="en-US" sz="1600" dirty="0"/>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802" y="2349110"/>
            <a:ext cx="8750916" cy="2127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smtClean="0"/>
              <a:t>IPv6</a:t>
            </a:r>
            <a:endParaRPr lang="en-US" sz="1600" dirty="0"/>
          </a:p>
          <a:p>
            <a:r>
              <a:rPr lang="en-US" dirty="0"/>
              <a:t>Rule 1 - Omit Leading Zeros</a:t>
            </a:r>
            <a:endParaRPr lang="en-US" dirty="0"/>
          </a:p>
        </p:txBody>
      </p:sp>
      <p:sp>
        <p:nvSpPr>
          <p:cNvPr id="2" name="Content Placeholder 1"/>
          <p:cNvSpPr>
            <a:spLocks noGrp="1"/>
          </p:cNvSpPr>
          <p:nvPr>
            <p:ph idx="1"/>
          </p:nvPr>
        </p:nvSpPr>
        <p:spPr>
          <a:xfrm>
            <a:off x="144067" y="771785"/>
            <a:ext cx="8698376" cy="2306395"/>
          </a:xfrm>
        </p:spPr>
        <p:txBody>
          <a:bodyPr/>
          <a:lstStyle/>
          <a:p>
            <a:pPr>
              <a:spcBef>
                <a:spcPts val="300"/>
              </a:spcBef>
              <a:spcAft>
                <a:spcPts val="300"/>
              </a:spcAft>
              <a:buFont typeface="Arial" panose="020B0604020202020204" pitchFamily="34" charset="0"/>
              <a:buChar char="•"/>
            </a:pPr>
            <a:r>
              <a:rPr lang="en-US" sz="1600" b="1" dirty="0" smtClean="0"/>
              <a:t>Rule 1: </a:t>
            </a:r>
            <a:r>
              <a:rPr lang="en-US" sz="1600" dirty="0" smtClean="0"/>
              <a:t>Omit </a:t>
            </a:r>
            <a:r>
              <a:rPr lang="en-US" sz="1600" dirty="0"/>
              <a:t>any leading 0s (zeros) in any hextet. </a:t>
            </a:r>
            <a:endParaRPr lang="en-US" sz="1600" dirty="0"/>
          </a:p>
          <a:p>
            <a:pPr>
              <a:spcBef>
                <a:spcPts val="300"/>
              </a:spcBef>
              <a:spcAft>
                <a:spcPts val="300"/>
              </a:spcAft>
              <a:buFont typeface="Arial" panose="020B0604020202020204" pitchFamily="34" charset="0"/>
              <a:buChar char="•"/>
            </a:pPr>
            <a:r>
              <a:rPr lang="en-US" sz="1600" dirty="0" smtClean="0"/>
              <a:t>The </a:t>
            </a:r>
            <a:r>
              <a:rPr lang="en-IN" sz="1600" dirty="0"/>
              <a:t>four examples of ways to omit leading zeros:</a:t>
            </a:r>
            <a:endParaRPr lang="en-US" sz="1600" dirty="0" smtClean="0"/>
          </a:p>
          <a:p>
            <a:pPr marL="443230" indent="-171450">
              <a:spcBef>
                <a:spcPts val="300"/>
              </a:spcBef>
              <a:spcAft>
                <a:spcPts val="300"/>
              </a:spcAft>
              <a:buFont typeface="Arial" panose="020B0604020202020204" pitchFamily="34" charset="0"/>
              <a:buChar char="•"/>
            </a:pPr>
            <a:r>
              <a:rPr lang="en-IN" sz="1600" dirty="0" smtClean="0"/>
              <a:t>01ab</a:t>
            </a:r>
            <a:r>
              <a:rPr lang="en-IN" sz="1600" dirty="0"/>
              <a:t>  </a:t>
            </a:r>
            <a:r>
              <a:rPr lang="en-US" sz="1600" dirty="0" smtClean="0"/>
              <a:t>can be represented as 1ab</a:t>
            </a:r>
            <a:endParaRPr lang="en-US" sz="1600" dirty="0" smtClean="0"/>
          </a:p>
          <a:p>
            <a:pPr lvl="2"/>
            <a:r>
              <a:rPr lang="en-US" sz="1600" dirty="0" smtClean="0"/>
              <a:t>09f0 </a:t>
            </a:r>
            <a:r>
              <a:rPr lang="en-US" sz="1600" dirty="0"/>
              <a:t>can be represented as 9f0</a:t>
            </a:r>
            <a:endParaRPr lang="en-US" sz="1600" dirty="0"/>
          </a:p>
          <a:p>
            <a:pPr lvl="2"/>
            <a:r>
              <a:rPr lang="en-US" sz="1600" dirty="0"/>
              <a:t>0a00 can be represented as a00</a:t>
            </a:r>
            <a:endParaRPr lang="en-US" sz="1600" dirty="0"/>
          </a:p>
          <a:p>
            <a:pPr lvl="2"/>
            <a:r>
              <a:rPr lang="en-US" sz="1600" dirty="0"/>
              <a:t>00ab can be represented as </a:t>
            </a:r>
            <a:r>
              <a:rPr lang="en-US" sz="1600" dirty="0" smtClean="0"/>
              <a:t>ab</a:t>
            </a:r>
            <a:endParaRPr lang="en-US" sz="1600" dirty="0" smtClean="0"/>
          </a:p>
          <a:p>
            <a:pPr marL="180975" lvl="2" indent="-180975"/>
            <a:r>
              <a:rPr lang="en-IN" sz="1600" dirty="0"/>
              <a:t>This rule only applies to leading 0s, NOT to trailing 0s, otherwise the address would be ambiguous. </a:t>
            </a:r>
            <a:r>
              <a:rPr lang="en-US" sz="1600" dirty="0" smtClean="0"/>
              <a:t>01ab. For example, refer to the below table.			</a:t>
            </a:r>
            <a:endParaRPr lang="en-US" sz="1600" b="1" dirty="0"/>
          </a:p>
          <a:p>
            <a:pPr>
              <a:spcBef>
                <a:spcPts val="300"/>
              </a:spcBef>
              <a:spcAft>
                <a:spcPts val="300"/>
              </a:spcAft>
            </a:pPr>
            <a:endParaRPr lang="en-US" sz="1600" dirty="0"/>
          </a:p>
        </p:txBody>
      </p:sp>
      <p:graphicFrame>
        <p:nvGraphicFramePr>
          <p:cNvPr id="4" name="Table 3"/>
          <p:cNvGraphicFramePr>
            <a:graphicFrameLocks noGrp="1"/>
          </p:cNvGraphicFramePr>
          <p:nvPr/>
        </p:nvGraphicFramePr>
        <p:xfrm>
          <a:off x="464745" y="3373491"/>
          <a:ext cx="7420824" cy="1112520"/>
        </p:xfrm>
        <a:graphic>
          <a:graphicData uri="http://schemas.openxmlformats.org/drawingml/2006/table">
            <a:tbl>
              <a:tblPr firstRow="1" bandRow="1">
                <a:tableStyleId>{5C22544A-7EE6-4342-B048-85BDC9FD1C3A}</a:tableStyleId>
              </a:tblPr>
              <a:tblGrid>
                <a:gridCol w="1373109"/>
                <a:gridCol w="6047715"/>
              </a:tblGrid>
              <a:tr h="370840">
                <a:tc>
                  <a:txBody>
                    <a:bodyPr/>
                    <a:lstStyle/>
                    <a:p>
                      <a:pPr algn="ctr" fontAlgn="ctr"/>
                      <a:r>
                        <a:rPr lang="en-IN" dirty="0">
                          <a:effectLst/>
                        </a:rPr>
                        <a:t>Type</a:t>
                      </a:r>
                      <a:endParaRPr lang="en-IN" dirty="0">
                        <a:effectLst/>
                      </a:endParaRPr>
                    </a:p>
                  </a:txBody>
                  <a:tcPr marL="27214" marR="27214" marT="27214" marB="27214" anchor="ctr"/>
                </a:tc>
                <a:tc>
                  <a:txBody>
                    <a:bodyPr/>
                    <a:lstStyle/>
                    <a:p>
                      <a:pPr algn="ctr" fontAlgn="ctr"/>
                      <a:r>
                        <a:rPr lang="en-IN" dirty="0">
                          <a:effectLst/>
                        </a:rPr>
                        <a:t>Format</a:t>
                      </a:r>
                      <a:endParaRPr lang="en-IN" dirty="0">
                        <a:effectLst/>
                      </a:endParaRPr>
                    </a:p>
                  </a:txBody>
                  <a:tcPr marL="27214" marR="27214" marT="27214" marB="27214" anchor="ctr"/>
                </a:tc>
              </a:tr>
              <a:tr h="370840">
                <a:tc>
                  <a:txBody>
                    <a:bodyPr/>
                    <a:lstStyle/>
                    <a:p>
                      <a:pPr fontAlgn="ctr"/>
                      <a:r>
                        <a:rPr lang="en-IN" b="0" dirty="0">
                          <a:effectLst/>
                        </a:rPr>
                        <a:t>Preferred</a:t>
                      </a:r>
                      <a:endParaRPr lang="en-IN" b="0" dirty="0">
                        <a:effectLst/>
                      </a:endParaRP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db8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1111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200</a:t>
                      </a:r>
                      <a:endParaRPr lang="en-IN" b="0" dirty="0">
                        <a:effectLst/>
                        <a:latin typeface="Courier New" panose="02070309020205020404" pitchFamily="49" charset="0"/>
                        <a:cs typeface="Courier New" panose="02070309020205020404" pitchFamily="49" charset="0"/>
                      </a:endParaRPr>
                    </a:p>
                  </a:txBody>
                  <a:tcPr marL="27214" marR="27214" marT="27214" marB="27214" anchor="ctr"/>
                </a:tc>
              </a:tr>
              <a:tr h="370840">
                <a:tc>
                  <a:txBody>
                    <a:bodyPr/>
                    <a:lstStyle/>
                    <a:p>
                      <a:pPr fontAlgn="ctr"/>
                      <a:r>
                        <a:rPr lang="en-IN" b="0" dirty="0">
                          <a:effectLst/>
                        </a:rPr>
                        <a:t>No leading 0s</a:t>
                      </a:r>
                      <a:endParaRPr lang="en-IN" b="0" dirty="0">
                        <a:effectLst/>
                      </a:endParaRP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 : db8 : 0 : 1111 : 0 : 0 : 0 : 200</a:t>
                      </a:r>
                      <a:endParaRPr lang="en-IN" b="0" dirty="0">
                        <a:effectLst/>
                        <a:latin typeface="Courier New" panose="02070309020205020404" pitchFamily="49" charset="0"/>
                        <a:cs typeface="Courier New" panose="02070309020205020404" pitchFamily="49" charset="0"/>
                      </a:endParaRPr>
                    </a:p>
                  </a:txBody>
                  <a:tcPr marL="27214" marR="27214" marT="27214" marB="27214" anchor="ctr"/>
                </a:tc>
              </a:tr>
            </a:tbl>
          </a:graphicData>
        </a:graphic>
      </p:graphicFrame>
    </p:spTree>
    <p:custDataLst>
      <p:tags r:id="rId1"/>
    </p:custData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smtClean="0"/>
              <a:t>IPv6</a:t>
            </a:r>
            <a:endParaRPr lang="en-US" sz="1600" dirty="0"/>
          </a:p>
          <a:p>
            <a:r>
              <a:rPr lang="en-US" dirty="0" smtClean="0"/>
              <a:t>Rule </a:t>
            </a:r>
            <a:r>
              <a:rPr lang="en-US" dirty="0"/>
              <a:t>2 - Double Colon</a:t>
            </a:r>
            <a:endParaRPr lang="en-US" dirty="0"/>
          </a:p>
        </p:txBody>
      </p:sp>
      <p:sp>
        <p:nvSpPr>
          <p:cNvPr id="2" name="Content Placeholder 1"/>
          <p:cNvSpPr>
            <a:spLocks noGrp="1"/>
          </p:cNvSpPr>
          <p:nvPr>
            <p:ph idx="1"/>
          </p:nvPr>
        </p:nvSpPr>
        <p:spPr>
          <a:xfrm>
            <a:off x="189332" y="762732"/>
            <a:ext cx="8972774" cy="2460299"/>
          </a:xfrm>
        </p:spPr>
        <p:txBody>
          <a:bodyPr/>
          <a:lstStyle/>
          <a:p>
            <a:pPr marL="0" indent="0">
              <a:spcBef>
                <a:spcPts val="300"/>
              </a:spcBef>
              <a:spcAft>
                <a:spcPts val="300"/>
              </a:spcAft>
              <a:buNone/>
            </a:pPr>
            <a:r>
              <a:rPr lang="en-US" sz="1600" b="1" dirty="0" smtClean="0"/>
              <a:t>Rule 2: </a:t>
            </a:r>
            <a:r>
              <a:rPr lang="en-US" sz="1600" dirty="0"/>
              <a:t>D</a:t>
            </a:r>
            <a:r>
              <a:rPr lang="en-US" sz="1600" dirty="0" smtClean="0"/>
              <a:t>ouble </a:t>
            </a:r>
            <a:r>
              <a:rPr lang="en-US" sz="1600" dirty="0"/>
              <a:t>colon (::) can replace any single, contiguous string of one or more 16-bit hextets consisting of all zeros. </a:t>
            </a:r>
            <a:endParaRPr lang="en-US" sz="1600" b="1" dirty="0" smtClean="0"/>
          </a:p>
          <a:p>
            <a:pPr>
              <a:spcBef>
                <a:spcPts val="300"/>
              </a:spcBef>
              <a:spcAft>
                <a:spcPts val="300"/>
              </a:spcAft>
              <a:buFont typeface="Arial" panose="020B0604020202020204" pitchFamily="34" charset="0"/>
              <a:buChar char="•"/>
            </a:pPr>
            <a:r>
              <a:rPr lang="en-US" sz="1600" b="1" dirty="0" smtClean="0"/>
              <a:t>Example:</a:t>
            </a:r>
            <a:r>
              <a:rPr lang="en-US" sz="1600" dirty="0" smtClean="0"/>
              <a:t> 2001:db8:cafe:1:0:0:0:1 could </a:t>
            </a:r>
            <a:r>
              <a:rPr lang="en-US" sz="1600" dirty="0"/>
              <a:t>be represented as 2001:db8:cafe:1::1. </a:t>
            </a:r>
            <a:endParaRPr lang="en-US" sz="1600" dirty="0" smtClean="0"/>
          </a:p>
          <a:p>
            <a:pPr>
              <a:spcBef>
                <a:spcPts val="300"/>
              </a:spcBef>
              <a:spcAft>
                <a:spcPts val="300"/>
              </a:spcAft>
              <a:buFont typeface="Arial" panose="020B0604020202020204" pitchFamily="34" charset="0"/>
              <a:buChar char="•"/>
            </a:pPr>
            <a:r>
              <a:rPr lang="en-US" sz="1600" dirty="0" smtClean="0"/>
              <a:t>The </a:t>
            </a:r>
            <a:r>
              <a:rPr lang="en-US" sz="1600" dirty="0"/>
              <a:t>double colon (::) is used in place of the three all-0 hextets (0:0:0).</a:t>
            </a:r>
            <a:endParaRPr lang="en-US" sz="1600" dirty="0"/>
          </a:p>
          <a:p>
            <a:pPr>
              <a:spcBef>
                <a:spcPts val="300"/>
              </a:spcBef>
              <a:spcAft>
                <a:spcPts val="300"/>
              </a:spcAft>
              <a:buFont typeface="Arial" panose="020B0604020202020204" pitchFamily="34" charset="0"/>
              <a:buChar char="•"/>
            </a:pPr>
            <a:r>
              <a:rPr lang="en-US" sz="1600" dirty="0"/>
              <a:t>The double colon (::) can only be used once within an </a:t>
            </a:r>
            <a:r>
              <a:rPr lang="en-US" sz="1600" dirty="0" smtClean="0"/>
              <a:t>address.</a:t>
            </a:r>
            <a:endParaRPr lang="en-US" sz="1600" dirty="0" smtClean="0"/>
          </a:p>
          <a:p>
            <a:pPr>
              <a:spcBef>
                <a:spcPts val="300"/>
              </a:spcBef>
              <a:spcAft>
                <a:spcPts val="300"/>
              </a:spcAft>
              <a:buFont typeface="Arial" panose="020B0604020202020204" pitchFamily="34" charset="0"/>
              <a:buChar char="•"/>
            </a:pPr>
            <a:r>
              <a:rPr lang="en-US" sz="1600" dirty="0" smtClean="0"/>
              <a:t>When </a:t>
            </a:r>
            <a:r>
              <a:rPr lang="en-US" sz="1600" dirty="0"/>
              <a:t>used with the omitting leading 0s technique, the notation of IPv6 address can often be greatly reduced. This is commonly known as the compressed format.</a:t>
            </a:r>
            <a:endParaRPr lang="en-US" sz="1600" dirty="0"/>
          </a:p>
          <a:p>
            <a:pPr>
              <a:spcBef>
                <a:spcPts val="300"/>
              </a:spcBef>
              <a:spcAft>
                <a:spcPts val="300"/>
              </a:spcAft>
              <a:buFont typeface="Arial" panose="020B0604020202020204" pitchFamily="34" charset="0"/>
              <a:buChar char="•"/>
            </a:pPr>
            <a:r>
              <a:rPr lang="en-US" sz="1600" b="1" dirty="0"/>
              <a:t>E</a:t>
            </a:r>
            <a:r>
              <a:rPr lang="en-US" sz="1600" b="1" dirty="0" smtClean="0"/>
              <a:t>xample of </a:t>
            </a:r>
            <a:r>
              <a:rPr lang="en-US" sz="1600" b="1" dirty="0"/>
              <a:t>incorrect use of the double colon: </a:t>
            </a:r>
            <a:r>
              <a:rPr lang="en-US" sz="1600" dirty="0"/>
              <a:t>2001:db8::abcd::1234</a:t>
            </a:r>
            <a:r>
              <a:rPr lang="en-US" sz="1600" dirty="0" smtClean="0"/>
              <a:t>. </a:t>
            </a:r>
            <a:endParaRPr lang="en-US" sz="1600" dirty="0"/>
          </a:p>
        </p:txBody>
      </p:sp>
      <p:graphicFrame>
        <p:nvGraphicFramePr>
          <p:cNvPr id="4" name="Table 3"/>
          <p:cNvGraphicFramePr>
            <a:graphicFrameLocks noGrp="1"/>
          </p:cNvGraphicFramePr>
          <p:nvPr/>
        </p:nvGraphicFramePr>
        <p:xfrm>
          <a:off x="464745" y="3319179"/>
          <a:ext cx="8452918" cy="1185627"/>
        </p:xfrm>
        <a:graphic>
          <a:graphicData uri="http://schemas.openxmlformats.org/drawingml/2006/table">
            <a:tbl>
              <a:tblPr firstRow="1" bandRow="1">
                <a:tableStyleId>{5C22544A-7EE6-4342-B048-85BDC9FD1C3A}</a:tableStyleId>
              </a:tblPr>
              <a:tblGrid>
                <a:gridCol w="1834835"/>
                <a:gridCol w="6618083"/>
              </a:tblGrid>
              <a:tr h="370840">
                <a:tc>
                  <a:txBody>
                    <a:bodyPr/>
                    <a:lstStyle/>
                    <a:p>
                      <a:pPr algn="ctr" fontAlgn="ctr"/>
                      <a:r>
                        <a:rPr lang="en-IN" dirty="0">
                          <a:effectLst/>
                        </a:rPr>
                        <a:t>Type</a:t>
                      </a:r>
                      <a:endParaRPr lang="en-IN" dirty="0">
                        <a:effectLst/>
                      </a:endParaRPr>
                    </a:p>
                  </a:txBody>
                  <a:tcPr marL="27214" marR="27214" marT="27214" marB="27214" anchor="ctr"/>
                </a:tc>
                <a:tc>
                  <a:txBody>
                    <a:bodyPr/>
                    <a:lstStyle/>
                    <a:p>
                      <a:pPr algn="ctr" fontAlgn="ctr"/>
                      <a:r>
                        <a:rPr lang="en-IN" dirty="0">
                          <a:effectLst/>
                        </a:rPr>
                        <a:t>Format</a:t>
                      </a:r>
                      <a:endParaRPr lang="en-IN" dirty="0">
                        <a:effectLst/>
                      </a:endParaRPr>
                    </a:p>
                  </a:txBody>
                  <a:tcPr marL="27214" marR="27214" marT="27214" marB="27214" anchor="ctr"/>
                </a:tc>
              </a:tr>
              <a:tr h="275395">
                <a:tc>
                  <a:txBody>
                    <a:bodyPr/>
                    <a:lstStyle/>
                    <a:p>
                      <a:pPr fontAlgn="ctr"/>
                      <a:r>
                        <a:rPr lang="en-IN" b="0" dirty="0">
                          <a:effectLst/>
                        </a:rPr>
                        <a:t>Preferred</a:t>
                      </a:r>
                      <a:endParaRPr lang="en-IN" b="0" dirty="0">
                        <a:effectLst/>
                      </a:endParaRPr>
                    </a:p>
                  </a:txBody>
                  <a:tcPr marL="27214" marR="27214" marT="27214" marB="27214" anchor="ctr"/>
                </a:tc>
                <a:tc>
                  <a:txBody>
                    <a:bodyPr/>
                    <a:lstStyle/>
                    <a:p>
                      <a:pPr rtl="0" fontAlgn="ctr"/>
                      <a:r>
                        <a:rPr lang="en-IN" b="0" dirty="0">
                          <a:effectLst/>
                          <a:latin typeface="Courier New" panose="02070309020205020404" pitchFamily="49" charset="0"/>
                          <a:cs typeface="Courier New" panose="02070309020205020404" pitchFamily="49" charset="0"/>
                        </a:rPr>
                        <a:t>2001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db8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1111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200</a:t>
                      </a:r>
                      <a:endParaRPr lang="en-IN" b="0" dirty="0">
                        <a:effectLst/>
                        <a:latin typeface="Courier New" panose="02070309020205020404" pitchFamily="49" charset="0"/>
                        <a:cs typeface="Courier New" panose="02070309020205020404" pitchFamily="49" charset="0"/>
                      </a:endParaRPr>
                    </a:p>
                  </a:txBody>
                  <a:tcPr marL="27214" marR="27214" marT="27214" marB="27214" anchor="ctr"/>
                </a:tc>
              </a:tr>
              <a:tr h="244444">
                <a:tc>
                  <a:txBody>
                    <a:bodyPr/>
                    <a:lstStyle/>
                    <a:p>
                      <a:pPr fontAlgn="ctr"/>
                      <a:r>
                        <a:rPr lang="en-IN" b="0" dirty="0">
                          <a:effectLst/>
                        </a:rPr>
                        <a:t>Compressed/spaces</a:t>
                      </a:r>
                      <a:endParaRPr lang="en-IN" b="0" dirty="0">
                        <a:effectLst/>
                      </a:endParaRPr>
                    </a:p>
                  </a:txBody>
                  <a:tcPr marL="27214" marR="27214" marT="27214" marB="27214" anchor="ctr"/>
                </a:tc>
                <a:tc>
                  <a:txBody>
                    <a:bodyPr/>
                    <a:lstStyle/>
                    <a:p>
                      <a:pPr rtl="0" fontAlgn="ctr"/>
                      <a:r>
                        <a:rPr lang="en-IN" b="0" dirty="0">
                          <a:effectLst/>
                          <a:latin typeface="Courier New" panose="02070309020205020404" pitchFamily="49" charset="0"/>
                          <a:cs typeface="Courier New" panose="02070309020205020404" pitchFamily="49" charset="0"/>
                        </a:rPr>
                        <a:t>2001 : db8 : 0 : 1111 : : 200</a:t>
                      </a:r>
                      <a:endParaRPr lang="en-IN" b="0" dirty="0">
                        <a:effectLst/>
                        <a:latin typeface="Courier New" panose="02070309020205020404" pitchFamily="49" charset="0"/>
                        <a:cs typeface="Courier New" panose="02070309020205020404" pitchFamily="49" charset="0"/>
                      </a:endParaRPr>
                    </a:p>
                  </a:txBody>
                  <a:tcPr marL="27214" marR="27214" marT="27214" marB="27214" anchor="ctr"/>
                </a:tc>
              </a:tr>
              <a:tr h="271604">
                <a:tc>
                  <a:txBody>
                    <a:bodyPr/>
                    <a:lstStyle/>
                    <a:p>
                      <a:pPr fontAlgn="ctr"/>
                      <a:r>
                        <a:rPr lang="en-IN" b="0" dirty="0">
                          <a:effectLst/>
                        </a:rPr>
                        <a:t>Compressed</a:t>
                      </a:r>
                      <a:endParaRPr lang="en-IN" b="0" dirty="0">
                        <a:effectLst/>
                      </a:endParaRP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2001:db8:0:1111::200</a:t>
                      </a:r>
                      <a:endParaRPr lang="en-IN" b="0" dirty="0">
                        <a:effectLst/>
                        <a:latin typeface="Courier New" panose="02070309020205020404" pitchFamily="49" charset="0"/>
                        <a:cs typeface="Courier New" panose="02070309020205020404" pitchFamily="49" charset="0"/>
                      </a:endParaRPr>
                    </a:p>
                  </a:txBody>
                  <a:tcPr marL="27214" marR="27214" marT="27214" marB="27214" anchor="ctr"/>
                </a:tc>
              </a:tr>
            </a:tbl>
          </a:graphicData>
        </a:graphic>
      </p:graphicFrame>
    </p:spTree>
    <p:custDataLst>
      <p:tags r:id="rId1"/>
    </p:custData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smtClean="0"/>
              <a:t>IPv6</a:t>
            </a:r>
            <a:endParaRPr lang="en-US" sz="1600" dirty="0"/>
          </a:p>
          <a:p>
            <a:r>
              <a:rPr lang="en-US" dirty="0"/>
              <a:t>IPv6 Prefix Length</a:t>
            </a:r>
            <a:endParaRPr lang="en-US" dirty="0"/>
          </a:p>
        </p:txBody>
      </p:sp>
      <p:sp>
        <p:nvSpPr>
          <p:cNvPr id="2" name="Content Placeholder 1"/>
          <p:cNvSpPr>
            <a:spLocks noGrp="1"/>
          </p:cNvSpPr>
          <p:nvPr>
            <p:ph idx="1"/>
          </p:nvPr>
        </p:nvSpPr>
        <p:spPr>
          <a:xfrm>
            <a:off x="162173" y="753680"/>
            <a:ext cx="8881255" cy="312682"/>
          </a:xfrm>
        </p:spPr>
        <p:txBody>
          <a:bodyPr/>
          <a:lstStyle/>
          <a:p>
            <a:pPr>
              <a:buFont typeface="Arial" panose="020B0604020202020204" pitchFamily="34" charset="0"/>
              <a:buChar char="•"/>
            </a:pPr>
            <a:r>
              <a:rPr lang="en-US" sz="1600" dirty="0"/>
              <a:t>The </a:t>
            </a:r>
            <a:r>
              <a:rPr lang="en-US" sz="1600" dirty="0" smtClean="0"/>
              <a:t>prefix can be </a:t>
            </a:r>
            <a:r>
              <a:rPr lang="en-US" sz="1600" dirty="0"/>
              <a:t>identified by a dotted-decimal subnet mask or prefix length (slash notation</a:t>
            </a:r>
            <a:r>
              <a:rPr lang="en-US" sz="1600" dirty="0" smtClean="0"/>
              <a:t>).</a:t>
            </a:r>
            <a:endParaRPr lang="en-US" sz="1600" dirty="0" smtClean="0"/>
          </a:p>
          <a:p>
            <a:pPr marL="0" indent="0">
              <a:buNone/>
            </a:pPr>
            <a:r>
              <a:rPr lang="en-US" sz="1600" dirty="0" smtClean="0"/>
              <a:t> </a:t>
            </a:r>
            <a:endParaRPr lang="en-US" sz="1400" dirty="0"/>
          </a:p>
        </p:txBody>
      </p:sp>
      <p:sp>
        <p:nvSpPr>
          <p:cNvPr id="4" name="Content Placeholder 3"/>
          <p:cNvSpPr txBox="1"/>
          <p:nvPr/>
        </p:nvSpPr>
        <p:spPr>
          <a:xfrm>
            <a:off x="162170" y="1057309"/>
            <a:ext cx="8981830" cy="1800493"/>
          </a:xfrm>
          <a:prstGeom prst="rect">
            <a:avLst/>
          </a:prstGeom>
          <a:noFill/>
        </p:spPr>
        <p:txBody>
          <a:bodyPr wrap="square" rtlCol="0">
            <a:spAutoFit/>
          </a:bodyPr>
          <a:lstStyle/>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For example, an IPv4 address of 192.168.1.10 with dotted-decimal subnet mask 255.255.255.0 is equivalent to 192.168.1.10/24.</a:t>
            </a:r>
            <a:endParaRPr lang="en-US" sz="1600" dirty="0">
              <a:solidFill>
                <a:srgbClr val="000000"/>
              </a:solidFill>
            </a:endParaRP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In IPv4 the /24 is called the </a:t>
            </a:r>
            <a:r>
              <a:rPr lang="en-US" sz="1600" dirty="0" smtClean="0">
                <a:solidFill>
                  <a:srgbClr val="000000"/>
                </a:solidFill>
              </a:rPr>
              <a:t>prefix, whereas in Pv6 </a:t>
            </a:r>
            <a:r>
              <a:rPr lang="en-US" sz="1600" dirty="0">
                <a:solidFill>
                  <a:srgbClr val="000000"/>
                </a:solidFill>
              </a:rPr>
              <a:t>it is called the prefix length. </a:t>
            </a:r>
            <a:endParaRPr lang="en-US" sz="1600" dirty="0">
              <a:solidFill>
                <a:srgbClr val="000000"/>
              </a:solidFill>
            </a:endParaRPr>
          </a:p>
          <a:p>
            <a:pPr marL="285750" indent="-285750">
              <a:spcBef>
                <a:spcPts val="300"/>
              </a:spcBef>
              <a:spcAft>
                <a:spcPts val="300"/>
              </a:spcAft>
              <a:buClr>
                <a:schemeClr val="tx2"/>
              </a:buClr>
              <a:buFont typeface="Arial" panose="020B0604020202020204" pitchFamily="34" charset="0"/>
              <a:buChar char="•"/>
            </a:pPr>
            <a:r>
              <a:rPr lang="en-US" sz="1600" dirty="0" smtClean="0">
                <a:solidFill>
                  <a:srgbClr val="000000"/>
                </a:solidFill>
              </a:rPr>
              <a:t>Similar to IPv4, the </a:t>
            </a:r>
            <a:r>
              <a:rPr lang="en-US" sz="1600" dirty="0">
                <a:solidFill>
                  <a:srgbClr val="000000"/>
                </a:solidFill>
              </a:rPr>
              <a:t>prefix length is represented in slash notation and is used to indicate the network portion of an IPv6 </a:t>
            </a:r>
            <a:r>
              <a:rPr lang="en-US" sz="1600" dirty="0" smtClean="0">
                <a:solidFill>
                  <a:srgbClr val="000000"/>
                </a:solidFill>
              </a:rPr>
              <a:t>address. It can </a:t>
            </a:r>
            <a:r>
              <a:rPr lang="en-US" sz="1600" dirty="0">
                <a:solidFill>
                  <a:srgbClr val="000000"/>
                </a:solidFill>
              </a:rPr>
              <a:t>range from 0 to128.</a:t>
            </a:r>
            <a:endParaRPr lang="en-US" sz="1600" dirty="0">
              <a:solidFill>
                <a:srgbClr val="000000"/>
              </a:solidFill>
            </a:endParaRP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It is strongly recommended to use a 64-bit Interface ID for most networks</a:t>
            </a:r>
            <a:r>
              <a:rPr lang="en-US" sz="1600" dirty="0" smtClean="0">
                <a:solidFill>
                  <a:srgbClr val="000000"/>
                </a:solidFill>
              </a:rPr>
              <a:t>. </a:t>
            </a:r>
            <a:r>
              <a:rPr lang="en-US" sz="1600" b="1" dirty="0" smtClean="0">
                <a:solidFill>
                  <a:srgbClr val="000000"/>
                </a:solidFill>
              </a:rPr>
              <a:t>             </a:t>
            </a:r>
            <a:endParaRPr lang="en-US" sz="1400" dirty="0">
              <a:solidFill>
                <a:srgbClr val="000000"/>
              </a:solidFill>
            </a:endParaRPr>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3410" y="2911355"/>
            <a:ext cx="4817990" cy="177695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smtClean="0"/>
              <a:t>IPv6</a:t>
            </a:r>
            <a:endParaRPr lang="en-US" sz="1600" dirty="0"/>
          </a:p>
          <a:p>
            <a:r>
              <a:rPr lang="en-US" dirty="0"/>
              <a:t>Video – Layer 2 and Layer 3 Addressing</a:t>
            </a:r>
            <a:endParaRPr lang="en-US" dirty="0"/>
          </a:p>
        </p:txBody>
      </p:sp>
      <p:sp>
        <p:nvSpPr>
          <p:cNvPr id="2" name="Content Placeholder 1"/>
          <p:cNvSpPr>
            <a:spLocks noGrp="1"/>
          </p:cNvSpPr>
          <p:nvPr>
            <p:ph idx="1"/>
          </p:nvPr>
        </p:nvSpPr>
        <p:spPr>
          <a:xfrm>
            <a:off x="198383" y="832679"/>
            <a:ext cx="8523278" cy="475378"/>
          </a:xfrm>
        </p:spPr>
        <p:txBody>
          <a:bodyPr/>
          <a:lstStyle/>
          <a:p>
            <a:pPr marL="0" indent="0">
              <a:buNone/>
            </a:pPr>
            <a:r>
              <a:rPr lang="en-US" sz="1600" dirty="0" smtClean="0">
                <a:solidFill>
                  <a:schemeClr val="tx1">
                    <a:lumMod val="50000"/>
                  </a:schemeClr>
                </a:solidFill>
              </a:rPr>
              <a:t>Watch the video to learn about Layer 2 and Layer 3 Addressing</a:t>
            </a:r>
            <a:endParaRPr lang="en-US" sz="1600" strike="sngStrike" dirty="0">
              <a:solidFill>
                <a:schemeClr val="tx1">
                  <a:lumMod val="50000"/>
                </a:schemeClr>
              </a:solidFill>
            </a:endParaRPr>
          </a:p>
          <a:p>
            <a:pPr marL="0" indent="0">
              <a:buNone/>
            </a:pPr>
            <a:endParaRPr lang="en-US" sz="1600" dirty="0" smtClean="0">
              <a:solidFill>
                <a:schemeClr val="tx1">
                  <a:lumMod val="50000"/>
                </a:schemeClr>
              </a:solidFill>
            </a:endParaRPr>
          </a:p>
          <a:p>
            <a:pPr marL="0" indent="0">
              <a:buNone/>
            </a:pPr>
            <a:endParaRPr lang="en-US" sz="1600" dirty="0">
              <a:solidFill>
                <a:schemeClr val="tx1">
                  <a:lumMod val="50000"/>
                </a:schemeClr>
              </a:solidFill>
            </a:endParaRPr>
          </a:p>
        </p:txBody>
      </p:sp>
      <p:pic>
        <p:nvPicPr>
          <p:cNvPr id="4099"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l="3734" t="8054" r="4191" b="23688"/>
          <a:stretch>
            <a:fillRect/>
          </a:stretch>
        </p:blipFill>
        <p:spPr bwMode="auto">
          <a:xfrm>
            <a:off x="1542855" y="1317640"/>
            <a:ext cx="6527259" cy="3122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548" y="1598868"/>
            <a:ext cx="8537678" cy="1802391"/>
          </a:xfrm>
        </p:spPr>
        <p:txBody>
          <a:bodyPr/>
          <a:lstStyle/>
          <a:p>
            <a:r>
              <a:rPr lang="en-US" dirty="0" smtClean="0">
                <a:solidFill>
                  <a:schemeClr val="accent5">
                    <a:lumMod val="40000"/>
                    <a:lumOff val="60000"/>
                  </a:schemeClr>
                </a:solidFill>
              </a:rPr>
              <a:t>6.7 </a:t>
            </a:r>
            <a:r>
              <a:rPr lang="en-US" dirty="0">
                <a:solidFill>
                  <a:schemeClr val="accent5">
                    <a:lumMod val="40000"/>
                    <a:lumOff val="60000"/>
                  </a:schemeClr>
                </a:solidFill>
              </a:rPr>
              <a:t>Ethernet and IP Protocol 			 Summary</a:t>
            </a:r>
            <a:r>
              <a:rPr lang="en-US" dirty="0" smtClean="0">
                <a:solidFill>
                  <a:srgbClr val="FF0000"/>
                </a:solidFill>
              </a:rPr>
              <a:t>	</a:t>
            </a:r>
            <a:r>
              <a:rPr lang="en-US" dirty="0" smtClean="0">
                <a:solidFill>
                  <a:schemeClr val="accent5">
                    <a:lumMod val="40000"/>
                    <a:lumOff val="60000"/>
                  </a:schemeClr>
                </a:solidFill>
              </a:rPr>
              <a:t> </a:t>
            </a:r>
            <a:endParaRPr lang="en-US" dirty="0">
              <a:solidFill>
                <a:schemeClr val="accent5">
                  <a:lumMod val="40000"/>
                  <a:lumOff val="6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a:t>
            </a:r>
            <a:r>
              <a:rPr lang="en-US" sz="1600" dirty="0" smtClean="0"/>
              <a:t>Protocol (</a:t>
            </a:r>
            <a:r>
              <a:rPr lang="en-US" sz="1600" dirty="0"/>
              <a:t>IP)</a:t>
            </a:r>
            <a:endParaRPr lang="en-US" sz="1600" dirty="0"/>
          </a:p>
          <a:p>
            <a:r>
              <a:rPr lang="en-US" dirty="0" smtClean="0"/>
              <a:t>Ethernet </a:t>
            </a:r>
            <a:r>
              <a:rPr lang="en-US" dirty="0"/>
              <a:t>Frame Fields</a:t>
            </a:r>
            <a:endParaRPr lang="en-US" dirty="0"/>
          </a:p>
        </p:txBody>
      </p:sp>
      <p:sp>
        <p:nvSpPr>
          <p:cNvPr id="2" name="Content Placeholder 1"/>
          <p:cNvSpPr>
            <a:spLocks noGrp="1"/>
          </p:cNvSpPr>
          <p:nvPr>
            <p:ph idx="1"/>
          </p:nvPr>
        </p:nvSpPr>
        <p:spPr>
          <a:xfrm>
            <a:off x="189331" y="717467"/>
            <a:ext cx="8954669" cy="1594060"/>
          </a:xfrm>
        </p:spPr>
        <p:txBody>
          <a:bodyPr/>
          <a:lstStyle/>
          <a:p>
            <a:pPr>
              <a:buFont typeface="Arial" panose="020B0604020202020204" pitchFamily="34" charset="0"/>
              <a:buChar char="•"/>
            </a:pPr>
            <a:r>
              <a:rPr lang="en-US" sz="1600" dirty="0"/>
              <a:t>The minimum Ethernet frame size is 64 bytes and the maximum is 1518 bytes. </a:t>
            </a:r>
            <a:r>
              <a:rPr lang="en-IN" sz="1600" dirty="0"/>
              <a:t>This includes all bytes from the destination MAC address field through the </a:t>
            </a:r>
            <a:r>
              <a:rPr lang="en-IN" sz="1600" dirty="0" smtClean="0"/>
              <a:t>Frame </a:t>
            </a:r>
            <a:r>
              <a:rPr lang="en-IN" sz="1600" dirty="0"/>
              <a:t>C</a:t>
            </a:r>
            <a:r>
              <a:rPr lang="en-IN" sz="1600" dirty="0" smtClean="0"/>
              <a:t>heck </a:t>
            </a:r>
            <a:r>
              <a:rPr lang="en-IN" sz="1600" dirty="0"/>
              <a:t>S</a:t>
            </a:r>
            <a:r>
              <a:rPr lang="en-IN" sz="1600" dirty="0" smtClean="0"/>
              <a:t>equence </a:t>
            </a:r>
            <a:r>
              <a:rPr lang="en-IN" sz="1600" dirty="0"/>
              <a:t>(FCS) field</a:t>
            </a:r>
            <a:r>
              <a:rPr lang="en-IN" sz="1600" dirty="0" smtClean="0"/>
              <a:t>.</a:t>
            </a:r>
            <a:endParaRPr lang="en-US" sz="1600" dirty="0"/>
          </a:p>
          <a:p>
            <a:pPr>
              <a:buFont typeface="Arial" panose="020B0604020202020204" pitchFamily="34" charset="0"/>
              <a:buChar char="•"/>
            </a:pPr>
            <a:r>
              <a:rPr lang="en-IN" sz="1600" dirty="0"/>
              <a:t>Any frame less than 64 bytes in length is considered a “collision fragment” or “runt frame” and is automatically discarded by receiving stations. Frames with more than 1500 bytes of data are considered “jumbo” or “baby giant frames</a:t>
            </a:r>
            <a:r>
              <a:rPr lang="en-IN" sz="1600" dirty="0" smtClean="0"/>
              <a:t>”.</a:t>
            </a:r>
            <a:endParaRPr lang="en-US" sz="1600" dirty="0" smtClean="0"/>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6877" y="2483495"/>
            <a:ext cx="6470246" cy="191480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 Box"/>
          <p:cNvSpPr/>
          <p:nvPr/>
        </p:nvSpPr>
        <p:spPr>
          <a:xfrm>
            <a:off x="2274690" y="4452621"/>
            <a:ext cx="459462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Ethernet </a:t>
            </a:r>
            <a:r>
              <a:rPr lang="en-US" sz="1600" dirty="0" smtClean="0">
                <a:solidFill>
                  <a:srgbClr val="000000"/>
                </a:solidFill>
                <a:latin typeface="+mn-lt"/>
                <a:ea typeface="MS PGothic" panose="020B0600070205080204" pitchFamily="34" charset="-128"/>
                <a:cs typeface="CiscoSans"/>
              </a:rPr>
              <a:t>Frame Fields</a:t>
            </a:r>
            <a:endParaRPr lang="en-US" sz="1600" dirty="0">
              <a:solidFill>
                <a:srgbClr val="000000"/>
              </a:solidFill>
              <a:latin typeface="+mn-lt"/>
              <a:ea typeface="MS PGothic" panose="020B0600070205080204" pitchFamily="34" charset="-128"/>
              <a:cs typeface="CiscoSans"/>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056451" cy="757551"/>
          </a:xfrm>
        </p:spPr>
        <p:txBody>
          <a:bodyPr/>
          <a:lstStyle/>
          <a:p>
            <a:r>
              <a:rPr lang="en-US" sz="1600" dirty="0" smtClean="0"/>
              <a:t>Ethernet and IP Protocol Summary</a:t>
            </a:r>
            <a:br>
              <a:rPr lang="en-US" sz="1600" dirty="0" smtClean="0"/>
            </a:br>
            <a:r>
              <a:rPr lang="en-US" dirty="0" smtClean="0"/>
              <a:t>What </a:t>
            </a:r>
            <a:r>
              <a:rPr lang="en-US" dirty="0"/>
              <a:t>Did I Learn in this Module?</a:t>
            </a:r>
            <a:endParaRPr lang="en-CA" altLang="en-US" dirty="0"/>
          </a:p>
        </p:txBody>
      </p:sp>
      <p:sp>
        <p:nvSpPr>
          <p:cNvPr id="13315" name="Content Placeholder 2"/>
          <p:cNvSpPr>
            <a:spLocks noGrp="1"/>
          </p:cNvSpPr>
          <p:nvPr>
            <p:ph idx="1"/>
          </p:nvPr>
        </p:nvSpPr>
        <p:spPr>
          <a:xfrm>
            <a:off x="151929" y="744550"/>
            <a:ext cx="8840141" cy="4206154"/>
          </a:xfrm>
        </p:spPr>
        <p:txBody>
          <a:bodyPr/>
          <a:lstStyle/>
          <a:p>
            <a:pPr marL="285750" lvl="2" indent="-195580">
              <a:buClr>
                <a:schemeClr val="tx2"/>
              </a:buClr>
              <a:buSzPct val="90000"/>
              <a:buFont typeface="Arial" panose="020B0604020202020204" pitchFamily="34" charset="0"/>
              <a:buChar char="•"/>
            </a:pPr>
            <a:r>
              <a:rPr lang="en-US" sz="1600" dirty="0" smtClean="0"/>
              <a:t>Ethernet </a:t>
            </a:r>
            <a:r>
              <a:rPr lang="en-US" sz="1600" dirty="0"/>
              <a:t>and wireless LANs (WLANs) are the two most popular LAN technologies</a:t>
            </a:r>
            <a:r>
              <a:rPr lang="en-US" sz="1600" dirty="0" smtClean="0"/>
              <a:t>.</a:t>
            </a:r>
            <a:r>
              <a:rPr lang="en-US" sz="1600" dirty="0"/>
              <a:t> </a:t>
            </a:r>
            <a:r>
              <a:rPr lang="en-US" sz="1600" dirty="0" smtClean="0"/>
              <a:t>It </a:t>
            </a:r>
            <a:r>
              <a:rPr lang="en-US" sz="1600" dirty="0"/>
              <a:t>operates at the physical and data link layers of the OSI model and are defined in the IEEE 802.2 and 802.3 standards</a:t>
            </a:r>
            <a:r>
              <a:rPr lang="en-US" sz="1600" dirty="0" smtClean="0"/>
              <a:t>.</a:t>
            </a:r>
            <a:endParaRPr lang="en-US" sz="1600" dirty="0" smtClean="0"/>
          </a:p>
          <a:p>
            <a:pPr marL="285750" lvl="2" indent="-195580">
              <a:buClr>
                <a:schemeClr val="tx2"/>
              </a:buClr>
              <a:buSzPct val="90000"/>
              <a:buFont typeface="Arial" panose="020B0604020202020204" pitchFamily="34" charset="0"/>
              <a:buChar char="•"/>
            </a:pPr>
            <a:r>
              <a:rPr lang="en-US" sz="1600" dirty="0"/>
              <a:t>The MAC address can be represented using dashes, colons, or periods between the groups of digits</a:t>
            </a:r>
            <a:r>
              <a:rPr lang="en-US" sz="1600" dirty="0" smtClean="0"/>
              <a:t>.</a:t>
            </a:r>
            <a:endParaRPr lang="en-US" sz="1600" dirty="0" smtClean="0"/>
          </a:p>
          <a:p>
            <a:pPr marL="285750" lvl="2" indent="-195580">
              <a:buClr>
                <a:schemeClr val="tx2"/>
              </a:buClr>
              <a:buSzPct val="90000"/>
              <a:buFont typeface="Arial" panose="020B0604020202020204" pitchFamily="34" charset="0"/>
              <a:buChar char="•"/>
            </a:pPr>
            <a:r>
              <a:rPr lang="en-US" sz="1600" dirty="0"/>
              <a:t>IP version 4 (IPv4) and IP version 6 (IPv6) are the principle network layer communication protocols. </a:t>
            </a:r>
            <a:endParaRPr lang="en-US" sz="1600" dirty="0" smtClean="0"/>
          </a:p>
          <a:p>
            <a:pPr marL="285750" lvl="2" indent="-195580">
              <a:buClr>
                <a:schemeClr val="tx2"/>
              </a:buClr>
              <a:buSzPct val="90000"/>
              <a:buFont typeface="Arial" panose="020B0604020202020204" pitchFamily="34" charset="0"/>
              <a:buChar char="•"/>
            </a:pPr>
            <a:r>
              <a:rPr lang="en-US" sz="1600" dirty="0"/>
              <a:t>N</a:t>
            </a:r>
            <a:r>
              <a:rPr lang="en-US" sz="1600" dirty="0" smtClean="0"/>
              <a:t>etwork </a:t>
            </a:r>
            <a:r>
              <a:rPr lang="en-US" sz="1600" dirty="0"/>
              <a:t>layer protocols perform four basic </a:t>
            </a:r>
            <a:r>
              <a:rPr lang="en-US" sz="1600" dirty="0" smtClean="0"/>
              <a:t>operations such as </a:t>
            </a:r>
            <a:r>
              <a:rPr lang="en-US" sz="1600" dirty="0"/>
              <a:t>addressing end devices, encapsulation, routing, and </a:t>
            </a:r>
            <a:r>
              <a:rPr lang="en-US" sz="1600" dirty="0" smtClean="0"/>
              <a:t>de-encapsulation</a:t>
            </a:r>
            <a:endParaRPr lang="en-US" sz="1600" dirty="0" smtClean="0"/>
          </a:p>
          <a:p>
            <a:pPr marL="285750" lvl="2" indent="-195580">
              <a:buClr>
                <a:schemeClr val="tx2"/>
              </a:buClr>
              <a:buSzPct val="90000"/>
              <a:buFont typeface="Arial" panose="020B0604020202020204" pitchFamily="34" charset="0"/>
              <a:buChar char="•"/>
            </a:pPr>
            <a:r>
              <a:rPr lang="en-US" sz="1600" dirty="0"/>
              <a:t>An IPv4 address is a 32-bit hierarchical address that identifies a network and a host on the network. An IPv6 address is a 128-bit hierarchical address.</a:t>
            </a:r>
            <a:endParaRPr lang="en-US" sz="1600" dirty="0" smtClean="0"/>
          </a:p>
          <a:p>
            <a:pPr marL="285750" lvl="2" indent="-195580">
              <a:buClr>
                <a:schemeClr val="tx2"/>
              </a:buClr>
              <a:buSzPct val="90000"/>
              <a:buFont typeface="Arial" panose="020B0604020202020204" pitchFamily="34" charset="0"/>
              <a:buChar char="•"/>
            </a:pPr>
            <a:r>
              <a:rPr lang="en-US" sz="1600" dirty="0" smtClean="0"/>
              <a:t>The </a:t>
            </a:r>
            <a:r>
              <a:rPr lang="en-US" sz="1600" dirty="0"/>
              <a:t>prefix length is the number of bits that are set to 1 in the subnet mask. It is written in “slash notation”, which is noted by a forward slash (/) followed by the number of bits that are </a:t>
            </a:r>
            <a:r>
              <a:rPr lang="en-US" sz="1600" dirty="0" smtClean="0"/>
              <a:t> set </a:t>
            </a:r>
            <a:r>
              <a:rPr lang="en-US" sz="1600" dirty="0"/>
              <a:t>to 1. </a:t>
            </a:r>
            <a:endParaRPr lang="en-US" sz="1600" dirty="0"/>
          </a:p>
        </p:txBody>
      </p:sp>
    </p:spTree>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056451" cy="757551"/>
          </a:xfrm>
        </p:spPr>
        <p:txBody>
          <a:bodyPr/>
          <a:lstStyle/>
          <a:p>
            <a:r>
              <a:rPr lang="en-US" sz="1600" dirty="0"/>
              <a:t>Ethernet and IP Protocol </a:t>
            </a:r>
            <a:r>
              <a:rPr lang="en-US" sz="1600" dirty="0" smtClean="0"/>
              <a:t>Summary</a:t>
            </a:r>
            <a:br>
              <a:rPr lang="en-US" sz="1600" dirty="0" smtClean="0"/>
            </a:br>
            <a:r>
              <a:rPr lang="en-US" dirty="0" smtClean="0"/>
              <a:t>What </a:t>
            </a:r>
            <a:r>
              <a:rPr lang="en-US" dirty="0"/>
              <a:t>Did I Learn in this Module?</a:t>
            </a:r>
            <a:endParaRPr lang="en-CA" altLang="en-US" dirty="0"/>
          </a:p>
        </p:txBody>
      </p:sp>
      <p:sp>
        <p:nvSpPr>
          <p:cNvPr id="13315" name="Content Placeholder 2"/>
          <p:cNvSpPr>
            <a:spLocks noGrp="1"/>
          </p:cNvSpPr>
          <p:nvPr>
            <p:ph idx="1"/>
          </p:nvPr>
        </p:nvSpPr>
        <p:spPr>
          <a:xfrm>
            <a:off x="151929" y="744550"/>
            <a:ext cx="8840141" cy="4206154"/>
          </a:xfrm>
        </p:spPr>
        <p:txBody>
          <a:bodyPr/>
          <a:lstStyle/>
          <a:p>
            <a:pPr marL="285750" lvl="2" indent="-195580">
              <a:spcBef>
                <a:spcPts val="600"/>
              </a:spcBef>
              <a:spcAft>
                <a:spcPts val="600"/>
              </a:spcAft>
              <a:buClr>
                <a:schemeClr val="tx2"/>
              </a:buClr>
              <a:buSzPct val="90000"/>
              <a:buFont typeface="Arial" panose="020B0604020202020204" pitchFamily="34" charset="0"/>
              <a:buChar char="•"/>
            </a:pPr>
            <a:r>
              <a:rPr lang="en-US" sz="1600" dirty="0"/>
              <a:t>The process that is used to identify the network portion and host portion is called ANDing. </a:t>
            </a:r>
            <a:endParaRPr lang="en-US" sz="1600" dirty="0" smtClean="0"/>
          </a:p>
          <a:p>
            <a:pPr marL="285750" lvl="2" indent="-195580">
              <a:spcBef>
                <a:spcPts val="600"/>
              </a:spcBef>
              <a:spcAft>
                <a:spcPts val="600"/>
              </a:spcAft>
              <a:buClr>
                <a:schemeClr val="tx2"/>
              </a:buClr>
              <a:buSzPct val="90000"/>
              <a:buFont typeface="Arial" panose="020B0604020202020204" pitchFamily="34" charset="0"/>
              <a:buChar char="•"/>
            </a:pPr>
            <a:r>
              <a:rPr lang="en-US" sz="1600" dirty="0"/>
              <a:t>Class A, Class B, and Class </a:t>
            </a:r>
            <a:r>
              <a:rPr lang="en-US" sz="1600" dirty="0" smtClean="0"/>
              <a:t>C are the different </a:t>
            </a:r>
            <a:r>
              <a:rPr lang="en-US" sz="1600" dirty="0"/>
              <a:t>ranges of IP addresses. </a:t>
            </a:r>
            <a:endParaRPr lang="en-US" sz="1600" dirty="0" smtClean="0"/>
          </a:p>
          <a:p>
            <a:pPr marL="285750" lvl="2" indent="-195580">
              <a:spcBef>
                <a:spcPts val="600"/>
              </a:spcBef>
              <a:spcAft>
                <a:spcPts val="600"/>
              </a:spcAft>
              <a:buClr>
                <a:schemeClr val="tx2"/>
              </a:buClr>
              <a:buSzPct val="90000"/>
              <a:buFont typeface="Arial" panose="020B0604020202020204" pitchFamily="34" charset="0"/>
              <a:buChar char="•"/>
            </a:pPr>
            <a:r>
              <a:rPr lang="en-US" sz="1600" dirty="0" smtClean="0"/>
              <a:t>The </a:t>
            </a:r>
            <a:r>
              <a:rPr lang="en-US" sz="1600" dirty="0"/>
              <a:t>router that is connected to the local network segment is referred to as the default gateway. </a:t>
            </a:r>
            <a:endParaRPr lang="en-US" sz="1600" dirty="0" smtClean="0"/>
          </a:p>
          <a:p>
            <a:pPr marL="285750" lvl="2" indent="-195580">
              <a:spcBef>
                <a:spcPts val="600"/>
              </a:spcBef>
              <a:spcAft>
                <a:spcPts val="600"/>
              </a:spcAft>
              <a:buClr>
                <a:schemeClr val="tx2"/>
              </a:buClr>
              <a:buSzPct val="90000"/>
              <a:buFont typeface="Arial" panose="020B0604020202020204" pitchFamily="34" charset="0"/>
              <a:buChar char="•"/>
            </a:pPr>
            <a:r>
              <a:rPr lang="en-US" sz="1600" dirty="0" smtClean="0"/>
              <a:t>On </a:t>
            </a:r>
            <a:r>
              <a:rPr lang="en-US" sz="1600" dirty="0"/>
              <a:t>a Windows host, the </a:t>
            </a:r>
            <a:r>
              <a:rPr lang="en-US" sz="1600" b="1" dirty="0"/>
              <a:t>route print</a:t>
            </a:r>
            <a:r>
              <a:rPr lang="en-US" sz="1600" dirty="0"/>
              <a:t> or </a:t>
            </a:r>
            <a:r>
              <a:rPr lang="en-US" sz="1600" b="1" dirty="0"/>
              <a:t>netstat -r</a:t>
            </a:r>
            <a:r>
              <a:rPr lang="en-US" sz="1600" dirty="0"/>
              <a:t> command can be used to display the host routing table</a:t>
            </a:r>
            <a:r>
              <a:rPr lang="en-US" sz="1600" dirty="0" smtClean="0"/>
              <a:t>.</a:t>
            </a:r>
            <a:endParaRPr lang="en-US" sz="1600" dirty="0" smtClean="0"/>
          </a:p>
          <a:p>
            <a:pPr marL="285750" lvl="2" indent="-195580">
              <a:spcBef>
                <a:spcPts val="600"/>
              </a:spcBef>
              <a:spcAft>
                <a:spcPts val="600"/>
              </a:spcAft>
              <a:buClr>
                <a:schemeClr val="tx2"/>
              </a:buClr>
              <a:buSzPct val="90000"/>
              <a:buFont typeface="Arial" panose="020B0604020202020204" pitchFamily="34" charset="0"/>
              <a:buChar char="•"/>
            </a:pPr>
            <a:r>
              <a:rPr lang="en-US" sz="1600" dirty="0"/>
              <a:t>There are two rules that help to reduce the number of digits that are needed to represent an IPv6 address</a:t>
            </a:r>
            <a:r>
              <a:rPr lang="en-US" sz="1600" dirty="0" smtClean="0"/>
              <a:t>.</a:t>
            </a:r>
            <a:endParaRPr lang="en-US" sz="1600" dirty="0" smtClean="0"/>
          </a:p>
          <a:p>
            <a:pPr marL="285750" lvl="2" indent="-195580">
              <a:spcBef>
                <a:spcPts val="600"/>
              </a:spcBef>
              <a:spcAft>
                <a:spcPts val="600"/>
              </a:spcAft>
              <a:buClr>
                <a:schemeClr val="tx2"/>
              </a:buClr>
              <a:buSzPct val="90000"/>
              <a:buFont typeface="Arial" panose="020B0604020202020204" pitchFamily="34" charset="0"/>
              <a:buChar char="•"/>
            </a:pPr>
            <a:r>
              <a:rPr lang="en-US" sz="1600" dirty="0"/>
              <a:t>The prefix length can range from 0 to 128. </a:t>
            </a:r>
            <a:endParaRPr lang="en-US" sz="1600" dirty="0"/>
          </a:p>
        </p:txBody>
      </p:sp>
    </p:spTree>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panose="020B0604020202020204" pitchFamily="34" charset="0"/>
              </a:rPr>
              <a:t>Module 6</a:t>
            </a:r>
            <a:br>
              <a:rPr lang="en-US" dirty="0">
                <a:latin typeface="Arial" panose="020B0604020202020204" pitchFamily="34" charset="0"/>
              </a:rPr>
            </a:br>
            <a:r>
              <a:rPr lang="en-US" dirty="0">
                <a:latin typeface="Arial" panose="020B0604020202020204" pitchFamily="34" charset="0"/>
              </a:rPr>
              <a:t>New Terms and Commands</a:t>
            </a:r>
            <a:endParaRPr lang="en-US" dirty="0">
              <a:latin typeface="Arial" panose="020B0604020202020204" pitchFamily="34" charset="0"/>
            </a:endParaRPr>
          </a:p>
        </p:txBody>
      </p:sp>
      <p:graphicFrame>
        <p:nvGraphicFramePr>
          <p:cNvPr id="3" name="Content Placeholder 2"/>
          <p:cNvGraphicFramePr>
            <a:graphicFrameLocks noGrp="1"/>
          </p:cNvGraphicFramePr>
          <p:nvPr>
            <p:ph idx="1"/>
          </p:nvPr>
        </p:nvGraphicFramePr>
        <p:xfrm>
          <a:off x="660903" y="993913"/>
          <a:ext cx="7623018" cy="1219200"/>
        </p:xfrm>
        <a:graphic>
          <a:graphicData uri="http://schemas.openxmlformats.org/drawingml/2006/table">
            <a:tbl>
              <a:tblPr firstRow="1" bandRow="1">
                <a:tableStyleId>{F5AB1C69-6EDB-4FF4-983F-18BD219EF322}</a:tableStyleId>
              </a:tblPr>
              <a:tblGrid>
                <a:gridCol w="4237022"/>
                <a:gridCol w="3385996"/>
              </a:tblGrid>
              <a:tr h="1043117">
                <a:tc>
                  <a:txBody>
                    <a:bodyPr/>
                    <a:lstStyle/>
                    <a:p>
                      <a:pPr marL="173355" indent="-173355">
                        <a:spcBef>
                          <a:spcPts val="200"/>
                        </a:spcBef>
                        <a:spcAft>
                          <a:spcPts val="200"/>
                        </a:spcAft>
                        <a:buFont typeface="Arial" panose="020B0604020202020204" pitchFamily="34" charset="0"/>
                        <a:buChar char="•"/>
                      </a:pPr>
                      <a:r>
                        <a:rPr lang="en-US" sz="1600" b="0" dirty="0" smtClean="0">
                          <a:solidFill>
                            <a:schemeClr val="tx1"/>
                          </a:solidFill>
                          <a:latin typeface="+mn-lt"/>
                        </a:rPr>
                        <a:t>Open Shortest Path First (OSPF) </a:t>
                      </a:r>
                      <a:endParaRPr lang="en-US" sz="1600" b="0" dirty="0" smtClean="0">
                        <a:solidFill>
                          <a:schemeClr val="tx1"/>
                        </a:solidFill>
                        <a:latin typeface="+mn-lt"/>
                      </a:endParaRPr>
                    </a:p>
                    <a:p>
                      <a:pPr marL="173355" indent="-173355">
                        <a:spcBef>
                          <a:spcPts val="200"/>
                        </a:spcBef>
                        <a:spcAft>
                          <a:spcPts val="200"/>
                        </a:spcAft>
                        <a:buFont typeface="Arial" panose="020B0604020202020204" pitchFamily="34" charset="0"/>
                        <a:buChar char="•"/>
                      </a:pPr>
                      <a:r>
                        <a:rPr lang="en-US" sz="1600" b="0" dirty="0" smtClean="0">
                          <a:solidFill>
                            <a:schemeClr val="tx1"/>
                          </a:solidFill>
                          <a:latin typeface="+mn-lt"/>
                        </a:rPr>
                        <a:t>Internet Control Message Protocol (ICMP) </a:t>
                      </a:r>
                      <a:endParaRPr lang="en-US" sz="1600" b="0" dirty="0" smtClean="0">
                        <a:solidFill>
                          <a:schemeClr val="tx1"/>
                        </a:solidFill>
                        <a:latin typeface="+mn-lt"/>
                      </a:endParaRPr>
                    </a:p>
                    <a:p>
                      <a:pPr marL="173355" indent="-173355">
                        <a:spcBef>
                          <a:spcPts val="200"/>
                        </a:spcBef>
                        <a:spcAft>
                          <a:spcPts val="200"/>
                        </a:spcAft>
                        <a:buFont typeface="Arial" panose="020B0604020202020204" pitchFamily="34" charset="0"/>
                        <a:buChar char="•"/>
                      </a:pPr>
                      <a:r>
                        <a:rPr lang="en-US" sz="1600" b="0" dirty="0" smtClean="0">
                          <a:solidFill>
                            <a:schemeClr val="tx1"/>
                          </a:solidFill>
                          <a:latin typeface="+mn-lt"/>
                        </a:rPr>
                        <a:t>Maximum Transmission Unit (MTU). </a:t>
                      </a:r>
                      <a:endParaRPr lang="en-US" sz="1600" b="0" dirty="0" smtClean="0">
                        <a:solidFill>
                          <a:schemeClr val="tx1"/>
                        </a:solidFill>
                        <a:latin typeface="+mn-lt"/>
                      </a:endParaRPr>
                    </a:p>
                    <a:p>
                      <a:pPr marL="0" indent="0" algn="l" defTabSz="685800"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355" indent="-173355">
                        <a:spcBef>
                          <a:spcPts val="200"/>
                        </a:spcBef>
                        <a:spcAft>
                          <a:spcPts val="200"/>
                        </a:spcAft>
                        <a:buFont typeface="Arial" panose="020B0604020202020204" pitchFamily="34" charset="0"/>
                        <a:buChar char="•"/>
                      </a:pPr>
                      <a:r>
                        <a:rPr lang="en-US" sz="1600" b="0" dirty="0" smtClean="0">
                          <a:solidFill>
                            <a:schemeClr val="tx1"/>
                          </a:solidFill>
                          <a:latin typeface="+mn-lt"/>
                        </a:rPr>
                        <a:t>Internet Header Length (IHL), </a:t>
                      </a:r>
                      <a:endParaRPr lang="en-US" sz="1600" b="0" dirty="0" smtClean="0">
                        <a:solidFill>
                          <a:schemeClr val="tx1"/>
                        </a:solidFill>
                        <a:latin typeface="+mn-lt"/>
                      </a:endParaRPr>
                    </a:p>
                    <a:p>
                      <a:pPr marL="173355" indent="-173355">
                        <a:spcBef>
                          <a:spcPts val="200"/>
                        </a:spcBef>
                        <a:spcAft>
                          <a:spcPts val="200"/>
                        </a:spcAft>
                        <a:buFont typeface="Arial" panose="020B0604020202020204" pitchFamily="34" charset="0"/>
                        <a:buChar char="•"/>
                      </a:pPr>
                      <a:r>
                        <a:rPr lang="en-US" sz="1600" b="0" dirty="0" smtClean="0">
                          <a:solidFill>
                            <a:schemeClr val="tx1"/>
                          </a:solidFill>
                          <a:latin typeface="+mn-lt"/>
                        </a:rPr>
                        <a:t>Time to Live (TTL) </a:t>
                      </a:r>
                      <a:endParaRPr lang="en-US" sz="1600" b="0" dirty="0" smtClean="0">
                        <a:solidFill>
                          <a:schemeClr val="tx1"/>
                        </a:solidFill>
                        <a:latin typeface="+mn-lt"/>
                      </a:endParaRPr>
                    </a:p>
                    <a:p>
                      <a:pPr marL="0" indent="0">
                        <a:spcBef>
                          <a:spcPts val="200"/>
                        </a:spcBef>
                        <a:spcAft>
                          <a:spcPts val="200"/>
                        </a:spcAft>
                        <a:buFont typeface="Arial" panose="020B0604020202020204" pitchFamily="34" charset="0"/>
                        <a:buNone/>
                      </a:pPr>
                      <a:endParaRPr lang="en-US" sz="1600" b="0" baseline="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a:t>
            </a:r>
            <a:r>
              <a:rPr lang="en-US" sz="1600" dirty="0" smtClean="0"/>
              <a:t>Protocol (</a:t>
            </a:r>
            <a:r>
              <a:rPr lang="en-US" sz="1600" dirty="0"/>
              <a:t>IP)</a:t>
            </a:r>
            <a:endParaRPr lang="en-US" sz="1600" dirty="0"/>
          </a:p>
          <a:p>
            <a:r>
              <a:rPr lang="en-US" dirty="0" smtClean="0"/>
              <a:t>Ethernet </a:t>
            </a:r>
            <a:r>
              <a:rPr lang="en-US" dirty="0"/>
              <a:t>Frame Fields</a:t>
            </a:r>
            <a:endParaRPr lang="en-US" dirty="0"/>
          </a:p>
        </p:txBody>
      </p:sp>
      <p:sp>
        <p:nvSpPr>
          <p:cNvPr id="2" name="Content Placeholder 1"/>
          <p:cNvSpPr>
            <a:spLocks noGrp="1"/>
          </p:cNvSpPr>
          <p:nvPr>
            <p:ph idx="1"/>
          </p:nvPr>
        </p:nvSpPr>
        <p:spPr>
          <a:xfrm>
            <a:off x="189331" y="762732"/>
            <a:ext cx="8728332" cy="378002"/>
          </a:xfrm>
        </p:spPr>
        <p:txBody>
          <a:bodyPr/>
          <a:lstStyle/>
          <a:p>
            <a:pPr>
              <a:buFont typeface="Arial" panose="020B0604020202020204" pitchFamily="34" charset="0"/>
              <a:buChar char="•"/>
            </a:pPr>
            <a:r>
              <a:rPr lang="en-US" sz="1600" dirty="0" smtClean="0"/>
              <a:t>The Ethernet fields and their description is as follows:</a:t>
            </a:r>
            <a:endParaRPr lang="en-US" sz="1600" dirty="0" smtClean="0"/>
          </a:p>
          <a:p>
            <a:pPr>
              <a:buFont typeface="Arial" panose="020B0604020202020204" pitchFamily="34" charset="0"/>
              <a:buChar char="•"/>
            </a:pPr>
            <a:endParaRPr lang="en-US" sz="1600" b="1" dirty="0">
              <a:solidFill>
                <a:srgbClr val="000000"/>
              </a:solidFill>
            </a:endParaRPr>
          </a:p>
        </p:txBody>
      </p:sp>
      <p:graphicFrame>
        <p:nvGraphicFramePr>
          <p:cNvPr id="3" name="Table 2"/>
          <p:cNvGraphicFramePr>
            <a:graphicFrameLocks noGrp="1"/>
          </p:cNvGraphicFramePr>
          <p:nvPr/>
        </p:nvGraphicFramePr>
        <p:xfrm>
          <a:off x="292622" y="1259347"/>
          <a:ext cx="8652202" cy="2781300"/>
        </p:xfrm>
        <a:graphic>
          <a:graphicData uri="http://schemas.openxmlformats.org/drawingml/2006/table">
            <a:tbl>
              <a:tblPr firstRow="1" bandRow="1">
                <a:tableStyleId>{5C22544A-7EE6-4342-B048-85BDC9FD1C3A}</a:tableStyleId>
              </a:tblPr>
              <a:tblGrid>
                <a:gridCol w="2358610"/>
                <a:gridCol w="6293592"/>
              </a:tblGrid>
              <a:tr h="293467">
                <a:tc>
                  <a:txBody>
                    <a:bodyPr/>
                    <a:lstStyle/>
                    <a:p>
                      <a:pPr algn="ctr"/>
                      <a:r>
                        <a:rPr lang="en-US" dirty="0" smtClean="0"/>
                        <a:t>Field</a:t>
                      </a:r>
                      <a:endParaRPr lang="en-US" dirty="0"/>
                    </a:p>
                  </a:txBody>
                  <a:tcPr/>
                </a:tc>
                <a:tc>
                  <a:txBody>
                    <a:bodyPr/>
                    <a:lstStyle/>
                    <a:p>
                      <a:pPr algn="ctr"/>
                      <a:r>
                        <a:rPr lang="en-US" dirty="0" smtClean="0"/>
                        <a:t>Description</a:t>
                      </a:r>
                      <a:endParaRPr lang="en-US" dirty="0"/>
                    </a:p>
                  </a:txBody>
                  <a:tcPr/>
                </a:tc>
              </a:tr>
              <a:tr h="467427">
                <a:tc>
                  <a:txBody>
                    <a:bodyPr/>
                    <a:lstStyle/>
                    <a:p>
                      <a:r>
                        <a:rPr lang="en-US" sz="1400" b="0" i="0" kern="1200" dirty="0" smtClean="0">
                          <a:solidFill>
                            <a:schemeClr val="dk1"/>
                          </a:solidFill>
                          <a:effectLst/>
                          <a:latin typeface="+mn-lt"/>
                          <a:ea typeface="+mn-ea"/>
                          <a:cs typeface="+mn-cs"/>
                        </a:rPr>
                        <a:t>Preamble and Start Frame Delimiter</a:t>
                      </a:r>
                      <a:endParaRPr lang="en-US" dirty="0"/>
                    </a:p>
                  </a:txBody>
                  <a:tcPr/>
                </a:tc>
                <a:tc>
                  <a:txBody>
                    <a:bodyPr/>
                    <a:lstStyle/>
                    <a:p>
                      <a:r>
                        <a:rPr lang="en-US" sz="1400" b="0" i="0" kern="1200" dirty="0" smtClean="0">
                          <a:solidFill>
                            <a:schemeClr val="dk1"/>
                          </a:solidFill>
                          <a:effectLst/>
                          <a:latin typeface="+mn-lt"/>
                          <a:ea typeface="+mn-ea"/>
                          <a:cs typeface="+mn-cs"/>
                        </a:rPr>
                        <a:t>Used for synchronization between the sending and receiving devices.</a:t>
                      </a:r>
                      <a:endParaRPr lang="en-US" dirty="0"/>
                    </a:p>
                  </a:txBody>
                  <a:tcPr/>
                </a:tc>
              </a:tr>
              <a:tr h="293467">
                <a:tc>
                  <a:txBody>
                    <a:bodyPr/>
                    <a:lstStyle/>
                    <a:p>
                      <a:r>
                        <a:rPr lang="en-US" sz="1400" b="0" i="0" kern="1200" dirty="0" smtClean="0">
                          <a:solidFill>
                            <a:schemeClr val="dk1"/>
                          </a:solidFill>
                          <a:effectLst/>
                          <a:latin typeface="+mn-lt"/>
                          <a:ea typeface="+mn-ea"/>
                          <a:cs typeface="+mn-cs"/>
                        </a:rPr>
                        <a:t>Destination MAC Address</a:t>
                      </a:r>
                      <a:endParaRPr lang="en-US" dirty="0"/>
                    </a:p>
                  </a:txBody>
                  <a:tcPr/>
                </a:tc>
                <a:tc>
                  <a:txBody>
                    <a:bodyPr/>
                    <a:lstStyle/>
                    <a:p>
                      <a:r>
                        <a:rPr lang="en-IN" sz="1400" b="0" i="0" kern="1200" dirty="0" smtClean="0">
                          <a:solidFill>
                            <a:schemeClr val="dk1"/>
                          </a:solidFill>
                          <a:effectLst/>
                          <a:latin typeface="+mn-lt"/>
                          <a:ea typeface="+mn-ea"/>
                          <a:cs typeface="+mn-cs"/>
                        </a:rPr>
                        <a:t>It</a:t>
                      </a:r>
                      <a:r>
                        <a:rPr lang="en-IN" sz="1400" b="0" i="0" kern="1200" baseline="0" dirty="0" smtClean="0">
                          <a:solidFill>
                            <a:schemeClr val="dk1"/>
                          </a:solidFill>
                          <a:effectLst/>
                          <a:latin typeface="+mn-lt"/>
                          <a:ea typeface="+mn-ea"/>
                          <a:cs typeface="+mn-cs"/>
                        </a:rPr>
                        <a:t> is </a:t>
                      </a:r>
                      <a:r>
                        <a:rPr lang="en-IN" sz="1400" b="0" i="0" kern="1200" dirty="0" smtClean="0">
                          <a:solidFill>
                            <a:schemeClr val="dk1"/>
                          </a:solidFill>
                          <a:effectLst/>
                          <a:latin typeface="+mn-lt"/>
                          <a:ea typeface="+mn-ea"/>
                          <a:cs typeface="+mn-cs"/>
                        </a:rPr>
                        <a:t>the identifier for the intended recipient. This address is used by Layer 2 to assist devices in determining if a frame is addressed to them. The address in the frame is compared to the MAC address in the device.</a:t>
                      </a:r>
                      <a:endParaRPr lang="en-US" dirty="0"/>
                    </a:p>
                  </a:txBody>
                  <a:tcPr/>
                </a:tc>
              </a:tr>
              <a:tr h="293467">
                <a:tc>
                  <a:txBody>
                    <a:bodyPr/>
                    <a:lstStyle/>
                    <a:p>
                      <a:r>
                        <a:rPr lang="en-US" sz="1400" b="0" i="0" kern="1200" dirty="0" smtClean="0">
                          <a:solidFill>
                            <a:schemeClr val="dk1"/>
                          </a:solidFill>
                          <a:effectLst/>
                          <a:latin typeface="+mn-lt"/>
                          <a:ea typeface="+mn-ea"/>
                          <a:cs typeface="+mn-cs"/>
                        </a:rPr>
                        <a:t>Source MAC Address</a:t>
                      </a:r>
                      <a:endParaRPr lang="en-US" dirty="0"/>
                    </a:p>
                  </a:txBody>
                  <a:tcPr/>
                </a:tc>
                <a:tc>
                  <a:txBody>
                    <a:bodyPr/>
                    <a:lstStyle/>
                    <a:p>
                      <a:r>
                        <a:rPr lang="en-US" sz="1400" b="0" i="0" kern="1200" dirty="0" smtClean="0">
                          <a:solidFill>
                            <a:schemeClr val="dk1"/>
                          </a:solidFill>
                          <a:effectLst/>
                          <a:latin typeface="+mn-lt"/>
                          <a:ea typeface="+mn-ea"/>
                          <a:cs typeface="+mn-cs"/>
                        </a:rPr>
                        <a:t>Identifies the originating NIC or interface of the frame.</a:t>
                      </a:r>
                      <a:endParaRPr lang="en-US" dirty="0"/>
                    </a:p>
                  </a:txBody>
                  <a:tcPr/>
                </a:tc>
              </a:tr>
              <a:tr h="297135">
                <a:tc>
                  <a:txBody>
                    <a:bodyPr/>
                    <a:lstStyle/>
                    <a:p>
                      <a:pPr fontAlgn="ctr"/>
                      <a:r>
                        <a:rPr lang="en-US" b="0" dirty="0">
                          <a:effectLst/>
                        </a:rPr>
                        <a:t>Type / Length</a:t>
                      </a:r>
                      <a:endParaRPr lang="en-US" b="0" dirty="0">
                        <a:effectLst/>
                      </a:endParaRPr>
                    </a:p>
                  </a:txBody>
                  <a:tcPr marL="47625" marR="47625" marT="47625" marB="47625" anchor="ctr"/>
                </a:tc>
                <a:tc>
                  <a:txBody>
                    <a:bodyPr/>
                    <a:lstStyle/>
                    <a:p>
                      <a:r>
                        <a:rPr lang="en-US" sz="1400" b="0" i="0" kern="1200" dirty="0" smtClean="0">
                          <a:solidFill>
                            <a:schemeClr val="dk1"/>
                          </a:solidFill>
                          <a:effectLst/>
                          <a:latin typeface="+mn-lt"/>
                          <a:ea typeface="+mn-ea"/>
                          <a:cs typeface="+mn-cs"/>
                        </a:rPr>
                        <a:t>Identifies the upper layer protocol encapsulated in the Ethernet frame.</a:t>
                      </a:r>
                      <a:endParaRPr lang="en-US" dirty="0"/>
                    </a:p>
                  </a:txBody>
                  <a:tcPr/>
                </a:tc>
              </a:tr>
              <a:tr h="297135">
                <a:tc>
                  <a:txBody>
                    <a:bodyPr/>
                    <a:lstStyle/>
                    <a:p>
                      <a:pPr fontAlgn="ctr"/>
                      <a:r>
                        <a:rPr lang="en-US" b="0" dirty="0">
                          <a:effectLst/>
                        </a:rPr>
                        <a:t>Data Field</a:t>
                      </a:r>
                      <a:endParaRPr lang="en-US" b="0" dirty="0">
                        <a:effectLst/>
                      </a:endParaRPr>
                    </a:p>
                  </a:txBody>
                  <a:tcPr marL="47625" marR="47625" marT="47625" marB="47625" anchor="ctr"/>
                </a:tc>
                <a:tc>
                  <a:txBody>
                    <a:bodyPr/>
                    <a:lstStyle/>
                    <a:p>
                      <a:r>
                        <a:rPr lang="en-US" sz="1400" b="0" i="0" kern="1200" dirty="0" smtClean="0">
                          <a:solidFill>
                            <a:schemeClr val="dk1"/>
                          </a:solidFill>
                          <a:effectLst/>
                          <a:latin typeface="+mn-lt"/>
                          <a:ea typeface="+mn-ea"/>
                          <a:cs typeface="+mn-cs"/>
                        </a:rPr>
                        <a:t>Contains the encapsulated data from a higher layer, an IPv4 packet. </a:t>
                      </a:r>
                      <a:endParaRPr lang="en-US" dirty="0"/>
                    </a:p>
                  </a:txBody>
                  <a:tcPr/>
                </a:tc>
              </a:tr>
              <a:tr h="293467">
                <a:tc>
                  <a:txBody>
                    <a:bodyPr/>
                    <a:lstStyle/>
                    <a:p>
                      <a:r>
                        <a:rPr lang="en-US" sz="1400" b="0" i="0" kern="1200" dirty="0" smtClean="0">
                          <a:solidFill>
                            <a:schemeClr val="dk1"/>
                          </a:solidFill>
                          <a:effectLst/>
                          <a:latin typeface="+mn-lt"/>
                          <a:ea typeface="+mn-ea"/>
                          <a:cs typeface="+mn-cs"/>
                        </a:rPr>
                        <a:t>Frame Check Sequence</a:t>
                      </a:r>
                      <a:endParaRPr lang="en-US" dirty="0"/>
                    </a:p>
                  </a:txBody>
                  <a:tcPr/>
                </a:tc>
                <a:tc>
                  <a:txBody>
                    <a:bodyPr/>
                    <a:lstStyle/>
                    <a:p>
                      <a:r>
                        <a:rPr lang="en-US" sz="1400" b="0" i="0" kern="1200" dirty="0" smtClean="0">
                          <a:solidFill>
                            <a:schemeClr val="dk1"/>
                          </a:solidFill>
                          <a:effectLst/>
                          <a:latin typeface="+mn-lt"/>
                          <a:ea typeface="+mn-ea"/>
                          <a:cs typeface="+mn-cs"/>
                        </a:rPr>
                        <a:t>Used to detect errors in a frame</a:t>
                      </a:r>
                      <a:r>
                        <a:rPr lang="en-US" sz="1400" b="0" i="0" kern="1200" baseline="0" dirty="0" smtClean="0">
                          <a:solidFill>
                            <a:schemeClr val="dk1"/>
                          </a:solidFill>
                          <a:effectLst/>
                          <a:latin typeface="+mn-lt"/>
                          <a:ea typeface="+mn-ea"/>
                          <a:cs typeface="+mn-cs"/>
                        </a:rPr>
                        <a:t> using C</a:t>
                      </a:r>
                      <a:r>
                        <a:rPr lang="en-US" sz="1400" b="0" i="0" kern="1200" dirty="0" smtClean="0">
                          <a:solidFill>
                            <a:schemeClr val="dk1"/>
                          </a:solidFill>
                          <a:effectLst/>
                          <a:latin typeface="+mn-lt"/>
                          <a:ea typeface="+mn-ea"/>
                          <a:cs typeface="+mn-cs"/>
                        </a:rPr>
                        <a:t>yclic Redundancy Check (CRC).</a:t>
                      </a:r>
                      <a:endParaRPr lang="en-US" dirty="0"/>
                    </a:p>
                  </a:txBody>
                  <a:tcPr/>
                </a:tc>
              </a:tr>
            </a:tbl>
          </a:graphicData>
        </a:graphic>
      </p:graphicFrame>
    </p:spTree>
    <p:custDataLst>
      <p:tags r:id="rId1"/>
    </p:custData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a:t>
            </a:r>
            <a:r>
              <a:rPr lang="en-US" sz="1600" dirty="0" smtClean="0"/>
              <a:t>Protocol (</a:t>
            </a:r>
            <a:r>
              <a:rPr lang="en-US" sz="1600" dirty="0"/>
              <a:t>IP)</a:t>
            </a:r>
            <a:endParaRPr lang="en-US" sz="1600" dirty="0"/>
          </a:p>
          <a:p>
            <a:r>
              <a:rPr lang="en-US" dirty="0" smtClean="0"/>
              <a:t>MAC </a:t>
            </a:r>
            <a:r>
              <a:rPr lang="en-US" dirty="0"/>
              <a:t>Address Format</a:t>
            </a:r>
            <a:endParaRPr lang="en-US" dirty="0"/>
          </a:p>
        </p:txBody>
      </p:sp>
      <p:sp>
        <p:nvSpPr>
          <p:cNvPr id="2" name="Content Placeholder 1"/>
          <p:cNvSpPr>
            <a:spLocks noGrp="1"/>
          </p:cNvSpPr>
          <p:nvPr>
            <p:ph idx="1"/>
          </p:nvPr>
        </p:nvSpPr>
        <p:spPr>
          <a:xfrm>
            <a:off x="207437" y="798943"/>
            <a:ext cx="2856727" cy="3976699"/>
          </a:xfrm>
        </p:spPr>
        <p:txBody>
          <a:bodyPr/>
          <a:lstStyle/>
          <a:p>
            <a:pPr>
              <a:buFont typeface="Arial" panose="020B0604020202020204" pitchFamily="34" charset="0"/>
              <a:buChar char="•"/>
            </a:pPr>
            <a:r>
              <a:rPr lang="en-US" sz="1600" dirty="0"/>
              <a:t>An Ethernet MAC address is a 48-bit binary value expressed as 12 hexadecimal </a:t>
            </a:r>
            <a:r>
              <a:rPr lang="en-US" sz="1600" dirty="0" smtClean="0"/>
              <a:t>digits.</a:t>
            </a:r>
            <a:endParaRPr lang="en-US" sz="1600" dirty="0" smtClean="0"/>
          </a:p>
          <a:p>
            <a:pPr>
              <a:buFont typeface="Arial" panose="020B0604020202020204" pitchFamily="34" charset="0"/>
              <a:buChar char="•"/>
            </a:pPr>
            <a:r>
              <a:rPr lang="en-US" sz="1600" dirty="0" smtClean="0"/>
              <a:t>Hexadecimal digits uses numbers </a:t>
            </a:r>
            <a:r>
              <a:rPr lang="en-US" sz="1600" dirty="0"/>
              <a:t>0 to 9 and the letters A to F. </a:t>
            </a:r>
            <a:endParaRPr lang="en-US" sz="1600" dirty="0" smtClean="0"/>
          </a:p>
          <a:p>
            <a:pPr>
              <a:buFont typeface="Arial" panose="020B0604020202020204" pitchFamily="34" charset="0"/>
              <a:buChar char="•"/>
            </a:pPr>
            <a:r>
              <a:rPr lang="en-US" sz="1600" dirty="0"/>
              <a:t>Hexadecimal is commonly used to represent binary data</a:t>
            </a:r>
            <a:r>
              <a:rPr lang="en-US" sz="1600" dirty="0" smtClean="0"/>
              <a:t>.</a:t>
            </a:r>
            <a:endParaRPr lang="en-US" sz="1600" dirty="0" smtClean="0"/>
          </a:p>
          <a:p>
            <a:pPr>
              <a:buFont typeface="Arial" panose="020B0604020202020204" pitchFamily="34" charset="0"/>
              <a:buChar char="•"/>
            </a:pPr>
            <a:r>
              <a:rPr lang="en-US" sz="1600" dirty="0"/>
              <a:t>All data that travels on the network is encapsulated in Ethernet </a:t>
            </a:r>
            <a:r>
              <a:rPr lang="en-US" sz="1600" dirty="0" smtClean="0"/>
              <a:t>frames.</a:t>
            </a:r>
            <a:endParaRPr lang="en-US" sz="1600" b="1" dirty="0">
              <a:solidFill>
                <a:srgbClr val="000000"/>
              </a:solidFill>
            </a:endParaRPr>
          </a:p>
        </p:txBody>
      </p:sp>
      <p:pic>
        <p:nvPicPr>
          <p:cNvPr id="3074"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9848" y="866808"/>
            <a:ext cx="3569872" cy="276992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
          <p:cNvSpPr txBox="1"/>
          <p:nvPr/>
        </p:nvSpPr>
        <p:spPr bwMode="auto">
          <a:xfrm>
            <a:off x="3000794" y="3665861"/>
            <a:ext cx="3578925" cy="58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None/>
            </a:pPr>
            <a:r>
              <a:rPr lang="en-US" sz="1600" dirty="0"/>
              <a:t>Decimal and Binary </a:t>
            </a:r>
            <a:r>
              <a:rPr lang="en-US" sz="1600" dirty="0" smtClean="0"/>
              <a:t>Equivalents of </a:t>
            </a:r>
            <a:r>
              <a:rPr lang="en-US" sz="1600" dirty="0"/>
              <a:t>0 to F Hexadecimal</a:t>
            </a:r>
            <a:endParaRPr lang="en-US" sz="1600" dirty="0"/>
          </a:p>
          <a:p>
            <a:pPr>
              <a:buFont typeface="Arial" panose="020B0604020202020204" pitchFamily="34" charset="0"/>
              <a:buChar char="•"/>
            </a:pPr>
            <a:endParaRPr lang="en-US" sz="1600" dirty="0"/>
          </a:p>
        </p:txBody>
      </p:sp>
      <p:pic>
        <p:nvPicPr>
          <p:cNvPr id="307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42" t="6805" r="2668"/>
          <a:stretch>
            <a:fillRect/>
          </a:stretch>
        </p:blipFill>
        <p:spPr bwMode="auto">
          <a:xfrm>
            <a:off x="6605082" y="1967993"/>
            <a:ext cx="2464336" cy="171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
          <p:cNvSpPr txBox="1"/>
          <p:nvPr/>
        </p:nvSpPr>
        <p:spPr bwMode="auto">
          <a:xfrm>
            <a:off x="6665067" y="3706745"/>
            <a:ext cx="2344366" cy="83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None/>
            </a:pPr>
            <a:r>
              <a:rPr lang="en-US" sz="1600" dirty="0"/>
              <a:t>Different Representations of MAC Addresses</a:t>
            </a:r>
            <a:endParaRPr lang="en-US" sz="1600" dirty="0"/>
          </a:p>
          <a:p>
            <a:pPr>
              <a:buFont typeface="Arial" panose="020B0604020202020204" pitchFamily="34" charset="0"/>
              <a:buChar char="•"/>
            </a:pPr>
            <a:endParaRPr lang="en-US" sz="1600" dirty="0"/>
          </a:p>
        </p:txBody>
      </p:sp>
    </p:spTree>
    <p:custDataLst>
      <p:tags r:id="rId3"/>
    </p:custData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300" y="1565195"/>
            <a:ext cx="4464996" cy="1802391"/>
          </a:xfrm>
        </p:spPr>
        <p:txBody>
          <a:bodyPr/>
          <a:lstStyle/>
          <a:p>
            <a:r>
              <a:rPr lang="en-US" dirty="0" smtClean="0">
                <a:solidFill>
                  <a:schemeClr val="accent5">
                    <a:lumMod val="40000"/>
                    <a:lumOff val="60000"/>
                  </a:schemeClr>
                </a:solidFill>
              </a:rPr>
              <a:t>6.2 </a:t>
            </a:r>
            <a:r>
              <a:rPr lang="en-US" dirty="0">
                <a:solidFill>
                  <a:schemeClr val="accent5">
                    <a:lumMod val="40000"/>
                    <a:lumOff val="60000"/>
                  </a:schemeClr>
                </a:solidFill>
              </a:rPr>
              <a:t>IPv4</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endParaRPr lang="en-US" sz="1600" dirty="0"/>
          </a:p>
          <a:p>
            <a:r>
              <a:rPr lang="en-US" dirty="0"/>
              <a:t>The Network </a:t>
            </a:r>
            <a:r>
              <a:rPr lang="en-US" dirty="0" smtClean="0"/>
              <a:t>Layer</a:t>
            </a:r>
            <a:endParaRPr lang="en-US" dirty="0"/>
          </a:p>
        </p:txBody>
      </p:sp>
      <p:sp>
        <p:nvSpPr>
          <p:cNvPr id="2" name="Content Placeholder 1"/>
          <p:cNvSpPr>
            <a:spLocks noGrp="1"/>
          </p:cNvSpPr>
          <p:nvPr>
            <p:ph idx="1"/>
          </p:nvPr>
        </p:nvSpPr>
        <p:spPr>
          <a:xfrm>
            <a:off x="216490" y="735573"/>
            <a:ext cx="8999933" cy="233151"/>
          </a:xfrm>
        </p:spPr>
        <p:txBody>
          <a:bodyPr/>
          <a:lstStyle/>
          <a:p>
            <a:pPr>
              <a:buFont typeface="Arial" panose="020B0604020202020204" pitchFamily="34" charset="0"/>
              <a:buChar char="•"/>
            </a:pPr>
            <a:r>
              <a:rPr lang="en-US" sz="1600" dirty="0"/>
              <a:t>The network </a:t>
            </a:r>
            <a:r>
              <a:rPr lang="en-US" sz="1600" dirty="0" smtClean="0"/>
              <a:t>layer provides </a:t>
            </a:r>
            <a:r>
              <a:rPr lang="en-US" sz="1600" dirty="0"/>
              <a:t>services to allow end devices to exchange data across networks</a:t>
            </a:r>
            <a:r>
              <a:rPr lang="en-US" sz="1600" dirty="0" smtClean="0"/>
              <a:t>.</a:t>
            </a:r>
            <a:endParaRPr lang="en-US" sz="1600" dirty="0" smtClean="0"/>
          </a:p>
        </p:txBody>
      </p:sp>
      <p:sp>
        <p:nvSpPr>
          <p:cNvPr id="3" name="Content Placeholder 2"/>
          <p:cNvSpPr txBox="1"/>
          <p:nvPr/>
        </p:nvSpPr>
        <p:spPr>
          <a:xfrm>
            <a:off x="98799" y="1024837"/>
            <a:ext cx="5143897" cy="4069832"/>
          </a:xfrm>
          <a:prstGeom prst="rect">
            <a:avLst/>
          </a:prstGeom>
          <a:noFill/>
        </p:spPr>
        <p:txBody>
          <a:bodyPr wrap="square" rtlCol="0">
            <a:spAutoFit/>
          </a:bodyPr>
          <a:lstStyle/>
          <a:p>
            <a:pPr marL="285750" indent="-195580">
              <a:spcBef>
                <a:spcPts val="100"/>
              </a:spcBef>
              <a:spcAft>
                <a:spcPts val="100"/>
              </a:spcAft>
              <a:buClr>
                <a:schemeClr val="tx2"/>
              </a:buClr>
              <a:buFont typeface="Arial" panose="020B0604020202020204" pitchFamily="34" charset="0"/>
              <a:buChar char="•"/>
            </a:pPr>
            <a:r>
              <a:rPr lang="en-US" sz="1600" dirty="0" smtClean="0">
                <a:solidFill>
                  <a:srgbClr val="000000"/>
                </a:solidFill>
              </a:rPr>
              <a:t>IPv4 </a:t>
            </a:r>
            <a:r>
              <a:rPr lang="en-US" sz="1600" dirty="0">
                <a:solidFill>
                  <a:srgbClr val="000000"/>
                </a:solidFill>
              </a:rPr>
              <a:t>and IPv6 are the principle network layer communication protocols. </a:t>
            </a:r>
            <a:endParaRPr lang="en-US" sz="1600" dirty="0">
              <a:solidFill>
                <a:srgbClr val="000000"/>
              </a:solidFill>
            </a:endParaRPr>
          </a:p>
          <a:p>
            <a:pPr marL="285750" indent="-195580">
              <a:spcBef>
                <a:spcPts val="100"/>
              </a:spcBef>
              <a:spcAft>
                <a:spcPts val="100"/>
              </a:spcAft>
              <a:buClr>
                <a:schemeClr val="tx2"/>
              </a:buClr>
              <a:buFont typeface="Arial" panose="020B0604020202020204" pitchFamily="34" charset="0"/>
              <a:buChar char="•"/>
            </a:pPr>
            <a:r>
              <a:rPr lang="en-US" sz="1600" dirty="0">
                <a:solidFill>
                  <a:srgbClr val="000000"/>
                </a:solidFill>
              </a:rPr>
              <a:t>Open Shortest Path First (OSPF) and Internet Control Message Protocol (ICMP) are other network layer </a:t>
            </a:r>
            <a:r>
              <a:rPr lang="en-US" sz="1600" dirty="0" smtClean="0">
                <a:solidFill>
                  <a:srgbClr val="000000"/>
                </a:solidFill>
              </a:rPr>
              <a:t>protocols.</a:t>
            </a:r>
            <a:endParaRPr lang="en-US" sz="1600" dirty="0" smtClean="0">
              <a:solidFill>
                <a:srgbClr val="000000"/>
              </a:solidFill>
            </a:endParaRPr>
          </a:p>
          <a:p>
            <a:pPr marL="285750" indent="-285750">
              <a:lnSpc>
                <a:spcPct val="30000"/>
              </a:lnSpc>
              <a:spcBef>
                <a:spcPts val="0"/>
              </a:spcBef>
              <a:spcAft>
                <a:spcPts val="0"/>
              </a:spcAft>
              <a:buClr>
                <a:schemeClr val="tx2"/>
              </a:buClr>
              <a:buFont typeface="Arial" panose="020B0604020202020204" pitchFamily="34" charset="0"/>
              <a:buChar char="•"/>
            </a:pPr>
            <a:endParaRPr lang="en-US" sz="1600" dirty="0">
              <a:solidFill>
                <a:srgbClr val="000000"/>
              </a:solidFill>
            </a:endParaRPr>
          </a:p>
          <a:p>
            <a:pPr marL="90805">
              <a:spcBef>
                <a:spcPts val="100"/>
              </a:spcBef>
              <a:spcAft>
                <a:spcPts val="100"/>
              </a:spcAft>
              <a:buClr>
                <a:schemeClr val="tx2"/>
              </a:buClr>
            </a:pPr>
            <a:r>
              <a:rPr lang="en-US" sz="1600" b="1" dirty="0">
                <a:solidFill>
                  <a:srgbClr val="000000"/>
                </a:solidFill>
              </a:rPr>
              <a:t>Basic operations of network layer protocol:</a:t>
            </a:r>
            <a:endParaRPr lang="en-US" sz="1600" b="1" dirty="0">
              <a:solidFill>
                <a:srgbClr val="000000"/>
              </a:solidFill>
            </a:endParaRP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Addressing end devices</a:t>
            </a:r>
            <a:r>
              <a:rPr lang="en-US" sz="1600" dirty="0">
                <a:solidFill>
                  <a:srgbClr val="000000"/>
                </a:solidFill>
              </a:rPr>
              <a:t> </a:t>
            </a:r>
            <a:r>
              <a:rPr lang="en-US" sz="1600" dirty="0" smtClean="0">
                <a:solidFill>
                  <a:srgbClr val="000000"/>
                </a:solidFill>
              </a:rPr>
              <a:t>- Configured with a </a:t>
            </a:r>
            <a:r>
              <a:rPr lang="en-US" sz="1600" dirty="0">
                <a:solidFill>
                  <a:srgbClr val="000000"/>
                </a:solidFill>
              </a:rPr>
              <a:t>unique IP address for identification </a:t>
            </a:r>
            <a:endParaRPr lang="en-US" sz="1600" dirty="0">
              <a:solidFill>
                <a:srgbClr val="000000"/>
              </a:solidFill>
            </a:endParaRP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Encapsulation</a:t>
            </a:r>
            <a:r>
              <a:rPr lang="en-US" sz="1600" dirty="0">
                <a:solidFill>
                  <a:srgbClr val="000000"/>
                </a:solidFill>
              </a:rPr>
              <a:t> - </a:t>
            </a:r>
            <a:r>
              <a:rPr lang="pt-BR" sz="1600" dirty="0">
                <a:solidFill>
                  <a:srgbClr val="000000"/>
                </a:solidFill>
              </a:rPr>
              <a:t>E</a:t>
            </a:r>
            <a:r>
              <a:rPr lang="pt-BR" sz="1600" dirty="0" smtClean="0">
                <a:solidFill>
                  <a:srgbClr val="000000"/>
                </a:solidFill>
              </a:rPr>
              <a:t>ncapsulates </a:t>
            </a:r>
            <a:r>
              <a:rPr lang="pt-BR" sz="1600" dirty="0">
                <a:solidFill>
                  <a:srgbClr val="000000"/>
                </a:solidFill>
              </a:rPr>
              <a:t>the </a:t>
            </a:r>
            <a:r>
              <a:rPr lang="pt-BR" sz="1600" dirty="0" smtClean="0">
                <a:solidFill>
                  <a:srgbClr val="000000"/>
                </a:solidFill>
              </a:rPr>
              <a:t>Protocol </a:t>
            </a:r>
            <a:r>
              <a:rPr lang="pt-BR" sz="1600" dirty="0">
                <a:solidFill>
                  <a:srgbClr val="000000"/>
                </a:solidFill>
              </a:rPr>
              <a:t>D</a:t>
            </a:r>
            <a:r>
              <a:rPr lang="pt-BR" sz="1600" dirty="0" smtClean="0">
                <a:solidFill>
                  <a:srgbClr val="000000"/>
                </a:solidFill>
              </a:rPr>
              <a:t>ata </a:t>
            </a:r>
            <a:r>
              <a:rPr lang="pt-BR" sz="1600" dirty="0">
                <a:solidFill>
                  <a:srgbClr val="000000"/>
                </a:solidFill>
              </a:rPr>
              <a:t>U</a:t>
            </a:r>
            <a:r>
              <a:rPr lang="pt-BR" sz="1600" dirty="0" smtClean="0">
                <a:solidFill>
                  <a:srgbClr val="000000"/>
                </a:solidFill>
              </a:rPr>
              <a:t>nit </a:t>
            </a:r>
            <a:r>
              <a:rPr lang="pt-BR" sz="1600" dirty="0">
                <a:solidFill>
                  <a:srgbClr val="000000"/>
                </a:solidFill>
              </a:rPr>
              <a:t>(PDU</a:t>
            </a:r>
            <a:r>
              <a:rPr lang="pt-BR" sz="1600" dirty="0" smtClean="0">
                <a:solidFill>
                  <a:srgbClr val="000000"/>
                </a:solidFill>
              </a:rPr>
              <a:t>) from the transport layer into a packet.</a:t>
            </a:r>
            <a:endParaRPr lang="en-US" sz="1600" dirty="0">
              <a:solidFill>
                <a:srgbClr val="000000"/>
              </a:solidFill>
            </a:endParaRP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Routing</a:t>
            </a:r>
            <a:r>
              <a:rPr lang="en-US" sz="1600" dirty="0">
                <a:solidFill>
                  <a:srgbClr val="000000"/>
                </a:solidFill>
              </a:rPr>
              <a:t> - </a:t>
            </a:r>
            <a:r>
              <a:rPr lang="en-US" sz="1600" dirty="0" smtClean="0">
                <a:solidFill>
                  <a:srgbClr val="000000"/>
                </a:solidFill>
              </a:rPr>
              <a:t>Select </a:t>
            </a:r>
            <a:r>
              <a:rPr lang="en-US" sz="1600" dirty="0">
                <a:solidFill>
                  <a:srgbClr val="000000"/>
                </a:solidFill>
              </a:rPr>
              <a:t>the best </a:t>
            </a:r>
            <a:r>
              <a:rPr lang="en-US" sz="1600" dirty="0" smtClean="0">
                <a:solidFill>
                  <a:srgbClr val="000000"/>
                </a:solidFill>
              </a:rPr>
              <a:t>path and direct packets towards destination host.</a:t>
            </a:r>
            <a:endParaRPr lang="en-US" sz="1600" dirty="0">
              <a:solidFill>
                <a:srgbClr val="000000"/>
              </a:solidFill>
            </a:endParaRP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De-encapsulation</a:t>
            </a:r>
            <a:r>
              <a:rPr lang="en-US" sz="1600" dirty="0">
                <a:solidFill>
                  <a:srgbClr val="000000"/>
                </a:solidFill>
              </a:rPr>
              <a:t> </a:t>
            </a:r>
            <a:r>
              <a:rPr lang="en-US" sz="1600" dirty="0" smtClean="0">
                <a:solidFill>
                  <a:srgbClr val="000000"/>
                </a:solidFill>
              </a:rPr>
              <a:t>– Performed </a:t>
            </a:r>
            <a:r>
              <a:rPr lang="en-US" sz="1600" dirty="0">
                <a:solidFill>
                  <a:srgbClr val="000000"/>
                </a:solidFill>
              </a:rPr>
              <a:t>by the destination host.</a:t>
            </a:r>
            <a:endParaRPr lang="en-US" sz="1600" dirty="0">
              <a:solidFill>
                <a:srgbClr val="000000"/>
              </a:solidFill>
            </a:endParaRPr>
          </a:p>
          <a:p>
            <a:pPr>
              <a:spcBef>
                <a:spcPts val="100"/>
              </a:spcBef>
              <a:spcAft>
                <a:spcPts val="100"/>
              </a:spcAft>
            </a:pPr>
            <a:endParaRPr lang="en-IN" dirty="0"/>
          </a:p>
        </p:txBody>
      </p:sp>
      <p:sp>
        <p:nvSpPr>
          <p:cNvPr id="8" name="Text Box 1"/>
          <p:cNvSpPr txBox="1">
            <a:spLocks noChangeArrowheads="1"/>
          </p:cNvSpPr>
          <p:nvPr/>
        </p:nvSpPr>
        <p:spPr bwMode="auto">
          <a:xfrm>
            <a:off x="5242696" y="3925397"/>
            <a:ext cx="3813838"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pPr algn="ctr"/>
            <a:r>
              <a:rPr lang="en-US" sz="1600" dirty="0">
                <a:solidFill>
                  <a:srgbClr val="000000"/>
                </a:solidFill>
                <a:latin typeface="+mn-lt"/>
              </a:rPr>
              <a:t>Network Layer </a:t>
            </a:r>
            <a:r>
              <a:rPr lang="en-US" sz="1600" dirty="0" smtClean="0">
                <a:solidFill>
                  <a:srgbClr val="000000"/>
                </a:solidFill>
                <a:latin typeface="+mn-lt"/>
              </a:rPr>
              <a:t>Protocol</a:t>
            </a:r>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42696" y="1345162"/>
            <a:ext cx="3813838" cy="256025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2"/>
    </p:custDataLst>
  </p:cSld>
  <p:clrMapOvr>
    <a:masterClrMapping/>
  </p:clrMapOvr>
  <p:transition spd="slow">
    <p:wipe/>
  </p:transition>
  <p:timing>
    <p:tnLst>
      <p:par>
        <p:cTn id="1" dur="indefinite" restart="never" nodeType="tmRoot"/>
      </p:par>
    </p:tnLst>
  </p:timing>
</p:sld>
</file>

<file path=ppt/tags/tag1.xml><?xml version="1.0" encoding="utf-8"?>
<p:tagLst xmlns:p="http://schemas.openxmlformats.org/presentationml/2006/main">
  <p:tag name="ARTICULATE_SLIDE_THUMBNAIL_REFRESH" val="1"/>
</p:tagLst>
</file>

<file path=ppt/tags/tag10.xml><?xml version="1.0" encoding="utf-8"?>
<p:tagLst xmlns:p="http://schemas.openxmlformats.org/presentationml/2006/main">
  <p:tag name="ARTICULATE_SLIDE_THUMBNAIL_REFRESH" val="1"/>
</p:tagLst>
</file>

<file path=ppt/tags/tag11.xml><?xml version="1.0" encoding="utf-8"?>
<p:tagLst xmlns:p="http://schemas.openxmlformats.org/presentationml/2006/main">
  <p:tag name="ARTICULATE_SLIDE_THUMBNAIL_REFRESH" val="1"/>
</p:tagLst>
</file>

<file path=ppt/tags/tag12.xml><?xml version="1.0" encoding="utf-8"?>
<p:tagLst xmlns:p="http://schemas.openxmlformats.org/presentationml/2006/main">
  <p:tag name="ARTICULATE_SLIDE_THUMBNAIL_REFRESH" val="1"/>
</p:tagLst>
</file>

<file path=ppt/tags/tag13.xml><?xml version="1.0" encoding="utf-8"?>
<p:tagLst xmlns:p="http://schemas.openxmlformats.org/presentationml/2006/main">
  <p:tag name="ARTICULATE_SLIDE_THUMBNAIL_REFRESH" val="1"/>
</p:tagLst>
</file>

<file path=ppt/tags/tag14.xml><?xml version="1.0" encoding="utf-8"?>
<p:tagLst xmlns:p="http://schemas.openxmlformats.org/presentationml/2006/main">
  <p:tag name="ARTICULATE_SLIDE_THUMBNAIL_REFRESH" val="1"/>
</p:tagLst>
</file>

<file path=ppt/tags/tag15.xml><?xml version="1.0" encoding="utf-8"?>
<p:tagLst xmlns:p="http://schemas.openxmlformats.org/presentationml/2006/main">
  <p:tag name="ARTICULATE_SLIDE_THUMBNAIL_REFRESH" val="1"/>
</p:tagLst>
</file>

<file path=ppt/tags/tag16.xml><?xml version="1.0" encoding="utf-8"?>
<p:tagLst xmlns:p="http://schemas.openxmlformats.org/presentationml/2006/main">
  <p:tag name="ARTICULATE_SLIDE_THUMBNAIL_REFRESH" val="1"/>
</p:tagLst>
</file>

<file path=ppt/tags/tag17.xml><?xml version="1.0" encoding="utf-8"?>
<p:tagLst xmlns:p="http://schemas.openxmlformats.org/presentationml/2006/main">
  <p:tag name="ARTICULATE_SLIDE_THUMBNAIL_REFRESH" val="1"/>
</p:tagLst>
</file>

<file path=ppt/tags/tag18.xml><?xml version="1.0" encoding="utf-8"?>
<p:tagLst xmlns:p="http://schemas.openxmlformats.org/presentationml/2006/main">
  <p:tag name="ARTICULATE_SLIDE_THUMBNAIL_REFRESH" val="1"/>
</p:tagLst>
</file>

<file path=ppt/tags/tag19.xml><?xml version="1.0" encoding="utf-8"?>
<p:tagLst xmlns:p="http://schemas.openxmlformats.org/presentationml/2006/main">
  <p:tag name="ARTICULATE_SLIDE_THUMBNAIL_REFRESH" val="1"/>
</p:tagLst>
</file>

<file path=ppt/tags/tag2.xml><?xml version="1.0" encoding="utf-8"?>
<p:tagLst xmlns:p="http://schemas.openxmlformats.org/presentationml/2006/main">
  <p:tag name="ARTICULATE_SLIDE_THUMBNAIL_REFRESH" val="1"/>
</p:tagLst>
</file>

<file path=ppt/tags/tag20.xml><?xml version="1.0" encoding="utf-8"?>
<p:tagLst xmlns:p="http://schemas.openxmlformats.org/presentationml/2006/main">
  <p:tag name="ARTICULATE_SLIDE_THUMBNAIL_REFRESH" val="1"/>
</p:tagLst>
</file>

<file path=ppt/tags/tag21.xml><?xml version="1.0" encoding="utf-8"?>
<p:tagLst xmlns:p="http://schemas.openxmlformats.org/presentationml/2006/main">
  <p:tag name="ARTICULATE_SLIDE_THUMBNAIL_REFRESH" val="1"/>
</p:tagLst>
</file>

<file path=ppt/tags/tag22.xml><?xml version="1.0" encoding="utf-8"?>
<p:tagLst xmlns:p="http://schemas.openxmlformats.org/presentationml/2006/main">
  <p:tag name="ARTICULATE_SLIDE_THUMBNAIL_REFRESH" val="1"/>
</p:tagLst>
</file>

<file path=ppt/tags/tag23.xml><?xml version="1.0" encoding="utf-8"?>
<p:tagLst xmlns:p="http://schemas.openxmlformats.org/presentationml/2006/main">
  <p:tag name="ARTICULATE_SLIDE_THUMBNAIL_REFRESH" val="1"/>
</p:tagLst>
</file>

<file path=ppt/tags/tag24.xml><?xml version="1.0" encoding="utf-8"?>
<p:tagLst xmlns:p="http://schemas.openxmlformats.org/presentationml/2006/main">
  <p:tag name="ARTICULATE_SLIDE_THUMBNAIL_REFRESH" val="1"/>
</p:tagLst>
</file>

<file path=ppt/tags/tag25.xml><?xml version="1.0" encoding="utf-8"?>
<p:tagLst xmlns:p="http://schemas.openxmlformats.org/presentationml/2006/main">
  <p:tag name="ARTICULATE_SLIDE_THUMBNAIL_REFRESH" val="1"/>
</p:tagLst>
</file>

<file path=ppt/tags/tag26.xml><?xml version="1.0" encoding="utf-8"?>
<p:tagLst xmlns:p="http://schemas.openxmlformats.org/presentationml/2006/main">
  <p:tag name="ARTICULATE_SLIDE_THUMBNAIL_REFRESH" val="1"/>
</p:tagLst>
</file>

<file path=ppt/tags/tag27.xml><?xml version="1.0" encoding="utf-8"?>
<p:tagLst xmlns:p="http://schemas.openxmlformats.org/presentationml/2006/main">
  <p:tag name="ARTICULATE_SLIDE_THUMBNAIL_REFRESH" val="1"/>
</p:tagLst>
</file>

<file path=ppt/tags/tag28.xml><?xml version="1.0" encoding="utf-8"?>
<p:tagLst xmlns:p="http://schemas.openxmlformats.org/presentationml/2006/main">
  <p:tag name="ARTICULATE_SLIDE_THUMBNAIL_REFRESH" val="1"/>
</p:tagLst>
</file>

<file path=ppt/tags/tag29.xml><?xml version="1.0" encoding="utf-8"?>
<p:tagLst xmlns:p="http://schemas.openxmlformats.org/presentationml/2006/main">
  <p:tag name="ARTICULATE_SLIDE_THUMBNAIL_REFRESH" val="1"/>
</p:tagLst>
</file>

<file path=ppt/tags/tag3.xml><?xml version="1.0" encoding="utf-8"?>
<p:tagLst xmlns:p="http://schemas.openxmlformats.org/presentationml/2006/main">
  <p:tag name="ARTICULATE_SLIDE_THUMBNAIL_REFRESH" val="1"/>
</p:tagLst>
</file>

<file path=ppt/tags/tag30.xml><?xml version="1.0" encoding="utf-8"?>
<p:tagLst xmlns:p="http://schemas.openxmlformats.org/presentationml/2006/main">
  <p:tag name="ARTICULATE_SLIDE_THUMBNAIL_REFRESH" val="1"/>
</p:tagLst>
</file>

<file path=ppt/tags/tag31.xml><?xml version="1.0" encoding="utf-8"?>
<p:tagLst xmlns:p="http://schemas.openxmlformats.org/presentationml/2006/main">
  <p:tag name="ARTICULATE_SLIDE_THUMBNAIL_REFRESH" val="1"/>
</p:tagLst>
</file>

<file path=ppt/tags/tag32.xml><?xml version="1.0" encoding="utf-8"?>
<p:tagLst xmlns:p="http://schemas.openxmlformats.org/presentationml/2006/main">
  <p:tag name="ARTICULATE_SLIDE_THUMBNAIL_REFRESH" val="1"/>
</p:tagLst>
</file>

<file path=ppt/tags/tag33.xml><?xml version="1.0" encoding="utf-8"?>
<p:tagLst xmlns:p="http://schemas.openxmlformats.org/presentationml/2006/main">
  <p:tag name="ARTICULATE_SLIDE_THUMBNAIL_REFRESH" val="1"/>
</p:tagLst>
</file>

<file path=ppt/tags/tag34.xml><?xml version="1.0" encoding="utf-8"?>
<p:tagLst xmlns:p="http://schemas.openxmlformats.org/presentationml/2006/main">
  <p:tag name="ARTICULATE_SLIDE_THUMBNAIL_REFRESH" val="1"/>
</p:tagLst>
</file>

<file path=ppt/tags/tag35.xml><?xml version="1.0" encoding="utf-8"?>
<p:tagLst xmlns:p="http://schemas.openxmlformats.org/presentationml/2006/main">
  <p:tag name="ARTICULATE_SLIDE_THUMBNAIL_REFRESH" val="1"/>
</p:tagLst>
</file>

<file path=ppt/tags/tag36.xml><?xml version="1.0" encoding="utf-8"?>
<p:tagLst xmlns:p="http://schemas.openxmlformats.org/presentationml/2006/main">
  <p:tag name="ARTICULATE_SLIDE_THUMBNAIL_REFRESH" val="1"/>
</p:tagLst>
</file>

<file path=ppt/tags/tag37.xml><?xml version="1.0" encoding="utf-8"?>
<p:tagLst xmlns:p="http://schemas.openxmlformats.org/presentationml/2006/main">
  <p:tag name="ARTICULATE_SLIDE_THUMBNAIL_REFRESH" val="1"/>
</p:tagLst>
</file>

<file path=ppt/tags/tag38.xml><?xml version="1.0" encoding="utf-8"?>
<p:tagLst xmlns:p="http://schemas.openxmlformats.org/presentationml/2006/main">
  <p:tag name="ARTICULATE_SLIDE_THUMBNAIL_REFRESH" val="1"/>
</p:tagLst>
</file>

<file path=ppt/tags/tag39.xml><?xml version="1.0" encoding="utf-8"?>
<p:tagLst xmlns:p="http://schemas.openxmlformats.org/presentationml/2006/main">
  <p:tag name="ARTICULATE_SLIDE_THUMBNAIL_REFRESH" val="1"/>
</p:tagLst>
</file>

<file path=ppt/tags/tag4.xml><?xml version="1.0" encoding="utf-8"?>
<p:tagLst xmlns:p="http://schemas.openxmlformats.org/presentationml/2006/main">
  <p:tag name="ARTICULATE_SLIDE_THUMBNAIL_REFRESH" val="1"/>
</p:tagLst>
</file>

<file path=ppt/tags/tag40.xml><?xml version="1.0" encoding="utf-8"?>
<p:tagLst xmlns:p="http://schemas.openxmlformats.org/presentationml/2006/main">
  <p:tag name="ARTICULATE_SLIDE_THUMBNAIL_REFRESH" val="1"/>
</p:tagLst>
</file>

<file path=ppt/tags/tag41.xml><?xml version="1.0" encoding="utf-8"?>
<p:tagLst xmlns:p="http://schemas.openxmlformats.org/presentationml/2006/main">
  <p:tag name="ARTICULATE_SLIDE_THUMBNAIL_REFRESH" val="1"/>
</p:tagLst>
</file>

<file path=ppt/tags/tag42.xml><?xml version="1.0" encoding="utf-8"?>
<p:tagLst xmlns:p="http://schemas.openxmlformats.org/presentationml/2006/main">
  <p:tag name="ARTICULATE_SLIDE_THUMBNAIL_REFRESH" val="1"/>
</p:tagLst>
</file>

<file path=ppt/tags/tag43.xml><?xml version="1.0" encoding="utf-8"?>
<p:tagLst xmlns:p="http://schemas.openxmlformats.org/presentationml/2006/main">
  <p:tag name="ARTICULATE_SLIDE_THUMBNAIL_REFRESH" val="1"/>
</p:tagLst>
</file>

<file path=ppt/tags/tag44.xml><?xml version="1.0" encoding="utf-8"?>
<p:tagLst xmlns:p="http://schemas.openxmlformats.org/presentationml/2006/main">
  <p:tag name="ARTICULATE_SLIDE_THUMBNAIL_REFRESH" val="1"/>
</p:tagLst>
</file>

<file path=ppt/tags/tag45.xml><?xml version="1.0" encoding="utf-8"?>
<p:tagLst xmlns:p="http://schemas.openxmlformats.org/presentationml/2006/main">
  <p:tag name="ARTICULATE_SLIDE_THUMBNAIL_REFRESH" val="1"/>
</p:tagLst>
</file>

<file path=ppt/tags/tag46.xml><?xml version="1.0" encoding="utf-8"?>
<p:tagLst xmlns:p="http://schemas.openxmlformats.org/presentationml/2006/main">
  <p:tag name="ARTICULATE_SLIDE_THUMBNAIL_REFRESH" val="1"/>
</p:tagLst>
</file>

<file path=ppt/tags/tag47.xml><?xml version="1.0" encoding="utf-8"?>
<p:tagLst xmlns:p="http://schemas.openxmlformats.org/presentationml/2006/main">
  <p:tag name="ARTICULATE_SLIDE_THUMBNAIL_REFRESH" val="1"/>
</p:tagLst>
</file>

<file path=ppt/tags/tag48.xml><?xml version="1.0" encoding="utf-8"?>
<p:tagLst xmlns:p="http://schemas.openxmlformats.org/presentationml/2006/main">
  <p:tag name="ARTICULATE_SLIDE_THUMBNAIL_REFRESH" val="1"/>
</p:tagLst>
</file>

<file path=ppt/tags/tag49.xml><?xml version="1.0" encoding="utf-8"?>
<p:tagLst xmlns:p="http://schemas.openxmlformats.org/presentationml/2006/main">
  <p:tag name="ARTICULATE_SLIDE_THUMBNAIL_REFRESH" val="1"/>
</p:tagLst>
</file>

<file path=ppt/tags/tag5.xml><?xml version="1.0" encoding="utf-8"?>
<p:tagLst xmlns:p="http://schemas.openxmlformats.org/presentationml/2006/main">
  <p:tag name="ARTICULATE_SLIDE_THUMBNAIL_REFRESH" val="1"/>
</p:tagLst>
</file>

<file path=ppt/tags/tag50.xml><?xml version="1.0" encoding="utf-8"?>
<p:tagLst xmlns:p="http://schemas.openxmlformats.org/presentationml/2006/main">
  <p:tag name="ARTICULATE_SLIDE_THUMBNAIL_REFRESH" val="1"/>
</p:tagLst>
</file>

<file path=ppt/tags/tag51.xml><?xml version="1.0" encoding="utf-8"?>
<p:tagLst xmlns:p="http://schemas.openxmlformats.org/presentationml/2006/main">
  <p:tag name="ARTICULATE_SLIDE_COUNT" val="71"/>
  <p:tag name="ARTICULATE_PROJECT_OPEN" val="0"/>
</p:tagLst>
</file>

<file path=ppt/tags/tag6.xml><?xml version="1.0" encoding="utf-8"?>
<p:tagLst xmlns:p="http://schemas.openxmlformats.org/presentationml/2006/main">
  <p:tag name="ARTICULATE_SLIDE_THUMBNAIL_REFRESH" val="1"/>
</p:tagLst>
</file>

<file path=ppt/tags/tag7.xml><?xml version="1.0" encoding="utf-8"?>
<p:tagLst xmlns:p="http://schemas.openxmlformats.org/presentationml/2006/main">
  <p:tag name="ARTICULATE_SLIDE_THUMBNAIL_REFRESH" val="1"/>
</p:tagLst>
</file>

<file path=ppt/tags/tag8.xml><?xml version="1.0" encoding="utf-8"?>
<p:tagLst xmlns:p="http://schemas.openxmlformats.org/presentationml/2006/main">
  <p:tag name="ARTICULATE_SLIDE_THUMBNAIL_REFRESH" val="1"/>
</p:tagLst>
</file>

<file path=ppt/tags/tag9.xml><?xml version="1.0" encoding="utf-8"?>
<p:tagLst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22409</Words>
  <Application>WPS Presentation</Application>
  <PresentationFormat>On-screen Show (16:9)</PresentationFormat>
  <Paragraphs>619</Paragraphs>
  <Slides>53</Slides>
  <Notes>62</Notes>
  <HiddenSlides>9</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53</vt:i4>
      </vt:variant>
    </vt:vector>
  </HeadingPairs>
  <TitlesOfParts>
    <vt:vector size="69" baseType="lpstr">
      <vt:lpstr>Arial</vt:lpstr>
      <vt:lpstr>SimSun</vt:lpstr>
      <vt:lpstr>Wingdings</vt:lpstr>
      <vt:lpstr>MS PGothic</vt:lpstr>
      <vt:lpstr>CiscoSans Thin</vt:lpstr>
      <vt:lpstr>Segoe Print</vt:lpstr>
      <vt:lpstr>CiscoSans</vt:lpstr>
      <vt:lpstr>CiscoSans</vt:lpstr>
      <vt:lpstr>CiscoSans ExtraLight</vt:lpstr>
      <vt:lpstr>Arial</vt:lpstr>
      <vt:lpstr>CiscoSans ExtraLight</vt:lpstr>
      <vt:lpstr>Courier New</vt:lpstr>
      <vt:lpstr>Microsoft YaHei</vt:lpstr>
      <vt:lpstr>Arial Unicode MS</vt:lpstr>
      <vt:lpstr>Calibri</vt:lpstr>
      <vt:lpstr>Default Theme</vt:lpstr>
      <vt:lpstr>Module 6:Ethernet and Internet 			Protocol(IP)</vt:lpstr>
      <vt:lpstr>Module Objectives</vt:lpstr>
      <vt:lpstr>6.1 Ethernet</vt:lpstr>
      <vt:lpstr>PowerPoint 演示文稿</vt:lpstr>
      <vt:lpstr>PowerPoint 演示文稿</vt:lpstr>
      <vt:lpstr>PowerPoint 演示文稿</vt:lpstr>
      <vt:lpstr>PowerPoint 演示文稿</vt:lpstr>
      <vt:lpstr>6.2 IPv4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IP Addressing Basics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Types of IPv4 Addresses</vt:lpstr>
      <vt:lpstr>PowerPoint 演示文稿</vt:lpstr>
      <vt:lpstr>PowerPoint 演示文稿</vt:lpstr>
      <vt:lpstr>PowerPoint 演示文稿</vt:lpstr>
      <vt:lpstr>PowerPoint 演示文稿</vt:lpstr>
      <vt:lpstr>6.5 The Default Gateway </vt:lpstr>
      <vt:lpstr>PowerPoint 演示文稿</vt:lpstr>
      <vt:lpstr>PowerPoint 演示文稿</vt:lpstr>
      <vt:lpstr>PowerPoint 演示文稿</vt:lpstr>
      <vt:lpstr>PowerPoint 演示文稿</vt:lpstr>
      <vt:lpstr>PowerPoint 演示文稿</vt:lpstr>
      <vt:lpstr>6.6 IPv6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6.7 Ethernet and IP Protocol 			 Summary	 </vt:lpstr>
      <vt:lpstr>Ethernet and IP Protocol Summary What Did I Learn in this Module?</vt:lpstr>
      <vt:lpstr>Ethernet and IP Protocol Summary What Did I Learn in this Module?</vt:lpstr>
      <vt:lpstr>Module 6 New Terms and Commands</vt:lpstr>
      <vt:lpstr>PowerPoint 演示文稿</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IzsaMae gucila</cp:lastModifiedBy>
  <cp:revision>1533</cp:revision>
  <dcterms:created xsi:type="dcterms:W3CDTF">2016-08-22T22:27:00Z</dcterms:created>
  <dcterms:modified xsi:type="dcterms:W3CDTF">2024-04-03T06:22:30Z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ICV">
    <vt:lpwstr>287FF1937F0E4557A808D2D1BDD17304_13</vt:lpwstr>
  </property>
  <property fmtid="{D5CDD505-2E9C-101B-9397-08002B2CF9AE}" pid="11" name="KSOProductBuildVer">
    <vt:lpwstr>1033-12.2.0.13489</vt:lpwstr>
  </property>
</Properties>
</file>