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51.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sldIdLst>
    <p:sldId id="876" r:id="rId2"/>
    <p:sldId id="925" r:id="rId3"/>
    <p:sldId id="759" r:id="rId4"/>
    <p:sldId id="1124" r:id="rId5"/>
    <p:sldId id="1184" r:id="rId6"/>
    <p:sldId id="1125" r:id="rId7"/>
    <p:sldId id="1126" r:id="rId8"/>
    <p:sldId id="1128" r:id="rId9"/>
    <p:sldId id="1127" r:id="rId10"/>
    <p:sldId id="1129" r:id="rId11"/>
    <p:sldId id="1130" r:id="rId12"/>
    <p:sldId id="1131" r:id="rId13"/>
    <p:sldId id="1132" r:id="rId14"/>
    <p:sldId id="1133" r:id="rId15"/>
    <p:sldId id="1134" r:id="rId16"/>
    <p:sldId id="1136" r:id="rId17"/>
    <p:sldId id="1137" r:id="rId18"/>
    <p:sldId id="1140" r:id="rId19"/>
    <p:sldId id="1139" r:id="rId20"/>
    <p:sldId id="1141" r:id="rId21"/>
    <p:sldId id="1142" r:id="rId22"/>
    <p:sldId id="1143" r:id="rId23"/>
    <p:sldId id="1144" r:id="rId24"/>
    <p:sldId id="1146" r:id="rId25"/>
    <p:sldId id="1147" r:id="rId26"/>
    <p:sldId id="1148" r:id="rId27"/>
    <p:sldId id="1149" r:id="rId28"/>
    <p:sldId id="1151" r:id="rId29"/>
    <p:sldId id="1153" r:id="rId30"/>
    <p:sldId id="1154" r:id="rId31"/>
    <p:sldId id="1155" r:id="rId32"/>
    <p:sldId id="1156" r:id="rId33"/>
    <p:sldId id="1157" r:id="rId34"/>
    <p:sldId id="1159" r:id="rId35"/>
    <p:sldId id="1160" r:id="rId36"/>
    <p:sldId id="1162" r:id="rId37"/>
    <p:sldId id="1163" r:id="rId38"/>
    <p:sldId id="1164" r:id="rId39"/>
    <p:sldId id="1165" r:id="rId40"/>
    <p:sldId id="1168" r:id="rId41"/>
    <p:sldId id="1167" r:id="rId42"/>
    <p:sldId id="1183" r:id="rId43"/>
    <p:sldId id="1170" r:id="rId44"/>
    <p:sldId id="1171" r:id="rId45"/>
    <p:sldId id="1172" r:id="rId46"/>
    <p:sldId id="1173" r:id="rId47"/>
    <p:sldId id="1175" r:id="rId48"/>
    <p:sldId id="1176" r:id="rId49"/>
    <p:sldId id="1177" r:id="rId50"/>
    <p:sldId id="1044" r:id="rId51"/>
    <p:sldId id="1180" r:id="rId52"/>
    <p:sldId id="1050" r:id="rId53"/>
    <p:sldId id="291" r:id="rId54"/>
  </p:sldIdLst>
  <p:sldSz cx="9144000" cy="5143500" type="screen16x9"/>
  <p:notesSz cx="6858000" cy="9144000"/>
  <p:custDataLst>
    <p:tags r:id="rId56"/>
  </p:custDataLst>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597" userDrawn="1">
          <p15:clr>
            <a:srgbClr val="A4A3A4"/>
          </p15:clr>
        </p15:guide>
        <p15:guide id="2" pos="3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cmAuthor id="4" name="jagibbon" initials="jmg" lastIdx="3" clrIdx="4"/>
  <p:cmAuthor id="5" name="admin" initials="a" lastIdx="1" clrIdx="5"/>
  <p:cmAuthor id="6" name="Sneha Alex" initials="SA" lastIdx="16"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CCFF"/>
    <a:srgbClr val="0000CC"/>
    <a:srgbClr val="000099"/>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71204" autoAdjust="0"/>
  </p:normalViewPr>
  <p:slideViewPr>
    <p:cSldViewPr snapToGrid="0" showGuides="1">
      <p:cViewPr varScale="1">
        <p:scale>
          <a:sx n="104" d="100"/>
          <a:sy n="104" d="100"/>
        </p:scale>
        <p:origin x="2268" y="96"/>
      </p:cViewPr>
      <p:guideLst>
        <p:guide orient="horz" pos="1597"/>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4/24/2024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solidFill>
                  <a:srgbClr val="FF0000"/>
                </a:solidFill>
              </a:rPr>
              <a:t>Cisco Networking Academy Program</a:t>
            </a:r>
          </a:p>
          <a:p>
            <a:pPr>
              <a:buFontTx/>
              <a:buNone/>
            </a:pPr>
            <a:r>
              <a:rPr lang="en-US" b="0" dirty="0">
                <a:solidFill>
                  <a:srgbClr val="FF0000"/>
                </a:solidFill>
              </a:rPr>
              <a:t>CyberOps Associates v1.0</a:t>
            </a:r>
          </a:p>
          <a:p>
            <a:pPr marL="0" marR="0" indent="0" algn="l" defTabSz="457200" rtl="0" eaLnBrk="1" fontAlgn="auto" latinLnBrk="0" hangingPunct="1">
              <a:lnSpc>
                <a:spcPct val="100000"/>
              </a:lnSpc>
              <a:spcBef>
                <a:spcPts val="0"/>
              </a:spcBef>
              <a:spcAft>
                <a:spcPts val="0"/>
              </a:spcAft>
              <a:buClrTx/>
              <a:buSzTx/>
              <a:buFontTx/>
              <a:buNone/>
              <a:defRPr/>
            </a:pPr>
            <a:r>
              <a:rPr lang="en-US" sz="1200" b="0" dirty="0">
                <a:solidFill>
                  <a:srgbClr val="FF0000"/>
                </a:solidFill>
              </a:rPr>
              <a:t>Module </a:t>
            </a:r>
            <a:r>
              <a:rPr lang="en-US" dirty="0">
                <a:solidFill>
                  <a:schemeClr val="accent5">
                    <a:lumMod val="40000"/>
                    <a:lumOff val="60000"/>
                  </a:schemeClr>
                </a:solidFill>
              </a:rPr>
              <a:t>6 : 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dirty="0">
                <a:solidFill>
                  <a:srgbClr val="FF0000"/>
                </a:solidFill>
              </a:rPr>
              <a:t>5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630" lvl="1" indent="-171450">
              <a:buFont typeface="Arial" panose="020B0604020202020204" pitchFamily="34" charset="0"/>
              <a:buChar char="•"/>
            </a:pPr>
            <a:r>
              <a:rPr lang="en-US" sz="1000" dirty="0"/>
              <a:t>Welcome the audience in a warm and cordial manner. Ensure that everyone is set up with the required resources.</a:t>
            </a:r>
          </a:p>
          <a:p>
            <a:pPr marL="341630" lvl="1" indent="-171450">
              <a:buFont typeface="Arial" panose="020B0604020202020204" pitchFamily="34" charset="0"/>
              <a:buChar char="•"/>
            </a:pPr>
            <a:r>
              <a:rPr lang="en-US" sz="1000" dirty="0"/>
              <a:t>Introduce the topic and encourage learners to come up with a list of expectations from the session. Collate topics on the white board or Desktop while using learner’s inputs to interpret them in words.</a:t>
            </a:r>
            <a:r>
              <a:rPr lang="en-US" sz="1000" b="1" dirty="0"/>
              <a:t> </a:t>
            </a:r>
            <a:endParaRPr lang="en-US" sz="1050" b="1" dirty="0">
              <a:solidFill>
                <a:prstClr val="black"/>
              </a:solidFill>
            </a:endParaRPr>
          </a:p>
          <a:p>
            <a:pPr marL="341630"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1" dirty="0"/>
              <a:t>Key Points: </a:t>
            </a:r>
            <a:r>
              <a:rPr lang="en-US" sz="1200" b="0" i="1" dirty="0"/>
              <a:t>NA</a:t>
            </a:r>
            <a:endParaRPr lang="en-US" sz="1200" i="1" dirty="0"/>
          </a:p>
          <a:p>
            <a:pPr marL="341630" lvl="1" indent="-171450">
              <a:buFont typeface="Courier New" panose="02070309020205020404" pitchFamily="49" charset="0"/>
              <a:buChar char="o"/>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10</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.2.1 – </a:t>
            </a:r>
            <a:r>
              <a:rPr lang="en-US" sz="1200" b="0" i="0" kern="1200" dirty="0">
                <a:solidFill>
                  <a:schemeClr val="tx1"/>
                </a:solidFill>
                <a:effectLst/>
                <a:latin typeface="+mn-lt"/>
                <a:ea typeface="+mn-ea"/>
                <a:cs typeface="+mn-cs"/>
              </a:rPr>
              <a:t>The Network Layer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11</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.2.2 – </a:t>
            </a:r>
            <a:r>
              <a:rPr lang="en-US" sz="1200" b="0" i="0" kern="1200" dirty="0">
                <a:solidFill>
                  <a:schemeClr val="tx1"/>
                </a:solidFill>
                <a:effectLst/>
                <a:latin typeface="+mn-lt"/>
                <a:ea typeface="+mn-ea"/>
                <a:cs typeface="+mn-cs"/>
              </a:rPr>
              <a:t>IP Encapsulation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12</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.2.3– </a:t>
            </a:r>
            <a:r>
              <a:rPr lang="en-US" sz="1200" b="0" i="0" kern="1200" dirty="0">
                <a:solidFill>
                  <a:schemeClr val="tx1"/>
                </a:solidFill>
                <a:effectLst/>
                <a:latin typeface="+mn-lt"/>
                <a:ea typeface="+mn-ea"/>
                <a:cs typeface="+mn-cs"/>
              </a:rPr>
              <a:t>Characteristics of IP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13</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.2.4 – </a:t>
            </a:r>
            <a:r>
              <a:rPr lang="en-US" sz="1200" b="0" i="0" kern="1200" dirty="0">
                <a:solidFill>
                  <a:schemeClr val="tx1"/>
                </a:solidFill>
                <a:effectLst/>
                <a:latin typeface="+mn-lt"/>
                <a:ea typeface="+mn-ea"/>
                <a:cs typeface="+mn-cs"/>
              </a:rPr>
              <a:t>Connectionless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14</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.2.5 – </a:t>
            </a:r>
            <a:r>
              <a:rPr lang="en-US" sz="1200" b="0" i="0" kern="1200" dirty="0">
                <a:solidFill>
                  <a:schemeClr val="tx1"/>
                </a:solidFill>
                <a:effectLst/>
                <a:latin typeface="+mn-lt"/>
                <a:ea typeface="+mn-ea"/>
                <a:cs typeface="+mn-cs"/>
              </a:rPr>
              <a:t>Best Effort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15</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 (IP)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.2.6 – </a:t>
            </a:r>
            <a:r>
              <a:rPr lang="en-US" sz="1200" b="0" i="0" kern="1200" dirty="0">
                <a:solidFill>
                  <a:schemeClr val="tx1"/>
                </a:solidFill>
                <a:effectLst/>
                <a:latin typeface="+mn-lt"/>
                <a:ea typeface="+mn-ea"/>
                <a:cs typeface="+mn-cs"/>
              </a:rPr>
              <a:t>Media Independent</a:t>
            </a: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6.2.7 - Check Your Understanding - IP Characteristics</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16</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b="0" i="0" kern="1200" dirty="0">
                <a:solidFill>
                  <a:schemeClr val="tx1"/>
                </a:solidFill>
                <a:effectLst/>
                <a:latin typeface="+mn-lt"/>
                <a:ea typeface="+mn-ea"/>
                <a:cs typeface="+mn-cs"/>
              </a:rPr>
              <a:t>6.2.8 - IPv4 Packet Header</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17</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a:t>
            </a:r>
            <a:r>
              <a:rPr lang="en-US" sz="1200" kern="1200" baseline="0" dirty="0">
                <a:solidFill>
                  <a:schemeClr val="tx1"/>
                </a:solidFill>
                <a:latin typeface="Arial" panose="020B0604020202020204" pitchFamily="34" charset="0"/>
                <a:ea typeface="MS PGothic" panose="020B0600070205080204" pitchFamily="34" charset="-128"/>
              </a:rPr>
              <a:t>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b="0" i="0" kern="1200" dirty="0">
                <a:solidFill>
                  <a:schemeClr val="tx1"/>
                </a:solidFill>
                <a:effectLst/>
                <a:latin typeface="+mn-lt"/>
                <a:ea typeface="+mn-ea"/>
                <a:cs typeface="+mn-cs"/>
              </a:rPr>
              <a:t>6.2.9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a:t>
            </a:r>
            <a:r>
              <a:rPr lang="en-US" sz="1200" b="0" i="0" kern="1200" dirty="0">
                <a:solidFill>
                  <a:schemeClr val="tx1"/>
                </a:solidFill>
                <a:effectLst/>
                <a:latin typeface="+mn-lt"/>
                <a:ea typeface="+mn-ea"/>
                <a:cs typeface="+mn-cs"/>
              </a:rPr>
              <a:t> IPv4 Packet Header Fields</a:t>
            </a: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6.2.10</a:t>
            </a:r>
            <a:r>
              <a:rPr lang="en-US" sz="1200" b="0" i="0" kern="1200" baseline="0" dirty="0">
                <a:solidFill>
                  <a:schemeClr val="tx1"/>
                </a:solidFill>
                <a:effectLst/>
                <a:latin typeface="+mn-lt"/>
                <a:ea typeface="+mn-ea"/>
                <a:cs typeface="+mn-cs"/>
              </a:rPr>
              <a:t> </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 C</a:t>
            </a:r>
            <a:r>
              <a:rPr lang="en-IN" sz="1200" b="0" i="0" kern="1200" dirty="0">
                <a:solidFill>
                  <a:schemeClr val="tx1"/>
                </a:solidFill>
                <a:effectLst/>
                <a:latin typeface="+mn-lt"/>
                <a:ea typeface="+mn-ea"/>
                <a:cs typeface="+mn-cs"/>
              </a:rPr>
              <a:t>heck Your Understanding - IPv4 Packet</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10</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Discuss network and host portions</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the concepts of subnet mask and prefix length</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the subnetting broadcast domains.</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Demonstrate a video to the students to explain </a:t>
            </a:r>
            <a:r>
              <a:rPr lang="en-IN" sz="1000" dirty="0">
                <a:solidFill>
                  <a:srgbClr val="000000"/>
                </a:solidFill>
              </a:rPr>
              <a:t>Network, Host and Broadcast addresses.</a:t>
            </a:r>
            <a:endParaRPr lang="en-US" sz="1000" baseline="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0" i="0" kern="1200" dirty="0">
                <a:solidFill>
                  <a:schemeClr val="tx1"/>
                </a:solidFill>
                <a:latin typeface="+mn-lt"/>
                <a:ea typeface="+mn-ea"/>
                <a:cs typeface="+mn-cs"/>
              </a:rPr>
              <a:t>Ensure that they complete the “Check Your Understanding </a:t>
            </a:r>
            <a:r>
              <a:rPr lang="en-US" sz="1000" b="0" i="0" kern="1200" dirty="0">
                <a:solidFill>
                  <a:schemeClr val="tx1"/>
                </a:solidFill>
                <a:effectLst/>
                <a:latin typeface="+mn-lt"/>
                <a:ea typeface="+mn-ea"/>
                <a:cs typeface="+mn-cs"/>
              </a:rPr>
              <a:t>– IPV4</a:t>
            </a:r>
            <a:r>
              <a:rPr lang="en-US" sz="1000" b="0" i="0" kern="1200" baseline="0" dirty="0">
                <a:solidFill>
                  <a:schemeClr val="tx1"/>
                </a:solidFill>
                <a:effectLst/>
                <a:latin typeface="+mn-lt"/>
                <a:ea typeface="+mn-ea"/>
                <a:cs typeface="+mn-cs"/>
              </a:rPr>
              <a:t> Address structure</a:t>
            </a:r>
            <a:r>
              <a:rPr lang="en-US" sz="1000" b="0" i="0" kern="1200" dirty="0">
                <a:solidFill>
                  <a:schemeClr val="tx1"/>
                </a:solidFill>
                <a:effectLst/>
                <a:latin typeface="+mn-lt"/>
                <a:ea typeface="+mn-ea"/>
                <a:cs typeface="+mn-cs"/>
              </a:rPr>
              <a:t>” in section 6.3.7</a:t>
            </a:r>
            <a:endParaRPr lang="en-US" sz="1050" dirty="0"/>
          </a:p>
          <a:p>
            <a:pPr marL="171450" lvl="0" indent="-171450">
              <a:buFont typeface="Arial" panose="020B0604020202020204" pitchFamily="34" charset="0"/>
              <a:buChar char="•"/>
            </a:pPr>
            <a:r>
              <a:rPr lang="en-US" sz="1050" b="1" dirty="0"/>
              <a:t>Key Points:</a:t>
            </a:r>
            <a:r>
              <a:rPr lang="en-US" sz="1050" b="0" dirty="0"/>
              <a:t> Network and Host portion , subnet mask , broadcast domains,</a:t>
            </a:r>
            <a:r>
              <a:rPr lang="en-US" sz="1050" b="0" baseline="0" dirty="0"/>
              <a:t> prefix length</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19</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6.3.1 - Network and Host Portions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605" eaLnBrk="0" hangingPunct="0">
              <a:defRPr sz="2400" b="1">
                <a:solidFill>
                  <a:schemeClr val="tx1"/>
                </a:solidFill>
                <a:latin typeface="Arial" panose="020B0604020202020204" pitchFamily="34" charset="0"/>
                <a:cs typeface="Arial" panose="020B0604020202020204" pitchFamily="34" charset="0"/>
              </a:defRPr>
            </a:lvl1pPr>
            <a:lvl2pPr marL="742950" indent="-285750" defTabSz="903605" eaLnBrk="0" hangingPunct="0">
              <a:defRPr sz="2400" b="1">
                <a:solidFill>
                  <a:schemeClr val="tx1"/>
                </a:solidFill>
                <a:latin typeface="Arial" panose="020B0604020202020204" pitchFamily="34" charset="0"/>
                <a:cs typeface="Arial" panose="020B0604020202020204" pitchFamily="34" charset="0"/>
              </a:defRPr>
            </a:lvl2pPr>
            <a:lvl3pPr marL="1143000" indent="-228600" defTabSz="903605" eaLnBrk="0" hangingPunct="0">
              <a:defRPr sz="2400" b="1">
                <a:solidFill>
                  <a:schemeClr val="tx1"/>
                </a:solidFill>
                <a:latin typeface="Arial" panose="020B0604020202020204" pitchFamily="34" charset="0"/>
                <a:cs typeface="Arial" panose="020B0604020202020204" pitchFamily="34" charset="0"/>
              </a:defRPr>
            </a:lvl3pPr>
            <a:lvl4pPr marL="1600200" indent="-228600" defTabSz="903605" eaLnBrk="0" hangingPunct="0">
              <a:defRPr sz="2400" b="1">
                <a:solidFill>
                  <a:schemeClr val="tx1"/>
                </a:solidFill>
                <a:latin typeface="Arial" panose="020B0604020202020204" pitchFamily="34" charset="0"/>
                <a:cs typeface="Arial" panose="020B0604020202020204" pitchFamily="34" charset="0"/>
              </a:defRPr>
            </a:lvl4pPr>
            <a:lvl5pPr marL="2057400" indent="-228600" defTabSz="903605" eaLnBrk="0" hangingPunct="0">
              <a:defRPr sz="2400" b="1">
                <a:solidFill>
                  <a:schemeClr val="tx1"/>
                </a:solidFill>
                <a:latin typeface="Arial" panose="020B0604020202020204" pitchFamily="34" charset="0"/>
                <a:cs typeface="Arial" panose="020B0604020202020204" pitchFamily="34" charset="0"/>
              </a:defRPr>
            </a:lvl5pPr>
            <a:lvl6pPr marL="25146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defTabSz="903605"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a:fld id="{0A313ED8-785B-4D16-9B17-4143385249B9}" type="slidenum">
              <a:rPr lang="en-US" sz="800" b="0"/>
              <a:t>2</a:t>
            </a:fld>
            <a:endParaRPr lang="en-US" sz="800" b="0" dirty="0"/>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baseline="0" dirty="0">
                <a:solidFill>
                  <a:schemeClr val="accent5">
                    <a:lumMod val="40000"/>
                    <a:lumOff val="60000"/>
                  </a:schemeClr>
                </a:solidFill>
              </a:rPr>
              <a:t>6 - </a:t>
            </a:r>
            <a:r>
              <a:rPr lang="en-US" dirty="0">
                <a:solidFill>
                  <a:schemeClr val="accent5">
                    <a:lumMod val="40000"/>
                    <a:lumOff val="60000"/>
                  </a:schemeClr>
                </a:solidFill>
              </a:rPr>
              <a:t>Ethernet and Internet Protocol(IP)</a:t>
            </a:r>
          </a:p>
          <a:p>
            <a:pPr marL="0" marR="0" lvl="0" indent="0" algn="l" defTabSz="457200" rtl="0" eaLnBrk="1" fontAlgn="auto" latinLnBrk="0" hangingPunct="1">
              <a:lnSpc>
                <a:spcPct val="100000"/>
              </a:lnSpc>
              <a:spcBef>
                <a:spcPts val="0"/>
              </a:spcBef>
              <a:spcAft>
                <a:spcPts val="0"/>
              </a:spcAft>
              <a:buClrTx/>
              <a:buSzTx/>
              <a:buFontTx/>
              <a:buNone/>
              <a:defRPr/>
            </a:pPr>
            <a:r>
              <a:rPr lang="en-GB" dirty="0">
                <a:solidFill>
                  <a:srgbClr val="FF0000"/>
                </a:solidFill>
              </a:rPr>
              <a:t>6.0.2 – What Will I Learn In This Module?</a:t>
            </a:r>
          </a:p>
          <a:p>
            <a:endParaRPr lang="en-GB" dirty="0">
              <a:solidFill>
                <a:srgbClr val="FF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20</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6.3.2 - The Subnet Mask</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21</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6.3.2 - The Subnet Mask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22</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6.3.3 - The Prefix Length</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23</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6.3.3 - The Prefix Length</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24</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6.3.4 - Determining the Network: Logical AND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25</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6.3.4 - Determining the Network: Logical AND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26</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6.3.5 - </a:t>
            </a:r>
            <a:r>
              <a:rPr lang="en-US" sz="1200" b="0" kern="1200" dirty="0">
                <a:solidFill>
                  <a:schemeClr val="tx1"/>
                </a:solidFill>
                <a:effectLst/>
                <a:latin typeface="+mn-lt"/>
                <a:ea typeface="+mn-ea"/>
                <a:cs typeface="+mn-cs"/>
              </a:rPr>
              <a:t>Video – Network, Host, and Broadcast Addresses</a:t>
            </a:r>
          </a:p>
          <a:p>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27</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6.3.6</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Subnetting Broadcast Domains CREATE MBAR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28</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6.3 – </a:t>
            </a:r>
            <a:r>
              <a:rPr lang="en-US" sz="1200" dirty="0"/>
              <a:t>IP Addressing Basics</a:t>
            </a:r>
          </a:p>
          <a:p>
            <a:r>
              <a:rPr lang="en-US" sz="1200" b="0" i="0" kern="1200" dirty="0">
                <a:solidFill>
                  <a:schemeClr val="tx1"/>
                </a:solidFill>
                <a:effectLst/>
                <a:latin typeface="+mn-lt"/>
                <a:ea typeface="+mn-ea"/>
                <a:cs typeface="+mn-cs"/>
              </a:rPr>
              <a:t>6.3.6</a:t>
            </a:r>
            <a:r>
              <a:rPr lang="en-US" sz="1200" b="0" i="0" kern="1200" baseline="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Subnetting Broadcast Domains CREATE MBAR</a:t>
            </a: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6.3.7 -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Check Your Understanding - IPv4 Address Structure</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6.4 – </a:t>
            </a:r>
            <a:r>
              <a:rPr lang="en-US" sz="1200" b="0" i="0" kern="1200" dirty="0">
                <a:solidFill>
                  <a:schemeClr val="tx1"/>
                </a:solidFill>
                <a:effectLst/>
                <a:latin typeface="+mn-lt"/>
                <a:ea typeface="+mn-ea"/>
                <a:cs typeface="+mn-cs"/>
              </a:rPr>
              <a:t>Types of IPv4 Addresses</a:t>
            </a:r>
          </a:p>
          <a:p>
            <a:endParaRPr lang="en-US" sz="1050" b="1" u="sng"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5</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Discuss IPV4 address classes with its range.</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reserved private addresses</a:t>
            </a:r>
            <a:endParaRPr lang="en-US" sz="1050" dirty="0"/>
          </a:p>
          <a:p>
            <a:pPr marL="171450" lvl="0" indent="-171450">
              <a:buFont typeface="Arial" panose="020B0604020202020204" pitchFamily="34" charset="0"/>
              <a:buChar char="•"/>
            </a:pPr>
            <a:r>
              <a:rPr lang="en-US" sz="1050" b="1" dirty="0"/>
              <a:t>Key Points: </a:t>
            </a:r>
            <a:r>
              <a:rPr lang="en-US" sz="1050" b="0" dirty="0"/>
              <a:t>Address</a:t>
            </a:r>
            <a:r>
              <a:rPr lang="en-US" sz="1050" b="0" baseline="0" dirty="0"/>
              <a:t> classes , Reserved private address</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Protocol(IP)</a:t>
            </a:r>
          </a:p>
          <a:p>
            <a:r>
              <a:rPr lang="en-US" dirty="0">
                <a:solidFill>
                  <a:schemeClr val="accent5">
                    <a:lumMod val="40000"/>
                    <a:lumOff val="60000"/>
                  </a:schemeClr>
                </a:solidFill>
              </a:rPr>
              <a:t>6.1</a:t>
            </a:r>
            <a:r>
              <a:rPr lang="en-US" baseline="0" dirty="0">
                <a:solidFill>
                  <a:schemeClr val="accent5">
                    <a:lumMod val="40000"/>
                    <a:lumOff val="60000"/>
                  </a:schemeClr>
                </a:solidFill>
              </a:rPr>
              <a:t> – </a:t>
            </a:r>
            <a:r>
              <a:rPr lang="en-US" sz="1200" b="0" i="0" kern="1200" dirty="0">
                <a:solidFill>
                  <a:schemeClr val="tx1"/>
                </a:solidFill>
                <a:effectLst/>
                <a:latin typeface="+mn-lt"/>
                <a:ea typeface="+mn-ea"/>
                <a:cs typeface="+mn-cs"/>
              </a:rPr>
              <a:t>Ethernet</a:t>
            </a:r>
          </a:p>
          <a:p>
            <a:br>
              <a:rPr lang="en-US" sz="1200" b="0" i="0" kern="1200" dirty="0">
                <a:solidFill>
                  <a:schemeClr val="tx1"/>
                </a:solidFill>
                <a:effectLst/>
                <a:latin typeface="+mn-lt"/>
                <a:ea typeface="+mn-ea"/>
                <a:cs typeface="+mn-cs"/>
              </a:rPr>
            </a:b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7</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This topic discusses Ethernet Encapsulation , Ethernet Frame fields and MAC address Formats.</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Describe Ethernet Encapsulation and its functions in OSI Model.</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Discuss Ethernet frame fields and explain each field in detail.</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the different representations of MAC address format.</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50" b="0" dirty="0"/>
              <a:t>Define</a:t>
            </a:r>
            <a:r>
              <a:rPr lang="en-US" sz="1050" b="0" baseline="0" dirty="0"/>
              <a:t> </a:t>
            </a:r>
            <a:r>
              <a:rPr lang="en-US" sz="1050" b="0" dirty="0"/>
              <a:t>the Decimal and Binary Equivalents of Hexadecimal.</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50" b="0" i="0" kern="1200" dirty="0">
                <a:solidFill>
                  <a:schemeClr val="tx1"/>
                </a:solidFill>
                <a:latin typeface="+mn-lt"/>
                <a:ea typeface="+mn-ea"/>
                <a:cs typeface="+mn-cs"/>
              </a:rPr>
              <a:t>Ensure that they complete the “Check Your Understanding </a:t>
            </a:r>
            <a:r>
              <a:rPr lang="en-US" sz="1050" b="0" i="0" kern="1200" dirty="0">
                <a:solidFill>
                  <a:schemeClr val="tx1"/>
                </a:solidFill>
                <a:effectLst/>
                <a:latin typeface="+mn-lt"/>
                <a:ea typeface="+mn-ea"/>
                <a:cs typeface="+mn-cs"/>
              </a:rPr>
              <a:t>- Ethernet Frame Fields” in section 6.1.4.</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1050" b="0" dirty="0"/>
          </a:p>
          <a:p>
            <a:pPr marL="171450" lvl="0" indent="-171450">
              <a:buFont typeface="Arial" panose="020B0604020202020204" pitchFamily="34" charset="0"/>
              <a:buChar char="•"/>
            </a:pPr>
            <a:r>
              <a:rPr lang="en-US" sz="1050" b="1" dirty="0"/>
              <a:t>Key Points: </a:t>
            </a:r>
            <a:r>
              <a:rPr lang="en-US" sz="1050" b="0" dirty="0"/>
              <a:t>Ethernet, Ethernet Fields, MAC</a:t>
            </a:r>
            <a:r>
              <a:rPr lang="en-US" sz="1050" b="0" baseline="0" dirty="0"/>
              <a:t> Address format</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30</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6.4 - </a:t>
            </a:r>
            <a:r>
              <a:rPr lang="en-US" sz="1200" b="0" i="0" kern="1200" dirty="0">
                <a:solidFill>
                  <a:schemeClr val="tx1"/>
                </a:solidFill>
                <a:effectLst/>
                <a:latin typeface="+mn-lt"/>
                <a:ea typeface="+mn-ea"/>
                <a:cs typeface="+mn-cs"/>
              </a:rPr>
              <a:t>Types of IPv4 Addresses</a:t>
            </a: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6.4.1 - Pv4 Address Classes and Default Subnet Masks</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31</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6.4 - </a:t>
            </a:r>
            <a:r>
              <a:rPr lang="en-US" sz="1200" b="0" i="0" kern="1200" dirty="0">
                <a:solidFill>
                  <a:schemeClr val="tx1"/>
                </a:solidFill>
                <a:effectLst/>
                <a:latin typeface="+mn-lt"/>
                <a:ea typeface="+mn-ea"/>
                <a:cs typeface="+mn-cs"/>
              </a:rPr>
              <a:t>Types of IPv4 Addresses</a:t>
            </a: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6.4.1 - IPv4 Address Classes and Default Subnet Masks</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32</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6.4 - </a:t>
            </a:r>
            <a:r>
              <a:rPr lang="en-US" sz="1200" b="0" i="0" kern="1200" dirty="0">
                <a:solidFill>
                  <a:schemeClr val="tx1"/>
                </a:solidFill>
                <a:effectLst/>
                <a:latin typeface="+mn-lt"/>
                <a:ea typeface="+mn-ea"/>
                <a:cs typeface="+mn-cs"/>
              </a:rPr>
              <a:t>Types of IPv4 Addresses</a:t>
            </a:r>
          </a:p>
          <a:p>
            <a:r>
              <a:rPr lang="en-US" sz="1200" b="0" i="0" kern="1200" dirty="0">
                <a:solidFill>
                  <a:schemeClr val="tx1"/>
                </a:solidFill>
                <a:effectLst/>
                <a:latin typeface="+mn-lt"/>
                <a:ea typeface="+mn-ea"/>
                <a:cs typeface="+mn-cs"/>
              </a:rPr>
              <a:t>6.4.2 - Reserved Private Addresses</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33</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6.4 - </a:t>
            </a:r>
            <a:r>
              <a:rPr lang="en-US" sz="1200" b="0" i="0" kern="1200" dirty="0">
                <a:solidFill>
                  <a:schemeClr val="tx1"/>
                </a:solidFill>
                <a:effectLst/>
                <a:latin typeface="+mn-lt"/>
                <a:ea typeface="+mn-ea"/>
                <a:cs typeface="+mn-cs"/>
              </a:rPr>
              <a:t>Types of IPv4 Addresses</a:t>
            </a:r>
          </a:p>
          <a:p>
            <a:r>
              <a:rPr lang="en-US" sz="1200" b="0" i="0" kern="1200" dirty="0">
                <a:solidFill>
                  <a:schemeClr val="tx1"/>
                </a:solidFill>
                <a:effectLst/>
                <a:latin typeface="+mn-lt"/>
                <a:ea typeface="+mn-ea"/>
                <a:cs typeface="+mn-cs"/>
              </a:rPr>
              <a:t>6.4.2 - Reserved Private Addresses</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dirty="0">
                <a:solidFill>
                  <a:schemeClr val="accent5">
                    <a:lumMod val="40000"/>
                    <a:lumOff val="60000"/>
                  </a:schemeClr>
                </a:solidFill>
              </a:rPr>
              <a:t>The Default Gateway</a:t>
            </a:r>
            <a:br>
              <a:rPr lang="en-US" dirty="0">
                <a:solidFill>
                  <a:schemeClr val="accent5">
                    <a:lumMod val="40000"/>
                    <a:lumOff val="60000"/>
                  </a:schemeClr>
                </a:solidFill>
              </a:rPr>
            </a:br>
            <a:endParaRPr lang="en-US" dirty="0">
              <a:solidFill>
                <a:schemeClr val="accent5">
                  <a:lumMod val="40000"/>
                  <a:lumOff val="60000"/>
                </a:schemeClr>
              </a:solidFill>
            </a:endParaRPr>
          </a:p>
          <a:p>
            <a:pPr marL="0" marR="0" indent="0" algn="l" defTabSz="457200" rtl="0" eaLnBrk="1" fontAlgn="auto" latinLnBrk="0" hangingPunct="1">
              <a:lnSpc>
                <a:spcPct val="100000"/>
              </a:lnSpc>
              <a:spcBef>
                <a:spcPts val="0"/>
              </a:spcBef>
              <a:spcAft>
                <a:spcPts val="0"/>
              </a:spcAft>
              <a:buClrTx/>
              <a:buSzTx/>
              <a:buFontTx/>
              <a:buNone/>
              <a:defRPr/>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7</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Discuss host forwarding decision</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the concept of default gateway</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the use of netstar-r command</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0" i="0" kern="1200" dirty="0">
                <a:solidFill>
                  <a:schemeClr val="tx1"/>
                </a:solidFill>
                <a:latin typeface="+mn-lt"/>
                <a:ea typeface="+mn-ea"/>
                <a:cs typeface="+mn-cs"/>
              </a:rPr>
              <a:t>Ensure that they complete the “Check Your Understanding </a:t>
            </a:r>
            <a:r>
              <a:rPr lang="en-US" sz="1000" b="0" i="0" kern="1200" dirty="0">
                <a:solidFill>
                  <a:schemeClr val="tx1"/>
                </a:solidFill>
                <a:effectLst/>
                <a:latin typeface="+mn-lt"/>
                <a:ea typeface="+mn-ea"/>
                <a:cs typeface="+mn-cs"/>
              </a:rPr>
              <a:t>– How a Host Routes” in section 6.5.5.</a:t>
            </a:r>
            <a:endParaRPr lang="en-US" sz="1050" dirty="0"/>
          </a:p>
          <a:p>
            <a:pPr marL="171450" lvl="0" indent="-171450">
              <a:buFont typeface="Arial" panose="020B0604020202020204" pitchFamily="34" charset="0"/>
              <a:buChar char="•"/>
            </a:pPr>
            <a:r>
              <a:rPr lang="en-US" sz="1050" b="1" dirty="0"/>
              <a:t>Key Points: </a:t>
            </a:r>
            <a:r>
              <a:rPr lang="en-US" sz="1050" b="0" dirty="0"/>
              <a:t>host forwading decision , default gateway.</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35</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sz="1200" b="0" i="0" kern="1200" dirty="0">
                <a:solidFill>
                  <a:schemeClr val="tx1"/>
                </a:solidFill>
                <a:effectLst/>
                <a:latin typeface="+mn-lt"/>
                <a:ea typeface="+mn-ea"/>
                <a:cs typeface="+mn-cs"/>
              </a:rPr>
              <a:t>The Default Gateway</a:t>
            </a:r>
          </a:p>
          <a:p>
            <a:r>
              <a:rPr lang="en-US" sz="1200" b="0" i="0" kern="1200" dirty="0">
                <a:solidFill>
                  <a:schemeClr val="tx1"/>
                </a:solidFill>
                <a:effectLst/>
                <a:latin typeface="+mn-lt"/>
                <a:ea typeface="+mn-ea"/>
                <a:cs typeface="+mn-cs"/>
              </a:rPr>
              <a:t>6.5.1 - Host Forwarding Decision</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36</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sz="1200" b="0" i="0" kern="1200" dirty="0">
                <a:solidFill>
                  <a:schemeClr val="tx1"/>
                </a:solidFill>
                <a:effectLst/>
                <a:latin typeface="+mn-lt"/>
                <a:ea typeface="+mn-ea"/>
                <a:cs typeface="+mn-cs"/>
              </a:rPr>
              <a:t>The Default Gateway</a:t>
            </a:r>
          </a:p>
          <a:p>
            <a:r>
              <a:rPr lang="en-US" sz="1200" b="0" i="0" kern="1200" dirty="0">
                <a:solidFill>
                  <a:schemeClr val="tx1"/>
                </a:solidFill>
                <a:effectLst/>
                <a:latin typeface="+mn-lt"/>
                <a:ea typeface="+mn-ea"/>
                <a:cs typeface="+mn-cs"/>
              </a:rPr>
              <a:t>6.5.2 -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Default Gateway</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37</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sz="1200" b="0" i="0" kern="1200" dirty="0">
                <a:solidFill>
                  <a:schemeClr val="tx1"/>
                </a:solidFill>
                <a:effectLst/>
                <a:latin typeface="+mn-lt"/>
                <a:ea typeface="+mn-ea"/>
                <a:cs typeface="+mn-cs"/>
              </a:rPr>
              <a:t>The Default Gateway</a:t>
            </a:r>
          </a:p>
          <a:p>
            <a:r>
              <a:rPr lang="en-US" sz="1200" b="0" i="0" kern="1200" dirty="0">
                <a:solidFill>
                  <a:schemeClr val="tx1"/>
                </a:solidFill>
                <a:effectLst/>
                <a:latin typeface="+mn-lt"/>
                <a:ea typeface="+mn-ea"/>
                <a:cs typeface="+mn-cs"/>
              </a:rPr>
              <a:t>6.5.3 - A Host Routes to the Default Gateway</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38</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sz="1200" b="0" i="0" kern="1200" dirty="0">
                <a:solidFill>
                  <a:schemeClr val="tx1"/>
                </a:solidFill>
                <a:effectLst/>
                <a:latin typeface="+mn-lt"/>
                <a:ea typeface="+mn-ea"/>
                <a:cs typeface="+mn-cs"/>
              </a:rPr>
              <a:t>The Default Gateway</a:t>
            </a:r>
          </a:p>
          <a:p>
            <a:r>
              <a:rPr lang="en-US" sz="1200" b="0" i="0" kern="1200" dirty="0">
                <a:solidFill>
                  <a:schemeClr val="tx1"/>
                </a:solidFill>
                <a:effectLst/>
                <a:latin typeface="+mn-lt"/>
                <a:ea typeface="+mn-ea"/>
                <a:cs typeface="+mn-cs"/>
              </a:rPr>
              <a:t>6.5.4 - Host Routing Tables</a:t>
            </a: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39</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6.5 - </a:t>
            </a:r>
            <a:r>
              <a:rPr lang="en-US" sz="1200" b="0" i="0" kern="1200" dirty="0">
                <a:solidFill>
                  <a:schemeClr val="tx1"/>
                </a:solidFill>
                <a:effectLst/>
                <a:latin typeface="+mn-lt"/>
                <a:ea typeface="+mn-ea"/>
                <a:cs typeface="+mn-cs"/>
              </a:rPr>
              <a:t>The Default Gateway</a:t>
            </a:r>
          </a:p>
          <a:p>
            <a:r>
              <a:rPr lang="en-US" sz="1200" b="0" i="0" kern="1200" dirty="0">
                <a:solidFill>
                  <a:schemeClr val="tx1"/>
                </a:solidFill>
                <a:effectLst/>
                <a:latin typeface="+mn-lt"/>
                <a:ea typeface="+mn-ea"/>
                <a:cs typeface="+mn-cs"/>
              </a:rPr>
              <a:t>6.5.4 - Host Routing Tables</a:t>
            </a: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6.5.5 - </a:t>
            </a:r>
            <a:r>
              <a:rPr lang="en-IN" sz="1200" b="0" i="0" kern="1200" dirty="0">
                <a:solidFill>
                  <a:schemeClr val="tx1"/>
                </a:solidFill>
                <a:effectLst/>
                <a:latin typeface="+mn-lt"/>
                <a:ea typeface="+mn-ea"/>
                <a:cs typeface="+mn-cs"/>
              </a:rPr>
              <a:t>Check Your Understanding - How a Host Routes</a:t>
            </a: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defRP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 (IP)</a:t>
            </a:r>
          </a:p>
          <a:p>
            <a:pPr marL="0" marR="0" indent="0" algn="l" defTabSz="457200" rtl="0" eaLnBrk="1" fontAlgn="auto" latinLnBrk="0" hangingPunct="1">
              <a:lnSpc>
                <a:spcPct val="8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6.1 – </a:t>
            </a:r>
            <a:r>
              <a:rPr lang="en-US" sz="1200" b="0" i="0" kern="1200" dirty="0">
                <a:solidFill>
                  <a:schemeClr val="tx1"/>
                </a:solidFill>
                <a:effectLst/>
                <a:latin typeface="+mn-lt"/>
                <a:ea typeface="+mn-ea"/>
                <a:cs typeface="+mn-cs"/>
              </a:rPr>
              <a:t>Ethernet </a:t>
            </a:r>
          </a:p>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.1.1 – </a:t>
            </a:r>
            <a:r>
              <a:rPr lang="en-US" sz="1200" b="0" i="0" kern="1200" dirty="0">
                <a:solidFill>
                  <a:schemeClr val="tx1"/>
                </a:solidFill>
                <a:effectLst/>
                <a:latin typeface="+mn-lt"/>
                <a:ea typeface="+mn-ea"/>
                <a:cs typeface="+mn-cs"/>
              </a:rPr>
              <a:t>Ethernet Encapsulation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endParaRPr lang="en-US" sz="1050" b="1" u="sng"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10</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Discuss the transition from IPv4 to IPv6.</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Describe the IPv6 addressing formats with different examples.</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the roles of IPv6.</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Define IPv6 prefix length.</a:t>
            </a:r>
            <a:endParaRPr lang="en-US" sz="1050" dirty="0"/>
          </a:p>
          <a:p>
            <a:pPr marL="171450" lvl="0" indent="-171450">
              <a:buFont typeface="Arial" panose="020B0604020202020204" pitchFamily="34" charset="0"/>
              <a:buChar char="•"/>
            </a:pPr>
            <a:r>
              <a:rPr lang="en-US" sz="1050" b="1" dirty="0"/>
              <a:t>Key Points: </a:t>
            </a:r>
            <a:r>
              <a:rPr lang="en-US" sz="1050" b="0" dirty="0"/>
              <a:t>IPv6, IPv6</a:t>
            </a:r>
            <a:r>
              <a:rPr lang="en-US" sz="1050" b="0" baseline="0" dirty="0"/>
              <a:t> addressing formats, P</a:t>
            </a:r>
            <a:r>
              <a:rPr lang="en-US" sz="1050" b="0" dirty="0"/>
              <a:t>refix Length</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41</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 (IP)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r>
              <a:rPr lang="en-US" sz="1200" b="0" i="0" kern="1200" dirty="0">
                <a:solidFill>
                  <a:schemeClr val="tx1"/>
                </a:solidFill>
                <a:effectLst/>
                <a:latin typeface="+mn-lt"/>
                <a:ea typeface="+mn-ea"/>
                <a:cs typeface="+mn-cs"/>
              </a:rPr>
              <a:t>6.6.1</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Need for IPv6</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42</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 (IP)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r>
              <a:rPr lang="en-US" sz="1200" b="0" i="0" kern="1200" dirty="0">
                <a:solidFill>
                  <a:schemeClr val="tx1"/>
                </a:solidFill>
                <a:effectLst/>
                <a:latin typeface="+mn-lt"/>
                <a:ea typeface="+mn-ea"/>
                <a:cs typeface="+mn-cs"/>
              </a:rPr>
              <a:t>6.6.1</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Need for IPv6</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43</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 (IP)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r>
              <a:rPr lang="en-US" sz="1200" b="0" i="0" kern="1200" dirty="0">
                <a:solidFill>
                  <a:schemeClr val="tx1"/>
                </a:solidFill>
                <a:effectLst/>
                <a:latin typeface="+mn-lt"/>
                <a:ea typeface="+mn-ea"/>
                <a:cs typeface="+mn-cs"/>
              </a:rPr>
              <a:t>6.6.2</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IPv6 Addressing Formats</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44</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 (IP)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r>
              <a:rPr lang="en-US" sz="1200" b="0" i="0" kern="1200" dirty="0">
                <a:solidFill>
                  <a:schemeClr val="tx1"/>
                </a:solidFill>
                <a:effectLst/>
                <a:latin typeface="+mn-lt"/>
                <a:ea typeface="+mn-ea"/>
                <a:cs typeface="+mn-cs"/>
              </a:rPr>
              <a:t>6.6.2</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IPv6 Addressing Formats</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45</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r>
              <a:rPr lang="en-US" sz="1200" b="0" i="0" kern="1200" dirty="0">
                <a:solidFill>
                  <a:schemeClr val="tx1"/>
                </a:solidFill>
                <a:effectLst/>
                <a:latin typeface="+mn-lt"/>
                <a:ea typeface="+mn-ea"/>
                <a:cs typeface="+mn-cs"/>
              </a:rPr>
              <a:t>6.6.3</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Rule 1 - Omit Leading Zeros</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46</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r>
              <a:rPr lang="en-US" sz="1200" b="0" i="0" kern="1200" dirty="0">
                <a:solidFill>
                  <a:schemeClr val="tx1"/>
                </a:solidFill>
                <a:effectLst/>
                <a:latin typeface="+mn-lt"/>
                <a:ea typeface="+mn-ea"/>
                <a:cs typeface="+mn-cs"/>
              </a:rPr>
              <a:t>6.6.4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Rule 2 - Double Colon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47</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r>
              <a:rPr lang="en-US" sz="1200" b="0" i="0" kern="1200" dirty="0">
                <a:solidFill>
                  <a:schemeClr val="tx1"/>
                </a:solidFill>
                <a:effectLst/>
                <a:latin typeface="+mn-lt"/>
                <a:ea typeface="+mn-ea"/>
                <a:cs typeface="+mn-cs"/>
              </a:rPr>
              <a:t>6.6.5</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IPv6 Prefix Length</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48</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6.6 - </a:t>
            </a:r>
            <a:r>
              <a:rPr lang="en-US" sz="1200" b="0" i="0" kern="1200" dirty="0">
                <a:solidFill>
                  <a:schemeClr val="tx1"/>
                </a:solidFill>
                <a:effectLst/>
                <a:latin typeface="+mn-lt"/>
                <a:ea typeface="+mn-ea"/>
                <a:cs typeface="+mn-cs"/>
              </a:rPr>
              <a:t>IPv6</a:t>
            </a:r>
          </a:p>
          <a:p>
            <a:r>
              <a:rPr lang="en-US" sz="1200" b="0" i="0" kern="1200" dirty="0">
                <a:solidFill>
                  <a:schemeClr val="tx1"/>
                </a:solidFill>
                <a:effectLst/>
                <a:latin typeface="+mn-lt"/>
                <a:ea typeface="+mn-ea"/>
                <a:cs typeface="+mn-cs"/>
              </a:rPr>
              <a:t>6.6.6</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Video – Layer 2 and Layer 3 Addressing</a:t>
            </a: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6.6.7 – Check</a:t>
            </a:r>
            <a:r>
              <a:rPr lang="en-US" sz="1200" b="0" i="0" kern="1200" baseline="0" dirty="0">
                <a:solidFill>
                  <a:schemeClr val="tx1"/>
                </a:solidFill>
                <a:effectLst/>
                <a:latin typeface="+mn-lt"/>
                <a:ea typeface="+mn-ea"/>
                <a:cs typeface="+mn-cs"/>
              </a:rPr>
              <a:t> Your Understanding</a:t>
            </a:r>
            <a:r>
              <a:rPr lang="en-US" sz="1200" b="0" i="0" kern="1200" dirty="0">
                <a:solidFill>
                  <a:schemeClr val="tx1"/>
                </a:solidFill>
                <a:effectLst/>
                <a:latin typeface="+mn-lt"/>
                <a:ea typeface="+mn-ea"/>
                <a:cs typeface="+mn-cs"/>
              </a:rPr>
              <a:t> - IPv6 Address Representation</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 (IP)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6.7 – </a:t>
            </a:r>
            <a:r>
              <a:rPr lang="en-US" sz="1200" dirty="0"/>
              <a:t>Ethernet and IP Protocol Summary</a:t>
            </a:r>
            <a:br>
              <a:rPr lang="en-US" sz="1200" dirty="0"/>
            </a:br>
            <a:endParaRPr lang="en-US" sz="1200" dirty="0"/>
          </a:p>
          <a:p>
            <a:pPr marL="0" marR="0" indent="0" algn="l" defTabSz="457200" rtl="0" eaLnBrk="1" fontAlgn="auto" latinLnBrk="0" hangingPunct="1">
              <a:lnSpc>
                <a:spcPct val="100000"/>
              </a:lnSpc>
              <a:spcBef>
                <a:spcPts val="0"/>
              </a:spcBef>
              <a:spcAft>
                <a:spcPts val="0"/>
              </a:spcAft>
              <a:buClrTx/>
              <a:buSzTx/>
              <a:buFontTx/>
              <a:buNone/>
              <a:defRPr/>
            </a:pP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5</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630" lvl="1" indent="-171450" algn="l" defTabSz="457200" rtl="0" eaLnBrk="1" latinLnBrk="0" hangingPunct="1">
              <a:buFont typeface="Arial" panose="020B0604020202020204" pitchFamily="34" charset="0"/>
              <a:buChar char="•"/>
              <a:tabLst>
                <a:tab pos="117475" algn="l"/>
              </a:tabLst>
            </a:pPr>
            <a:r>
              <a:rPr lang="en-US" sz="1000" kern="1200" dirty="0">
                <a:solidFill>
                  <a:schemeClr val="tx1"/>
                </a:solidFill>
                <a:latin typeface="+mn-lt"/>
                <a:ea typeface="+mn-ea"/>
                <a:cs typeface="+mn-cs"/>
              </a:rPr>
              <a:t>Read out the summary points mentioned on the slide.</a:t>
            </a:r>
          </a:p>
          <a:p>
            <a:pPr marL="341630"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same with the participants.</a:t>
            </a:r>
          </a:p>
          <a:p>
            <a:pPr marL="341630"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Ask if they have any questions or doubts. </a:t>
            </a:r>
          </a:p>
          <a:p>
            <a:pPr marL="341630"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At the end, ask the students to</a:t>
            </a:r>
            <a:r>
              <a:rPr lang="en-US" sz="1000" kern="1200" baseline="0" dirty="0">
                <a:solidFill>
                  <a:schemeClr val="tx1"/>
                </a:solidFill>
                <a:latin typeface="+mn-lt"/>
                <a:ea typeface="+mn-ea"/>
                <a:cs typeface="+mn-cs"/>
              </a:rPr>
              <a:t> complete </a:t>
            </a:r>
            <a:r>
              <a:rPr lang="en-US" sz="1000" kern="1200" dirty="0">
                <a:solidFill>
                  <a:schemeClr val="tx1"/>
                </a:solidFill>
                <a:latin typeface="+mn-lt"/>
                <a:ea typeface="+mn-ea"/>
                <a:cs typeface="+mn-cs"/>
              </a:rPr>
              <a:t>the module quiz.</a:t>
            </a:r>
            <a:endParaRPr lang="en-US" sz="1050" dirty="0"/>
          </a:p>
          <a:p>
            <a:pPr>
              <a:lnSpc>
                <a:spcPct val="80000"/>
              </a:lnSpc>
              <a:buFontTx/>
              <a:buNone/>
            </a:pPr>
            <a:r>
              <a:rPr lang="en-US" sz="1050" b="1" dirty="0"/>
              <a:t>Key Points:</a:t>
            </a:r>
            <a:r>
              <a:rPr lang="en-US" sz="1050" b="1" baseline="0" dirty="0"/>
              <a:t> </a:t>
            </a:r>
            <a:r>
              <a:rPr lang="en-US" sz="1050" b="0" baseline="0" dirty="0"/>
              <a:t>NA</a:t>
            </a:r>
          </a:p>
          <a:p>
            <a:pPr marL="170180" lvl="1" indent="0">
              <a:buFont typeface="Arial" panose="020B0604020202020204" pitchFamily="34" charset="0"/>
              <a:buNone/>
            </a:pPr>
            <a:endParaRPr lang="en-US" sz="1050"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5</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pPr marL="0" marR="0" indent="0" algn="l" defTabSz="457200" rtl="0" eaLnBrk="1" fontAlgn="auto" latinLnBrk="0" hangingPunct="1">
              <a:lnSpc>
                <a:spcPct val="8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6.1 – </a:t>
            </a:r>
            <a:r>
              <a:rPr lang="en-US" sz="1200" b="0" i="0" kern="1200" dirty="0">
                <a:solidFill>
                  <a:schemeClr val="tx1"/>
                </a:solidFill>
                <a:effectLst/>
                <a:latin typeface="+mn-lt"/>
                <a:ea typeface="+mn-ea"/>
                <a:cs typeface="+mn-cs"/>
              </a:rPr>
              <a:t>Ethernet </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.1.2 – </a:t>
            </a:r>
            <a:r>
              <a:rPr lang="en-US" sz="1200" b="0" i="0" kern="1200" dirty="0">
                <a:solidFill>
                  <a:schemeClr val="tx1"/>
                </a:solidFill>
                <a:effectLst/>
                <a:latin typeface="+mn-lt"/>
                <a:ea typeface="+mn-ea"/>
                <a:cs typeface="+mn-cs"/>
              </a:rPr>
              <a:t>Ethernet Frame Fields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6.7 – </a:t>
            </a:r>
            <a:r>
              <a:rPr lang="en-US" sz="1200" dirty="0"/>
              <a:t>Ethernet and IP Protocol Summary</a:t>
            </a:r>
            <a:br>
              <a:rPr lang="en-US" sz="1200" dirty="0"/>
            </a:br>
            <a:r>
              <a:rPr lang="en-US" dirty="0">
                <a:solidFill>
                  <a:schemeClr val="accent5">
                    <a:lumMod val="40000"/>
                    <a:lumOff val="60000"/>
                  </a:schemeClr>
                </a:solidFill>
              </a:rPr>
              <a:t>6.7.1 –</a:t>
            </a:r>
            <a:r>
              <a:rPr lang="en-US" baseline="0" dirty="0">
                <a:solidFill>
                  <a:schemeClr val="accent5">
                    <a:lumMod val="40000"/>
                    <a:lumOff val="60000"/>
                  </a:schemeClr>
                </a:solidFill>
              </a:rPr>
              <a:t> </a:t>
            </a:r>
            <a:r>
              <a:rPr lang="en-US" dirty="0">
                <a:solidFill>
                  <a:srgbClr val="FF0000"/>
                </a:solidFill>
              </a:rPr>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t>50</a:t>
            </a:fld>
            <a:endParaRPr lang="en-US" dirty="0">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Protocol(IP)</a:t>
            </a:r>
          </a:p>
          <a:p>
            <a:pPr marL="0" marR="0" indent="0" algn="l" defTabSz="457200" rtl="0" eaLnBrk="1" fontAlgn="auto" latinLnBrk="0" hangingPunct="1">
              <a:lnSpc>
                <a:spcPct val="10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6.7 – </a:t>
            </a:r>
            <a:r>
              <a:rPr lang="en-US" sz="1200" dirty="0"/>
              <a:t>Ethernet and IP Protocol Summary</a:t>
            </a:r>
            <a:br>
              <a:rPr lang="en-US" sz="1200" dirty="0"/>
            </a:br>
            <a:r>
              <a:rPr lang="en-US" dirty="0">
                <a:solidFill>
                  <a:schemeClr val="accent5">
                    <a:lumMod val="40000"/>
                    <a:lumOff val="60000"/>
                  </a:schemeClr>
                </a:solidFill>
              </a:rPr>
              <a:t>6.7.1 –</a:t>
            </a:r>
            <a:r>
              <a:rPr lang="en-US" baseline="0" dirty="0">
                <a:solidFill>
                  <a:schemeClr val="accent5">
                    <a:lumMod val="40000"/>
                    <a:lumOff val="60000"/>
                  </a:schemeClr>
                </a:solidFill>
              </a:rPr>
              <a:t> </a:t>
            </a:r>
            <a:r>
              <a:rPr lang="en-US" dirty="0">
                <a:solidFill>
                  <a:srgbClr val="FF0000"/>
                </a:solidFill>
              </a:rPr>
              <a:t>What Did I Learn in this Module?</a:t>
            </a:r>
          </a:p>
          <a:p>
            <a:pPr marL="0" marR="0" lvl="0" indent="0" algn="l" defTabSz="457200" rtl="0" eaLnBrk="1" fontAlgn="auto" latinLnBrk="0" hangingPunct="1">
              <a:lnSpc>
                <a:spcPct val="100000"/>
              </a:lnSpc>
              <a:spcBef>
                <a:spcPts val="0"/>
              </a:spcBef>
              <a:spcAft>
                <a:spcPts val="0"/>
              </a:spcAft>
              <a:buClrTx/>
              <a:buSzTx/>
              <a:buFontTx/>
              <a:buNone/>
              <a:defRPr/>
            </a:pPr>
            <a:r>
              <a:rPr lang="en-US" dirty="0">
                <a:solidFill>
                  <a:schemeClr val="accent5">
                    <a:lumMod val="40000"/>
                    <a:lumOff val="60000"/>
                  </a:schemeClr>
                </a:solidFill>
              </a:rPr>
              <a:t>6.7.2 – </a:t>
            </a:r>
            <a:r>
              <a:rPr lang="en-US" sz="1200" b="0" i="0" kern="1200" dirty="0">
                <a:solidFill>
                  <a:schemeClr val="tx1"/>
                </a:solidFill>
                <a:effectLst/>
                <a:latin typeface="+mn-lt"/>
                <a:ea typeface="+mn-ea"/>
                <a:cs typeface="+mn-cs"/>
              </a:rPr>
              <a:t>Module 6: Ethernet and IP Protocol Quiz</a:t>
            </a:r>
          </a:p>
          <a:p>
            <a:pPr marL="0" marR="0" indent="0" algn="l" defTabSz="457200" rtl="0" eaLnBrk="1" fontAlgn="auto" latinLnBrk="0" hangingPunct="1">
              <a:lnSpc>
                <a:spcPct val="100000"/>
              </a:lnSpc>
              <a:spcBef>
                <a:spcPts val="0"/>
              </a:spcBef>
              <a:spcAft>
                <a:spcPts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t>51</a:t>
            </a:fld>
            <a:endParaRPr lang="en-US" dirty="0">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605">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defTabSz="903605">
              <a:defRPr sz="2400">
                <a:solidFill>
                  <a:schemeClr val="tx1"/>
                </a:solidFill>
                <a:latin typeface="Arial" panose="020B0604020202020204" pitchFamily="34" charset="0"/>
                <a:ea typeface="MS PGothic" panose="020B0600070205080204" pitchFamily="34" charset="-128"/>
              </a:defRPr>
            </a:lvl2pPr>
            <a:lvl3pPr marL="1143000" indent="-228600" defTabSz="903605">
              <a:defRPr sz="2400">
                <a:solidFill>
                  <a:schemeClr val="tx1"/>
                </a:solidFill>
                <a:latin typeface="Arial" panose="020B0604020202020204" pitchFamily="34" charset="0"/>
                <a:ea typeface="MS PGothic" panose="020B0600070205080204" pitchFamily="34" charset="-128"/>
              </a:defRPr>
            </a:lvl3pPr>
            <a:lvl4pPr marL="1600200" indent="-228600" defTabSz="903605">
              <a:defRPr sz="2400">
                <a:solidFill>
                  <a:schemeClr val="tx1"/>
                </a:solidFill>
                <a:latin typeface="Arial" panose="020B0604020202020204" pitchFamily="34" charset="0"/>
                <a:ea typeface="MS PGothic" panose="020B0600070205080204" pitchFamily="34" charset="-128"/>
              </a:defRPr>
            </a:lvl4pPr>
            <a:lvl5pPr marL="2057400" indent="-228600" defTabSz="903605">
              <a:defRPr sz="2400">
                <a:solidFill>
                  <a:schemeClr val="tx1"/>
                </a:solidFill>
                <a:latin typeface="Arial" panose="020B0604020202020204" pitchFamily="34" charset="0"/>
                <a:ea typeface="MS PGothic" panose="020B0600070205080204" pitchFamily="34" charset="-128"/>
              </a:defRPr>
            </a:lvl5pPr>
            <a:lvl6pPr marL="25146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defTabSz="903605" eaLnBrk="0" fontAlgn="base" hangingPunct="0">
              <a:lnSpc>
                <a:spcPct val="90000"/>
              </a:lnSpc>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C92755B-29FD-8743-9094-C0E3A734D22E}" type="slidenum">
              <a:rPr lang="en-US" sz="800">
                <a:solidFill>
                  <a:prstClr val="black"/>
                </a:solidFill>
              </a:rPr>
              <a:t>52</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p:sp>
      <p:sp>
        <p:nvSpPr>
          <p:cNvPr id="573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 </a:t>
            </a:r>
            <a:r>
              <a:rPr lang="en-US" dirty="0">
                <a:solidFill>
                  <a:schemeClr val="accent5">
                    <a:lumMod val="40000"/>
                    <a:lumOff val="60000"/>
                  </a:schemeClr>
                </a:solidFill>
              </a:rPr>
              <a:t>Ethernet and Internet Protocol (IP)</a:t>
            </a:r>
          </a:p>
          <a:p>
            <a:pPr>
              <a:lnSpc>
                <a:spcPct val="80000"/>
              </a:lnSpc>
              <a:buFontTx/>
              <a:buNone/>
            </a:pPr>
            <a:r>
              <a:rPr lang="en-US" dirty="0">
                <a:latin typeface="Arial" panose="020B0604020202020204" pitchFamily="34" charset="0"/>
              </a:rPr>
              <a:t>New Terms and Commands</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53</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6</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pPr marL="0" marR="0" indent="0" algn="l" defTabSz="457200" rtl="0" eaLnBrk="1" fontAlgn="auto" latinLnBrk="0" hangingPunct="1">
              <a:lnSpc>
                <a:spcPct val="8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6.1 – </a:t>
            </a:r>
            <a:r>
              <a:rPr lang="en-US" sz="1200" b="0" i="0" kern="1200" dirty="0">
                <a:solidFill>
                  <a:schemeClr val="tx1"/>
                </a:solidFill>
                <a:effectLst/>
                <a:latin typeface="+mn-lt"/>
                <a:ea typeface="+mn-ea"/>
                <a:cs typeface="+mn-cs"/>
              </a:rPr>
              <a:t>Ethernet </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.1.2 – </a:t>
            </a:r>
            <a:r>
              <a:rPr lang="en-US" sz="1200" b="0" i="0" kern="1200" dirty="0">
                <a:solidFill>
                  <a:schemeClr val="tx1"/>
                </a:solidFill>
                <a:effectLst/>
                <a:latin typeface="+mn-lt"/>
                <a:ea typeface="+mn-ea"/>
                <a:cs typeface="+mn-cs"/>
              </a:rPr>
              <a:t>Ethernet Frame Fields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7</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pPr marL="0" marR="0" indent="0" algn="l" defTabSz="457200" rtl="0" eaLnBrk="1" fontAlgn="auto" latinLnBrk="0" hangingPunct="1">
              <a:lnSpc>
                <a:spcPct val="80000"/>
              </a:lnSpc>
              <a:spcBef>
                <a:spcPts val="0"/>
              </a:spcBef>
              <a:spcAft>
                <a:spcPts val="0"/>
              </a:spcAft>
              <a:buClrTx/>
              <a:buSzTx/>
              <a:buFontTx/>
              <a:buNone/>
              <a:defRPr/>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6.1 – </a:t>
            </a:r>
            <a:r>
              <a:rPr lang="en-US" sz="1200" b="0" i="0" kern="1200" dirty="0">
                <a:solidFill>
                  <a:schemeClr val="tx1"/>
                </a:solidFill>
                <a:effectLst/>
                <a:latin typeface="+mn-lt"/>
                <a:ea typeface="+mn-ea"/>
                <a:cs typeface="+mn-cs"/>
              </a:rPr>
              <a:t>Ethernet </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.1.3 – </a:t>
            </a:r>
            <a:r>
              <a:rPr lang="en-US" sz="1200" b="0" i="0" kern="1200" dirty="0">
                <a:solidFill>
                  <a:schemeClr val="tx1"/>
                </a:solidFill>
                <a:effectLst/>
                <a:latin typeface="+mn-lt"/>
                <a:ea typeface="+mn-ea"/>
                <a:cs typeface="+mn-cs"/>
              </a:rPr>
              <a:t>Ethernet Frame Fields</a:t>
            </a:r>
          </a:p>
          <a:p>
            <a:pPr marL="0" marR="0" indent="0" algn="l" defTabSz="4572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6.1.4 - Check Your Understanding - Ethernet Frame Fields</a:t>
            </a:r>
          </a:p>
          <a:p>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b="1"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Source</a:t>
            </a:r>
            <a:endPar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endParaRPr>
          </a:p>
          <a:p>
            <a:pPr>
              <a:lnSpc>
                <a:spcPct val="80000"/>
              </a:lnSpc>
              <a:buFontTx/>
              <a:buNone/>
            </a:pP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 –</a:t>
            </a:r>
            <a:r>
              <a:rPr lang="en-US" dirty="0">
                <a:solidFill>
                  <a:schemeClr val="accent5">
                    <a:lumMod val="40000"/>
                    <a:lumOff val="60000"/>
                  </a:schemeClr>
                </a:solidFill>
              </a:rPr>
              <a:t> Ethernet and Internet Protocol (IP)</a:t>
            </a:r>
          </a:p>
          <a:p>
            <a:r>
              <a:rPr lang="en-US" dirty="0">
                <a:solidFill>
                  <a:schemeClr val="accent5">
                    <a:lumMod val="40000"/>
                    <a:lumOff val="60000"/>
                  </a:schemeClr>
                </a:solidFill>
              </a:rPr>
              <a:t>6.2</a:t>
            </a:r>
            <a:r>
              <a:rPr lang="en-US" baseline="0" dirty="0">
                <a:solidFill>
                  <a:schemeClr val="accent5">
                    <a:lumMod val="40000"/>
                    <a:lumOff val="60000"/>
                  </a:schemeClr>
                </a:solidFill>
              </a:rPr>
              <a:t> - </a:t>
            </a:r>
            <a:r>
              <a:rPr lang="en-US" sz="1200" b="0" i="0" kern="1200" dirty="0">
                <a:solidFill>
                  <a:schemeClr val="tx1"/>
                </a:solidFill>
                <a:effectLst/>
                <a:latin typeface="+mn-lt"/>
                <a:ea typeface="+mn-ea"/>
                <a:cs typeface="+mn-cs"/>
              </a:rPr>
              <a:t>IPv4</a:t>
            </a:r>
          </a:p>
          <a:p>
            <a:br>
              <a:rPr lang="en-US" sz="1200" b="0" i="0" kern="1200" dirty="0">
                <a:solidFill>
                  <a:schemeClr val="tx1"/>
                </a:solidFill>
                <a:effectLst/>
                <a:latin typeface="+mn-lt"/>
                <a:ea typeface="+mn-ea"/>
                <a:cs typeface="+mn-cs"/>
              </a:rPr>
            </a:br>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sz="1000" b="0" dirty="0">
                <a:solidFill>
                  <a:srgbClr val="FF0000"/>
                </a:solidFill>
              </a:rPr>
              <a:t>10</a:t>
            </a:r>
            <a:r>
              <a:rPr lang="en-US" sz="1000" dirty="0">
                <a:solidFill>
                  <a:srgbClr val="FF0000"/>
                </a:solidFill>
              </a:rPr>
              <a:t> mi</a:t>
            </a:r>
            <a:r>
              <a:rPr lang="en-US" sz="1000" dirty="0"/>
              <a:t>n</a:t>
            </a:r>
          </a:p>
          <a:p>
            <a:pPr marL="171450" lvl="0" indent="-171450">
              <a:buFont typeface="Arial" panose="020B0604020202020204" pitchFamily="34" charset="0"/>
              <a:buChar char="•"/>
            </a:pPr>
            <a:r>
              <a:rPr lang="en-US" sz="1050" b="1" dirty="0"/>
              <a:t>Instructor Notes: </a:t>
            </a:r>
            <a:endParaRPr lang="en-US" sz="105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Brief the learners on the four basic operations of network layer protocol</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Take the learners through IP Encapsulation and define its purpose.</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Discuss three basic characteristics of IP.</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connectionless network with an example.</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Illustrate that IPV4 is media independent.</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aseline="0" dirty="0"/>
              <a:t>Explain the fields in IPV4 packet header</a:t>
            </a:r>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000" b="0" i="0" kern="1200" dirty="0">
                <a:solidFill>
                  <a:schemeClr val="tx1"/>
                </a:solidFill>
                <a:latin typeface="+mn-lt"/>
                <a:ea typeface="+mn-ea"/>
                <a:cs typeface="+mn-cs"/>
              </a:rPr>
              <a:t>Ensure that they complete the “Check Your Understanding </a:t>
            </a:r>
            <a:r>
              <a:rPr lang="en-US" sz="1000" b="0" i="0" kern="1200" dirty="0">
                <a:solidFill>
                  <a:schemeClr val="tx1"/>
                </a:solidFill>
                <a:effectLst/>
                <a:latin typeface="+mn-lt"/>
                <a:ea typeface="+mn-ea"/>
                <a:cs typeface="+mn-cs"/>
              </a:rPr>
              <a:t>– IPV4</a:t>
            </a:r>
            <a:r>
              <a:rPr lang="en-US" sz="1000" b="0" i="0" kern="1200" baseline="0" dirty="0">
                <a:solidFill>
                  <a:schemeClr val="tx1"/>
                </a:solidFill>
                <a:effectLst/>
                <a:latin typeface="+mn-lt"/>
                <a:ea typeface="+mn-ea"/>
                <a:cs typeface="+mn-cs"/>
              </a:rPr>
              <a:t> packet</a:t>
            </a:r>
            <a:r>
              <a:rPr lang="en-US" sz="1000" b="0" i="0" kern="1200" dirty="0">
                <a:solidFill>
                  <a:schemeClr val="tx1"/>
                </a:solidFill>
                <a:effectLst/>
                <a:latin typeface="+mn-lt"/>
                <a:ea typeface="+mn-ea"/>
                <a:cs typeface="+mn-cs"/>
              </a:rPr>
              <a:t>” in section 6.2.10.</a:t>
            </a:r>
            <a:endParaRPr lang="en-US" sz="1000" b="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1000" baseline="0" dirty="0"/>
          </a:p>
          <a:p>
            <a:pPr marL="34163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1050" dirty="0"/>
          </a:p>
          <a:p>
            <a:pPr marL="171450" lvl="0" indent="-171450">
              <a:buFont typeface="Arial" panose="020B0604020202020204" pitchFamily="34" charset="0"/>
              <a:buChar char="•"/>
            </a:pPr>
            <a:r>
              <a:rPr lang="en-US" sz="1050" b="1" dirty="0"/>
              <a:t>Key Points: </a:t>
            </a:r>
            <a:r>
              <a:rPr lang="en-US" sz="1050" b="0" dirty="0"/>
              <a:t>Characteristics of IP</a:t>
            </a:r>
            <a:r>
              <a:rPr lang="en-US" sz="1050" b="0" baseline="0" dirty="0"/>
              <a:t> , Fragmentation , IPV4 packet header fields.</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panose="020B0604020202020204" pitchFamily="34" charset="0"/>
              </a:defRPr>
            </a:lvl1pPr>
            <a:lvl2pPr marL="742950" indent="-285750" defTabSz="882650">
              <a:defRPr sz="2400">
                <a:solidFill>
                  <a:schemeClr val="tx1"/>
                </a:solidFill>
                <a:latin typeface="Arial" panose="020B0604020202020204" pitchFamily="34" charset="0"/>
              </a:defRPr>
            </a:lvl2pPr>
            <a:lvl3pPr marL="1143000" indent="-228600" defTabSz="882650">
              <a:defRPr sz="2400">
                <a:solidFill>
                  <a:schemeClr val="tx1"/>
                </a:solidFill>
                <a:latin typeface="Arial" panose="020B0604020202020204" pitchFamily="34" charset="0"/>
              </a:defRPr>
            </a:lvl3pPr>
            <a:lvl4pPr marL="1600200" indent="-228600" defTabSz="882650">
              <a:defRPr sz="2400">
                <a:solidFill>
                  <a:schemeClr val="tx1"/>
                </a:solidFill>
                <a:latin typeface="Arial" panose="020B0604020202020204" pitchFamily="34" charset="0"/>
              </a:defRPr>
            </a:lvl4pPr>
            <a:lvl5pPr marL="2057400" indent="-228600" defTabSz="882650">
              <a:defRPr sz="2400">
                <a:solidFill>
                  <a:schemeClr val="tx1"/>
                </a:solidFill>
                <a:latin typeface="Arial" panose="020B0604020202020204" pitchFamily="34"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04267211-205D-47E8-9F29-7E4C01D43DC3}" type="slidenum">
              <a:rPr lang="en-US" altLang="en-US" sz="800" smtClean="0"/>
              <a:t>9</a:t>
            </a:fld>
            <a:endParaRPr lang="en-US" altLang="en-US" sz="800" dirty="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80000"/>
              </a:lnSpc>
              <a:spcBef>
                <a:spcPts val="0"/>
              </a:spcBef>
              <a:spcAft>
                <a:spcPts val="0"/>
              </a:spcAft>
              <a:buClrTx/>
              <a:buSzTx/>
              <a:buFontTx/>
              <a:buNone/>
              <a:defRPr/>
            </a:pPr>
            <a:r>
              <a:rPr lang="en-US" sz="1200" kern="1200" baseline="0" dirty="0">
                <a:solidFill>
                  <a:schemeClr val="tx1"/>
                </a:solidFill>
                <a:latin typeface="Arial" panose="020B0604020202020204" pitchFamily="34" charset="0"/>
                <a:ea typeface="MS PGothic" panose="020B0600070205080204" pitchFamily="34" charset="-128"/>
              </a:rPr>
              <a:t>6 - </a:t>
            </a:r>
            <a:r>
              <a:rPr lang="en-US" dirty="0">
                <a:solidFill>
                  <a:schemeClr val="accent5">
                    <a:lumMod val="40000"/>
                    <a:lumOff val="60000"/>
                  </a:schemeClr>
                </a:solidFill>
              </a:rPr>
              <a:t>Ethernet and Internet Protocol(IP)</a:t>
            </a:r>
          </a:p>
          <a:p>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6.2 – </a:t>
            </a:r>
            <a:r>
              <a:rPr lang="en-US" sz="1200" b="0" i="0" kern="1200" dirty="0">
                <a:solidFill>
                  <a:schemeClr val="tx1"/>
                </a:solidFill>
                <a:effectLst/>
                <a:latin typeface="+mn-lt"/>
                <a:ea typeface="+mn-ea"/>
                <a:cs typeface="+mn-cs"/>
              </a:rPr>
              <a:t>IPv4</a:t>
            </a:r>
          </a:p>
          <a:p>
            <a:r>
              <a:rPr lang="en-US" sz="1200" kern="1200" baseline="0" dirty="0">
                <a:solidFill>
                  <a:schemeClr val="tx1"/>
                </a:solidFill>
                <a:latin typeface="Arial" panose="020B0604020202020204" pitchFamily="34" charset="0"/>
                <a:ea typeface="MS PGothic" panose="020B0600070205080204" pitchFamily="34" charset="-128"/>
                <a:cs typeface="MS PGothic" panose="020B0600070205080204" pitchFamily="34" charset="-128"/>
              </a:rPr>
              <a:t>6</a:t>
            </a:r>
            <a:r>
              <a:rPr lang="en-US" sz="1200" kern="1200" dirty="0">
                <a:solidFill>
                  <a:schemeClr val="tx1"/>
                </a:solidFill>
                <a:latin typeface="Arial" panose="020B0604020202020204" pitchFamily="34" charset="0"/>
                <a:ea typeface="MS PGothic" panose="020B0600070205080204" pitchFamily="34" charset="-128"/>
                <a:cs typeface="MS PGothic" panose="020B0600070205080204" pitchFamily="34" charset="-128"/>
              </a:rPr>
              <a:t>.2.1 – </a:t>
            </a:r>
            <a:r>
              <a:rPr lang="en-US" sz="1200" b="0" i="0" kern="1200" dirty="0">
                <a:solidFill>
                  <a:schemeClr val="tx1"/>
                </a:solidFill>
                <a:effectLst/>
                <a:latin typeface="+mn-lt"/>
                <a:ea typeface="+mn-ea"/>
                <a:cs typeface="+mn-cs"/>
              </a:rPr>
              <a:t>The Network Layer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2565"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6080">
              <a:defRPr/>
            </a:pPr>
            <a:fld id="{2F5CCB13-0A32-4557-88E9-079F0C330695}" type="slidenum">
              <a:rPr lang="en-US" kern="0" smtClean="0">
                <a:solidFill>
                  <a:srgbClr val="595959"/>
                </a:solidFill>
              </a:r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anose="020B0604020202020204" pitchFamily="34" charset="0"/>
              </a:rPr>
              <a:t>Click to edit Master text styles</a:t>
            </a:r>
          </a:p>
          <a:p>
            <a:pPr lvl="1"/>
            <a:r>
              <a:rPr lang="en-US" dirty="0">
                <a:sym typeface="Arial" panose="020B0604020202020204" pitchFamily="34" charset="0"/>
              </a:rPr>
              <a:t>Second level</a:t>
            </a:r>
          </a:p>
          <a:p>
            <a:pPr lvl="2"/>
            <a:r>
              <a:rPr lang="en-US" dirty="0">
                <a:sym typeface="Arial" panose="020B0604020202020204" pitchFamily="34" charset="0"/>
              </a:rPr>
              <a:t>Third level</a:t>
            </a:r>
          </a:p>
          <a:p>
            <a:pPr lvl="3"/>
            <a:r>
              <a:rPr lang="en-US" dirty="0">
                <a:sym typeface="Arial" panose="020B0604020202020204"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nSpc>
                <a:spcPct val="100000"/>
              </a:lnSpc>
              <a:defRPr sz="2400"/>
            </a:lvl1pPr>
          </a:lstStyle>
          <a:p>
            <a:pPr lvl="0"/>
            <a:r>
              <a:rPr lang="en-US" dirty="0">
                <a:sym typeface="Arial" panose="020B0604020202020204" pitchFamily="34" charset="0"/>
              </a:rPr>
              <a:t>Click to edit Master title style</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2565"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2565"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2"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800" indent="0">
              <a:buNone/>
              <a:defRPr/>
            </a:lvl2pPr>
            <a:lvl3pPr marL="427355" indent="0">
              <a:buNone/>
              <a:defRPr/>
            </a:lvl3pPr>
            <a:lvl4pPr marL="516890" indent="0">
              <a:buNone/>
              <a:defRPr/>
            </a:lvl4pPr>
            <a:lvl5pPr marL="601345"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ln>
          <a:effectLst/>
        </p:spPr>
        <p:txBody>
          <a:bodyPr wrap="none" lIns="61586" tIns="30792" rIns="61586" bIns="30792" anchor="b">
            <a:spAutoFit/>
          </a:bodyPr>
          <a:lstStyle/>
          <a:p>
            <a:pPr algn="r" defTabSz="610870"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ln>
          <a:effectLst/>
        </p:spPr>
        <p:txBody>
          <a:bodyPr lIns="61586" tIns="30792" rIns="61586" bIns="30792" anchor="b">
            <a:spAutoFit/>
          </a:bodyPr>
          <a:lstStyle/>
          <a:p>
            <a:pPr defTabSz="610870" fontAlgn="auto">
              <a:spcBef>
                <a:spcPts val="0"/>
              </a:spcBef>
              <a:spcAft>
                <a:spcPts val="0"/>
              </a:spcAft>
              <a:defRPr/>
            </a:pPr>
            <a:r>
              <a:rPr lang="en-US" sz="600" dirty="0">
                <a:solidFill>
                  <a:schemeClr val="accent5">
                    <a:lumMod val="50000"/>
                  </a:schemeClr>
                </a:solidFill>
                <a:latin typeface="+mn-lt"/>
                <a:ea typeface="+mn-ea"/>
                <a:cs typeface="CiscoSans Thin"/>
              </a:rPr>
              <a:t>© 2020</a:t>
            </a:r>
            <a:r>
              <a:rPr lang="en-US" sz="600" baseline="0" dirty="0">
                <a:solidFill>
                  <a:schemeClr val="accent5">
                    <a:lumMod val="50000"/>
                  </a:schemeClr>
                </a:solidFill>
                <a:latin typeface="+mn-lt"/>
                <a:ea typeface="+mn-ea"/>
                <a:cs typeface="CiscoSans Thin"/>
              </a:rPr>
              <a:t> </a:t>
            </a:r>
            <a:r>
              <a:rPr lang="en-US" sz="600" dirty="0">
                <a:solidFill>
                  <a:schemeClr val="accent5">
                    <a:lumMod val="50000"/>
                  </a:schemeClr>
                </a:solidFill>
                <a:latin typeface="+mn-lt"/>
                <a:ea typeface="+mn-ea"/>
                <a:cs typeface="CiscoSans Thin"/>
              </a:rPr>
              <a:t>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13"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9"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0"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3"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4"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5"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750" marR="0" indent="-285750" algn="ctr" defTabSz="457200" rtl="0" eaLnBrk="1" fontAlgn="auto" latinLnBrk="0" hangingPunct="1">
              <a:lnSpc>
                <a:spcPct val="100000"/>
              </a:lnSpc>
              <a:spcBef>
                <a:spcPct val="20000"/>
              </a:spcBef>
              <a:spcAft>
                <a:spcPts val="0"/>
              </a:spcAft>
              <a:buClrTx/>
              <a:buSzTx/>
              <a:buFont typeface="Arial" panose="020B0604020202020204"/>
              <a:buNone/>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panose="020B0604020202020204"/>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panose="020B0604020202020204"/>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panose="020B0604020202020204"/>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panose="020B0604020202020204"/>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panose="020B0604020202020204"/>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panose="020B0604020202020204"/>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ln>
          <a:effectLst/>
        </p:spPr>
        <p:txBody>
          <a:bodyPr wrap="none" lIns="61586" tIns="30792" rIns="61586" bIns="30792" anchor="b">
            <a:spAutoFit/>
          </a:bodyPr>
          <a:lstStyle/>
          <a:p>
            <a:pPr algn="r" defTabSz="610870"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ln>
          <a:effectLst/>
        </p:spPr>
        <p:txBody>
          <a:bodyPr lIns="61586" tIns="30792" rIns="61586" bIns="30792" anchor="b">
            <a:spAutoFit/>
          </a:bodyPr>
          <a:lstStyle/>
          <a:p>
            <a:pPr defTabSz="610870"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p>
          </p:txBody>
        </p:sp>
        <p:sp>
          <p:nvSpPr>
            <p:cNvPr id="8"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1"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4"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5"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6"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7"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8"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9"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0"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1"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22"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wipe/>
  </p:transition>
  <p:txStyles>
    <p:titleStyle>
      <a:lvl1pPr algn="l" defTabSz="684530" rtl="0" eaLnBrk="1" fontAlgn="base" hangingPunct="1">
        <a:lnSpc>
          <a:spcPct val="80000"/>
        </a:lnSpc>
        <a:spcBef>
          <a:spcPct val="0"/>
        </a:spcBef>
        <a:spcAft>
          <a:spcPct val="0"/>
        </a:spcAft>
        <a:defRPr lang="en-US" sz="3200" kern="1200" dirty="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p:titleStyle>
    <p:bodyStyle>
      <a:lvl1pPr marL="170180" indent="-170180" algn="l" defTabSz="684530" rtl="0" eaLnBrk="1" fontAlgn="base" hangingPunct="1">
        <a:lnSpc>
          <a:spcPct val="95000"/>
        </a:lnSpc>
        <a:spcBef>
          <a:spcPts val="1075"/>
        </a:spcBef>
        <a:spcAft>
          <a:spcPct val="0"/>
        </a:spcAft>
        <a:buClr>
          <a:schemeClr val="tx2"/>
        </a:buClr>
        <a:buSzPct val="90000"/>
        <a:buFont typeface="Arial" panose="020B0604020202020204" pitchFamily="34" charset="0"/>
        <a:buChar char="•"/>
        <a:defRPr lang="en-US" sz="1500" kern="1200" dirty="0">
          <a:solidFill>
            <a:schemeClr val="tx1"/>
          </a:solidFill>
          <a:latin typeface="+mn-lt"/>
          <a:ea typeface="MS PGothic" panose="020B0600070205080204" pitchFamily="34" charset="-128"/>
          <a:cs typeface="CiscoSans"/>
        </a:defRPr>
      </a:lvl1pPr>
      <a:lvl2pPr marL="358775" indent="-215900" algn="l" defTabSz="684530" rtl="0" eaLnBrk="1" fontAlgn="base" hangingPunct="1">
        <a:lnSpc>
          <a:spcPct val="95000"/>
        </a:lnSpc>
        <a:spcBef>
          <a:spcPts val="600"/>
        </a:spcBef>
        <a:spcAft>
          <a:spcPct val="0"/>
        </a:spcAft>
        <a:buClr>
          <a:schemeClr val="tx2"/>
        </a:buClr>
        <a:buFont typeface="Arial" panose="020B0604020202020204" pitchFamily="34" charset="0"/>
        <a:buChar char="•"/>
        <a:defRPr lang="en-US" sz="1400" kern="1200" dirty="0">
          <a:solidFill>
            <a:schemeClr val="tx1"/>
          </a:solidFill>
          <a:latin typeface="+mn-lt"/>
          <a:ea typeface="MS PGothic" panose="020B0600070205080204" pitchFamily="34" charset="-128"/>
          <a:cs typeface="CiscoSans"/>
        </a:defRPr>
      </a:lvl2pPr>
      <a:lvl3pPr marL="431800" indent="-170180" algn="l" defTabSz="684530" rtl="0" eaLnBrk="1" fontAlgn="base" hangingPunct="1">
        <a:lnSpc>
          <a:spcPct val="95000"/>
        </a:lnSpc>
        <a:spcBef>
          <a:spcPts val="625"/>
        </a:spcBef>
        <a:spcAft>
          <a:spcPct val="0"/>
        </a:spcAft>
        <a:buFont typeface="Arial" panose="020B0604020202020204" pitchFamily="34" charset="0"/>
        <a:buChar char="•"/>
        <a:defRPr lang="en-US" sz="1200" kern="1200" dirty="0">
          <a:solidFill>
            <a:schemeClr val="tx1"/>
          </a:solidFill>
          <a:latin typeface="+mn-lt"/>
          <a:ea typeface="MS PGothic" panose="020B0600070205080204" pitchFamily="34" charset="-128"/>
          <a:cs typeface="CiscoSans"/>
        </a:defRPr>
      </a:lvl3pPr>
      <a:lvl4pPr marL="50355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8.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39.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0.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44.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5.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8.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49.xml"/><Relationship Id="rId5" Type="http://schemas.openxmlformats.org/officeDocument/2006/relationships/image" Target="../media/image36.png"/><Relationship Id="rId4" Type="http://schemas.openxmlformats.org/officeDocument/2006/relationships/hyperlink" Target="https://www.youtube.com/watch?v=yxsJaGlkc3E" TargetMode="Externa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699592"/>
            <a:ext cx="6672708" cy="1508188"/>
          </a:xfrm>
        </p:spPr>
        <p:txBody>
          <a:bodyPr/>
          <a:lstStyle/>
          <a:p>
            <a:r>
              <a:rPr lang="en-US" dirty="0">
                <a:solidFill>
                  <a:schemeClr val="accent5">
                    <a:lumMod val="40000"/>
                    <a:lumOff val="60000"/>
                  </a:schemeClr>
                </a:solidFill>
              </a:rPr>
              <a:t>Module 6:Ethernet and Internet 			Protocol(IP)</a:t>
            </a:r>
            <a:endParaRPr lang="en-US" dirty="0">
              <a:solidFill>
                <a:srgbClr val="FF0000"/>
              </a:solidFill>
            </a:endParaRP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CyberOps Associates v1.0</a:t>
            </a:r>
          </a:p>
          <a:p>
            <a:endParaRPr lang="en-US" dirty="0"/>
          </a:p>
        </p:txBody>
      </p:sp>
    </p:spTree>
    <p:custDataLst>
      <p:tags r:id="rId1"/>
    </p:custData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The Network Layer (Contd.)</a:t>
            </a:r>
          </a:p>
        </p:txBody>
      </p:sp>
      <p:sp>
        <p:nvSpPr>
          <p:cNvPr id="2" name="Content Placeholder 1"/>
          <p:cNvSpPr>
            <a:spLocks noGrp="1"/>
          </p:cNvSpPr>
          <p:nvPr>
            <p:ph idx="1"/>
          </p:nvPr>
        </p:nvSpPr>
        <p:spPr>
          <a:xfrm>
            <a:off x="144065" y="798943"/>
            <a:ext cx="3931823" cy="4016248"/>
          </a:xfrm>
        </p:spPr>
        <p:txBody>
          <a:bodyPr/>
          <a:lstStyle/>
          <a:p>
            <a:pPr>
              <a:buFont typeface="Arial" panose="020B0604020202020204" pitchFamily="34" charset="0"/>
              <a:buChar char="•"/>
            </a:pPr>
            <a:r>
              <a:rPr lang="en-US" sz="1600" dirty="0"/>
              <a:t>Network layer communication protocols specify the packet structure and processing used to carry the data from one host to another host.</a:t>
            </a:r>
          </a:p>
          <a:p>
            <a:pPr>
              <a:buFont typeface="Arial" panose="020B0604020202020204" pitchFamily="34" charset="0"/>
              <a:buChar char="•"/>
            </a:pPr>
            <a:r>
              <a:rPr lang="en-IN" sz="1600" dirty="0"/>
              <a:t>Operating without regard to the data carried in each packet allows the network layer to carry packets for multiple types of communications between multiple hosts.</a:t>
            </a:r>
          </a:p>
          <a:p>
            <a:pPr marL="0" indent="0">
              <a:buNone/>
            </a:pPr>
            <a:r>
              <a:rPr lang="en-US" sz="1600" dirty="0"/>
              <a:t>Click Play in the figure to view an animation that demonstrates the exchange of data.</a:t>
            </a: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2824" y="843353"/>
            <a:ext cx="4631893" cy="384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IP Encapsulation</a:t>
            </a:r>
          </a:p>
        </p:txBody>
      </p:sp>
      <p:sp>
        <p:nvSpPr>
          <p:cNvPr id="4" name="Content Placeholder 1"/>
          <p:cNvSpPr txBox="1"/>
          <p:nvPr/>
        </p:nvSpPr>
        <p:spPr>
          <a:xfrm>
            <a:off x="199180" y="721334"/>
            <a:ext cx="8510257" cy="338554"/>
          </a:xfrm>
          <a:prstGeom prst="rect">
            <a:avLst/>
          </a:prstGeom>
          <a:noFill/>
        </p:spPr>
        <p:txBody>
          <a:bodyPr wrap="square" rtlCol="0">
            <a:spAutoFit/>
          </a:bodyPr>
          <a:lstStyle/>
          <a:p>
            <a:pPr marL="180975" indent="-180975">
              <a:buFont typeface="Arial" panose="020B0604020202020204" pitchFamily="34" charset="0"/>
              <a:buChar char="•"/>
            </a:pPr>
            <a:r>
              <a:rPr lang="en-US" sz="1600" dirty="0">
                <a:solidFill>
                  <a:srgbClr val="000000"/>
                </a:solidFill>
              </a:rPr>
              <a:t>IP encapsulates the transport layer segment or other data by adding an IP header. </a:t>
            </a:r>
          </a:p>
        </p:txBody>
      </p:sp>
      <p:sp>
        <p:nvSpPr>
          <p:cNvPr id="3" name="Content Placeholder 2"/>
          <p:cNvSpPr txBox="1"/>
          <p:nvPr/>
        </p:nvSpPr>
        <p:spPr>
          <a:xfrm>
            <a:off x="189328" y="1017307"/>
            <a:ext cx="4979998" cy="3770263"/>
          </a:xfrm>
          <a:prstGeom prst="rect">
            <a:avLst/>
          </a:prstGeom>
          <a:noFill/>
        </p:spPr>
        <p:txBody>
          <a:bodyPr wrap="square" rtlCol="0">
            <a:spAutoFit/>
          </a:bodyPr>
          <a:lstStyle/>
          <a:p>
            <a:pPr marL="180975" indent="-180975">
              <a:spcBef>
                <a:spcPts val="300"/>
              </a:spcBef>
              <a:spcAft>
                <a:spcPts val="300"/>
              </a:spcAft>
              <a:buClr>
                <a:schemeClr val="tx2"/>
              </a:buClr>
              <a:buFont typeface="Arial" panose="020B0604020202020204" pitchFamily="34" charset="0"/>
              <a:buChar char="•"/>
            </a:pPr>
            <a:r>
              <a:rPr lang="en-US" sz="1600" dirty="0">
                <a:solidFill>
                  <a:schemeClr val="tx1">
                    <a:lumMod val="50000"/>
                  </a:schemeClr>
                </a:solidFill>
              </a:rPr>
              <a:t>IP Header is used to deliver the packet to the destination host. It is examined by Layer 3 devices.</a:t>
            </a:r>
          </a:p>
          <a:p>
            <a:pPr marL="180975" indent="-180975">
              <a:spcBef>
                <a:spcPts val="300"/>
              </a:spcBef>
              <a:spcAft>
                <a:spcPts val="300"/>
              </a:spcAft>
              <a:buClr>
                <a:schemeClr val="tx2"/>
              </a:buClr>
              <a:buFont typeface="Arial" panose="020B0604020202020204" pitchFamily="34" charset="0"/>
              <a:buChar char="•"/>
            </a:pPr>
            <a:r>
              <a:rPr lang="en-IN" sz="1600" dirty="0">
                <a:solidFill>
                  <a:schemeClr val="tx1">
                    <a:lumMod val="50000"/>
                  </a:schemeClr>
                </a:solidFill>
              </a:rPr>
              <a:t>The process of encapsulating data layer by layer enables the services at the different layers to develop and scale without affecting the other layers. </a:t>
            </a:r>
          </a:p>
          <a:p>
            <a:pPr marL="180975" indent="-180975">
              <a:spcBef>
                <a:spcPts val="300"/>
              </a:spcBef>
              <a:spcAft>
                <a:spcPts val="300"/>
              </a:spcAft>
              <a:buClr>
                <a:schemeClr val="tx2"/>
              </a:buClr>
              <a:buFont typeface="Arial" panose="020B0604020202020204" pitchFamily="34" charset="0"/>
              <a:buChar char="•"/>
            </a:pPr>
            <a:r>
              <a:rPr lang="en-US" sz="1600" dirty="0">
                <a:solidFill>
                  <a:schemeClr val="tx1">
                    <a:lumMod val="50000"/>
                  </a:schemeClr>
                </a:solidFill>
              </a:rPr>
              <a:t>IP addressing information remains the same from the time the packet leaves the source host until it arrives at the destination host, </a:t>
            </a:r>
            <a:r>
              <a:rPr lang="en-IN" sz="1600" dirty="0">
                <a:solidFill>
                  <a:schemeClr val="tx1">
                    <a:lumMod val="50000"/>
                  </a:schemeClr>
                </a:solidFill>
              </a:rPr>
              <a:t>except when translated by the device performing Network Address Translation (NAT) for IPv4.</a:t>
            </a:r>
            <a:endParaRPr lang="en-US" sz="1600" dirty="0">
              <a:solidFill>
                <a:schemeClr val="tx1">
                  <a:lumMod val="50000"/>
                </a:schemeClr>
              </a:solidFill>
            </a:endParaRPr>
          </a:p>
          <a:p>
            <a:pPr marL="180975" indent="-180975">
              <a:spcBef>
                <a:spcPts val="300"/>
              </a:spcBef>
              <a:spcAft>
                <a:spcPts val="300"/>
              </a:spcAft>
              <a:buClr>
                <a:schemeClr val="tx2"/>
              </a:buClr>
              <a:buFont typeface="Arial" panose="020B0604020202020204" pitchFamily="34" charset="0"/>
              <a:buChar char="•"/>
            </a:pPr>
            <a:r>
              <a:rPr lang="en-US" sz="1600" dirty="0">
                <a:solidFill>
                  <a:schemeClr val="tx1">
                    <a:lumMod val="50000"/>
                  </a:schemeClr>
                </a:solidFill>
              </a:rPr>
              <a:t>The encapsulated transport layer PDU or other data, remains unchanged during the network layer processes.</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1125" y="1855758"/>
            <a:ext cx="4029766" cy="230108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Characteristics of IP</a:t>
            </a:r>
          </a:p>
        </p:txBody>
      </p:sp>
      <p:sp>
        <p:nvSpPr>
          <p:cNvPr id="2" name="Content Placeholder 1"/>
          <p:cNvSpPr>
            <a:spLocks noGrp="1"/>
          </p:cNvSpPr>
          <p:nvPr>
            <p:ph idx="1"/>
          </p:nvPr>
        </p:nvSpPr>
        <p:spPr>
          <a:xfrm>
            <a:off x="225542" y="798943"/>
            <a:ext cx="8556319" cy="4016248"/>
          </a:xfrm>
        </p:spPr>
        <p:txBody>
          <a:bodyPr/>
          <a:lstStyle/>
          <a:p>
            <a:pPr marL="0" indent="0">
              <a:buNone/>
            </a:pPr>
            <a:r>
              <a:rPr lang="en-US" sz="1600" dirty="0">
                <a:solidFill>
                  <a:schemeClr val="tx1">
                    <a:lumMod val="50000"/>
                  </a:schemeClr>
                </a:solidFill>
              </a:rPr>
              <a:t>IP was designed as a protocol with low overhead.</a:t>
            </a:r>
          </a:p>
          <a:p>
            <a:pPr marL="0" indent="0">
              <a:buNone/>
            </a:pPr>
            <a:r>
              <a:rPr lang="en-US" sz="1600" dirty="0"/>
              <a:t>IP provides the functions that are necessary to deliver a packet from a source to a destination over an interconnected system of networks. </a:t>
            </a:r>
          </a:p>
          <a:p>
            <a:pPr marL="0" indent="0">
              <a:buNone/>
            </a:pPr>
            <a:r>
              <a:rPr lang="en-US" sz="1600" dirty="0"/>
              <a:t>The basic characteristics of IP are as follows</a:t>
            </a:r>
            <a:r>
              <a:rPr lang="en-US" sz="1600" b="1" dirty="0"/>
              <a:t>:</a:t>
            </a:r>
          </a:p>
          <a:p>
            <a:pPr>
              <a:buFont typeface="Arial" panose="020B0604020202020204" pitchFamily="34" charset="0"/>
              <a:buChar char="•"/>
            </a:pPr>
            <a:r>
              <a:rPr lang="en-US" sz="1600" b="1" dirty="0"/>
              <a:t>Connectionless</a:t>
            </a:r>
            <a:r>
              <a:rPr lang="en-US" sz="1600" dirty="0"/>
              <a:t> - </a:t>
            </a:r>
            <a:r>
              <a:rPr lang="en-IN" sz="1600" dirty="0"/>
              <a:t>There is no connection with the destination established before sending data packets.</a:t>
            </a:r>
          </a:p>
          <a:p>
            <a:pPr>
              <a:buFont typeface="Arial" panose="020B0604020202020204" pitchFamily="34" charset="0"/>
              <a:buChar char="•"/>
            </a:pPr>
            <a:r>
              <a:rPr lang="en-US" sz="1600" b="1" dirty="0"/>
              <a:t>Best Effort</a:t>
            </a:r>
            <a:r>
              <a:rPr lang="en-US" sz="1600" dirty="0"/>
              <a:t> - </a:t>
            </a:r>
            <a:r>
              <a:rPr lang="en-IN" sz="1600" dirty="0"/>
              <a:t>IP is inherently unreliable because packet delivery is not guaranteed.</a:t>
            </a:r>
          </a:p>
          <a:p>
            <a:pPr>
              <a:buFont typeface="Arial" panose="020B0604020202020204" pitchFamily="34" charset="0"/>
              <a:buChar char="•"/>
            </a:pPr>
            <a:r>
              <a:rPr lang="en-US" sz="1600" b="1" dirty="0"/>
              <a:t>Media Independent</a:t>
            </a:r>
            <a:r>
              <a:rPr lang="en-US" sz="1600" dirty="0"/>
              <a:t> - </a:t>
            </a:r>
            <a:r>
              <a:rPr lang="en-IN" sz="1600" dirty="0"/>
              <a:t>Operation is independent of the medium (for example, copper, fiber-optic, or wireless) carrying the data.</a:t>
            </a:r>
            <a:endParaRPr lang="en-US" sz="1600" dirty="0"/>
          </a:p>
        </p:txBody>
      </p:sp>
    </p:spTree>
    <p:custDataLst>
      <p:tags r:id="rId1"/>
    </p:custData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Connectionless</a:t>
            </a:r>
          </a:p>
        </p:txBody>
      </p:sp>
      <p:sp>
        <p:nvSpPr>
          <p:cNvPr id="2" name="Content Placeholder 1"/>
          <p:cNvSpPr>
            <a:spLocks noGrp="1"/>
          </p:cNvSpPr>
          <p:nvPr>
            <p:ph idx="1"/>
          </p:nvPr>
        </p:nvSpPr>
        <p:spPr>
          <a:xfrm>
            <a:off x="189333" y="780837"/>
            <a:ext cx="3739871" cy="4154894"/>
          </a:xfrm>
        </p:spPr>
        <p:txBody>
          <a:bodyPr/>
          <a:lstStyle/>
          <a:p>
            <a:pPr marL="0" indent="0">
              <a:buNone/>
            </a:pPr>
            <a:r>
              <a:rPr lang="en-US" sz="1600" b="1" dirty="0"/>
              <a:t>Connectionless - Analogy</a:t>
            </a:r>
            <a:endParaRPr lang="en-US" sz="1600" dirty="0"/>
          </a:p>
          <a:p>
            <a:pPr>
              <a:buFont typeface="Arial" panose="020B0604020202020204" pitchFamily="34" charset="0"/>
              <a:buChar char="•"/>
            </a:pPr>
            <a:r>
              <a:rPr lang="en-US" sz="1600" dirty="0"/>
              <a:t>There is no dedicated end-to-end connection created by IP before data is sent.</a:t>
            </a:r>
          </a:p>
          <a:p>
            <a:pPr>
              <a:buFont typeface="Arial" panose="020B0604020202020204" pitchFamily="34" charset="0"/>
              <a:buChar char="•"/>
            </a:pPr>
            <a:r>
              <a:rPr lang="en-US" sz="1600" dirty="0"/>
              <a:t>Connectionless communication is conceptually similar to sending a letter to someone without notifying the recipient in advance. </a:t>
            </a:r>
          </a:p>
          <a:p>
            <a:pPr marL="0" indent="0">
              <a:buNone/>
            </a:pPr>
            <a:r>
              <a:rPr lang="en-US" sz="1600" b="1" dirty="0"/>
              <a:t>Connectionless - Network</a:t>
            </a:r>
            <a:endParaRPr lang="en-US" sz="1600" dirty="0"/>
          </a:p>
          <a:p>
            <a:pPr>
              <a:buFont typeface="Arial" panose="020B0604020202020204" pitchFamily="34" charset="0"/>
              <a:buChar char="•"/>
            </a:pPr>
            <a:r>
              <a:rPr lang="en-US" sz="1600" dirty="0"/>
              <a:t>IP requires no initial exchange of control information to establish an end-to-end connection before packets are forwarded.</a:t>
            </a:r>
          </a:p>
        </p:txBody>
      </p:sp>
      <p:pic>
        <p:nvPicPr>
          <p:cNvPr id="6146"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3472" y="832342"/>
            <a:ext cx="4898842" cy="1389410"/>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1"/>
          <p:cNvSpPr txBox="1">
            <a:spLocks noChangeArrowheads="1"/>
          </p:cNvSpPr>
          <p:nvPr/>
        </p:nvSpPr>
        <p:spPr bwMode="auto">
          <a:xfrm>
            <a:off x="4103472" y="2223365"/>
            <a:ext cx="4897196" cy="53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pPr algn="ctr"/>
            <a:r>
              <a:rPr lang="en-US" sz="1600" dirty="0">
                <a:solidFill>
                  <a:srgbClr val="000000"/>
                </a:solidFill>
                <a:latin typeface="+mn-lt"/>
              </a:rPr>
              <a:t>Connectionless - Analogy</a:t>
            </a:r>
            <a:endParaRPr lang="en-US" dirty="0"/>
          </a:p>
        </p:txBody>
      </p:sp>
      <p:pic>
        <p:nvPicPr>
          <p:cNvPr id="614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7248" y="2925677"/>
            <a:ext cx="4860210" cy="1489186"/>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2"/>
          <p:cNvSpPr txBox="1">
            <a:spLocks noChangeArrowheads="1"/>
          </p:cNvSpPr>
          <p:nvPr/>
        </p:nvSpPr>
        <p:spPr bwMode="auto">
          <a:xfrm>
            <a:off x="4174391" y="4322267"/>
            <a:ext cx="4897196" cy="53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pPr algn="ctr"/>
            <a:r>
              <a:rPr lang="en-US" sz="1600" dirty="0">
                <a:solidFill>
                  <a:srgbClr val="000000"/>
                </a:solidFill>
                <a:latin typeface="+mn-lt"/>
              </a:rPr>
              <a:t>Connectionless - Network </a:t>
            </a:r>
            <a:endParaRPr lang="en-US" dirty="0"/>
          </a:p>
        </p:txBody>
      </p:sp>
    </p:spTree>
    <p:custDataLst>
      <p:tags r:id="rId1"/>
    </p:custData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Best Effort</a:t>
            </a:r>
          </a:p>
        </p:txBody>
      </p:sp>
      <p:sp>
        <p:nvSpPr>
          <p:cNvPr id="2" name="Content Placeholder 1"/>
          <p:cNvSpPr>
            <a:spLocks noGrp="1"/>
          </p:cNvSpPr>
          <p:nvPr>
            <p:ph idx="1"/>
          </p:nvPr>
        </p:nvSpPr>
        <p:spPr>
          <a:xfrm>
            <a:off x="144068" y="798943"/>
            <a:ext cx="3247886" cy="4016248"/>
          </a:xfrm>
        </p:spPr>
        <p:txBody>
          <a:bodyPr/>
          <a:lstStyle/>
          <a:p>
            <a:pPr>
              <a:buFont typeface="Arial" panose="020B0604020202020204" pitchFamily="34" charset="0"/>
              <a:buChar char="•"/>
            </a:pPr>
            <a:r>
              <a:rPr lang="en-US" sz="1600" dirty="0"/>
              <a:t>As an unreliable network layer protocol, IP protocol does not guarantee that all the sent packets will be received. </a:t>
            </a:r>
          </a:p>
          <a:p>
            <a:pPr>
              <a:buFont typeface="Arial" panose="020B0604020202020204" pitchFamily="34" charset="0"/>
              <a:buChar char="•"/>
            </a:pPr>
            <a:r>
              <a:rPr lang="en-US" sz="1600" dirty="0"/>
              <a:t>Other protocols manage the process of tracking packets and ensuring their delivery.</a:t>
            </a:r>
          </a:p>
          <a:p>
            <a:pPr>
              <a:buFont typeface="Arial" panose="020B0604020202020204" pitchFamily="34" charset="0"/>
              <a:buChar char="•"/>
            </a:pPr>
            <a:r>
              <a:rPr lang="en-US" sz="1600" dirty="0"/>
              <a:t>The figure illustrates the unreliable or best-effort delivery characteristic of the IP protocol.</a:t>
            </a:r>
          </a:p>
          <a:p>
            <a:pPr marL="0" indent="0">
              <a:buNone/>
            </a:pPr>
            <a:endParaRPr lang="en-US" sz="1600" dirty="0"/>
          </a:p>
          <a:p>
            <a:pPr marL="0" indent="0">
              <a:buNone/>
            </a:pPr>
            <a:endParaRPr lang="en-US" sz="1600"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0476" y="916425"/>
            <a:ext cx="5599648" cy="324001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Media Independent</a:t>
            </a:r>
          </a:p>
        </p:txBody>
      </p:sp>
      <p:sp>
        <p:nvSpPr>
          <p:cNvPr id="2" name="Content Placeholder 1"/>
          <p:cNvSpPr>
            <a:spLocks noGrp="1"/>
          </p:cNvSpPr>
          <p:nvPr>
            <p:ph idx="1"/>
          </p:nvPr>
        </p:nvSpPr>
        <p:spPr>
          <a:xfrm>
            <a:off x="171225" y="744625"/>
            <a:ext cx="4709288" cy="3564825"/>
          </a:xfrm>
        </p:spPr>
        <p:txBody>
          <a:bodyPr/>
          <a:lstStyle/>
          <a:p>
            <a:pPr>
              <a:spcBef>
                <a:spcPts val="300"/>
              </a:spcBef>
              <a:spcAft>
                <a:spcPts val="300"/>
              </a:spcAft>
              <a:buFont typeface="Arial" panose="020B0604020202020204" pitchFamily="34" charset="0"/>
              <a:buChar char="•"/>
            </a:pPr>
            <a:r>
              <a:rPr lang="en-US" sz="1600" dirty="0"/>
              <a:t>IP operates independently of the media that carry the data at lower layers of the protocol stack. </a:t>
            </a:r>
          </a:p>
          <a:p>
            <a:pPr>
              <a:spcBef>
                <a:spcPts val="300"/>
              </a:spcBef>
              <a:spcAft>
                <a:spcPts val="300"/>
              </a:spcAft>
              <a:buFont typeface="Arial" panose="020B0604020202020204" pitchFamily="34" charset="0"/>
              <a:buChar char="•"/>
            </a:pPr>
            <a:r>
              <a:rPr lang="en-US" sz="1600" dirty="0"/>
              <a:t>IP packets can be communicated as electronic signals over copper cable, as optical signals over fiber, or wirelessly as radio signals.</a:t>
            </a:r>
          </a:p>
          <a:p>
            <a:pPr>
              <a:spcBef>
                <a:spcPts val="300"/>
              </a:spcBef>
              <a:spcAft>
                <a:spcPts val="300"/>
              </a:spcAft>
              <a:buFont typeface="Arial" panose="020B0604020202020204" pitchFamily="34" charset="0"/>
              <a:buChar char="•"/>
            </a:pPr>
            <a:r>
              <a:rPr lang="en-US" sz="1600" dirty="0"/>
              <a:t>The OSI data link layer is responsible for taking an IP packet and preparing it for transmission over the communications medium. </a:t>
            </a:r>
          </a:p>
          <a:p>
            <a:pPr>
              <a:spcBef>
                <a:spcPts val="300"/>
              </a:spcBef>
              <a:spcAft>
                <a:spcPts val="300"/>
              </a:spcAft>
              <a:buFont typeface="Arial" panose="020B0604020202020204" pitchFamily="34" charset="0"/>
              <a:buChar char="•"/>
            </a:pPr>
            <a:r>
              <a:rPr lang="en-US" sz="1600" dirty="0"/>
              <a:t>The maximum size of the PDU that each medium can transport is referred to as the Maximum Transmission Unit (MTU). </a:t>
            </a:r>
          </a:p>
        </p:txBody>
      </p:sp>
      <p:sp>
        <p:nvSpPr>
          <p:cNvPr id="3" name="Content Placeholder 2"/>
          <p:cNvSpPr txBox="1"/>
          <p:nvPr/>
        </p:nvSpPr>
        <p:spPr>
          <a:xfrm>
            <a:off x="162968" y="4010694"/>
            <a:ext cx="8981031" cy="584775"/>
          </a:xfrm>
          <a:prstGeom prst="rect">
            <a:avLst/>
          </a:prstGeom>
          <a:noFill/>
        </p:spPr>
        <p:txBody>
          <a:bodyPr wrap="square" rtlCol="0">
            <a:spAutoFit/>
          </a:bodyPr>
          <a:lstStyle/>
          <a:p>
            <a:pPr marL="180975" indent="-180975">
              <a:buFont typeface="Arial" panose="020B0604020202020204" pitchFamily="34" charset="0"/>
              <a:buChar char="•"/>
            </a:pPr>
            <a:r>
              <a:rPr lang="en-US" sz="1600" dirty="0">
                <a:solidFill>
                  <a:schemeClr val="tx1">
                    <a:lumMod val="50000"/>
                  </a:schemeClr>
                </a:solidFill>
              </a:rPr>
              <a:t>The data link layer passes the MTU value up to the network layer. Later, the network layer determines the size of the large packets.</a:t>
            </a:r>
            <a:endParaRPr lang="en-US" sz="1600" b="1" dirty="0">
              <a:solidFill>
                <a:schemeClr val="tx1">
                  <a:lumMod val="50000"/>
                </a:schemeClr>
              </a:solidFill>
            </a:endParaRPr>
          </a:p>
        </p:txBody>
      </p:sp>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947" r="463"/>
          <a:stretch>
            <a:fillRect/>
          </a:stretch>
        </p:blipFill>
        <p:spPr bwMode="auto">
          <a:xfrm>
            <a:off x="4850037" y="823379"/>
            <a:ext cx="3965780" cy="3147444"/>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IPv4 Packet Header</a:t>
            </a:r>
          </a:p>
        </p:txBody>
      </p:sp>
      <p:sp>
        <p:nvSpPr>
          <p:cNvPr id="2" name="Content Placeholder 1"/>
          <p:cNvSpPr>
            <a:spLocks noGrp="1"/>
          </p:cNvSpPr>
          <p:nvPr>
            <p:ph idx="1"/>
          </p:nvPr>
        </p:nvSpPr>
        <p:spPr>
          <a:xfrm>
            <a:off x="144065" y="798943"/>
            <a:ext cx="8818866" cy="4016248"/>
          </a:xfrm>
        </p:spPr>
        <p:txBody>
          <a:bodyPr/>
          <a:lstStyle/>
          <a:p>
            <a:pPr>
              <a:buFont typeface="Arial" panose="020B0604020202020204" pitchFamily="34" charset="0"/>
              <a:buChar char="•"/>
            </a:pPr>
            <a:r>
              <a:rPr lang="en-US" sz="1600" dirty="0"/>
              <a:t>IPv4 is one of the primary network layer communication protocols. </a:t>
            </a:r>
          </a:p>
          <a:p>
            <a:pPr>
              <a:buFont typeface="Arial" panose="020B0604020202020204" pitchFamily="34" charset="0"/>
              <a:buChar char="•"/>
            </a:pPr>
            <a:r>
              <a:rPr lang="en-US" sz="1600" dirty="0"/>
              <a:t>The IPv4 packet header is used to ensure that this packet is delivered to its next stop on the way to its destination end device.</a:t>
            </a:r>
          </a:p>
          <a:p>
            <a:pPr>
              <a:buFont typeface="Arial" panose="020B0604020202020204" pitchFamily="34" charset="0"/>
              <a:buChar char="•"/>
            </a:pPr>
            <a:r>
              <a:rPr lang="en-US" sz="1600" dirty="0"/>
              <a:t>An IPv4 packet header consists of fields containing important information about the packet. </a:t>
            </a:r>
          </a:p>
          <a:p>
            <a:pPr>
              <a:buFont typeface="Arial" panose="020B0604020202020204" pitchFamily="34" charset="0"/>
              <a:buChar char="•"/>
            </a:pPr>
            <a:r>
              <a:rPr lang="en-US" sz="1600" dirty="0"/>
              <a:t>These fields contain binary numbers which are examined by the Layer 3 process.</a:t>
            </a:r>
          </a:p>
          <a:p>
            <a:pPr>
              <a:buFont typeface="Arial" panose="020B0604020202020204" pitchFamily="34" charset="0"/>
              <a:buChar char="•"/>
            </a:pPr>
            <a:endParaRPr lang="en-US" sz="1600" dirty="0"/>
          </a:p>
        </p:txBody>
      </p:sp>
    </p:spTree>
    <p:custDataLst>
      <p:tags r:id="rId1"/>
    </p:custData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IPv4 Packet Header Fields</a:t>
            </a:r>
          </a:p>
        </p:txBody>
      </p:sp>
      <p:sp>
        <p:nvSpPr>
          <p:cNvPr id="2" name="Content Placeholder 1"/>
          <p:cNvSpPr>
            <a:spLocks noGrp="1"/>
          </p:cNvSpPr>
          <p:nvPr>
            <p:ph idx="1"/>
          </p:nvPr>
        </p:nvSpPr>
        <p:spPr>
          <a:xfrm>
            <a:off x="144066" y="798943"/>
            <a:ext cx="4379296" cy="3899517"/>
          </a:xfrm>
        </p:spPr>
        <p:txBody>
          <a:bodyPr/>
          <a:lstStyle/>
          <a:p>
            <a:pPr marL="0" indent="0">
              <a:buNone/>
            </a:pPr>
            <a:r>
              <a:rPr lang="en-US" sz="1600" dirty="0"/>
              <a:t>The significant fields in the IPv4 header include the following:</a:t>
            </a:r>
          </a:p>
          <a:p>
            <a:pPr>
              <a:spcBef>
                <a:spcPts val="300"/>
              </a:spcBef>
              <a:spcAft>
                <a:spcPts val="300"/>
              </a:spcAft>
              <a:buFont typeface="Arial" panose="020B0604020202020204" pitchFamily="34" charset="0"/>
              <a:buChar char="•"/>
            </a:pPr>
            <a:r>
              <a:rPr lang="en-US" sz="1600" dirty="0"/>
              <a:t>Version</a:t>
            </a:r>
          </a:p>
          <a:p>
            <a:pPr>
              <a:spcBef>
                <a:spcPts val="300"/>
              </a:spcBef>
              <a:spcAft>
                <a:spcPts val="300"/>
              </a:spcAft>
              <a:buFont typeface="Arial" panose="020B0604020202020204" pitchFamily="34" charset="0"/>
              <a:buChar char="•"/>
            </a:pPr>
            <a:r>
              <a:rPr lang="en-US" sz="1600" dirty="0"/>
              <a:t>Differentiated Services or DiffServ (DS)</a:t>
            </a:r>
          </a:p>
          <a:p>
            <a:pPr>
              <a:spcBef>
                <a:spcPts val="300"/>
              </a:spcBef>
              <a:spcAft>
                <a:spcPts val="300"/>
              </a:spcAft>
              <a:buFont typeface="Arial" panose="020B0604020202020204" pitchFamily="34" charset="0"/>
              <a:buChar char="•"/>
            </a:pPr>
            <a:r>
              <a:rPr lang="en-US" sz="1600" dirty="0"/>
              <a:t>Header Checksum</a:t>
            </a:r>
          </a:p>
          <a:p>
            <a:pPr>
              <a:spcBef>
                <a:spcPts val="300"/>
              </a:spcBef>
              <a:spcAft>
                <a:spcPts val="300"/>
              </a:spcAft>
              <a:buFont typeface="Arial" panose="020B0604020202020204" pitchFamily="34" charset="0"/>
              <a:buChar char="•"/>
            </a:pPr>
            <a:r>
              <a:rPr lang="en-US" sz="1600" dirty="0"/>
              <a:t>Time to Live (TTL)</a:t>
            </a:r>
          </a:p>
          <a:p>
            <a:pPr>
              <a:spcBef>
                <a:spcPts val="300"/>
              </a:spcBef>
              <a:spcAft>
                <a:spcPts val="300"/>
              </a:spcAft>
              <a:buFont typeface="Arial" panose="020B0604020202020204" pitchFamily="34" charset="0"/>
              <a:buChar char="•"/>
            </a:pPr>
            <a:r>
              <a:rPr lang="en-US" sz="1600" dirty="0"/>
              <a:t>Protocol</a:t>
            </a:r>
          </a:p>
          <a:p>
            <a:pPr>
              <a:spcBef>
                <a:spcPts val="300"/>
              </a:spcBef>
              <a:spcAft>
                <a:spcPts val="300"/>
              </a:spcAft>
              <a:buFont typeface="Arial" panose="020B0604020202020204" pitchFamily="34" charset="0"/>
              <a:buChar char="•"/>
            </a:pPr>
            <a:r>
              <a:rPr lang="en-US" sz="1600" dirty="0"/>
              <a:t>Source IPv4 Address</a:t>
            </a:r>
          </a:p>
          <a:p>
            <a:pPr>
              <a:spcBef>
                <a:spcPts val="300"/>
              </a:spcBef>
              <a:spcAft>
                <a:spcPts val="300"/>
              </a:spcAft>
              <a:buFont typeface="Arial" panose="020B0604020202020204" pitchFamily="34" charset="0"/>
              <a:buChar char="•"/>
            </a:pPr>
            <a:r>
              <a:rPr lang="en-US" sz="1600" dirty="0"/>
              <a:t>Destination IPv4 Address</a:t>
            </a:r>
          </a:p>
          <a:p>
            <a:pPr>
              <a:buFont typeface="Arial" panose="020B0604020202020204" pitchFamily="34" charset="0"/>
              <a:buChar char="•"/>
            </a:pPr>
            <a:endParaRPr lang="en-US" sz="1600" b="1" dirty="0"/>
          </a:p>
          <a:p>
            <a:pPr>
              <a:buFont typeface="Arial" panose="020B0604020202020204" pitchFamily="34" charset="0"/>
              <a:buChar char="•"/>
            </a:pPr>
            <a:endParaRPr lang="en-US" sz="1600" b="1" dirty="0"/>
          </a:p>
          <a:p>
            <a:pPr>
              <a:buFont typeface="Arial" panose="020B0604020202020204" pitchFamily="34" charset="0"/>
              <a:buChar char="•"/>
            </a:pPr>
            <a:endParaRPr lang="en-US" sz="1600" b="1"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646" y="912851"/>
            <a:ext cx="4722892" cy="358939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65195"/>
            <a:ext cx="7305473" cy="1802391"/>
          </a:xfrm>
        </p:spPr>
        <p:txBody>
          <a:bodyPr/>
          <a:lstStyle/>
          <a:p>
            <a:r>
              <a:rPr lang="en-US" dirty="0">
                <a:solidFill>
                  <a:schemeClr val="accent5">
                    <a:lumMod val="40000"/>
                    <a:lumOff val="60000"/>
                  </a:schemeClr>
                </a:solidFill>
              </a:rPr>
              <a:t>6.3 IP Addressing Basics</a:t>
            </a:r>
            <a:br>
              <a:rPr lang="en-US" dirty="0"/>
            </a:br>
            <a:endParaRPr lang="en-US" dirty="0">
              <a:solidFill>
                <a:schemeClr val="accent5">
                  <a:lumMod val="40000"/>
                  <a:lumOff val="60000"/>
                </a:schemeClr>
              </a:solidFill>
            </a:endParaRPr>
          </a:p>
        </p:txBody>
      </p:sp>
    </p:spTree>
    <p:custDataLst>
      <p:tags r:id="rId1"/>
    </p:custData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Network and Host Portions</a:t>
            </a:r>
          </a:p>
        </p:txBody>
      </p:sp>
      <p:sp>
        <p:nvSpPr>
          <p:cNvPr id="2" name="Content Placeholder 1"/>
          <p:cNvSpPr>
            <a:spLocks noGrp="1"/>
          </p:cNvSpPr>
          <p:nvPr>
            <p:ph idx="1"/>
          </p:nvPr>
        </p:nvSpPr>
        <p:spPr>
          <a:xfrm>
            <a:off x="144066" y="798943"/>
            <a:ext cx="8683063" cy="3899517"/>
          </a:xfrm>
        </p:spPr>
        <p:txBody>
          <a:bodyPr/>
          <a:lstStyle/>
          <a:p>
            <a:pPr>
              <a:spcBef>
                <a:spcPts val="400"/>
              </a:spcBef>
              <a:spcAft>
                <a:spcPts val="400"/>
              </a:spcAft>
              <a:buFont typeface="Arial" panose="020B0604020202020204" pitchFamily="34" charset="0"/>
              <a:buChar char="•"/>
            </a:pPr>
            <a:r>
              <a:rPr lang="en-US" sz="1600" dirty="0"/>
              <a:t>An IPv4 address is a 32-bit hierarchical address that is made up of a network portion and a host portion. </a:t>
            </a:r>
          </a:p>
          <a:p>
            <a:pPr>
              <a:spcBef>
                <a:spcPts val="400"/>
              </a:spcBef>
              <a:spcAft>
                <a:spcPts val="400"/>
              </a:spcAft>
              <a:buFont typeface="Arial" panose="020B0604020202020204" pitchFamily="34" charset="0"/>
              <a:buChar char="•"/>
            </a:pPr>
            <a:r>
              <a:rPr lang="en-US" sz="1600" dirty="0"/>
              <a:t>The bits within the network portion of the address must be identical for all devices that are in the same network. </a:t>
            </a:r>
          </a:p>
          <a:p>
            <a:pPr>
              <a:spcBef>
                <a:spcPts val="400"/>
              </a:spcBef>
              <a:spcAft>
                <a:spcPts val="400"/>
              </a:spcAft>
              <a:buFont typeface="Arial" panose="020B0604020202020204" pitchFamily="34" charset="0"/>
              <a:buChar char="•"/>
            </a:pPr>
            <a:r>
              <a:rPr lang="en-US" sz="1600" dirty="0"/>
              <a:t>The bits within the host portion of the address must be unique to identify a specific host within a network. </a:t>
            </a:r>
          </a:p>
          <a:p>
            <a:pPr>
              <a:spcBef>
                <a:spcPts val="400"/>
              </a:spcBef>
              <a:spcAft>
                <a:spcPts val="400"/>
              </a:spcAft>
              <a:buFont typeface="Arial" panose="020B0604020202020204" pitchFamily="34" charset="0"/>
              <a:buChar char="•"/>
            </a:pPr>
            <a:r>
              <a:rPr lang="en-US" sz="1600" dirty="0"/>
              <a:t>If two hosts have the same bit-pattern in the specified network portion of the 32-bit stream, then those two hosts will reside in the same network.</a:t>
            </a:r>
          </a:p>
          <a:p>
            <a:pPr>
              <a:spcBef>
                <a:spcPts val="400"/>
              </a:spcBef>
              <a:spcAft>
                <a:spcPts val="400"/>
              </a:spcAft>
              <a:buFont typeface="Arial" panose="020B0604020202020204" pitchFamily="34" charset="0"/>
              <a:buChar char="•"/>
            </a:pPr>
            <a:endParaRPr lang="en-US" sz="1600" dirty="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647" y="3198659"/>
            <a:ext cx="4895836" cy="1504436"/>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1"/>
          <p:cNvSpPr>
            <a:spLocks noGrp="1" noChangeArrowheads="1"/>
          </p:cNvSpPr>
          <p:nvPr>
            <p:ph idx="1"/>
          </p:nvPr>
        </p:nvSpPr>
        <p:spPr>
          <a:xfrm>
            <a:off x="99461" y="654206"/>
            <a:ext cx="8954104" cy="999496"/>
          </a:xfrm>
        </p:spPr>
        <p:txBody>
          <a:bodyPr/>
          <a:lstStyle/>
          <a:p>
            <a:pPr marL="0" indent="0">
              <a:buNone/>
            </a:pPr>
            <a:r>
              <a:rPr lang="en-US" sz="1600" b="1" dirty="0"/>
              <a:t>Module Title:</a:t>
            </a:r>
            <a:r>
              <a:rPr lang="en-US" sz="1600" dirty="0"/>
              <a:t> Ethernet and IP Protocol</a:t>
            </a:r>
          </a:p>
          <a:p>
            <a:pPr marL="0" indent="0">
              <a:buNone/>
            </a:pPr>
            <a:r>
              <a:rPr lang="en-US" sz="1600" b="1" dirty="0"/>
              <a:t>Module Objective:</a:t>
            </a:r>
            <a:r>
              <a:rPr lang="en-US" sz="1600" dirty="0"/>
              <a:t> Explain how the Ethernet and IP protocols support network communication.</a:t>
            </a:r>
          </a:p>
          <a:p>
            <a:pPr>
              <a:lnSpc>
                <a:spcPct val="85000"/>
              </a:lnSpc>
              <a:spcBef>
                <a:spcPct val="30000"/>
              </a:spcBef>
              <a:buFont typeface="Arial" panose="020B0604020202020204" pitchFamily="34" charset="0"/>
              <a:buChar char="•"/>
            </a:pPr>
            <a:endParaRPr lang="en-US" sz="1600" dirty="0"/>
          </a:p>
          <a:p>
            <a:pPr marL="375285" indent="-285750">
              <a:spcBef>
                <a:spcPct val="30000"/>
              </a:spcBef>
              <a:buFont typeface="Arial" panose="020B0604020202020204" pitchFamily="34" charset="0"/>
              <a:buChar char="•"/>
            </a:pPr>
            <a:endParaRPr lang="en-US" dirty="0"/>
          </a:p>
        </p:txBody>
      </p:sp>
      <p:graphicFrame>
        <p:nvGraphicFramePr>
          <p:cNvPr id="5" name="Table 1"/>
          <p:cNvGraphicFramePr>
            <a:graphicFrameLocks noGrp="1"/>
          </p:cNvGraphicFramePr>
          <p:nvPr/>
        </p:nvGraphicFramePr>
        <p:xfrm>
          <a:off x="287146" y="1693694"/>
          <a:ext cx="8263467" cy="1956500"/>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20000"/>
                    </a:ext>
                  </a:extLst>
                </a:gridCol>
                <a:gridCol w="5345919">
                  <a:extLst>
                    <a:ext uri="{9D8B030D-6E8A-4147-A177-3AD203B41FA5}">
                      <a16:colId xmlns:a16="http://schemas.microsoft.com/office/drawing/2014/main" val="20001"/>
                    </a:ext>
                  </a:extLst>
                </a:gridCol>
              </a:tblGrid>
              <a:tr h="224116">
                <a:tc>
                  <a:txBody>
                    <a:bodyPr/>
                    <a:lstStyle/>
                    <a:p>
                      <a:pPr algn="ctr" fontAlgn="ctr"/>
                      <a:r>
                        <a:rPr lang="en-US" sz="1200" b="1" dirty="0">
                          <a:effectLst/>
                        </a:rPr>
                        <a:t>Topic Title</a:t>
                      </a:r>
                    </a:p>
                  </a:txBody>
                  <a:tcPr marL="47625" marR="47625" marT="47625" marB="47625" anchor="ctr"/>
                </a:tc>
                <a:tc>
                  <a:txBody>
                    <a:bodyPr/>
                    <a:lstStyle/>
                    <a:p>
                      <a:pPr algn="ctr" fontAlgn="ctr"/>
                      <a:r>
                        <a:rPr lang="en-US" sz="1200" b="1" dirty="0">
                          <a:effectLst/>
                        </a:rPr>
                        <a:t>Topic Objective</a:t>
                      </a:r>
                      <a:endParaRPr lang="en-US" sz="1200" dirty="0">
                        <a:effectLst/>
                      </a:endParaRPr>
                    </a:p>
                  </a:txBody>
                  <a:tcPr marL="47625" marR="47625" marT="47625" marB="47625" anchor="ctr"/>
                </a:tc>
                <a:extLst>
                  <a:ext uri="{0D108BD9-81ED-4DB2-BD59-A6C34878D82A}">
                    <a16:rowId xmlns:a16="http://schemas.microsoft.com/office/drawing/2014/main" val="10000"/>
                  </a:ext>
                </a:extLst>
              </a:tr>
              <a:tr h="263724">
                <a:tc>
                  <a:txBody>
                    <a:bodyPr/>
                    <a:lstStyle/>
                    <a:p>
                      <a:pPr fontAlgn="ctr"/>
                      <a:r>
                        <a:rPr lang="en-US" sz="1200" b="1" dirty="0">
                          <a:effectLst/>
                        </a:rPr>
                        <a:t>Ethernet</a:t>
                      </a:r>
                    </a:p>
                  </a:txBody>
                  <a:tcPr marL="47625" marR="47625" marT="47625" marB="47625" anchor="ctr"/>
                </a:tc>
                <a:tc>
                  <a:txBody>
                    <a:bodyPr/>
                    <a:lstStyle/>
                    <a:p>
                      <a:pPr fontAlgn="ctr"/>
                      <a:r>
                        <a:rPr lang="en-US" sz="1200" b="0" dirty="0">
                          <a:effectLst/>
                        </a:rPr>
                        <a:t>Explain how Ethernet supports network communication.</a:t>
                      </a:r>
                    </a:p>
                  </a:txBody>
                  <a:tcPr marL="47625" marR="47625" marT="47625" marB="47625" anchor="ctr"/>
                </a:tc>
                <a:extLst>
                  <a:ext uri="{0D108BD9-81ED-4DB2-BD59-A6C34878D82A}">
                    <a16:rowId xmlns:a16="http://schemas.microsoft.com/office/drawing/2014/main" val="10001"/>
                  </a:ext>
                </a:extLst>
              </a:tr>
              <a:tr h="263724">
                <a:tc>
                  <a:txBody>
                    <a:bodyPr/>
                    <a:lstStyle/>
                    <a:p>
                      <a:pPr fontAlgn="ctr"/>
                      <a:r>
                        <a:rPr lang="en-US" sz="1200" b="1" dirty="0">
                          <a:effectLst/>
                        </a:rPr>
                        <a:t>IPv4</a:t>
                      </a:r>
                    </a:p>
                  </a:txBody>
                  <a:tcPr marL="47625" marR="47625" marT="47625" marB="47625" anchor="ctr"/>
                </a:tc>
                <a:tc>
                  <a:txBody>
                    <a:bodyPr/>
                    <a:lstStyle/>
                    <a:p>
                      <a:pPr fontAlgn="ctr"/>
                      <a:r>
                        <a:rPr lang="en-US" sz="1200" b="0" dirty="0">
                          <a:effectLst/>
                        </a:rPr>
                        <a:t>Explain how the IPv4 protocol supports network communications.</a:t>
                      </a:r>
                    </a:p>
                  </a:txBody>
                  <a:tcPr marL="47625" marR="47625" marT="47625" marB="47625" anchor="ctr"/>
                </a:tc>
                <a:extLst>
                  <a:ext uri="{0D108BD9-81ED-4DB2-BD59-A6C34878D82A}">
                    <a16:rowId xmlns:a16="http://schemas.microsoft.com/office/drawing/2014/main" val="10002"/>
                  </a:ext>
                </a:extLst>
              </a:tr>
              <a:tr h="254659">
                <a:tc>
                  <a:txBody>
                    <a:bodyPr/>
                    <a:lstStyle/>
                    <a:p>
                      <a:pPr fontAlgn="ctr"/>
                      <a:r>
                        <a:rPr lang="en-US" sz="1200" b="1" dirty="0">
                          <a:effectLst/>
                        </a:rPr>
                        <a:t>IP Addressing Basics</a:t>
                      </a:r>
                    </a:p>
                  </a:txBody>
                  <a:tcPr marL="47625" marR="47625" marT="47625" marB="47625" anchor="ctr"/>
                </a:tc>
                <a:tc>
                  <a:txBody>
                    <a:bodyPr/>
                    <a:lstStyle/>
                    <a:p>
                      <a:pPr fontAlgn="ctr"/>
                      <a:r>
                        <a:rPr lang="en-US" sz="1200" b="0" dirty="0">
                          <a:effectLst/>
                        </a:rPr>
                        <a:t>Explain how IP addresses enable network communication.</a:t>
                      </a:r>
                    </a:p>
                  </a:txBody>
                  <a:tcPr marL="47625" marR="47625" marT="47625" marB="47625" anchor="ctr"/>
                </a:tc>
                <a:extLst>
                  <a:ext uri="{0D108BD9-81ED-4DB2-BD59-A6C34878D82A}">
                    <a16:rowId xmlns:a16="http://schemas.microsoft.com/office/drawing/2014/main" val="10003"/>
                  </a:ext>
                </a:extLst>
              </a:tr>
              <a:tr h="249911">
                <a:tc>
                  <a:txBody>
                    <a:bodyPr/>
                    <a:lstStyle/>
                    <a:p>
                      <a:pPr fontAlgn="ctr"/>
                      <a:r>
                        <a:rPr lang="en-US" sz="1200" b="1" dirty="0">
                          <a:effectLst/>
                        </a:rPr>
                        <a:t>Types of IPv4 Addresses</a:t>
                      </a:r>
                    </a:p>
                  </a:txBody>
                  <a:tcPr marL="47625" marR="47625" marT="47625" marB="47625" anchor="ctr"/>
                </a:tc>
                <a:tc>
                  <a:txBody>
                    <a:bodyPr/>
                    <a:lstStyle/>
                    <a:p>
                      <a:pPr fontAlgn="ctr"/>
                      <a:r>
                        <a:rPr lang="en-US" sz="1200" b="0" dirty="0">
                          <a:effectLst/>
                        </a:rPr>
                        <a:t>Explain the types of IPv4 addresses that enable network communication.</a:t>
                      </a:r>
                    </a:p>
                  </a:txBody>
                  <a:tcPr marL="47625" marR="47625" marT="47625" marB="47625" anchor="ctr"/>
                </a:tc>
                <a:extLst>
                  <a:ext uri="{0D108BD9-81ED-4DB2-BD59-A6C34878D82A}">
                    <a16:rowId xmlns:a16="http://schemas.microsoft.com/office/drawing/2014/main" val="10004"/>
                  </a:ext>
                </a:extLst>
              </a:tr>
              <a:tr h="263724">
                <a:tc>
                  <a:txBody>
                    <a:bodyPr/>
                    <a:lstStyle/>
                    <a:p>
                      <a:pPr fontAlgn="ctr"/>
                      <a:r>
                        <a:rPr lang="en-US" sz="1200" b="1" dirty="0">
                          <a:effectLst/>
                        </a:rPr>
                        <a:t>The Default Gateway</a:t>
                      </a:r>
                    </a:p>
                  </a:txBody>
                  <a:tcPr marL="47625" marR="47625" marT="47625" marB="47625" anchor="ctr"/>
                </a:tc>
                <a:tc>
                  <a:txBody>
                    <a:bodyPr/>
                    <a:lstStyle/>
                    <a:p>
                      <a:pPr fontAlgn="ctr"/>
                      <a:r>
                        <a:rPr lang="en-US" sz="1200" b="0" dirty="0">
                          <a:effectLst/>
                        </a:rPr>
                        <a:t>Explain how the default gateway enables network communication.</a:t>
                      </a:r>
                    </a:p>
                  </a:txBody>
                  <a:tcPr marL="47625" marR="47625" marT="47625" marB="47625" anchor="ctr"/>
                </a:tc>
                <a:extLst>
                  <a:ext uri="{0D108BD9-81ED-4DB2-BD59-A6C34878D82A}">
                    <a16:rowId xmlns:a16="http://schemas.microsoft.com/office/drawing/2014/main" val="10005"/>
                  </a:ext>
                </a:extLst>
              </a:tr>
              <a:tr h="287720">
                <a:tc>
                  <a:txBody>
                    <a:bodyPr/>
                    <a:lstStyle/>
                    <a:p>
                      <a:pPr fontAlgn="ctr"/>
                      <a:r>
                        <a:rPr lang="en-US" sz="1200" b="1" dirty="0">
                          <a:effectLst/>
                        </a:rPr>
                        <a:t>IPv6</a:t>
                      </a:r>
                    </a:p>
                  </a:txBody>
                  <a:tcPr marL="47625" marR="47625" marT="47625" marB="47625" anchor="ctr"/>
                </a:tc>
                <a:tc>
                  <a:txBody>
                    <a:bodyPr/>
                    <a:lstStyle/>
                    <a:p>
                      <a:pPr fontAlgn="ctr"/>
                      <a:r>
                        <a:rPr lang="en-US" sz="1200" b="0" dirty="0">
                          <a:effectLst/>
                        </a:rPr>
                        <a:t>Explain how the IPv6 protocol supports network communications.</a:t>
                      </a:r>
                    </a:p>
                  </a:txBody>
                  <a:tcPr marL="47625" marR="47625" marT="47625" marB="47625" anchor="ctr"/>
                </a:tc>
                <a:extLst>
                  <a:ext uri="{0D108BD9-81ED-4DB2-BD59-A6C34878D82A}">
                    <a16:rowId xmlns:a16="http://schemas.microsoft.com/office/drawing/2014/main" val="10006"/>
                  </a:ext>
                </a:extLst>
              </a:tr>
            </a:tbl>
          </a:graphicData>
        </a:graphic>
      </p:graphicFrame>
    </p:spTree>
    <p:custDataLst>
      <p:tags r:id="rId1"/>
    </p:custData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The Subnet Mask</a:t>
            </a:r>
          </a:p>
        </p:txBody>
      </p:sp>
      <p:sp>
        <p:nvSpPr>
          <p:cNvPr id="2" name="Content Placeholder 1"/>
          <p:cNvSpPr>
            <a:spLocks noGrp="1"/>
          </p:cNvSpPr>
          <p:nvPr>
            <p:ph idx="1"/>
          </p:nvPr>
        </p:nvSpPr>
        <p:spPr>
          <a:xfrm>
            <a:off x="189330" y="735573"/>
            <a:ext cx="5523407" cy="903104"/>
          </a:xfrm>
        </p:spPr>
        <p:txBody>
          <a:bodyPr/>
          <a:lstStyle/>
          <a:p>
            <a:pPr marL="0" indent="0">
              <a:spcBef>
                <a:spcPts val="300"/>
              </a:spcBef>
              <a:spcAft>
                <a:spcPts val="300"/>
              </a:spcAft>
              <a:buNone/>
            </a:pPr>
            <a:r>
              <a:rPr lang="en-US" sz="1600" dirty="0"/>
              <a:t>To assign IPv4 address to a host requires the following:</a:t>
            </a:r>
          </a:p>
          <a:p>
            <a:pPr>
              <a:spcBef>
                <a:spcPts val="300"/>
              </a:spcBef>
              <a:spcAft>
                <a:spcPts val="300"/>
              </a:spcAft>
              <a:buFont typeface="Arial" panose="020B0604020202020204" pitchFamily="34" charset="0"/>
              <a:buChar char="•"/>
            </a:pPr>
            <a:r>
              <a:rPr lang="en-US" sz="1600" b="1" dirty="0"/>
              <a:t>IPv4 address</a:t>
            </a:r>
            <a:r>
              <a:rPr lang="en-US" sz="1600" dirty="0"/>
              <a:t> - Unique IPv4 address of the host.</a:t>
            </a:r>
          </a:p>
          <a:p>
            <a:pPr>
              <a:spcBef>
                <a:spcPts val="300"/>
              </a:spcBef>
              <a:spcAft>
                <a:spcPts val="300"/>
              </a:spcAft>
              <a:buFont typeface="Arial" panose="020B0604020202020204" pitchFamily="34" charset="0"/>
              <a:buChar char="•"/>
            </a:pPr>
            <a:r>
              <a:rPr lang="en-US" sz="1600" b="1" dirty="0"/>
              <a:t>Subnet mask</a:t>
            </a:r>
            <a:r>
              <a:rPr lang="en-US" sz="1600" dirty="0"/>
              <a:t>- </a:t>
            </a:r>
            <a:r>
              <a:rPr lang="en-US" sz="1600" dirty="0">
                <a:solidFill>
                  <a:schemeClr val="tx1">
                    <a:lumMod val="50000"/>
                  </a:schemeClr>
                </a:solidFill>
              </a:rPr>
              <a:t>Used </a:t>
            </a:r>
            <a:r>
              <a:rPr lang="en-US" sz="1600" dirty="0"/>
              <a:t>to identify the network/host portion.</a:t>
            </a:r>
          </a:p>
          <a:p>
            <a:pPr marL="0" indent="0">
              <a:spcBef>
                <a:spcPts val="300"/>
              </a:spcBef>
              <a:spcAft>
                <a:spcPts val="300"/>
              </a:spcAft>
              <a:buNone/>
            </a:pPr>
            <a:r>
              <a:rPr lang="en-US" sz="1600" b="1" dirty="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A default gateway IPv4 address is required to reach remote networks and DNS server IPv4 addresses are required to translate domain names to IPv4 addresses.</a:t>
            </a:r>
            <a:endParaRPr lang="en-IN" sz="1600" i="1" dirty="0">
              <a:solidFill>
                <a:schemeClr val="tx1">
                  <a:lumMod val="50000"/>
                </a:schemeClr>
              </a:solidFill>
            </a:endParaRPr>
          </a:p>
          <a:p>
            <a:pPr marL="0" indent="0">
              <a:spcBef>
                <a:spcPts val="300"/>
              </a:spcBef>
              <a:spcAft>
                <a:spcPts val="300"/>
              </a:spcAft>
              <a:buNone/>
            </a:pPr>
            <a:endParaRPr lang="en-US" sz="1600" b="1" dirty="0"/>
          </a:p>
        </p:txBody>
      </p:sp>
      <p:pic>
        <p:nvPicPr>
          <p:cNvPr id="10242"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3644" y="480534"/>
            <a:ext cx="2548546" cy="286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2"/>
          <p:cNvSpPr txBox="1"/>
          <p:nvPr/>
        </p:nvSpPr>
        <p:spPr>
          <a:xfrm>
            <a:off x="225543" y="2533052"/>
            <a:ext cx="4545634" cy="2164695"/>
          </a:xfrm>
          <a:prstGeom prst="rect">
            <a:avLst/>
          </a:prstGeom>
          <a:noFill/>
        </p:spPr>
        <p:txBody>
          <a:bodyPr wrap="square" rtlCol="0">
            <a:spAutoFit/>
          </a:bodyPr>
          <a:lstStyle/>
          <a:p>
            <a:pPr>
              <a:spcBef>
                <a:spcPts val="200"/>
              </a:spcBef>
              <a:spcAft>
                <a:spcPts val="200"/>
              </a:spcAft>
            </a:pPr>
            <a:r>
              <a:rPr lang="en-US" sz="1600" b="1" dirty="0">
                <a:solidFill>
                  <a:srgbClr val="000000"/>
                </a:solidFill>
              </a:rPr>
              <a:t>Subnet Mask</a:t>
            </a:r>
          </a:p>
          <a:p>
            <a:pPr marL="285750" indent="-285750">
              <a:spcBef>
                <a:spcPts val="200"/>
              </a:spcBef>
              <a:spcAft>
                <a:spcPts val="200"/>
              </a:spcAft>
              <a:buFont typeface="Arial" panose="020B0604020202020204" pitchFamily="34" charset="0"/>
              <a:buChar char="•"/>
            </a:pPr>
            <a:r>
              <a:rPr lang="en-IN" sz="1600" dirty="0">
                <a:solidFill>
                  <a:schemeClr val="tx1">
                    <a:lumMod val="50000"/>
                  </a:schemeClr>
                </a:solidFill>
              </a:rPr>
              <a:t>When an IPv4 address is assigned to a device, the subnet mask is used to determine the network address of the device.  </a:t>
            </a:r>
            <a:endParaRPr lang="en-US" sz="1600" dirty="0">
              <a:solidFill>
                <a:srgbClr val="000000"/>
              </a:solidFill>
            </a:endParaRPr>
          </a:p>
          <a:p>
            <a:pPr marL="285750" indent="-285750">
              <a:spcBef>
                <a:spcPts val="200"/>
              </a:spcBef>
              <a:spcAft>
                <a:spcPts val="200"/>
              </a:spcAft>
              <a:buFont typeface="Arial" panose="020B0604020202020204" pitchFamily="34" charset="0"/>
              <a:buChar char="•"/>
            </a:pPr>
            <a:r>
              <a:rPr lang="en-US" sz="1600" dirty="0">
                <a:solidFill>
                  <a:srgbClr val="000000"/>
                </a:solidFill>
              </a:rPr>
              <a:t>Subnet mask is a consecutive sequence of 1 bits followed by a consecutive sequence of 0 bits.</a:t>
            </a:r>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2169" y="3462767"/>
            <a:ext cx="4207044" cy="1198292"/>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The Subnet Mask (Contd.)</a:t>
            </a:r>
          </a:p>
        </p:txBody>
      </p:sp>
      <p:sp>
        <p:nvSpPr>
          <p:cNvPr id="2" name="Content Placeholder 1"/>
          <p:cNvSpPr>
            <a:spLocks noGrp="1"/>
          </p:cNvSpPr>
          <p:nvPr>
            <p:ph idx="1"/>
          </p:nvPr>
        </p:nvSpPr>
        <p:spPr>
          <a:xfrm>
            <a:off x="144066" y="798943"/>
            <a:ext cx="3381754" cy="3899517"/>
          </a:xfrm>
        </p:spPr>
        <p:txBody>
          <a:bodyPr/>
          <a:lstStyle/>
          <a:p>
            <a:pPr>
              <a:buFont typeface="Arial" panose="020B0604020202020204" pitchFamily="34" charset="0"/>
              <a:buChar char="•"/>
            </a:pPr>
            <a:r>
              <a:rPr lang="en-US" sz="1600" dirty="0"/>
              <a:t>To identify the network and host portions of an IPv4 address, the subnet mask is compared to the IPv4 address bit for bit, from left to right as shown in the figure.</a:t>
            </a:r>
          </a:p>
          <a:p>
            <a:pPr>
              <a:buFont typeface="Arial" panose="020B0604020202020204" pitchFamily="34" charset="0"/>
              <a:buChar char="•"/>
            </a:pPr>
            <a:r>
              <a:rPr lang="en-IN" sz="1600" dirty="0"/>
              <a:t>The subnet mask does not actually contain the network or host portion of an IPv4 address.</a:t>
            </a:r>
          </a:p>
          <a:p>
            <a:pPr>
              <a:buFont typeface="Arial" panose="020B0604020202020204" pitchFamily="34" charset="0"/>
              <a:buChar char="•"/>
            </a:pPr>
            <a:r>
              <a:rPr lang="en-US" sz="1600" dirty="0"/>
              <a:t>The actual process used to identify the network portion and host portion is called ANDing</a:t>
            </a:r>
            <a:r>
              <a:rPr lang="en-US" sz="1800" dirty="0"/>
              <a:t>.</a:t>
            </a:r>
            <a:endParaRPr lang="en-US" sz="1800" b="1" dirty="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5820" y="934935"/>
            <a:ext cx="5460720" cy="2707219"/>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1"/>
          <p:cNvSpPr/>
          <p:nvPr/>
        </p:nvSpPr>
        <p:spPr>
          <a:xfrm>
            <a:off x="3525820" y="3692459"/>
            <a:ext cx="546072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Associating an IPv4 Address with its Subnet Mask</a:t>
            </a:r>
          </a:p>
        </p:txBody>
      </p:sp>
    </p:spTree>
    <p:custDataLst>
      <p:tags r:id="rId1"/>
    </p:custData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The Prefix Length</a:t>
            </a:r>
          </a:p>
        </p:txBody>
      </p:sp>
      <p:sp>
        <p:nvSpPr>
          <p:cNvPr id="2" name="Content Placeholder 1"/>
          <p:cNvSpPr>
            <a:spLocks noGrp="1"/>
          </p:cNvSpPr>
          <p:nvPr>
            <p:ph idx="1"/>
          </p:nvPr>
        </p:nvSpPr>
        <p:spPr>
          <a:xfrm>
            <a:off x="252702" y="798943"/>
            <a:ext cx="8230396" cy="1136861"/>
          </a:xfrm>
        </p:spPr>
        <p:txBody>
          <a:bodyPr/>
          <a:lstStyle/>
          <a:p>
            <a:pPr>
              <a:buFont typeface="Arial" panose="020B0604020202020204" pitchFamily="34" charset="0"/>
              <a:buChar char="•"/>
            </a:pPr>
            <a:r>
              <a:rPr lang="en-US" sz="1600" dirty="0">
                <a:solidFill>
                  <a:schemeClr val="tx1">
                    <a:lumMod val="50000"/>
                  </a:schemeClr>
                </a:solidFill>
              </a:rPr>
              <a:t>The prefix length is the number of bits set to 1 in the subnet mask.</a:t>
            </a:r>
          </a:p>
          <a:p>
            <a:pPr>
              <a:buFont typeface="Arial" panose="020B0604020202020204" pitchFamily="34" charset="0"/>
              <a:buChar char="•"/>
            </a:pPr>
            <a:r>
              <a:rPr lang="en-US" sz="1600" dirty="0">
                <a:solidFill>
                  <a:schemeClr val="tx1">
                    <a:lumMod val="50000"/>
                  </a:schemeClr>
                </a:solidFill>
              </a:rPr>
              <a:t>It is written in “slash notation”, which is noted by a forward slash (/) followed by the number of bits set to 1. </a:t>
            </a:r>
          </a:p>
          <a:p>
            <a:pPr>
              <a:buFont typeface="Arial" panose="020B0604020202020204" pitchFamily="34" charset="0"/>
              <a:buChar char="•"/>
            </a:pPr>
            <a:r>
              <a:rPr lang="en-US" sz="1600" dirty="0">
                <a:solidFill>
                  <a:schemeClr val="tx1">
                    <a:lumMod val="50000"/>
                  </a:schemeClr>
                </a:solidFill>
              </a:rPr>
              <a:t>When representing an IPv4 address using a prefix length, the IPv4 address is written followed by the prefix length with no spaces.</a:t>
            </a:r>
          </a:p>
          <a:p>
            <a:pPr marL="0" indent="0">
              <a:buNone/>
            </a:pPr>
            <a:r>
              <a:rPr lang="en-US" sz="1600" i="1" dirty="0">
                <a:solidFill>
                  <a:schemeClr val="tx1">
                    <a:lumMod val="50000"/>
                  </a:schemeClr>
                </a:solidFill>
              </a:rPr>
              <a:t>Note: A network address is also referred to as a prefix or network prefix. Therefore, the prefix length is the number of 1 bits in the subnet mask.</a:t>
            </a:r>
          </a:p>
          <a:p>
            <a:pPr>
              <a:buFont typeface="Arial" panose="020B0604020202020204" pitchFamily="34" charset="0"/>
              <a:buChar char="•"/>
            </a:pPr>
            <a:r>
              <a:rPr lang="en-IN" sz="1600" dirty="0"/>
              <a:t>When representing an IPv4 address using a prefix length, the IPv4 address is written followed by the prefix length with no spaces. For example, 192.168.10.10 255.255.255.0 would be written as 192.168.10.10/24. </a:t>
            </a:r>
            <a:endParaRPr lang="en-US" sz="1600" dirty="0">
              <a:solidFill>
                <a:schemeClr val="tx1">
                  <a:lumMod val="50000"/>
                </a:schemeClr>
              </a:solidFill>
            </a:endParaRPr>
          </a:p>
        </p:txBody>
      </p:sp>
    </p:spTree>
    <p:custDataLst>
      <p:tags r:id="rId1"/>
    </p:custData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The Prefix Length (Contd.)</a:t>
            </a:r>
          </a:p>
        </p:txBody>
      </p:sp>
      <p:sp>
        <p:nvSpPr>
          <p:cNvPr id="4" name="Content Placeholder 3"/>
          <p:cNvSpPr/>
          <p:nvPr/>
        </p:nvSpPr>
        <p:spPr>
          <a:xfrm>
            <a:off x="217282" y="733829"/>
            <a:ext cx="9225481" cy="584775"/>
          </a:xfrm>
          <a:prstGeom prst="rect">
            <a:avLst/>
          </a:prstGeom>
        </p:spPr>
        <p:txBody>
          <a:bodyPr wrap="square">
            <a:spAutoFit/>
          </a:bodyPr>
          <a:lstStyle/>
          <a:p>
            <a:r>
              <a:rPr lang="en-IN" sz="1600" dirty="0">
                <a:solidFill>
                  <a:schemeClr val="tx1">
                    <a:lumMod val="50000"/>
                  </a:schemeClr>
                </a:solidFill>
              </a:rPr>
              <a:t>The first column lists the subnet masks that can be used with a host address. The second column displays the converted 32-bit binary address. The last column displays the resulting prefix length.</a:t>
            </a:r>
            <a:endParaRPr lang="en-US" sz="1600" dirty="0">
              <a:solidFill>
                <a:schemeClr val="tx1">
                  <a:lumMod val="50000"/>
                </a:schemeClr>
              </a:solidFill>
              <a:latin typeface="+mn-lt"/>
              <a:ea typeface="MS PGothic" panose="020B0600070205080204" pitchFamily="34" charset="-128"/>
              <a:cs typeface="CiscoSans"/>
            </a:endParaRPr>
          </a:p>
        </p:txBody>
      </p:sp>
      <p:graphicFrame>
        <p:nvGraphicFramePr>
          <p:cNvPr id="3" name="Table 2"/>
          <p:cNvGraphicFramePr>
            <a:graphicFrameLocks noGrp="1"/>
          </p:cNvGraphicFramePr>
          <p:nvPr/>
        </p:nvGraphicFramePr>
        <p:xfrm>
          <a:off x="316870" y="1402026"/>
          <a:ext cx="8718488" cy="3106609"/>
        </p:xfrm>
        <a:graphic>
          <a:graphicData uri="http://schemas.openxmlformats.org/drawingml/2006/table">
            <a:tbl>
              <a:tblPr firstRow="1" bandRow="1">
                <a:tableStyleId>{5C22544A-7EE6-4342-B048-85BDC9FD1C3A}</a:tableStyleId>
              </a:tblPr>
              <a:tblGrid>
                <a:gridCol w="1817672">
                  <a:extLst>
                    <a:ext uri="{9D8B030D-6E8A-4147-A177-3AD203B41FA5}">
                      <a16:colId xmlns:a16="http://schemas.microsoft.com/office/drawing/2014/main" val="20000"/>
                    </a:ext>
                  </a:extLst>
                </a:gridCol>
                <a:gridCol w="4066881">
                  <a:extLst>
                    <a:ext uri="{9D8B030D-6E8A-4147-A177-3AD203B41FA5}">
                      <a16:colId xmlns:a16="http://schemas.microsoft.com/office/drawing/2014/main" val="20001"/>
                    </a:ext>
                  </a:extLst>
                </a:gridCol>
                <a:gridCol w="2833935">
                  <a:extLst>
                    <a:ext uri="{9D8B030D-6E8A-4147-A177-3AD203B41FA5}">
                      <a16:colId xmlns:a16="http://schemas.microsoft.com/office/drawing/2014/main" val="20002"/>
                    </a:ext>
                  </a:extLst>
                </a:gridCol>
              </a:tblGrid>
              <a:tr h="329119">
                <a:tc>
                  <a:txBody>
                    <a:bodyPr/>
                    <a:lstStyle/>
                    <a:p>
                      <a:pPr algn="ctr" fontAlgn="ctr"/>
                      <a:r>
                        <a:rPr lang="en-US" b="1" dirty="0">
                          <a:effectLst/>
                        </a:rPr>
                        <a:t>Subnet Mask</a:t>
                      </a:r>
                      <a:endParaRPr lang="en-US" dirty="0">
                        <a:effectLst/>
                      </a:endParaRPr>
                    </a:p>
                  </a:txBody>
                  <a:tcPr marL="47625" marR="47625" marT="47625" marB="47625" anchor="ctr"/>
                </a:tc>
                <a:tc>
                  <a:txBody>
                    <a:bodyPr/>
                    <a:lstStyle/>
                    <a:p>
                      <a:pPr algn="ctr" fontAlgn="ctr"/>
                      <a:r>
                        <a:rPr lang="en-US" b="1" dirty="0">
                          <a:effectLst/>
                        </a:rPr>
                        <a:t>32-bit Address</a:t>
                      </a:r>
                      <a:endParaRPr lang="en-US" dirty="0">
                        <a:effectLst/>
                      </a:endParaRPr>
                    </a:p>
                  </a:txBody>
                  <a:tcPr marL="47625" marR="47625" marT="47625" marB="47625" anchor="ctr"/>
                </a:tc>
                <a:tc>
                  <a:txBody>
                    <a:bodyPr/>
                    <a:lstStyle/>
                    <a:p>
                      <a:pPr algn="ctr" fontAlgn="ctr"/>
                      <a:r>
                        <a:rPr lang="en-US" b="1" dirty="0">
                          <a:effectLst/>
                        </a:rPr>
                        <a:t>Prefix Length</a:t>
                      </a:r>
                      <a:endParaRPr lang="en-US" dirty="0">
                        <a:effectLst/>
                      </a:endParaRPr>
                    </a:p>
                  </a:txBody>
                  <a:tcPr marL="47625" marR="47625" marT="47625" marB="47625" anchor="ctr"/>
                </a:tc>
                <a:extLst>
                  <a:ext uri="{0D108BD9-81ED-4DB2-BD59-A6C34878D82A}">
                    <a16:rowId xmlns:a16="http://schemas.microsoft.com/office/drawing/2014/main" val="10000"/>
                  </a:ext>
                </a:extLst>
              </a:tr>
              <a:tr h="221986">
                <a:tc>
                  <a:txBody>
                    <a:bodyPr/>
                    <a:lstStyle/>
                    <a:p>
                      <a:pPr fontAlgn="ctr"/>
                      <a:r>
                        <a:rPr lang="en-US" b="0" dirty="0">
                          <a:effectLst/>
                        </a:rPr>
                        <a:t>255.0.0.0</a:t>
                      </a:r>
                    </a:p>
                  </a:txBody>
                  <a:tcPr marL="47625" marR="47625" marT="47625" marB="47625" anchor="ctr"/>
                </a:tc>
                <a:tc>
                  <a:txBody>
                    <a:bodyPr/>
                    <a:lstStyle/>
                    <a:p>
                      <a:pPr rtl="0" fontAlgn="ctr"/>
                      <a:r>
                        <a:rPr lang="en-US" b="0" dirty="0">
                          <a:effectLst/>
                        </a:rPr>
                        <a:t>11111111.00000000.00000000.00000000</a:t>
                      </a:r>
                    </a:p>
                  </a:txBody>
                  <a:tcPr marL="47625" marR="47625" marT="47625" marB="47625" anchor="ctr"/>
                </a:tc>
                <a:tc>
                  <a:txBody>
                    <a:bodyPr/>
                    <a:lstStyle/>
                    <a:p>
                      <a:pPr fontAlgn="ctr"/>
                      <a:r>
                        <a:rPr lang="en-US" b="0" dirty="0">
                          <a:effectLst/>
                        </a:rPr>
                        <a:t>/8</a:t>
                      </a:r>
                    </a:p>
                  </a:txBody>
                  <a:tcPr marL="47625" marR="47625" marT="47625" marB="47625" anchor="ctr"/>
                </a:tc>
                <a:extLst>
                  <a:ext uri="{0D108BD9-81ED-4DB2-BD59-A6C34878D82A}">
                    <a16:rowId xmlns:a16="http://schemas.microsoft.com/office/drawing/2014/main" val="10001"/>
                  </a:ext>
                </a:extLst>
              </a:tr>
              <a:tr h="248354">
                <a:tc>
                  <a:txBody>
                    <a:bodyPr/>
                    <a:lstStyle/>
                    <a:p>
                      <a:pPr fontAlgn="ctr"/>
                      <a:r>
                        <a:rPr lang="en-US" b="0" dirty="0">
                          <a:effectLst/>
                        </a:rPr>
                        <a:t>255.255.0.0</a:t>
                      </a:r>
                    </a:p>
                  </a:txBody>
                  <a:tcPr marL="47625" marR="47625" marT="47625" marB="47625" anchor="ctr"/>
                </a:tc>
                <a:tc>
                  <a:txBody>
                    <a:bodyPr/>
                    <a:lstStyle/>
                    <a:p>
                      <a:pPr rtl="0" fontAlgn="ctr"/>
                      <a:r>
                        <a:rPr lang="en-US" b="0" dirty="0">
                          <a:effectLst/>
                        </a:rPr>
                        <a:t>11111111.11111111.00000000.00000000</a:t>
                      </a:r>
                    </a:p>
                  </a:txBody>
                  <a:tcPr marL="47625" marR="47625" marT="47625" marB="47625" anchor="ctr"/>
                </a:tc>
                <a:tc>
                  <a:txBody>
                    <a:bodyPr/>
                    <a:lstStyle/>
                    <a:p>
                      <a:pPr fontAlgn="ctr"/>
                      <a:r>
                        <a:rPr lang="en-US" b="0" dirty="0">
                          <a:effectLst/>
                        </a:rPr>
                        <a:t>/16</a:t>
                      </a:r>
                    </a:p>
                  </a:txBody>
                  <a:tcPr marL="47625" marR="47625" marT="47625" marB="47625" anchor="ctr"/>
                </a:tc>
                <a:extLst>
                  <a:ext uri="{0D108BD9-81ED-4DB2-BD59-A6C34878D82A}">
                    <a16:rowId xmlns:a16="http://schemas.microsoft.com/office/drawing/2014/main" val="10002"/>
                  </a:ext>
                </a:extLst>
              </a:tr>
              <a:tr h="184188">
                <a:tc>
                  <a:txBody>
                    <a:bodyPr/>
                    <a:lstStyle/>
                    <a:p>
                      <a:pPr fontAlgn="ctr"/>
                      <a:r>
                        <a:rPr lang="en-US" b="0" dirty="0">
                          <a:effectLst/>
                        </a:rPr>
                        <a:t>255.255.255.0</a:t>
                      </a:r>
                    </a:p>
                  </a:txBody>
                  <a:tcPr marL="47625" marR="47625" marT="47625" marB="47625" anchor="ctr"/>
                </a:tc>
                <a:tc>
                  <a:txBody>
                    <a:bodyPr/>
                    <a:lstStyle/>
                    <a:p>
                      <a:pPr rtl="0" fontAlgn="ctr"/>
                      <a:r>
                        <a:rPr lang="en-US" b="0" dirty="0">
                          <a:effectLst/>
                        </a:rPr>
                        <a:t>11111111.11111111.11111111.00000000</a:t>
                      </a:r>
                    </a:p>
                  </a:txBody>
                  <a:tcPr marL="47625" marR="47625" marT="47625" marB="47625" anchor="ctr"/>
                </a:tc>
                <a:tc>
                  <a:txBody>
                    <a:bodyPr/>
                    <a:lstStyle/>
                    <a:p>
                      <a:pPr fontAlgn="ctr"/>
                      <a:r>
                        <a:rPr lang="en-US" b="0" dirty="0">
                          <a:effectLst/>
                        </a:rPr>
                        <a:t>/24</a:t>
                      </a:r>
                    </a:p>
                  </a:txBody>
                  <a:tcPr marL="47625" marR="47625" marT="47625" marB="47625" anchor="ctr"/>
                </a:tc>
                <a:extLst>
                  <a:ext uri="{0D108BD9-81ED-4DB2-BD59-A6C34878D82A}">
                    <a16:rowId xmlns:a16="http://schemas.microsoft.com/office/drawing/2014/main" val="10003"/>
                  </a:ext>
                </a:extLst>
              </a:tr>
              <a:tr h="192449">
                <a:tc>
                  <a:txBody>
                    <a:bodyPr/>
                    <a:lstStyle/>
                    <a:p>
                      <a:pPr fontAlgn="ctr"/>
                      <a:r>
                        <a:rPr lang="en-US" b="0" dirty="0">
                          <a:effectLst/>
                        </a:rPr>
                        <a:t>255.255.255.128</a:t>
                      </a:r>
                    </a:p>
                  </a:txBody>
                  <a:tcPr marL="47625" marR="47625" marT="47625" marB="47625" anchor="ctr"/>
                </a:tc>
                <a:tc>
                  <a:txBody>
                    <a:bodyPr/>
                    <a:lstStyle/>
                    <a:p>
                      <a:pPr rtl="0" fontAlgn="ctr"/>
                      <a:r>
                        <a:rPr lang="en-US" b="0" dirty="0">
                          <a:effectLst/>
                        </a:rPr>
                        <a:t>11111111.11111111.11111111.10000000</a:t>
                      </a:r>
                    </a:p>
                  </a:txBody>
                  <a:tcPr marL="47625" marR="47625" marT="47625" marB="47625" anchor="ctr"/>
                </a:tc>
                <a:tc>
                  <a:txBody>
                    <a:bodyPr/>
                    <a:lstStyle/>
                    <a:p>
                      <a:pPr fontAlgn="ctr"/>
                      <a:r>
                        <a:rPr lang="en-US" b="0" dirty="0">
                          <a:effectLst/>
                        </a:rPr>
                        <a:t>/25</a:t>
                      </a:r>
                    </a:p>
                  </a:txBody>
                  <a:tcPr marL="47625" marR="47625" marT="47625" marB="47625" anchor="ctr"/>
                </a:tc>
                <a:extLst>
                  <a:ext uri="{0D108BD9-81ED-4DB2-BD59-A6C34878D82A}">
                    <a16:rowId xmlns:a16="http://schemas.microsoft.com/office/drawing/2014/main" val="10004"/>
                  </a:ext>
                </a:extLst>
              </a:tr>
              <a:tr h="245978">
                <a:tc>
                  <a:txBody>
                    <a:bodyPr/>
                    <a:lstStyle/>
                    <a:p>
                      <a:pPr fontAlgn="ctr"/>
                      <a:r>
                        <a:rPr lang="en-US" b="0" dirty="0">
                          <a:effectLst/>
                        </a:rPr>
                        <a:t>255.255.255.192</a:t>
                      </a:r>
                    </a:p>
                  </a:txBody>
                  <a:tcPr marL="47625" marR="47625" marT="47625" marB="47625" anchor="ctr"/>
                </a:tc>
                <a:tc>
                  <a:txBody>
                    <a:bodyPr/>
                    <a:lstStyle/>
                    <a:p>
                      <a:pPr rtl="0" fontAlgn="ctr"/>
                      <a:r>
                        <a:rPr lang="en-US" b="0" dirty="0">
                          <a:effectLst/>
                        </a:rPr>
                        <a:t>11111111.11111111.11111111.11000000</a:t>
                      </a:r>
                    </a:p>
                  </a:txBody>
                  <a:tcPr marL="47625" marR="47625" marT="47625" marB="47625" anchor="ctr"/>
                </a:tc>
                <a:tc>
                  <a:txBody>
                    <a:bodyPr/>
                    <a:lstStyle/>
                    <a:p>
                      <a:pPr fontAlgn="ctr"/>
                      <a:r>
                        <a:rPr lang="en-US" b="0" dirty="0">
                          <a:effectLst/>
                        </a:rPr>
                        <a:t>/26</a:t>
                      </a:r>
                    </a:p>
                  </a:txBody>
                  <a:tcPr marL="47625" marR="47625" marT="47625" marB="47625" anchor="ctr"/>
                </a:tc>
                <a:extLst>
                  <a:ext uri="{0D108BD9-81ED-4DB2-BD59-A6C34878D82A}">
                    <a16:rowId xmlns:a16="http://schemas.microsoft.com/office/drawing/2014/main" val="10005"/>
                  </a:ext>
                </a:extLst>
              </a:tr>
              <a:tr h="0">
                <a:tc>
                  <a:txBody>
                    <a:bodyPr/>
                    <a:lstStyle/>
                    <a:p>
                      <a:pPr fontAlgn="ctr"/>
                      <a:r>
                        <a:rPr lang="en-US" b="0" dirty="0">
                          <a:effectLst/>
                        </a:rPr>
                        <a:t>255.255.255.224</a:t>
                      </a:r>
                    </a:p>
                  </a:txBody>
                  <a:tcPr marL="47625" marR="47625" marT="47625" marB="47625" anchor="ctr"/>
                </a:tc>
                <a:tc>
                  <a:txBody>
                    <a:bodyPr/>
                    <a:lstStyle/>
                    <a:p>
                      <a:pPr rtl="0" fontAlgn="ctr"/>
                      <a:r>
                        <a:rPr lang="en-US" b="0" dirty="0">
                          <a:effectLst/>
                        </a:rPr>
                        <a:t>11111111.11111111.11111111.11100000</a:t>
                      </a:r>
                    </a:p>
                  </a:txBody>
                  <a:tcPr marL="47625" marR="47625" marT="47625" marB="47625" anchor="ctr"/>
                </a:tc>
                <a:tc>
                  <a:txBody>
                    <a:bodyPr/>
                    <a:lstStyle/>
                    <a:p>
                      <a:pPr fontAlgn="ctr"/>
                      <a:r>
                        <a:rPr lang="en-US" b="0" dirty="0">
                          <a:effectLst/>
                        </a:rPr>
                        <a:t>/27</a:t>
                      </a:r>
                    </a:p>
                  </a:txBody>
                  <a:tcPr marL="47625" marR="47625" marT="47625" marB="47625" anchor="ctr"/>
                </a:tc>
                <a:extLst>
                  <a:ext uri="{0D108BD9-81ED-4DB2-BD59-A6C34878D82A}">
                    <a16:rowId xmlns:a16="http://schemas.microsoft.com/office/drawing/2014/main" val="10006"/>
                  </a:ext>
                </a:extLst>
              </a:tr>
              <a:tr h="181019">
                <a:tc>
                  <a:txBody>
                    <a:bodyPr/>
                    <a:lstStyle/>
                    <a:p>
                      <a:pPr fontAlgn="ctr"/>
                      <a:r>
                        <a:rPr lang="en-US" b="0" dirty="0">
                          <a:effectLst/>
                        </a:rPr>
                        <a:t>255.255.255.240</a:t>
                      </a:r>
                    </a:p>
                  </a:txBody>
                  <a:tcPr marL="47625" marR="47625" marT="47625" marB="47625" anchor="ctr"/>
                </a:tc>
                <a:tc>
                  <a:txBody>
                    <a:bodyPr/>
                    <a:lstStyle/>
                    <a:p>
                      <a:pPr rtl="0" fontAlgn="ctr"/>
                      <a:r>
                        <a:rPr lang="en-US" b="0" dirty="0">
                          <a:effectLst/>
                        </a:rPr>
                        <a:t>11111111.11111111.11111111.11110000</a:t>
                      </a:r>
                    </a:p>
                  </a:txBody>
                  <a:tcPr marL="47625" marR="47625" marT="47625" marB="47625" anchor="ctr"/>
                </a:tc>
                <a:tc>
                  <a:txBody>
                    <a:bodyPr/>
                    <a:lstStyle/>
                    <a:p>
                      <a:pPr fontAlgn="ctr"/>
                      <a:r>
                        <a:rPr lang="en-US" b="0" dirty="0">
                          <a:effectLst/>
                        </a:rPr>
                        <a:t>/28</a:t>
                      </a:r>
                    </a:p>
                  </a:txBody>
                  <a:tcPr marL="47625" marR="47625" marT="47625" marB="47625" anchor="ctr"/>
                </a:tc>
                <a:extLst>
                  <a:ext uri="{0D108BD9-81ED-4DB2-BD59-A6C34878D82A}">
                    <a16:rowId xmlns:a16="http://schemas.microsoft.com/office/drawing/2014/main" val="10007"/>
                  </a:ext>
                </a:extLst>
              </a:tr>
              <a:tr h="252655">
                <a:tc>
                  <a:txBody>
                    <a:bodyPr/>
                    <a:lstStyle/>
                    <a:p>
                      <a:pPr fontAlgn="ctr"/>
                      <a:r>
                        <a:rPr lang="en-US" b="0" dirty="0">
                          <a:effectLst/>
                        </a:rPr>
                        <a:t>255.255.255.248</a:t>
                      </a:r>
                    </a:p>
                  </a:txBody>
                  <a:tcPr marL="47625" marR="47625" marT="47625" marB="47625" anchor="ctr"/>
                </a:tc>
                <a:tc>
                  <a:txBody>
                    <a:bodyPr/>
                    <a:lstStyle/>
                    <a:p>
                      <a:pPr rtl="0" fontAlgn="ctr"/>
                      <a:r>
                        <a:rPr lang="en-US" b="0" dirty="0">
                          <a:effectLst/>
                        </a:rPr>
                        <a:t>11111111.11111111.11111111.11111000</a:t>
                      </a:r>
                    </a:p>
                  </a:txBody>
                  <a:tcPr marL="47625" marR="47625" marT="47625" marB="47625" anchor="ctr"/>
                </a:tc>
                <a:tc>
                  <a:txBody>
                    <a:bodyPr/>
                    <a:lstStyle/>
                    <a:p>
                      <a:pPr fontAlgn="ctr"/>
                      <a:r>
                        <a:rPr lang="en-US" b="0" dirty="0">
                          <a:effectLst/>
                        </a:rPr>
                        <a:t>/29</a:t>
                      </a:r>
                    </a:p>
                  </a:txBody>
                  <a:tcPr marL="47625" marR="47625" marT="47625" marB="47625" anchor="ctr"/>
                </a:tc>
                <a:extLst>
                  <a:ext uri="{0D108BD9-81ED-4DB2-BD59-A6C34878D82A}">
                    <a16:rowId xmlns:a16="http://schemas.microsoft.com/office/drawing/2014/main" val="10008"/>
                  </a:ext>
                </a:extLst>
              </a:tr>
              <a:tr h="143221">
                <a:tc>
                  <a:txBody>
                    <a:bodyPr/>
                    <a:lstStyle/>
                    <a:p>
                      <a:pPr fontAlgn="ctr"/>
                      <a:r>
                        <a:rPr lang="en-US" b="0" dirty="0">
                          <a:effectLst/>
                        </a:rPr>
                        <a:t>255.255.255.252</a:t>
                      </a:r>
                    </a:p>
                  </a:txBody>
                  <a:tcPr marL="47625" marR="47625" marT="47625" marB="47625" anchor="ctr"/>
                </a:tc>
                <a:tc>
                  <a:txBody>
                    <a:bodyPr/>
                    <a:lstStyle/>
                    <a:p>
                      <a:pPr rtl="0" fontAlgn="ctr"/>
                      <a:r>
                        <a:rPr lang="en-US" b="0" dirty="0">
                          <a:effectLst/>
                        </a:rPr>
                        <a:t>11111111.11111111.11111111.11111100</a:t>
                      </a:r>
                    </a:p>
                  </a:txBody>
                  <a:tcPr marL="47625" marR="47625" marT="47625" marB="47625" anchor="ctr"/>
                </a:tc>
                <a:tc>
                  <a:txBody>
                    <a:bodyPr/>
                    <a:lstStyle/>
                    <a:p>
                      <a:pPr fontAlgn="ctr"/>
                      <a:r>
                        <a:rPr lang="en-US" b="0" dirty="0">
                          <a:effectLst/>
                        </a:rPr>
                        <a:t>/30</a:t>
                      </a:r>
                    </a:p>
                  </a:txBody>
                  <a:tcPr marL="47625" marR="47625" marT="47625" marB="47625" anchor="ctr"/>
                </a:tc>
                <a:extLst>
                  <a:ext uri="{0D108BD9-81ED-4DB2-BD59-A6C34878D82A}">
                    <a16:rowId xmlns:a16="http://schemas.microsoft.com/office/drawing/2014/main" val="10009"/>
                  </a:ext>
                </a:extLst>
              </a:tr>
            </a:tbl>
          </a:graphicData>
        </a:graphic>
      </p:graphicFrame>
    </p:spTree>
    <p:custDataLst>
      <p:tags r:id="rId1"/>
    </p:custData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974632"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Determining the Network: Logical AND</a:t>
            </a:r>
          </a:p>
        </p:txBody>
      </p:sp>
      <p:sp>
        <p:nvSpPr>
          <p:cNvPr id="2" name="Content Placeholder 1"/>
          <p:cNvSpPr>
            <a:spLocks noGrp="1"/>
          </p:cNvSpPr>
          <p:nvPr>
            <p:ph idx="1"/>
          </p:nvPr>
        </p:nvSpPr>
        <p:spPr>
          <a:xfrm>
            <a:off x="144064" y="798943"/>
            <a:ext cx="8999935" cy="3831423"/>
          </a:xfrm>
        </p:spPr>
        <p:txBody>
          <a:bodyPr/>
          <a:lstStyle/>
          <a:p>
            <a:pPr>
              <a:buFont typeface="Arial" panose="020B0604020202020204" pitchFamily="34" charset="0"/>
              <a:buChar char="•"/>
            </a:pPr>
            <a:r>
              <a:rPr lang="en-US" sz="1600" dirty="0">
                <a:solidFill>
                  <a:schemeClr val="tx1">
                    <a:lumMod val="50000"/>
                  </a:schemeClr>
                </a:solidFill>
              </a:rPr>
              <a:t>A logical AND is one of three Boolean operations used in Boolean or digital logic.</a:t>
            </a:r>
          </a:p>
          <a:p>
            <a:pPr>
              <a:buFont typeface="Arial" panose="020B0604020202020204" pitchFamily="34" charset="0"/>
              <a:buChar char="•"/>
            </a:pPr>
            <a:r>
              <a:rPr lang="en-IN" sz="1600" dirty="0"/>
              <a:t>The AND operation is used in determining the network address.</a:t>
            </a:r>
            <a:endParaRPr lang="en-US" sz="1600" dirty="0">
              <a:solidFill>
                <a:schemeClr val="tx1">
                  <a:lumMod val="50000"/>
                </a:schemeClr>
              </a:solidFill>
            </a:endParaRPr>
          </a:p>
          <a:p>
            <a:pPr>
              <a:buFont typeface="Arial" panose="020B0604020202020204" pitchFamily="34" charset="0"/>
              <a:buChar char="•"/>
            </a:pPr>
            <a:r>
              <a:rPr lang="en-US" sz="1600" dirty="0">
                <a:solidFill>
                  <a:schemeClr val="tx1">
                    <a:lumMod val="50000"/>
                  </a:schemeClr>
                </a:solidFill>
              </a:rPr>
              <a:t>Logical AND is the comparison of two bits that produce the results as shown below</a:t>
            </a:r>
          </a:p>
          <a:p>
            <a:pPr marL="361950" lvl="2"/>
            <a:r>
              <a:rPr lang="en-US" sz="1600" dirty="0">
                <a:solidFill>
                  <a:schemeClr val="tx1">
                    <a:lumMod val="50000"/>
                  </a:schemeClr>
                </a:solidFill>
              </a:rPr>
              <a:t>1 AND 1 = 1</a:t>
            </a:r>
          </a:p>
          <a:p>
            <a:pPr marL="361950" lvl="2"/>
            <a:r>
              <a:rPr lang="en-US" sz="1600" dirty="0">
                <a:solidFill>
                  <a:schemeClr val="tx1">
                    <a:lumMod val="50000"/>
                  </a:schemeClr>
                </a:solidFill>
              </a:rPr>
              <a:t>0 AND 1 = 0</a:t>
            </a:r>
          </a:p>
          <a:p>
            <a:pPr marL="361950" lvl="2"/>
            <a:r>
              <a:rPr lang="en-US" sz="1600" dirty="0">
                <a:solidFill>
                  <a:schemeClr val="tx1">
                    <a:lumMod val="50000"/>
                  </a:schemeClr>
                </a:solidFill>
              </a:rPr>
              <a:t>1 AND 0 = 0</a:t>
            </a:r>
          </a:p>
          <a:p>
            <a:pPr marL="361950" lvl="2"/>
            <a:r>
              <a:rPr lang="en-US" sz="1600" dirty="0">
                <a:solidFill>
                  <a:schemeClr val="tx1">
                    <a:lumMod val="50000"/>
                  </a:schemeClr>
                </a:solidFill>
              </a:rPr>
              <a:t>0 AND 0 = 0</a:t>
            </a:r>
          </a:p>
          <a:p>
            <a:pPr>
              <a:buFont typeface="Arial" panose="020B0604020202020204" pitchFamily="34" charset="0"/>
              <a:buChar char="•"/>
            </a:pPr>
            <a:r>
              <a:rPr lang="en-IN" sz="1600" dirty="0"/>
              <a:t>To identify the network address of an IPv4 host, the IPv4 address is logically ANDed, bit by bit, with the subnet mask.</a:t>
            </a:r>
            <a:endParaRPr lang="en-US" sz="1600" b="1" dirty="0">
              <a:solidFill>
                <a:schemeClr val="tx1">
                  <a:lumMod val="50000"/>
                </a:schemeClr>
              </a:solidFill>
            </a:endParaRPr>
          </a:p>
          <a:p>
            <a:pPr marL="0" indent="0">
              <a:buNone/>
            </a:pPr>
            <a:r>
              <a:rPr lang="en-US" sz="1600" b="1" i="1" dirty="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In digital logic, 1 represents True and 0 represents False. When using an AND operation, both input values must be True (1) for the result to be True (1).</a:t>
            </a:r>
          </a:p>
        </p:txBody>
      </p:sp>
    </p:spTree>
    <p:custDataLst>
      <p:tags r:id="rId1"/>
    </p:custData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6597202"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Determining the Network: Logical AND (Contd.)</a:t>
            </a:r>
          </a:p>
        </p:txBody>
      </p:sp>
      <p:sp>
        <p:nvSpPr>
          <p:cNvPr id="3" name="Content Placeholder 1"/>
          <p:cNvSpPr txBox="1"/>
          <p:nvPr/>
        </p:nvSpPr>
        <p:spPr>
          <a:xfrm>
            <a:off x="216490" y="820917"/>
            <a:ext cx="8818865" cy="584775"/>
          </a:xfrm>
          <a:prstGeom prst="rect">
            <a:avLst/>
          </a:prstGeom>
          <a:noFill/>
        </p:spPr>
        <p:txBody>
          <a:bodyPr wrap="square" rtlCol="0">
            <a:spAutoFit/>
          </a:bodyPr>
          <a:lstStyle/>
          <a:p>
            <a:pPr marL="180975" indent="-180975">
              <a:buFont typeface="Arial" panose="020B0604020202020204" pitchFamily="34" charset="0"/>
              <a:buChar char="•"/>
            </a:pPr>
            <a:r>
              <a:rPr lang="en-IN" sz="1600" dirty="0">
                <a:solidFill>
                  <a:schemeClr val="tx1">
                    <a:lumMod val="50000"/>
                  </a:schemeClr>
                </a:solidFill>
              </a:rPr>
              <a:t>To </a:t>
            </a:r>
            <a:r>
              <a:rPr lang="en-IN" sz="1600" dirty="0">
                <a:solidFill>
                  <a:srgbClr val="000000"/>
                </a:solidFill>
                <a:latin typeface="+mn-lt"/>
                <a:ea typeface="MS PGothic" panose="020B0600070205080204" pitchFamily="34" charset="-128"/>
                <a:cs typeface="CiscoSans"/>
              </a:rPr>
              <a:t>illustrate how AND is used to discover a network address, consider a host with IPv4 address 192.168.10.10 and subnet mask of 255.255.255.0, as shown in the figure:</a:t>
            </a:r>
          </a:p>
        </p:txBody>
      </p:sp>
      <p:sp>
        <p:nvSpPr>
          <p:cNvPr id="2" name="Content Placeholder 2"/>
          <p:cNvSpPr>
            <a:spLocks noGrp="1"/>
          </p:cNvSpPr>
          <p:nvPr>
            <p:ph idx="1"/>
          </p:nvPr>
        </p:nvSpPr>
        <p:spPr>
          <a:xfrm>
            <a:off x="207442" y="1459848"/>
            <a:ext cx="4038635" cy="3057832"/>
          </a:xfrm>
        </p:spPr>
        <p:txBody>
          <a:bodyPr/>
          <a:lstStyle/>
          <a:p>
            <a:pPr>
              <a:buFont typeface="Arial" panose="020B0604020202020204" pitchFamily="34" charset="0"/>
              <a:buChar char="•"/>
            </a:pPr>
            <a:r>
              <a:rPr lang="en-US" sz="1600" b="1" dirty="0"/>
              <a:t>IPv4 host address (192.168.10.10)</a:t>
            </a:r>
            <a:r>
              <a:rPr lang="en-US" sz="1600" dirty="0"/>
              <a:t> - The IPv4 address of the host in dotted decimal and binary formats.</a:t>
            </a:r>
          </a:p>
          <a:p>
            <a:pPr>
              <a:buFont typeface="Arial" panose="020B0604020202020204" pitchFamily="34" charset="0"/>
              <a:buChar char="•"/>
            </a:pPr>
            <a:r>
              <a:rPr lang="en-US" sz="1600" b="1" dirty="0"/>
              <a:t>Subnet mask (255.255.255.0)</a:t>
            </a:r>
            <a:r>
              <a:rPr lang="en-US" sz="1600" dirty="0"/>
              <a:t> - The subnet mask of the host in dotted decimal and binary formats.</a:t>
            </a:r>
          </a:p>
          <a:p>
            <a:pPr>
              <a:buFont typeface="Arial" panose="020B0604020202020204" pitchFamily="34" charset="0"/>
              <a:buChar char="•"/>
            </a:pPr>
            <a:r>
              <a:rPr lang="en-US" sz="1600" b="1" dirty="0"/>
              <a:t>Network address (192.168.10.0)</a:t>
            </a:r>
            <a:r>
              <a:rPr lang="en-US" sz="1600" dirty="0"/>
              <a:t> - The logical AND operation between the IPv4 address and subnet mask results in an IPv4 network address shown in dotted decimal and binary formats.</a:t>
            </a: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8913" y="1585079"/>
            <a:ext cx="4733446" cy="202766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7764521"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Video – Network, Host, and Broadcast Addresses</a:t>
            </a:r>
          </a:p>
        </p:txBody>
      </p:sp>
      <p:sp>
        <p:nvSpPr>
          <p:cNvPr id="2" name="Content Placeholder 1"/>
          <p:cNvSpPr txBox="1"/>
          <p:nvPr/>
        </p:nvSpPr>
        <p:spPr>
          <a:xfrm>
            <a:off x="176864" y="820917"/>
            <a:ext cx="7632139" cy="338554"/>
          </a:xfrm>
          <a:prstGeom prst="rect">
            <a:avLst/>
          </a:prstGeom>
          <a:noFill/>
        </p:spPr>
        <p:txBody>
          <a:bodyPr wrap="square" rtlCol="0">
            <a:spAutoFit/>
          </a:bodyPr>
          <a:lstStyle/>
          <a:p>
            <a:r>
              <a:rPr lang="en-IN" sz="1600" dirty="0">
                <a:solidFill>
                  <a:srgbClr val="000000"/>
                </a:solidFill>
              </a:rPr>
              <a:t>Watch the video to learn about Network, Host and Broadcast addresses.</a:t>
            </a: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55" y="1329529"/>
            <a:ext cx="6090129" cy="3141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7657517"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Subnetting Broadcast Domains</a:t>
            </a:r>
            <a:endParaRPr lang="en-US" strike="sngStrike" dirty="0"/>
          </a:p>
        </p:txBody>
      </p:sp>
      <p:sp>
        <p:nvSpPr>
          <p:cNvPr id="2" name="Content Placeholder 1"/>
          <p:cNvSpPr>
            <a:spLocks noGrp="1"/>
          </p:cNvSpPr>
          <p:nvPr>
            <p:ph idx="1"/>
          </p:nvPr>
        </p:nvSpPr>
        <p:spPr>
          <a:xfrm>
            <a:off x="144065" y="798944"/>
            <a:ext cx="4958303" cy="2605160"/>
          </a:xfrm>
        </p:spPr>
        <p:txBody>
          <a:bodyPr/>
          <a:lstStyle/>
          <a:p>
            <a:pPr>
              <a:buFont typeface="Arial" panose="020B0604020202020204" pitchFamily="34" charset="0"/>
              <a:buChar char="•"/>
            </a:pPr>
            <a:r>
              <a:rPr lang="en-US" sz="1600" dirty="0"/>
              <a:t>In the figure, LAN 1 connects 400 users that could each generate broadcast traffic, which can slow down network and device operations.</a:t>
            </a:r>
          </a:p>
          <a:p>
            <a:pPr>
              <a:buFont typeface="Arial" panose="020B0604020202020204" pitchFamily="34" charset="0"/>
              <a:buChar char="•"/>
            </a:pPr>
            <a:r>
              <a:rPr lang="en-US" sz="1600" dirty="0"/>
              <a:t>The solution is to reduce the size of the network to create smaller broadcast domains in a process called subnetting. These smaller network spaces are called subnets.</a:t>
            </a:r>
          </a:p>
          <a:p>
            <a:pPr>
              <a:buFont typeface="Arial" panose="020B0604020202020204" pitchFamily="34" charset="0"/>
              <a:buChar char="•"/>
            </a:pPr>
            <a:r>
              <a:rPr lang="en-US" sz="1600" dirty="0"/>
              <a:t>Subnetting reduces the overall network traffic and improves network performance.</a:t>
            </a:r>
          </a:p>
        </p:txBody>
      </p:sp>
      <p:sp>
        <p:nvSpPr>
          <p:cNvPr id="12" name="Content Placeholder 2"/>
          <p:cNvSpPr txBox="1"/>
          <p:nvPr/>
        </p:nvSpPr>
        <p:spPr>
          <a:xfrm>
            <a:off x="316473" y="3534457"/>
            <a:ext cx="4454699" cy="830997"/>
          </a:xfrm>
          <a:prstGeom prst="rect">
            <a:avLst/>
          </a:prstGeom>
          <a:noFill/>
        </p:spPr>
        <p:txBody>
          <a:bodyPr wrap="square" rtlCol="0">
            <a:spAutoFit/>
          </a:bodyPr>
          <a:lstStyle/>
          <a:p>
            <a:r>
              <a:rPr lang="en-US" sz="1600" b="1" dirty="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The terms subnet and network are often used interchangeably. Most networks are a subnet of some larger address block.</a:t>
            </a:r>
            <a:endParaRPr lang="en-IN" sz="1600" i="1" dirty="0">
              <a:solidFill>
                <a:schemeClr val="tx1">
                  <a:lumMod val="50000"/>
                </a:schemeClr>
              </a:solidFill>
            </a:endParaRPr>
          </a:p>
        </p:txBody>
      </p:sp>
      <p:pic>
        <p:nvPicPr>
          <p:cNvPr id="819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5608" y="217267"/>
            <a:ext cx="3475238" cy="2077722"/>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Text Box 1"/>
          <p:cNvSpPr/>
          <p:nvPr/>
        </p:nvSpPr>
        <p:spPr>
          <a:xfrm>
            <a:off x="5405609" y="2262386"/>
            <a:ext cx="3475238"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A Large Broadcast Domain</a:t>
            </a:r>
          </a:p>
        </p:txBody>
      </p:sp>
      <p:pic>
        <p:nvPicPr>
          <p:cNvPr id="819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2367" y="2655320"/>
            <a:ext cx="3810000" cy="1794624"/>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1" name="Text Box 2"/>
          <p:cNvSpPr/>
          <p:nvPr/>
        </p:nvSpPr>
        <p:spPr>
          <a:xfrm>
            <a:off x="5102368" y="4405811"/>
            <a:ext cx="381000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Communication between Networks</a:t>
            </a:r>
          </a:p>
        </p:txBody>
      </p:sp>
    </p:spTree>
    <p:custDataLst>
      <p:tags r:id="rId1"/>
    </p:custData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ChangeArrowheads="1"/>
          </p:cNvSpPr>
          <p:nvPr/>
        </p:nvSpPr>
        <p:spPr bwMode="auto">
          <a:xfrm>
            <a:off x="144065" y="63366"/>
            <a:ext cx="8824837"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 Addressing Basics</a:t>
            </a:r>
          </a:p>
          <a:p>
            <a:r>
              <a:rPr lang="en-US" dirty="0"/>
              <a:t>Subnetting Broadcast Domains (Contd.)</a:t>
            </a:r>
          </a:p>
        </p:txBody>
      </p:sp>
      <p:sp>
        <p:nvSpPr>
          <p:cNvPr id="2" name="Content Placeholder 1"/>
          <p:cNvSpPr>
            <a:spLocks noGrp="1"/>
          </p:cNvSpPr>
          <p:nvPr>
            <p:ph idx="1"/>
          </p:nvPr>
        </p:nvSpPr>
        <p:spPr>
          <a:xfrm>
            <a:off x="144066" y="798944"/>
            <a:ext cx="8396819" cy="611567"/>
          </a:xfrm>
        </p:spPr>
        <p:txBody>
          <a:bodyPr/>
          <a:lstStyle/>
          <a:p>
            <a:pPr>
              <a:buFont typeface="Arial" panose="020B0604020202020204" pitchFamily="34" charset="0"/>
              <a:buChar char="•"/>
            </a:pPr>
            <a:r>
              <a:rPr lang="en-US" sz="1600" dirty="0"/>
              <a:t>Network administrators can group devices and services into subnets that may be determined by a variety of factors.</a:t>
            </a:r>
          </a:p>
          <a:p>
            <a:pPr marL="0" indent="0">
              <a:buNone/>
            </a:pPr>
            <a:endParaRPr lang="en-US" sz="1600" dirty="0"/>
          </a:p>
        </p:txBody>
      </p:sp>
      <p:sp>
        <p:nvSpPr>
          <p:cNvPr id="8" name="Text Box 1"/>
          <p:cNvSpPr/>
          <p:nvPr/>
        </p:nvSpPr>
        <p:spPr>
          <a:xfrm>
            <a:off x="809271" y="1382451"/>
            <a:ext cx="1039067" cy="338554"/>
          </a:xfrm>
          <a:prstGeom prst="rect">
            <a:avLst/>
          </a:prstGeom>
        </p:spPr>
        <p:txBody>
          <a:bodyPr wrap="none">
            <a:spAutoFit/>
          </a:bodyPr>
          <a:lstStyle/>
          <a:p>
            <a:r>
              <a:rPr lang="en-US" sz="1600" b="1" dirty="0">
                <a:solidFill>
                  <a:srgbClr val="000000"/>
                </a:solidFill>
                <a:latin typeface="+mn-lt"/>
                <a:ea typeface="MS PGothic" panose="020B0600070205080204" pitchFamily="34" charset="-128"/>
                <a:cs typeface="CiscoSans"/>
              </a:rPr>
              <a:t>Location</a:t>
            </a:r>
          </a:p>
        </p:txBody>
      </p:sp>
      <p:pic>
        <p:nvPicPr>
          <p:cNvPr id="15362"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68" y="1914926"/>
            <a:ext cx="3108960" cy="1941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2"/>
          <p:cNvSpPr/>
          <p:nvPr/>
        </p:nvSpPr>
        <p:spPr>
          <a:xfrm>
            <a:off x="3864854" y="1368732"/>
            <a:ext cx="1643399" cy="338554"/>
          </a:xfrm>
          <a:prstGeom prst="rect">
            <a:avLst/>
          </a:prstGeom>
        </p:spPr>
        <p:txBody>
          <a:bodyPr wrap="none">
            <a:spAutoFit/>
          </a:bodyPr>
          <a:lstStyle/>
          <a:p>
            <a:r>
              <a:rPr lang="en-US" sz="1600" b="1" dirty="0">
                <a:solidFill>
                  <a:srgbClr val="000000"/>
                </a:solidFill>
                <a:latin typeface="+mn-lt"/>
                <a:ea typeface="MS PGothic" panose="020B0600070205080204" pitchFamily="34" charset="-128"/>
                <a:cs typeface="CiscoSans"/>
              </a:rPr>
              <a:t>By Department</a:t>
            </a:r>
          </a:p>
        </p:txBody>
      </p:sp>
      <p:pic>
        <p:nvPicPr>
          <p:cNvPr id="1536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7928" y="1702900"/>
            <a:ext cx="2926080" cy="2210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3"/>
          <p:cNvSpPr/>
          <p:nvPr/>
        </p:nvSpPr>
        <p:spPr>
          <a:xfrm>
            <a:off x="6990950" y="1368732"/>
            <a:ext cx="1365246" cy="338554"/>
          </a:xfrm>
          <a:prstGeom prst="rect">
            <a:avLst/>
          </a:prstGeom>
        </p:spPr>
        <p:txBody>
          <a:bodyPr wrap="none">
            <a:spAutoFit/>
          </a:bodyPr>
          <a:lstStyle/>
          <a:p>
            <a:r>
              <a:rPr lang="en-US" sz="1600" b="1" dirty="0">
                <a:solidFill>
                  <a:srgbClr val="000000"/>
                </a:solidFill>
                <a:latin typeface="+mn-lt"/>
                <a:ea typeface="MS PGothic" panose="020B0600070205080204" pitchFamily="34" charset="-128"/>
                <a:cs typeface="CiscoSans"/>
              </a:rPr>
              <a:t>Device Type</a:t>
            </a:r>
          </a:p>
        </p:txBody>
      </p:sp>
      <p:pic>
        <p:nvPicPr>
          <p:cNvPr id="1536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1151" y="1734552"/>
            <a:ext cx="2744894" cy="22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965" y="889940"/>
            <a:ext cx="7889132" cy="1802391"/>
          </a:xfrm>
        </p:spPr>
        <p:txBody>
          <a:bodyPr/>
          <a:lstStyle/>
          <a:p>
            <a:r>
              <a:rPr lang="en-US" dirty="0">
                <a:solidFill>
                  <a:schemeClr val="accent5">
                    <a:lumMod val="40000"/>
                    <a:lumOff val="60000"/>
                  </a:schemeClr>
                </a:solidFill>
              </a:rPr>
              <a:t>6.4 Types of IPv4 Addresses</a:t>
            </a:r>
          </a:p>
        </p:txBody>
      </p:sp>
    </p:spTree>
    <p:custDataLst>
      <p:tags r:id="rId1"/>
    </p:custData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3062" y="960277"/>
            <a:ext cx="4464996" cy="1802391"/>
          </a:xfrm>
        </p:spPr>
        <p:txBody>
          <a:bodyPr/>
          <a:lstStyle/>
          <a:p>
            <a:r>
              <a:rPr lang="en-US" dirty="0">
                <a:solidFill>
                  <a:schemeClr val="accent5">
                    <a:lumMod val="40000"/>
                    <a:lumOff val="60000"/>
                  </a:schemeClr>
                </a:solidFill>
              </a:rPr>
              <a:t>6.1 Ethernet</a:t>
            </a:r>
          </a:p>
        </p:txBody>
      </p:sp>
    </p:spTree>
    <p:custDataLst>
      <p:tags r:id="rId1"/>
    </p:custData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7657517"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Types of IPv4 Addresses</a:t>
            </a:r>
          </a:p>
          <a:p>
            <a:r>
              <a:rPr lang="en-US" dirty="0"/>
              <a:t>IPv4 Address Classes and Default Subnet Masks</a:t>
            </a:r>
          </a:p>
        </p:txBody>
      </p:sp>
      <p:sp>
        <p:nvSpPr>
          <p:cNvPr id="2" name="Content Placeholder 1"/>
          <p:cNvSpPr>
            <a:spLocks noGrp="1"/>
          </p:cNvSpPr>
          <p:nvPr>
            <p:ph idx="1"/>
          </p:nvPr>
        </p:nvSpPr>
        <p:spPr>
          <a:xfrm>
            <a:off x="144065" y="798944"/>
            <a:ext cx="8610635" cy="4269167"/>
          </a:xfrm>
        </p:spPr>
        <p:txBody>
          <a:bodyPr/>
          <a:lstStyle/>
          <a:p>
            <a:pPr marL="0" indent="0">
              <a:buNone/>
            </a:pPr>
            <a:r>
              <a:rPr lang="en-US" sz="1600" b="1" dirty="0"/>
              <a:t>Address Classes</a:t>
            </a:r>
          </a:p>
          <a:p>
            <a:pPr marL="0" indent="0">
              <a:buNone/>
            </a:pPr>
            <a:r>
              <a:rPr lang="en-US" sz="1600" dirty="0"/>
              <a:t>The IPv4 addresses were based on the following classes:</a:t>
            </a:r>
          </a:p>
          <a:p>
            <a:pPr>
              <a:buFont typeface="Arial" panose="020B0604020202020204" pitchFamily="34" charset="0"/>
              <a:buChar char="•"/>
            </a:pPr>
            <a:r>
              <a:rPr lang="en-US" sz="1600" b="1" dirty="0"/>
              <a:t>Class A</a:t>
            </a:r>
            <a:r>
              <a:rPr lang="en-US" sz="1600" dirty="0"/>
              <a:t> (0.0.0.0/8 to 127.0.0.0/8) – Designed to support extremely large networks with more than 16 million host addresses.</a:t>
            </a:r>
          </a:p>
          <a:p>
            <a:pPr>
              <a:buFont typeface="Arial" panose="020B0604020202020204" pitchFamily="34" charset="0"/>
              <a:buChar char="•"/>
            </a:pPr>
            <a:r>
              <a:rPr lang="en-US" sz="1600" b="1" dirty="0"/>
              <a:t>Class B</a:t>
            </a:r>
            <a:r>
              <a:rPr lang="en-US" sz="1600" dirty="0"/>
              <a:t> (128.0.0.0 /16 – 191.255.0.0 /16) – Designed to support moderate to large size networks with up to approximately 65,000 host addresses.</a:t>
            </a:r>
          </a:p>
          <a:p>
            <a:pPr>
              <a:buFont typeface="Arial" panose="020B0604020202020204" pitchFamily="34" charset="0"/>
              <a:buChar char="•"/>
            </a:pPr>
            <a:r>
              <a:rPr lang="en-US" sz="1600" b="1" dirty="0"/>
              <a:t>Class C</a:t>
            </a:r>
            <a:r>
              <a:rPr lang="en-US" sz="1600" dirty="0"/>
              <a:t> (192.0.0.0 /24 – 223.255.255.0 /24) – Designed to support small networks with a maximum of 254 hosts.</a:t>
            </a:r>
          </a:p>
          <a:p>
            <a:pPr marL="0" indent="0">
              <a:buNone/>
            </a:pPr>
            <a:r>
              <a:rPr lang="en-US" sz="1600" b="1" dirty="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There is also a Class D multicast block consisting of 224.0.0.0 to 239.0.0.0 and a Class E experimental address block consisting of 240.0.0.0 – 255.0.0.0.</a:t>
            </a:r>
          </a:p>
        </p:txBody>
      </p:sp>
    </p:spTree>
    <p:custDataLst>
      <p:tags r:id="rId1"/>
    </p:custData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Types of IPv4 Addresses</a:t>
            </a:r>
          </a:p>
          <a:p>
            <a:r>
              <a:rPr lang="en-US" dirty="0"/>
              <a:t>IPv4 Address Classes and Default Subnet Masks (Contd.)</a:t>
            </a:r>
          </a:p>
        </p:txBody>
      </p:sp>
      <p:sp>
        <p:nvSpPr>
          <p:cNvPr id="2" name="Content Placeholder 1"/>
          <p:cNvSpPr>
            <a:spLocks noGrp="1"/>
          </p:cNvSpPr>
          <p:nvPr>
            <p:ph idx="1"/>
          </p:nvPr>
        </p:nvSpPr>
        <p:spPr>
          <a:xfrm>
            <a:off x="144066" y="907580"/>
            <a:ext cx="3095425" cy="4269167"/>
          </a:xfrm>
        </p:spPr>
        <p:txBody>
          <a:bodyPr/>
          <a:lstStyle/>
          <a:p>
            <a:pPr marL="0" indent="0">
              <a:buNone/>
            </a:pPr>
            <a:r>
              <a:rPr lang="en-US" sz="1600" dirty="0"/>
              <a:t>The classful system allocated :</a:t>
            </a:r>
          </a:p>
          <a:p>
            <a:pPr>
              <a:buFont typeface="Arial" panose="020B0604020202020204" pitchFamily="34" charset="0"/>
              <a:buChar char="•"/>
            </a:pPr>
            <a:r>
              <a:rPr lang="en-US" sz="1600" dirty="0"/>
              <a:t>50% of the available IPv4 addresses to 128 Class A networks</a:t>
            </a:r>
          </a:p>
          <a:p>
            <a:pPr>
              <a:buFont typeface="Arial" panose="020B0604020202020204" pitchFamily="34" charset="0"/>
              <a:buChar char="•"/>
            </a:pPr>
            <a:r>
              <a:rPr lang="en-US" sz="1600" dirty="0"/>
              <a:t>25% of the addresses to Class B </a:t>
            </a:r>
          </a:p>
          <a:p>
            <a:pPr>
              <a:buFont typeface="Arial" panose="020B0604020202020204" pitchFamily="34" charset="0"/>
              <a:buChar char="•"/>
            </a:pPr>
            <a:r>
              <a:rPr lang="en-US" sz="1600" dirty="0"/>
              <a:t>Class C shared the remaining 25% with Class D and E. </a:t>
            </a:r>
          </a:p>
        </p:txBody>
      </p:sp>
      <p:sp>
        <p:nvSpPr>
          <p:cNvPr id="7" name="Content Placeholder 6"/>
          <p:cNvSpPr/>
          <p:nvPr/>
        </p:nvSpPr>
        <p:spPr>
          <a:xfrm>
            <a:off x="3266046" y="4406693"/>
            <a:ext cx="5698048"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Summary of Classful Addressing</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6046" y="957018"/>
            <a:ext cx="5698048" cy="340892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Types of IPv4 Addresses</a:t>
            </a:r>
          </a:p>
          <a:p>
            <a:r>
              <a:rPr lang="en-US" dirty="0"/>
              <a:t>Reserved Private Addresses</a:t>
            </a:r>
          </a:p>
        </p:txBody>
      </p:sp>
      <p:sp>
        <p:nvSpPr>
          <p:cNvPr id="2" name="Content Placeholder 1"/>
          <p:cNvSpPr>
            <a:spLocks noGrp="1"/>
          </p:cNvSpPr>
          <p:nvPr>
            <p:ph idx="1"/>
          </p:nvPr>
        </p:nvSpPr>
        <p:spPr>
          <a:xfrm>
            <a:off x="144067" y="798945"/>
            <a:ext cx="8909398" cy="3656324"/>
          </a:xfrm>
        </p:spPr>
        <p:txBody>
          <a:bodyPr/>
          <a:lstStyle/>
          <a:p>
            <a:pPr marL="0" indent="0">
              <a:spcBef>
                <a:spcPts val="400"/>
              </a:spcBef>
              <a:spcAft>
                <a:spcPts val="400"/>
              </a:spcAft>
              <a:buNone/>
            </a:pPr>
            <a:r>
              <a:rPr lang="en-US" sz="1600" b="1" dirty="0"/>
              <a:t>Private Addresses:</a:t>
            </a:r>
          </a:p>
          <a:p>
            <a:pPr>
              <a:spcBef>
                <a:spcPts val="400"/>
              </a:spcBef>
              <a:spcAft>
                <a:spcPts val="400"/>
              </a:spcAft>
              <a:buFont typeface="Arial" panose="020B0604020202020204" pitchFamily="34" charset="0"/>
              <a:buChar char="•"/>
            </a:pPr>
            <a:r>
              <a:rPr lang="en-US" sz="1600" dirty="0"/>
              <a:t>There are blocks of addresses called private addresses that are used by most organizations to assign IPv4 addresses to internal hosts.</a:t>
            </a:r>
          </a:p>
          <a:p>
            <a:pPr>
              <a:spcBef>
                <a:spcPts val="400"/>
              </a:spcBef>
              <a:spcAft>
                <a:spcPts val="400"/>
              </a:spcAft>
              <a:buFont typeface="Arial" panose="020B0604020202020204" pitchFamily="34" charset="0"/>
              <a:buChar char="•"/>
            </a:pPr>
            <a:r>
              <a:rPr lang="en-US" sz="1600" dirty="0"/>
              <a:t>Private IPv4 addresses are not unique and can be used by any internal network.</a:t>
            </a:r>
          </a:p>
          <a:p>
            <a:pPr marL="0" indent="0">
              <a:spcBef>
                <a:spcPts val="400"/>
              </a:spcBef>
              <a:spcAft>
                <a:spcPts val="400"/>
              </a:spcAft>
              <a:buNone/>
            </a:pPr>
            <a:r>
              <a:rPr lang="en-US" sz="1600" b="1" dirty="0"/>
              <a:t>Private address blocks:</a:t>
            </a:r>
          </a:p>
          <a:p>
            <a:pPr lvl="2">
              <a:spcBef>
                <a:spcPts val="400"/>
              </a:spcBef>
              <a:spcAft>
                <a:spcPts val="400"/>
              </a:spcAft>
              <a:buFont typeface="Arial" panose="020B0604020202020204" pitchFamily="34" charset="0"/>
              <a:buChar char="•"/>
            </a:pPr>
            <a:r>
              <a:rPr lang="en-US" sz="1600" dirty="0"/>
              <a:t>10.0.0.0 /8 or 10.0.0.0 to 10.255.255.255</a:t>
            </a:r>
          </a:p>
          <a:p>
            <a:pPr lvl="2">
              <a:spcBef>
                <a:spcPts val="400"/>
              </a:spcBef>
              <a:spcAft>
                <a:spcPts val="400"/>
              </a:spcAft>
              <a:buFont typeface="Arial" panose="020B0604020202020204" pitchFamily="34" charset="0"/>
              <a:buChar char="•"/>
            </a:pPr>
            <a:r>
              <a:rPr lang="en-US" sz="1600" dirty="0"/>
              <a:t>172.16.0.0 /12 or 172.16.0.0 to 172.31.255.255</a:t>
            </a:r>
          </a:p>
          <a:p>
            <a:pPr lvl="2">
              <a:spcBef>
                <a:spcPts val="400"/>
              </a:spcBef>
              <a:spcAft>
                <a:spcPts val="400"/>
              </a:spcAft>
              <a:buFont typeface="Arial" panose="020B0604020202020204" pitchFamily="34" charset="0"/>
              <a:buChar char="•"/>
            </a:pPr>
            <a:r>
              <a:rPr lang="en-US" sz="1600" dirty="0"/>
              <a:t>192.168.0.0 /16 or 192.168.0.0 to 192.168.255.255</a:t>
            </a:r>
          </a:p>
          <a:p>
            <a:pPr marL="285750" lvl="2" indent="-285750">
              <a:spcBef>
                <a:spcPts val="400"/>
              </a:spcBef>
              <a:spcAft>
                <a:spcPts val="400"/>
              </a:spcAft>
              <a:buClr>
                <a:schemeClr val="tx2"/>
              </a:buClr>
              <a:buSzPct val="90000"/>
            </a:pPr>
            <a:r>
              <a:rPr lang="en-US" sz="1600" dirty="0"/>
              <a:t>The addresses within these address blocks are not allowed on the internet and must be filtered by internet routers.</a:t>
            </a:r>
          </a:p>
          <a:p>
            <a:pPr marL="0" lvl="2" indent="0">
              <a:spcBef>
                <a:spcPts val="400"/>
              </a:spcBef>
              <a:spcAft>
                <a:spcPts val="400"/>
              </a:spcAft>
              <a:buClr>
                <a:schemeClr val="tx2"/>
              </a:buClr>
              <a:buSzPct val="90000"/>
              <a:buNone/>
            </a:pPr>
            <a:endParaRPr lang="en-US" sz="1600" dirty="0"/>
          </a:p>
        </p:txBody>
      </p:sp>
    </p:spTree>
    <p:custDataLst>
      <p:tags r:id="rId1"/>
    </p:custData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Types of IPv4 Addresses</a:t>
            </a:r>
          </a:p>
          <a:p>
            <a:r>
              <a:rPr lang="en-US" dirty="0"/>
              <a:t>Reserved Private Addresses (Contd.)</a:t>
            </a:r>
          </a:p>
        </p:txBody>
      </p:sp>
      <p:sp>
        <p:nvSpPr>
          <p:cNvPr id="2" name="Content Placeholder 1"/>
          <p:cNvSpPr>
            <a:spLocks noGrp="1"/>
          </p:cNvSpPr>
          <p:nvPr>
            <p:ph idx="1"/>
          </p:nvPr>
        </p:nvSpPr>
        <p:spPr>
          <a:xfrm>
            <a:off x="216493" y="744627"/>
            <a:ext cx="3413943" cy="3656324"/>
          </a:xfrm>
        </p:spPr>
        <p:txBody>
          <a:bodyPr/>
          <a:lstStyle/>
          <a:p>
            <a:pPr>
              <a:spcBef>
                <a:spcPts val="400"/>
              </a:spcBef>
              <a:spcAft>
                <a:spcPts val="400"/>
              </a:spcAft>
              <a:buFont typeface="Arial" panose="020B0604020202020204" pitchFamily="34" charset="0"/>
              <a:buChar char="•"/>
            </a:pPr>
            <a:r>
              <a:rPr lang="en-US" sz="1600" dirty="0"/>
              <a:t>In the figure, users in networks 1, 2, or 3 are sending packets to remote destinations. The ISP routers would see that the source IPv4 addresses in the packets are from private addresses and discard the packets.</a:t>
            </a:r>
          </a:p>
          <a:p>
            <a:pPr>
              <a:spcBef>
                <a:spcPts val="400"/>
              </a:spcBef>
              <a:spcAft>
                <a:spcPts val="400"/>
              </a:spcAft>
              <a:buFont typeface="Arial" panose="020B0604020202020204" pitchFamily="34" charset="0"/>
              <a:buChar char="•"/>
            </a:pPr>
            <a:r>
              <a:rPr lang="en-US" sz="1600" dirty="0"/>
              <a:t>Most organizations use private IPv4 addresses for their internal hosts. </a:t>
            </a:r>
          </a:p>
          <a:p>
            <a:pPr>
              <a:spcBef>
                <a:spcPts val="400"/>
              </a:spcBef>
              <a:spcAft>
                <a:spcPts val="400"/>
              </a:spcAft>
              <a:buFont typeface="Arial" panose="020B0604020202020204" pitchFamily="34" charset="0"/>
              <a:buChar char="•"/>
            </a:pPr>
            <a:r>
              <a:rPr lang="en-US" sz="1600" dirty="0">
                <a:solidFill>
                  <a:schemeClr val="tx1">
                    <a:lumMod val="50000"/>
                  </a:schemeClr>
                </a:solidFill>
              </a:rPr>
              <a:t>Network Address Translation (NAT) is used to translate between private IPv4 and public IPv4 addresses.</a:t>
            </a:r>
          </a:p>
          <a:p>
            <a:pPr>
              <a:spcBef>
                <a:spcPts val="400"/>
              </a:spcBef>
              <a:spcAft>
                <a:spcPts val="400"/>
              </a:spcAft>
              <a:buFont typeface="Arial" panose="020B0604020202020204" pitchFamily="34" charset="0"/>
              <a:buChar char="•"/>
            </a:pPr>
            <a:endParaRPr lang="en-US" sz="1600" dirty="0"/>
          </a:p>
        </p:txBody>
      </p:sp>
      <p:sp>
        <p:nvSpPr>
          <p:cNvPr id="7" name="Content Placeholder 6"/>
          <p:cNvSpPr/>
          <p:nvPr/>
        </p:nvSpPr>
        <p:spPr>
          <a:xfrm>
            <a:off x="3519542" y="4250912"/>
            <a:ext cx="538916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Private Addresses Cannot be Routed over the Internet</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9542" y="904405"/>
            <a:ext cx="5389160" cy="335279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413" y="1545098"/>
            <a:ext cx="7889132" cy="1802391"/>
          </a:xfrm>
        </p:spPr>
        <p:txBody>
          <a:bodyPr/>
          <a:lstStyle/>
          <a:p>
            <a:r>
              <a:rPr lang="en-US" dirty="0">
                <a:solidFill>
                  <a:schemeClr val="accent5">
                    <a:lumMod val="40000"/>
                    <a:lumOff val="60000"/>
                  </a:schemeClr>
                </a:solidFill>
              </a:rPr>
              <a:t>6.5 The Default Gateway</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The Default Gateway</a:t>
            </a:r>
          </a:p>
          <a:p>
            <a:r>
              <a:rPr lang="en-US" dirty="0"/>
              <a:t>Host Forwarding Decision</a:t>
            </a:r>
          </a:p>
        </p:txBody>
      </p:sp>
      <p:sp>
        <p:nvSpPr>
          <p:cNvPr id="2" name="Content Placeholder 1"/>
          <p:cNvSpPr>
            <a:spLocks noGrp="1"/>
          </p:cNvSpPr>
          <p:nvPr>
            <p:ph idx="1"/>
          </p:nvPr>
        </p:nvSpPr>
        <p:spPr>
          <a:xfrm>
            <a:off x="225544" y="807997"/>
            <a:ext cx="8873183" cy="1391989"/>
          </a:xfrm>
        </p:spPr>
        <p:txBody>
          <a:bodyPr/>
          <a:lstStyle/>
          <a:p>
            <a:pPr>
              <a:spcBef>
                <a:spcPts val="300"/>
              </a:spcBef>
              <a:spcAft>
                <a:spcPts val="300"/>
              </a:spcAft>
              <a:buFont typeface="Arial" panose="020B0604020202020204" pitchFamily="34" charset="0"/>
              <a:buChar char="•"/>
            </a:pPr>
            <a:r>
              <a:rPr lang="en-US" sz="1600" dirty="0">
                <a:solidFill>
                  <a:schemeClr val="tx1">
                    <a:lumMod val="50000"/>
                  </a:schemeClr>
                </a:solidFill>
              </a:rPr>
              <a:t>Another </a:t>
            </a:r>
            <a:r>
              <a:rPr lang="en-US" sz="1600" dirty="0"/>
              <a:t>role of the network layer is to direct packets between hosts. A host can send a packet to: </a:t>
            </a:r>
            <a:r>
              <a:rPr lang="en-US" sz="1600" b="1" dirty="0"/>
              <a:t>Itself, Local host</a:t>
            </a:r>
            <a:r>
              <a:rPr lang="en-US" sz="1600" dirty="0"/>
              <a:t>, and </a:t>
            </a:r>
            <a:r>
              <a:rPr lang="en-US" sz="1600" b="1" dirty="0"/>
              <a:t>Remote host</a:t>
            </a:r>
            <a:r>
              <a:rPr lang="en-US" sz="1600" dirty="0"/>
              <a:t>.</a:t>
            </a:r>
          </a:p>
          <a:p>
            <a:pPr>
              <a:spcBef>
                <a:spcPts val="300"/>
              </a:spcBef>
              <a:spcAft>
                <a:spcPts val="300"/>
              </a:spcAft>
              <a:buFont typeface="Arial" panose="020B0604020202020204" pitchFamily="34" charset="0"/>
              <a:buChar char="•"/>
            </a:pPr>
            <a:r>
              <a:rPr lang="en-US" sz="1600" dirty="0"/>
              <a:t>The figure illustrates PC1 connecting to a local host on the same network, and to a remote host located on another network.</a:t>
            </a:r>
          </a:p>
          <a:p>
            <a:pPr>
              <a:spcBef>
                <a:spcPts val="300"/>
              </a:spcBef>
              <a:spcAft>
                <a:spcPts val="300"/>
              </a:spcAft>
              <a:buFont typeface="Arial" panose="020B0604020202020204" pitchFamily="34" charset="0"/>
              <a:buChar char="•"/>
            </a:pPr>
            <a:r>
              <a:rPr lang="en-IN" sz="1600" dirty="0"/>
              <a:t>Whether a packet is destined for a local host or a remote host is determined by the source end device. The method of determination varies by IP version:</a:t>
            </a:r>
            <a:endParaRPr lang="en-US" sz="1600" dirty="0"/>
          </a:p>
        </p:txBody>
      </p:sp>
      <p:sp>
        <p:nvSpPr>
          <p:cNvPr id="7" name="Content Placeholder 2"/>
          <p:cNvSpPr txBox="1"/>
          <p:nvPr/>
        </p:nvSpPr>
        <p:spPr>
          <a:xfrm>
            <a:off x="516040" y="2511702"/>
            <a:ext cx="3850754" cy="2431435"/>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tx1">
                    <a:lumMod val="50000"/>
                  </a:schemeClr>
                </a:solidFill>
              </a:rPr>
              <a:t>In IPv4</a:t>
            </a:r>
            <a:r>
              <a:rPr lang="en-US" sz="1600" dirty="0">
                <a:solidFill>
                  <a:schemeClr val="tx1">
                    <a:lumMod val="50000"/>
                  </a:schemeClr>
                </a:solidFill>
              </a:rPr>
              <a:t> - The source device uses its own subnet mask along with its own IPv4 address and the destination IPv4 address to make this determination.</a:t>
            </a:r>
          </a:p>
          <a:p>
            <a:pPr marL="285750" indent="-285750">
              <a:lnSpc>
                <a:spcPct val="50000"/>
              </a:lnSpc>
              <a:buFont typeface="Arial" panose="020B0604020202020204" pitchFamily="34" charset="0"/>
              <a:buChar char="•"/>
            </a:pPr>
            <a:endParaRPr lang="en-US" sz="1600" b="1" dirty="0">
              <a:solidFill>
                <a:schemeClr val="tx1">
                  <a:lumMod val="50000"/>
                </a:schemeClr>
              </a:solidFill>
            </a:endParaRPr>
          </a:p>
          <a:p>
            <a:pPr marL="285750" indent="-285750">
              <a:buFont typeface="Arial" panose="020B0604020202020204" pitchFamily="34" charset="0"/>
              <a:buChar char="•"/>
            </a:pPr>
            <a:r>
              <a:rPr lang="en-US" sz="1600" b="1" dirty="0">
                <a:solidFill>
                  <a:schemeClr val="tx1">
                    <a:lumMod val="50000"/>
                  </a:schemeClr>
                </a:solidFill>
              </a:rPr>
              <a:t>In IPv6</a:t>
            </a:r>
            <a:r>
              <a:rPr lang="en-US" sz="1600" dirty="0">
                <a:solidFill>
                  <a:schemeClr val="tx1">
                    <a:lumMod val="50000"/>
                  </a:schemeClr>
                </a:solidFill>
              </a:rPr>
              <a:t> - The local router advertises the local network address to all devices on the network.</a:t>
            </a:r>
          </a:p>
          <a:p>
            <a:endParaRPr lang="en-IN" sz="1600" dirty="0">
              <a:solidFill>
                <a:schemeClr val="tx1">
                  <a:lumMod val="50000"/>
                </a:schemeClr>
              </a:solidFill>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115" y="2668621"/>
            <a:ext cx="4724400" cy="1958274"/>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The Default Gateway</a:t>
            </a:r>
          </a:p>
          <a:p>
            <a:r>
              <a:rPr lang="en-US" dirty="0"/>
              <a:t>Default Gateway</a:t>
            </a:r>
          </a:p>
        </p:txBody>
      </p:sp>
      <p:sp>
        <p:nvSpPr>
          <p:cNvPr id="2" name="Content Placeholder 1"/>
          <p:cNvSpPr>
            <a:spLocks noGrp="1"/>
          </p:cNvSpPr>
          <p:nvPr>
            <p:ph idx="1"/>
          </p:nvPr>
        </p:nvSpPr>
        <p:spPr>
          <a:xfrm>
            <a:off x="144068" y="798944"/>
            <a:ext cx="8649735" cy="3957881"/>
          </a:xfrm>
        </p:spPr>
        <p:txBody>
          <a:bodyPr/>
          <a:lstStyle/>
          <a:p>
            <a:pPr>
              <a:buFont typeface="Arial" panose="020B0604020202020204" pitchFamily="34" charset="0"/>
              <a:buChar char="•"/>
            </a:pPr>
            <a:r>
              <a:rPr lang="en-US" sz="1600" dirty="0"/>
              <a:t>The default gateway is the network device that can route traffic to other networks. </a:t>
            </a:r>
          </a:p>
          <a:p>
            <a:pPr>
              <a:buFont typeface="Arial" panose="020B0604020202020204" pitchFamily="34" charset="0"/>
              <a:buChar char="•"/>
            </a:pPr>
            <a:r>
              <a:rPr lang="en-US" sz="1600" dirty="0"/>
              <a:t>On a network, a default gateway is usually a router with these features:</a:t>
            </a:r>
          </a:p>
          <a:p>
            <a:pPr marL="361950" lvl="2">
              <a:buClr>
                <a:schemeClr val="tx2"/>
              </a:buClr>
            </a:pPr>
            <a:r>
              <a:rPr lang="en-US" sz="1600" dirty="0"/>
              <a:t>It has a local IP address in the same address range as other hosts on the local network.</a:t>
            </a:r>
          </a:p>
          <a:p>
            <a:pPr marL="361950" lvl="2">
              <a:buClr>
                <a:schemeClr val="tx2"/>
              </a:buClr>
            </a:pPr>
            <a:r>
              <a:rPr lang="en-US" sz="1600" dirty="0"/>
              <a:t>It can accept data into the local network and forward data out of the local network.</a:t>
            </a:r>
          </a:p>
          <a:p>
            <a:pPr marL="361950" lvl="2">
              <a:buClr>
                <a:schemeClr val="tx2"/>
              </a:buClr>
            </a:pPr>
            <a:r>
              <a:rPr lang="en-US" sz="1600" dirty="0"/>
              <a:t>It routes traffic to other networks.</a:t>
            </a:r>
          </a:p>
          <a:p>
            <a:pPr>
              <a:buFont typeface="Arial" panose="020B0604020202020204" pitchFamily="34" charset="0"/>
              <a:buChar char="•"/>
            </a:pPr>
            <a:r>
              <a:rPr lang="en-US" sz="1600" dirty="0"/>
              <a:t>A default gateway is required to send traffic outside the local network. </a:t>
            </a:r>
          </a:p>
          <a:p>
            <a:pPr>
              <a:buFont typeface="Arial" panose="020B0604020202020204" pitchFamily="34" charset="0"/>
              <a:buChar char="•"/>
            </a:pPr>
            <a:r>
              <a:rPr lang="en-US" sz="1600" dirty="0"/>
              <a:t>Traffic cannot be forwarded outside the local network if there is no default gateway, or the default gateway address is not configured, or the default gateway is down.</a:t>
            </a:r>
          </a:p>
          <a:p>
            <a:pPr>
              <a:buFont typeface="Arial" panose="020B0604020202020204" pitchFamily="34" charset="0"/>
              <a:buChar char="•"/>
            </a:pPr>
            <a:endParaRPr lang="en-US" sz="1600" dirty="0"/>
          </a:p>
        </p:txBody>
      </p:sp>
    </p:spTree>
    <p:custDataLst>
      <p:tags r:id="rId1"/>
    </p:custData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The Default Gateway</a:t>
            </a:r>
          </a:p>
          <a:p>
            <a:r>
              <a:rPr lang="en-US" dirty="0"/>
              <a:t>A Host Routes to the Default Gateway</a:t>
            </a:r>
          </a:p>
        </p:txBody>
      </p:sp>
      <p:sp>
        <p:nvSpPr>
          <p:cNvPr id="2" name="Content Placeholder 1"/>
          <p:cNvSpPr>
            <a:spLocks noGrp="1"/>
          </p:cNvSpPr>
          <p:nvPr>
            <p:ph idx="1"/>
          </p:nvPr>
        </p:nvSpPr>
        <p:spPr>
          <a:xfrm>
            <a:off x="189334" y="762732"/>
            <a:ext cx="3970732" cy="3957881"/>
          </a:xfrm>
        </p:spPr>
        <p:txBody>
          <a:bodyPr/>
          <a:lstStyle/>
          <a:p>
            <a:pPr>
              <a:buFont typeface="Arial" panose="020B0604020202020204" pitchFamily="34" charset="0"/>
              <a:buChar char="•"/>
            </a:pPr>
            <a:r>
              <a:rPr lang="en-US" sz="1600" dirty="0"/>
              <a:t> In IPv4, the host receives the IPv4 address of the default gateway either dynamically from Dynamic Host Configuration Protocol (DHCP) or configured manually.</a:t>
            </a:r>
          </a:p>
          <a:p>
            <a:pPr>
              <a:buFont typeface="Arial" panose="020B0604020202020204" pitchFamily="34" charset="0"/>
              <a:buChar char="•"/>
            </a:pPr>
            <a:r>
              <a:rPr lang="en-US" sz="1600" dirty="0"/>
              <a:t> In IPv6, the router advertises the default gateway address or the host can be configured manually.</a:t>
            </a:r>
          </a:p>
          <a:p>
            <a:pPr>
              <a:buFont typeface="Arial" panose="020B0604020202020204" pitchFamily="34" charset="0"/>
              <a:buChar char="•"/>
            </a:pPr>
            <a:r>
              <a:rPr lang="en-US" sz="1600" dirty="0"/>
              <a:t>Having a default gateway configured creates a default route in the routing table of the PC. </a:t>
            </a:r>
          </a:p>
          <a:p>
            <a:pPr>
              <a:buFont typeface="Arial" panose="020B0604020202020204" pitchFamily="34" charset="0"/>
              <a:buChar char="•"/>
            </a:pPr>
            <a:r>
              <a:rPr lang="en-US" sz="1600" dirty="0"/>
              <a:t>A default route is the route or pathway your computer will take when it tries to contact a remote network.</a:t>
            </a:r>
          </a:p>
        </p:txBody>
      </p:sp>
      <p:pic>
        <p:nvPicPr>
          <p:cNvPr id="1229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557" r="6189" b="3262"/>
          <a:stretch>
            <a:fillRect/>
          </a:stretch>
        </p:blipFill>
        <p:spPr bwMode="auto">
          <a:xfrm>
            <a:off x="3908083" y="895835"/>
            <a:ext cx="5094074" cy="2422084"/>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3908083" y="3340750"/>
            <a:ext cx="5103127" cy="584775"/>
          </a:xfrm>
          <a:prstGeom prst="rect">
            <a:avLst/>
          </a:prstGeom>
          <a:noFill/>
        </p:spPr>
        <p:txBody>
          <a:bodyPr wrap="square" rtlCol="0">
            <a:spAutoFit/>
          </a:bodyPr>
          <a:lstStyle/>
          <a:p>
            <a:pPr algn="ctr"/>
            <a:r>
              <a:rPr lang="en-IN" sz="1600" dirty="0">
                <a:solidFill>
                  <a:schemeClr val="tx1">
                    <a:lumMod val="50000"/>
                  </a:schemeClr>
                </a:solidFill>
              </a:rPr>
              <a:t>PC1 and PC2 are configured with the IPv4 address of 192.168.10.1 as the default gateway</a:t>
            </a:r>
          </a:p>
        </p:txBody>
      </p:sp>
    </p:spTree>
    <p:custDataLst>
      <p:tags r:id="rId1"/>
    </p:custData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The Default Gateway</a:t>
            </a:r>
          </a:p>
          <a:p>
            <a:r>
              <a:rPr lang="en-US" dirty="0"/>
              <a:t>Host Routing Tables</a:t>
            </a:r>
          </a:p>
        </p:txBody>
      </p:sp>
      <p:sp>
        <p:nvSpPr>
          <p:cNvPr id="2" name="Content Placeholder 1"/>
          <p:cNvSpPr>
            <a:spLocks noGrp="1"/>
          </p:cNvSpPr>
          <p:nvPr>
            <p:ph idx="1"/>
          </p:nvPr>
        </p:nvSpPr>
        <p:spPr>
          <a:xfrm>
            <a:off x="144064" y="853263"/>
            <a:ext cx="8999936" cy="1772805"/>
          </a:xfrm>
        </p:spPr>
        <p:txBody>
          <a:bodyPr/>
          <a:lstStyle/>
          <a:p>
            <a:pPr>
              <a:buFont typeface="Arial" panose="020B0604020202020204" pitchFamily="34" charset="0"/>
              <a:buChar char="•"/>
            </a:pPr>
            <a:r>
              <a:rPr lang="en-US" sz="1600" dirty="0"/>
              <a:t>On a Windows host, the </a:t>
            </a:r>
            <a:r>
              <a:rPr lang="en-US" sz="1600" b="1" dirty="0"/>
              <a:t>route print</a:t>
            </a:r>
            <a:r>
              <a:rPr lang="en-US" sz="1600" dirty="0"/>
              <a:t> or </a:t>
            </a:r>
            <a:r>
              <a:rPr lang="en-US" sz="1600" b="1" dirty="0"/>
              <a:t>netstat -r</a:t>
            </a:r>
            <a:r>
              <a:rPr lang="en-US" sz="1600" dirty="0"/>
              <a:t> command can be used to display the host routing table. Both commands generate the same output. </a:t>
            </a:r>
          </a:p>
          <a:p>
            <a:pPr>
              <a:buFont typeface="Arial" panose="020B0604020202020204" pitchFamily="34" charset="0"/>
              <a:buChar char="•"/>
            </a:pPr>
            <a:r>
              <a:rPr lang="en-US" sz="1600" dirty="0"/>
              <a:t>The figure displays a sample topology and the output generated by the </a:t>
            </a:r>
            <a:r>
              <a:rPr lang="en-US" sz="1600" b="1" dirty="0"/>
              <a:t>netstat –r</a:t>
            </a:r>
            <a:r>
              <a:rPr lang="en-US" sz="1600" dirty="0"/>
              <a:t> command.</a:t>
            </a:r>
          </a:p>
          <a:p>
            <a:pPr>
              <a:buFont typeface="Arial" panose="020B0604020202020204" pitchFamily="34" charset="0"/>
              <a:buChar char="•"/>
            </a:pPr>
            <a:endParaRPr lang="en-US" sz="1600" dirty="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79243"/>
            <a:ext cx="8534400" cy="129115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The Default Gateway</a:t>
            </a:r>
          </a:p>
          <a:p>
            <a:r>
              <a:rPr lang="en-US" dirty="0"/>
              <a:t>Host Routing Tables (Contd.)</a:t>
            </a:r>
          </a:p>
        </p:txBody>
      </p:sp>
      <p:sp>
        <p:nvSpPr>
          <p:cNvPr id="2" name="Content Placeholder 1"/>
          <p:cNvSpPr>
            <a:spLocks noGrp="1"/>
          </p:cNvSpPr>
          <p:nvPr>
            <p:ph idx="1"/>
          </p:nvPr>
        </p:nvSpPr>
        <p:spPr>
          <a:xfrm>
            <a:off x="3330412" y="4190189"/>
            <a:ext cx="5710376" cy="300281"/>
          </a:xfrm>
        </p:spPr>
        <p:txBody>
          <a:bodyPr/>
          <a:lstStyle/>
          <a:p>
            <a:pPr marL="0" indent="0" algn="ctr">
              <a:buNone/>
            </a:pPr>
            <a:r>
              <a:rPr lang="en-US" sz="1600" dirty="0"/>
              <a:t>IPv4 Routing Table for PC1</a:t>
            </a:r>
          </a:p>
          <a:p>
            <a:pPr marL="0" indent="0" algn="ctr">
              <a:buNone/>
            </a:pPr>
            <a:endParaRPr lang="en-US" sz="1600" dirty="0"/>
          </a:p>
          <a:p>
            <a:pPr marL="0" indent="0" algn="ctr">
              <a:buNone/>
            </a:pPr>
            <a:endParaRPr lang="en-US" sz="16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412" y="1311926"/>
            <a:ext cx="5710376" cy="2864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txBox="1"/>
          <p:nvPr/>
        </p:nvSpPr>
        <p:spPr>
          <a:xfrm>
            <a:off x="237630" y="2730523"/>
            <a:ext cx="3094042" cy="584775"/>
          </a:xfrm>
          <a:prstGeom prst="rect">
            <a:avLst/>
          </a:prstGeom>
          <a:noFill/>
        </p:spPr>
        <p:txBody>
          <a:bodyPr wrap="square" rtlCol="0">
            <a:spAutoFit/>
          </a:bodyPr>
          <a:lstStyle/>
          <a:p>
            <a:r>
              <a:rPr lang="en-US" sz="1600" b="1" dirty="0">
                <a:solidFill>
                  <a:schemeClr val="tx1">
                    <a:lumMod val="50000"/>
                  </a:schemeClr>
                </a:solidFill>
              </a:rPr>
              <a:t>Note:</a:t>
            </a:r>
            <a:r>
              <a:rPr lang="en-US" sz="1600" dirty="0">
                <a:solidFill>
                  <a:schemeClr val="tx1">
                    <a:lumMod val="50000"/>
                  </a:schemeClr>
                </a:solidFill>
              </a:rPr>
              <a:t> </a:t>
            </a:r>
            <a:r>
              <a:rPr lang="en-US" sz="1600" i="1" dirty="0">
                <a:solidFill>
                  <a:schemeClr val="tx1">
                    <a:lumMod val="50000"/>
                  </a:schemeClr>
                </a:solidFill>
              </a:rPr>
              <a:t>The output only displays the IPv4 route table.</a:t>
            </a:r>
            <a:endParaRPr lang="en-IN" sz="1600" i="1" dirty="0">
              <a:solidFill>
                <a:schemeClr val="tx1">
                  <a:lumMod val="50000"/>
                </a:schemeClr>
              </a:solidFill>
            </a:endParaRPr>
          </a:p>
        </p:txBody>
      </p:sp>
      <p:sp>
        <p:nvSpPr>
          <p:cNvPr id="7" name="Content Placeholder 1"/>
          <p:cNvSpPr txBox="1"/>
          <p:nvPr/>
        </p:nvSpPr>
        <p:spPr bwMode="auto">
          <a:xfrm>
            <a:off x="156152" y="820917"/>
            <a:ext cx="8884636" cy="1505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gn="l" defTabSz="684530"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MS PGothic" panose="020B0600070205080204" pitchFamily="34" charset="-128"/>
                <a:cs typeface="CiscoSans"/>
              </a:defRPr>
            </a:lvl1pPr>
            <a:lvl2pPr marL="358775" indent="-215900" algn="l" defTabSz="684530" rtl="0" eaLnBrk="1" fontAlgn="base" hangingPunct="1">
              <a:lnSpc>
                <a:spcPct val="100000"/>
              </a:lnSpc>
              <a:spcBef>
                <a:spcPts val="300"/>
              </a:spcBef>
              <a:spcAft>
                <a:spcPts val="300"/>
              </a:spcAft>
              <a:buClr>
                <a:schemeClr val="tx2"/>
              </a:buClr>
              <a:buFont typeface="Arial" panose="020B0604020202020204" pitchFamily="34" charset="0"/>
              <a:buChar char="•"/>
              <a:defRPr lang="en-US" sz="1400" kern="1200">
                <a:solidFill>
                  <a:srgbClr val="000000"/>
                </a:solidFill>
                <a:latin typeface="+mn-lt"/>
                <a:ea typeface="MS PGothic" panose="020B0600070205080204" pitchFamily="34" charset="-128"/>
                <a:cs typeface="CiscoSans"/>
              </a:defRPr>
            </a:lvl2pPr>
            <a:lvl3pPr marL="431800" indent="-170180" algn="l" defTabSz="684530" rtl="0" eaLnBrk="1" fontAlgn="base" hangingPunct="1">
              <a:lnSpc>
                <a:spcPct val="100000"/>
              </a:lnSpc>
              <a:spcBef>
                <a:spcPts val="300"/>
              </a:spcBef>
              <a:spcAft>
                <a:spcPts val="300"/>
              </a:spcAft>
              <a:buFont typeface="Arial" panose="020B0604020202020204" pitchFamily="34" charset="0"/>
              <a:buChar char="•"/>
              <a:defRPr lang="en-US" sz="1200" kern="1200">
                <a:solidFill>
                  <a:srgbClr val="000000"/>
                </a:solidFill>
                <a:latin typeface="+mn-lt"/>
                <a:ea typeface="MS PGothic" panose="020B0600070205080204" pitchFamily="34" charset="-128"/>
                <a:cs typeface="CiscoSans"/>
              </a:defRPr>
            </a:lvl3pPr>
            <a:lvl4pPr marL="503555" indent="-170180" algn="l" defTabSz="684530" rtl="0" eaLnBrk="1" fontAlgn="base" hangingPunct="1">
              <a:lnSpc>
                <a:spcPct val="100000"/>
              </a:lnSpc>
              <a:spcBef>
                <a:spcPts val="300"/>
              </a:spcBef>
              <a:spcAft>
                <a:spcPts val="300"/>
              </a:spcAft>
              <a:buFont typeface="Arial" panose="020B0604020202020204" pitchFamily="34" charset="0"/>
              <a:buChar char="•"/>
              <a:defRPr lang="en-US" sz="1100" kern="1200">
                <a:solidFill>
                  <a:srgbClr val="000000"/>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IN" sz="1600" dirty="0"/>
              <a:t>Entering the </a:t>
            </a:r>
            <a:r>
              <a:rPr lang="en-IN" sz="1600" b="1" dirty="0"/>
              <a:t>netstat -r</a:t>
            </a:r>
            <a:r>
              <a:rPr lang="en-IN" sz="1600" dirty="0"/>
              <a:t> command displays three sections related to the current TCP/IP network connections:</a:t>
            </a:r>
          </a:p>
          <a:p>
            <a:pPr lvl="2"/>
            <a:r>
              <a:rPr lang="en-IN" sz="1600" dirty="0"/>
              <a:t>Interface List</a:t>
            </a:r>
          </a:p>
          <a:p>
            <a:pPr lvl="2"/>
            <a:r>
              <a:rPr lang="en-IN" sz="1600" dirty="0"/>
              <a:t>IPv4 Route Table </a:t>
            </a:r>
          </a:p>
          <a:p>
            <a:pPr lvl="2"/>
            <a:r>
              <a:rPr lang="en-IN" sz="1600" dirty="0"/>
              <a:t>IPv6 Route Table</a:t>
            </a:r>
          </a:p>
          <a:p>
            <a:pPr marL="0" indent="0">
              <a:buFont typeface="Wingdings" panose="05000000000000000000" pitchFamily="2" charset="2"/>
              <a:buNone/>
            </a:pPr>
            <a:endParaRPr lang="en-IN" sz="1800" dirty="0"/>
          </a:p>
        </p:txBody>
      </p:sp>
    </p:spTree>
    <p:custDataLst>
      <p:tags r:id="rId1"/>
    </p:custData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Ethernet and Internet Protocol (IP)</a:t>
            </a:r>
          </a:p>
          <a:p>
            <a:r>
              <a:rPr lang="en-US" dirty="0"/>
              <a:t>Ethernet Encapsulation</a:t>
            </a:r>
          </a:p>
        </p:txBody>
      </p:sp>
      <p:sp>
        <p:nvSpPr>
          <p:cNvPr id="2" name="Content Placeholder 1"/>
          <p:cNvSpPr>
            <a:spLocks noGrp="1"/>
          </p:cNvSpPr>
          <p:nvPr>
            <p:ph idx="1"/>
          </p:nvPr>
        </p:nvSpPr>
        <p:spPr>
          <a:xfrm>
            <a:off x="144066" y="798943"/>
            <a:ext cx="4277210" cy="3880061"/>
          </a:xfrm>
        </p:spPr>
        <p:txBody>
          <a:bodyPr/>
          <a:lstStyle/>
          <a:p>
            <a:pPr>
              <a:buFont typeface="Arial" panose="020B0604020202020204" pitchFamily="34" charset="0"/>
              <a:buChar char="•"/>
            </a:pPr>
            <a:r>
              <a:rPr lang="en-IN" sz="1600" dirty="0"/>
              <a:t>Unlike wireless, Ethernet uses wired communications, including twisted pair, fiber-optic links, and coaxial cables.</a:t>
            </a:r>
          </a:p>
          <a:p>
            <a:pPr>
              <a:buFont typeface="Arial" panose="020B0604020202020204" pitchFamily="34" charset="0"/>
              <a:buChar char="•"/>
            </a:pPr>
            <a:r>
              <a:rPr lang="en-US" sz="1600" dirty="0"/>
              <a:t>Ethernet operates in the data link layer and physical layer.</a:t>
            </a:r>
          </a:p>
          <a:p>
            <a:pPr>
              <a:buFont typeface="Arial" panose="020B0604020202020204" pitchFamily="34" charset="0"/>
              <a:buChar char="•"/>
            </a:pPr>
            <a:r>
              <a:rPr lang="en-IN" sz="1600" dirty="0"/>
              <a:t> It is a family of networking technologies defined in the IEEE 802.2 and 802.3 standards.</a:t>
            </a:r>
            <a:endParaRPr lang="en-US" sz="1600" dirty="0"/>
          </a:p>
          <a:p>
            <a:pPr>
              <a:buFont typeface="Arial" panose="020B0604020202020204" pitchFamily="34" charset="0"/>
              <a:buChar char="•"/>
            </a:pPr>
            <a:r>
              <a:rPr lang="en-US" sz="1600" dirty="0"/>
              <a:t>Ethernet supports data bandwidths from  10 Mbps to 100,000 Mbps (100 Gbps)</a:t>
            </a:r>
          </a:p>
          <a:p>
            <a:pPr>
              <a:buFont typeface="Arial" panose="020B0604020202020204" pitchFamily="34" charset="0"/>
              <a:buChar char="•"/>
            </a:pPr>
            <a:r>
              <a:rPr lang="en-US" sz="1600" dirty="0"/>
              <a:t>As seen in the figure, Ethernet standards define both the Layer 2 protocols and the Layer 1 technologies.</a:t>
            </a:r>
          </a:p>
          <a:p>
            <a:pPr>
              <a:buFont typeface="Arial" panose="020B0604020202020204" pitchFamily="34" charset="0"/>
              <a:buChar char="•"/>
            </a:pPr>
            <a:endParaRPr lang="en-US" sz="1600" b="1" dirty="0">
              <a:solidFill>
                <a:srgbClr val="000000"/>
              </a:solidFill>
            </a:endParaRPr>
          </a:p>
        </p:txBody>
      </p:sp>
      <p:pic>
        <p:nvPicPr>
          <p:cNvPr id="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780" y="907856"/>
            <a:ext cx="4594620" cy="3219162"/>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 Box"/>
          <p:cNvSpPr/>
          <p:nvPr/>
        </p:nvSpPr>
        <p:spPr>
          <a:xfrm>
            <a:off x="4320780" y="4136558"/>
            <a:ext cx="459462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Ethernet and the OSI Model</a:t>
            </a:r>
          </a:p>
        </p:txBody>
      </p:sp>
    </p:spTree>
    <p:custDataLst>
      <p:tags r:id="rId1"/>
    </p:custData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555" y="1538578"/>
            <a:ext cx="3667328" cy="1827620"/>
          </a:xfrm>
        </p:spPr>
        <p:txBody>
          <a:bodyPr/>
          <a:lstStyle/>
          <a:p>
            <a:r>
              <a:rPr lang="en-US" dirty="0">
                <a:solidFill>
                  <a:schemeClr val="accent5">
                    <a:lumMod val="40000"/>
                    <a:lumOff val="60000"/>
                  </a:schemeClr>
                </a:solidFill>
              </a:rPr>
              <a:t>6.6 IPv6</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IPv6</a:t>
            </a:r>
          </a:p>
          <a:p>
            <a:r>
              <a:rPr lang="en-US" dirty="0"/>
              <a:t>Need for IPv6</a:t>
            </a:r>
          </a:p>
        </p:txBody>
      </p:sp>
      <p:sp>
        <p:nvSpPr>
          <p:cNvPr id="2" name="Content Placeholder 1"/>
          <p:cNvSpPr>
            <a:spLocks noGrp="1"/>
          </p:cNvSpPr>
          <p:nvPr>
            <p:ph idx="1"/>
          </p:nvPr>
        </p:nvSpPr>
        <p:spPr>
          <a:xfrm>
            <a:off x="189331" y="762733"/>
            <a:ext cx="4527521" cy="3452042"/>
          </a:xfrm>
        </p:spPr>
        <p:txBody>
          <a:bodyPr/>
          <a:lstStyle/>
          <a:p>
            <a:pPr>
              <a:spcBef>
                <a:spcPts val="300"/>
              </a:spcBef>
              <a:spcAft>
                <a:spcPts val="300"/>
              </a:spcAft>
              <a:buFont typeface="Arial" panose="020B0604020202020204" pitchFamily="34" charset="0"/>
              <a:buChar char="•"/>
            </a:pPr>
            <a:r>
              <a:rPr lang="en-US" sz="1600" dirty="0"/>
              <a:t>IPv6 is designed to be the successor to IPv4.</a:t>
            </a:r>
          </a:p>
          <a:p>
            <a:pPr>
              <a:spcBef>
                <a:spcPts val="300"/>
              </a:spcBef>
              <a:spcAft>
                <a:spcPts val="300"/>
              </a:spcAft>
              <a:buFont typeface="Arial" panose="020B0604020202020204" pitchFamily="34" charset="0"/>
              <a:buChar char="•"/>
            </a:pPr>
            <a:r>
              <a:rPr lang="en-US" sz="1600" dirty="0"/>
              <a:t>IPv6 has a larger 128-bit address space, </a:t>
            </a:r>
            <a:r>
              <a:rPr lang="en-IN" sz="1600" dirty="0"/>
              <a:t>providing 340 undecillion possible addresses.</a:t>
            </a:r>
          </a:p>
          <a:p>
            <a:pPr>
              <a:spcBef>
                <a:spcPts val="300"/>
              </a:spcBef>
              <a:spcAft>
                <a:spcPts val="300"/>
              </a:spcAft>
              <a:buFont typeface="Arial" panose="020B0604020202020204" pitchFamily="34" charset="0"/>
              <a:buChar char="•"/>
            </a:pPr>
            <a:r>
              <a:rPr lang="en-US" sz="1600" dirty="0"/>
              <a:t>Mobile providers have been leading the way with the transition to IPv6. </a:t>
            </a:r>
          </a:p>
          <a:p>
            <a:pPr>
              <a:spcBef>
                <a:spcPts val="300"/>
              </a:spcBef>
              <a:spcAft>
                <a:spcPts val="300"/>
              </a:spcAft>
              <a:buFont typeface="Arial" panose="020B0604020202020204" pitchFamily="34" charset="0"/>
              <a:buChar char="•"/>
            </a:pPr>
            <a:r>
              <a:rPr lang="en-US" sz="1600" dirty="0"/>
              <a:t>Most top ISPs and content providers such as YouTube, Facebook, and Netflix, have also made the transition.</a:t>
            </a:r>
          </a:p>
          <a:p>
            <a:pPr>
              <a:spcBef>
                <a:spcPts val="300"/>
              </a:spcBef>
              <a:spcAft>
                <a:spcPts val="300"/>
              </a:spcAft>
              <a:buFont typeface="Arial" panose="020B0604020202020204" pitchFamily="34" charset="0"/>
              <a:buChar char="•"/>
            </a:pPr>
            <a:r>
              <a:rPr lang="en-US" sz="1600" dirty="0"/>
              <a:t>Many companies like Microsoft, Facebook, and LinkedIn are transitioning to IPv6-only internally.</a:t>
            </a:r>
          </a:p>
          <a:p>
            <a:pPr>
              <a:spcBef>
                <a:spcPts val="300"/>
              </a:spcBef>
              <a:spcAft>
                <a:spcPts val="300"/>
              </a:spcAft>
              <a:buFont typeface="Arial" panose="020B0604020202020204" pitchFamily="34" charset="0"/>
              <a:buChar char="•"/>
            </a:pPr>
            <a:r>
              <a:rPr lang="en-IN" sz="1600" dirty="0"/>
              <a:t>The depletion of IPv4 address space has been the motivating factor for moving to IPv6. </a:t>
            </a:r>
          </a:p>
          <a:p>
            <a:pPr>
              <a:spcBef>
                <a:spcPts val="300"/>
              </a:spcBef>
              <a:spcAft>
                <a:spcPts val="300"/>
              </a:spcAft>
              <a:buFont typeface="Arial" panose="020B0604020202020204" pitchFamily="34" charset="0"/>
              <a:buChar char="•"/>
            </a:pPr>
            <a:endParaRPr lang="en-US" sz="1600" dirty="0"/>
          </a:p>
          <a:p>
            <a:pPr>
              <a:spcBef>
                <a:spcPts val="300"/>
              </a:spcBef>
              <a:spcAft>
                <a:spcPts val="300"/>
              </a:spcAft>
              <a:buFont typeface="Arial" panose="020B0604020202020204" pitchFamily="34" charset="0"/>
              <a:buChar char="•"/>
            </a:pPr>
            <a:endParaRPr lang="en-US" sz="1600" dirty="0"/>
          </a:p>
        </p:txBody>
      </p:sp>
      <p:pic>
        <p:nvPicPr>
          <p:cNvPr id="1433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105" t="5755"/>
          <a:stretch>
            <a:fillRect/>
          </a:stretch>
        </p:blipFill>
        <p:spPr bwMode="auto">
          <a:xfrm>
            <a:off x="4627068" y="888284"/>
            <a:ext cx="4394724" cy="257976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4608962" y="3503697"/>
            <a:ext cx="4394724" cy="338554"/>
          </a:xfrm>
          <a:prstGeom prst="rect">
            <a:avLst/>
          </a:prstGeom>
          <a:noFill/>
        </p:spPr>
        <p:txBody>
          <a:bodyPr wrap="square" rtlCol="0">
            <a:spAutoFit/>
          </a:bodyPr>
          <a:lstStyle/>
          <a:p>
            <a:pPr algn="ctr"/>
            <a:r>
              <a:rPr lang="en-IN" sz="1600" dirty="0">
                <a:solidFill>
                  <a:schemeClr val="tx1">
                    <a:lumMod val="50000"/>
                  </a:schemeClr>
                </a:solidFill>
              </a:rPr>
              <a:t>RIR IPv4 Exhaustion Dates</a:t>
            </a:r>
          </a:p>
        </p:txBody>
      </p:sp>
    </p:spTree>
    <p:custDataLst>
      <p:tags r:id="rId1"/>
    </p:custData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IPv6</a:t>
            </a:r>
          </a:p>
          <a:p>
            <a:r>
              <a:rPr lang="en-US" dirty="0"/>
              <a:t>Need for IPv6 (Contd.)</a:t>
            </a:r>
          </a:p>
        </p:txBody>
      </p:sp>
      <p:sp>
        <p:nvSpPr>
          <p:cNvPr id="2" name="Content Placeholder 1"/>
          <p:cNvSpPr>
            <a:spLocks noGrp="1"/>
          </p:cNvSpPr>
          <p:nvPr>
            <p:ph idx="1"/>
          </p:nvPr>
        </p:nvSpPr>
        <p:spPr>
          <a:xfrm>
            <a:off x="216491" y="798944"/>
            <a:ext cx="8708531" cy="3948153"/>
          </a:xfrm>
        </p:spPr>
        <p:txBody>
          <a:bodyPr/>
          <a:lstStyle/>
          <a:p>
            <a:pPr marL="0" indent="0">
              <a:buNone/>
            </a:pPr>
            <a:r>
              <a:rPr lang="en-US" sz="1600" b="1" dirty="0">
                <a:solidFill>
                  <a:schemeClr val="tx1">
                    <a:lumMod val="50000"/>
                  </a:schemeClr>
                </a:solidFill>
              </a:rPr>
              <a:t>Internet of Things</a:t>
            </a:r>
            <a:endParaRPr lang="en-US" sz="1600" dirty="0">
              <a:solidFill>
                <a:schemeClr val="tx1">
                  <a:lumMod val="50000"/>
                </a:schemeClr>
              </a:solidFill>
            </a:endParaRPr>
          </a:p>
          <a:p>
            <a:pPr>
              <a:buFont typeface="Arial" panose="020B0604020202020204" pitchFamily="34" charset="0"/>
              <a:buChar char="•"/>
            </a:pPr>
            <a:r>
              <a:rPr lang="en-US" sz="1600" dirty="0">
                <a:solidFill>
                  <a:schemeClr val="tx1">
                    <a:lumMod val="50000"/>
                  </a:schemeClr>
                </a:solidFill>
              </a:rPr>
              <a:t>The internet of today is more than email, web pages, and file transfers between computers. </a:t>
            </a:r>
          </a:p>
          <a:p>
            <a:pPr>
              <a:buFont typeface="Arial" panose="020B0604020202020204" pitchFamily="34" charset="0"/>
              <a:buChar char="•"/>
            </a:pPr>
            <a:r>
              <a:rPr lang="en-US" sz="1600" dirty="0">
                <a:solidFill>
                  <a:schemeClr val="tx1">
                    <a:lumMod val="50000"/>
                  </a:schemeClr>
                </a:solidFill>
              </a:rPr>
              <a:t>The evolving internet is becoming an Internet of Things (IoT). </a:t>
            </a:r>
            <a:endParaRPr lang="en-IN" sz="1600" dirty="0"/>
          </a:p>
          <a:p>
            <a:pPr>
              <a:buFont typeface="Arial" panose="020B0604020202020204" pitchFamily="34" charset="0"/>
              <a:buChar char="•"/>
            </a:pPr>
            <a:r>
              <a:rPr lang="en-IN" sz="1600" dirty="0"/>
              <a:t>Computers, tablets, and smartphones will not be the only devices accessing the internet but there will also be </a:t>
            </a:r>
            <a:r>
              <a:rPr lang="en-US" sz="1600" dirty="0">
                <a:solidFill>
                  <a:schemeClr val="tx1">
                    <a:lumMod val="50000"/>
                  </a:schemeClr>
                </a:solidFill>
              </a:rPr>
              <a:t>sensor-equipped, internet-ready devices of tomorrow including everything from automobiles and biomedical devices, to household appliances and natural ecosystems.</a:t>
            </a:r>
          </a:p>
          <a:p>
            <a:pPr>
              <a:buFont typeface="Arial" panose="020B0604020202020204" pitchFamily="34" charset="0"/>
              <a:buChar char="•"/>
            </a:pPr>
            <a:r>
              <a:rPr lang="en-US" sz="1600" dirty="0">
                <a:solidFill>
                  <a:schemeClr val="tx1">
                    <a:lumMod val="50000"/>
                  </a:schemeClr>
                </a:solidFill>
              </a:rPr>
              <a:t>With an increasing internet population, a limited IPv4 address space, issues with NAT and the IoT, the time has come to begin the transition to IPv6.</a:t>
            </a:r>
          </a:p>
          <a:p>
            <a:endParaRPr lang="en-US" sz="1600" dirty="0">
              <a:solidFill>
                <a:schemeClr val="tx1">
                  <a:lumMod val="50000"/>
                </a:schemeClr>
              </a:solidFill>
            </a:endParaRPr>
          </a:p>
        </p:txBody>
      </p:sp>
    </p:spTree>
    <p:custDataLst>
      <p:tags r:id="rId1"/>
    </p:custData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IPv6</a:t>
            </a:r>
          </a:p>
          <a:p>
            <a:r>
              <a:rPr lang="en-US" dirty="0"/>
              <a:t>IPv6 Addressing Formats</a:t>
            </a:r>
          </a:p>
        </p:txBody>
      </p:sp>
      <p:sp>
        <p:nvSpPr>
          <p:cNvPr id="2" name="Content Placeholder 1"/>
          <p:cNvSpPr>
            <a:spLocks noGrp="1"/>
          </p:cNvSpPr>
          <p:nvPr>
            <p:ph idx="1"/>
          </p:nvPr>
        </p:nvSpPr>
        <p:spPr>
          <a:xfrm>
            <a:off x="144067" y="798944"/>
            <a:ext cx="4086289" cy="3948153"/>
          </a:xfrm>
        </p:spPr>
        <p:txBody>
          <a:bodyPr/>
          <a:lstStyle/>
          <a:p>
            <a:pPr>
              <a:buFont typeface="Arial" panose="020B0604020202020204" pitchFamily="34" charset="0"/>
              <a:buChar char="•"/>
            </a:pPr>
            <a:r>
              <a:rPr lang="en-US" sz="1600" dirty="0"/>
              <a:t>IPv6 addresses are 128 bits in length and written as a string of hexadecimal values.</a:t>
            </a:r>
          </a:p>
          <a:p>
            <a:pPr>
              <a:buFont typeface="Arial" panose="020B0604020202020204" pitchFamily="34" charset="0"/>
              <a:buChar char="•"/>
            </a:pPr>
            <a:r>
              <a:rPr lang="en-US" sz="1600" dirty="0"/>
              <a:t>Every four bits is represented by a single hexadecimal digit for a total of 32 hexadecimal values.</a:t>
            </a:r>
          </a:p>
          <a:p>
            <a:pPr>
              <a:buFont typeface="Arial" panose="020B0604020202020204" pitchFamily="34" charset="0"/>
              <a:buChar char="•"/>
            </a:pPr>
            <a:r>
              <a:rPr lang="en-US" sz="1600" dirty="0"/>
              <a:t>IPv6 addresses are not case-sensitive and can be written in either lowercase or uppercase.</a:t>
            </a:r>
          </a:p>
          <a:p>
            <a:endParaRPr lang="en-US" sz="1600" dirty="0"/>
          </a:p>
          <a:p>
            <a:endParaRPr lang="en-US" sz="1600" dirty="0"/>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3614" y="916755"/>
            <a:ext cx="4692580" cy="3299271"/>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p:cNvSpPr/>
          <p:nvPr/>
        </p:nvSpPr>
        <p:spPr>
          <a:xfrm>
            <a:off x="4103614" y="4256466"/>
            <a:ext cx="469258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16-bit Segments or Hextets</a:t>
            </a:r>
          </a:p>
        </p:txBody>
      </p:sp>
    </p:spTree>
    <p:custDataLst>
      <p:tags r:id="rId1"/>
    </p:custData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IPv6</a:t>
            </a:r>
          </a:p>
          <a:p>
            <a:r>
              <a:rPr lang="en-US" dirty="0"/>
              <a:t>IPv6 Addressing Formats (Contd.)</a:t>
            </a:r>
          </a:p>
        </p:txBody>
      </p:sp>
      <p:sp>
        <p:nvSpPr>
          <p:cNvPr id="2" name="Content Placeholder 1"/>
          <p:cNvSpPr>
            <a:spLocks noGrp="1"/>
          </p:cNvSpPr>
          <p:nvPr>
            <p:ph idx="1"/>
          </p:nvPr>
        </p:nvSpPr>
        <p:spPr>
          <a:xfrm>
            <a:off x="144067" y="798944"/>
            <a:ext cx="8698376" cy="3948153"/>
          </a:xfrm>
        </p:spPr>
        <p:txBody>
          <a:bodyPr/>
          <a:lstStyle/>
          <a:p>
            <a:pPr marL="0" indent="0">
              <a:spcBef>
                <a:spcPts val="300"/>
              </a:spcBef>
              <a:spcAft>
                <a:spcPts val="300"/>
              </a:spcAft>
              <a:buNone/>
            </a:pPr>
            <a:r>
              <a:rPr lang="en-US" sz="1600" b="1" dirty="0"/>
              <a:t>Preferred Format</a:t>
            </a:r>
            <a:endParaRPr lang="en-US" sz="1600" dirty="0"/>
          </a:p>
          <a:p>
            <a:pPr>
              <a:spcBef>
                <a:spcPts val="300"/>
              </a:spcBef>
              <a:spcAft>
                <a:spcPts val="300"/>
              </a:spcAft>
              <a:buFont typeface="Arial" panose="020B0604020202020204" pitchFamily="34" charset="0"/>
              <a:buChar char="•"/>
            </a:pPr>
            <a:r>
              <a:rPr lang="en-US" sz="1600" dirty="0"/>
              <a:t>The preferred format for writing an IPv6 address is x:x:x:x:x:x:x:x, with each “x” consisting of four hexadecimal values. </a:t>
            </a:r>
          </a:p>
          <a:p>
            <a:pPr>
              <a:spcBef>
                <a:spcPts val="300"/>
              </a:spcBef>
              <a:spcAft>
                <a:spcPts val="300"/>
              </a:spcAft>
              <a:buFont typeface="Arial" panose="020B0604020202020204" pitchFamily="34" charset="0"/>
              <a:buChar char="•"/>
            </a:pPr>
            <a:r>
              <a:rPr lang="en-US" sz="1600" dirty="0"/>
              <a:t>Each “x” is a single hextet which is 16 bits or four hexadecimal digits.</a:t>
            </a:r>
          </a:p>
          <a:p>
            <a:pPr marL="0" indent="0">
              <a:spcBef>
                <a:spcPts val="300"/>
              </a:spcBef>
              <a:spcAft>
                <a:spcPts val="300"/>
              </a:spcAft>
              <a:buNone/>
            </a:pPr>
            <a:r>
              <a:rPr lang="en-US" sz="1600" b="1" dirty="0"/>
              <a:t>Examples of IPv6 addresses in the preferred format</a:t>
            </a:r>
          </a:p>
          <a:p>
            <a:pPr marL="0" indent="0">
              <a:buNone/>
            </a:pPr>
            <a:endParaRPr lang="en-US" sz="1600" dirty="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802" y="2349110"/>
            <a:ext cx="8750916" cy="2127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IPv6</a:t>
            </a:r>
          </a:p>
          <a:p>
            <a:r>
              <a:rPr lang="en-US" dirty="0"/>
              <a:t>Rule 1 - Omit Leading Zeros</a:t>
            </a:r>
          </a:p>
        </p:txBody>
      </p:sp>
      <p:sp>
        <p:nvSpPr>
          <p:cNvPr id="2" name="Content Placeholder 1"/>
          <p:cNvSpPr>
            <a:spLocks noGrp="1"/>
          </p:cNvSpPr>
          <p:nvPr>
            <p:ph idx="1"/>
          </p:nvPr>
        </p:nvSpPr>
        <p:spPr>
          <a:xfrm>
            <a:off x="144067" y="771785"/>
            <a:ext cx="8698376" cy="2306395"/>
          </a:xfrm>
        </p:spPr>
        <p:txBody>
          <a:bodyPr/>
          <a:lstStyle/>
          <a:p>
            <a:pPr>
              <a:spcBef>
                <a:spcPts val="300"/>
              </a:spcBef>
              <a:spcAft>
                <a:spcPts val="300"/>
              </a:spcAft>
              <a:buFont typeface="Arial" panose="020B0604020202020204" pitchFamily="34" charset="0"/>
              <a:buChar char="•"/>
            </a:pPr>
            <a:r>
              <a:rPr lang="en-US" sz="1600" b="1" dirty="0"/>
              <a:t>Rule 1: </a:t>
            </a:r>
            <a:r>
              <a:rPr lang="en-US" sz="1600" dirty="0"/>
              <a:t>Omit any leading 0s (zeros) in any hextet. </a:t>
            </a:r>
          </a:p>
          <a:p>
            <a:pPr>
              <a:spcBef>
                <a:spcPts val="300"/>
              </a:spcBef>
              <a:spcAft>
                <a:spcPts val="300"/>
              </a:spcAft>
              <a:buFont typeface="Arial" panose="020B0604020202020204" pitchFamily="34" charset="0"/>
              <a:buChar char="•"/>
            </a:pPr>
            <a:r>
              <a:rPr lang="en-US" sz="1600" dirty="0"/>
              <a:t>The </a:t>
            </a:r>
            <a:r>
              <a:rPr lang="en-IN" sz="1600" dirty="0"/>
              <a:t>four examples of ways to omit leading zeros:</a:t>
            </a:r>
            <a:endParaRPr lang="en-US" sz="1600" dirty="0"/>
          </a:p>
          <a:p>
            <a:pPr marL="443230" indent="-171450">
              <a:spcBef>
                <a:spcPts val="300"/>
              </a:spcBef>
              <a:spcAft>
                <a:spcPts val="300"/>
              </a:spcAft>
              <a:buFont typeface="Arial" panose="020B0604020202020204" pitchFamily="34" charset="0"/>
              <a:buChar char="•"/>
            </a:pPr>
            <a:r>
              <a:rPr lang="en-IN" sz="1600" dirty="0"/>
              <a:t>01ab  </a:t>
            </a:r>
            <a:r>
              <a:rPr lang="en-US" sz="1600" dirty="0"/>
              <a:t>can be represented as 1ab</a:t>
            </a:r>
          </a:p>
          <a:p>
            <a:pPr lvl="2"/>
            <a:r>
              <a:rPr lang="en-US" sz="1600" dirty="0"/>
              <a:t>09f0 can be represented as 9f0</a:t>
            </a:r>
          </a:p>
          <a:p>
            <a:pPr lvl="2"/>
            <a:r>
              <a:rPr lang="en-US" sz="1600" dirty="0"/>
              <a:t>0a00 can be represented as a00</a:t>
            </a:r>
          </a:p>
          <a:p>
            <a:pPr lvl="2"/>
            <a:r>
              <a:rPr lang="en-US" sz="1600" dirty="0"/>
              <a:t>00ab can be represented as ab</a:t>
            </a:r>
          </a:p>
          <a:p>
            <a:pPr marL="180975" lvl="2" indent="-180975"/>
            <a:r>
              <a:rPr lang="en-IN" sz="1600" dirty="0"/>
              <a:t>This rule only applies to leading 0s, NOT to trailing 0s, otherwise the address would be ambiguous. </a:t>
            </a:r>
            <a:r>
              <a:rPr lang="en-US" sz="1600" dirty="0"/>
              <a:t>01ab. For example, refer to the below table.			</a:t>
            </a:r>
            <a:endParaRPr lang="en-US" sz="1600" b="1" dirty="0"/>
          </a:p>
          <a:p>
            <a:pPr>
              <a:spcBef>
                <a:spcPts val="300"/>
              </a:spcBef>
              <a:spcAft>
                <a:spcPts val="300"/>
              </a:spcAft>
            </a:pPr>
            <a:endParaRPr lang="en-US" sz="1600" dirty="0"/>
          </a:p>
        </p:txBody>
      </p:sp>
      <p:graphicFrame>
        <p:nvGraphicFramePr>
          <p:cNvPr id="4" name="Table 3"/>
          <p:cNvGraphicFramePr>
            <a:graphicFrameLocks noGrp="1"/>
          </p:cNvGraphicFramePr>
          <p:nvPr/>
        </p:nvGraphicFramePr>
        <p:xfrm>
          <a:off x="464745" y="3373491"/>
          <a:ext cx="7420824" cy="1112520"/>
        </p:xfrm>
        <a:graphic>
          <a:graphicData uri="http://schemas.openxmlformats.org/drawingml/2006/table">
            <a:tbl>
              <a:tblPr firstRow="1" bandRow="1">
                <a:tableStyleId>{5C22544A-7EE6-4342-B048-85BDC9FD1C3A}</a:tableStyleId>
              </a:tblPr>
              <a:tblGrid>
                <a:gridCol w="1373109">
                  <a:extLst>
                    <a:ext uri="{9D8B030D-6E8A-4147-A177-3AD203B41FA5}">
                      <a16:colId xmlns:a16="http://schemas.microsoft.com/office/drawing/2014/main" val="20000"/>
                    </a:ext>
                  </a:extLst>
                </a:gridCol>
                <a:gridCol w="6047715">
                  <a:extLst>
                    <a:ext uri="{9D8B030D-6E8A-4147-A177-3AD203B41FA5}">
                      <a16:colId xmlns:a16="http://schemas.microsoft.com/office/drawing/2014/main" val="20001"/>
                    </a:ext>
                  </a:extLst>
                </a:gridCol>
              </a:tblGrid>
              <a:tr h="370840">
                <a:tc>
                  <a:txBody>
                    <a:bodyPr/>
                    <a:lstStyle/>
                    <a:p>
                      <a:pPr algn="ctr" fontAlgn="ctr"/>
                      <a:r>
                        <a:rPr lang="en-IN" dirty="0">
                          <a:effectLst/>
                        </a:rPr>
                        <a:t>Type</a:t>
                      </a:r>
                    </a:p>
                  </a:txBody>
                  <a:tcPr marL="27214" marR="27214" marT="27214" marB="27214" anchor="ctr"/>
                </a:tc>
                <a:tc>
                  <a:txBody>
                    <a:bodyPr/>
                    <a:lstStyle/>
                    <a:p>
                      <a:pPr algn="ctr" fontAlgn="ctr"/>
                      <a:r>
                        <a:rPr lang="en-IN" dirty="0">
                          <a:effectLst/>
                        </a:rPr>
                        <a:t>Format</a:t>
                      </a:r>
                    </a:p>
                  </a:txBody>
                  <a:tcPr marL="27214" marR="27214" marT="27214" marB="27214" anchor="ctr"/>
                </a:tc>
                <a:extLst>
                  <a:ext uri="{0D108BD9-81ED-4DB2-BD59-A6C34878D82A}">
                    <a16:rowId xmlns:a16="http://schemas.microsoft.com/office/drawing/2014/main" val="10000"/>
                  </a:ext>
                </a:extLst>
              </a:tr>
              <a:tr h="370840">
                <a:tc>
                  <a:txBody>
                    <a:bodyPr/>
                    <a:lstStyle/>
                    <a:p>
                      <a:pPr fontAlgn="ctr"/>
                      <a:r>
                        <a:rPr lang="en-IN" b="0" dirty="0">
                          <a:effectLst/>
                        </a:rPr>
                        <a:t>Preferred</a:t>
                      </a:r>
                    </a:p>
                  </a:txBody>
                  <a:tcPr marL="27214" marR="27214" marT="27214" marB="27214" anchor="ctr"/>
                </a:tc>
                <a:tc>
                  <a:txBody>
                    <a:bodyPr/>
                    <a:lstStyle/>
                    <a:p>
                      <a:pPr fontAlgn="ctr"/>
                      <a:r>
                        <a:rPr lang="en-IN" b="0" dirty="0">
                          <a:effectLst/>
                          <a:latin typeface="Courier New" panose="02070309020205020404" pitchFamily="49" charset="0"/>
                          <a:cs typeface="Courier New" panose="02070309020205020404" pitchFamily="49" charset="0"/>
                        </a:rPr>
                        <a:t>2001 : </a:t>
                      </a:r>
                      <a:r>
                        <a:rPr lang="en-IN" b="1" dirty="0">
                          <a:effectLst/>
                          <a:latin typeface="Courier New" panose="02070309020205020404" pitchFamily="49" charset="0"/>
                          <a:cs typeface="Courier New" panose="02070309020205020404" pitchFamily="49" charset="0"/>
                        </a:rPr>
                        <a:t>0</a:t>
                      </a:r>
                      <a:r>
                        <a:rPr lang="en-IN" b="0" dirty="0">
                          <a:effectLst/>
                          <a:latin typeface="Courier New" panose="02070309020205020404" pitchFamily="49" charset="0"/>
                          <a:cs typeface="Courier New" panose="02070309020205020404" pitchFamily="49" charset="0"/>
                        </a:rPr>
                        <a:t>db8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1111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a:t>
                      </a:r>
                      <a:r>
                        <a:rPr lang="en-IN" b="1" dirty="0">
                          <a:effectLst/>
                          <a:latin typeface="Courier New" panose="02070309020205020404" pitchFamily="49" charset="0"/>
                          <a:cs typeface="Courier New" panose="02070309020205020404" pitchFamily="49" charset="0"/>
                        </a:rPr>
                        <a:t>0</a:t>
                      </a:r>
                      <a:r>
                        <a:rPr lang="en-IN" b="0" dirty="0">
                          <a:effectLst/>
                          <a:latin typeface="Courier New" panose="02070309020205020404" pitchFamily="49" charset="0"/>
                          <a:cs typeface="Courier New" panose="02070309020205020404" pitchFamily="49" charset="0"/>
                        </a:rPr>
                        <a:t>200</a:t>
                      </a:r>
                    </a:p>
                  </a:txBody>
                  <a:tcPr marL="27214" marR="27214" marT="27214" marB="27214" anchor="ctr"/>
                </a:tc>
                <a:extLst>
                  <a:ext uri="{0D108BD9-81ED-4DB2-BD59-A6C34878D82A}">
                    <a16:rowId xmlns:a16="http://schemas.microsoft.com/office/drawing/2014/main" val="10001"/>
                  </a:ext>
                </a:extLst>
              </a:tr>
              <a:tr h="370840">
                <a:tc>
                  <a:txBody>
                    <a:bodyPr/>
                    <a:lstStyle/>
                    <a:p>
                      <a:pPr fontAlgn="ctr"/>
                      <a:r>
                        <a:rPr lang="en-IN" b="0" dirty="0">
                          <a:effectLst/>
                        </a:rPr>
                        <a:t>No leading 0s</a:t>
                      </a:r>
                    </a:p>
                  </a:txBody>
                  <a:tcPr marL="27214" marR="27214" marT="27214" marB="27214" anchor="ctr"/>
                </a:tc>
                <a:tc>
                  <a:txBody>
                    <a:bodyPr/>
                    <a:lstStyle/>
                    <a:p>
                      <a:pPr fontAlgn="ctr"/>
                      <a:r>
                        <a:rPr lang="en-IN" b="0" dirty="0">
                          <a:effectLst/>
                          <a:latin typeface="Courier New" panose="02070309020205020404" pitchFamily="49" charset="0"/>
                          <a:cs typeface="Courier New" panose="02070309020205020404" pitchFamily="49" charset="0"/>
                        </a:rPr>
                        <a:t>2001 : db8 : 0 : 1111 : 0 : 0 : 0 : 200</a:t>
                      </a:r>
                    </a:p>
                  </a:txBody>
                  <a:tcPr marL="27214" marR="27214" marT="27214" marB="27214" anchor="ctr"/>
                </a:tc>
                <a:extLst>
                  <a:ext uri="{0D108BD9-81ED-4DB2-BD59-A6C34878D82A}">
                    <a16:rowId xmlns:a16="http://schemas.microsoft.com/office/drawing/2014/main" val="10002"/>
                  </a:ext>
                </a:extLst>
              </a:tr>
            </a:tbl>
          </a:graphicData>
        </a:graphic>
      </p:graphicFrame>
    </p:spTree>
    <p:custDataLst>
      <p:tags r:id="rId1"/>
    </p:custData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IPv6</a:t>
            </a:r>
          </a:p>
          <a:p>
            <a:r>
              <a:rPr lang="en-US" dirty="0"/>
              <a:t>Rule 2 - Double Colon</a:t>
            </a:r>
          </a:p>
        </p:txBody>
      </p:sp>
      <p:sp>
        <p:nvSpPr>
          <p:cNvPr id="2" name="Content Placeholder 1"/>
          <p:cNvSpPr>
            <a:spLocks noGrp="1"/>
          </p:cNvSpPr>
          <p:nvPr>
            <p:ph idx="1"/>
          </p:nvPr>
        </p:nvSpPr>
        <p:spPr>
          <a:xfrm>
            <a:off x="189332" y="762732"/>
            <a:ext cx="8972774" cy="2460299"/>
          </a:xfrm>
        </p:spPr>
        <p:txBody>
          <a:bodyPr/>
          <a:lstStyle/>
          <a:p>
            <a:pPr marL="0" indent="0">
              <a:spcBef>
                <a:spcPts val="300"/>
              </a:spcBef>
              <a:spcAft>
                <a:spcPts val="300"/>
              </a:spcAft>
              <a:buNone/>
            </a:pPr>
            <a:r>
              <a:rPr lang="en-US" sz="1600" b="1" dirty="0"/>
              <a:t>Rule 2: </a:t>
            </a:r>
            <a:r>
              <a:rPr lang="en-US" sz="1600" dirty="0"/>
              <a:t>Double colon (::) can replace any single, contiguous string of one or more 16-bit hextets consisting of all zeros. </a:t>
            </a:r>
            <a:endParaRPr lang="en-US" sz="1600" b="1" dirty="0"/>
          </a:p>
          <a:p>
            <a:pPr>
              <a:spcBef>
                <a:spcPts val="300"/>
              </a:spcBef>
              <a:spcAft>
                <a:spcPts val="300"/>
              </a:spcAft>
              <a:buFont typeface="Arial" panose="020B0604020202020204" pitchFamily="34" charset="0"/>
              <a:buChar char="•"/>
            </a:pPr>
            <a:r>
              <a:rPr lang="en-US" sz="1600" b="1" dirty="0"/>
              <a:t>Example:</a:t>
            </a:r>
            <a:r>
              <a:rPr lang="en-US" sz="1600" dirty="0"/>
              <a:t> 2001:db8:cafe:1:0:0:0:1 could be represented as 2001:db8:cafe:1::1. </a:t>
            </a:r>
          </a:p>
          <a:p>
            <a:pPr>
              <a:spcBef>
                <a:spcPts val="300"/>
              </a:spcBef>
              <a:spcAft>
                <a:spcPts val="300"/>
              </a:spcAft>
              <a:buFont typeface="Arial" panose="020B0604020202020204" pitchFamily="34" charset="0"/>
              <a:buChar char="•"/>
            </a:pPr>
            <a:r>
              <a:rPr lang="en-US" sz="1600" dirty="0"/>
              <a:t>The double colon (::) is used in place of the three all-0 hextets (0:0:0).</a:t>
            </a:r>
          </a:p>
          <a:p>
            <a:pPr>
              <a:spcBef>
                <a:spcPts val="300"/>
              </a:spcBef>
              <a:spcAft>
                <a:spcPts val="300"/>
              </a:spcAft>
              <a:buFont typeface="Arial" panose="020B0604020202020204" pitchFamily="34" charset="0"/>
              <a:buChar char="•"/>
            </a:pPr>
            <a:r>
              <a:rPr lang="en-US" sz="1600" dirty="0"/>
              <a:t>The double colon (::) can only be used once within an address.</a:t>
            </a:r>
          </a:p>
          <a:p>
            <a:pPr>
              <a:spcBef>
                <a:spcPts val="300"/>
              </a:spcBef>
              <a:spcAft>
                <a:spcPts val="300"/>
              </a:spcAft>
              <a:buFont typeface="Arial" panose="020B0604020202020204" pitchFamily="34" charset="0"/>
              <a:buChar char="•"/>
            </a:pPr>
            <a:r>
              <a:rPr lang="en-US" sz="1600" dirty="0"/>
              <a:t>When used with the omitting leading 0s technique, the notation of IPv6 address can often be greatly reduced. This is commonly known as the compressed format.</a:t>
            </a:r>
          </a:p>
          <a:p>
            <a:pPr>
              <a:spcBef>
                <a:spcPts val="300"/>
              </a:spcBef>
              <a:spcAft>
                <a:spcPts val="300"/>
              </a:spcAft>
              <a:buFont typeface="Arial" panose="020B0604020202020204" pitchFamily="34" charset="0"/>
              <a:buChar char="•"/>
            </a:pPr>
            <a:r>
              <a:rPr lang="en-US" sz="1600" b="1" dirty="0"/>
              <a:t>Example of incorrect use of the double colon: </a:t>
            </a:r>
            <a:r>
              <a:rPr lang="en-US" sz="1600" dirty="0"/>
              <a:t>2001:db8::abcd::1234. </a:t>
            </a:r>
          </a:p>
        </p:txBody>
      </p:sp>
      <p:graphicFrame>
        <p:nvGraphicFramePr>
          <p:cNvPr id="4" name="Table 3"/>
          <p:cNvGraphicFramePr>
            <a:graphicFrameLocks noGrp="1"/>
          </p:cNvGraphicFramePr>
          <p:nvPr/>
        </p:nvGraphicFramePr>
        <p:xfrm>
          <a:off x="464745" y="3319179"/>
          <a:ext cx="8452918" cy="1185627"/>
        </p:xfrm>
        <a:graphic>
          <a:graphicData uri="http://schemas.openxmlformats.org/drawingml/2006/table">
            <a:tbl>
              <a:tblPr firstRow="1" bandRow="1">
                <a:tableStyleId>{5C22544A-7EE6-4342-B048-85BDC9FD1C3A}</a:tableStyleId>
              </a:tblPr>
              <a:tblGrid>
                <a:gridCol w="1834835">
                  <a:extLst>
                    <a:ext uri="{9D8B030D-6E8A-4147-A177-3AD203B41FA5}">
                      <a16:colId xmlns:a16="http://schemas.microsoft.com/office/drawing/2014/main" val="20000"/>
                    </a:ext>
                  </a:extLst>
                </a:gridCol>
                <a:gridCol w="6618083">
                  <a:extLst>
                    <a:ext uri="{9D8B030D-6E8A-4147-A177-3AD203B41FA5}">
                      <a16:colId xmlns:a16="http://schemas.microsoft.com/office/drawing/2014/main" val="20001"/>
                    </a:ext>
                  </a:extLst>
                </a:gridCol>
              </a:tblGrid>
              <a:tr h="370840">
                <a:tc>
                  <a:txBody>
                    <a:bodyPr/>
                    <a:lstStyle/>
                    <a:p>
                      <a:pPr algn="ctr" fontAlgn="ctr"/>
                      <a:r>
                        <a:rPr lang="en-IN" dirty="0">
                          <a:effectLst/>
                        </a:rPr>
                        <a:t>Type</a:t>
                      </a:r>
                    </a:p>
                  </a:txBody>
                  <a:tcPr marL="27214" marR="27214" marT="27214" marB="27214" anchor="ctr"/>
                </a:tc>
                <a:tc>
                  <a:txBody>
                    <a:bodyPr/>
                    <a:lstStyle/>
                    <a:p>
                      <a:pPr algn="ctr" fontAlgn="ctr"/>
                      <a:r>
                        <a:rPr lang="en-IN" dirty="0">
                          <a:effectLst/>
                        </a:rPr>
                        <a:t>Format</a:t>
                      </a:r>
                    </a:p>
                  </a:txBody>
                  <a:tcPr marL="27214" marR="27214" marT="27214" marB="27214" anchor="ctr"/>
                </a:tc>
                <a:extLst>
                  <a:ext uri="{0D108BD9-81ED-4DB2-BD59-A6C34878D82A}">
                    <a16:rowId xmlns:a16="http://schemas.microsoft.com/office/drawing/2014/main" val="10000"/>
                  </a:ext>
                </a:extLst>
              </a:tr>
              <a:tr h="275395">
                <a:tc>
                  <a:txBody>
                    <a:bodyPr/>
                    <a:lstStyle/>
                    <a:p>
                      <a:pPr fontAlgn="ctr"/>
                      <a:r>
                        <a:rPr lang="en-IN" b="0" dirty="0">
                          <a:effectLst/>
                        </a:rPr>
                        <a:t>Preferred</a:t>
                      </a:r>
                    </a:p>
                  </a:txBody>
                  <a:tcPr marL="27214" marR="27214" marT="27214" marB="27214" anchor="ctr"/>
                </a:tc>
                <a:tc>
                  <a:txBody>
                    <a:bodyPr/>
                    <a:lstStyle/>
                    <a:p>
                      <a:pPr rtl="0" fontAlgn="ctr"/>
                      <a:r>
                        <a:rPr lang="en-IN" b="0" dirty="0">
                          <a:effectLst/>
                          <a:latin typeface="Courier New" panose="02070309020205020404" pitchFamily="49" charset="0"/>
                          <a:cs typeface="Courier New" panose="02070309020205020404" pitchFamily="49" charset="0"/>
                        </a:rPr>
                        <a:t>2001 : </a:t>
                      </a:r>
                      <a:r>
                        <a:rPr lang="en-IN" b="1" dirty="0">
                          <a:effectLst/>
                          <a:latin typeface="Courier New" panose="02070309020205020404" pitchFamily="49" charset="0"/>
                          <a:cs typeface="Courier New" panose="02070309020205020404" pitchFamily="49" charset="0"/>
                        </a:rPr>
                        <a:t>0</a:t>
                      </a:r>
                      <a:r>
                        <a:rPr lang="en-IN" b="0" dirty="0">
                          <a:effectLst/>
                          <a:latin typeface="Courier New" panose="02070309020205020404" pitchFamily="49" charset="0"/>
                          <a:cs typeface="Courier New" panose="02070309020205020404" pitchFamily="49" charset="0"/>
                        </a:rPr>
                        <a:t>db8 : </a:t>
                      </a:r>
                      <a:r>
                        <a:rPr lang="en-IN" b="1" dirty="0">
                          <a:effectLst/>
                          <a:latin typeface="Courier New" panose="02070309020205020404" pitchFamily="49" charset="0"/>
                          <a:cs typeface="Courier New" panose="02070309020205020404" pitchFamily="49" charset="0"/>
                        </a:rPr>
                        <a:t>000</a:t>
                      </a:r>
                      <a:r>
                        <a:rPr lang="en-IN" b="0" dirty="0">
                          <a:effectLst/>
                          <a:latin typeface="Courier New" panose="02070309020205020404" pitchFamily="49" charset="0"/>
                          <a:cs typeface="Courier New" panose="02070309020205020404" pitchFamily="49" charset="0"/>
                        </a:rPr>
                        <a:t>0 : 1111 : </a:t>
                      </a:r>
                      <a:r>
                        <a:rPr lang="en-IN" b="1" dirty="0">
                          <a:effectLst/>
                          <a:latin typeface="Courier New" panose="02070309020205020404" pitchFamily="49" charset="0"/>
                          <a:cs typeface="Courier New" panose="02070309020205020404" pitchFamily="49" charset="0"/>
                        </a:rPr>
                        <a:t>0000</a:t>
                      </a:r>
                      <a:r>
                        <a:rPr lang="en-IN" b="0" dirty="0">
                          <a:effectLst/>
                          <a:latin typeface="Courier New" panose="02070309020205020404" pitchFamily="49" charset="0"/>
                          <a:cs typeface="Courier New" panose="02070309020205020404" pitchFamily="49" charset="0"/>
                        </a:rPr>
                        <a:t> : </a:t>
                      </a:r>
                      <a:r>
                        <a:rPr lang="en-IN" b="1" dirty="0">
                          <a:effectLst/>
                          <a:latin typeface="Courier New" panose="02070309020205020404" pitchFamily="49" charset="0"/>
                          <a:cs typeface="Courier New" panose="02070309020205020404" pitchFamily="49" charset="0"/>
                        </a:rPr>
                        <a:t>0000</a:t>
                      </a:r>
                      <a:r>
                        <a:rPr lang="en-IN" b="0" dirty="0">
                          <a:effectLst/>
                          <a:latin typeface="Courier New" panose="02070309020205020404" pitchFamily="49" charset="0"/>
                          <a:cs typeface="Courier New" panose="02070309020205020404" pitchFamily="49" charset="0"/>
                        </a:rPr>
                        <a:t> : </a:t>
                      </a:r>
                      <a:r>
                        <a:rPr lang="en-IN" b="1" dirty="0">
                          <a:effectLst/>
                          <a:latin typeface="Courier New" panose="02070309020205020404" pitchFamily="49" charset="0"/>
                          <a:cs typeface="Courier New" panose="02070309020205020404" pitchFamily="49" charset="0"/>
                        </a:rPr>
                        <a:t>0000</a:t>
                      </a:r>
                      <a:r>
                        <a:rPr lang="en-IN" b="0" dirty="0">
                          <a:effectLst/>
                          <a:latin typeface="Courier New" panose="02070309020205020404" pitchFamily="49" charset="0"/>
                          <a:cs typeface="Courier New" panose="02070309020205020404" pitchFamily="49" charset="0"/>
                        </a:rPr>
                        <a:t> : </a:t>
                      </a:r>
                      <a:r>
                        <a:rPr lang="en-IN" b="1" dirty="0">
                          <a:effectLst/>
                          <a:latin typeface="Courier New" panose="02070309020205020404" pitchFamily="49" charset="0"/>
                          <a:cs typeface="Courier New" panose="02070309020205020404" pitchFamily="49" charset="0"/>
                        </a:rPr>
                        <a:t>0</a:t>
                      </a:r>
                      <a:r>
                        <a:rPr lang="en-IN" b="0" dirty="0">
                          <a:effectLst/>
                          <a:latin typeface="Courier New" panose="02070309020205020404" pitchFamily="49" charset="0"/>
                          <a:cs typeface="Courier New" panose="02070309020205020404" pitchFamily="49" charset="0"/>
                        </a:rPr>
                        <a:t>200</a:t>
                      </a:r>
                    </a:p>
                  </a:txBody>
                  <a:tcPr marL="27214" marR="27214" marT="27214" marB="27214" anchor="ctr"/>
                </a:tc>
                <a:extLst>
                  <a:ext uri="{0D108BD9-81ED-4DB2-BD59-A6C34878D82A}">
                    <a16:rowId xmlns:a16="http://schemas.microsoft.com/office/drawing/2014/main" val="10001"/>
                  </a:ext>
                </a:extLst>
              </a:tr>
              <a:tr h="244444">
                <a:tc>
                  <a:txBody>
                    <a:bodyPr/>
                    <a:lstStyle/>
                    <a:p>
                      <a:pPr fontAlgn="ctr"/>
                      <a:r>
                        <a:rPr lang="en-IN" b="0" dirty="0">
                          <a:effectLst/>
                        </a:rPr>
                        <a:t>Compressed/spaces</a:t>
                      </a:r>
                    </a:p>
                  </a:txBody>
                  <a:tcPr marL="27214" marR="27214" marT="27214" marB="27214" anchor="ctr"/>
                </a:tc>
                <a:tc>
                  <a:txBody>
                    <a:bodyPr/>
                    <a:lstStyle/>
                    <a:p>
                      <a:pPr rtl="0" fontAlgn="ctr"/>
                      <a:r>
                        <a:rPr lang="en-IN" b="0" dirty="0">
                          <a:effectLst/>
                          <a:latin typeface="Courier New" panose="02070309020205020404" pitchFamily="49" charset="0"/>
                          <a:cs typeface="Courier New" panose="02070309020205020404" pitchFamily="49" charset="0"/>
                        </a:rPr>
                        <a:t>2001 : db8 : 0 : 1111 : : 200</a:t>
                      </a:r>
                    </a:p>
                  </a:txBody>
                  <a:tcPr marL="27214" marR="27214" marT="27214" marB="27214" anchor="ctr"/>
                </a:tc>
                <a:extLst>
                  <a:ext uri="{0D108BD9-81ED-4DB2-BD59-A6C34878D82A}">
                    <a16:rowId xmlns:a16="http://schemas.microsoft.com/office/drawing/2014/main" val="10002"/>
                  </a:ext>
                </a:extLst>
              </a:tr>
              <a:tr h="271604">
                <a:tc>
                  <a:txBody>
                    <a:bodyPr/>
                    <a:lstStyle/>
                    <a:p>
                      <a:pPr fontAlgn="ctr"/>
                      <a:r>
                        <a:rPr lang="en-IN" b="0" dirty="0">
                          <a:effectLst/>
                        </a:rPr>
                        <a:t>Compressed</a:t>
                      </a:r>
                    </a:p>
                  </a:txBody>
                  <a:tcPr marL="27214" marR="27214" marT="27214" marB="27214" anchor="ctr"/>
                </a:tc>
                <a:tc>
                  <a:txBody>
                    <a:bodyPr/>
                    <a:lstStyle/>
                    <a:p>
                      <a:pPr fontAlgn="ctr"/>
                      <a:r>
                        <a:rPr lang="en-IN" b="0" dirty="0">
                          <a:effectLst/>
                          <a:latin typeface="Courier New" panose="02070309020205020404" pitchFamily="49" charset="0"/>
                          <a:cs typeface="Courier New" panose="02070309020205020404" pitchFamily="49" charset="0"/>
                        </a:rPr>
                        <a:t>2001:db8:0:1111::200</a:t>
                      </a:r>
                    </a:p>
                  </a:txBody>
                  <a:tcPr marL="27214" marR="27214" marT="27214" marB="27214" anchor="ctr"/>
                </a:tc>
                <a:extLst>
                  <a:ext uri="{0D108BD9-81ED-4DB2-BD59-A6C34878D82A}">
                    <a16:rowId xmlns:a16="http://schemas.microsoft.com/office/drawing/2014/main" val="10003"/>
                  </a:ext>
                </a:extLst>
              </a:tr>
            </a:tbl>
          </a:graphicData>
        </a:graphic>
      </p:graphicFrame>
    </p:spTree>
    <p:custDataLst>
      <p:tags r:id="rId1"/>
    </p:custData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IPv6</a:t>
            </a:r>
          </a:p>
          <a:p>
            <a:r>
              <a:rPr lang="en-US" dirty="0"/>
              <a:t>IPv6 Prefix Length</a:t>
            </a:r>
          </a:p>
        </p:txBody>
      </p:sp>
      <p:sp>
        <p:nvSpPr>
          <p:cNvPr id="2" name="Content Placeholder 1"/>
          <p:cNvSpPr>
            <a:spLocks noGrp="1"/>
          </p:cNvSpPr>
          <p:nvPr>
            <p:ph idx="1"/>
          </p:nvPr>
        </p:nvSpPr>
        <p:spPr>
          <a:xfrm>
            <a:off x="162173" y="753680"/>
            <a:ext cx="8881255" cy="312682"/>
          </a:xfrm>
        </p:spPr>
        <p:txBody>
          <a:bodyPr/>
          <a:lstStyle/>
          <a:p>
            <a:pPr>
              <a:buFont typeface="Arial" panose="020B0604020202020204" pitchFamily="34" charset="0"/>
              <a:buChar char="•"/>
            </a:pPr>
            <a:r>
              <a:rPr lang="en-US" sz="1600" dirty="0"/>
              <a:t>The prefix can be identified by a dotted-decimal subnet mask or prefix length (slash notation).</a:t>
            </a:r>
          </a:p>
          <a:p>
            <a:pPr marL="0" indent="0">
              <a:buNone/>
            </a:pPr>
            <a:r>
              <a:rPr lang="en-US" sz="1600" dirty="0"/>
              <a:t> </a:t>
            </a:r>
            <a:endParaRPr lang="en-US" sz="1400" dirty="0"/>
          </a:p>
        </p:txBody>
      </p:sp>
      <p:sp>
        <p:nvSpPr>
          <p:cNvPr id="4" name="Content Placeholder 3"/>
          <p:cNvSpPr txBox="1"/>
          <p:nvPr/>
        </p:nvSpPr>
        <p:spPr>
          <a:xfrm>
            <a:off x="162170" y="1057309"/>
            <a:ext cx="8981830" cy="1800493"/>
          </a:xfrm>
          <a:prstGeom prst="rect">
            <a:avLst/>
          </a:prstGeom>
          <a:noFill/>
        </p:spPr>
        <p:txBody>
          <a:bodyPr wrap="square" rtlCol="0">
            <a:spAutoFit/>
          </a:bodyPr>
          <a:lstStyle/>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For example, an IPv4 address of 192.168.1.10 with dotted-decimal subnet mask 255.255.255.0 is equivalent to 192.168.1.10/24.</a:t>
            </a:r>
          </a:p>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In IPv4 the /24 is called the prefix, whereas in Pv6 it is called the prefix length. </a:t>
            </a:r>
          </a:p>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Similar to IPv4, the prefix length is represented in slash notation and is used to indicate the network portion of an IPv6 address. It can range from 0 to128.</a:t>
            </a:r>
          </a:p>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It is strongly recommended to use a 64-bit Interface ID for most networks. </a:t>
            </a:r>
            <a:r>
              <a:rPr lang="en-US" sz="1600" b="1" dirty="0">
                <a:solidFill>
                  <a:srgbClr val="000000"/>
                </a:solidFill>
              </a:rPr>
              <a:t>             </a:t>
            </a:r>
            <a:endParaRPr lang="en-US" sz="1400" dirty="0">
              <a:solidFill>
                <a:srgbClr val="000000"/>
              </a:solidFill>
            </a:endParaRP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410" y="2911355"/>
            <a:ext cx="4817990" cy="177695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a:hlinkClick r:id="rId4"/>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734" t="8054" r="4191" b="23688"/>
          <a:stretch>
            <a:fillRect/>
          </a:stretch>
        </p:blipFill>
        <p:spPr bwMode="auto">
          <a:xfrm>
            <a:off x="1187156" y="1308057"/>
            <a:ext cx="6527259" cy="3122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2"/>
          <p:cNvSpPr txBox="1">
            <a:spLocks noChangeArrowheads="1"/>
          </p:cNvSpPr>
          <p:nvPr/>
        </p:nvSpPr>
        <p:spPr bwMode="auto">
          <a:xfrm>
            <a:off x="144065" y="63366"/>
            <a:ext cx="844545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IPv6</a:t>
            </a:r>
          </a:p>
          <a:p>
            <a:r>
              <a:rPr lang="en-US" dirty="0"/>
              <a:t>Video – Layer 2 and Layer 3 Addressing</a:t>
            </a:r>
          </a:p>
        </p:txBody>
      </p:sp>
      <p:sp>
        <p:nvSpPr>
          <p:cNvPr id="2" name="Content Placeholder 1"/>
          <p:cNvSpPr>
            <a:spLocks noGrp="1"/>
          </p:cNvSpPr>
          <p:nvPr>
            <p:ph idx="1"/>
          </p:nvPr>
        </p:nvSpPr>
        <p:spPr>
          <a:xfrm>
            <a:off x="198383" y="832679"/>
            <a:ext cx="8523278" cy="475378"/>
          </a:xfrm>
        </p:spPr>
        <p:txBody>
          <a:bodyPr/>
          <a:lstStyle/>
          <a:p>
            <a:pPr marL="0" indent="0">
              <a:buNone/>
            </a:pPr>
            <a:r>
              <a:rPr lang="en-US" sz="1600" dirty="0">
                <a:solidFill>
                  <a:schemeClr val="tx1">
                    <a:lumMod val="50000"/>
                  </a:schemeClr>
                </a:solidFill>
              </a:rPr>
              <a:t>Watch the video to learn about Layer 2 and Layer 3 Addressing</a:t>
            </a:r>
            <a:endParaRPr lang="en-US" sz="1600" strike="sngStrike" dirty="0">
              <a:solidFill>
                <a:schemeClr val="tx1">
                  <a:lumMod val="50000"/>
                </a:schemeClr>
              </a:solidFill>
            </a:endParaRPr>
          </a:p>
          <a:p>
            <a:pPr marL="0" indent="0">
              <a:buNone/>
            </a:pPr>
            <a:endParaRPr lang="en-US" sz="1600" dirty="0">
              <a:solidFill>
                <a:schemeClr val="tx1">
                  <a:lumMod val="50000"/>
                </a:schemeClr>
              </a:solidFill>
            </a:endParaRPr>
          </a:p>
          <a:p>
            <a:pPr marL="0" indent="0">
              <a:buNone/>
            </a:pPr>
            <a:endParaRPr lang="en-US" sz="1600" dirty="0">
              <a:solidFill>
                <a:schemeClr val="tx1">
                  <a:lumMod val="50000"/>
                </a:schemeClr>
              </a:solidFill>
            </a:endParaRPr>
          </a:p>
        </p:txBody>
      </p:sp>
    </p:spTree>
    <p:custDataLst>
      <p:tags r:id="rId1"/>
    </p:custData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5548" y="1598868"/>
            <a:ext cx="8537678" cy="1802391"/>
          </a:xfrm>
        </p:spPr>
        <p:txBody>
          <a:bodyPr/>
          <a:lstStyle/>
          <a:p>
            <a:r>
              <a:rPr lang="en-US" dirty="0">
                <a:solidFill>
                  <a:schemeClr val="accent5">
                    <a:lumMod val="40000"/>
                    <a:lumOff val="60000"/>
                  </a:schemeClr>
                </a:solidFill>
              </a:rPr>
              <a:t>6.7 Ethernet and IP Protocol 			 Summary</a:t>
            </a:r>
            <a:r>
              <a:rPr lang="en-US" dirty="0">
                <a:solidFill>
                  <a:srgbClr val="FF0000"/>
                </a:solidFill>
              </a:rPr>
              <a:t>	</a:t>
            </a:r>
            <a:r>
              <a:rPr lang="en-US" dirty="0">
                <a:solidFill>
                  <a:schemeClr val="accent5">
                    <a:lumMod val="40000"/>
                    <a:lumOff val="60000"/>
                  </a:schemeClr>
                </a:solidFill>
              </a:rPr>
              <a:t> </a:t>
            </a:r>
          </a:p>
        </p:txBody>
      </p:sp>
    </p:spTree>
    <p:custDataLst>
      <p:tags r:id="rId1"/>
    </p:custData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Ethernet and Internet Protocol (IP)</a:t>
            </a:r>
          </a:p>
          <a:p>
            <a:r>
              <a:rPr lang="en-US" dirty="0"/>
              <a:t>Ethernet Frame Fields</a:t>
            </a:r>
          </a:p>
        </p:txBody>
      </p:sp>
      <p:sp>
        <p:nvSpPr>
          <p:cNvPr id="2" name="Content Placeholder 1"/>
          <p:cNvSpPr>
            <a:spLocks noGrp="1"/>
          </p:cNvSpPr>
          <p:nvPr>
            <p:ph idx="1"/>
          </p:nvPr>
        </p:nvSpPr>
        <p:spPr>
          <a:xfrm>
            <a:off x="189331" y="717467"/>
            <a:ext cx="8954669" cy="1594060"/>
          </a:xfrm>
        </p:spPr>
        <p:txBody>
          <a:bodyPr/>
          <a:lstStyle/>
          <a:p>
            <a:pPr>
              <a:buFont typeface="Arial" panose="020B0604020202020204" pitchFamily="34" charset="0"/>
              <a:buChar char="•"/>
            </a:pPr>
            <a:r>
              <a:rPr lang="en-US" sz="1600" dirty="0"/>
              <a:t>The minimum Ethernet frame size is 64 bytes and the maximum is 1518 bytes. </a:t>
            </a:r>
            <a:r>
              <a:rPr lang="en-IN" sz="1600" dirty="0"/>
              <a:t>This includes all bytes from the destination MAC address field through the Frame Check Sequence (FCS) field.</a:t>
            </a:r>
            <a:endParaRPr lang="en-US" sz="1600" dirty="0"/>
          </a:p>
          <a:p>
            <a:pPr>
              <a:buFont typeface="Arial" panose="020B0604020202020204" pitchFamily="34" charset="0"/>
              <a:buChar char="•"/>
            </a:pPr>
            <a:r>
              <a:rPr lang="en-IN" sz="1600" dirty="0"/>
              <a:t>Any frame less than 64 bytes in length is considered a “collision fragment” or “runt frame” and is automatically discarded by receiving stations. Frames with more than 1500 bytes of data are considered “jumbo” or “baby giant frames”.</a:t>
            </a:r>
            <a:endParaRPr lang="en-US" sz="1600"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877" y="2483495"/>
            <a:ext cx="6470246" cy="1914808"/>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8" name="Text Box"/>
          <p:cNvSpPr/>
          <p:nvPr/>
        </p:nvSpPr>
        <p:spPr>
          <a:xfrm>
            <a:off x="2274690" y="4452621"/>
            <a:ext cx="4594620" cy="338554"/>
          </a:xfrm>
          <a:prstGeom prst="rect">
            <a:avLst/>
          </a:prstGeom>
        </p:spPr>
        <p:txBody>
          <a:bodyPr wrap="square">
            <a:spAutoFit/>
          </a:bodyPr>
          <a:lstStyle/>
          <a:p>
            <a:pPr algn="ctr"/>
            <a:r>
              <a:rPr lang="en-US" sz="1600" dirty="0">
                <a:solidFill>
                  <a:srgbClr val="000000"/>
                </a:solidFill>
                <a:latin typeface="+mn-lt"/>
                <a:ea typeface="MS PGothic" panose="020B0600070205080204" pitchFamily="34" charset="-128"/>
                <a:cs typeface="CiscoSans"/>
              </a:rPr>
              <a:t>Ethernet Frame Fields</a:t>
            </a:r>
          </a:p>
        </p:txBody>
      </p:sp>
    </p:spTree>
    <p:custDataLst>
      <p:tags r:id="rId1"/>
    </p:custData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056451" cy="757551"/>
          </a:xfrm>
        </p:spPr>
        <p:txBody>
          <a:bodyPr/>
          <a:lstStyle/>
          <a:p>
            <a:r>
              <a:rPr lang="en-US" sz="1600" dirty="0"/>
              <a:t>Ethernet and IP Protocol Summary</a:t>
            </a:r>
            <a:br>
              <a:rPr lang="en-US" sz="1600" dirty="0"/>
            </a:br>
            <a:r>
              <a:rPr lang="en-US" dirty="0"/>
              <a:t>What Did I Learn in this Module?</a:t>
            </a:r>
            <a:endParaRPr lang="en-CA" altLang="en-US" dirty="0"/>
          </a:p>
        </p:txBody>
      </p:sp>
      <p:sp>
        <p:nvSpPr>
          <p:cNvPr id="13315" name="Content Placeholder 2"/>
          <p:cNvSpPr>
            <a:spLocks noGrp="1"/>
          </p:cNvSpPr>
          <p:nvPr>
            <p:ph idx="1"/>
          </p:nvPr>
        </p:nvSpPr>
        <p:spPr>
          <a:xfrm>
            <a:off x="151929" y="744550"/>
            <a:ext cx="8840141" cy="4206154"/>
          </a:xfrm>
        </p:spPr>
        <p:txBody>
          <a:bodyPr/>
          <a:lstStyle/>
          <a:p>
            <a:pPr marL="285750" lvl="2" indent="-195580">
              <a:buClr>
                <a:schemeClr val="tx2"/>
              </a:buClr>
              <a:buSzPct val="90000"/>
              <a:buFont typeface="Arial" panose="020B0604020202020204" pitchFamily="34" charset="0"/>
              <a:buChar char="•"/>
            </a:pPr>
            <a:r>
              <a:rPr lang="en-US" sz="1600" dirty="0"/>
              <a:t>Ethernet and wireless LANs (WLANs) are the two most popular LAN technologies. It operates at the physical and data link layers of the OSI model and are defined in the IEEE 802.2 and 802.3 standards.</a:t>
            </a:r>
          </a:p>
          <a:p>
            <a:pPr marL="285750" lvl="2" indent="-195580">
              <a:buClr>
                <a:schemeClr val="tx2"/>
              </a:buClr>
              <a:buSzPct val="90000"/>
              <a:buFont typeface="Arial" panose="020B0604020202020204" pitchFamily="34" charset="0"/>
              <a:buChar char="•"/>
            </a:pPr>
            <a:r>
              <a:rPr lang="en-US" sz="1600" dirty="0"/>
              <a:t>The MAC address can be represented using dashes, colons, or periods between the groups of digits.</a:t>
            </a:r>
          </a:p>
          <a:p>
            <a:pPr marL="285750" lvl="2" indent="-195580">
              <a:buClr>
                <a:schemeClr val="tx2"/>
              </a:buClr>
              <a:buSzPct val="90000"/>
              <a:buFont typeface="Arial" panose="020B0604020202020204" pitchFamily="34" charset="0"/>
              <a:buChar char="•"/>
            </a:pPr>
            <a:r>
              <a:rPr lang="en-US" sz="1600" dirty="0"/>
              <a:t>IP version 4 (IPv4) and IP version 6 (IPv6) are the principle network layer communication protocols. </a:t>
            </a:r>
          </a:p>
          <a:p>
            <a:pPr marL="285750" lvl="2" indent="-195580">
              <a:buClr>
                <a:schemeClr val="tx2"/>
              </a:buClr>
              <a:buSzPct val="90000"/>
              <a:buFont typeface="Arial" panose="020B0604020202020204" pitchFamily="34" charset="0"/>
              <a:buChar char="•"/>
            </a:pPr>
            <a:r>
              <a:rPr lang="en-US" sz="1600" dirty="0"/>
              <a:t>Network layer protocols perform four basic operations such as addressing end devices, encapsulation, routing, and de-encapsulation</a:t>
            </a:r>
          </a:p>
          <a:p>
            <a:pPr marL="285750" lvl="2" indent="-195580">
              <a:buClr>
                <a:schemeClr val="tx2"/>
              </a:buClr>
              <a:buSzPct val="90000"/>
              <a:buFont typeface="Arial" panose="020B0604020202020204" pitchFamily="34" charset="0"/>
              <a:buChar char="•"/>
            </a:pPr>
            <a:r>
              <a:rPr lang="en-US" sz="1600" dirty="0"/>
              <a:t>An IPv4 address is a 32-bit hierarchical address that identifies a network and a host on the network. An IPv6 address is a 128-bit hierarchical address.</a:t>
            </a:r>
          </a:p>
          <a:p>
            <a:pPr marL="285750" lvl="2" indent="-195580">
              <a:buClr>
                <a:schemeClr val="tx2"/>
              </a:buClr>
              <a:buSzPct val="90000"/>
              <a:buFont typeface="Arial" panose="020B0604020202020204" pitchFamily="34" charset="0"/>
              <a:buChar char="•"/>
            </a:pPr>
            <a:r>
              <a:rPr lang="en-US" sz="1600" dirty="0"/>
              <a:t>The prefix length is the number of bits that are set to 1 in the subnet mask. It is written in “slash notation”, which is noted by a forward slash (/) followed by the number of bits that are  set to 1. </a:t>
            </a:r>
          </a:p>
        </p:txBody>
      </p:sp>
    </p:spTree>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056451" cy="757551"/>
          </a:xfrm>
        </p:spPr>
        <p:txBody>
          <a:bodyPr/>
          <a:lstStyle/>
          <a:p>
            <a:r>
              <a:rPr lang="en-US" sz="1600" dirty="0"/>
              <a:t>Ethernet and IP Protocol Summary</a:t>
            </a:r>
            <a:br>
              <a:rPr lang="en-US" sz="1600" dirty="0"/>
            </a:br>
            <a:r>
              <a:rPr lang="en-US" dirty="0"/>
              <a:t>What Did I Learn in this Module?</a:t>
            </a:r>
            <a:endParaRPr lang="en-CA" altLang="en-US" dirty="0"/>
          </a:p>
        </p:txBody>
      </p:sp>
      <p:sp>
        <p:nvSpPr>
          <p:cNvPr id="13315" name="Content Placeholder 2"/>
          <p:cNvSpPr>
            <a:spLocks noGrp="1"/>
          </p:cNvSpPr>
          <p:nvPr>
            <p:ph idx="1"/>
          </p:nvPr>
        </p:nvSpPr>
        <p:spPr>
          <a:xfrm>
            <a:off x="151929" y="744550"/>
            <a:ext cx="8840141" cy="4206154"/>
          </a:xfrm>
        </p:spPr>
        <p:txBody>
          <a:bodyPr/>
          <a:lstStyle/>
          <a:p>
            <a:pPr marL="285750" lvl="2" indent="-195580">
              <a:spcBef>
                <a:spcPts val="600"/>
              </a:spcBef>
              <a:spcAft>
                <a:spcPts val="600"/>
              </a:spcAft>
              <a:buClr>
                <a:schemeClr val="tx2"/>
              </a:buClr>
              <a:buSzPct val="90000"/>
              <a:buFont typeface="Arial" panose="020B0604020202020204" pitchFamily="34" charset="0"/>
              <a:buChar char="•"/>
            </a:pPr>
            <a:r>
              <a:rPr lang="en-US" sz="1600" dirty="0"/>
              <a:t>The process that is used to identify the network portion and host portion is called ANDing. </a:t>
            </a:r>
          </a:p>
          <a:p>
            <a:pPr marL="285750" lvl="2" indent="-195580">
              <a:spcBef>
                <a:spcPts val="600"/>
              </a:spcBef>
              <a:spcAft>
                <a:spcPts val="600"/>
              </a:spcAft>
              <a:buClr>
                <a:schemeClr val="tx2"/>
              </a:buClr>
              <a:buSzPct val="90000"/>
              <a:buFont typeface="Arial" panose="020B0604020202020204" pitchFamily="34" charset="0"/>
              <a:buChar char="•"/>
            </a:pPr>
            <a:r>
              <a:rPr lang="en-US" sz="1600" dirty="0"/>
              <a:t>Class A, Class B, and Class C are the different ranges of IP addresses. </a:t>
            </a:r>
          </a:p>
          <a:p>
            <a:pPr marL="285750" lvl="2" indent="-195580">
              <a:spcBef>
                <a:spcPts val="600"/>
              </a:spcBef>
              <a:spcAft>
                <a:spcPts val="600"/>
              </a:spcAft>
              <a:buClr>
                <a:schemeClr val="tx2"/>
              </a:buClr>
              <a:buSzPct val="90000"/>
              <a:buFont typeface="Arial" panose="020B0604020202020204" pitchFamily="34" charset="0"/>
              <a:buChar char="•"/>
            </a:pPr>
            <a:r>
              <a:rPr lang="en-US" sz="1600" dirty="0"/>
              <a:t>The router that is connected to the local network segment is referred to as the default gateway. </a:t>
            </a:r>
          </a:p>
          <a:p>
            <a:pPr marL="285750" lvl="2" indent="-195580">
              <a:spcBef>
                <a:spcPts val="600"/>
              </a:spcBef>
              <a:spcAft>
                <a:spcPts val="600"/>
              </a:spcAft>
              <a:buClr>
                <a:schemeClr val="tx2"/>
              </a:buClr>
              <a:buSzPct val="90000"/>
              <a:buFont typeface="Arial" panose="020B0604020202020204" pitchFamily="34" charset="0"/>
              <a:buChar char="•"/>
            </a:pPr>
            <a:r>
              <a:rPr lang="en-US" sz="1600" dirty="0"/>
              <a:t>On a Windows host, the </a:t>
            </a:r>
            <a:r>
              <a:rPr lang="en-US" sz="1600" b="1" dirty="0"/>
              <a:t>route print</a:t>
            </a:r>
            <a:r>
              <a:rPr lang="en-US" sz="1600" dirty="0"/>
              <a:t> or </a:t>
            </a:r>
            <a:r>
              <a:rPr lang="en-US" sz="1600" b="1" dirty="0"/>
              <a:t>netstat -r</a:t>
            </a:r>
            <a:r>
              <a:rPr lang="en-US" sz="1600" dirty="0"/>
              <a:t> command can be used to display the host routing table.</a:t>
            </a:r>
          </a:p>
          <a:p>
            <a:pPr marL="285750" lvl="2" indent="-195580">
              <a:spcBef>
                <a:spcPts val="600"/>
              </a:spcBef>
              <a:spcAft>
                <a:spcPts val="600"/>
              </a:spcAft>
              <a:buClr>
                <a:schemeClr val="tx2"/>
              </a:buClr>
              <a:buSzPct val="90000"/>
              <a:buFont typeface="Arial" panose="020B0604020202020204" pitchFamily="34" charset="0"/>
              <a:buChar char="•"/>
            </a:pPr>
            <a:r>
              <a:rPr lang="en-US" sz="1600" dirty="0"/>
              <a:t>There are two rules that help to reduce the number of digits that are needed to represent an IPv6 address.</a:t>
            </a:r>
          </a:p>
          <a:p>
            <a:pPr marL="285750" lvl="2" indent="-195580">
              <a:spcBef>
                <a:spcPts val="600"/>
              </a:spcBef>
              <a:spcAft>
                <a:spcPts val="600"/>
              </a:spcAft>
              <a:buClr>
                <a:schemeClr val="tx2"/>
              </a:buClr>
              <a:buSzPct val="90000"/>
              <a:buFont typeface="Arial" panose="020B0604020202020204" pitchFamily="34" charset="0"/>
              <a:buChar char="•"/>
            </a:pPr>
            <a:r>
              <a:rPr lang="en-US" sz="1600" dirty="0"/>
              <a:t>The prefix length can range from 0 to 128. </a:t>
            </a:r>
          </a:p>
        </p:txBody>
      </p:sp>
    </p:spTree>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a:r>
              <a:rPr lang="en-US" sz="1400" dirty="0">
                <a:latin typeface="Arial" panose="020B0604020202020204" pitchFamily="34" charset="0"/>
              </a:rPr>
              <a:t>Module 6</a:t>
            </a:r>
            <a:br>
              <a:rPr lang="en-US" dirty="0">
                <a:latin typeface="Arial" panose="020B0604020202020204" pitchFamily="34" charset="0"/>
              </a:rPr>
            </a:br>
            <a:r>
              <a:rPr lang="en-US" dirty="0">
                <a:latin typeface="Arial" panose="020B0604020202020204" pitchFamily="34" charset="0"/>
              </a:rPr>
              <a:t>New Terms and Commands</a:t>
            </a:r>
          </a:p>
        </p:txBody>
      </p:sp>
      <p:graphicFrame>
        <p:nvGraphicFramePr>
          <p:cNvPr id="3" name="Content Placeholder 2"/>
          <p:cNvGraphicFramePr>
            <a:graphicFrameLocks noGrp="1"/>
          </p:cNvGraphicFramePr>
          <p:nvPr>
            <p:ph idx="1"/>
          </p:nvPr>
        </p:nvGraphicFramePr>
        <p:xfrm>
          <a:off x="660903" y="993913"/>
          <a:ext cx="7623018" cy="1219200"/>
        </p:xfrm>
        <a:graphic>
          <a:graphicData uri="http://schemas.openxmlformats.org/drawingml/2006/table">
            <a:tbl>
              <a:tblPr firstRow="1" bandRow="1">
                <a:tableStyleId>{F5AB1C69-6EDB-4FF4-983F-18BD219EF322}</a:tableStyleId>
              </a:tblPr>
              <a:tblGrid>
                <a:gridCol w="4237022">
                  <a:extLst>
                    <a:ext uri="{9D8B030D-6E8A-4147-A177-3AD203B41FA5}">
                      <a16:colId xmlns:a16="http://schemas.microsoft.com/office/drawing/2014/main" val="20000"/>
                    </a:ext>
                  </a:extLst>
                </a:gridCol>
                <a:gridCol w="3385996">
                  <a:extLst>
                    <a:ext uri="{9D8B030D-6E8A-4147-A177-3AD203B41FA5}">
                      <a16:colId xmlns:a16="http://schemas.microsoft.com/office/drawing/2014/main" val="20001"/>
                    </a:ext>
                  </a:extLst>
                </a:gridCol>
              </a:tblGrid>
              <a:tr h="1043117">
                <a:tc>
                  <a:txBody>
                    <a:bodyPr/>
                    <a:lstStyle/>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Open Shortest Path First (OSPF) </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Internet Control Message Protocol (ICMP) </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Maximum Transmission Unit (MTU). </a:t>
                      </a:r>
                    </a:p>
                    <a:p>
                      <a:pPr marL="0" indent="0" algn="l" defTabSz="685800"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Internet Header Length (IHL), </a:t>
                      </a:r>
                    </a:p>
                    <a:p>
                      <a:pPr marL="173355" indent="-173355">
                        <a:spcBef>
                          <a:spcPts val="200"/>
                        </a:spcBef>
                        <a:spcAft>
                          <a:spcPts val="200"/>
                        </a:spcAft>
                        <a:buFont typeface="Arial" panose="020B0604020202020204" pitchFamily="34" charset="0"/>
                        <a:buChar char="•"/>
                      </a:pPr>
                      <a:r>
                        <a:rPr lang="en-US" sz="1600" b="0" dirty="0">
                          <a:solidFill>
                            <a:schemeClr val="tx1"/>
                          </a:solidFill>
                          <a:latin typeface="+mn-lt"/>
                        </a:rPr>
                        <a:t>Time to Live (TTL) </a:t>
                      </a:r>
                    </a:p>
                    <a:p>
                      <a:pPr marL="0" indent="0">
                        <a:spcBef>
                          <a:spcPts val="200"/>
                        </a:spcBef>
                        <a:spcAft>
                          <a:spcPts val="200"/>
                        </a:spcAft>
                        <a:buFont typeface="Arial" panose="020B0604020202020204" pitchFamily="34" charset="0"/>
                        <a:buNone/>
                      </a:pPr>
                      <a:endParaRPr lang="en-US" sz="1600" b="0" baseline="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Ethernet and Internet Protocol (IP)</a:t>
            </a:r>
          </a:p>
          <a:p>
            <a:r>
              <a:rPr lang="en-US" dirty="0"/>
              <a:t>Ethernet Frame Fields</a:t>
            </a:r>
          </a:p>
        </p:txBody>
      </p:sp>
      <p:sp>
        <p:nvSpPr>
          <p:cNvPr id="2" name="Content Placeholder 1"/>
          <p:cNvSpPr>
            <a:spLocks noGrp="1"/>
          </p:cNvSpPr>
          <p:nvPr>
            <p:ph idx="1"/>
          </p:nvPr>
        </p:nvSpPr>
        <p:spPr>
          <a:xfrm>
            <a:off x="189331" y="762732"/>
            <a:ext cx="8728332" cy="378002"/>
          </a:xfrm>
        </p:spPr>
        <p:txBody>
          <a:bodyPr/>
          <a:lstStyle/>
          <a:p>
            <a:pPr>
              <a:buFont typeface="Arial" panose="020B0604020202020204" pitchFamily="34" charset="0"/>
              <a:buChar char="•"/>
            </a:pPr>
            <a:r>
              <a:rPr lang="en-US" sz="1600" dirty="0"/>
              <a:t>The Ethernet fields and their description is as follows:</a:t>
            </a:r>
          </a:p>
          <a:p>
            <a:pPr>
              <a:buFont typeface="Arial" panose="020B0604020202020204" pitchFamily="34" charset="0"/>
              <a:buChar char="•"/>
            </a:pPr>
            <a:endParaRPr lang="en-US" sz="1600" b="1" dirty="0">
              <a:solidFill>
                <a:srgbClr val="000000"/>
              </a:solidFill>
            </a:endParaRPr>
          </a:p>
        </p:txBody>
      </p:sp>
      <p:graphicFrame>
        <p:nvGraphicFramePr>
          <p:cNvPr id="3" name="Table 2"/>
          <p:cNvGraphicFramePr>
            <a:graphicFrameLocks noGrp="1"/>
          </p:cNvGraphicFramePr>
          <p:nvPr/>
        </p:nvGraphicFramePr>
        <p:xfrm>
          <a:off x="292622" y="1259347"/>
          <a:ext cx="8652202" cy="2781300"/>
        </p:xfrm>
        <a:graphic>
          <a:graphicData uri="http://schemas.openxmlformats.org/drawingml/2006/table">
            <a:tbl>
              <a:tblPr firstRow="1" bandRow="1">
                <a:tableStyleId>{5C22544A-7EE6-4342-B048-85BDC9FD1C3A}</a:tableStyleId>
              </a:tblPr>
              <a:tblGrid>
                <a:gridCol w="2358610">
                  <a:extLst>
                    <a:ext uri="{9D8B030D-6E8A-4147-A177-3AD203B41FA5}">
                      <a16:colId xmlns:a16="http://schemas.microsoft.com/office/drawing/2014/main" val="20000"/>
                    </a:ext>
                  </a:extLst>
                </a:gridCol>
                <a:gridCol w="6293592">
                  <a:extLst>
                    <a:ext uri="{9D8B030D-6E8A-4147-A177-3AD203B41FA5}">
                      <a16:colId xmlns:a16="http://schemas.microsoft.com/office/drawing/2014/main" val="20001"/>
                    </a:ext>
                  </a:extLst>
                </a:gridCol>
              </a:tblGrid>
              <a:tr h="293467">
                <a:tc>
                  <a:txBody>
                    <a:bodyPr/>
                    <a:lstStyle/>
                    <a:p>
                      <a:pPr algn="ctr"/>
                      <a:r>
                        <a:rPr lang="en-US" dirty="0"/>
                        <a:t>Field</a:t>
                      </a:r>
                    </a:p>
                  </a:txBody>
                  <a:tcPr/>
                </a:tc>
                <a:tc>
                  <a:txBody>
                    <a:bodyPr/>
                    <a:lstStyle/>
                    <a:p>
                      <a:pPr algn="ctr"/>
                      <a:r>
                        <a:rPr lang="en-US" dirty="0"/>
                        <a:t>Description</a:t>
                      </a:r>
                    </a:p>
                  </a:txBody>
                  <a:tcPr/>
                </a:tc>
                <a:extLst>
                  <a:ext uri="{0D108BD9-81ED-4DB2-BD59-A6C34878D82A}">
                    <a16:rowId xmlns:a16="http://schemas.microsoft.com/office/drawing/2014/main" val="10000"/>
                  </a:ext>
                </a:extLst>
              </a:tr>
              <a:tr h="467427">
                <a:tc>
                  <a:txBody>
                    <a:bodyPr/>
                    <a:lstStyle/>
                    <a:p>
                      <a:r>
                        <a:rPr lang="en-US" sz="1400" b="0" i="0" kern="1200" dirty="0">
                          <a:solidFill>
                            <a:schemeClr val="dk1"/>
                          </a:solidFill>
                          <a:effectLst/>
                          <a:latin typeface="+mn-lt"/>
                          <a:ea typeface="+mn-ea"/>
                          <a:cs typeface="+mn-cs"/>
                        </a:rPr>
                        <a:t>Preamble and Start Frame Delimiter</a:t>
                      </a:r>
                      <a:endParaRPr lang="en-US" dirty="0"/>
                    </a:p>
                  </a:txBody>
                  <a:tcPr/>
                </a:tc>
                <a:tc>
                  <a:txBody>
                    <a:bodyPr/>
                    <a:lstStyle/>
                    <a:p>
                      <a:r>
                        <a:rPr lang="en-US" sz="1400" b="0" i="0" kern="1200" dirty="0">
                          <a:solidFill>
                            <a:schemeClr val="dk1"/>
                          </a:solidFill>
                          <a:effectLst/>
                          <a:latin typeface="+mn-lt"/>
                          <a:ea typeface="+mn-ea"/>
                          <a:cs typeface="+mn-cs"/>
                        </a:rPr>
                        <a:t>Used for synchronization between the sending and receiving devices.</a:t>
                      </a:r>
                      <a:endParaRPr lang="en-US" dirty="0"/>
                    </a:p>
                  </a:txBody>
                  <a:tcPr/>
                </a:tc>
                <a:extLst>
                  <a:ext uri="{0D108BD9-81ED-4DB2-BD59-A6C34878D82A}">
                    <a16:rowId xmlns:a16="http://schemas.microsoft.com/office/drawing/2014/main" val="10001"/>
                  </a:ext>
                </a:extLst>
              </a:tr>
              <a:tr h="293467">
                <a:tc>
                  <a:txBody>
                    <a:bodyPr/>
                    <a:lstStyle/>
                    <a:p>
                      <a:r>
                        <a:rPr lang="en-US" sz="1400" b="0" i="0" kern="1200" dirty="0">
                          <a:solidFill>
                            <a:schemeClr val="dk1"/>
                          </a:solidFill>
                          <a:effectLst/>
                          <a:latin typeface="+mn-lt"/>
                          <a:ea typeface="+mn-ea"/>
                          <a:cs typeface="+mn-cs"/>
                        </a:rPr>
                        <a:t>Destination MAC Address</a:t>
                      </a:r>
                      <a:endParaRPr lang="en-US" dirty="0"/>
                    </a:p>
                  </a:txBody>
                  <a:tcPr/>
                </a:tc>
                <a:tc>
                  <a:txBody>
                    <a:bodyPr/>
                    <a:lstStyle/>
                    <a:p>
                      <a:r>
                        <a:rPr lang="en-IN" sz="1400" b="0" i="0" kern="1200" dirty="0">
                          <a:solidFill>
                            <a:schemeClr val="dk1"/>
                          </a:solidFill>
                          <a:effectLst/>
                          <a:latin typeface="+mn-lt"/>
                          <a:ea typeface="+mn-ea"/>
                          <a:cs typeface="+mn-cs"/>
                        </a:rPr>
                        <a:t>It</a:t>
                      </a:r>
                      <a:r>
                        <a:rPr lang="en-IN" sz="1400" b="0" i="0" kern="1200" baseline="0" dirty="0">
                          <a:solidFill>
                            <a:schemeClr val="dk1"/>
                          </a:solidFill>
                          <a:effectLst/>
                          <a:latin typeface="+mn-lt"/>
                          <a:ea typeface="+mn-ea"/>
                          <a:cs typeface="+mn-cs"/>
                        </a:rPr>
                        <a:t> is </a:t>
                      </a:r>
                      <a:r>
                        <a:rPr lang="en-IN" sz="1400" b="0" i="0" kern="1200" dirty="0">
                          <a:solidFill>
                            <a:schemeClr val="dk1"/>
                          </a:solidFill>
                          <a:effectLst/>
                          <a:latin typeface="+mn-lt"/>
                          <a:ea typeface="+mn-ea"/>
                          <a:cs typeface="+mn-cs"/>
                        </a:rPr>
                        <a:t>the identifier for the intended recipient. This address is used by Layer 2 to assist devices in determining if a frame is addressed to them. The address in the frame is compared to the MAC address in the device.</a:t>
                      </a:r>
                      <a:endParaRPr lang="en-US" dirty="0"/>
                    </a:p>
                  </a:txBody>
                  <a:tcPr/>
                </a:tc>
                <a:extLst>
                  <a:ext uri="{0D108BD9-81ED-4DB2-BD59-A6C34878D82A}">
                    <a16:rowId xmlns:a16="http://schemas.microsoft.com/office/drawing/2014/main" val="10002"/>
                  </a:ext>
                </a:extLst>
              </a:tr>
              <a:tr h="293467">
                <a:tc>
                  <a:txBody>
                    <a:bodyPr/>
                    <a:lstStyle/>
                    <a:p>
                      <a:r>
                        <a:rPr lang="en-US" sz="1400" b="0" i="0" kern="1200" dirty="0">
                          <a:solidFill>
                            <a:schemeClr val="dk1"/>
                          </a:solidFill>
                          <a:effectLst/>
                          <a:latin typeface="+mn-lt"/>
                          <a:ea typeface="+mn-ea"/>
                          <a:cs typeface="+mn-cs"/>
                        </a:rPr>
                        <a:t>Source MAC Address</a:t>
                      </a:r>
                      <a:endParaRPr lang="en-US" dirty="0"/>
                    </a:p>
                  </a:txBody>
                  <a:tcPr/>
                </a:tc>
                <a:tc>
                  <a:txBody>
                    <a:bodyPr/>
                    <a:lstStyle/>
                    <a:p>
                      <a:r>
                        <a:rPr lang="en-US" sz="1400" b="0" i="0" kern="1200" dirty="0">
                          <a:solidFill>
                            <a:schemeClr val="dk1"/>
                          </a:solidFill>
                          <a:effectLst/>
                          <a:latin typeface="+mn-lt"/>
                          <a:ea typeface="+mn-ea"/>
                          <a:cs typeface="+mn-cs"/>
                        </a:rPr>
                        <a:t>Identifies the originating NIC or interface of the frame.</a:t>
                      </a:r>
                      <a:endParaRPr lang="en-US" dirty="0"/>
                    </a:p>
                  </a:txBody>
                  <a:tcPr/>
                </a:tc>
                <a:extLst>
                  <a:ext uri="{0D108BD9-81ED-4DB2-BD59-A6C34878D82A}">
                    <a16:rowId xmlns:a16="http://schemas.microsoft.com/office/drawing/2014/main" val="10003"/>
                  </a:ext>
                </a:extLst>
              </a:tr>
              <a:tr h="297135">
                <a:tc>
                  <a:txBody>
                    <a:bodyPr/>
                    <a:lstStyle/>
                    <a:p>
                      <a:pPr fontAlgn="ctr"/>
                      <a:r>
                        <a:rPr lang="en-US" b="0" dirty="0">
                          <a:effectLst/>
                        </a:rPr>
                        <a:t>Type / Length</a:t>
                      </a:r>
                    </a:p>
                  </a:txBody>
                  <a:tcPr marL="47625" marR="47625" marT="47625" marB="47625" anchor="ctr"/>
                </a:tc>
                <a:tc>
                  <a:txBody>
                    <a:bodyPr/>
                    <a:lstStyle/>
                    <a:p>
                      <a:r>
                        <a:rPr lang="en-US" sz="1400" b="0" i="0" kern="1200" dirty="0">
                          <a:solidFill>
                            <a:schemeClr val="dk1"/>
                          </a:solidFill>
                          <a:effectLst/>
                          <a:latin typeface="+mn-lt"/>
                          <a:ea typeface="+mn-ea"/>
                          <a:cs typeface="+mn-cs"/>
                        </a:rPr>
                        <a:t>Identifies the upper layer protocol encapsulated in the Ethernet frame.</a:t>
                      </a:r>
                      <a:endParaRPr lang="en-US" dirty="0"/>
                    </a:p>
                  </a:txBody>
                  <a:tcPr/>
                </a:tc>
                <a:extLst>
                  <a:ext uri="{0D108BD9-81ED-4DB2-BD59-A6C34878D82A}">
                    <a16:rowId xmlns:a16="http://schemas.microsoft.com/office/drawing/2014/main" val="10004"/>
                  </a:ext>
                </a:extLst>
              </a:tr>
              <a:tr h="297135">
                <a:tc>
                  <a:txBody>
                    <a:bodyPr/>
                    <a:lstStyle/>
                    <a:p>
                      <a:pPr fontAlgn="ctr"/>
                      <a:r>
                        <a:rPr lang="en-US" b="0" dirty="0">
                          <a:effectLst/>
                        </a:rPr>
                        <a:t>Data Field</a:t>
                      </a:r>
                    </a:p>
                  </a:txBody>
                  <a:tcPr marL="47625" marR="47625" marT="47625" marB="47625" anchor="ctr"/>
                </a:tc>
                <a:tc>
                  <a:txBody>
                    <a:bodyPr/>
                    <a:lstStyle/>
                    <a:p>
                      <a:r>
                        <a:rPr lang="en-US" sz="1400" b="0" i="0" kern="1200" dirty="0">
                          <a:solidFill>
                            <a:schemeClr val="dk1"/>
                          </a:solidFill>
                          <a:effectLst/>
                          <a:latin typeface="+mn-lt"/>
                          <a:ea typeface="+mn-ea"/>
                          <a:cs typeface="+mn-cs"/>
                        </a:rPr>
                        <a:t>Contains the encapsulated data from a higher layer, an IPv4 packet. </a:t>
                      </a:r>
                      <a:endParaRPr lang="en-US" dirty="0"/>
                    </a:p>
                  </a:txBody>
                  <a:tcPr/>
                </a:tc>
                <a:extLst>
                  <a:ext uri="{0D108BD9-81ED-4DB2-BD59-A6C34878D82A}">
                    <a16:rowId xmlns:a16="http://schemas.microsoft.com/office/drawing/2014/main" val="10005"/>
                  </a:ext>
                </a:extLst>
              </a:tr>
              <a:tr h="293467">
                <a:tc>
                  <a:txBody>
                    <a:bodyPr/>
                    <a:lstStyle/>
                    <a:p>
                      <a:r>
                        <a:rPr lang="en-US" sz="1400" b="0" i="0" kern="1200" dirty="0">
                          <a:solidFill>
                            <a:schemeClr val="dk1"/>
                          </a:solidFill>
                          <a:effectLst/>
                          <a:latin typeface="+mn-lt"/>
                          <a:ea typeface="+mn-ea"/>
                          <a:cs typeface="+mn-cs"/>
                        </a:rPr>
                        <a:t>Frame Check Sequence</a:t>
                      </a:r>
                      <a:endParaRPr lang="en-US" dirty="0"/>
                    </a:p>
                  </a:txBody>
                  <a:tcPr/>
                </a:tc>
                <a:tc>
                  <a:txBody>
                    <a:bodyPr/>
                    <a:lstStyle/>
                    <a:p>
                      <a:r>
                        <a:rPr lang="en-US" sz="1400" b="0" i="0" kern="1200" dirty="0">
                          <a:solidFill>
                            <a:schemeClr val="dk1"/>
                          </a:solidFill>
                          <a:effectLst/>
                          <a:latin typeface="+mn-lt"/>
                          <a:ea typeface="+mn-ea"/>
                          <a:cs typeface="+mn-cs"/>
                        </a:rPr>
                        <a:t>Used to detect errors in a frame</a:t>
                      </a:r>
                      <a:r>
                        <a:rPr lang="en-US" sz="1400" b="0" i="0" kern="1200" baseline="0" dirty="0">
                          <a:solidFill>
                            <a:schemeClr val="dk1"/>
                          </a:solidFill>
                          <a:effectLst/>
                          <a:latin typeface="+mn-lt"/>
                          <a:ea typeface="+mn-ea"/>
                          <a:cs typeface="+mn-cs"/>
                        </a:rPr>
                        <a:t> using C</a:t>
                      </a:r>
                      <a:r>
                        <a:rPr lang="en-US" sz="1400" b="0" i="0" kern="1200" dirty="0">
                          <a:solidFill>
                            <a:schemeClr val="dk1"/>
                          </a:solidFill>
                          <a:effectLst/>
                          <a:latin typeface="+mn-lt"/>
                          <a:ea typeface="+mn-ea"/>
                          <a:cs typeface="+mn-cs"/>
                        </a:rPr>
                        <a:t>yclic Redundancy Check (CRC).</a:t>
                      </a:r>
                      <a:endParaRPr lang="en-US" dirty="0"/>
                    </a:p>
                  </a:txBody>
                  <a:tcPr/>
                </a:tc>
                <a:extLst>
                  <a:ext uri="{0D108BD9-81ED-4DB2-BD59-A6C34878D82A}">
                    <a16:rowId xmlns:a16="http://schemas.microsoft.com/office/drawing/2014/main" val="10006"/>
                  </a:ext>
                </a:extLst>
              </a:tr>
            </a:tbl>
          </a:graphicData>
        </a:graphic>
      </p:graphicFrame>
    </p:spTree>
    <p:custDataLst>
      <p:tags r:id="rId1"/>
    </p:custData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Ethernet and Internet Protocol (IP)</a:t>
            </a:r>
          </a:p>
          <a:p>
            <a:r>
              <a:rPr lang="en-US" dirty="0"/>
              <a:t>MAC Address Format</a:t>
            </a:r>
          </a:p>
        </p:txBody>
      </p:sp>
      <p:sp>
        <p:nvSpPr>
          <p:cNvPr id="2" name="Content Placeholder 1"/>
          <p:cNvSpPr>
            <a:spLocks noGrp="1"/>
          </p:cNvSpPr>
          <p:nvPr>
            <p:ph idx="1"/>
          </p:nvPr>
        </p:nvSpPr>
        <p:spPr>
          <a:xfrm>
            <a:off x="207437" y="798943"/>
            <a:ext cx="2856727" cy="3976699"/>
          </a:xfrm>
        </p:spPr>
        <p:txBody>
          <a:bodyPr/>
          <a:lstStyle/>
          <a:p>
            <a:pPr>
              <a:buFont typeface="Arial" panose="020B0604020202020204" pitchFamily="34" charset="0"/>
              <a:buChar char="•"/>
            </a:pPr>
            <a:r>
              <a:rPr lang="en-US" sz="1600" dirty="0"/>
              <a:t>An Ethernet MAC address is a 48-bit binary value expressed as 12 hexadecimal digits.</a:t>
            </a:r>
          </a:p>
          <a:p>
            <a:pPr>
              <a:buFont typeface="Arial" panose="020B0604020202020204" pitchFamily="34" charset="0"/>
              <a:buChar char="•"/>
            </a:pPr>
            <a:r>
              <a:rPr lang="en-US" sz="1600" dirty="0"/>
              <a:t>Hexadecimal digits uses numbers 0 to 9 and the letters A to F. </a:t>
            </a:r>
          </a:p>
          <a:p>
            <a:pPr>
              <a:buFont typeface="Arial" panose="020B0604020202020204" pitchFamily="34" charset="0"/>
              <a:buChar char="•"/>
            </a:pPr>
            <a:r>
              <a:rPr lang="en-US" sz="1600" dirty="0"/>
              <a:t>Hexadecimal is commonly used to represent binary data.</a:t>
            </a:r>
          </a:p>
          <a:p>
            <a:pPr>
              <a:buFont typeface="Arial" panose="020B0604020202020204" pitchFamily="34" charset="0"/>
              <a:buChar char="•"/>
            </a:pPr>
            <a:r>
              <a:rPr lang="en-US" sz="1600" dirty="0"/>
              <a:t>All data that travels on the network is encapsulated in Ethernet frames.</a:t>
            </a:r>
            <a:endParaRPr lang="en-US" sz="1600" b="1" dirty="0">
              <a:solidFill>
                <a:srgbClr val="000000"/>
              </a:solidFill>
            </a:endParaRPr>
          </a:p>
        </p:txBody>
      </p:sp>
      <p:pic>
        <p:nvPicPr>
          <p:cNvPr id="3074"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848" y="866808"/>
            <a:ext cx="3569872" cy="2769920"/>
          </a:xfrm>
          <a:prstGeom prst="rect">
            <a:avLst/>
          </a:prstGeom>
          <a:noFill/>
          <a:ln w="317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
          <p:cNvSpPr txBox="1"/>
          <p:nvPr/>
        </p:nvSpPr>
        <p:spPr bwMode="auto">
          <a:xfrm>
            <a:off x="3000794" y="3665861"/>
            <a:ext cx="3578925" cy="585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gn="l" defTabSz="684530"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MS PGothic" panose="020B0600070205080204" pitchFamily="34" charset="-128"/>
                <a:cs typeface="CiscoSans"/>
              </a:defRPr>
            </a:lvl1pPr>
            <a:lvl2pPr marL="358775" indent="-215900" algn="l" defTabSz="684530" rtl="0" eaLnBrk="1" fontAlgn="base" hangingPunct="1">
              <a:lnSpc>
                <a:spcPct val="100000"/>
              </a:lnSpc>
              <a:spcBef>
                <a:spcPts val="300"/>
              </a:spcBef>
              <a:spcAft>
                <a:spcPts val="300"/>
              </a:spcAft>
              <a:buClr>
                <a:schemeClr val="tx2"/>
              </a:buClr>
              <a:buFont typeface="Arial" panose="020B0604020202020204" pitchFamily="34" charset="0"/>
              <a:buChar char="•"/>
              <a:defRPr lang="en-US" sz="1400" kern="1200">
                <a:solidFill>
                  <a:srgbClr val="000000"/>
                </a:solidFill>
                <a:latin typeface="+mn-lt"/>
                <a:ea typeface="MS PGothic" panose="020B0600070205080204" pitchFamily="34" charset="-128"/>
                <a:cs typeface="CiscoSans"/>
              </a:defRPr>
            </a:lvl2pPr>
            <a:lvl3pPr marL="431800" indent="-170180" algn="l" defTabSz="684530" rtl="0" eaLnBrk="1" fontAlgn="base" hangingPunct="1">
              <a:lnSpc>
                <a:spcPct val="100000"/>
              </a:lnSpc>
              <a:spcBef>
                <a:spcPts val="300"/>
              </a:spcBef>
              <a:spcAft>
                <a:spcPts val="300"/>
              </a:spcAft>
              <a:buFont typeface="Arial" panose="020B0604020202020204" pitchFamily="34" charset="0"/>
              <a:buChar char="•"/>
              <a:defRPr lang="en-US" sz="1200" kern="1200">
                <a:solidFill>
                  <a:srgbClr val="000000"/>
                </a:solidFill>
                <a:latin typeface="+mn-lt"/>
                <a:ea typeface="MS PGothic" panose="020B0600070205080204" pitchFamily="34" charset="-128"/>
                <a:cs typeface="CiscoSans"/>
              </a:defRPr>
            </a:lvl3pPr>
            <a:lvl4pPr marL="503555" indent="-170180" algn="l" defTabSz="684530" rtl="0" eaLnBrk="1" fontAlgn="base" hangingPunct="1">
              <a:lnSpc>
                <a:spcPct val="100000"/>
              </a:lnSpc>
              <a:spcBef>
                <a:spcPts val="300"/>
              </a:spcBef>
              <a:spcAft>
                <a:spcPts val="300"/>
              </a:spcAft>
              <a:buFont typeface="Arial" panose="020B0604020202020204" pitchFamily="34" charset="0"/>
              <a:buChar char="•"/>
              <a:defRPr lang="en-US" sz="1100" kern="1200">
                <a:solidFill>
                  <a:srgbClr val="000000"/>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None/>
            </a:pPr>
            <a:r>
              <a:rPr lang="en-US" sz="1600" dirty="0"/>
              <a:t>Decimal and Binary Equivalents of 0 to F Hexadecimal</a:t>
            </a:r>
          </a:p>
          <a:p>
            <a:pPr>
              <a:buFont typeface="Arial" panose="020B0604020202020204" pitchFamily="34" charset="0"/>
              <a:buChar char="•"/>
            </a:pPr>
            <a:endParaRPr lang="en-US" sz="1600" dirty="0"/>
          </a:p>
        </p:txBody>
      </p:sp>
      <p:pic>
        <p:nvPicPr>
          <p:cNvPr id="3075"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942" t="6805" r="2668"/>
          <a:stretch>
            <a:fillRect/>
          </a:stretch>
        </p:blipFill>
        <p:spPr bwMode="auto">
          <a:xfrm>
            <a:off x="6605082" y="1967993"/>
            <a:ext cx="2464336" cy="171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2"/>
          <p:cNvSpPr txBox="1"/>
          <p:nvPr/>
        </p:nvSpPr>
        <p:spPr bwMode="auto">
          <a:xfrm>
            <a:off x="6665067" y="3706745"/>
            <a:ext cx="2344366" cy="832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lstStyle>
            <a:lvl1pPr marL="170180" indent="-170180" algn="l" defTabSz="684530"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MS PGothic" panose="020B0600070205080204" pitchFamily="34" charset="-128"/>
                <a:cs typeface="CiscoSans"/>
              </a:defRPr>
            </a:lvl1pPr>
            <a:lvl2pPr marL="358775" indent="-215900" algn="l" defTabSz="684530" rtl="0" eaLnBrk="1" fontAlgn="base" hangingPunct="1">
              <a:lnSpc>
                <a:spcPct val="100000"/>
              </a:lnSpc>
              <a:spcBef>
                <a:spcPts val="300"/>
              </a:spcBef>
              <a:spcAft>
                <a:spcPts val="300"/>
              </a:spcAft>
              <a:buClr>
                <a:schemeClr val="tx2"/>
              </a:buClr>
              <a:buFont typeface="Arial" panose="020B0604020202020204" pitchFamily="34" charset="0"/>
              <a:buChar char="•"/>
              <a:defRPr lang="en-US" sz="1400" kern="1200">
                <a:solidFill>
                  <a:srgbClr val="000000"/>
                </a:solidFill>
                <a:latin typeface="+mn-lt"/>
                <a:ea typeface="MS PGothic" panose="020B0600070205080204" pitchFamily="34" charset="-128"/>
                <a:cs typeface="CiscoSans"/>
              </a:defRPr>
            </a:lvl2pPr>
            <a:lvl3pPr marL="431800" indent="-170180" algn="l" defTabSz="684530" rtl="0" eaLnBrk="1" fontAlgn="base" hangingPunct="1">
              <a:lnSpc>
                <a:spcPct val="100000"/>
              </a:lnSpc>
              <a:spcBef>
                <a:spcPts val="300"/>
              </a:spcBef>
              <a:spcAft>
                <a:spcPts val="300"/>
              </a:spcAft>
              <a:buFont typeface="Arial" panose="020B0604020202020204" pitchFamily="34" charset="0"/>
              <a:buChar char="•"/>
              <a:defRPr lang="en-US" sz="1200" kern="1200">
                <a:solidFill>
                  <a:srgbClr val="000000"/>
                </a:solidFill>
                <a:latin typeface="+mn-lt"/>
                <a:ea typeface="MS PGothic" panose="020B0600070205080204" pitchFamily="34" charset="-128"/>
                <a:cs typeface="CiscoSans"/>
              </a:defRPr>
            </a:lvl3pPr>
            <a:lvl4pPr marL="503555" indent="-170180" algn="l" defTabSz="684530" rtl="0" eaLnBrk="1" fontAlgn="base" hangingPunct="1">
              <a:lnSpc>
                <a:spcPct val="100000"/>
              </a:lnSpc>
              <a:spcBef>
                <a:spcPts val="300"/>
              </a:spcBef>
              <a:spcAft>
                <a:spcPts val="300"/>
              </a:spcAft>
              <a:buFont typeface="Arial" panose="020B0604020202020204" pitchFamily="34" charset="0"/>
              <a:buChar char="•"/>
              <a:defRPr lang="en-US" sz="1100" kern="1200">
                <a:solidFill>
                  <a:srgbClr val="000000"/>
                </a:solidFill>
                <a:latin typeface="+mn-lt"/>
                <a:ea typeface="MS PGothic" panose="020B0600070205080204" pitchFamily="34" charset="-128"/>
                <a:cs typeface="CiscoSans"/>
              </a:defRPr>
            </a:lvl4pPr>
            <a:lvl5pPr marL="574675" indent="-170180" algn="l" defTabSz="684530" rtl="0" eaLnBrk="1" fontAlgn="base" hangingPunct="1">
              <a:lnSpc>
                <a:spcPct val="95000"/>
              </a:lnSpc>
              <a:spcBef>
                <a:spcPts val="625"/>
              </a:spcBef>
              <a:spcAft>
                <a:spcPct val="0"/>
              </a:spcAft>
              <a:buFont typeface="Arial" panose="020B0604020202020204" pitchFamily="34" charset="0"/>
              <a:buChar char="•"/>
              <a:defRPr lang="en-US" sz="1100" kern="1200" dirty="0">
                <a:solidFill>
                  <a:schemeClr val="tx1"/>
                </a:solidFill>
                <a:latin typeface="+mn-lt"/>
                <a:ea typeface="MS PGothic" panose="020B0600070205080204" pitchFamily="34" charset="-128"/>
                <a:cs typeface="CiscoSans"/>
              </a:defRPr>
            </a:lvl5pPr>
            <a:lvl6pPr marL="863600" indent="-171450" algn="l" defTabSz="685800" rtl="0" eaLnBrk="1" latinLnBrk="0" hangingPunct="1">
              <a:spcBef>
                <a:spcPts val="600"/>
              </a:spcBef>
              <a:buFont typeface="Arial" panose="020B0604020202020204" pitchFamily="34" charset="0"/>
              <a:buChar char="•"/>
              <a:defRPr sz="900" kern="1200" baseline="0">
                <a:solidFill>
                  <a:schemeClr val="tx1"/>
                </a:solidFill>
                <a:latin typeface="+mn-lt"/>
                <a:ea typeface="+mn-ea"/>
                <a:cs typeface="+mn-cs"/>
              </a:defRPr>
            </a:lvl6pPr>
            <a:lvl7pPr marL="935990" indent="-171450" algn="l" defTabSz="685800" rtl="0" eaLnBrk="1" latinLnBrk="0" hangingPunct="1">
              <a:spcBef>
                <a:spcPts val="600"/>
              </a:spcBef>
              <a:buFont typeface="Arial" panose="020B0604020202020204" pitchFamily="34" charset="0"/>
              <a:buChar char="•"/>
              <a:defRPr sz="800" kern="1200" baseline="0">
                <a:solidFill>
                  <a:schemeClr val="tx1"/>
                </a:solidFill>
                <a:latin typeface="+mn-lt"/>
                <a:ea typeface="+mn-ea"/>
                <a:cs typeface="+mn-cs"/>
              </a:defRPr>
            </a:lvl7pPr>
            <a:lvl8pPr marL="2400300" indent="0" algn="l" defTabSz="685800" rtl="0" eaLnBrk="1" latinLnBrk="0" hangingPunct="1">
              <a:spcBef>
                <a:spcPct val="20000"/>
              </a:spcBef>
              <a:buFont typeface="Arial" panose="020B0604020202020204" pitchFamily="34" charset="0"/>
              <a:buNone/>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None/>
            </a:pPr>
            <a:r>
              <a:rPr lang="en-US" sz="1600" dirty="0"/>
              <a:t>Different Representations of MAC Addresses</a:t>
            </a:r>
          </a:p>
          <a:p>
            <a:pPr>
              <a:buFont typeface="Arial" panose="020B0604020202020204" pitchFamily="34" charset="0"/>
              <a:buChar char="•"/>
            </a:pPr>
            <a:endParaRPr lang="en-US" sz="1600" dirty="0"/>
          </a:p>
        </p:txBody>
      </p:sp>
    </p:spTree>
    <p:custDataLst>
      <p:tags r:id="rId1"/>
    </p:custData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0300" y="1565195"/>
            <a:ext cx="4464996" cy="1802391"/>
          </a:xfrm>
        </p:spPr>
        <p:txBody>
          <a:bodyPr/>
          <a:lstStyle/>
          <a:p>
            <a:r>
              <a:rPr lang="en-US" dirty="0">
                <a:solidFill>
                  <a:schemeClr val="accent5">
                    <a:lumMod val="40000"/>
                    <a:lumOff val="60000"/>
                  </a:schemeClr>
                </a:solidFill>
              </a:rPr>
              <a:t>6.2 IPv4</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noChangeArrowheads="1"/>
          </p:cNvSpPr>
          <p:nvPr/>
        </p:nvSpPr>
        <p:spPr bwMode="auto">
          <a:xfrm>
            <a:off x="144066" y="63366"/>
            <a:ext cx="502526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r>
              <a:rPr lang="en-US" sz="1600" dirty="0"/>
              <a:t>IPv4</a:t>
            </a:r>
          </a:p>
          <a:p>
            <a:r>
              <a:rPr lang="en-US" dirty="0"/>
              <a:t>The Network Layer</a:t>
            </a:r>
          </a:p>
        </p:txBody>
      </p:sp>
      <p:sp>
        <p:nvSpPr>
          <p:cNvPr id="2" name="Content Placeholder 1"/>
          <p:cNvSpPr>
            <a:spLocks noGrp="1"/>
          </p:cNvSpPr>
          <p:nvPr>
            <p:ph idx="1"/>
          </p:nvPr>
        </p:nvSpPr>
        <p:spPr>
          <a:xfrm>
            <a:off x="216490" y="735573"/>
            <a:ext cx="8999933" cy="233151"/>
          </a:xfrm>
        </p:spPr>
        <p:txBody>
          <a:bodyPr/>
          <a:lstStyle/>
          <a:p>
            <a:pPr>
              <a:buFont typeface="Arial" panose="020B0604020202020204" pitchFamily="34" charset="0"/>
              <a:buChar char="•"/>
            </a:pPr>
            <a:r>
              <a:rPr lang="en-US" sz="1600" dirty="0"/>
              <a:t>The network layer provides services to allow end devices to exchange data across networks.</a:t>
            </a:r>
          </a:p>
        </p:txBody>
      </p:sp>
      <p:sp>
        <p:nvSpPr>
          <p:cNvPr id="3" name="Content Placeholder 2"/>
          <p:cNvSpPr txBox="1"/>
          <p:nvPr/>
        </p:nvSpPr>
        <p:spPr>
          <a:xfrm>
            <a:off x="98799" y="1024837"/>
            <a:ext cx="5143897" cy="4069832"/>
          </a:xfrm>
          <a:prstGeom prst="rect">
            <a:avLst/>
          </a:prstGeom>
          <a:noFill/>
        </p:spPr>
        <p:txBody>
          <a:bodyPr wrap="square" rtlCol="0">
            <a:spAutoFit/>
          </a:bodyPr>
          <a:lstStyle/>
          <a:p>
            <a:pPr marL="285750" indent="-195580">
              <a:spcBef>
                <a:spcPts val="100"/>
              </a:spcBef>
              <a:spcAft>
                <a:spcPts val="100"/>
              </a:spcAft>
              <a:buClr>
                <a:schemeClr val="tx2"/>
              </a:buClr>
              <a:buFont typeface="Arial" panose="020B0604020202020204" pitchFamily="34" charset="0"/>
              <a:buChar char="•"/>
            </a:pPr>
            <a:r>
              <a:rPr lang="en-US" sz="1600" dirty="0">
                <a:solidFill>
                  <a:srgbClr val="000000"/>
                </a:solidFill>
              </a:rPr>
              <a:t>IPv4 and IPv6 are the principle network layer communication protocols. </a:t>
            </a:r>
          </a:p>
          <a:p>
            <a:pPr marL="285750" indent="-195580">
              <a:spcBef>
                <a:spcPts val="100"/>
              </a:spcBef>
              <a:spcAft>
                <a:spcPts val="100"/>
              </a:spcAft>
              <a:buClr>
                <a:schemeClr val="tx2"/>
              </a:buClr>
              <a:buFont typeface="Arial" panose="020B0604020202020204" pitchFamily="34" charset="0"/>
              <a:buChar char="•"/>
            </a:pPr>
            <a:r>
              <a:rPr lang="en-US" sz="1600" dirty="0">
                <a:solidFill>
                  <a:srgbClr val="000000"/>
                </a:solidFill>
              </a:rPr>
              <a:t>Open Shortest Path First (OSPF) and Internet Control Message Protocol (ICMP) are other network layer protocols.</a:t>
            </a:r>
          </a:p>
          <a:p>
            <a:pPr marL="285750" indent="-285750">
              <a:lnSpc>
                <a:spcPct val="30000"/>
              </a:lnSpc>
              <a:spcBef>
                <a:spcPts val="0"/>
              </a:spcBef>
              <a:spcAft>
                <a:spcPts val="0"/>
              </a:spcAft>
              <a:buClr>
                <a:schemeClr val="tx2"/>
              </a:buClr>
              <a:buFont typeface="Arial" panose="020B0604020202020204" pitchFamily="34" charset="0"/>
              <a:buChar char="•"/>
            </a:pPr>
            <a:endParaRPr lang="en-US" sz="1600" dirty="0">
              <a:solidFill>
                <a:srgbClr val="000000"/>
              </a:solidFill>
            </a:endParaRPr>
          </a:p>
          <a:p>
            <a:pPr marL="90805">
              <a:spcBef>
                <a:spcPts val="100"/>
              </a:spcBef>
              <a:spcAft>
                <a:spcPts val="100"/>
              </a:spcAft>
              <a:buClr>
                <a:schemeClr val="tx2"/>
              </a:buClr>
            </a:pPr>
            <a:r>
              <a:rPr lang="en-US" sz="1600" b="1" dirty="0">
                <a:solidFill>
                  <a:srgbClr val="000000"/>
                </a:solidFill>
              </a:rPr>
              <a:t>Basic operations of network layer protocol:</a:t>
            </a:r>
          </a:p>
          <a:p>
            <a:pPr marL="285750" indent="-195580">
              <a:spcBef>
                <a:spcPts val="100"/>
              </a:spcBef>
              <a:spcAft>
                <a:spcPts val="100"/>
              </a:spcAft>
              <a:buClr>
                <a:schemeClr val="tx2"/>
              </a:buClr>
              <a:buFont typeface="Arial" panose="020B0604020202020204" pitchFamily="34" charset="0"/>
              <a:buChar char="•"/>
            </a:pPr>
            <a:r>
              <a:rPr lang="en-US" sz="1600" b="1" dirty="0">
                <a:solidFill>
                  <a:srgbClr val="000000"/>
                </a:solidFill>
              </a:rPr>
              <a:t>Addressing end devices</a:t>
            </a:r>
            <a:r>
              <a:rPr lang="en-US" sz="1600" dirty="0">
                <a:solidFill>
                  <a:srgbClr val="000000"/>
                </a:solidFill>
              </a:rPr>
              <a:t> - Configured with a unique IP address for identification </a:t>
            </a:r>
          </a:p>
          <a:p>
            <a:pPr marL="285750" indent="-195580">
              <a:spcBef>
                <a:spcPts val="100"/>
              </a:spcBef>
              <a:spcAft>
                <a:spcPts val="100"/>
              </a:spcAft>
              <a:buClr>
                <a:schemeClr val="tx2"/>
              </a:buClr>
              <a:buFont typeface="Arial" panose="020B0604020202020204" pitchFamily="34" charset="0"/>
              <a:buChar char="•"/>
            </a:pPr>
            <a:r>
              <a:rPr lang="en-US" sz="1600" b="1" dirty="0">
                <a:solidFill>
                  <a:srgbClr val="000000"/>
                </a:solidFill>
              </a:rPr>
              <a:t>Encapsulation</a:t>
            </a:r>
            <a:r>
              <a:rPr lang="en-US" sz="1600" dirty="0">
                <a:solidFill>
                  <a:srgbClr val="000000"/>
                </a:solidFill>
              </a:rPr>
              <a:t> - </a:t>
            </a:r>
            <a:r>
              <a:rPr lang="pt-BR" sz="1600" dirty="0">
                <a:solidFill>
                  <a:srgbClr val="000000"/>
                </a:solidFill>
              </a:rPr>
              <a:t>Encapsulates the Protocol Data Unit (PDU) from the transport layer into a packet.</a:t>
            </a:r>
            <a:endParaRPr lang="en-US" sz="1600" dirty="0">
              <a:solidFill>
                <a:srgbClr val="000000"/>
              </a:solidFill>
            </a:endParaRPr>
          </a:p>
          <a:p>
            <a:pPr marL="285750" indent="-195580">
              <a:spcBef>
                <a:spcPts val="100"/>
              </a:spcBef>
              <a:spcAft>
                <a:spcPts val="100"/>
              </a:spcAft>
              <a:buClr>
                <a:schemeClr val="tx2"/>
              </a:buClr>
              <a:buFont typeface="Arial" panose="020B0604020202020204" pitchFamily="34" charset="0"/>
              <a:buChar char="•"/>
            </a:pPr>
            <a:r>
              <a:rPr lang="en-US" sz="1600" b="1" dirty="0">
                <a:solidFill>
                  <a:srgbClr val="000000"/>
                </a:solidFill>
              </a:rPr>
              <a:t>Routing</a:t>
            </a:r>
            <a:r>
              <a:rPr lang="en-US" sz="1600" dirty="0">
                <a:solidFill>
                  <a:srgbClr val="000000"/>
                </a:solidFill>
              </a:rPr>
              <a:t> - Select the best path and direct packets towards destination host.</a:t>
            </a:r>
          </a:p>
          <a:p>
            <a:pPr marL="285750" indent="-195580">
              <a:spcBef>
                <a:spcPts val="100"/>
              </a:spcBef>
              <a:spcAft>
                <a:spcPts val="100"/>
              </a:spcAft>
              <a:buClr>
                <a:schemeClr val="tx2"/>
              </a:buClr>
              <a:buFont typeface="Arial" panose="020B0604020202020204" pitchFamily="34" charset="0"/>
              <a:buChar char="•"/>
            </a:pPr>
            <a:r>
              <a:rPr lang="en-US" sz="1600" b="1" dirty="0">
                <a:solidFill>
                  <a:srgbClr val="000000"/>
                </a:solidFill>
              </a:rPr>
              <a:t>De-encapsulation</a:t>
            </a:r>
            <a:r>
              <a:rPr lang="en-US" sz="1600" dirty="0">
                <a:solidFill>
                  <a:srgbClr val="000000"/>
                </a:solidFill>
              </a:rPr>
              <a:t> – Performed by the destination host.</a:t>
            </a:r>
          </a:p>
          <a:p>
            <a:pPr>
              <a:spcBef>
                <a:spcPts val="100"/>
              </a:spcBef>
              <a:spcAft>
                <a:spcPts val="100"/>
              </a:spcAft>
            </a:pPr>
            <a:endParaRPr lang="en-IN" dirty="0"/>
          </a:p>
        </p:txBody>
      </p:sp>
      <p:sp>
        <p:nvSpPr>
          <p:cNvPr id="8" name="Text Box 1"/>
          <p:cNvSpPr txBox="1">
            <a:spLocks noChangeArrowheads="1"/>
          </p:cNvSpPr>
          <p:nvPr/>
        </p:nvSpPr>
        <p:spPr bwMode="auto">
          <a:xfrm>
            <a:off x="5242696" y="3925397"/>
            <a:ext cx="3813838" cy="53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lvl1pPr algn="l" defTabSz="684530" rtl="0" eaLnBrk="1" fontAlgn="base" hangingPunct="1">
              <a:lnSpc>
                <a:spcPct val="100000"/>
              </a:lnSpc>
              <a:spcBef>
                <a:spcPct val="0"/>
              </a:spcBef>
              <a:spcAft>
                <a:spcPct val="0"/>
              </a:spcAft>
              <a:defRPr lang="en-US" sz="2400" kern="1200">
                <a:solidFill>
                  <a:schemeClr val="accent4"/>
                </a:solidFill>
                <a:latin typeface="+mj-lt"/>
                <a:ea typeface="MS PGothic" panose="020B0600070205080204" pitchFamily="34" charset="-128"/>
                <a:cs typeface="CiscoSans"/>
              </a:defRPr>
            </a:lvl1pPr>
            <a:lvl2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2pPr>
            <a:lvl3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3pPr>
            <a:lvl4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4pPr>
            <a:lvl5pPr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cs typeface="CiscoSans" pitchFamily="34" charset="0"/>
              </a:defRPr>
            </a:lvl5pPr>
            <a:lvl6pPr marL="4572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6pPr>
            <a:lvl7pPr marL="9144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7pPr>
            <a:lvl8pPr marL="13716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8pPr>
            <a:lvl9pPr marL="1828800" algn="l" defTabSz="684530" rtl="0" eaLnBrk="1" fontAlgn="base" hangingPunct="1">
              <a:lnSpc>
                <a:spcPct val="80000"/>
              </a:lnSpc>
              <a:spcBef>
                <a:spcPct val="0"/>
              </a:spcBef>
              <a:spcAft>
                <a:spcPct val="0"/>
              </a:spcAft>
              <a:defRPr sz="3200">
                <a:solidFill>
                  <a:srgbClr val="676767"/>
                </a:solidFill>
                <a:latin typeface="Arial" panose="020B0604020202020204" pitchFamily="34" charset="0"/>
                <a:ea typeface="MS PGothic" panose="020B0600070205080204" pitchFamily="34" charset="-128"/>
              </a:defRPr>
            </a:lvl9pPr>
          </a:lstStyle>
          <a:p>
            <a:pPr algn="ctr"/>
            <a:r>
              <a:rPr lang="en-US" sz="1600" dirty="0">
                <a:solidFill>
                  <a:srgbClr val="000000"/>
                </a:solidFill>
                <a:latin typeface="+mn-lt"/>
              </a:rPr>
              <a:t>Network Layer Protocol</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696" y="1345162"/>
            <a:ext cx="3813838" cy="2560252"/>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custDataLst>
      <p:tags r:id="rId1"/>
    </p:custData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40</TotalTime>
  <Words>5780</Words>
  <Application>Microsoft Office PowerPoint</Application>
  <PresentationFormat>On-screen Show (16:9)</PresentationFormat>
  <Paragraphs>673</Paragraphs>
  <Slides>53</Slides>
  <Notes>53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CiscoSans ExtraLight</vt:lpstr>
      <vt:lpstr>Courier New</vt:lpstr>
      <vt:lpstr>Wingdings</vt:lpstr>
      <vt:lpstr>Default Theme</vt:lpstr>
      <vt:lpstr>Module 6:Ethernet and Internet    Protocol(IP)</vt:lpstr>
      <vt:lpstr>Module Objectives</vt:lpstr>
      <vt:lpstr>6.1 Ethernet</vt:lpstr>
      <vt:lpstr>PowerPoint Presentation</vt:lpstr>
      <vt:lpstr>PowerPoint Presentation</vt:lpstr>
      <vt:lpstr>PowerPoint Presentation</vt:lpstr>
      <vt:lpstr>PowerPoint Presentation</vt:lpstr>
      <vt:lpstr>6.2 IPv4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6.3 IP Addressing Basics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6.4 Types of IPv4 Addresses</vt:lpstr>
      <vt:lpstr>PowerPoint Presentation</vt:lpstr>
      <vt:lpstr>PowerPoint Presentation</vt:lpstr>
      <vt:lpstr>PowerPoint Presentation</vt:lpstr>
      <vt:lpstr>PowerPoint Presentation</vt:lpstr>
      <vt:lpstr>6.5 The Default Gateway </vt:lpstr>
      <vt:lpstr>PowerPoint Presentation</vt:lpstr>
      <vt:lpstr>PowerPoint Presentation</vt:lpstr>
      <vt:lpstr>PowerPoint Presentation</vt:lpstr>
      <vt:lpstr>PowerPoint Presentation</vt:lpstr>
      <vt:lpstr>PowerPoint Presentation</vt:lpstr>
      <vt:lpstr>6.6 IPv6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6.7 Ethernet and IP Protocol     Summary  </vt:lpstr>
      <vt:lpstr>Ethernet and IP Protocol Summary What Did I Learn in this Module?</vt:lpstr>
      <vt:lpstr>Ethernet and IP Protocol Summary What Did I Learn in this Module?</vt:lpstr>
      <vt:lpstr>Module 6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Student</cp:lastModifiedBy>
  <cp:revision>1534</cp:revision>
  <dcterms:created xsi:type="dcterms:W3CDTF">2016-08-22T22:27:00Z</dcterms:created>
  <dcterms:modified xsi:type="dcterms:W3CDTF">2024-04-24T03:43:38Z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ICV">
    <vt:lpwstr>287FF1937F0E4557A808D2D1BDD17304_13</vt:lpwstr>
  </property>
  <property fmtid="{D5CDD505-2E9C-101B-9397-08002B2CF9AE}" pid="11" name="KSOProductBuildVer">
    <vt:lpwstr>1033-12.2.0.13489</vt:lpwstr>
  </property>
</Properties>
</file>