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DE200-D289-4BEF-8AFE-EAF0E08E147D}" type="datetimeFigureOut">
              <a:rPr lang="fr-FR" smtClean="0"/>
              <a:t>03/02/2023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24D30-C758-4EC4-9D3A-D21226164CAC}" type="slidenum">
              <a:rPr lang="fr-FR" smtClean="0"/>
              <a:t>‹N°›</a:t>
            </a:fld>
            <a:endParaRPr lang="fr-FR"/>
          </a:p>
        </p:txBody>
      </p:sp>
    </p:spTree>
    <p:extLst>
      <p:ext uri="{BB962C8B-B14F-4D97-AF65-F5344CB8AC3E}">
        <p14:creationId xmlns:p14="http://schemas.microsoft.com/office/powerpoint/2010/main" val="542744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fr-FR"/>
              <a:t>Modifiez le style du titre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53C86ADF-E15C-4B50-A154-4AAF7933B946}" type="datetimeFigureOut">
              <a:rPr lang="fr-FR" smtClean="0"/>
              <a:t>03/02/2023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65840F1-80AA-4CEC-A2AC-4077A77D50D4}" type="slidenum">
              <a:rPr lang="fr-FR" smtClean="0"/>
              <a:t>‹N°›</a:t>
            </a:fld>
            <a:endParaRPr lang="fr-FR"/>
          </a:p>
        </p:txBody>
      </p:sp>
    </p:spTree>
    <p:extLst>
      <p:ext uri="{BB962C8B-B14F-4D97-AF65-F5344CB8AC3E}">
        <p14:creationId xmlns:p14="http://schemas.microsoft.com/office/powerpoint/2010/main" val="2610874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C86ADF-E15C-4B50-A154-4AAF7933B946}" type="datetimeFigureOut">
              <a:rPr lang="fr-FR" smtClean="0"/>
              <a:t>03/02/2023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65840F1-80AA-4CEC-A2AC-4077A77D50D4}" type="slidenum">
              <a:rPr lang="fr-FR" smtClean="0"/>
              <a:t>‹N°›</a:t>
            </a:fld>
            <a:endParaRPr lang="fr-FR"/>
          </a:p>
        </p:txBody>
      </p:sp>
    </p:spTree>
    <p:extLst>
      <p:ext uri="{BB962C8B-B14F-4D97-AF65-F5344CB8AC3E}">
        <p14:creationId xmlns:p14="http://schemas.microsoft.com/office/powerpoint/2010/main" val="345869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C86ADF-E15C-4B50-A154-4AAF7933B946}" type="datetimeFigureOut">
              <a:rPr lang="fr-FR" smtClean="0"/>
              <a:t>03/02/2023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65840F1-80AA-4CEC-A2AC-4077A77D50D4}" type="slidenum">
              <a:rPr lang="fr-FR" smtClean="0"/>
              <a:t>‹N°›</a:t>
            </a:fld>
            <a:endParaRPr lang="fr-FR"/>
          </a:p>
        </p:txBody>
      </p:sp>
    </p:spTree>
    <p:extLst>
      <p:ext uri="{BB962C8B-B14F-4D97-AF65-F5344CB8AC3E}">
        <p14:creationId xmlns:p14="http://schemas.microsoft.com/office/powerpoint/2010/main" val="2482982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C86ADF-E15C-4B50-A154-4AAF7933B946}" type="datetimeFigureOut">
              <a:rPr lang="fr-FR" smtClean="0"/>
              <a:t>03/02/2023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65840F1-80AA-4CEC-A2AC-4077A77D50D4}" type="slidenum">
              <a:rPr lang="fr-FR" smtClean="0"/>
              <a:t>‹N°›</a:t>
            </a:fld>
            <a:endParaRPr lang="fr-FR"/>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20295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fr-FR"/>
              <a:t>Modifiez le style du titre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C86ADF-E15C-4B50-A154-4AAF7933B946}" type="datetimeFigureOut">
              <a:rPr lang="fr-FR" smtClean="0"/>
              <a:t>03/02/2023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65840F1-80AA-4CEC-A2AC-4077A77D50D4}" type="slidenum">
              <a:rPr lang="fr-FR" smtClean="0"/>
              <a:t>‹N°›</a:t>
            </a:fld>
            <a:endParaRPr lang="fr-FR"/>
          </a:p>
        </p:txBody>
      </p:sp>
    </p:spTree>
    <p:extLst>
      <p:ext uri="{BB962C8B-B14F-4D97-AF65-F5344CB8AC3E}">
        <p14:creationId xmlns:p14="http://schemas.microsoft.com/office/powerpoint/2010/main" val="1459696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fr-FR"/>
              <a:t>Modifiez le style du titre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3C86ADF-E15C-4B50-A154-4AAF7933B946}" type="datetimeFigureOut">
              <a:rPr lang="fr-FR" smtClean="0"/>
              <a:t>03/02/2023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65840F1-80AA-4CEC-A2AC-4077A77D50D4}" type="slidenum">
              <a:rPr lang="fr-FR" smtClean="0"/>
              <a:t>‹N°›</a:t>
            </a:fld>
            <a:endParaRPr lang="fr-FR"/>
          </a:p>
        </p:txBody>
      </p:sp>
    </p:spTree>
    <p:extLst>
      <p:ext uri="{BB962C8B-B14F-4D97-AF65-F5344CB8AC3E}">
        <p14:creationId xmlns:p14="http://schemas.microsoft.com/office/powerpoint/2010/main" val="2676532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fr-FR"/>
              <a:t>Modifiez le style du titre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3C86ADF-E15C-4B50-A154-4AAF7933B946}" type="datetimeFigureOut">
              <a:rPr lang="fr-FR" smtClean="0"/>
              <a:t>03/02/2023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65840F1-80AA-4CEC-A2AC-4077A77D50D4}" type="slidenum">
              <a:rPr lang="fr-FR" smtClean="0"/>
              <a:t>‹N°›</a:t>
            </a:fld>
            <a:endParaRPr lang="fr-FR"/>
          </a:p>
        </p:txBody>
      </p:sp>
    </p:spTree>
    <p:extLst>
      <p:ext uri="{BB962C8B-B14F-4D97-AF65-F5344CB8AC3E}">
        <p14:creationId xmlns:p14="http://schemas.microsoft.com/office/powerpoint/2010/main" val="1612358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3C86ADF-E15C-4B50-A154-4AAF7933B946}" type="datetimeFigureOut">
              <a:rPr lang="fr-FR" smtClean="0"/>
              <a:t>03/02/2023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65840F1-80AA-4CEC-A2AC-4077A77D50D4}" type="slidenum">
              <a:rPr lang="fr-FR" smtClean="0"/>
              <a:t>‹N°›</a:t>
            </a:fld>
            <a:endParaRPr lang="fr-FR"/>
          </a:p>
        </p:txBody>
      </p:sp>
    </p:spTree>
    <p:extLst>
      <p:ext uri="{BB962C8B-B14F-4D97-AF65-F5344CB8AC3E}">
        <p14:creationId xmlns:p14="http://schemas.microsoft.com/office/powerpoint/2010/main" val="3536083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3C86ADF-E15C-4B50-A154-4AAF7933B946}" type="datetimeFigureOut">
              <a:rPr lang="fr-FR" smtClean="0"/>
              <a:t>03/02/2023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65840F1-80AA-4CEC-A2AC-4077A77D50D4}" type="slidenum">
              <a:rPr lang="fr-FR" smtClean="0"/>
              <a:t>‹N°›</a:t>
            </a:fld>
            <a:endParaRPr lang="fr-FR"/>
          </a:p>
        </p:txBody>
      </p:sp>
    </p:spTree>
    <p:extLst>
      <p:ext uri="{BB962C8B-B14F-4D97-AF65-F5344CB8AC3E}">
        <p14:creationId xmlns:p14="http://schemas.microsoft.com/office/powerpoint/2010/main" val="373478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3C86ADF-E15C-4B50-A154-4AAF7933B946}" type="datetimeFigureOut">
              <a:rPr lang="fr-FR" smtClean="0"/>
              <a:t>03/02/2023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65840F1-80AA-4CEC-A2AC-4077A77D50D4}" type="slidenum">
              <a:rPr lang="fr-FR" smtClean="0"/>
              <a:t>‹N°›</a:t>
            </a:fld>
            <a:endParaRPr lang="fr-FR"/>
          </a:p>
        </p:txBody>
      </p:sp>
    </p:spTree>
    <p:extLst>
      <p:ext uri="{BB962C8B-B14F-4D97-AF65-F5344CB8AC3E}">
        <p14:creationId xmlns:p14="http://schemas.microsoft.com/office/powerpoint/2010/main" val="3089599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fr-FR"/>
              <a:t>Modifiez le style du titre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3C86ADF-E15C-4B50-A154-4AAF7933B946}" type="datetimeFigureOut">
              <a:rPr lang="fr-FR" smtClean="0"/>
              <a:t>03/02/2023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65840F1-80AA-4CEC-A2AC-4077A77D50D4}" type="slidenum">
              <a:rPr lang="fr-FR" smtClean="0"/>
              <a:t>‹N°›</a:t>
            </a:fld>
            <a:endParaRPr lang="fr-FR"/>
          </a:p>
        </p:txBody>
      </p:sp>
    </p:spTree>
    <p:extLst>
      <p:ext uri="{BB962C8B-B14F-4D97-AF65-F5344CB8AC3E}">
        <p14:creationId xmlns:p14="http://schemas.microsoft.com/office/powerpoint/2010/main" val="678970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3C86ADF-E15C-4B50-A154-4AAF7933B946}" type="datetimeFigureOut">
              <a:rPr lang="fr-FR" smtClean="0"/>
              <a:t>03/02/2023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65840F1-80AA-4CEC-A2AC-4077A77D50D4}" type="slidenum">
              <a:rPr lang="fr-FR" smtClean="0"/>
              <a:t>‹N°›</a:t>
            </a:fld>
            <a:endParaRPr lang="fr-FR"/>
          </a:p>
        </p:txBody>
      </p:sp>
    </p:spTree>
    <p:extLst>
      <p:ext uri="{BB962C8B-B14F-4D97-AF65-F5344CB8AC3E}">
        <p14:creationId xmlns:p14="http://schemas.microsoft.com/office/powerpoint/2010/main" val="2147090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20000" y="2505075"/>
            <a:ext cx="5025216"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6" name="Content Placeholder 5"/>
          <p:cNvSpPr>
            <a:spLocks noGrp="1"/>
          </p:cNvSpPr>
          <p:nvPr>
            <p:ph sz="quarter" idx="4"/>
          </p:nvPr>
        </p:nvSpPr>
        <p:spPr>
          <a:xfrm>
            <a:off x="6319840" y="2505075"/>
            <a:ext cx="503554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3C86ADF-E15C-4B50-A154-4AAF7933B946}" type="datetimeFigureOut">
              <a:rPr lang="fr-FR" smtClean="0"/>
              <a:t>03/02/2023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65840F1-80AA-4CEC-A2AC-4077A77D50D4}" type="slidenum">
              <a:rPr lang="fr-FR" smtClean="0"/>
              <a:t>‹N°›</a:t>
            </a:fld>
            <a:endParaRPr lang="fr-FR"/>
          </a:p>
        </p:txBody>
      </p:sp>
    </p:spTree>
    <p:extLst>
      <p:ext uri="{BB962C8B-B14F-4D97-AF65-F5344CB8AC3E}">
        <p14:creationId xmlns:p14="http://schemas.microsoft.com/office/powerpoint/2010/main" val="3520075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3C86ADF-E15C-4B50-A154-4AAF7933B946}" type="datetimeFigureOut">
              <a:rPr lang="fr-FR" smtClean="0"/>
              <a:t>03/02/2023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65840F1-80AA-4CEC-A2AC-4077A77D50D4}" type="slidenum">
              <a:rPr lang="fr-FR" smtClean="0"/>
              <a:t>‹N°›</a:t>
            </a:fld>
            <a:endParaRPr lang="fr-FR"/>
          </a:p>
        </p:txBody>
      </p:sp>
    </p:spTree>
    <p:extLst>
      <p:ext uri="{BB962C8B-B14F-4D97-AF65-F5344CB8AC3E}">
        <p14:creationId xmlns:p14="http://schemas.microsoft.com/office/powerpoint/2010/main" val="833011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86ADF-E15C-4B50-A154-4AAF7933B946}" type="datetimeFigureOut">
              <a:rPr lang="fr-FR" smtClean="0"/>
              <a:t>03/02/2023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65840F1-80AA-4CEC-A2AC-4077A77D50D4}" type="slidenum">
              <a:rPr lang="fr-FR" smtClean="0"/>
              <a:t>‹N°›</a:t>
            </a:fld>
            <a:endParaRPr lang="fr-FR"/>
          </a:p>
        </p:txBody>
      </p:sp>
    </p:spTree>
    <p:extLst>
      <p:ext uri="{BB962C8B-B14F-4D97-AF65-F5344CB8AC3E}">
        <p14:creationId xmlns:p14="http://schemas.microsoft.com/office/powerpoint/2010/main" val="2467106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C86ADF-E15C-4B50-A154-4AAF7933B946}" type="datetimeFigureOut">
              <a:rPr lang="fr-FR" smtClean="0"/>
              <a:t>03/02/2023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65840F1-80AA-4CEC-A2AC-4077A77D50D4}" type="slidenum">
              <a:rPr lang="fr-FR" smtClean="0"/>
              <a:t>‹N°›</a:t>
            </a:fld>
            <a:endParaRPr lang="fr-FR"/>
          </a:p>
        </p:txBody>
      </p:sp>
    </p:spTree>
    <p:extLst>
      <p:ext uri="{BB962C8B-B14F-4D97-AF65-F5344CB8AC3E}">
        <p14:creationId xmlns:p14="http://schemas.microsoft.com/office/powerpoint/2010/main" val="1272967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C86ADF-E15C-4B50-A154-4AAF7933B946}" type="datetimeFigureOut">
              <a:rPr lang="fr-FR" smtClean="0"/>
              <a:t>03/02/2023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65840F1-80AA-4CEC-A2AC-4077A77D50D4}" type="slidenum">
              <a:rPr lang="fr-FR" smtClean="0"/>
              <a:t>‹N°›</a:t>
            </a:fld>
            <a:endParaRPr lang="fr-FR"/>
          </a:p>
        </p:txBody>
      </p:sp>
    </p:spTree>
    <p:extLst>
      <p:ext uri="{BB962C8B-B14F-4D97-AF65-F5344CB8AC3E}">
        <p14:creationId xmlns:p14="http://schemas.microsoft.com/office/powerpoint/2010/main" val="2526547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3C86ADF-E15C-4B50-A154-4AAF7933B946}" type="datetimeFigureOut">
              <a:rPr lang="fr-FR" smtClean="0"/>
              <a:t>03/02/2023</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65840F1-80AA-4CEC-A2AC-4077A77D50D4}" type="slidenum">
              <a:rPr lang="fr-FR" smtClean="0"/>
              <a:t>‹N°›</a:t>
            </a:fld>
            <a:endParaRPr lang="fr-FR"/>
          </a:p>
        </p:txBody>
      </p:sp>
    </p:spTree>
    <p:extLst>
      <p:ext uri="{BB962C8B-B14F-4D97-AF65-F5344CB8AC3E}">
        <p14:creationId xmlns:p14="http://schemas.microsoft.com/office/powerpoint/2010/main" val="336002232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748F49-61A0-416F-B5B2-C6333A5B9D78}"/>
              </a:ext>
            </a:extLst>
          </p:cNvPr>
          <p:cNvSpPr>
            <a:spLocks noGrp="1"/>
          </p:cNvSpPr>
          <p:nvPr>
            <p:ph type="ctrTitle"/>
          </p:nvPr>
        </p:nvSpPr>
        <p:spPr>
          <a:xfrm>
            <a:off x="1232451" y="403433"/>
            <a:ext cx="9541565" cy="1196767"/>
          </a:xfrm>
        </p:spPr>
        <p:txBody>
          <a:bodyPr>
            <a:normAutofit fontScale="90000"/>
          </a:bodyPr>
          <a:lstStyle/>
          <a:p>
            <a:pPr algn="ctr"/>
            <a:r>
              <a:rPr lang="fr-FR" b="1" dirty="0">
                <a:solidFill>
                  <a:schemeClr val="accent5">
                    <a:lumMod val="75000"/>
                  </a:schemeClr>
                </a:solidFill>
                <a:latin typeface="Aldhabi" panose="01000000000000000000" pitchFamily="2" charset="-78"/>
                <a:cs typeface="Aldhabi" panose="01000000000000000000" pitchFamily="2" charset="-78"/>
              </a:rPr>
              <a:t>The  web and Internet</a:t>
            </a:r>
          </a:p>
        </p:txBody>
      </p:sp>
      <p:sp>
        <p:nvSpPr>
          <p:cNvPr id="11" name="ZoneTexte 10">
            <a:extLst>
              <a:ext uri="{FF2B5EF4-FFF2-40B4-BE49-F238E27FC236}">
                <a16:creationId xmlns:a16="http://schemas.microsoft.com/office/drawing/2014/main" id="{E43E773E-437F-4B1D-882F-356545734CE3}"/>
              </a:ext>
            </a:extLst>
          </p:cNvPr>
          <p:cNvSpPr txBox="1"/>
          <p:nvPr/>
        </p:nvSpPr>
        <p:spPr>
          <a:xfrm>
            <a:off x="463826" y="2449924"/>
            <a:ext cx="6069496" cy="3293209"/>
          </a:xfrm>
          <a:prstGeom prst="rect">
            <a:avLst/>
          </a:prstGeom>
          <a:noFill/>
        </p:spPr>
        <p:txBody>
          <a:bodyPr wrap="square" rtlCol="0">
            <a:spAutoFit/>
          </a:bodyPr>
          <a:lstStyle/>
          <a:p>
            <a:r>
              <a:rPr lang="en-US" sz="2600" b="0" i="0" dirty="0">
                <a:effectLst/>
                <a:latin typeface="Andalus" panose="02020603050405020304" pitchFamily="18" charset="-78"/>
                <a:cs typeface="Andalus" panose="02020603050405020304" pitchFamily="18" charset="-78"/>
              </a:rPr>
              <a:t>The world wide web, or web for short, are the pages you see when you're at a device and you're online. But the internet is the network of connected computers that the web works on, as well as what emails and files travel across. Think of the internet as the roads that connect towns and cities together.</a:t>
            </a:r>
            <a:endParaRPr lang="fr-FR" sz="2600" dirty="0">
              <a:latin typeface="Andalus" panose="02020603050405020304" pitchFamily="18" charset="-78"/>
              <a:cs typeface="Andalus" panose="02020603050405020304" pitchFamily="18" charset="-78"/>
            </a:endParaRPr>
          </a:p>
        </p:txBody>
      </p:sp>
      <p:pic>
        <p:nvPicPr>
          <p:cNvPr id="15" name="Image 14">
            <a:extLst>
              <a:ext uri="{FF2B5EF4-FFF2-40B4-BE49-F238E27FC236}">
                <a16:creationId xmlns:a16="http://schemas.microsoft.com/office/drawing/2014/main" id="{B09F485F-F88F-43E7-8770-52E00DCAA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340" y="2536927"/>
            <a:ext cx="4572000" cy="3228975"/>
          </a:xfrm>
          <a:prstGeom prst="rect">
            <a:avLst/>
          </a:prstGeom>
        </p:spPr>
      </p:pic>
    </p:spTree>
    <p:extLst>
      <p:ext uri="{BB962C8B-B14F-4D97-AF65-F5344CB8AC3E}">
        <p14:creationId xmlns:p14="http://schemas.microsoft.com/office/powerpoint/2010/main" val="295346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70F164-53D8-4FEE-9D46-15C68AB4A220}"/>
              </a:ext>
            </a:extLst>
          </p:cNvPr>
          <p:cNvSpPr>
            <a:spLocks noGrp="1"/>
          </p:cNvSpPr>
          <p:nvPr>
            <p:ph type="title"/>
          </p:nvPr>
        </p:nvSpPr>
        <p:spPr/>
        <p:txBody>
          <a:bodyPr>
            <a:normAutofit/>
          </a:bodyPr>
          <a:lstStyle/>
          <a:p>
            <a:pPr algn="ctr"/>
            <a:r>
              <a:rPr lang="fr-FR" sz="8600" b="1" dirty="0">
                <a:solidFill>
                  <a:schemeClr val="accent5">
                    <a:lumMod val="75000"/>
                  </a:schemeClr>
                </a:solidFill>
                <a:latin typeface="Aldhabi" panose="01000000000000000000" pitchFamily="2" charset="-78"/>
                <a:cs typeface="Aldhabi" panose="01000000000000000000" pitchFamily="2" charset="-78"/>
              </a:rPr>
              <a:t>How </a:t>
            </a:r>
            <a:r>
              <a:rPr lang="fr-FR" sz="8600" b="1" dirty="0" err="1">
                <a:solidFill>
                  <a:schemeClr val="accent5">
                    <a:lumMod val="75000"/>
                  </a:schemeClr>
                </a:solidFill>
                <a:latin typeface="Aldhabi" panose="01000000000000000000" pitchFamily="2" charset="-78"/>
                <a:cs typeface="Aldhabi" panose="01000000000000000000" pitchFamily="2" charset="-78"/>
              </a:rPr>
              <a:t>Does</a:t>
            </a:r>
            <a:r>
              <a:rPr lang="fr-FR" sz="8600" b="1" dirty="0">
                <a:solidFill>
                  <a:schemeClr val="accent5">
                    <a:lumMod val="75000"/>
                  </a:schemeClr>
                </a:solidFill>
                <a:latin typeface="Aldhabi" panose="01000000000000000000" pitchFamily="2" charset="-78"/>
                <a:cs typeface="Aldhabi" panose="01000000000000000000" pitchFamily="2" charset="-78"/>
              </a:rPr>
              <a:t> The Web Work ?</a:t>
            </a:r>
          </a:p>
        </p:txBody>
      </p:sp>
      <p:sp>
        <p:nvSpPr>
          <p:cNvPr id="3" name="Espace réservé du contenu 2">
            <a:extLst>
              <a:ext uri="{FF2B5EF4-FFF2-40B4-BE49-F238E27FC236}">
                <a16:creationId xmlns:a16="http://schemas.microsoft.com/office/drawing/2014/main" id="{CD7EBE9E-ACBB-4DAC-96E6-516432A7A93D}"/>
              </a:ext>
            </a:extLst>
          </p:cNvPr>
          <p:cNvSpPr>
            <a:spLocks noGrp="1"/>
          </p:cNvSpPr>
          <p:nvPr>
            <p:ph idx="1"/>
          </p:nvPr>
        </p:nvSpPr>
        <p:spPr>
          <a:xfrm>
            <a:off x="152592" y="1847850"/>
            <a:ext cx="6765044" cy="5010150"/>
          </a:xfrm>
        </p:spPr>
        <p:txBody>
          <a:bodyPr/>
          <a:lstStyle/>
          <a:p>
            <a:pPr marL="0" indent="0">
              <a:buNone/>
            </a:pPr>
            <a:endParaRPr lang="fr-FR" dirty="0">
              <a:solidFill>
                <a:schemeClr val="bg1"/>
              </a:solidFill>
            </a:endParaRPr>
          </a:p>
          <a:p>
            <a:pPr marL="0" indent="0">
              <a:buNone/>
            </a:pPr>
            <a:r>
              <a:rPr lang="fr-FR" sz="3200" dirty="0">
                <a:solidFill>
                  <a:schemeClr val="accent4">
                    <a:lumMod val="20000"/>
                    <a:lumOff val="80000"/>
                  </a:schemeClr>
                </a:solidFill>
                <a:latin typeface="Arial" panose="020B0604020202020204" pitchFamily="34" charset="0"/>
                <a:cs typeface="Arial" panose="020B0604020202020204" pitchFamily="34" charset="0"/>
              </a:rPr>
              <a:t>• </a:t>
            </a:r>
            <a:r>
              <a:rPr lang="en-US" sz="3200" b="0" i="0" dirty="0">
                <a:solidFill>
                  <a:schemeClr val="accent4">
                    <a:lumMod val="20000"/>
                    <a:lumOff val="80000"/>
                  </a:schemeClr>
                </a:solidFill>
                <a:effectLst/>
                <a:latin typeface="Arial" panose="020B0604020202020204" pitchFamily="34" charset="0"/>
                <a:cs typeface="Arial" panose="020B0604020202020204" pitchFamily="34" charset="0"/>
              </a:rPr>
              <a:t>Web servers and web browser communicate via HTTP</a:t>
            </a:r>
          </a:p>
          <a:p>
            <a:pPr marL="0" indent="0">
              <a:buNone/>
            </a:pPr>
            <a:endParaRPr lang="en-US" sz="3200" b="0" i="0" dirty="0">
              <a:solidFill>
                <a:schemeClr val="accent4">
                  <a:lumMod val="20000"/>
                  <a:lumOff val="80000"/>
                </a:schemeClr>
              </a:solidFill>
              <a:effectLst/>
              <a:latin typeface="Arial" panose="020B0604020202020204" pitchFamily="34" charset="0"/>
              <a:cs typeface="Arial" panose="020B0604020202020204" pitchFamily="34" charset="0"/>
            </a:endParaRPr>
          </a:p>
          <a:p>
            <a:pPr marL="0" indent="0">
              <a:buNone/>
            </a:pPr>
            <a:r>
              <a:rPr lang="fr-FR" sz="3200" dirty="0">
                <a:solidFill>
                  <a:schemeClr val="accent4">
                    <a:lumMod val="20000"/>
                    <a:lumOff val="80000"/>
                  </a:schemeClr>
                </a:solidFill>
                <a:latin typeface="Arial" panose="020B0604020202020204" pitchFamily="34" charset="0"/>
                <a:cs typeface="Arial" panose="020B0604020202020204" pitchFamily="34" charset="0"/>
              </a:rPr>
              <a:t>• </a:t>
            </a:r>
            <a:r>
              <a:rPr lang="en-US" sz="3200" b="0" i="0" dirty="0">
                <a:solidFill>
                  <a:schemeClr val="accent4">
                    <a:lumMod val="20000"/>
                    <a:lumOff val="80000"/>
                  </a:schemeClr>
                </a:solidFill>
                <a:effectLst/>
                <a:latin typeface="Arial" panose="020B0604020202020204" pitchFamily="34" charset="0"/>
                <a:cs typeface="Arial" panose="020B0604020202020204" pitchFamily="34" charset="0"/>
              </a:rPr>
              <a:t>HTTP ensures that all parts of the web page are delivered</a:t>
            </a:r>
          </a:p>
          <a:p>
            <a:pPr marL="0" indent="0">
              <a:buNone/>
            </a:pPr>
            <a:endParaRPr lang="fr-FR" sz="3200" dirty="0">
              <a:solidFill>
                <a:schemeClr val="accent4">
                  <a:lumMod val="20000"/>
                  <a:lumOff val="80000"/>
                </a:schemeClr>
              </a:solidFill>
              <a:latin typeface="Arial" panose="020B0604020202020204" pitchFamily="34" charset="0"/>
              <a:cs typeface="Arial" panose="020B0604020202020204" pitchFamily="34" charset="0"/>
            </a:endParaRPr>
          </a:p>
          <a:p>
            <a:pPr marL="0" indent="0">
              <a:buNone/>
            </a:pPr>
            <a:r>
              <a:rPr lang="fr-FR" sz="3200" dirty="0">
                <a:solidFill>
                  <a:schemeClr val="accent4">
                    <a:lumMod val="20000"/>
                    <a:lumOff val="80000"/>
                  </a:schemeClr>
                </a:solidFill>
                <a:latin typeface="Arial" panose="020B0604020202020204" pitchFamily="34" charset="0"/>
                <a:cs typeface="Arial" panose="020B0604020202020204" pitchFamily="34" charset="0"/>
              </a:rPr>
              <a:t>•</a:t>
            </a:r>
            <a:r>
              <a:rPr lang="en-US" sz="3200" b="0" i="0" dirty="0">
                <a:solidFill>
                  <a:schemeClr val="accent4">
                    <a:lumMod val="20000"/>
                    <a:lumOff val="80000"/>
                  </a:schemeClr>
                </a:solidFill>
                <a:effectLst/>
                <a:latin typeface="Arial" panose="020B0604020202020204" pitchFamily="34" charset="0"/>
                <a:cs typeface="Arial" panose="020B0604020202020204" pitchFamily="34" charset="0"/>
              </a:rPr>
              <a:t> Web browser decides how these items are displayed</a:t>
            </a:r>
          </a:p>
          <a:p>
            <a:pPr marL="0" indent="0">
              <a:buNone/>
            </a:pPr>
            <a:endParaRPr lang="en-US" sz="3200" dirty="0">
              <a:solidFill>
                <a:srgbClr val="000000"/>
              </a:solidFill>
              <a:latin typeface="Arial" panose="020B0604020202020204" pitchFamily="34" charset="0"/>
              <a:cs typeface="Arial" panose="020B0604020202020204" pitchFamily="34" charset="0"/>
            </a:endParaRPr>
          </a:p>
          <a:p>
            <a:pPr marL="0" indent="0">
              <a:buNone/>
            </a:pPr>
            <a:endParaRPr lang="en-US" sz="3200" b="0" i="0" dirty="0">
              <a:solidFill>
                <a:srgbClr val="000000"/>
              </a:solidFill>
              <a:effectLst/>
              <a:latin typeface="Arial" panose="020B0604020202020204" pitchFamily="34" charset="0"/>
              <a:cs typeface="Arial" panose="020B0604020202020204" pitchFamily="34" charset="0"/>
            </a:endParaRPr>
          </a:p>
          <a:p>
            <a:pPr marL="0" indent="0">
              <a:buNone/>
            </a:pPr>
            <a:endParaRPr lang="fr-FR" dirty="0">
              <a:solidFill>
                <a:schemeClr val="bg1"/>
              </a:solidFill>
            </a:endParaRPr>
          </a:p>
        </p:txBody>
      </p:sp>
      <p:sp>
        <p:nvSpPr>
          <p:cNvPr id="4" name="Espace réservé du numéro de diapositive 3">
            <a:extLst>
              <a:ext uri="{FF2B5EF4-FFF2-40B4-BE49-F238E27FC236}">
                <a16:creationId xmlns:a16="http://schemas.microsoft.com/office/drawing/2014/main" id="{5144A4F5-6F76-4E4E-80EE-BD40AC3BE993}"/>
              </a:ext>
            </a:extLst>
          </p:cNvPr>
          <p:cNvSpPr>
            <a:spLocks noGrp="1"/>
          </p:cNvSpPr>
          <p:nvPr>
            <p:ph type="sldNum" sz="quarter" idx="12"/>
          </p:nvPr>
        </p:nvSpPr>
        <p:spPr/>
        <p:txBody>
          <a:bodyPr/>
          <a:lstStyle/>
          <a:p>
            <a:fld id="{965840F1-80AA-4CEC-A2AC-4077A77D50D4}" type="slidenum">
              <a:rPr lang="fr-FR" smtClean="0"/>
              <a:t>2</a:t>
            </a:fld>
            <a:endParaRPr lang="fr-FR"/>
          </a:p>
        </p:txBody>
      </p:sp>
      <p:pic>
        <p:nvPicPr>
          <p:cNvPr id="7" name="Image 6">
            <a:extLst>
              <a:ext uri="{FF2B5EF4-FFF2-40B4-BE49-F238E27FC236}">
                <a16:creationId xmlns:a16="http://schemas.microsoft.com/office/drawing/2014/main" id="{61C7B7C1-4C7F-4C22-9E6D-BB18B2A74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7636" y="2544417"/>
            <a:ext cx="5121772" cy="3498573"/>
          </a:xfrm>
          <a:prstGeom prst="rect">
            <a:avLst/>
          </a:prstGeom>
        </p:spPr>
      </p:pic>
    </p:spTree>
    <p:extLst>
      <p:ext uri="{BB962C8B-B14F-4D97-AF65-F5344CB8AC3E}">
        <p14:creationId xmlns:p14="http://schemas.microsoft.com/office/powerpoint/2010/main" val="3754429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F6D6A4B8-A3C7-48F6-90FC-5B5502AE6D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5336" y="632041"/>
            <a:ext cx="7901327" cy="2457159"/>
          </a:xfrm>
        </p:spPr>
      </p:pic>
      <p:sp>
        <p:nvSpPr>
          <p:cNvPr id="6" name="ZoneTexte 5">
            <a:extLst>
              <a:ext uri="{FF2B5EF4-FFF2-40B4-BE49-F238E27FC236}">
                <a16:creationId xmlns:a16="http://schemas.microsoft.com/office/drawing/2014/main" id="{246AC3F4-23CC-46E2-A811-18985C3B6884}"/>
              </a:ext>
            </a:extLst>
          </p:cNvPr>
          <p:cNvSpPr txBox="1"/>
          <p:nvPr/>
        </p:nvSpPr>
        <p:spPr>
          <a:xfrm>
            <a:off x="1828800" y="3591340"/>
            <a:ext cx="8653670" cy="2400657"/>
          </a:xfrm>
          <a:prstGeom prst="rect">
            <a:avLst/>
          </a:prstGeom>
          <a:noFill/>
        </p:spPr>
        <p:txBody>
          <a:bodyPr wrap="square" rtlCol="0">
            <a:spAutoFit/>
          </a:bodyPr>
          <a:lstStyle/>
          <a:p>
            <a:pPr algn="ctr"/>
            <a:r>
              <a:rPr lang="en-US" sz="3000" i="0" dirty="0">
                <a:effectLst/>
                <a:latin typeface="Colonna MT" panose="04020805060202030203" pitchFamily="82" charset="0"/>
                <a:cs typeface="Arial" panose="020B0604020202020204" pitchFamily="34" charset="0"/>
              </a:rPr>
              <a:t>The browser sends an HTTP request message to the server, asking it to send a copy of the website to the client. This message, and all other data sent between the client and the server, is sent across your internet connection using TCP/IP.</a:t>
            </a:r>
            <a:endParaRPr lang="fr-FR" sz="3000" dirty="0">
              <a:latin typeface="Colonna MT" panose="04020805060202030203" pitchFamily="82" charset="0"/>
              <a:cs typeface="Arial" panose="020B0604020202020204" pitchFamily="34" charset="0"/>
            </a:endParaRPr>
          </a:p>
        </p:txBody>
      </p:sp>
    </p:spTree>
    <p:extLst>
      <p:ext uri="{BB962C8B-B14F-4D97-AF65-F5344CB8AC3E}">
        <p14:creationId xmlns:p14="http://schemas.microsoft.com/office/powerpoint/2010/main" val="2972610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2024D1-B3BE-47EC-A8EE-F112B69BEDFD}"/>
              </a:ext>
            </a:extLst>
          </p:cNvPr>
          <p:cNvSpPr>
            <a:spLocks noGrp="1"/>
          </p:cNvSpPr>
          <p:nvPr>
            <p:ph type="title"/>
          </p:nvPr>
        </p:nvSpPr>
        <p:spPr>
          <a:xfrm>
            <a:off x="106575" y="-66091"/>
            <a:ext cx="5257800" cy="2186609"/>
          </a:xfrm>
        </p:spPr>
        <p:txBody>
          <a:bodyPr>
            <a:noAutofit/>
          </a:bodyPr>
          <a:lstStyle/>
          <a:p>
            <a:pPr algn="ctr"/>
            <a:r>
              <a:rPr lang="en-US" sz="7000" b="1" dirty="0">
                <a:solidFill>
                  <a:schemeClr val="accent5">
                    <a:lumMod val="40000"/>
                    <a:lumOff val="60000"/>
                  </a:schemeClr>
                </a:solidFill>
                <a:effectLst/>
                <a:latin typeface="Aldhabi" panose="01000000000000000000" pitchFamily="2" charset="-78"/>
                <a:cs typeface="Aldhabi" panose="01000000000000000000" pitchFamily="2" charset="-78"/>
              </a:rPr>
              <a:t>What do you need to be a web developer?</a:t>
            </a:r>
            <a:endParaRPr lang="fr-FR" sz="7000" b="1" dirty="0">
              <a:solidFill>
                <a:schemeClr val="accent5">
                  <a:lumMod val="40000"/>
                  <a:lumOff val="60000"/>
                </a:schemeClr>
              </a:solidFill>
              <a:latin typeface="Aldhabi" panose="01000000000000000000" pitchFamily="2" charset="-78"/>
              <a:cs typeface="Aldhabi" panose="01000000000000000000" pitchFamily="2" charset="-78"/>
            </a:endParaRPr>
          </a:p>
        </p:txBody>
      </p:sp>
      <p:pic>
        <p:nvPicPr>
          <p:cNvPr id="5" name="Image 4">
            <a:extLst>
              <a:ext uri="{FF2B5EF4-FFF2-40B4-BE49-F238E27FC236}">
                <a16:creationId xmlns:a16="http://schemas.microsoft.com/office/drawing/2014/main" id="{1EC691C3-DC87-4FC0-9AB3-4ED59902F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8767" y="627802"/>
            <a:ext cx="5526715" cy="3076353"/>
          </a:xfrm>
          <a:prstGeom prst="rect">
            <a:avLst/>
          </a:prstGeom>
        </p:spPr>
      </p:pic>
      <p:sp>
        <p:nvSpPr>
          <p:cNvPr id="6" name="ZoneTexte 5">
            <a:extLst>
              <a:ext uri="{FF2B5EF4-FFF2-40B4-BE49-F238E27FC236}">
                <a16:creationId xmlns:a16="http://schemas.microsoft.com/office/drawing/2014/main" id="{5FC5E15B-16FF-44F7-9806-DE48CBA88EFC}"/>
              </a:ext>
            </a:extLst>
          </p:cNvPr>
          <p:cNvSpPr txBox="1"/>
          <p:nvPr/>
        </p:nvSpPr>
        <p:spPr>
          <a:xfrm>
            <a:off x="106574" y="2059731"/>
            <a:ext cx="5896660" cy="1384995"/>
          </a:xfrm>
          <a:prstGeom prst="rect">
            <a:avLst/>
          </a:prstGeom>
          <a:noFill/>
        </p:spPr>
        <p:txBody>
          <a:bodyPr wrap="square" rtlCol="0">
            <a:spAutoFit/>
          </a:bodyPr>
          <a:lstStyle/>
          <a:p>
            <a:r>
              <a:rPr lang="en-US" sz="2800" i="0" dirty="0">
                <a:solidFill>
                  <a:srgbClr val="FFC000"/>
                </a:solidFill>
                <a:effectLst/>
                <a:latin typeface="arial" panose="020B0604020202020204" pitchFamily="34" charset="0"/>
              </a:rPr>
              <a:t>To become a Web Developer, you should have an understanding of HTML, CSS, and JavaScript.</a:t>
            </a:r>
            <a:endParaRPr lang="fr-FR" sz="2800" dirty="0">
              <a:solidFill>
                <a:srgbClr val="FFC000"/>
              </a:solidFill>
              <a:latin typeface="Elephant" panose="02020904090505020303" pitchFamily="18" charset="0"/>
            </a:endParaRPr>
          </a:p>
        </p:txBody>
      </p:sp>
      <p:sp>
        <p:nvSpPr>
          <p:cNvPr id="7" name="ZoneTexte 6">
            <a:extLst>
              <a:ext uri="{FF2B5EF4-FFF2-40B4-BE49-F238E27FC236}">
                <a16:creationId xmlns:a16="http://schemas.microsoft.com/office/drawing/2014/main" id="{251852EA-9362-4F7B-87D6-73DFF6F23F49}"/>
              </a:ext>
            </a:extLst>
          </p:cNvPr>
          <p:cNvSpPr txBox="1"/>
          <p:nvPr/>
        </p:nvSpPr>
        <p:spPr>
          <a:xfrm>
            <a:off x="106574" y="3335830"/>
            <a:ext cx="6082192" cy="1631216"/>
          </a:xfrm>
          <a:prstGeom prst="rect">
            <a:avLst/>
          </a:prstGeom>
          <a:noFill/>
        </p:spPr>
        <p:txBody>
          <a:bodyPr wrap="square" rtlCol="0">
            <a:spAutoFit/>
          </a:bodyPr>
          <a:lstStyle/>
          <a:p>
            <a:r>
              <a:rPr lang="en-US" sz="2000" b="0" i="0" dirty="0">
                <a:solidFill>
                  <a:schemeClr val="accent6">
                    <a:lumMod val="60000"/>
                    <a:lumOff val="40000"/>
                  </a:schemeClr>
                </a:solidFill>
                <a:effectLst/>
                <a:latin typeface="arial" panose="020B0604020202020204" pitchFamily="34" charset="0"/>
              </a:rPr>
              <a:t>It's also recommended to learn about CSS and CSS frameworks. Developing these fundamental web development skills will give you the foundation and logic for communicating with programming languages.</a:t>
            </a:r>
            <a:endParaRPr lang="fr-FR" sz="2000" dirty="0">
              <a:solidFill>
                <a:schemeClr val="accent6">
                  <a:lumMod val="60000"/>
                  <a:lumOff val="40000"/>
                </a:schemeClr>
              </a:solidFill>
            </a:endParaRPr>
          </a:p>
        </p:txBody>
      </p:sp>
      <p:sp>
        <p:nvSpPr>
          <p:cNvPr id="4" name="ZoneTexte 3">
            <a:extLst>
              <a:ext uri="{FF2B5EF4-FFF2-40B4-BE49-F238E27FC236}">
                <a16:creationId xmlns:a16="http://schemas.microsoft.com/office/drawing/2014/main" id="{5FED7D52-89A6-486E-B76A-CDADDF5F5127}"/>
              </a:ext>
            </a:extLst>
          </p:cNvPr>
          <p:cNvSpPr txBox="1"/>
          <p:nvPr/>
        </p:nvSpPr>
        <p:spPr>
          <a:xfrm>
            <a:off x="6049896" y="3772791"/>
            <a:ext cx="6035529" cy="1677382"/>
          </a:xfrm>
          <a:prstGeom prst="rect">
            <a:avLst/>
          </a:prstGeom>
          <a:noFill/>
        </p:spPr>
        <p:txBody>
          <a:bodyPr wrap="square" rtlCol="0">
            <a:spAutoFit/>
          </a:bodyPr>
          <a:lstStyle/>
          <a:p>
            <a:pPr marL="342900" indent="-342900">
              <a:buFont typeface="+mj-lt"/>
              <a:buAutoNum type="arabicPeriod" startAt="2"/>
            </a:pPr>
            <a:r>
              <a:rPr lang="en-US" sz="1700" b="1" i="0" dirty="0">
                <a:solidFill>
                  <a:schemeClr val="accent2">
                    <a:lumMod val="20000"/>
                    <a:lumOff val="80000"/>
                  </a:schemeClr>
                </a:solidFill>
                <a:effectLst/>
                <a:latin typeface="Karla" pitchFamily="2" charset="0"/>
                <a:cs typeface="Arial" panose="020B0604020202020204" pitchFamily="34" charset="0"/>
              </a:rPr>
              <a:t>Backend developers are responsible for creating the logic that runs on a server which typically involves communicating with a database and manipulating data, before passing it back to the browser and presenting to the user. Typical programming languages used are PHP, Ruby, ASP are SQL.</a:t>
            </a:r>
            <a:endParaRPr lang="en-US" sz="1800" b="1" i="0" dirty="0">
              <a:solidFill>
                <a:schemeClr val="accent2">
                  <a:lumMod val="20000"/>
                  <a:lumOff val="80000"/>
                </a:schemeClr>
              </a:solidFill>
              <a:effectLst/>
              <a:latin typeface="Karla" pitchFamily="2" charset="0"/>
              <a:cs typeface="Arial" panose="020B0604020202020204" pitchFamily="34" charset="0"/>
            </a:endParaRPr>
          </a:p>
        </p:txBody>
      </p:sp>
      <p:sp>
        <p:nvSpPr>
          <p:cNvPr id="8" name="ZoneTexte 7">
            <a:extLst>
              <a:ext uri="{FF2B5EF4-FFF2-40B4-BE49-F238E27FC236}">
                <a16:creationId xmlns:a16="http://schemas.microsoft.com/office/drawing/2014/main" id="{8B68A39E-CA38-4B59-A52D-F4313C96B064}"/>
              </a:ext>
            </a:extLst>
          </p:cNvPr>
          <p:cNvSpPr txBox="1"/>
          <p:nvPr/>
        </p:nvSpPr>
        <p:spPr>
          <a:xfrm>
            <a:off x="6231974" y="5450173"/>
            <a:ext cx="5876503" cy="1246495"/>
          </a:xfrm>
          <a:prstGeom prst="rect">
            <a:avLst/>
          </a:prstGeom>
          <a:noFill/>
        </p:spPr>
        <p:txBody>
          <a:bodyPr wrap="square" rtlCol="0">
            <a:spAutoFit/>
          </a:bodyPr>
          <a:lstStyle/>
          <a:p>
            <a:r>
              <a:rPr lang="en-US" sz="1500" b="0" i="0" u="sng" dirty="0">
                <a:effectLst/>
                <a:latin typeface="Karla" panose="020B0604020202020204" pitchFamily="2" charset="0"/>
              </a:rPr>
              <a:t>Web developers carry out vital work that sustains our digital society. These professionals create websites and work behind the scenes to ensure that applications run smoothly. They provide stability, add visual flair, and integrate the platforms that house our data.</a:t>
            </a:r>
            <a:endParaRPr lang="fr-FR" sz="1500" u="sng" dirty="0"/>
          </a:p>
        </p:txBody>
      </p:sp>
      <p:sp>
        <p:nvSpPr>
          <p:cNvPr id="9" name="ZoneTexte 8">
            <a:extLst>
              <a:ext uri="{FF2B5EF4-FFF2-40B4-BE49-F238E27FC236}">
                <a16:creationId xmlns:a16="http://schemas.microsoft.com/office/drawing/2014/main" id="{4C0D902A-919F-4A1B-9826-7933911AA548}"/>
              </a:ext>
            </a:extLst>
          </p:cNvPr>
          <p:cNvSpPr txBox="1"/>
          <p:nvPr/>
        </p:nvSpPr>
        <p:spPr>
          <a:xfrm>
            <a:off x="106575" y="4879035"/>
            <a:ext cx="5943321" cy="954107"/>
          </a:xfrm>
          <a:prstGeom prst="rect">
            <a:avLst/>
          </a:prstGeom>
          <a:noFill/>
        </p:spPr>
        <p:txBody>
          <a:bodyPr wrap="square" rtlCol="0">
            <a:spAutoFit/>
          </a:bodyPr>
          <a:lstStyle/>
          <a:p>
            <a:r>
              <a:rPr lang="en-US" b="1" i="0" dirty="0">
                <a:solidFill>
                  <a:schemeClr val="accent2">
                    <a:lumMod val="60000"/>
                    <a:lumOff val="40000"/>
                  </a:schemeClr>
                </a:solidFill>
                <a:effectLst/>
                <a:latin typeface="Karla" pitchFamily="2" charset="0"/>
                <a:cs typeface="Arial" panose="020B0604020202020204" pitchFamily="34" charset="0"/>
              </a:rPr>
              <a:t>Web developers can be split into two different areas of responsibilities and skills - frontend and backend.</a:t>
            </a:r>
          </a:p>
          <a:p>
            <a:endParaRPr lang="fr-FR" dirty="0"/>
          </a:p>
        </p:txBody>
      </p:sp>
      <p:sp>
        <p:nvSpPr>
          <p:cNvPr id="11" name="ZoneTexte 10">
            <a:extLst>
              <a:ext uri="{FF2B5EF4-FFF2-40B4-BE49-F238E27FC236}">
                <a16:creationId xmlns:a16="http://schemas.microsoft.com/office/drawing/2014/main" id="{64350A54-2B3A-4D96-A449-741D59054EF0}"/>
              </a:ext>
            </a:extLst>
          </p:cNvPr>
          <p:cNvSpPr txBox="1"/>
          <p:nvPr/>
        </p:nvSpPr>
        <p:spPr>
          <a:xfrm>
            <a:off x="83523" y="5503903"/>
            <a:ext cx="5989426" cy="1138773"/>
          </a:xfrm>
          <a:prstGeom prst="rect">
            <a:avLst/>
          </a:prstGeom>
          <a:noFill/>
        </p:spPr>
        <p:txBody>
          <a:bodyPr wrap="square" rtlCol="0">
            <a:spAutoFit/>
          </a:bodyPr>
          <a:lstStyle/>
          <a:p>
            <a:pPr marL="342900" indent="-342900">
              <a:buFont typeface="+mj-lt"/>
              <a:buAutoNum type="arabicPeriod"/>
            </a:pPr>
            <a:r>
              <a:rPr lang="en-US" sz="1700" b="1" i="0" dirty="0">
                <a:solidFill>
                  <a:schemeClr val="accent2">
                    <a:lumMod val="20000"/>
                    <a:lumOff val="80000"/>
                  </a:schemeClr>
                </a:solidFill>
                <a:effectLst/>
                <a:latin typeface="Karla" pitchFamily="2" charset="0"/>
              </a:rPr>
              <a:t>Frontend developers focus on programming languages such as HTML, CSS and JavaScript to create the visual and interactive parts of a website - essentially the parts you can see.</a:t>
            </a:r>
            <a:endParaRPr lang="fr-FR" sz="1700" b="1" dirty="0">
              <a:solidFill>
                <a:schemeClr val="accent2">
                  <a:lumMod val="20000"/>
                  <a:lumOff val="80000"/>
                </a:schemeClr>
              </a:solidFill>
              <a:latin typeface="Karla" pitchFamily="2" charset="0"/>
            </a:endParaRPr>
          </a:p>
        </p:txBody>
      </p:sp>
    </p:spTree>
    <p:extLst>
      <p:ext uri="{BB962C8B-B14F-4D97-AF65-F5344CB8AC3E}">
        <p14:creationId xmlns:p14="http://schemas.microsoft.com/office/powerpoint/2010/main" val="217138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3B6BB7-2D5F-4EA2-ACEF-40A57C73FA6C}"/>
              </a:ext>
            </a:extLst>
          </p:cNvPr>
          <p:cNvSpPr>
            <a:spLocks noGrp="1"/>
          </p:cNvSpPr>
          <p:nvPr>
            <p:ph type="title"/>
          </p:nvPr>
        </p:nvSpPr>
        <p:spPr>
          <a:xfrm>
            <a:off x="-1096617" y="550656"/>
            <a:ext cx="10515600" cy="1079362"/>
          </a:xfrm>
        </p:spPr>
        <p:txBody>
          <a:bodyPr>
            <a:noAutofit/>
          </a:bodyPr>
          <a:lstStyle/>
          <a:p>
            <a:pPr algn="ctr"/>
            <a:r>
              <a:rPr lang="en-US" sz="5000" b="1" i="0" dirty="0">
                <a:solidFill>
                  <a:schemeClr val="accent5">
                    <a:lumMod val="75000"/>
                  </a:schemeClr>
                </a:solidFill>
                <a:effectLst/>
                <a:latin typeface="Aldhabi" panose="01000000000000000000" pitchFamily="2" charset="-78"/>
                <a:cs typeface="Aldhabi" panose="01000000000000000000" pitchFamily="2" charset="-78"/>
              </a:rPr>
              <a:t>Why did </a:t>
            </a:r>
            <a:r>
              <a:rPr lang="en-US" sz="5000" b="1" dirty="0">
                <a:solidFill>
                  <a:schemeClr val="accent5">
                    <a:lumMod val="75000"/>
                  </a:schemeClr>
                </a:solidFill>
                <a:latin typeface="Aldhabi" panose="01000000000000000000" pitchFamily="2" charset="-78"/>
                <a:cs typeface="Aldhabi" panose="01000000000000000000" pitchFamily="2" charset="-78"/>
              </a:rPr>
              <a:t>I</a:t>
            </a:r>
            <a:r>
              <a:rPr lang="en-US" sz="5000" b="1" i="0" dirty="0">
                <a:solidFill>
                  <a:schemeClr val="accent5">
                    <a:lumMod val="75000"/>
                  </a:schemeClr>
                </a:solidFill>
                <a:effectLst/>
                <a:latin typeface="Aldhabi" panose="01000000000000000000" pitchFamily="2" charset="-78"/>
                <a:cs typeface="Aldhabi" panose="01000000000000000000" pitchFamily="2" charset="-78"/>
              </a:rPr>
              <a:t> choose to learn web development?</a:t>
            </a:r>
            <a:br>
              <a:rPr lang="en-US" sz="5000" b="1" i="0" dirty="0">
                <a:solidFill>
                  <a:schemeClr val="accent5">
                    <a:lumMod val="75000"/>
                  </a:schemeClr>
                </a:solidFill>
                <a:effectLst/>
                <a:latin typeface="Aldhabi" panose="01000000000000000000" pitchFamily="2" charset="-78"/>
                <a:cs typeface="Aldhabi" panose="01000000000000000000" pitchFamily="2" charset="-78"/>
              </a:rPr>
            </a:br>
            <a:endParaRPr lang="fr-FR" sz="5000" b="1" dirty="0">
              <a:solidFill>
                <a:schemeClr val="accent5">
                  <a:lumMod val="75000"/>
                </a:schemeClr>
              </a:solidFill>
              <a:latin typeface="Aldhabi" panose="01000000000000000000" pitchFamily="2" charset="-78"/>
              <a:cs typeface="Aldhabi" panose="01000000000000000000" pitchFamily="2" charset="-78"/>
            </a:endParaRPr>
          </a:p>
        </p:txBody>
      </p:sp>
      <p:pic>
        <p:nvPicPr>
          <p:cNvPr id="5" name="Image 4">
            <a:extLst>
              <a:ext uri="{FF2B5EF4-FFF2-40B4-BE49-F238E27FC236}">
                <a16:creationId xmlns:a16="http://schemas.microsoft.com/office/drawing/2014/main" id="{443B1EEF-9E22-465E-BA06-3320030AD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157" y="4619797"/>
            <a:ext cx="3483711" cy="1980000"/>
          </a:xfrm>
          <a:prstGeom prst="rect">
            <a:avLst/>
          </a:prstGeom>
        </p:spPr>
      </p:pic>
      <p:pic>
        <p:nvPicPr>
          <p:cNvPr id="7" name="Image 6">
            <a:extLst>
              <a:ext uri="{FF2B5EF4-FFF2-40B4-BE49-F238E27FC236}">
                <a16:creationId xmlns:a16="http://schemas.microsoft.com/office/drawing/2014/main" id="{FC275D47-6797-4D21-88FE-CFD9B2504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3430" y="4569784"/>
            <a:ext cx="3484800" cy="2080025"/>
          </a:xfrm>
          <a:prstGeom prst="rect">
            <a:avLst/>
          </a:prstGeom>
        </p:spPr>
      </p:pic>
      <p:pic>
        <p:nvPicPr>
          <p:cNvPr id="9" name="Image 8">
            <a:extLst>
              <a:ext uri="{FF2B5EF4-FFF2-40B4-BE49-F238E27FC236}">
                <a16:creationId xmlns:a16="http://schemas.microsoft.com/office/drawing/2014/main" id="{70E327A2-6B1E-46A0-B71B-C24AE0FB34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4749" y="4619797"/>
            <a:ext cx="3484800" cy="2006371"/>
          </a:xfrm>
          <a:prstGeom prst="rect">
            <a:avLst/>
          </a:prstGeom>
        </p:spPr>
      </p:pic>
      <p:sp>
        <p:nvSpPr>
          <p:cNvPr id="10" name="ZoneTexte 9">
            <a:extLst>
              <a:ext uri="{FF2B5EF4-FFF2-40B4-BE49-F238E27FC236}">
                <a16:creationId xmlns:a16="http://schemas.microsoft.com/office/drawing/2014/main" id="{8A841407-DBD6-428C-B6B5-324F92EECDCC}"/>
              </a:ext>
            </a:extLst>
          </p:cNvPr>
          <p:cNvSpPr txBox="1"/>
          <p:nvPr/>
        </p:nvSpPr>
        <p:spPr>
          <a:xfrm>
            <a:off x="287157" y="1351722"/>
            <a:ext cx="11268739" cy="3354765"/>
          </a:xfrm>
          <a:prstGeom prst="rect">
            <a:avLst/>
          </a:prstGeom>
          <a:noFill/>
        </p:spPr>
        <p:txBody>
          <a:bodyPr wrap="square" rtlCol="0">
            <a:spAutoFit/>
          </a:bodyPr>
          <a:lstStyle/>
          <a:p>
            <a:r>
              <a:rPr lang="fr-FR" sz="2200" dirty="0">
                <a:solidFill>
                  <a:schemeClr val="accent5">
                    <a:lumMod val="60000"/>
                    <a:lumOff val="40000"/>
                  </a:schemeClr>
                </a:solidFill>
                <a:latin typeface="Bahnschrift SemiCondensed" panose="020B0502040204020203" pitchFamily="34" charset="0"/>
                <a:cs typeface="Arial" panose="020B0604020202020204" pitchFamily="34" charset="0"/>
              </a:rPr>
              <a:t>I chose to </a:t>
            </a:r>
            <a:r>
              <a:rPr lang="fr-FR" sz="2200" dirty="0" err="1">
                <a:solidFill>
                  <a:schemeClr val="accent5">
                    <a:lumMod val="60000"/>
                    <a:lumOff val="40000"/>
                  </a:schemeClr>
                </a:solidFill>
                <a:latin typeface="Bahnschrift SemiCondensed" panose="020B0502040204020203" pitchFamily="34" charset="0"/>
                <a:cs typeface="Arial" panose="020B0604020202020204" pitchFamily="34" charset="0"/>
              </a:rPr>
              <a:t>Learn</a:t>
            </a:r>
            <a:r>
              <a:rPr lang="fr-FR" sz="2200" dirty="0">
                <a:solidFill>
                  <a:schemeClr val="accent5">
                    <a:lumMod val="60000"/>
                    <a:lumOff val="40000"/>
                  </a:schemeClr>
                </a:solidFill>
                <a:latin typeface="Bahnschrift SemiCondensed" panose="020B0502040204020203" pitchFamily="34" charset="0"/>
                <a:cs typeface="Arial" panose="020B0604020202020204" pitchFamily="34" charset="0"/>
              </a:rPr>
              <a:t> web </a:t>
            </a:r>
            <a:r>
              <a:rPr lang="fr-FR" sz="2200" dirty="0" err="1">
                <a:solidFill>
                  <a:schemeClr val="accent5">
                    <a:lumMod val="60000"/>
                    <a:lumOff val="40000"/>
                  </a:schemeClr>
                </a:solidFill>
                <a:latin typeface="Bahnschrift SemiCondensed" panose="020B0502040204020203" pitchFamily="34" charset="0"/>
                <a:cs typeface="Arial" panose="020B0604020202020204" pitchFamily="34" charset="0"/>
              </a:rPr>
              <a:t>development</a:t>
            </a:r>
            <a:r>
              <a:rPr lang="fr-FR" sz="2200" dirty="0">
                <a:solidFill>
                  <a:schemeClr val="accent5">
                    <a:lumMod val="60000"/>
                    <a:lumOff val="40000"/>
                  </a:schemeClr>
                </a:solidFill>
                <a:latin typeface="Bahnschrift SemiCondensed" panose="020B0502040204020203" pitchFamily="34" charset="0"/>
                <a:cs typeface="Arial" panose="020B0604020202020204" pitchFamily="34" charset="0"/>
              </a:rPr>
              <a:t> </a:t>
            </a:r>
            <a:r>
              <a:rPr lang="fr-FR" sz="2200" dirty="0" err="1">
                <a:solidFill>
                  <a:schemeClr val="accent5">
                    <a:lumMod val="60000"/>
                    <a:lumOff val="40000"/>
                  </a:schemeClr>
                </a:solidFill>
                <a:latin typeface="Bahnschrift SemiCondensed" panose="020B0502040204020203" pitchFamily="34" charset="0"/>
                <a:cs typeface="Arial" panose="020B0604020202020204" pitchFamily="34" charset="0"/>
              </a:rPr>
              <a:t>because</a:t>
            </a:r>
            <a:r>
              <a:rPr lang="fr-FR" sz="2200" dirty="0">
                <a:solidFill>
                  <a:schemeClr val="accent5">
                    <a:lumMod val="60000"/>
                    <a:lumOff val="40000"/>
                  </a:schemeClr>
                </a:solidFill>
                <a:latin typeface="Bahnschrift SemiCondensed" panose="020B0502040204020203" pitchFamily="34" charset="0"/>
                <a:cs typeface="Arial" panose="020B0604020202020204" pitchFamily="34" charset="0"/>
              </a:rPr>
              <a:t> </a:t>
            </a:r>
            <a:r>
              <a:rPr lang="en-US" sz="2200" i="0" dirty="0">
                <a:solidFill>
                  <a:schemeClr val="accent5">
                    <a:lumMod val="60000"/>
                    <a:lumOff val="40000"/>
                  </a:schemeClr>
                </a:solidFill>
                <a:effectLst/>
                <a:latin typeface="Bahnschrift SemiCondensed" panose="020B0502040204020203" pitchFamily="34" charset="0"/>
                <a:cs typeface="Arial" panose="020B0604020202020204" pitchFamily="34" charset="0"/>
              </a:rPr>
              <a:t>it’s a highly demanding career. It has a high salary potential and growing flexibility, plus it’s easy to find a job.</a:t>
            </a:r>
          </a:p>
          <a:p>
            <a:r>
              <a:rPr lang="en-US" sz="2200" b="0" i="0" dirty="0">
                <a:solidFill>
                  <a:schemeClr val="accent3">
                    <a:lumMod val="40000"/>
                    <a:lumOff val="60000"/>
                  </a:schemeClr>
                </a:solidFill>
                <a:effectLst/>
                <a:latin typeface="Bahnschrift SemiCondensed" panose="020B0502040204020203" pitchFamily="34" charset="0"/>
                <a:cs typeface="Arial" panose="020B0604020202020204" pitchFamily="34" charset="0"/>
              </a:rPr>
              <a:t>Coding provides a unique creative platform as it allows you to design different aspects of a website, such as creating visual site layouts…., which means you have </a:t>
            </a:r>
            <a:r>
              <a:rPr lang="en-US" sz="2200" i="0" dirty="0">
                <a:solidFill>
                  <a:schemeClr val="accent3">
                    <a:lumMod val="40000"/>
                    <a:lumOff val="60000"/>
                  </a:schemeClr>
                </a:solidFill>
                <a:effectLst/>
                <a:latin typeface="Bahnschrift SemiCondensed" panose="020B0502040204020203" pitchFamily="34" charset="0"/>
                <a:cs typeface="Arial" panose="020B0604020202020204" pitchFamily="34" charset="0"/>
              </a:rPr>
              <a:t>the opportunity to express yourself creatively on the internet.</a:t>
            </a:r>
          </a:p>
          <a:p>
            <a:r>
              <a:rPr lang="en-US" sz="2200" b="0" i="0" dirty="0">
                <a:solidFill>
                  <a:schemeClr val="accent1">
                    <a:lumMod val="40000"/>
                    <a:lumOff val="60000"/>
                  </a:schemeClr>
                </a:solidFill>
                <a:effectLst/>
                <a:latin typeface="Bahnschrift SemiCondensed" panose="020B0502040204020203" pitchFamily="34" charset="0"/>
                <a:cs typeface="Arial" panose="020B0604020202020204" pitchFamily="34" charset="0"/>
              </a:rPr>
              <a:t>In today’s digital and technological era, websites are essential elements for establishing and elevating your corporate business identity. No organization can sustain and rise without having a strong physical website presence.</a:t>
            </a:r>
            <a:endParaRPr lang="en-US" sz="2200" b="1" i="0" dirty="0">
              <a:solidFill>
                <a:schemeClr val="accent1">
                  <a:lumMod val="40000"/>
                  <a:lumOff val="60000"/>
                </a:schemeClr>
              </a:solidFill>
              <a:effectLst/>
              <a:latin typeface="Bahnschrift SemiCondensed" panose="020B0502040204020203" pitchFamily="34" charset="0"/>
              <a:cs typeface="Arial" panose="020B0604020202020204" pitchFamily="34" charset="0"/>
            </a:endParaRPr>
          </a:p>
          <a:p>
            <a:endParaRPr lang="en-US" i="0" dirty="0">
              <a:solidFill>
                <a:schemeClr val="accent2">
                  <a:lumMod val="75000"/>
                </a:schemeClr>
              </a:solidFill>
              <a:effectLst/>
              <a:latin typeface="Arial" panose="020B060402020202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2169761779"/>
      </p:ext>
    </p:extLst>
  </p:cSld>
  <p:clrMapOvr>
    <a:masterClrMapping/>
  </p:clrMapOvr>
</p:sld>
</file>

<file path=ppt/theme/theme1.xml><?xml version="1.0" encoding="utf-8"?>
<a:theme xmlns:a="http://schemas.openxmlformats.org/drawingml/2006/main" name="Profondeur">
  <a:themeElements>
    <a:clrScheme name="Profondeur">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ondeur">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ondeu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170</TotalTime>
  <Words>471</Words>
  <Application>Microsoft Office PowerPoint</Application>
  <PresentationFormat>Grand écran</PresentationFormat>
  <Paragraphs>23</Paragraphs>
  <Slides>5</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5</vt:i4>
      </vt:variant>
    </vt:vector>
  </HeadingPairs>
  <TitlesOfParts>
    <vt:vector size="16" baseType="lpstr">
      <vt:lpstr>Aldhabi</vt:lpstr>
      <vt:lpstr>Andalus</vt:lpstr>
      <vt:lpstr>Arial</vt:lpstr>
      <vt:lpstr>Arial</vt:lpstr>
      <vt:lpstr>Bahnschrift SemiCondensed</vt:lpstr>
      <vt:lpstr>Calibri</vt:lpstr>
      <vt:lpstr>Colonna MT</vt:lpstr>
      <vt:lpstr>Corbel</vt:lpstr>
      <vt:lpstr>Elephant</vt:lpstr>
      <vt:lpstr>Karla</vt:lpstr>
      <vt:lpstr>Profondeur</vt:lpstr>
      <vt:lpstr>The  web and Internet</vt:lpstr>
      <vt:lpstr>How Does The Web Work ?</vt:lpstr>
      <vt:lpstr>Présentation PowerPoint</vt:lpstr>
      <vt:lpstr>What do you need to be a web developer?</vt:lpstr>
      <vt:lpstr>Why did I choose to learn web development?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dc:title>
  <dc:creator>oussema bousselmi</dc:creator>
  <cp:lastModifiedBy>oussema bousselmi</cp:lastModifiedBy>
  <cp:revision>7</cp:revision>
  <dcterms:created xsi:type="dcterms:W3CDTF">2023-02-02T22:08:27Z</dcterms:created>
  <dcterms:modified xsi:type="dcterms:W3CDTF">2023-02-03T01:57:11Z</dcterms:modified>
</cp:coreProperties>
</file>