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5" r:id="rId9"/>
    <p:sldId id="266" r:id="rId10"/>
    <p:sldId id="263" r:id="rId11"/>
    <p:sldId id="268" r:id="rId12"/>
    <p:sldId id="264"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6" d="100"/>
          <a:sy n="56" d="100"/>
        </p:scale>
        <p:origin x="10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11D563-3FFC-480A-B13A-C2C86DF15FA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7532C-C914-4416-8E12-C17587B0D8F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0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1D563-3FFC-480A-B13A-C2C86DF15FA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7532C-C914-4416-8E12-C17587B0D8F5}" type="slidenum">
              <a:rPr lang="en-US" smtClean="0"/>
              <a:t>‹#›</a:t>
            </a:fld>
            <a:endParaRPr lang="en-US"/>
          </a:p>
        </p:txBody>
      </p:sp>
    </p:spTree>
    <p:extLst>
      <p:ext uri="{BB962C8B-B14F-4D97-AF65-F5344CB8AC3E}">
        <p14:creationId xmlns:p14="http://schemas.microsoft.com/office/powerpoint/2010/main" val="3379594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1D563-3FFC-480A-B13A-C2C86DF15FA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7532C-C914-4416-8E12-C17587B0D8F5}" type="slidenum">
              <a:rPr lang="en-US" smtClean="0"/>
              <a:t>‹#›</a:t>
            </a:fld>
            <a:endParaRPr lang="en-US"/>
          </a:p>
        </p:txBody>
      </p:sp>
    </p:spTree>
    <p:extLst>
      <p:ext uri="{BB962C8B-B14F-4D97-AF65-F5344CB8AC3E}">
        <p14:creationId xmlns:p14="http://schemas.microsoft.com/office/powerpoint/2010/main" val="105969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1D563-3FFC-480A-B13A-C2C86DF15FA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7532C-C914-4416-8E12-C17587B0D8F5}" type="slidenum">
              <a:rPr lang="en-US" smtClean="0"/>
              <a:t>‹#›</a:t>
            </a:fld>
            <a:endParaRPr lang="en-US"/>
          </a:p>
        </p:txBody>
      </p:sp>
    </p:spTree>
    <p:extLst>
      <p:ext uri="{BB962C8B-B14F-4D97-AF65-F5344CB8AC3E}">
        <p14:creationId xmlns:p14="http://schemas.microsoft.com/office/powerpoint/2010/main" val="346466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11D563-3FFC-480A-B13A-C2C86DF15FA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7532C-C914-4416-8E12-C17587B0D8F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505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11D563-3FFC-480A-B13A-C2C86DF15FA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7532C-C914-4416-8E12-C17587B0D8F5}" type="slidenum">
              <a:rPr lang="en-US" smtClean="0"/>
              <a:t>‹#›</a:t>
            </a:fld>
            <a:endParaRPr lang="en-US"/>
          </a:p>
        </p:txBody>
      </p:sp>
    </p:spTree>
    <p:extLst>
      <p:ext uri="{BB962C8B-B14F-4D97-AF65-F5344CB8AC3E}">
        <p14:creationId xmlns:p14="http://schemas.microsoft.com/office/powerpoint/2010/main" val="2021213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11D563-3FFC-480A-B13A-C2C86DF15FA3}"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A7532C-C914-4416-8E12-C17587B0D8F5}" type="slidenum">
              <a:rPr lang="en-US" smtClean="0"/>
              <a:t>‹#›</a:t>
            </a:fld>
            <a:endParaRPr lang="en-US"/>
          </a:p>
        </p:txBody>
      </p:sp>
    </p:spTree>
    <p:extLst>
      <p:ext uri="{BB962C8B-B14F-4D97-AF65-F5344CB8AC3E}">
        <p14:creationId xmlns:p14="http://schemas.microsoft.com/office/powerpoint/2010/main" val="289165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11D563-3FFC-480A-B13A-C2C86DF15FA3}"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A7532C-C914-4416-8E12-C17587B0D8F5}" type="slidenum">
              <a:rPr lang="en-US" smtClean="0"/>
              <a:t>‹#›</a:t>
            </a:fld>
            <a:endParaRPr lang="en-US"/>
          </a:p>
        </p:txBody>
      </p:sp>
    </p:spTree>
    <p:extLst>
      <p:ext uri="{BB962C8B-B14F-4D97-AF65-F5344CB8AC3E}">
        <p14:creationId xmlns:p14="http://schemas.microsoft.com/office/powerpoint/2010/main" val="1267134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11D563-3FFC-480A-B13A-C2C86DF15FA3}" type="datetimeFigureOut">
              <a:rPr lang="en-US" smtClean="0"/>
              <a:t>1/26/2021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2A7532C-C914-4416-8E12-C17587B0D8F5}" type="slidenum">
              <a:rPr lang="en-US" smtClean="0"/>
              <a:t>‹#›</a:t>
            </a:fld>
            <a:endParaRPr lang="en-US"/>
          </a:p>
        </p:txBody>
      </p:sp>
    </p:spTree>
    <p:extLst>
      <p:ext uri="{BB962C8B-B14F-4D97-AF65-F5344CB8AC3E}">
        <p14:creationId xmlns:p14="http://schemas.microsoft.com/office/powerpoint/2010/main" val="91478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811D563-3FFC-480A-B13A-C2C86DF15FA3}" type="datetimeFigureOut">
              <a:rPr lang="en-US" smtClean="0"/>
              <a:t>1/26/2021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A7532C-C914-4416-8E12-C17587B0D8F5}" type="slidenum">
              <a:rPr lang="en-US" smtClean="0"/>
              <a:t>‹#›</a:t>
            </a:fld>
            <a:endParaRPr lang="en-US"/>
          </a:p>
        </p:txBody>
      </p:sp>
    </p:spTree>
    <p:extLst>
      <p:ext uri="{BB962C8B-B14F-4D97-AF65-F5344CB8AC3E}">
        <p14:creationId xmlns:p14="http://schemas.microsoft.com/office/powerpoint/2010/main" val="1503127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11D563-3FFC-480A-B13A-C2C86DF15FA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7532C-C914-4416-8E12-C17587B0D8F5}" type="slidenum">
              <a:rPr lang="en-US" smtClean="0"/>
              <a:t>‹#›</a:t>
            </a:fld>
            <a:endParaRPr lang="en-US"/>
          </a:p>
        </p:txBody>
      </p:sp>
    </p:spTree>
    <p:extLst>
      <p:ext uri="{BB962C8B-B14F-4D97-AF65-F5344CB8AC3E}">
        <p14:creationId xmlns:p14="http://schemas.microsoft.com/office/powerpoint/2010/main" val="1217553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811D563-3FFC-480A-B13A-C2C86DF15FA3}" type="datetimeFigureOut">
              <a:rPr lang="en-US" smtClean="0"/>
              <a:t>1/26/2021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A7532C-C914-4416-8E12-C17587B0D8F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28268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9364-69F5-4B1F-BAF9-0205B1D3D0C8}"/>
              </a:ext>
            </a:extLst>
          </p:cNvPr>
          <p:cNvSpPr>
            <a:spLocks noGrp="1"/>
          </p:cNvSpPr>
          <p:nvPr>
            <p:ph type="ctrTitle"/>
          </p:nvPr>
        </p:nvSpPr>
        <p:spPr/>
        <p:txBody>
          <a:bodyPr/>
          <a:lstStyle/>
          <a:p>
            <a:r>
              <a:rPr lang="en-US" dirty="0"/>
              <a:t>EXECUTIVE SUMMARY</a:t>
            </a:r>
          </a:p>
        </p:txBody>
      </p:sp>
      <p:sp>
        <p:nvSpPr>
          <p:cNvPr id="3" name="Subtitle 2">
            <a:extLst>
              <a:ext uri="{FF2B5EF4-FFF2-40B4-BE49-F238E27FC236}">
                <a16:creationId xmlns:a16="http://schemas.microsoft.com/office/drawing/2014/main" id="{DB624385-8622-4EB2-8AD5-D00C9D4EE4AD}"/>
              </a:ext>
            </a:extLst>
          </p:cNvPr>
          <p:cNvSpPr>
            <a:spLocks noGrp="1"/>
          </p:cNvSpPr>
          <p:nvPr>
            <p:ph type="subTitle" idx="1"/>
          </p:nvPr>
        </p:nvSpPr>
        <p:spPr/>
        <p:txBody>
          <a:bodyPr/>
          <a:lstStyle/>
          <a:p>
            <a:pPr algn="r"/>
            <a:r>
              <a:rPr lang="en-US" dirty="0"/>
              <a:t>By Osmond C. Oke</a:t>
            </a:r>
          </a:p>
        </p:txBody>
      </p:sp>
    </p:spTree>
    <p:extLst>
      <p:ext uri="{BB962C8B-B14F-4D97-AF65-F5344CB8AC3E}">
        <p14:creationId xmlns:p14="http://schemas.microsoft.com/office/powerpoint/2010/main" val="904967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D111E-BEB6-4FC8-A6AA-738E96CCA177}"/>
              </a:ext>
            </a:extLst>
          </p:cNvPr>
          <p:cNvSpPr>
            <a:spLocks noGrp="1"/>
          </p:cNvSpPr>
          <p:nvPr>
            <p:ph type="title"/>
          </p:nvPr>
        </p:nvSpPr>
        <p:spPr>
          <a:xfrm>
            <a:off x="1102380" y="2798570"/>
            <a:ext cx="5492730" cy="3305041"/>
          </a:xfrm>
        </p:spPr>
        <p:txBody>
          <a:bodyPr vert="horz" lIns="91440" tIns="45720" rIns="91440" bIns="45720" rtlCol="0" anchor="t">
            <a:normAutofit/>
          </a:bodyPr>
          <a:lstStyle/>
          <a:p>
            <a:r>
              <a:rPr lang="en-US" sz="6600" dirty="0"/>
              <a:t>Metric 5</a:t>
            </a:r>
          </a:p>
        </p:txBody>
      </p:sp>
      <p:pic>
        <p:nvPicPr>
          <p:cNvPr id="5" name="Content Placeholder 4" descr="Graphical user interface, text, application&#10;&#10;Description automatically generated">
            <a:extLst>
              <a:ext uri="{FF2B5EF4-FFF2-40B4-BE49-F238E27FC236}">
                <a16:creationId xmlns:a16="http://schemas.microsoft.com/office/drawing/2014/main" id="{60C2401F-C545-4A3E-92AA-42DDA31BC85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520" b="-2"/>
          <a:stretch/>
        </p:blipFill>
        <p:spPr>
          <a:xfrm>
            <a:off x="7658100" y="928201"/>
            <a:ext cx="3800393" cy="4926942"/>
          </a:xfrm>
          <a:prstGeom prst="rect">
            <a:avLst/>
          </a:prstGeom>
        </p:spPr>
      </p:pic>
    </p:spTree>
    <p:extLst>
      <p:ext uri="{BB962C8B-B14F-4D97-AF65-F5344CB8AC3E}">
        <p14:creationId xmlns:p14="http://schemas.microsoft.com/office/powerpoint/2010/main" val="3924559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E22B799-F239-41DD-B871-EB25CF0D7FF7}"/>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Metrics 3, 4 &amp; 5</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1D9F361-1C88-444B-887A-882361CD34A0}"/>
              </a:ext>
            </a:extLst>
          </p:cNvPr>
          <p:cNvSpPr>
            <a:spLocks noGrp="1"/>
          </p:cNvSpPr>
          <p:nvPr>
            <p:ph idx="1"/>
          </p:nvPr>
        </p:nvSpPr>
        <p:spPr>
          <a:xfrm>
            <a:off x="4742016" y="605896"/>
            <a:ext cx="6413663" cy="5646208"/>
          </a:xfrm>
        </p:spPr>
        <p:txBody>
          <a:bodyPr anchor="ctr">
            <a:normAutofit/>
          </a:bodyPr>
          <a:lstStyle/>
          <a:p>
            <a:r>
              <a:rPr lang="en-US" dirty="0"/>
              <a:t>From these metrics, we can see how low the Fatalities of the Airline accidents are, in comparison to those from the automobile accidents.</a:t>
            </a:r>
          </a:p>
        </p:txBody>
      </p:sp>
    </p:spTree>
    <p:extLst>
      <p:ext uri="{BB962C8B-B14F-4D97-AF65-F5344CB8AC3E}">
        <p14:creationId xmlns:p14="http://schemas.microsoft.com/office/powerpoint/2010/main" val="3985046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F68E-5D2B-4E83-B3F7-FB42BCE42C2B}"/>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dirty="0"/>
              <a:t>Metric 6</a:t>
            </a:r>
          </a:p>
        </p:txBody>
      </p:sp>
      <p:pic>
        <p:nvPicPr>
          <p:cNvPr id="9" name="Content Placeholder 8" descr="Chart&#10;&#10;Description automatically generated">
            <a:extLst>
              <a:ext uri="{FF2B5EF4-FFF2-40B4-BE49-F238E27FC236}">
                <a16:creationId xmlns:a16="http://schemas.microsoft.com/office/drawing/2014/main" id="{61A34495-63E9-4971-80CC-1CE240C89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2432" y="1467967"/>
            <a:ext cx="6162743" cy="3958605"/>
          </a:xfrm>
        </p:spPr>
      </p:pic>
    </p:spTree>
    <p:extLst>
      <p:ext uri="{BB962C8B-B14F-4D97-AF65-F5344CB8AC3E}">
        <p14:creationId xmlns:p14="http://schemas.microsoft.com/office/powerpoint/2010/main" val="2482278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A44E41C-E30D-41C5-9768-4AF066E6B30E}"/>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Observations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E231550-5CAF-4BAA-98DC-65381AD3568C}"/>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dirty="0"/>
              <a:t>From Metrics 3 and 4, We can see that there is a drastic fall in the number of Incidents, Fatal Accidents and Fatalities, from the 85-99 Year group to the 00-14 Year Group.</a:t>
            </a:r>
          </a:p>
          <a:p>
            <a:pPr>
              <a:buFont typeface="Wingdings" panose="05000000000000000000" pitchFamily="2" charset="2"/>
              <a:buChar char="Ø"/>
            </a:pPr>
            <a:r>
              <a:rPr lang="en-US" dirty="0"/>
              <a:t>This can be seen as a clear indication of an improvement in flying safety conditions, as opposed to the narrative the media is attempting to push.</a:t>
            </a:r>
          </a:p>
        </p:txBody>
      </p:sp>
    </p:spTree>
    <p:extLst>
      <p:ext uri="{BB962C8B-B14F-4D97-AF65-F5344CB8AC3E}">
        <p14:creationId xmlns:p14="http://schemas.microsoft.com/office/powerpoint/2010/main" val="109324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FD02-73E3-42C6-BA68-B0D1E83B417F}"/>
              </a:ext>
            </a:extLst>
          </p:cNvPr>
          <p:cNvSpPr>
            <a:spLocks noGrp="1"/>
          </p:cNvSpPr>
          <p:nvPr>
            <p:ph type="title"/>
          </p:nvPr>
        </p:nvSpPr>
        <p:spPr/>
        <p:txBody>
          <a:bodyPr/>
          <a:lstStyle/>
          <a:p>
            <a:pPr algn="ctr"/>
            <a:r>
              <a:rPr lang="en-US" dirty="0"/>
              <a:t>Problem </a:t>
            </a:r>
          </a:p>
        </p:txBody>
      </p:sp>
      <p:sp>
        <p:nvSpPr>
          <p:cNvPr id="3" name="Content Placeholder 2">
            <a:extLst>
              <a:ext uri="{FF2B5EF4-FFF2-40B4-BE49-F238E27FC236}">
                <a16:creationId xmlns:a16="http://schemas.microsoft.com/office/drawing/2014/main" id="{0AE9079B-60E1-4336-9AEC-EF571E6B15CE}"/>
              </a:ext>
            </a:extLst>
          </p:cNvPr>
          <p:cNvSpPr>
            <a:spLocks noGrp="1"/>
          </p:cNvSpPr>
          <p:nvPr>
            <p:ph idx="1"/>
          </p:nvPr>
        </p:nvSpPr>
        <p:spPr/>
        <p:txBody>
          <a:bodyPr/>
          <a:lstStyle/>
          <a:p>
            <a:pPr marL="0" indent="0">
              <a:buNone/>
            </a:pPr>
            <a:r>
              <a:rPr lang="en-US" dirty="0"/>
              <a:t>As you are all aware, we are currently being faced with  claims by the media stating that airline travel is no longer the safer route to take, in comparison with Automobile travel. The metrics outlined in the internal dashboard were just a start; here, my goal is to provide accurate comparisons, more numbers oriented that the dashboard.</a:t>
            </a:r>
          </a:p>
        </p:txBody>
      </p:sp>
    </p:spTree>
    <p:extLst>
      <p:ext uri="{BB962C8B-B14F-4D97-AF65-F5344CB8AC3E}">
        <p14:creationId xmlns:p14="http://schemas.microsoft.com/office/powerpoint/2010/main" val="3221692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39C495-B8E5-42CE-8031-AACE8A769506}"/>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Dashboard of Graphics and Metrics to be Explored</a:t>
            </a:r>
          </a:p>
        </p:txBody>
      </p:sp>
      <p:sp>
        <p:nvSpPr>
          <p:cNvPr id="24" name="Rectangle 23">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Content Placeholder 10" descr="Chart&#10;&#10;Description automatically generated with low confidence">
            <a:extLst>
              <a:ext uri="{FF2B5EF4-FFF2-40B4-BE49-F238E27FC236}">
                <a16:creationId xmlns:a16="http://schemas.microsoft.com/office/drawing/2014/main" id="{06991A62-BEAB-41EA-A825-B42707FC9F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23" y="328849"/>
            <a:ext cx="7178877" cy="5743103"/>
          </a:xfrm>
        </p:spPr>
      </p:pic>
    </p:spTree>
    <p:extLst>
      <p:ext uri="{BB962C8B-B14F-4D97-AF65-F5344CB8AC3E}">
        <p14:creationId xmlns:p14="http://schemas.microsoft.com/office/powerpoint/2010/main" val="91733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5459-2300-4618-8DF0-3488F7C901C2}"/>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a:t>Metric 1</a:t>
            </a:r>
          </a:p>
        </p:txBody>
      </p:sp>
      <p:pic>
        <p:nvPicPr>
          <p:cNvPr id="5" name="Content Placeholder 4" descr="Graphical user interface, text, application&#10;&#10;Description automatically generated">
            <a:extLst>
              <a:ext uri="{FF2B5EF4-FFF2-40B4-BE49-F238E27FC236}">
                <a16:creationId xmlns:a16="http://schemas.microsoft.com/office/drawing/2014/main" id="{32925E51-87BF-4446-88B6-9047A3F566F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644" r="1" b="3268"/>
          <a:stretch/>
        </p:blipFill>
        <p:spPr>
          <a:xfrm>
            <a:off x="6859672" y="1739385"/>
            <a:ext cx="3796963" cy="3379229"/>
          </a:xfrm>
          <a:prstGeom prst="rect">
            <a:avLst/>
          </a:prstGeom>
        </p:spPr>
      </p:pic>
    </p:spTree>
    <p:extLst>
      <p:ext uri="{BB962C8B-B14F-4D97-AF65-F5344CB8AC3E}">
        <p14:creationId xmlns:p14="http://schemas.microsoft.com/office/powerpoint/2010/main" val="351613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7A2F4F5-A50A-4200-832C-A5CBE89D954D}"/>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Metric 1</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51F556E-C561-4D50-AB66-16D04F94828C}"/>
              </a:ext>
            </a:extLst>
          </p:cNvPr>
          <p:cNvSpPr>
            <a:spLocks noGrp="1"/>
          </p:cNvSpPr>
          <p:nvPr>
            <p:ph idx="1"/>
          </p:nvPr>
        </p:nvSpPr>
        <p:spPr>
          <a:xfrm>
            <a:off x="4742016" y="605896"/>
            <a:ext cx="6413663" cy="5646208"/>
          </a:xfrm>
        </p:spPr>
        <p:txBody>
          <a:bodyPr anchor="ctr">
            <a:normAutofit/>
          </a:bodyPr>
          <a:lstStyle/>
          <a:p>
            <a:r>
              <a:rPr lang="en-US" dirty="0"/>
              <a:t>The metric shows :</a:t>
            </a:r>
          </a:p>
          <a:p>
            <a:pPr lvl="1">
              <a:buFont typeface="Wingdings" panose="05000000000000000000" pitchFamily="2" charset="2"/>
              <a:buChar char="§"/>
            </a:pPr>
            <a:r>
              <a:rPr lang="en-US" dirty="0"/>
              <a:t>Crashes (C)  = 159,330,832</a:t>
            </a:r>
          </a:p>
          <a:p>
            <a:pPr lvl="1">
              <a:buFont typeface="Wingdings" panose="05000000000000000000" pitchFamily="2" charset="2"/>
              <a:buChar char="§"/>
            </a:pPr>
            <a:r>
              <a:rPr lang="en-US" dirty="0"/>
              <a:t>Injured Persons (I)  = 73,599,823</a:t>
            </a:r>
          </a:p>
          <a:p>
            <a:pPr lvl="1">
              <a:buFont typeface="Wingdings" panose="05000000000000000000" pitchFamily="2" charset="2"/>
              <a:buChar char="§"/>
            </a:pPr>
            <a:r>
              <a:rPr lang="en-US" dirty="0"/>
              <a:t>Fatalities (F) =1,302,530</a:t>
            </a:r>
          </a:p>
          <a:p>
            <a:pPr lvl="1">
              <a:buFont typeface="Wingdings" panose="05000000000000000000" pitchFamily="2" charset="2"/>
              <a:buChar char="§"/>
            </a:pPr>
            <a:endParaRPr lang="en-US" dirty="0"/>
          </a:p>
          <a:p>
            <a:pPr lvl="1">
              <a:buFont typeface="Wingdings" panose="05000000000000000000" pitchFamily="2" charset="2"/>
              <a:buChar char="Ø"/>
            </a:pPr>
            <a:r>
              <a:rPr lang="en-US" dirty="0"/>
              <a:t> Injured Persons Per Crash = I/F = 0.46</a:t>
            </a:r>
          </a:p>
          <a:p>
            <a:pPr lvl="1">
              <a:buFont typeface="Wingdings" panose="05000000000000000000" pitchFamily="2" charset="2"/>
              <a:buChar char="Ø"/>
            </a:pPr>
            <a:r>
              <a:rPr lang="en-US" dirty="0"/>
              <a:t> Fatalities per Crash = F/C = 0.008</a:t>
            </a:r>
          </a:p>
        </p:txBody>
      </p:sp>
    </p:spTree>
    <p:extLst>
      <p:ext uri="{BB962C8B-B14F-4D97-AF65-F5344CB8AC3E}">
        <p14:creationId xmlns:p14="http://schemas.microsoft.com/office/powerpoint/2010/main" val="1232528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25976-F468-4050-9B16-B053DAE452EB}"/>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dirty="0"/>
              <a:t>Metric 2</a:t>
            </a:r>
            <a:br>
              <a:rPr lang="en-US" sz="5400" dirty="0"/>
            </a:br>
            <a:endParaRPr lang="en-US" sz="5400" dirty="0"/>
          </a:p>
        </p:txBody>
      </p:sp>
      <p:pic>
        <p:nvPicPr>
          <p:cNvPr id="20" name="Content Placeholder 19" descr="Chart, bar chart&#10;&#10;Description automatically generated">
            <a:extLst>
              <a:ext uri="{FF2B5EF4-FFF2-40B4-BE49-F238E27FC236}">
                <a16:creationId xmlns:a16="http://schemas.microsoft.com/office/drawing/2014/main" id="{E1D908EE-74EE-4377-8B1F-E9CCAE9D14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5541" y="685421"/>
            <a:ext cx="6179635" cy="5430007"/>
          </a:xfrm>
        </p:spPr>
      </p:pic>
    </p:spTree>
    <p:extLst>
      <p:ext uri="{BB962C8B-B14F-4D97-AF65-F5344CB8AC3E}">
        <p14:creationId xmlns:p14="http://schemas.microsoft.com/office/powerpoint/2010/main" val="392689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719371E-7F21-4224-9944-A5E35A725BB6}"/>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Metric 2</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F01B429-FE83-41EF-994D-AECFC1BEDA81}"/>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
            </a:pPr>
            <a:r>
              <a:rPr lang="en-US" dirty="0"/>
              <a:t>We can see the very high number of Car Crashes, surpassing 150 million incidents.</a:t>
            </a:r>
          </a:p>
          <a:p>
            <a:pPr>
              <a:buFont typeface="Wingdings" panose="05000000000000000000" pitchFamily="2" charset="2"/>
              <a:buChar char="§"/>
            </a:pPr>
            <a:r>
              <a:rPr lang="en-US" dirty="0"/>
              <a:t>We can see the very high number injured people, surpassing 73 million incidents.</a:t>
            </a:r>
          </a:p>
          <a:p>
            <a:pPr>
              <a:buFont typeface="Wingdings" panose="05000000000000000000" pitchFamily="2" charset="2"/>
              <a:buChar char="§"/>
            </a:pPr>
            <a:r>
              <a:rPr lang="en-US" dirty="0"/>
              <a:t>We can see the very high number of fatalities, surpassing 1.3 million incidents.</a:t>
            </a:r>
          </a:p>
        </p:txBody>
      </p:sp>
    </p:spTree>
    <p:extLst>
      <p:ext uri="{BB962C8B-B14F-4D97-AF65-F5344CB8AC3E}">
        <p14:creationId xmlns:p14="http://schemas.microsoft.com/office/powerpoint/2010/main" val="116362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3CF1A762-07EA-4418-A353-8DD88B4464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912" y="640080"/>
            <a:ext cx="5577840" cy="5577840"/>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C24AB7-A3E7-419A-A1F2-27A9BBAE7597}"/>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dirty="0">
                <a:solidFill>
                  <a:srgbClr val="FFFFFF"/>
                </a:solidFill>
              </a:rPr>
              <a:t>Metric 3</a:t>
            </a: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12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C7016D28-EFC4-4026-9DD2-197CE5FC60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912" y="640080"/>
            <a:ext cx="5577840" cy="5577840"/>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DEC4C3-ECAE-498C-9CA1-D8DE3EB08774}"/>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dirty="0">
                <a:solidFill>
                  <a:srgbClr val="FFFFFF"/>
                </a:solidFill>
              </a:rPr>
              <a:t>Metric 4</a:t>
            </a: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40933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752</TotalTime>
  <Words>285</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Wingdings</vt:lpstr>
      <vt:lpstr>Retrospect</vt:lpstr>
      <vt:lpstr>EXECUTIVE SUMMARY</vt:lpstr>
      <vt:lpstr>Problem </vt:lpstr>
      <vt:lpstr>Dashboard of Graphics and Metrics to be Explored</vt:lpstr>
      <vt:lpstr>Metric 1</vt:lpstr>
      <vt:lpstr>Metric 1</vt:lpstr>
      <vt:lpstr>Metric 2 </vt:lpstr>
      <vt:lpstr>Metric 2</vt:lpstr>
      <vt:lpstr>Metric 3</vt:lpstr>
      <vt:lpstr>Metric 4</vt:lpstr>
      <vt:lpstr>Metric 5</vt:lpstr>
      <vt:lpstr>Metrics 3, 4 &amp; 5</vt:lpstr>
      <vt:lpstr>Metric 6</vt:lpstr>
      <vt:lpstr>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Iloanusi, Tagbo Arinze N.</dc:creator>
  <cp:lastModifiedBy>Iloanusi, Tagbo Arinze N.</cp:lastModifiedBy>
  <cp:revision>5</cp:revision>
  <dcterms:created xsi:type="dcterms:W3CDTF">2021-01-27T05:26:38Z</dcterms:created>
  <dcterms:modified xsi:type="dcterms:W3CDTF">2021-01-27T17:59:00Z</dcterms:modified>
</cp:coreProperties>
</file>