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9" r:id="rId4"/>
    <p:sldId id="260" r:id="rId5"/>
    <p:sldId id="261" r:id="rId6"/>
    <p:sldId id="262" r:id="rId7"/>
    <p:sldId id="269" r:id="rId8"/>
    <p:sldId id="265" r:id="rId9"/>
    <p:sldId id="266" r:id="rId10"/>
    <p:sldId id="263" r:id="rId11"/>
    <p:sldId id="268" r:id="rId12"/>
    <p:sldId id="264"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11D563-3FFC-480A-B13A-C2C86DF15FA3}"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7532C-C914-4416-8E12-C17587B0D8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05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1D563-3FFC-480A-B13A-C2C86DF15FA3}"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7532C-C914-4416-8E12-C17587B0D8F5}" type="slidenum">
              <a:rPr lang="en-US" smtClean="0"/>
              <a:t>‹#›</a:t>
            </a:fld>
            <a:endParaRPr lang="en-US"/>
          </a:p>
        </p:txBody>
      </p:sp>
    </p:spTree>
    <p:extLst>
      <p:ext uri="{BB962C8B-B14F-4D97-AF65-F5344CB8AC3E}">
        <p14:creationId xmlns:p14="http://schemas.microsoft.com/office/powerpoint/2010/main" val="1147984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1D563-3FFC-480A-B13A-C2C86DF15FA3}"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7532C-C914-4416-8E12-C17587B0D8F5}" type="slidenum">
              <a:rPr lang="en-US" smtClean="0"/>
              <a:t>‹#›</a:t>
            </a:fld>
            <a:endParaRPr lang="en-US"/>
          </a:p>
        </p:txBody>
      </p:sp>
    </p:spTree>
    <p:extLst>
      <p:ext uri="{BB962C8B-B14F-4D97-AF65-F5344CB8AC3E}">
        <p14:creationId xmlns:p14="http://schemas.microsoft.com/office/powerpoint/2010/main" val="142646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1D563-3FFC-480A-B13A-C2C86DF15FA3}"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7532C-C914-4416-8E12-C17587B0D8F5}" type="slidenum">
              <a:rPr lang="en-US" smtClean="0"/>
              <a:t>‹#›</a:t>
            </a:fld>
            <a:endParaRPr lang="en-US"/>
          </a:p>
        </p:txBody>
      </p:sp>
    </p:spTree>
    <p:extLst>
      <p:ext uri="{BB962C8B-B14F-4D97-AF65-F5344CB8AC3E}">
        <p14:creationId xmlns:p14="http://schemas.microsoft.com/office/powerpoint/2010/main" val="100305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11D563-3FFC-480A-B13A-C2C86DF15FA3}"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7532C-C914-4416-8E12-C17587B0D8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93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11D563-3FFC-480A-B13A-C2C86DF15FA3}"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7532C-C914-4416-8E12-C17587B0D8F5}" type="slidenum">
              <a:rPr lang="en-US" smtClean="0"/>
              <a:t>‹#›</a:t>
            </a:fld>
            <a:endParaRPr lang="en-US"/>
          </a:p>
        </p:txBody>
      </p:sp>
    </p:spTree>
    <p:extLst>
      <p:ext uri="{BB962C8B-B14F-4D97-AF65-F5344CB8AC3E}">
        <p14:creationId xmlns:p14="http://schemas.microsoft.com/office/powerpoint/2010/main" val="3741038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11D563-3FFC-480A-B13A-C2C86DF15FA3}" type="datetimeFigureOut">
              <a:rPr lang="en-US" smtClean="0"/>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7532C-C914-4416-8E12-C17587B0D8F5}" type="slidenum">
              <a:rPr lang="en-US" smtClean="0"/>
              <a:t>‹#›</a:t>
            </a:fld>
            <a:endParaRPr lang="en-US"/>
          </a:p>
        </p:txBody>
      </p:sp>
    </p:spTree>
    <p:extLst>
      <p:ext uri="{BB962C8B-B14F-4D97-AF65-F5344CB8AC3E}">
        <p14:creationId xmlns:p14="http://schemas.microsoft.com/office/powerpoint/2010/main" val="2109929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11D563-3FFC-480A-B13A-C2C86DF15FA3}" type="datetimeFigureOut">
              <a:rPr lang="en-US" smtClean="0"/>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7532C-C914-4416-8E12-C17587B0D8F5}" type="slidenum">
              <a:rPr lang="en-US" smtClean="0"/>
              <a:t>‹#›</a:t>
            </a:fld>
            <a:endParaRPr lang="en-US"/>
          </a:p>
        </p:txBody>
      </p:sp>
    </p:spTree>
    <p:extLst>
      <p:ext uri="{BB962C8B-B14F-4D97-AF65-F5344CB8AC3E}">
        <p14:creationId xmlns:p14="http://schemas.microsoft.com/office/powerpoint/2010/main" val="256449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11D563-3FFC-480A-B13A-C2C86DF15FA3}" type="datetimeFigureOut">
              <a:rPr lang="en-US" smtClean="0"/>
              <a:t>3/5/2021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2A7532C-C914-4416-8E12-C17587B0D8F5}" type="slidenum">
              <a:rPr lang="en-US" smtClean="0"/>
              <a:t>‹#›</a:t>
            </a:fld>
            <a:endParaRPr lang="en-US"/>
          </a:p>
        </p:txBody>
      </p:sp>
    </p:spTree>
    <p:extLst>
      <p:ext uri="{BB962C8B-B14F-4D97-AF65-F5344CB8AC3E}">
        <p14:creationId xmlns:p14="http://schemas.microsoft.com/office/powerpoint/2010/main" val="198255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11D563-3FFC-480A-B13A-C2C86DF15FA3}" type="datetimeFigureOut">
              <a:rPr lang="en-US" smtClean="0"/>
              <a:t>3/5/2021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A7532C-C914-4416-8E12-C17587B0D8F5}" type="slidenum">
              <a:rPr lang="en-US" smtClean="0"/>
              <a:t>‹#›</a:t>
            </a:fld>
            <a:endParaRPr lang="en-US"/>
          </a:p>
        </p:txBody>
      </p:sp>
    </p:spTree>
    <p:extLst>
      <p:ext uri="{BB962C8B-B14F-4D97-AF65-F5344CB8AC3E}">
        <p14:creationId xmlns:p14="http://schemas.microsoft.com/office/powerpoint/2010/main" val="1020896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11D563-3FFC-480A-B13A-C2C86DF15FA3}"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7532C-C914-4416-8E12-C17587B0D8F5}" type="slidenum">
              <a:rPr lang="en-US" smtClean="0"/>
              <a:t>‹#›</a:t>
            </a:fld>
            <a:endParaRPr lang="en-US"/>
          </a:p>
        </p:txBody>
      </p:sp>
    </p:spTree>
    <p:extLst>
      <p:ext uri="{BB962C8B-B14F-4D97-AF65-F5344CB8AC3E}">
        <p14:creationId xmlns:p14="http://schemas.microsoft.com/office/powerpoint/2010/main" val="16504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811D563-3FFC-480A-B13A-C2C86DF15FA3}" type="datetimeFigureOut">
              <a:rPr lang="en-US" smtClean="0"/>
              <a:t>3/5/2021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A7532C-C914-4416-8E12-C17587B0D8F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80870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16" name="Picture 4" descr="Plane on tarmac">
            <a:extLst>
              <a:ext uri="{FF2B5EF4-FFF2-40B4-BE49-F238E27FC236}">
                <a16:creationId xmlns:a16="http://schemas.microsoft.com/office/drawing/2014/main" id="{D5A84B09-F287-43EA-A0F8-48F3D8430DAA}"/>
              </a:ext>
            </a:extLst>
          </p:cNvPr>
          <p:cNvPicPr>
            <a:picLocks noChangeAspect="1"/>
          </p:cNvPicPr>
          <p:nvPr/>
        </p:nvPicPr>
        <p:blipFill rotWithShape="1">
          <a:blip r:embed="rId2">
            <a:duotone>
              <a:prstClr val="black"/>
              <a:schemeClr val="tx2">
                <a:tint val="45000"/>
                <a:satMod val="400000"/>
              </a:schemeClr>
            </a:duotone>
            <a:alphaModFix amt="35000"/>
          </a:blip>
          <a:srcRect l="7721" r="4278"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139E9364-69F5-4B1F-BAF9-0205B1D3D0C8}"/>
              </a:ext>
            </a:extLst>
          </p:cNvPr>
          <p:cNvSpPr>
            <a:spLocks noGrp="1"/>
          </p:cNvSpPr>
          <p:nvPr>
            <p:ph type="ctrTitle"/>
          </p:nvPr>
        </p:nvSpPr>
        <p:spPr/>
        <p:txBody>
          <a:bodyPr>
            <a:normAutofit/>
          </a:bodyPr>
          <a:lstStyle/>
          <a:p>
            <a:pPr algn="ctr"/>
            <a:r>
              <a:rPr lang="en-US" sz="6200" dirty="0"/>
              <a:t>‘COME FLY WITH ME!’; </a:t>
            </a:r>
            <a:br>
              <a:rPr lang="en-US" sz="6200" dirty="0"/>
            </a:br>
            <a:r>
              <a:rPr lang="en-US" sz="6200" dirty="0"/>
              <a:t>Analyzing Airline Safety Statistics against Automobile Safety</a:t>
            </a:r>
          </a:p>
        </p:txBody>
      </p:sp>
      <p:sp>
        <p:nvSpPr>
          <p:cNvPr id="3" name="Subtitle 2">
            <a:extLst>
              <a:ext uri="{FF2B5EF4-FFF2-40B4-BE49-F238E27FC236}">
                <a16:creationId xmlns:a16="http://schemas.microsoft.com/office/drawing/2014/main" id="{DB624385-8622-4EB2-8AD5-D00C9D4EE4AD}"/>
              </a:ext>
            </a:extLst>
          </p:cNvPr>
          <p:cNvSpPr>
            <a:spLocks noGrp="1"/>
          </p:cNvSpPr>
          <p:nvPr>
            <p:ph type="subTitle" idx="1"/>
          </p:nvPr>
        </p:nvSpPr>
        <p:spPr/>
        <p:txBody>
          <a:bodyPr>
            <a:normAutofit/>
          </a:bodyPr>
          <a:lstStyle/>
          <a:p>
            <a:r>
              <a:rPr lang="en-US"/>
              <a:t>By Osmond C. Oke</a:t>
            </a:r>
          </a:p>
        </p:txBody>
      </p:sp>
    </p:spTree>
    <p:extLst>
      <p:ext uri="{BB962C8B-B14F-4D97-AF65-F5344CB8AC3E}">
        <p14:creationId xmlns:p14="http://schemas.microsoft.com/office/powerpoint/2010/main" val="9049675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111E-BEB6-4FC8-A6AA-738E96CCA177}"/>
              </a:ext>
            </a:extLst>
          </p:cNvPr>
          <p:cNvSpPr>
            <a:spLocks noGrp="1"/>
          </p:cNvSpPr>
          <p:nvPr>
            <p:ph type="title"/>
          </p:nvPr>
        </p:nvSpPr>
        <p:spPr>
          <a:xfrm>
            <a:off x="1102380" y="2798570"/>
            <a:ext cx="5492730" cy="3305041"/>
          </a:xfrm>
        </p:spPr>
        <p:txBody>
          <a:bodyPr vert="horz" lIns="91440" tIns="45720" rIns="91440" bIns="45720" rtlCol="0" anchor="t">
            <a:normAutofit/>
          </a:bodyPr>
          <a:lstStyle/>
          <a:p>
            <a:r>
              <a:rPr lang="en-US" sz="6600" dirty="0"/>
              <a:t>Metric 5</a:t>
            </a:r>
          </a:p>
        </p:txBody>
      </p:sp>
      <p:pic>
        <p:nvPicPr>
          <p:cNvPr id="5" name="Content Placeholder 4" descr="Graphical user interface, text, application&#10;&#10;Description automatically generated">
            <a:extLst>
              <a:ext uri="{FF2B5EF4-FFF2-40B4-BE49-F238E27FC236}">
                <a16:creationId xmlns:a16="http://schemas.microsoft.com/office/drawing/2014/main" id="{60C2401F-C545-4A3E-92AA-42DDA31BC85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520" b="-2"/>
          <a:stretch/>
        </p:blipFill>
        <p:spPr>
          <a:xfrm>
            <a:off x="7658100" y="928201"/>
            <a:ext cx="3800393" cy="4926942"/>
          </a:xfrm>
          <a:prstGeom prst="rect">
            <a:avLst/>
          </a:prstGeom>
        </p:spPr>
      </p:pic>
    </p:spTree>
    <p:extLst>
      <p:ext uri="{BB962C8B-B14F-4D97-AF65-F5344CB8AC3E}">
        <p14:creationId xmlns:p14="http://schemas.microsoft.com/office/powerpoint/2010/main" val="3924559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E22B799-F239-41DD-B871-EB25CF0D7FF7}"/>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Metrics 3, 4 &amp; 5</a:t>
            </a:r>
          </a:p>
        </p:txBody>
      </p:sp>
      <p:sp>
        <p:nvSpPr>
          <p:cNvPr id="16" name="Rectangle 1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1D9F361-1C88-444B-887A-882361CD34A0}"/>
              </a:ext>
            </a:extLst>
          </p:cNvPr>
          <p:cNvSpPr>
            <a:spLocks noGrp="1"/>
          </p:cNvSpPr>
          <p:nvPr>
            <p:ph idx="1"/>
          </p:nvPr>
        </p:nvSpPr>
        <p:spPr>
          <a:xfrm>
            <a:off x="4742016" y="605896"/>
            <a:ext cx="6413663" cy="5646208"/>
          </a:xfrm>
        </p:spPr>
        <p:txBody>
          <a:bodyPr anchor="ctr">
            <a:normAutofit/>
          </a:bodyPr>
          <a:lstStyle/>
          <a:p>
            <a:r>
              <a:rPr lang="en-US"/>
              <a:t>From these metrics, we can see how low the Fatalities of the Airline accidents are, in comparison to those from the automobile accidents.</a:t>
            </a:r>
          </a:p>
        </p:txBody>
      </p:sp>
    </p:spTree>
    <p:extLst>
      <p:ext uri="{BB962C8B-B14F-4D97-AF65-F5344CB8AC3E}">
        <p14:creationId xmlns:p14="http://schemas.microsoft.com/office/powerpoint/2010/main" val="3985046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F68E-5D2B-4E83-B3F7-FB42BCE42C2B}"/>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Metric 6</a:t>
            </a:r>
          </a:p>
        </p:txBody>
      </p:sp>
      <p:pic>
        <p:nvPicPr>
          <p:cNvPr id="9" name="Content Placeholder 8" descr="Chart&#10;&#10;Description automatically generated">
            <a:extLst>
              <a:ext uri="{FF2B5EF4-FFF2-40B4-BE49-F238E27FC236}">
                <a16:creationId xmlns:a16="http://schemas.microsoft.com/office/drawing/2014/main" id="{61A34495-63E9-4971-80CC-1CE240C89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412942"/>
            <a:ext cx="6275667" cy="4032116"/>
          </a:xfrm>
          <a:prstGeom prst="rect">
            <a:avLst/>
          </a:prstGeom>
        </p:spPr>
      </p:pic>
    </p:spTree>
    <p:extLst>
      <p:ext uri="{BB962C8B-B14F-4D97-AF65-F5344CB8AC3E}">
        <p14:creationId xmlns:p14="http://schemas.microsoft.com/office/powerpoint/2010/main" val="2482278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A44E41C-E30D-41C5-9768-4AF066E6B30E}"/>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Observations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E231550-5CAF-4BAA-98DC-65381AD3568C}"/>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a:t>From Metrics 3 and 4, We can see that there is a drastic fall in the number of Incidents, Fatal Accidents and Fatalities, from the 85-99 Year group to the 00-14 Year Group.</a:t>
            </a:r>
          </a:p>
          <a:p>
            <a:pPr>
              <a:buFont typeface="Wingdings" panose="05000000000000000000" pitchFamily="2" charset="2"/>
              <a:buChar char="Ø"/>
            </a:pPr>
            <a:r>
              <a:rPr lang="en-US"/>
              <a:t>This can be seen as a clear indication of an improvement in flying safety conditions, as opposed to the narrative the media is attempting to push.</a:t>
            </a:r>
          </a:p>
        </p:txBody>
      </p:sp>
    </p:spTree>
    <p:extLst>
      <p:ext uri="{BB962C8B-B14F-4D97-AF65-F5344CB8AC3E}">
        <p14:creationId xmlns:p14="http://schemas.microsoft.com/office/powerpoint/2010/main" val="109324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ACFD02-73E3-42C6-BA68-B0D1E83B417F}"/>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Problem </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AE9079B-60E1-4336-9AEC-EF571E6B15CE}"/>
              </a:ext>
            </a:extLst>
          </p:cNvPr>
          <p:cNvSpPr>
            <a:spLocks noGrp="1"/>
          </p:cNvSpPr>
          <p:nvPr>
            <p:ph idx="1"/>
          </p:nvPr>
        </p:nvSpPr>
        <p:spPr>
          <a:xfrm>
            <a:off x="4742016" y="605896"/>
            <a:ext cx="6413663" cy="5646208"/>
          </a:xfrm>
        </p:spPr>
        <p:txBody>
          <a:bodyPr anchor="ctr">
            <a:normAutofit/>
          </a:bodyPr>
          <a:lstStyle/>
          <a:p>
            <a:pPr marL="0" indent="0">
              <a:buNone/>
            </a:pPr>
            <a:r>
              <a:rPr lang="en-US" dirty="0"/>
              <a:t>As you are all aware, we are currently being faced with  claims by the media stating that airline travel is no longer the safer route to take, in comparison with Automobile travel. The metrics outlined in the internal dashboard were just a start; here, my goal is to provide accurate comparisons, more numbers oriented that the dashboard.</a:t>
            </a:r>
          </a:p>
        </p:txBody>
      </p:sp>
    </p:spTree>
    <p:extLst>
      <p:ext uri="{BB962C8B-B14F-4D97-AF65-F5344CB8AC3E}">
        <p14:creationId xmlns:p14="http://schemas.microsoft.com/office/powerpoint/2010/main" val="3221692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5459-2300-4618-8DF0-3488F7C901C2}"/>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a:t>Metric 1</a:t>
            </a:r>
          </a:p>
        </p:txBody>
      </p:sp>
      <p:pic>
        <p:nvPicPr>
          <p:cNvPr id="5" name="Content Placeholder 4" descr="Graphical user interface, text, application&#10;&#10;Description automatically generated">
            <a:extLst>
              <a:ext uri="{FF2B5EF4-FFF2-40B4-BE49-F238E27FC236}">
                <a16:creationId xmlns:a16="http://schemas.microsoft.com/office/drawing/2014/main" id="{32925E51-87BF-4446-88B6-9047A3F566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644" r="1" b="3268"/>
          <a:stretch/>
        </p:blipFill>
        <p:spPr>
          <a:xfrm>
            <a:off x="6859672" y="1739385"/>
            <a:ext cx="3796963" cy="3379229"/>
          </a:xfrm>
          <a:prstGeom prst="rect">
            <a:avLst/>
          </a:prstGeom>
        </p:spPr>
      </p:pic>
    </p:spTree>
    <p:extLst>
      <p:ext uri="{BB962C8B-B14F-4D97-AF65-F5344CB8AC3E}">
        <p14:creationId xmlns:p14="http://schemas.microsoft.com/office/powerpoint/2010/main" val="351613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F4F5-A50A-4200-832C-A5CBE89D954D}"/>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Metric 1</a:t>
            </a:r>
          </a:p>
        </p:txBody>
      </p:sp>
      <p:sp>
        <p:nvSpPr>
          <p:cNvPr id="3" name="Content Placeholder 2">
            <a:extLst>
              <a:ext uri="{FF2B5EF4-FFF2-40B4-BE49-F238E27FC236}">
                <a16:creationId xmlns:a16="http://schemas.microsoft.com/office/drawing/2014/main" id="{051F556E-C561-4D50-AB66-16D04F94828C}"/>
              </a:ext>
            </a:extLst>
          </p:cNvPr>
          <p:cNvSpPr>
            <a:spLocks noGrp="1"/>
          </p:cNvSpPr>
          <p:nvPr>
            <p:ph idx="1"/>
          </p:nvPr>
        </p:nvSpPr>
        <p:spPr>
          <a:xfrm>
            <a:off x="4411500" y="605896"/>
            <a:ext cx="6413663" cy="5646208"/>
          </a:xfrm>
        </p:spPr>
        <p:txBody>
          <a:bodyPr anchor="ctr">
            <a:normAutofit/>
          </a:bodyPr>
          <a:lstStyle/>
          <a:p>
            <a:r>
              <a:rPr lang="en-US" dirty="0"/>
              <a:t>The metric shows :</a:t>
            </a:r>
          </a:p>
          <a:p>
            <a:pPr lvl="1">
              <a:buFont typeface="Wingdings" panose="05000000000000000000" pitchFamily="2" charset="2"/>
              <a:buChar char="§"/>
            </a:pPr>
            <a:r>
              <a:rPr lang="en-US" dirty="0"/>
              <a:t>Crashes (C)  = 159,330,832</a:t>
            </a:r>
          </a:p>
          <a:p>
            <a:pPr lvl="1">
              <a:buFont typeface="Wingdings" panose="05000000000000000000" pitchFamily="2" charset="2"/>
              <a:buChar char="§"/>
            </a:pPr>
            <a:r>
              <a:rPr lang="en-US" dirty="0"/>
              <a:t>Injured Persons (I)  = 73,599,823</a:t>
            </a:r>
          </a:p>
          <a:p>
            <a:pPr lvl="1">
              <a:buFont typeface="Wingdings" panose="05000000000000000000" pitchFamily="2" charset="2"/>
              <a:buChar char="§"/>
            </a:pPr>
            <a:r>
              <a:rPr lang="en-US" dirty="0"/>
              <a:t>Fatalities (F) =1,302,530</a:t>
            </a:r>
          </a:p>
          <a:p>
            <a:pPr lvl="1">
              <a:buFont typeface="Wingdings" panose="05000000000000000000" pitchFamily="2" charset="2"/>
              <a:buChar char="§"/>
            </a:pPr>
            <a:endParaRPr lang="en-US" dirty="0"/>
          </a:p>
          <a:p>
            <a:pPr lvl="1">
              <a:buFont typeface="Wingdings" panose="05000000000000000000" pitchFamily="2" charset="2"/>
              <a:buChar char="Ø"/>
            </a:pPr>
            <a:r>
              <a:rPr lang="en-US" dirty="0"/>
              <a:t> Injured Persons Per Crash = I/F = 0.46</a:t>
            </a:r>
          </a:p>
          <a:p>
            <a:pPr lvl="1">
              <a:buFont typeface="Wingdings" panose="05000000000000000000" pitchFamily="2" charset="2"/>
              <a:buChar char="Ø"/>
            </a:pPr>
            <a:r>
              <a:rPr lang="en-US" dirty="0"/>
              <a:t> Fatalities per Crash = F/C = 0.008</a:t>
            </a:r>
          </a:p>
        </p:txBody>
      </p:sp>
    </p:spTree>
    <p:extLst>
      <p:ext uri="{BB962C8B-B14F-4D97-AF65-F5344CB8AC3E}">
        <p14:creationId xmlns:p14="http://schemas.microsoft.com/office/powerpoint/2010/main" val="123252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25976-F468-4050-9B16-B053DAE452EB}"/>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dirty="0"/>
              <a:t>Metric 2</a:t>
            </a:r>
            <a:br>
              <a:rPr lang="en-US" sz="5400" dirty="0"/>
            </a:br>
            <a:endParaRPr lang="en-US" sz="5400" dirty="0"/>
          </a:p>
        </p:txBody>
      </p:sp>
      <p:pic>
        <p:nvPicPr>
          <p:cNvPr id="20" name="Content Placeholder 19" descr="Chart, bar chart&#10;&#10;Description automatically generated">
            <a:extLst>
              <a:ext uri="{FF2B5EF4-FFF2-40B4-BE49-F238E27FC236}">
                <a16:creationId xmlns:a16="http://schemas.microsoft.com/office/drawing/2014/main" id="{E1D908EE-74EE-4377-8B1F-E9CCAE9D14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5541" y="685421"/>
            <a:ext cx="6179635" cy="5430007"/>
          </a:xfrm>
        </p:spPr>
      </p:pic>
    </p:spTree>
    <p:extLst>
      <p:ext uri="{BB962C8B-B14F-4D97-AF65-F5344CB8AC3E}">
        <p14:creationId xmlns:p14="http://schemas.microsoft.com/office/powerpoint/2010/main" val="392689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19371E-7F21-4224-9944-A5E35A725BB6}"/>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Metric 2</a:t>
            </a:r>
          </a:p>
        </p:txBody>
      </p:sp>
      <p:sp>
        <p:nvSpPr>
          <p:cNvPr id="16"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F01B429-FE83-41EF-994D-AECFC1BEDA81}"/>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
            </a:pPr>
            <a:r>
              <a:rPr lang="en-US"/>
              <a:t>We can see the very high number of Car Crashes, surpassing 150 million incidents.</a:t>
            </a:r>
          </a:p>
          <a:p>
            <a:pPr>
              <a:buFont typeface="Wingdings" panose="05000000000000000000" pitchFamily="2" charset="2"/>
              <a:buChar char="§"/>
            </a:pPr>
            <a:r>
              <a:rPr lang="en-US"/>
              <a:t>We can see the very high number injured people, surpassing 73 million incidents.</a:t>
            </a:r>
          </a:p>
          <a:p>
            <a:pPr>
              <a:buFont typeface="Wingdings" panose="05000000000000000000" pitchFamily="2" charset="2"/>
              <a:buChar char="§"/>
            </a:pPr>
            <a:r>
              <a:rPr lang="en-US"/>
              <a:t>We can see the very high number of fatalities, surpassing 1.3 million incidents.</a:t>
            </a:r>
            <a:endParaRPr lang="en-US" dirty="0"/>
          </a:p>
        </p:txBody>
      </p:sp>
    </p:spTree>
    <p:extLst>
      <p:ext uri="{BB962C8B-B14F-4D97-AF65-F5344CB8AC3E}">
        <p14:creationId xmlns:p14="http://schemas.microsoft.com/office/powerpoint/2010/main" val="116362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EC3A-565C-476A-B742-7157B78A5344}"/>
              </a:ext>
            </a:extLst>
          </p:cNvPr>
          <p:cNvSpPr>
            <a:spLocks noGrp="1"/>
          </p:cNvSpPr>
          <p:nvPr>
            <p:ph type="title"/>
          </p:nvPr>
        </p:nvSpPr>
        <p:spPr/>
        <p:txBody>
          <a:bodyPr/>
          <a:lstStyle/>
          <a:p>
            <a:pPr algn="ctr"/>
            <a:r>
              <a:rPr lang="en-US" dirty="0"/>
              <a:t>Comparing Auto Crashes to Injured Persons</a:t>
            </a:r>
          </a:p>
        </p:txBody>
      </p:sp>
      <p:pic>
        <p:nvPicPr>
          <p:cNvPr id="5" name="Content Placeholder 4" descr="Chart, treemap chart&#10;&#10;Description automatically generated">
            <a:extLst>
              <a:ext uri="{FF2B5EF4-FFF2-40B4-BE49-F238E27FC236}">
                <a16:creationId xmlns:a16="http://schemas.microsoft.com/office/drawing/2014/main" id="{1880D8AA-4086-4869-A838-A7F16EF473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74592"/>
            <a:ext cx="6597851" cy="4022725"/>
          </a:xfrm>
        </p:spPr>
      </p:pic>
      <p:sp>
        <p:nvSpPr>
          <p:cNvPr id="6" name="TextBox 5">
            <a:extLst>
              <a:ext uri="{FF2B5EF4-FFF2-40B4-BE49-F238E27FC236}">
                <a16:creationId xmlns:a16="http://schemas.microsoft.com/office/drawing/2014/main" id="{6DCD3E0E-9A58-400E-9FAE-68B6820B96D1}"/>
              </a:ext>
            </a:extLst>
          </p:cNvPr>
          <p:cNvSpPr txBox="1"/>
          <p:nvPr/>
        </p:nvSpPr>
        <p:spPr>
          <a:xfrm>
            <a:off x="1796241" y="3716622"/>
            <a:ext cx="1749287" cy="369332"/>
          </a:xfrm>
          <a:prstGeom prst="rect">
            <a:avLst/>
          </a:prstGeom>
          <a:noFill/>
        </p:spPr>
        <p:txBody>
          <a:bodyPr wrap="square" rtlCol="0">
            <a:spAutoFit/>
          </a:bodyPr>
          <a:lstStyle/>
          <a:p>
            <a:r>
              <a:rPr lang="en-US" dirty="0">
                <a:solidFill>
                  <a:schemeClr val="bg1"/>
                </a:solidFill>
              </a:rPr>
              <a:t>159,330,832</a:t>
            </a:r>
          </a:p>
        </p:txBody>
      </p:sp>
      <p:sp>
        <p:nvSpPr>
          <p:cNvPr id="7" name="TextBox 6">
            <a:extLst>
              <a:ext uri="{FF2B5EF4-FFF2-40B4-BE49-F238E27FC236}">
                <a16:creationId xmlns:a16="http://schemas.microsoft.com/office/drawing/2014/main" id="{798521E4-420D-4E6D-92BD-820BADEA3ECB}"/>
              </a:ext>
            </a:extLst>
          </p:cNvPr>
          <p:cNvSpPr txBox="1"/>
          <p:nvPr/>
        </p:nvSpPr>
        <p:spPr>
          <a:xfrm>
            <a:off x="4958351" y="3716622"/>
            <a:ext cx="1630018" cy="369332"/>
          </a:xfrm>
          <a:prstGeom prst="rect">
            <a:avLst/>
          </a:prstGeom>
          <a:noFill/>
        </p:spPr>
        <p:txBody>
          <a:bodyPr wrap="square" rtlCol="0">
            <a:spAutoFit/>
          </a:bodyPr>
          <a:lstStyle/>
          <a:p>
            <a:r>
              <a:rPr lang="en-US" dirty="0">
                <a:solidFill>
                  <a:schemeClr val="bg1"/>
                </a:solidFill>
              </a:rPr>
              <a:t>73,599,823</a:t>
            </a:r>
          </a:p>
        </p:txBody>
      </p:sp>
      <p:sp>
        <p:nvSpPr>
          <p:cNvPr id="8" name="TextBox 7">
            <a:extLst>
              <a:ext uri="{FF2B5EF4-FFF2-40B4-BE49-F238E27FC236}">
                <a16:creationId xmlns:a16="http://schemas.microsoft.com/office/drawing/2014/main" id="{624D020A-A0A4-4A39-BC83-B9FCB81D2250}"/>
              </a:ext>
            </a:extLst>
          </p:cNvPr>
          <p:cNvSpPr txBox="1"/>
          <p:nvPr/>
        </p:nvSpPr>
        <p:spPr>
          <a:xfrm>
            <a:off x="7804308" y="5275777"/>
            <a:ext cx="3763617" cy="646331"/>
          </a:xfrm>
          <a:prstGeom prst="rect">
            <a:avLst/>
          </a:prstGeom>
          <a:noFill/>
        </p:spPr>
        <p:txBody>
          <a:bodyPr wrap="square" rtlCol="0">
            <a:spAutoFit/>
          </a:bodyPr>
          <a:lstStyle/>
          <a:p>
            <a:r>
              <a:rPr lang="en-US" dirty="0"/>
              <a:t>Injured Persons Per Crash = I/F = 0.46</a:t>
            </a:r>
          </a:p>
          <a:p>
            <a:r>
              <a:rPr lang="en-US" dirty="0"/>
              <a:t> Fatalities per Crash = F/C = 0.008</a:t>
            </a:r>
          </a:p>
        </p:txBody>
      </p:sp>
    </p:spTree>
    <p:extLst>
      <p:ext uri="{BB962C8B-B14F-4D97-AF65-F5344CB8AC3E}">
        <p14:creationId xmlns:p14="http://schemas.microsoft.com/office/powerpoint/2010/main" val="81853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3CF1A762-07EA-4418-A353-8DD88B44645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637" r="1" b="5483"/>
          <a:stretch/>
        </p:blipFill>
        <p:spPr>
          <a:xfrm>
            <a:off x="633999" y="640080"/>
            <a:ext cx="6275667" cy="5577840"/>
          </a:xfrm>
          <a:prstGeom prst="rect">
            <a:avLst/>
          </a:prstGeom>
        </p:spPr>
      </p:pic>
      <p:sp>
        <p:nvSpPr>
          <p:cNvPr id="18" name="Rectangle 17">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C24AB7-A3E7-419A-A1F2-27A9BBAE7597}"/>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dirty="0">
                <a:solidFill>
                  <a:srgbClr val="FFFFFF"/>
                </a:solidFill>
              </a:rPr>
              <a:t>Metric 3</a:t>
            </a:r>
          </a:p>
        </p:txBody>
      </p:sp>
      <p:sp>
        <p:nvSpPr>
          <p:cNvPr id="20" name="Rectangle 19">
            <a:extLst>
              <a:ext uri="{FF2B5EF4-FFF2-40B4-BE49-F238E27FC236}">
                <a16:creationId xmlns:a16="http://schemas.microsoft.com/office/drawing/2014/main" id="{B1121E64-CB88-4BF5-B531-C0316E7F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12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C7016D28-EFC4-4026-9DD2-197CE5FC60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091" r="1" b="5030"/>
          <a:stretch/>
        </p:blipFill>
        <p:spPr>
          <a:xfrm>
            <a:off x="633999" y="640080"/>
            <a:ext cx="6275667" cy="5577840"/>
          </a:xfrm>
          <a:prstGeom prst="rect">
            <a:avLst/>
          </a:prstGeom>
        </p:spPr>
      </p:pic>
      <p:sp>
        <p:nvSpPr>
          <p:cNvPr id="35" name="Rectangle 34">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DEC4C3-ECAE-498C-9CA1-D8DE3EB08774}"/>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Metric 4</a:t>
            </a:r>
          </a:p>
        </p:txBody>
      </p:sp>
      <p:sp>
        <p:nvSpPr>
          <p:cNvPr id="37" name="Rectangle 36">
            <a:extLst>
              <a:ext uri="{FF2B5EF4-FFF2-40B4-BE49-F238E27FC236}">
                <a16:creationId xmlns:a16="http://schemas.microsoft.com/office/drawing/2014/main" id="{B1121E64-CB88-4BF5-B531-C0316E7F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409333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928</TotalTime>
  <Words>317</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Wingdings</vt:lpstr>
      <vt:lpstr>Retrospect</vt:lpstr>
      <vt:lpstr>‘COME FLY WITH ME!’;  Analyzing Airline Safety Statistics against Automobile Safety</vt:lpstr>
      <vt:lpstr>Problem </vt:lpstr>
      <vt:lpstr>Metric 1</vt:lpstr>
      <vt:lpstr>Metric 1</vt:lpstr>
      <vt:lpstr>Metric 2 </vt:lpstr>
      <vt:lpstr>Metric 2</vt:lpstr>
      <vt:lpstr>Comparing Auto Crashes to Injured Persons</vt:lpstr>
      <vt:lpstr>Metric 3</vt:lpstr>
      <vt:lpstr>Metric 4</vt:lpstr>
      <vt:lpstr>Metric 5</vt:lpstr>
      <vt:lpstr>Metrics 3, 4 &amp; 5</vt:lpstr>
      <vt:lpstr>Metric 6</vt:lpstr>
      <vt:lpstr>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Iloanusi, Tagbo Arinze N.</dc:creator>
  <cp:lastModifiedBy>Iloanusi, Tagbo Arinze N.</cp:lastModifiedBy>
  <cp:revision>8</cp:revision>
  <dcterms:created xsi:type="dcterms:W3CDTF">2021-01-27T05:26:38Z</dcterms:created>
  <dcterms:modified xsi:type="dcterms:W3CDTF">2021-03-05T20:34:03Z</dcterms:modified>
</cp:coreProperties>
</file>