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DM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DMSans-bold.fntdata"/><Relationship Id="rId41" Type="http://schemas.openxmlformats.org/officeDocument/2006/relationships/font" Target="fonts/DMSans-regular.fntdata"/><Relationship Id="rId22" Type="http://schemas.openxmlformats.org/officeDocument/2006/relationships/slide" Target="slides/slide17.xml"/><Relationship Id="rId44" Type="http://schemas.openxmlformats.org/officeDocument/2006/relationships/font" Target="fonts/DM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DM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f57bf60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f57bf60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2f57bf60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2f57bf60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2f57bf60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2f57bf60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2f57bf60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2f57bf60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f57bf606_3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22f57bf606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f57bf606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22f57bf60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f57bf606_3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22f57bf606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f57bf606_3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22f57bf60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2f57bf606_3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22f57bf606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2f57bf606_3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22f57bf606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f57bf60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f57bf60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f57bf606_3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22f57bf606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2f57bf606_3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22f57bf606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2f57bf606_3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22f57bf606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2f57bf606_3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22f57bf606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2f57bf606_3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22f57bf606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2f57bf606_3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22f57bf606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2f57bf606_3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22f57bf606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2f57bf606_3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22f57bf606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f57bf606_3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22f57bf606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2f57bf606_3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22f57bf606_3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2f57bf60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2f57bf6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2f57bf606_3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22f57bf606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2f57bf606_3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22f57bf606_3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2f57bf606_3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22f57bf606_3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2f57bf606_3_2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22f57bf606_3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2f57bf606_3_2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22f57bf606_3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f57bf606_3_2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22f57bf606_3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2f57bf6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2f57bf6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2f57bf60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2f57bf60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2f57bf60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2f57bf60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f57bf60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f57bf60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f57bf60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f57bf60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2f57bf60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2f57bf60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14525"/>
            <a:ext cx="76200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637" y="840263"/>
            <a:ext cx="5672725" cy="34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SWITCH CASE</a:t>
            </a:r>
            <a:endParaRPr b="1" u="sng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La instrucción switch es una instrucción de múltiples vías. Proporciona una forma sencilla de enviar la ejecución a diferentes partes del código en función del valor de la expresión. Básicamente, la expresión puede ser tipos de datos primitivos byte, short, char e int. A partir de JDK7, también funciona con tipos enumerados (Enum en java), la clase String y las clases Wrapper .</a:t>
            </a:r>
            <a:endParaRPr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54950" y="0"/>
            <a:ext cx="180900" cy="5143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Ejemplos</a:t>
            </a:r>
            <a:endParaRPr b="1" u="sng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54950" y="0"/>
            <a:ext cx="180900" cy="5143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75" y="1293950"/>
            <a:ext cx="795337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54950" y="0"/>
            <a:ext cx="180900" cy="5143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850" y="0"/>
            <a:ext cx="49705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s-419" sz="4400">
                <a:solidFill>
                  <a:srgbClr val="5520A8"/>
                </a:solidFill>
              </a:rPr>
              <a:t>Arrays</a:t>
            </a:r>
            <a:endParaRPr sz="4400">
              <a:solidFill>
                <a:srgbClr val="5520A8"/>
              </a:solidFill>
            </a:endParaRPr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1858250" y="1457275"/>
            <a:ext cx="5680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5520A8"/>
                </a:solidFill>
              </a:rPr>
              <a:t>Es un listado de elementos. Cosas de la vida real.</a:t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5520A8"/>
                </a:solidFill>
              </a:rPr>
              <a:t>Se definen con la palabra reservada: </a:t>
            </a:r>
            <a:r>
              <a:rPr b="1" lang="es-419">
                <a:solidFill>
                  <a:srgbClr val="5520A8"/>
                </a:solidFill>
              </a:rPr>
              <a:t>Array();</a:t>
            </a:r>
            <a:endParaRPr b="1"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s-419" sz="4400">
                <a:solidFill>
                  <a:srgbClr val="5520A8"/>
                </a:solidFill>
              </a:rPr>
              <a:t>Arrays</a:t>
            </a:r>
            <a:endParaRPr sz="4400">
              <a:solidFill>
                <a:srgbClr val="5520A8"/>
              </a:solidFill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1844750" y="14438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5520A8"/>
                </a:solidFill>
              </a:rPr>
              <a:t>Se puede establecer parámetros por defecto.</a:t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s-419">
                <a:solidFill>
                  <a:srgbClr val="5520A8"/>
                </a:solidFill>
              </a:rPr>
              <a:t>var colores = new Array("rojo", "azul", "verde");</a:t>
            </a:r>
            <a:endParaRPr b="1"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s-419" sz="4400">
                <a:solidFill>
                  <a:srgbClr val="5520A8"/>
                </a:solidFill>
              </a:rPr>
              <a:t>Arrays</a:t>
            </a:r>
            <a:endParaRPr sz="4400">
              <a:solidFill>
                <a:srgbClr val="5520A8"/>
              </a:solidFill>
            </a:endParaRPr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359700" y="1533475"/>
            <a:ext cx="270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5520A8"/>
                </a:solidFill>
              </a:rPr>
              <a:t>Se puede crear vacío.</a:t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s-419">
                <a:solidFill>
                  <a:srgbClr val="5520A8"/>
                </a:solidFill>
              </a:rPr>
              <a:t>var nombres = [];</a:t>
            </a:r>
            <a:endParaRPr b="1"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>
            <p:ph type="title"/>
          </p:nvPr>
        </p:nvSpPr>
        <p:spPr>
          <a:xfrm>
            <a:off x="540300" y="445025"/>
            <a:ext cx="7866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728"/>
              <a:buNone/>
            </a:pPr>
            <a:r>
              <a:rPr lang="es-419" sz="4850">
                <a:solidFill>
                  <a:srgbClr val="5520A8"/>
                </a:solidFill>
              </a:rPr>
              <a:t>¿Cómo podemos acceder a los elementos?</a:t>
            </a:r>
            <a:br>
              <a:rPr lang="es-419">
                <a:solidFill>
                  <a:srgbClr val="5520A8"/>
                </a:solidFill>
              </a:rPr>
            </a:br>
            <a:endParaRPr>
              <a:solidFill>
                <a:srgbClr val="5520A8"/>
              </a:solidFill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1164000" y="2026575"/>
            <a:ext cx="620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5520A8"/>
                </a:solidFill>
              </a:rPr>
              <a:t>Por la posición:</a:t>
            </a:r>
            <a:r>
              <a:rPr b="1" lang="es-419">
                <a:solidFill>
                  <a:srgbClr val="5520A8"/>
                </a:solidFill>
              </a:rPr>
              <a:t> colores[1];</a:t>
            </a:r>
            <a:endParaRPr b="1"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5520A8"/>
                </a:solidFill>
              </a:rPr>
              <a:t>Pero.. ¿Y si queremos ver todos los elementos?</a:t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728"/>
              <a:buNone/>
            </a:pPr>
            <a:r>
              <a:rPr lang="es-419" sz="4850">
                <a:solidFill>
                  <a:srgbClr val="5520A8"/>
                </a:solidFill>
              </a:rPr>
              <a:t>Recorriendo todos los elementos.</a:t>
            </a:r>
            <a:br>
              <a:rPr lang="es-419"/>
            </a:b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1073700" y="1990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>
                <a:solidFill>
                  <a:srgbClr val="5520A8"/>
                </a:solidFill>
              </a:rPr>
              <a:t>forEach</a:t>
            </a:r>
            <a:endParaRPr b="1">
              <a:solidFill>
                <a:srgbClr val="5520A8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5520A8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5520A8"/>
                </a:solidFill>
              </a:rPr>
              <a:t>frutas.forEach(function(elemento, indice, array) </a:t>
            </a:r>
            <a:endParaRPr>
              <a:solidFill>
                <a:srgbClr val="5520A8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5520A8"/>
                </a:solidFill>
              </a:rPr>
              <a:t>{ </a:t>
            </a:r>
            <a:endParaRPr>
              <a:solidFill>
                <a:srgbClr val="5520A8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5520A8"/>
                </a:solidFill>
              </a:rPr>
              <a:t>       console.log(elemento, indice); </a:t>
            </a:r>
            <a:endParaRPr>
              <a:solidFill>
                <a:srgbClr val="5520A8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5520A8"/>
                </a:solidFill>
              </a:rPr>
              <a:t>})</a:t>
            </a:r>
            <a:endParaRPr>
              <a:solidFill>
                <a:srgbClr val="5520A8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5520A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s-419" sz="4400">
                <a:solidFill>
                  <a:srgbClr val="5520A8"/>
                </a:solidFill>
              </a:rPr>
              <a:t>Buenas Prácticas</a:t>
            </a:r>
            <a:endParaRPr sz="4400">
              <a:solidFill>
                <a:srgbClr val="5520A8"/>
              </a:solidFill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448" y="1385626"/>
            <a:ext cx="4110038" cy="36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30925"/>
            <a:ext cx="85206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800" u="sng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Estructuras de control</a:t>
            </a:r>
            <a:endParaRPr b="1" sz="5800" u="sng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-2200" y="-100"/>
            <a:ext cx="381000" cy="5143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s-419" sz="4400">
                <a:solidFill>
                  <a:srgbClr val="5520A8"/>
                </a:solidFill>
              </a:rPr>
              <a:t>Buenas Prácticas</a:t>
            </a:r>
            <a:endParaRPr sz="4400">
              <a:solidFill>
                <a:srgbClr val="5520A8"/>
              </a:solidFill>
            </a:endParaRPr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931025" y="1381075"/>
            <a:ext cx="7825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400">
                <a:solidFill>
                  <a:srgbClr val="5520A8"/>
                </a:solidFill>
              </a:rPr>
              <a:t>Es importante usar nombres descriptivos.</a:t>
            </a:r>
            <a:endParaRPr sz="2400">
              <a:solidFill>
                <a:srgbClr val="5520A8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 sz="2400">
                <a:solidFill>
                  <a:srgbClr val="5520A8"/>
                </a:solidFill>
              </a:rPr>
              <a:t>Evita nombres poco claros o inconsistentes como tmp, a, b2, variable2, etc...</a:t>
            </a:r>
            <a:endParaRPr sz="2400"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" y="7650"/>
            <a:ext cx="91318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/>
          <p:nvPr>
            <p:ph type="title"/>
          </p:nvPr>
        </p:nvSpPr>
        <p:spPr>
          <a:xfrm>
            <a:off x="2160275" y="16268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s-419" sz="4400">
                <a:solidFill>
                  <a:srgbClr val="5520A8"/>
                </a:solidFill>
              </a:rPr>
              <a:t>Funciones sobre Arrays</a:t>
            </a:r>
            <a:br>
              <a:rPr lang="es-419" sz="4400">
                <a:solidFill>
                  <a:srgbClr val="5520A8"/>
                </a:solidFill>
              </a:rPr>
            </a:br>
            <a:endParaRPr sz="4400">
              <a:solidFill>
                <a:srgbClr val="5520A8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728"/>
              <a:buNone/>
            </a:pPr>
            <a:r>
              <a:rPr lang="es-419" sz="4850">
                <a:solidFill>
                  <a:srgbClr val="5520A8"/>
                </a:solidFill>
              </a:rPr>
              <a:t>Añadir un elemento al final de un Array</a:t>
            </a:r>
            <a:br>
              <a:rPr lang="es-419"/>
            </a:b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1149900" y="2066875"/>
            <a:ext cx="625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>
                <a:solidFill>
                  <a:srgbClr val="5520A8"/>
                </a:solidFill>
              </a:rPr>
              <a:t>push</a:t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5520A8"/>
                </a:solidFill>
              </a:rPr>
              <a:t>let nuevaLongitud = frutas</a:t>
            </a:r>
            <a:r>
              <a:rPr b="1" lang="es-419">
                <a:solidFill>
                  <a:srgbClr val="5520A8"/>
                </a:solidFill>
              </a:rPr>
              <a:t>.push('Naranja')</a:t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5520A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728"/>
              <a:buNone/>
            </a:pPr>
            <a:r>
              <a:rPr lang="es-419" sz="4850">
                <a:solidFill>
                  <a:srgbClr val="5520A8"/>
                </a:solidFill>
              </a:rPr>
              <a:t>Eliminar el último elemento de un Array</a:t>
            </a:r>
            <a:br>
              <a:rPr lang="es-419"/>
            </a:b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997500" y="2066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>
                <a:solidFill>
                  <a:srgbClr val="5520A8"/>
                </a:solidFill>
              </a:rPr>
              <a:t>pop</a:t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5520A8"/>
                </a:solidFill>
              </a:rPr>
              <a:t>let ultimo = frutas</a:t>
            </a:r>
            <a:r>
              <a:rPr b="1" lang="es-419">
                <a:solidFill>
                  <a:srgbClr val="5520A8"/>
                </a:solidFill>
              </a:rPr>
              <a:t>.pop() </a:t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5520A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728"/>
              <a:buNone/>
            </a:pPr>
            <a:r>
              <a:rPr lang="es-419" sz="4850">
                <a:solidFill>
                  <a:srgbClr val="5520A8"/>
                </a:solidFill>
              </a:rPr>
              <a:t>Añadir un elemento al principio de un Array</a:t>
            </a:r>
            <a:br>
              <a:rPr lang="es-419"/>
            </a:b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845100" y="2143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>
                <a:solidFill>
                  <a:srgbClr val="5520A8"/>
                </a:solidFill>
              </a:rPr>
              <a:t>unshift</a:t>
            </a:r>
            <a:endParaRPr b="1"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5520A8"/>
                </a:solidFill>
              </a:rPr>
              <a:t>let nuevaLongitud = frutas</a:t>
            </a:r>
            <a:r>
              <a:rPr b="1" lang="es-419">
                <a:solidFill>
                  <a:srgbClr val="5520A8"/>
                </a:solidFill>
              </a:rPr>
              <a:t>.unshift('Fresa')</a:t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5520A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s-419" sz="4400">
                <a:solidFill>
                  <a:srgbClr val="5520A8"/>
                </a:solidFill>
              </a:rPr>
              <a:t>Eliminar el primer elemento de un Array</a:t>
            </a:r>
            <a:endParaRPr sz="4400">
              <a:solidFill>
                <a:srgbClr val="5520A8"/>
              </a:solidFill>
            </a:endParaRPr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997500" y="2066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>
                <a:solidFill>
                  <a:srgbClr val="5520A8"/>
                </a:solidFill>
              </a:rPr>
              <a:t>shift</a:t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5520A8"/>
                </a:solidFill>
              </a:rPr>
              <a:t>let primero = frutas</a:t>
            </a:r>
            <a:r>
              <a:rPr b="1" lang="es-419">
                <a:solidFill>
                  <a:srgbClr val="5520A8"/>
                </a:solidFill>
              </a:rPr>
              <a:t>.shift() </a:t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5520A8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728"/>
              <a:buNone/>
            </a:pPr>
            <a:r>
              <a:rPr lang="es-419" sz="4850">
                <a:solidFill>
                  <a:srgbClr val="5520A8"/>
                </a:solidFill>
              </a:rPr>
              <a:t>Encontrar el índice de un elemento del Array</a:t>
            </a:r>
            <a:br>
              <a:rPr lang="es-419"/>
            </a:b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1073700" y="2066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>
                <a:solidFill>
                  <a:srgbClr val="5520A8"/>
                </a:solidFill>
              </a:rPr>
              <a:t>indexOf</a:t>
            </a:r>
            <a:endParaRPr b="1"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5520A8"/>
                </a:solidFill>
              </a:rPr>
              <a:t>let pos = frutas</a:t>
            </a:r>
            <a:r>
              <a:rPr b="1" lang="es-419">
                <a:solidFill>
                  <a:srgbClr val="5520A8"/>
                </a:solidFill>
              </a:rPr>
              <a:t>.indexOf('Banana')</a:t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5520A8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728"/>
              <a:buNone/>
            </a:pPr>
            <a:r>
              <a:rPr lang="es-419" sz="4850">
                <a:solidFill>
                  <a:srgbClr val="5520A8"/>
                </a:solidFill>
              </a:rPr>
              <a:t>Eliminar un único elemento mediante su posición</a:t>
            </a:r>
            <a:br>
              <a:rPr lang="es-419"/>
            </a:b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692700" y="2066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>
                <a:solidFill>
                  <a:srgbClr val="5520A8"/>
                </a:solidFill>
              </a:rPr>
              <a:t>splice</a:t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5520A8"/>
                </a:solidFill>
              </a:rPr>
              <a:t>let elementoEliminado = frutas</a:t>
            </a:r>
            <a:r>
              <a:rPr b="1" lang="es-419">
                <a:solidFill>
                  <a:srgbClr val="5520A8"/>
                </a:solidFill>
              </a:rPr>
              <a:t>.splice(pos, 1)</a:t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5520A8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728"/>
              <a:buNone/>
            </a:pPr>
            <a:r>
              <a:rPr lang="es-419" sz="4850">
                <a:solidFill>
                  <a:srgbClr val="5520A8"/>
                </a:solidFill>
              </a:rPr>
              <a:t>Copiar un Array</a:t>
            </a:r>
            <a:br>
              <a:rPr lang="es-419"/>
            </a:br>
            <a:endParaRPr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1302300" y="1533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>
                <a:solidFill>
                  <a:srgbClr val="5520A8"/>
                </a:solidFill>
              </a:rPr>
              <a:t>slice</a:t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5520A8"/>
                </a:solidFill>
              </a:rPr>
              <a:t>let copiaArray = vegetales</a:t>
            </a:r>
            <a:r>
              <a:rPr b="1" lang="es-419">
                <a:solidFill>
                  <a:srgbClr val="5520A8"/>
                </a:solidFill>
              </a:rPr>
              <a:t>.slice();</a:t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5520A8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728"/>
              <a:buNone/>
            </a:pPr>
            <a:r>
              <a:rPr lang="es-419" sz="4850">
                <a:solidFill>
                  <a:srgbClr val="5520A8"/>
                </a:solidFill>
              </a:rPr>
              <a:t>Método length</a:t>
            </a:r>
            <a:br>
              <a:rPr lang="es-419"/>
            </a:b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9975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>
                <a:solidFill>
                  <a:srgbClr val="5520A8"/>
                </a:solidFill>
              </a:rPr>
              <a:t>length</a:t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5520A8"/>
                </a:solidFill>
              </a:rPr>
              <a:t>colores.length; </a:t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5520A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Funciones</a:t>
            </a:r>
            <a:endParaRPr b="1" u="sng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Como todo lenguaje de </a:t>
            </a: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programación</a:t>
            </a: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, java se maneja dentro del </a:t>
            </a: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ámbito</a:t>
            </a: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definición</a:t>
            </a: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 de funciones(if, switch, for, etc).</a:t>
            </a:r>
            <a:endParaRPr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Una </a:t>
            </a: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Función</a:t>
            </a: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 es un bloque de </a:t>
            </a: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código que realiza una acción y que el programador puede definir todos sus parámetros.</a:t>
            </a:r>
            <a:endParaRPr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7325" y="0"/>
            <a:ext cx="180900" cy="51897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2"/>
          <p:cNvSpPr/>
          <p:nvPr/>
        </p:nvSpPr>
        <p:spPr>
          <a:xfrm>
            <a:off x="2968100" y="396500"/>
            <a:ext cx="603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2"/>
          <p:cNvSpPr/>
          <p:nvPr/>
        </p:nvSpPr>
        <p:spPr>
          <a:xfrm>
            <a:off x="2759350" y="1670401"/>
            <a:ext cx="5022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2"/>
          <p:cNvSpPr/>
          <p:nvPr/>
        </p:nvSpPr>
        <p:spPr>
          <a:xfrm>
            <a:off x="980349" y="651200"/>
            <a:ext cx="757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419" sz="36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PRACTICA – mostrar números mayores a 10</a:t>
            </a:r>
            <a:endParaRPr b="1" i="0" sz="36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2"/>
          <p:cNvSpPr/>
          <p:nvPr/>
        </p:nvSpPr>
        <p:spPr>
          <a:xfrm>
            <a:off x="1361350" y="1994925"/>
            <a:ext cx="66207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Del siguiente array de números:</a:t>
            </a:r>
            <a:endParaRPr b="0" i="0" sz="18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let numeros = [15, 2, 35, 4, 5, 16, 7, 8, 10];</a:t>
            </a:r>
            <a:endParaRPr b="0" i="0" sz="18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Realizar un programa que imprima por consola </a:t>
            </a:r>
            <a:r>
              <a:rPr b="1" i="0" lang="es-419" sz="18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únicamente los números mayores a 10</a:t>
            </a:r>
            <a:endParaRPr b="0" i="0" sz="18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*) Se imaginan que sentencia usar para recorrer los elementos? (no existe sólo una)</a:t>
            </a:r>
            <a:endParaRPr b="0" i="0" sz="18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/>
          <p:nvPr/>
        </p:nvSpPr>
        <p:spPr>
          <a:xfrm>
            <a:off x="2968100" y="396500"/>
            <a:ext cx="603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3"/>
          <p:cNvSpPr/>
          <p:nvPr/>
        </p:nvSpPr>
        <p:spPr>
          <a:xfrm>
            <a:off x="2759350" y="1670401"/>
            <a:ext cx="5022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3"/>
          <p:cNvSpPr/>
          <p:nvPr/>
        </p:nvSpPr>
        <p:spPr>
          <a:xfrm>
            <a:off x="1060924" y="491400"/>
            <a:ext cx="725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419" sz="36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PRÁCTICA – Array de autos</a:t>
            </a:r>
            <a:endParaRPr b="1" i="0" sz="36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3"/>
          <p:cNvSpPr/>
          <p:nvPr/>
        </p:nvSpPr>
        <p:spPr>
          <a:xfrm>
            <a:off x="945472" y="1397972"/>
            <a:ext cx="7665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En una agencia multimarca de autos tenemos un array con los autos a la venta estacionados en la playa:</a:t>
            </a:r>
            <a:endParaRPr b="0" i="0" sz="12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let autos = ["VW Up", "Renault Sandero", "VW Gol", "Fiat Uno"];</a:t>
            </a:r>
            <a:endParaRPr b="0" i="0" sz="12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Nos avisan que </a:t>
            </a:r>
            <a:r>
              <a:rPr b="1" i="0" lang="es-419" sz="12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se vendió el Fiat Uno ubicado en al ultimo lugar del estacionamiento. Entonces tenés que eliminar el último elemento.</a:t>
            </a:r>
            <a:endParaRPr b="0" i="0" sz="12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Luego, entra un nuevo vehículo (un “Ford Fiesta”), por lo que </a:t>
            </a:r>
            <a:r>
              <a:rPr b="1" i="0" lang="es-419" sz="12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hay que agregarlo en el final de la lista de autos.</a:t>
            </a:r>
            <a:endParaRPr b="0" i="0" sz="12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SIGUE -&gt;</a:t>
            </a:r>
            <a:endParaRPr b="1" i="0" sz="12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/>
          <p:nvPr/>
        </p:nvSpPr>
        <p:spPr>
          <a:xfrm>
            <a:off x="2968100" y="396500"/>
            <a:ext cx="603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4"/>
          <p:cNvSpPr/>
          <p:nvPr/>
        </p:nvSpPr>
        <p:spPr>
          <a:xfrm>
            <a:off x="2759350" y="1670401"/>
            <a:ext cx="5022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4"/>
          <p:cNvSpPr/>
          <p:nvPr/>
        </p:nvSpPr>
        <p:spPr>
          <a:xfrm>
            <a:off x="1060924" y="491400"/>
            <a:ext cx="725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419" sz="36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PRÁCTICA – Array de autos</a:t>
            </a:r>
            <a:endParaRPr b="1" i="0" sz="36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4"/>
          <p:cNvSpPr/>
          <p:nvPr/>
        </p:nvSpPr>
        <p:spPr>
          <a:xfrm>
            <a:off x="945475" y="1626575"/>
            <a:ext cx="69243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Por último, se encontró un error en la lista, equivocados se había dado de alta un</a:t>
            </a:r>
            <a:r>
              <a:rPr b="1" i="0" lang="es-419" sz="12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 VW UP cuando en realidad se trataba de un  VW Fox. Entonces hay que modificar la posición número 0 de nuestra “playa de estacionamiento” por el modelo correcto de auto.</a:t>
            </a:r>
            <a:endParaRPr b="0" i="0" sz="12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Escribí el código necesario para cumplir con todos los requerimientos pedidos.</a:t>
            </a:r>
            <a:endParaRPr b="1" i="0" sz="12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s-419">
                <a:solidFill>
                  <a:srgbClr val="5520A8"/>
                </a:solidFill>
              </a:rPr>
              <a:t>Hasta acá podemos pensar un array así…</a:t>
            </a:r>
            <a:br>
              <a:rPr lang="es-419"/>
            </a:b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707100" y="1381075"/>
            <a:ext cx="797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5520A8"/>
                </a:solidFill>
              </a:rPr>
              <a:t>Pero.. ¿Que pasa si en cada posición en lugar de letras o números, </a:t>
            </a:r>
            <a:r>
              <a:rPr b="1" lang="es-419">
                <a:solidFill>
                  <a:srgbClr val="5520A8"/>
                </a:solidFill>
              </a:rPr>
              <a:t>guardamos otro array?</a:t>
            </a:r>
            <a:endParaRPr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7" name="Google Shape;27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7138" y="1333578"/>
            <a:ext cx="6689726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s-419" sz="4400">
                <a:solidFill>
                  <a:srgbClr val="5520A8"/>
                </a:solidFill>
              </a:rPr>
              <a:t>Array de arrays</a:t>
            </a:r>
            <a:endParaRPr sz="4400">
              <a:solidFill>
                <a:srgbClr val="5520A8"/>
              </a:solidFill>
            </a:endParaRPr>
          </a:p>
        </p:txBody>
      </p:sp>
      <p:pic>
        <p:nvPicPr>
          <p:cNvPr id="284" name="Google Shape;28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7802" y="1292149"/>
            <a:ext cx="4281486" cy="312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8099" y="3441315"/>
            <a:ext cx="1966913" cy="10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8451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599"/>
              <a:buNone/>
            </a:pPr>
            <a:r>
              <a:rPr b="1" lang="es-419" sz="2100">
                <a:solidFill>
                  <a:srgbClr val="5520A8"/>
                </a:solidFill>
              </a:rPr>
              <a:t>var </a:t>
            </a:r>
            <a:r>
              <a:rPr b="1" i="1" lang="es-419" sz="2100">
                <a:solidFill>
                  <a:srgbClr val="5520A8"/>
                </a:solidFill>
              </a:rPr>
              <a:t>grillaNumeros = [</a:t>
            </a:r>
            <a:endParaRPr sz="2100"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599"/>
              <a:buNone/>
            </a:pPr>
            <a:r>
              <a:rPr lang="es-419" sz="2100">
                <a:solidFill>
                  <a:srgbClr val="5520A8"/>
                </a:solidFill>
              </a:rPr>
              <a:t>    [</a:t>
            </a:r>
            <a:r>
              <a:rPr b="1" lang="es-419" sz="2100">
                <a:solidFill>
                  <a:srgbClr val="5520A8"/>
                </a:solidFill>
              </a:rPr>
              <a:t>1, 2, 3],</a:t>
            </a:r>
            <a:endParaRPr sz="2100"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599"/>
              <a:buNone/>
            </a:pPr>
            <a:r>
              <a:rPr lang="es-419" sz="2100">
                <a:solidFill>
                  <a:srgbClr val="5520A8"/>
                </a:solidFill>
              </a:rPr>
              <a:t>    [</a:t>
            </a:r>
            <a:r>
              <a:rPr b="1" lang="es-419" sz="2100">
                <a:solidFill>
                  <a:srgbClr val="5520A8"/>
                </a:solidFill>
              </a:rPr>
              <a:t>4, 5, 6],</a:t>
            </a:r>
            <a:endParaRPr sz="2100"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599"/>
              <a:buNone/>
            </a:pPr>
            <a:r>
              <a:rPr lang="es-419" sz="2100">
                <a:solidFill>
                  <a:srgbClr val="5520A8"/>
                </a:solidFill>
              </a:rPr>
              <a:t>    [</a:t>
            </a:r>
            <a:r>
              <a:rPr b="1" lang="es-419" sz="2100">
                <a:solidFill>
                  <a:srgbClr val="5520A8"/>
                </a:solidFill>
              </a:rPr>
              <a:t>7, 8, 9]</a:t>
            </a:r>
            <a:endParaRPr sz="2100"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599"/>
              <a:buNone/>
            </a:pPr>
            <a:r>
              <a:rPr lang="es-419" sz="2100">
                <a:solidFill>
                  <a:srgbClr val="5520A8"/>
                </a:solidFill>
              </a:rPr>
              <a:t>]</a:t>
            </a:r>
            <a:endParaRPr sz="2100"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599"/>
              <a:buNone/>
            </a:pPr>
            <a:r>
              <a:rPr lang="es-419" sz="2100">
                <a:solidFill>
                  <a:srgbClr val="5520A8"/>
                </a:solidFill>
              </a:rPr>
              <a:t> </a:t>
            </a:r>
            <a:endParaRPr sz="2100"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599"/>
              <a:buNone/>
            </a:pPr>
            <a:r>
              <a:rPr b="1" lang="es-419" sz="2100">
                <a:solidFill>
                  <a:srgbClr val="5520A8"/>
                </a:solidFill>
              </a:rPr>
              <a:t>for (i = 0;  i &lt; </a:t>
            </a:r>
            <a:r>
              <a:rPr b="1" i="1" lang="es-419" sz="2100">
                <a:solidFill>
                  <a:srgbClr val="5520A8"/>
                </a:solidFill>
              </a:rPr>
              <a:t>grillaNumeros.length;  i++) {</a:t>
            </a:r>
            <a:endParaRPr sz="2100"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599"/>
              <a:buNone/>
            </a:pPr>
            <a:r>
              <a:rPr lang="es-419" sz="2100">
                <a:solidFill>
                  <a:srgbClr val="5520A8"/>
                </a:solidFill>
              </a:rPr>
              <a:t>      </a:t>
            </a:r>
            <a:r>
              <a:rPr b="1" lang="es-419" sz="2100">
                <a:solidFill>
                  <a:srgbClr val="5520A8"/>
                </a:solidFill>
              </a:rPr>
              <a:t>for (j = 0;  j &lt; </a:t>
            </a:r>
            <a:r>
              <a:rPr b="1" i="1" lang="es-419" sz="2100">
                <a:solidFill>
                  <a:srgbClr val="5520A8"/>
                </a:solidFill>
              </a:rPr>
              <a:t>grillaNumeros[i].length;  j++) {</a:t>
            </a:r>
            <a:endParaRPr sz="2100"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599"/>
              <a:buNone/>
            </a:pPr>
            <a:r>
              <a:rPr lang="es-419" sz="2100">
                <a:solidFill>
                  <a:srgbClr val="5520A8"/>
                </a:solidFill>
              </a:rPr>
              <a:t>          </a:t>
            </a:r>
            <a:r>
              <a:rPr b="1" lang="es-419" sz="2100">
                <a:solidFill>
                  <a:srgbClr val="5520A8"/>
                </a:solidFill>
              </a:rPr>
              <a:t>var actual = </a:t>
            </a:r>
            <a:r>
              <a:rPr b="1" i="1" lang="es-419" sz="2100">
                <a:solidFill>
                  <a:srgbClr val="5520A8"/>
                </a:solidFill>
              </a:rPr>
              <a:t>grillaNumeros[i] [j];</a:t>
            </a:r>
            <a:endParaRPr sz="2100"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599"/>
              <a:buNone/>
            </a:pPr>
            <a:r>
              <a:rPr lang="es-419" sz="2100">
                <a:solidFill>
                  <a:srgbClr val="5520A8"/>
                </a:solidFill>
              </a:rPr>
              <a:t>          console.log(actual);</a:t>
            </a:r>
            <a:endParaRPr sz="2100"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599"/>
              <a:buNone/>
            </a:pPr>
            <a:r>
              <a:rPr lang="es-419" sz="2100">
                <a:solidFill>
                  <a:srgbClr val="5520A8"/>
                </a:solidFill>
              </a:rPr>
              <a:t>      }</a:t>
            </a:r>
            <a:endParaRPr sz="2100">
              <a:solidFill>
                <a:srgbClr val="5520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599"/>
              <a:buNone/>
            </a:pPr>
            <a:r>
              <a:rPr lang="es-419" sz="2100">
                <a:solidFill>
                  <a:srgbClr val="5520A8"/>
                </a:solidFill>
              </a:rPr>
              <a:t>}</a:t>
            </a:r>
            <a:endParaRPr sz="2100">
              <a:solidFill>
                <a:srgbClr val="5520A8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7"/>
              <a:buNone/>
            </a:pPr>
            <a:r>
              <a:t/>
            </a:r>
            <a:endParaRPr/>
          </a:p>
        </p:txBody>
      </p:sp>
      <p:pic>
        <p:nvPicPr>
          <p:cNvPr id="292" name="Google Shape;29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7472" y="1235954"/>
            <a:ext cx="1871374" cy="187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Funciones </a:t>
            </a:r>
            <a:r>
              <a:rPr b="1" lang="es-419" u="sng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básicas</a:t>
            </a:r>
            <a:endParaRPr b="1" u="sng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45050" y="117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A </a:t>
            </a: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continuación</a:t>
            </a: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 enumeraremos las funciones </a:t>
            </a: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más</a:t>
            </a: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básicas</a:t>
            </a: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 de este lenguaje:</a:t>
            </a:r>
            <a:endParaRPr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DM Sans"/>
              <a:buChar char="-"/>
            </a:pP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foo: Es un método definido en la clase principal (Main).</a:t>
            </a:r>
            <a:endParaRPr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DM Sans"/>
              <a:buChar char="-"/>
            </a:pP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static: Método estático que pertenece a la clase principal, pero no es una instancia específica. Esto nos permite llamar al método desde una clase distinta sin problemas.</a:t>
            </a:r>
            <a:endParaRPr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DM Sans"/>
              <a:buChar char="-"/>
            </a:pPr>
            <a:r>
              <a:rPr lang="es-419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void: Método que no devuelve valor alguno.</a:t>
            </a:r>
            <a:endParaRPr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7325" y="0"/>
            <a:ext cx="180900" cy="51897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Argumentos o </a:t>
            </a:r>
            <a:r>
              <a:rPr b="1" lang="es-419" u="sng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Parámetros</a:t>
            </a:r>
            <a:endParaRPr b="1" u="sng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22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51C75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Los argumentos o parámetros sirven para intercambiar información con el método deseado.</a:t>
            </a:r>
            <a:endParaRPr>
              <a:solidFill>
                <a:srgbClr val="351C75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200">
              <a:solidFill>
                <a:srgbClr val="351C75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538" y="2067675"/>
            <a:ext cx="3874925" cy="28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7325" y="150"/>
            <a:ext cx="180900" cy="5143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213" y="132625"/>
            <a:ext cx="6227575" cy="48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012" y="919600"/>
            <a:ext cx="6019975" cy="36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Métodos</a:t>
            </a:r>
            <a:r>
              <a:rPr b="1" lang="es-419" u="sng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s-419" u="sng">
                <a:solidFill>
                  <a:srgbClr val="351C75"/>
                </a:solidFill>
                <a:latin typeface="DM Sans"/>
                <a:ea typeface="DM Sans"/>
                <a:cs typeface="DM Sans"/>
                <a:sym typeface="DM Sans"/>
              </a:rPr>
              <a:t>Estáticos</a:t>
            </a:r>
            <a:endParaRPr b="1" u="sng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351C75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La diferencia radica en que estos métodos solo son corridos en un objeto y no en toda la clase como pasaba anteriormente.</a:t>
            </a:r>
            <a:endParaRPr sz="2100">
              <a:solidFill>
                <a:srgbClr val="351C7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50" y="2320900"/>
            <a:ext cx="8908150" cy="28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/>
          <p:nvPr/>
        </p:nvSpPr>
        <p:spPr>
          <a:xfrm>
            <a:off x="54950" y="0"/>
            <a:ext cx="180900" cy="5143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