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4"/>
  </p:sldMasterIdLst>
  <p:notesMasterIdLst>
    <p:notesMasterId r:id="rId13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81" r:id="rId17"/>
    <p:sldId id="280" r:id="rId18"/>
    <p:sldId id="279" r:id="rId19"/>
    <p:sldId id="278" r:id="rId20"/>
    <p:sldId id="277" r:id="rId21"/>
    <p:sldId id="276" r:id="rId22"/>
    <p:sldId id="275" r:id="rId23"/>
    <p:sldId id="274" r:id="rId24"/>
    <p:sldId id="273" r:id="rId25"/>
    <p:sldId id="272" r:id="rId26"/>
    <p:sldId id="271" r:id="rId27"/>
    <p:sldId id="270" r:id="rId28"/>
    <p:sldId id="269" r:id="rId29"/>
    <p:sldId id="294" r:id="rId30"/>
    <p:sldId id="293" r:id="rId31"/>
    <p:sldId id="292" r:id="rId32"/>
    <p:sldId id="291" r:id="rId33"/>
    <p:sldId id="290" r:id="rId34"/>
    <p:sldId id="289" r:id="rId35"/>
    <p:sldId id="288" r:id="rId36"/>
    <p:sldId id="287" r:id="rId37"/>
    <p:sldId id="286" r:id="rId38"/>
    <p:sldId id="285" r:id="rId39"/>
    <p:sldId id="284" r:id="rId40"/>
    <p:sldId id="283" r:id="rId41"/>
    <p:sldId id="312" r:id="rId42"/>
    <p:sldId id="311" r:id="rId43"/>
    <p:sldId id="310" r:id="rId44"/>
    <p:sldId id="309" r:id="rId45"/>
    <p:sldId id="308" r:id="rId46"/>
    <p:sldId id="307" r:id="rId47"/>
    <p:sldId id="306" r:id="rId48"/>
    <p:sldId id="305" r:id="rId49"/>
    <p:sldId id="304" r:id="rId50"/>
    <p:sldId id="303" r:id="rId51"/>
    <p:sldId id="302" r:id="rId52"/>
    <p:sldId id="301" r:id="rId53"/>
    <p:sldId id="300" r:id="rId54"/>
    <p:sldId id="299" r:id="rId55"/>
    <p:sldId id="298" r:id="rId56"/>
    <p:sldId id="297" r:id="rId57"/>
    <p:sldId id="296" r:id="rId58"/>
    <p:sldId id="333" r:id="rId59"/>
    <p:sldId id="332" r:id="rId60"/>
    <p:sldId id="331" r:id="rId61"/>
    <p:sldId id="330" r:id="rId62"/>
    <p:sldId id="329" r:id="rId63"/>
    <p:sldId id="328" r:id="rId64"/>
    <p:sldId id="327" r:id="rId65"/>
    <p:sldId id="326" r:id="rId66"/>
    <p:sldId id="325" r:id="rId67"/>
    <p:sldId id="324" r:id="rId68"/>
    <p:sldId id="323" r:id="rId69"/>
    <p:sldId id="322" r:id="rId70"/>
    <p:sldId id="321" r:id="rId71"/>
    <p:sldId id="320" r:id="rId72"/>
    <p:sldId id="319" r:id="rId73"/>
    <p:sldId id="318" r:id="rId74"/>
    <p:sldId id="317" r:id="rId75"/>
    <p:sldId id="316" r:id="rId76"/>
    <p:sldId id="315" r:id="rId77"/>
    <p:sldId id="314" r:id="rId78"/>
    <p:sldId id="348" r:id="rId79"/>
    <p:sldId id="347" r:id="rId80"/>
    <p:sldId id="346" r:id="rId81"/>
    <p:sldId id="345" r:id="rId82"/>
    <p:sldId id="344" r:id="rId83"/>
    <p:sldId id="343" r:id="rId84"/>
    <p:sldId id="342" r:id="rId85"/>
    <p:sldId id="341" r:id="rId86"/>
    <p:sldId id="340" r:id="rId87"/>
    <p:sldId id="339" r:id="rId88"/>
    <p:sldId id="338" r:id="rId89"/>
    <p:sldId id="337" r:id="rId90"/>
    <p:sldId id="336" r:id="rId91"/>
    <p:sldId id="335" r:id="rId92"/>
    <p:sldId id="359" r:id="rId93"/>
    <p:sldId id="358" r:id="rId94"/>
    <p:sldId id="357" r:id="rId95"/>
    <p:sldId id="356" r:id="rId96"/>
    <p:sldId id="355" r:id="rId97"/>
    <p:sldId id="354" r:id="rId98"/>
    <p:sldId id="353" r:id="rId99"/>
    <p:sldId id="352" r:id="rId100"/>
    <p:sldId id="351" r:id="rId101"/>
    <p:sldId id="350" r:id="rId102"/>
    <p:sldId id="360" r:id="rId103"/>
    <p:sldId id="373" r:id="rId104"/>
    <p:sldId id="372" r:id="rId105"/>
    <p:sldId id="371" r:id="rId106"/>
    <p:sldId id="370" r:id="rId107"/>
    <p:sldId id="369" r:id="rId108"/>
    <p:sldId id="368" r:id="rId109"/>
    <p:sldId id="367" r:id="rId110"/>
    <p:sldId id="366" r:id="rId111"/>
    <p:sldId id="365" r:id="rId112"/>
    <p:sldId id="364" r:id="rId113"/>
    <p:sldId id="363" r:id="rId114"/>
    <p:sldId id="362" r:id="rId115"/>
    <p:sldId id="361" r:id="rId116"/>
    <p:sldId id="388" r:id="rId117"/>
    <p:sldId id="387" r:id="rId118"/>
    <p:sldId id="386" r:id="rId119"/>
    <p:sldId id="385" r:id="rId120"/>
    <p:sldId id="384" r:id="rId121"/>
    <p:sldId id="383" r:id="rId122"/>
    <p:sldId id="382" r:id="rId123"/>
    <p:sldId id="381" r:id="rId124"/>
    <p:sldId id="380" r:id="rId125"/>
    <p:sldId id="379" r:id="rId126"/>
    <p:sldId id="378" r:id="rId127"/>
    <p:sldId id="377" r:id="rId128"/>
    <p:sldId id="376" r:id="rId129"/>
    <p:sldId id="375" r:id="rId130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32"/>
      <p:bold r:id="rId133"/>
      <p:italic r:id="rId134"/>
      <p:boldItalic r:id="rId135"/>
    </p:embeddedFont>
    <p:embeddedFont>
      <p:font typeface="Consolas" panose="020B0609020204030204" pitchFamily="49" charset="0"/>
      <p:regular r:id="rId136"/>
      <p:bold r:id="rId137"/>
      <p:italic r:id="rId138"/>
      <p:boldItalic r:id="rId139"/>
    </p:embeddedFont>
    <p:embeddedFont>
      <p:font typeface="Fira Code" panose="020B0809050000020004" pitchFamily="49" charset="0"/>
      <p:regular r:id="rId140"/>
      <p:bold r:id="rId1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152" roundtripDataSignature="AMtx7mgeSa4IaUnIHCRjYepDup7/qrf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84F15C-A046-F06B-20FC-5E351C3D5C7A}" v="39" dt="2022-09-12T16:39:56.423"/>
    <p1510:client id="{6504F847-38BA-7D35-EE3A-03EECAC51765}" v="35" dt="2022-09-12T16:36:54.475"/>
    <p1510:client id="{68BAE8B4-A573-BBE2-81DA-6F3590BF9012}" v="22" dt="2022-09-12T16:45:02.494"/>
    <p1510:client id="{F2A20D8A-717B-613B-E927-3E9B507FDCC6}" v="40" dt="2022-09-12T16:42:25.3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3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63" Type="http://schemas.openxmlformats.org/officeDocument/2006/relationships/slide" Target="slides/slide59.xml"/><Relationship Id="rId84" Type="http://schemas.openxmlformats.org/officeDocument/2006/relationships/slide" Target="slides/slide80.xml"/><Relationship Id="rId138" Type="http://schemas.openxmlformats.org/officeDocument/2006/relationships/font" Target="fonts/font7.fntdata"/><Relationship Id="rId107" Type="http://schemas.openxmlformats.org/officeDocument/2006/relationships/slide" Target="slides/slide103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53" Type="http://schemas.openxmlformats.org/officeDocument/2006/relationships/slide" Target="slides/slide49.xml"/><Relationship Id="rId74" Type="http://schemas.openxmlformats.org/officeDocument/2006/relationships/slide" Target="slides/slide70.xml"/><Relationship Id="rId128" Type="http://schemas.openxmlformats.org/officeDocument/2006/relationships/slide" Target="slides/slide124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slide" Target="slides/slide109.xml"/><Relationship Id="rId118" Type="http://schemas.openxmlformats.org/officeDocument/2006/relationships/slide" Target="slides/slide114.xml"/><Relationship Id="rId134" Type="http://schemas.openxmlformats.org/officeDocument/2006/relationships/font" Target="fonts/font3.fntdata"/><Relationship Id="rId139" Type="http://schemas.openxmlformats.org/officeDocument/2006/relationships/font" Target="fonts/font8.fntdata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55" Type="http://schemas.openxmlformats.org/officeDocument/2006/relationships/theme" Target="theme/theme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slide" Target="slides/slide99.xml"/><Relationship Id="rId108" Type="http://schemas.openxmlformats.org/officeDocument/2006/relationships/slide" Target="slides/slide104.xml"/><Relationship Id="rId124" Type="http://schemas.openxmlformats.org/officeDocument/2006/relationships/slide" Target="slides/slide120.xml"/><Relationship Id="rId129" Type="http://schemas.openxmlformats.org/officeDocument/2006/relationships/slide" Target="slides/slide125.xml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40" Type="http://schemas.openxmlformats.org/officeDocument/2006/relationships/font" Target="fonts/font9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slide" Target="slides/slide110.xml"/><Relationship Id="rId119" Type="http://schemas.openxmlformats.org/officeDocument/2006/relationships/slide" Target="slides/slide115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130" Type="http://schemas.openxmlformats.org/officeDocument/2006/relationships/slide" Target="slides/slide126.xml"/><Relationship Id="rId135" Type="http://schemas.openxmlformats.org/officeDocument/2006/relationships/font" Target="fonts/font4.fntdata"/><Relationship Id="rId156" Type="http://schemas.openxmlformats.org/officeDocument/2006/relationships/tableStyles" Target="tableStyles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slide" Target="slides/slide10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slide" Target="slides/slide100.xml"/><Relationship Id="rId120" Type="http://schemas.openxmlformats.org/officeDocument/2006/relationships/slide" Target="slides/slide116.xml"/><Relationship Id="rId125" Type="http://schemas.openxmlformats.org/officeDocument/2006/relationships/slide" Target="slides/slide121.xml"/><Relationship Id="rId141" Type="http://schemas.openxmlformats.org/officeDocument/2006/relationships/font" Target="fonts/font10.fntdata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slide" Target="slides/slide106.xml"/><Relationship Id="rId115" Type="http://schemas.openxmlformats.org/officeDocument/2006/relationships/slide" Target="slides/slide111.xml"/><Relationship Id="rId131" Type="http://schemas.openxmlformats.org/officeDocument/2006/relationships/notesMaster" Target="notesMasters/notesMaster1.xml"/><Relationship Id="rId136" Type="http://schemas.openxmlformats.org/officeDocument/2006/relationships/font" Target="fonts/font5.fntdata"/><Relationship Id="rId157" Type="http://schemas.microsoft.com/office/2015/10/relationships/revisionInfo" Target="revisionInfo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52" Type="http://customschemas.google.com/relationships/presentationmetadata" Target="meta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openxmlformats.org/officeDocument/2006/relationships/slide" Target="slides/slide101.xml"/><Relationship Id="rId126" Type="http://schemas.openxmlformats.org/officeDocument/2006/relationships/slide" Target="slides/slide12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openxmlformats.org/officeDocument/2006/relationships/slide" Target="slides/slide117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slide" Target="slides/slide112.xml"/><Relationship Id="rId137" Type="http://schemas.openxmlformats.org/officeDocument/2006/relationships/font" Target="fonts/font6.fntdata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slide" Target="slides/slide107.xml"/><Relationship Id="rId132" Type="http://schemas.openxmlformats.org/officeDocument/2006/relationships/font" Target="fonts/font1.fntdata"/><Relationship Id="rId153" Type="http://schemas.openxmlformats.org/officeDocument/2006/relationships/presProps" Target="presProps.xml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slide" Target="slides/slide102.xml"/><Relationship Id="rId127" Type="http://schemas.openxmlformats.org/officeDocument/2006/relationships/slide" Target="slides/slide12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slide" Target="slides/slide97.xml"/><Relationship Id="rId122" Type="http://schemas.openxmlformats.org/officeDocument/2006/relationships/slide" Target="slides/slide118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7" Type="http://schemas.openxmlformats.org/officeDocument/2006/relationships/slide" Target="slides/slide43.xml"/><Relationship Id="rId68" Type="http://schemas.openxmlformats.org/officeDocument/2006/relationships/slide" Target="slides/slide64.xml"/><Relationship Id="rId89" Type="http://schemas.openxmlformats.org/officeDocument/2006/relationships/slide" Target="slides/slide85.xml"/><Relationship Id="rId112" Type="http://schemas.openxmlformats.org/officeDocument/2006/relationships/slide" Target="slides/slide108.xml"/><Relationship Id="rId133" Type="http://schemas.openxmlformats.org/officeDocument/2006/relationships/font" Target="fonts/font2.fntdata"/><Relationship Id="rId154" Type="http://schemas.openxmlformats.org/officeDocument/2006/relationships/viewProps" Target="viewProps.xml"/><Relationship Id="rId16" Type="http://schemas.openxmlformats.org/officeDocument/2006/relationships/slide" Target="slides/slide12.xml"/><Relationship Id="rId37" Type="http://schemas.openxmlformats.org/officeDocument/2006/relationships/slide" Target="slides/slide33.xml"/><Relationship Id="rId58" Type="http://schemas.openxmlformats.org/officeDocument/2006/relationships/slide" Target="slides/slide54.xml"/><Relationship Id="rId79" Type="http://schemas.openxmlformats.org/officeDocument/2006/relationships/slide" Target="slides/slide75.xml"/><Relationship Id="rId102" Type="http://schemas.openxmlformats.org/officeDocument/2006/relationships/slide" Target="slides/slide98.xml"/><Relationship Id="rId123" Type="http://schemas.openxmlformats.org/officeDocument/2006/relationships/slide" Target="slides/slide1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7437fc7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7437fc7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d08c3c7b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d08c3c7b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d08c3c7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d08c3c7b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38d08c3c7b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38d08c3c7b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38d08c3c7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138d08c3c7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502493fa1d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502493fa1d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502493f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502493f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02493fa1d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5" name="Google Shape;135;g1502493fa1d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502493fa1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502493fa1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3" name="Google Shape;153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437fc7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437fc7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8758748e6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38758748e6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g1387437fc74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387437fc7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387437fc7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3875fc1bcd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3875fc1bcd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3875fc1bcd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13875fc1bcd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3875fc1bcd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g13875fc1bcd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610439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610439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7610439e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387610439e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610439e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1387610439e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387610439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387610439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387610439e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3" name="Google Shape;143;g1387610439e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387610439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1" name="Google Shape;151;g1387610439e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387610439e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8" name="Google Shape;158;g1387610439e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387610439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1387610439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4b438a51ec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4b438a51ec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438a51ec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438a51ec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4b438a51e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8" name="Google Shape;138;g14b438a51e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4b438a51ec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g14b438a51ec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4b438a51e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g14b438a51e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4b438a51ec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14b438a51ec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437fc74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4b438a51ec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4b438a51ec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4b438a51ec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g14b438a51ec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4b4f4bbbb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14b4f4bbbb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87437fc74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1387437fc74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4b2fecb7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14b2fecb7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4b438a51e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14b438a51e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4b438a51ec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14b438a51ec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4b2fecb707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14b2fecb707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b2fecb707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14b2fecb707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6295da5bc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116295da5bc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87437fc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87437fc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58748e6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g138758748e6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4b4d75f50a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14b4d75f50a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22e3ca075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g122e3ca075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" name="Google Shape;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109ffa863cd_0_27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g109ffa863cd_0_27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g109ffa863cd_0_27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g109ffa863cd_0_27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g109ffa863cd_0_27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09ffa863cd_0_27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g109ffa863cd_0_27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09ffa863cd_0_27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g109ffa863cd_0_27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g109ffa863cd_0_27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09ffa863cd_0_2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g109ffa863cd_0_2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109ffa863cd_0_28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109ffa863cd_0_24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9" name="Google Shape;19;g109ffa863cd_0_24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" name="Google Shape;20;g109ffa863cd_0_24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g109ffa863cd_0_24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g109ffa863cd_0_24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09ffa863cd_0_2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g109ffa863cd_0_25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g109ffa863cd_0_25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109ffa863cd_0_2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g109ffa863cd_0_2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g109ffa863cd_0_25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g109ffa863cd_0_25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109ffa863cd_0_26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g109ffa863cd_0_26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g109ffa863cd_0_26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09ffa863cd_0_26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g109ffa863cd_0_2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109ffa863cd_0_2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g109ffa863cd_0_2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g109ffa863cd_0_240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8127425" y="119987"/>
            <a:ext cx="851525" cy="3314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g109ffa863cd_0_24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rvalds" TargetMode="External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discord.com/invite/gFKWUdTkaj" TargetMode="External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 (POO)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7437fc74_0_34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387437fc74_0_34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387437fc74_0_34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g1387437fc74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classe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e métodos estáticos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3529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classe e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métodos estáticos.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5969653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5771961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72535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39189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Métodos de classe estão ligados à classe e não ao objeto. Eles têm acesso ao estado da classe, pois recebem um parâmetro que aponta para a classe e não para a instância do objeto.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03818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d08c3c7b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estático não recebe um primeiro argumento explícito. Ele também é um método vinculado à classe e não ao objeto da classe. Este método não pode acessar ou modificar o estado da classe. Ele está presente em uma classe porque faz sentido que o método esteja presente na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d08c3c7b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d08c3c7b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16700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d08c3c7b_0_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recebe um primeiro parâmetro que aponta para a classe, enquanto um método estático não.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método de classe pode acessar ou modificar o estado da classe enquanto um método estático não pode acessá-lo ou modificá-lo.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d08c3c7b_0_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Métodos de classe x métodos estáticos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d08c3c7b_0_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69581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38d08c3c7b_0_7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o método de classe para criar métodos de fábrica.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usamos métodos estáticos para criar funções utilitárias.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38d08c3c7b_0_7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Quanto utilizar método de classe ou estático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38d08c3c7b_0_7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237456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138d08c3c7b_0_19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38d08c3c7b_0_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38d08c3c7b_0_1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109</a:t>
            </a:fld>
            <a:r>
              <a:rPr lang="en-US"/>
              <a:t>]</a:t>
            </a:r>
            <a:endParaRPr/>
          </a:p>
        </p:txBody>
      </p:sp>
      <p:sp>
        <p:nvSpPr>
          <p:cNvPr id="126" name="Google Shape;126;g138d08c3c7b_0_19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9460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5202557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1" name="Google Shape;141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08696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8" name="Google Shape;148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75772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abstratas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5056202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conceito de contrato e como podemos utilizar classes abstratas em Python para implementá-los.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809610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574230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 interfaces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0314344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interfaces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18729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 definem o que uma classe deve fazer e não como.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Importante!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61993017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502493fa1d_0_2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conceito de interface é definir um contrato, onde são declarados os métodos (o que deve ser feito) e suas respectivas assinaturas. Em Python utilizamos classes abstratas para criar contratos. Classes abstratas não podem ser instanciadas.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502493fa1d_0_2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Python tem interface?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502493fa1d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119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0351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0" name="Google Shape;140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502493fa1d_0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502493fa1d_0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502493fa1d_0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são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interfaces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502493fa1d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120</a:t>
            </a:fld>
            <a:r>
              <a:rPr lang="en-US"/>
              <a:t>]</a:t>
            </a:r>
            <a:endParaRPr/>
          </a:p>
        </p:txBody>
      </p:sp>
      <p:sp>
        <p:nvSpPr>
          <p:cNvPr id="115" name="Google Shape;115;g1502493fa1d_0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g1502493fa1d_0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0578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 abstratas com o módulo abc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4" name="Google Shape;124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121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18546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Por padrão, o Python não fornece classes abstratas. O Python vem com um módulo que fornece a base para definir as classes abstratas, e o nome do módulo é ABC. O ABC funciona decorando métodos da classe base como abstratos e, em seguida, registrando classes concretas como implementações da base abstrata. Um método se torna abstrato quando decorado com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@abstractmethod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ABC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2" name="Google Shape;132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2869379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502493fa1d_0_34"/>
          <p:cNvSpPr txBox="1"/>
          <p:nvPr/>
        </p:nvSpPr>
        <p:spPr>
          <a:xfrm>
            <a:off x="565525" y="1355575"/>
            <a:ext cx="7737600" cy="33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“Falar é fácil.</a:t>
            </a:r>
            <a:endParaRPr sz="5400" b="1" i="1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Mostre-me o código!”</a:t>
            </a:r>
            <a:br>
              <a:rPr lang="en-US" sz="5400" b="1" i="1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</a:br>
            <a:endParaRPr sz="2400" b="0" i="0" u="none" strike="noStrike" cap="non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 i="0" u="sng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Linus Torvalds</a:t>
            </a:r>
            <a:endParaRPr sz="4000" b="1" i="0" u="none" strike="noStrike" cap="none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8" name="Google Shape;138;g1502493fa1d_0_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1502493fa1d_0_3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123</a:t>
            </a:fld>
            <a:r>
              <a:rPr lang="en-US"/>
              <a:t>]</a:t>
            </a:r>
            <a:endParaRPr/>
          </a:p>
        </p:txBody>
      </p:sp>
      <p:sp>
        <p:nvSpPr>
          <p:cNvPr id="140" name="Google Shape;140;g1502493fa1d_0_34"/>
          <p:cNvSpPr txBox="1"/>
          <p:nvPr/>
        </p:nvSpPr>
        <p:spPr>
          <a:xfrm>
            <a:off x="565525" y="870475"/>
            <a:ext cx="79914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Hands On!</a:t>
            </a:r>
            <a:endParaRPr sz="24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46295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02493fa1d_0_8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g1502493fa1d_0_8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g1502493fa1d_0_8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</a:t>
            </a: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contratos</a:t>
            </a:r>
            <a:r>
              <a:rPr lang="en-US" sz="240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502493fa1d_0_8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124</a:t>
            </a:fld>
            <a:r>
              <a:rPr lang="en-US"/>
              <a:t>]</a:t>
            </a:r>
            <a:endParaRPr/>
          </a:p>
        </p:txBody>
      </p:sp>
      <p:sp>
        <p:nvSpPr>
          <p:cNvPr id="149" name="Google Shape;149;g1502493fa1d_0_8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g1502493fa1d_0_8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Criando classes abstratas com o módulo abc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870329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strike="noStrike" cap="none"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https://docs.python.org/pt-br/3/library/abc.html</a:t>
            </a:r>
            <a:endParaRPr sz="2400" b="1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7" name="Google Shape;157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7612106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4" name="Google Shape;164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126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9724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77310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utilizar classes e objetos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081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905250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Conceito de classes e objetos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16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92754" y="26529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76951" y="27101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Primeiro programa com POO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1167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Conceito de classes e objetos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937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Uma classe define as características e comportamentos de um objeto, porém não conseguimos usá-las diretamente. Já os objetos podemos usá-los e eles possuem as características e comportamentos que foram definidos nas classes.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Classes e objetos?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99110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437fc74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19</a:t>
            </a:fld>
            <a:r>
              <a:rPr lang="en-US"/>
              <a:t>]</a:t>
            </a:r>
            <a:endParaRPr/>
          </a:p>
        </p:txBody>
      </p:sp>
      <p:pic>
        <p:nvPicPr>
          <p:cNvPr id="105" name="Google Shape;105;g1387437fc74_0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43188" y="833438"/>
            <a:ext cx="3857625" cy="34766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1919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Conhecer o paradigma de programação orientada a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Classe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20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3" name="Google Shape;113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latir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"Auau"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dormir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"Zzzzz..."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14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38758748e6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38758748e6_0_6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58748e6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1" name="Google Shape;121;g138758748e6_0_62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"chappie"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"amarelo"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False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 = Cachorro(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"Aladim"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"branco e preto"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cao_1.latir()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cao_2.dormir()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print(cao_2.acordado)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8299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387437fc74_0_1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João tem uma bicicletaria e gostaria de registrar as vendas de suas bicicletas. Crie um programa onde João informe: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cor, modelo, ano e valor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da bicicleta vendida. Uma bicicleta pode: </a:t>
            </a: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buzinar, parar e correr</a:t>
            </a: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Adicione esses comportamentos!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437fc74_0_1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Nosso primeiro programa POO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8" name="Google Shape;128;g1387437fc74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2772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387437fc74_0_2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4" name="Google Shape;134;g1387437fc74_0_2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1387437fc74_0_2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g1387437fc74_0_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23</a:t>
            </a:fld>
            <a:r>
              <a:rPr lang="en-US"/>
              <a:t>]</a:t>
            </a:r>
            <a:endParaRPr/>
          </a:p>
        </p:txBody>
      </p:sp>
      <p:sp>
        <p:nvSpPr>
          <p:cNvPr id="137" name="Google Shape;137;g1387437fc74_0_25"/>
          <p:cNvSpPr txBox="1"/>
          <p:nvPr/>
        </p:nvSpPr>
        <p:spPr>
          <a:xfrm>
            <a:off x="6927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g1387437fc74_0_25"/>
          <p:cNvSpPr/>
          <p:nvPr/>
        </p:nvSpPr>
        <p:spPr>
          <a:xfrm>
            <a:off x="22769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sng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</a:t>
            </a:r>
            <a:endParaRPr sz="2400" b="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9556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5" name="Google Shape;14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460065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2" name="Google Shape;15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039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Construtores e destrutores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3711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construtor e destrutor.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235699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8379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9405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Conhecendo os métodos __init__ e __del__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30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71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construtor sempre é executado quando uma nova instância da classe é criada. Nesse método inicializamos o estado do nosso objeto. Para declarar o método construtor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__init__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construtor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698948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__init__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32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400" u="none" strike="noStrike" cap="none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cor, acordado=True):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self.cor = cor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self.acordado = acordado</a:t>
                      </a:r>
                      <a:endParaRPr sz="1400" u="none" strike="noStrike" cap="none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4835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3875fc1bcd_0_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método destrutor sempre é executado quando uma instância (objeto) é destruída. Destrutores em Python não são tão necessários quanto em C++ porque o Pyton tem um coletor de lixo que lida com o gerenciamento de memória automaticamente. Para declarar o método destrutor da classe, criamos um método com o nome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__del__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g13875fc1bcd_0_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Método destrutor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2" name="Google Shape;112;g13875fc1bcd_0_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60598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3875fc1bcd_0_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3875fc1bcd_0_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__del__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9" name="Google Shape;119;g13875fc1bcd_0_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34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20" name="Google Shape;120;g13875fc1bcd_0_8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Cachorro: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__del__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"Destruindo a instância"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 = Cachorro()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7931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3875fc1bcd_0_15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3875fc1bcd_0_15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13875fc1bcd_0_15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Conhecendo os métodos __init__ e __del__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13875fc1bcd_0_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757232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133271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2" name="Google Shape;14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6327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777306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o que é herança em POO e como podemos utilizá-la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94142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000200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41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65274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em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42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5939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programação herança é a capacidade de uma classe filha derivar ou herdar as características e comportamentos da classe pai (base).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herança?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310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610439e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Representa bem os relacionamentos do mundo real.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*Fornece reutilização de código, não precisamos escrever o mesmo código repetidamente. Além disso, permite adicionar mais recursos a uma classe sem modificá-la.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*É de natureza transitiva, o que significa que, se a classe B herdar da classe A, todas as subclasses de B herdarão automaticamente da classe 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610439e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Benefícios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610439e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08060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Sintaxe da herança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14" name="Google Shape;114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6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387610439e_0_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387610439e_0_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g1387610439e_0_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g1387610439e_0_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46</a:t>
            </a:fld>
            <a:r>
              <a:rPr lang="en-US"/>
              <a:t>]</a:t>
            </a:r>
            <a:endParaRPr/>
          </a:p>
        </p:txBody>
      </p:sp>
      <p:sp>
        <p:nvSpPr>
          <p:cNvPr id="123" name="Google Shape;123;g1387610439e_0_17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g1387610439e_0_17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5302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387610439e_0_36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1387610439e_0_36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1" name="Google Shape;131;g1387610439e_0_36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 e herança múltipla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2" name="Google Shape;132;g1387610439e_0_3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1387610439e_0_3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47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0872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387610439e_0_4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apenas uma classe pai, ela é chamada de herança simples.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387610439e_0_4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simples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387610439e_0_4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48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880807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387610439e_0_6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1387610439e_0_6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387610439e_0_6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49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8" name="Google Shape;148;g1387610439e_0_60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B(A):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212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POO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387610439e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Quando uma classe filha herda de várias classes pai, ela é chamada de herança múltipla.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g1387610439e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Herança múltipla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g1387610439e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6835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387610439e_0_6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1387610439e_0_6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2" name="Google Shape;162;g1387610439e_0_6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63" name="Google Shape;163;g1387610439e_0_67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</a:t>
                      </a: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</a:t>
                      </a:r>
                      <a:b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400" u="none" strike="noStrike" cap="none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C(A, B):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solidFill>
                          <a:srgbClr val="F92672"/>
                        </a:solidFill>
                        <a:highlight>
                          <a:srgbClr val="23241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63500" marR="63500" marT="63500" marB="6350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9961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387610439e_0_26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1387610439e_0_26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g1387610439e_0_26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em POO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g1387610439e_0_2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52</a:t>
            </a:fld>
            <a:r>
              <a:rPr lang="en-US"/>
              <a:t>]</a:t>
            </a:r>
            <a:endParaRPr/>
          </a:p>
        </p:txBody>
      </p:sp>
      <p:sp>
        <p:nvSpPr>
          <p:cNvPr id="172" name="Google Shape;172;g1387610439e_0_26"/>
          <p:cNvSpPr txBox="1"/>
          <p:nvPr/>
        </p:nvSpPr>
        <p:spPr>
          <a:xfrm>
            <a:off x="678554" y="2571755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g1387610439e_0_26"/>
          <p:cNvSpPr/>
          <p:nvPr/>
        </p:nvSpPr>
        <p:spPr>
          <a:xfrm>
            <a:off x="2262751" y="2628900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Herança simples e herança múltipla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619460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89688699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660853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Encapsulamento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23429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conceito de encapsulamento e como podemos aplicá-lo utilizando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146574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10831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0743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2" name="Google Shape;92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encapsulamento?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59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15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43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Um paradigma de programação é um estilo e programação. Não é uma linguagem (Python, Java, C, etc), e sim a forma como você soluciona os problemas através do código.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43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Paradigmas de programação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encapsulamento é um dos conceitos fundamentais em programação orientada a objetos. Ele descreve a ideia de agrupar dados e os métodos que manipulam esses dados em uma unidade. Isso impõe restrições ao acesso direto a variáveis ​​e métodos e pode evitar a modificação acidental de dados. Para evitar alterações acidentais, a variável de um objeto só pode ser alterada pelo método desse objeto.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Proteção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1" name="Google Shape;101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358365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4b438a51ec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61</a:t>
            </a:fld>
            <a:r>
              <a:rPr lang="en-US"/>
              <a:t>]</a:t>
            </a:r>
            <a:endParaRPr/>
          </a:p>
        </p:txBody>
      </p:sp>
      <p:pic>
        <p:nvPicPr>
          <p:cNvPr id="107" name="Google Shape;107;g14b438a51ec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7400" y="1100138"/>
            <a:ext cx="5029200" cy="2943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120844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438a51ec_0_29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438a51ec_0_29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438a51ec_0_29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438a51ec_0_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438a51ec_0_29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438a51ec_0_29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g14b438a51ec_0_29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4b438a51ec_0_29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236256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Recursos públicos e privados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8428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Em linguagens como Java e C++, existem palavras reservadas para definir o nível de acesso aos atributos e métodos da classe. Em Python não temos palavras reservadas, porém usamos convenções no nome do recurso, para definir se a variável é pública ou privada.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Modificadores de acesso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5" name="Google Shape;135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653039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4b438a51ec_0_5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Público: Pode ser acessado de fora da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Privado: Só pode ser acessado pela classe.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14b438a51ec_0_5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Definição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14b438a51ec_0_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05165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b438a51ec_0_5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recursos são públicos, a menos que o nome inicie com underline. Ou seja, o interpretador Python não irá garantir a proteção do recurso, mas por ser uma convenção amplamente adotada na comunidade, quando encontramos uma variável e/ou método com nome iniciado por underline, sabemos que não deveríamos manipular o seu valor diretamente, ou invocar o método fora do escopo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438a51ec_0_52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Público/Privado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9" name="Google Shape;149;g14b438a51ec_0_5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49795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6" name="Google Shape;15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67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57" name="Google Shape;15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saldo=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self._saldo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 saldo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depositar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BF9000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sacar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(self,valor):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2648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4b438a51ec_0_58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3" name="Google Shape;163;g14b438a51ec_0_58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g14b438a51ec_0_58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g14b438a51ec_0_5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68</a:t>
            </a:fld>
            <a:r>
              <a:rPr lang="en-US"/>
              <a:t>]</a:t>
            </a:r>
            <a:endParaRPr/>
          </a:p>
        </p:txBody>
      </p:sp>
      <p:sp>
        <p:nvSpPr>
          <p:cNvPr id="166" name="Google Shape;166;g14b438a51ec_0_58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g14b438a51ec_0_58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g14b438a51ec_0_58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b="1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g14b438a51ec_0_58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982167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4b438a51ec_0_20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14b438a51ec_0_20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</a:t>
            </a:r>
            <a:r>
              <a:rPr lang="en-US" sz="24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3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6" name="Google Shape;176;g14b438a51ec_0_20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Properties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7" name="Google Shape;177;g14b438a51ec_0_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g14b438a51ec_0_2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69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16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437fc74_0_49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Problema: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Beber água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1: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 copo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Solução 2: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Usar uma garrafa para beber água.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437fc74_0_49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437fc74_0_4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4b438a51ec_0_77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Com o property() do Python, você pode criar atributos gerenciados em suas classes. Você pode usar atributos gerenciados, também conhecidos como propriedades, quando precisar modificar sua implementação interna sem alterar a API pública da classe.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g14b438a51ec_0_77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que servem?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14b438a51ec_0_7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897100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4b438a51ec_0_84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g14b438a51ec_0_84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14b438a51ec_0_8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93" name="Google Shape;193;g14b438a51ec_0_84"/>
          <p:cNvGraphicFramePr/>
          <p:nvPr/>
        </p:nvGraphicFramePr>
        <p:xfrm>
          <a:off x="566928" y="1481328"/>
          <a:ext cx="8019300" cy="34859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x=None):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@property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@x.setter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value):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_x = self._x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_value = value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or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_x + _value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75715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@x.deleter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8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x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self._x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 = Foo(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foo.x = </a:t>
                      </a:r>
                      <a:r>
                        <a:rPr lang="en-US" sz="800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del</a:t>
                      </a: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foo.x</a:t>
                      </a:r>
                      <a:b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8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print(foo.x)</a:t>
                      </a:r>
                      <a:endParaRPr sz="8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56868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4b4f4bbbb0_1_0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14b4f4bbbb0_1_0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14b4f4bbbb0_1_0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encapsulamento?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g14b4f4bbbb0_1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72</a:t>
            </a:fld>
            <a:r>
              <a:rPr lang="en-US"/>
              <a:t>]</a:t>
            </a:r>
            <a:endParaRPr/>
          </a:p>
        </p:txBody>
      </p:sp>
      <p:sp>
        <p:nvSpPr>
          <p:cNvPr id="202" name="Google Shape;202;g14b4f4bbbb0_1_0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g14b4f4bbbb0_1_0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Recursos públicos e privados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4b4f4bbbb0_1_0"/>
          <p:cNvSpPr txBox="1"/>
          <p:nvPr/>
        </p:nvSpPr>
        <p:spPr>
          <a:xfrm>
            <a:off x="678554" y="32271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</a:t>
            </a:r>
            <a:r>
              <a:rPr lang="en-US" sz="2800" strike="sng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g14b4f4bbbb0_1_0"/>
          <p:cNvSpPr/>
          <p:nvPr/>
        </p:nvSpPr>
        <p:spPr>
          <a:xfrm>
            <a:off x="2262751" y="32842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Properties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245436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2" name="Google Shape;212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73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420213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9" name="Google Shape;219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74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763749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75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777236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Aprender a criar classes polimórficas com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45951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740865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78</a:t>
            </a:fld>
            <a:r>
              <a:rPr lang="en-US"/>
              <a:t>]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0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662055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0" name="Google Shape;90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é </a:t>
            </a: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</a:t>
            </a: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?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1" name="Google Shape;91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79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6953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387437fc74_0_5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Imperativo ou procedural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Funcional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Orientado a eventos</a:t>
            </a:r>
            <a:endParaRPr sz="240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1387437fc74_0_5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Alguns paradigmas</a:t>
            </a:r>
            <a:endParaRPr sz="4000" b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387437fc74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palavra polimorfismo significa ter muitas formas. Na programação, polimorfismo significa o mesmo nome de função (mas assinaturas diferentes) sendo usado para tipos diferentes.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Muitas formas!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9" name="Google Shape;99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2275475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6" name="Google Shape;106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81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7" name="Google Shape;107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"python"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len([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17613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4b2fecb707_0_11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3" name="Google Shape;113;g14b2fecb707_0_11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g14b2fecb707_0_11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g14b2fecb707_0_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82</a:t>
            </a:fld>
            <a:r>
              <a:rPr lang="en-US"/>
              <a:t>]</a:t>
            </a:r>
            <a:endParaRPr/>
          </a:p>
        </p:txBody>
      </p:sp>
      <p:sp>
        <p:nvSpPr>
          <p:cNvPr id="116" name="Google Shape;116;g14b2fecb707_0_11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4b2fecb707_0_11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36805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4b438a51ec_0_69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g14b438a51ec_0_69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2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4" name="Google Shape;124;g14b438a51ec_0_69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Polimorfismo com herança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5" name="Google Shape;125;g14b438a51ec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14b438a51ec_0_6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82936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4b438a51ec_0_4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 herança, a classe filha herda os métodos da classe pai. No entanto, é possível modificar um método em uma classe filha herdada da classe pai. Isso é particularmente útil nos casos em que o método herdado da classe pai não se encaixa perfeitamente na classe filha.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14b438a51ec_0_4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Mesmo método com comportamento diferente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14b438a51ec_0_4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3794799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4b2fecb707_0_1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g14b2fecb707_0_1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0" name="Google Shape;140;g14b2fecb707_0_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41" name="Google Shape;141;g14b2fecb707_0_1"/>
          <p:cNvGraphicFramePr/>
          <p:nvPr/>
        </p:nvGraphicFramePr>
        <p:xfrm>
          <a:off x="566928" y="1481328"/>
          <a:ext cx="8019300" cy="34829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Passaro: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pass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Pardal(Passaro):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"Pardal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Avestruz(Passaro):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voar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print(</a:t>
                      </a:r>
                      <a:r>
                        <a:rPr lang="en-US" sz="1200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"Avestruz não voa"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 sz="1200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</a:t>
                      </a: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(passaro):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passaro.voar()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plano_de_voo(Pardal())</a:t>
                      </a:r>
                      <a:b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 sz="1200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plano_de_voo(Avestruz())</a:t>
                      </a:r>
                      <a:endParaRPr sz="1200"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470555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4b2fecb707_0_22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7" name="Google Shape;147;g14b2fecb707_0_22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g14b2fecb707_0_22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é polimorfismo?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g14b2fecb707_0_2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86</a:t>
            </a:fld>
            <a:r>
              <a:rPr lang="en-US"/>
              <a:t>]</a:t>
            </a:r>
            <a:endParaRPr/>
          </a:p>
        </p:txBody>
      </p:sp>
      <p:sp>
        <p:nvSpPr>
          <p:cNvPr id="150" name="Google Shape;150;g14b2fecb707_0_22"/>
          <p:cNvSpPr txBox="1"/>
          <p:nvPr/>
        </p:nvSpPr>
        <p:spPr>
          <a:xfrm>
            <a:off x="678554" y="25394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2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g14b2fecb707_0_22"/>
          <p:cNvSpPr/>
          <p:nvPr/>
        </p:nvSpPr>
        <p:spPr>
          <a:xfrm>
            <a:off x="2262751" y="25965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Polimorfismo com herança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247867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8" name="Google Shape;158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90770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5" name="Google Shape;165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21416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Guilherme Arthur de Carvalho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Analista de sistemas</a:t>
            </a:r>
            <a:endParaRPr sz="16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@decarvalhogui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2"/>
          <p:cNvSpPr txBox="1"/>
          <p:nvPr/>
        </p:nvSpPr>
        <p:spPr>
          <a:xfrm>
            <a:off x="565525" y="636550"/>
            <a:ext cx="79914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Variáveis de classe e variáveis de instância </a:t>
            </a:r>
            <a:endParaRPr sz="2400" b="0" i="1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9" name="Google Shape;59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89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704282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09ffa863cd_0_328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paradigma de programação orientada a objetos estrutura o código abstraindo problemas em objetos do mundo real, facilitando o entendimento do código e tornando-o mais modular e extensível. Os dois conceitos chaves para aprender POO são: </a:t>
            </a: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classes e objetos.</a:t>
            </a: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g109ffa863cd_0_328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Programação orientada a objetos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8" name="Google Shape;118;g109ffa863cd_0_3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</a:t>
            </a:fld>
            <a:r>
              <a:rPr lang="en-US"/>
              <a:t>]</a:t>
            </a:r>
            <a:endParaRPr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/>
        </p:nvSpPr>
        <p:spPr>
          <a:xfrm>
            <a:off x="565525" y="1857725"/>
            <a:ext cx="8016900" cy="20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as diferenças entre variáveis de classe e variáveis de instância.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Geral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6" name="Google Shape;66;p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90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243289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16295da5bc_0_62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marR="0" lvl="0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0A24"/>
              </a:buClr>
              <a:buSzPts val="2400"/>
              <a:buFont typeface="Calibri"/>
              <a:buChar char="●"/>
            </a:pPr>
            <a:r>
              <a:rPr lang="en-US" sz="24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Conhecimento básico em Python.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g116295da5bc_0_62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Pré-requisitos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3" name="Google Shape;73;g116295da5bc_0_6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91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855159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b="1" i="0" u="none" strike="no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7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b="1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92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988010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/>
          <p:nvPr/>
        </p:nvSpPr>
        <p:spPr>
          <a:xfrm>
            <a:off x="565525" y="3829263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400" b="1" i="0" u="none" strike="noStrike" cap="none">
              <a:solidFill>
                <a:srgbClr val="A5A5A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5"/>
          <p:cNvSpPr txBox="1"/>
          <p:nvPr/>
        </p:nvSpPr>
        <p:spPr>
          <a:xfrm>
            <a:off x="565523" y="870463"/>
            <a:ext cx="74103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24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Etapa 1</a:t>
            </a:r>
            <a:endParaRPr sz="24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88" name="Google Shape;88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que são e quando utilizamos</a:t>
            </a:r>
            <a:endParaRPr sz="4000" b="1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89" name="Google Shape;8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93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8915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87437fc74_0_0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Todos os objetos nascem com o mesmo número de atributos de classe e de instância. Atributos de instância são diferentes para cada objeto (cada objeto tem uma cópia), já os atributos de classe são compartilhados entre os objetos.</a:t>
            </a: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1387437fc74_0_0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Atributos do objeto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7" name="Google Shape;97;g1387437fc74_0_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94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7501277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38758748e6_0_6"/>
          <p:cNvSpPr txBox="1"/>
          <p:nvPr/>
        </p:nvSpPr>
        <p:spPr>
          <a:xfrm>
            <a:off x="565525" y="1481050"/>
            <a:ext cx="8016900" cy="30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0" i="0" u="none" strike="no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g138758748e6_0_6"/>
          <p:cNvSpPr txBox="1"/>
          <p:nvPr/>
        </p:nvSpPr>
        <p:spPr>
          <a:xfrm>
            <a:off x="563550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Exemplo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4" name="Google Shape;104;g138758748e6_0_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95</a:t>
            </a:fld>
            <a:r>
              <a:rPr lang="en-US"/>
              <a:t>]</a:t>
            </a:r>
            <a:endParaRPr/>
          </a:p>
        </p:txBody>
      </p:sp>
      <p:graphicFrame>
        <p:nvGraphicFramePr>
          <p:cNvPr id="105" name="Google Shape;105;g138758748e6_0_6"/>
          <p:cNvGraphicFramePr/>
          <p:nvPr/>
        </p:nvGraphicFramePr>
        <p:xfrm>
          <a:off x="566928" y="1481328"/>
          <a:ext cx="8019300" cy="30815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9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15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Estudante: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escola =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"DIO"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__init__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(self, nome, numero):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self.nome = nome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self.numero = numero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A6E22E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__str__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(self):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n-US">
                          <a:solidFill>
                            <a:srgbClr val="F9267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{self.nome}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{self.numero}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 - 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{self.escola}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gui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"Guilherme"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56451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gi = Estudante(</a:t>
                      </a:r>
                      <a:r>
                        <a:rPr lang="en-US">
                          <a:solidFill>
                            <a:srgbClr val="E6DB74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"Giovanna"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n-US">
                          <a:solidFill>
                            <a:srgbClr val="AE81FF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17323</a:t>
                      </a:r>
                      <a:r>
                        <a:rPr lang="en-US">
                          <a:solidFill>
                            <a:srgbClr val="F8F8F2"/>
                          </a:solidFill>
                          <a:highlight>
                            <a:srgbClr val="23241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>
                        <a:latin typeface="Fira Code"/>
                        <a:ea typeface="Fira Code"/>
                        <a:cs typeface="Fira Code"/>
                        <a:sym typeface="Fira Code"/>
                      </a:endParaRPr>
                    </a:p>
                  </a:txBody>
                  <a:tcPr marL="63500" marR="63500" marT="63500" marB="63500">
                    <a:lnL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2324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586046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4b4d75f50a_0_3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Percurso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11" name="Google Shape;111;g14b4d75f50a_0_3"/>
          <p:cNvSpPr txBox="1"/>
          <p:nvPr/>
        </p:nvSpPr>
        <p:spPr>
          <a:xfrm>
            <a:off x="678554" y="1851730"/>
            <a:ext cx="1380000" cy="576000"/>
          </a:xfrm>
          <a:prstGeom prst="rect">
            <a:avLst/>
          </a:prstGeom>
          <a:solidFill>
            <a:srgbClr val="EA4E6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i="0" u="none" strike="sng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Etapa 1</a:t>
            </a:r>
            <a:endParaRPr sz="2800" i="0" u="none" strike="sngStrike" cap="non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g14b4d75f50a_0_3"/>
          <p:cNvSpPr/>
          <p:nvPr/>
        </p:nvSpPr>
        <p:spPr>
          <a:xfrm>
            <a:off x="2262751" y="1908875"/>
            <a:ext cx="617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strike="sngStrik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que são e como utilizamos</a:t>
            </a:r>
            <a:endParaRPr sz="2400" i="0" u="none" strike="sngStrike" cap="none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g14b4d75f50a_0_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96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2867669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22e3ca075f_0_56"/>
          <p:cNvSpPr txBox="1"/>
          <p:nvPr/>
        </p:nvSpPr>
        <p:spPr>
          <a:xfrm>
            <a:off x="565525" y="1293025"/>
            <a:ext cx="8016900" cy="34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810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●"/>
            </a:pPr>
            <a:r>
              <a:rPr lang="en-US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https://github.com/digitalinnovationone/trilha-python-dio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g122e3ca075f_0_56"/>
          <p:cNvSpPr txBox="1"/>
          <p:nvPr/>
        </p:nvSpPr>
        <p:spPr>
          <a:xfrm>
            <a:off x="565525" y="448525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40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Links Úteis</a:t>
            </a:r>
            <a:endParaRPr sz="40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0" name="Google Shape;120;g122e3ca075f_0_5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97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24588390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/>
        </p:nvSpPr>
        <p:spPr>
          <a:xfrm>
            <a:off x="1162075" y="2962350"/>
            <a:ext cx="44427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Fórum/Artigos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6200" marR="0" lvl="1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0" i="0" u="none" strike="noStrike" cap="none">
                <a:solidFill>
                  <a:srgbClr val="EA4E60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en-U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Comunidade </a:t>
            </a:r>
            <a:r>
              <a:rPr lang="en-US" sz="2400" b="0" i="0" u="sng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Online (Discord)</a:t>
            </a:r>
            <a:endParaRPr sz="2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1162075" y="1317000"/>
            <a:ext cx="6575100" cy="91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5500" b="1" i="0" u="none" strike="noStrike" cap="none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Dúvidas?</a:t>
            </a:r>
            <a:endParaRPr sz="5500" b="0" i="0" u="none" strike="noStrike" cap="none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7" name="Google Shape;127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42552" y="2029651"/>
            <a:ext cx="1484863" cy="184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27426" y="120127"/>
            <a:ext cx="851525" cy="33143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>
                <a:solidFill>
                  <a:srgbClr val="EA4E60"/>
                </a:solidFill>
              </a:rPr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98</a:t>
            </a:fld>
            <a:r>
              <a:rPr lang="en-US">
                <a:solidFill>
                  <a:srgbClr val="EA4E60"/>
                </a:solidFill>
              </a:rPr>
              <a:t>]</a:t>
            </a:r>
            <a:endParaRPr>
              <a:solidFill>
                <a:srgbClr val="EA4E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46585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C62C9-A6BB-AB8C-7F3F-68FEA793E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6BAB2E6F-EAA8-697A-9E88-6B3182BB11E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99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79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6" ma:contentTypeDescription="Crie um novo documento." ma:contentTypeScope="" ma:versionID="776c6dd0ea2199635295f0eace2bcdf2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d0f52f09bfd34cabfd53d1cdf7dcbd2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491504-B6CB-4774-A66C-73F185EB36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9996A8-2CEA-4604-A3B6-F0A8CEB785F2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E5A518E-46E2-496E-8EBE-732FC57F56C5}">
  <ds:schemaRefs>
    <ds:schemaRef ds:uri="19483571-f922-4e8e-9c1c-26f0a2252132"/>
    <ds:schemaRef ds:uri="851b35d3-0456-4d6a-bc2f-da927e91d1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126</Slides>
  <Notes>125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126</vt:i4>
      </vt:variant>
    </vt:vector>
  </HeadingPairs>
  <TitlesOfParts>
    <vt:vector size="127" baseType="lpstr"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revision>2</cp:revision>
  <dcterms:modified xsi:type="dcterms:W3CDTF">2025-03-18T02:35:52Z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