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 Desiree" initials="CD" lastIdx="5" clrIdx="0">
    <p:extLst>
      <p:ext uri="{19B8F6BF-5375-455C-9EA6-DF929625EA0E}">
        <p15:presenceInfo xmlns:p15="http://schemas.microsoft.com/office/powerpoint/2012/main" userId="a3730a08287bbc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9-03T21:37:05.266" idx="5">
    <p:pos x="2661" y="1744"/>
    <p:text>Remember to explain why you use this period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AD4EB-28B5-425E-9F0E-314C0BA8E9A8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</dgm:pt>
    <dgm:pt modelId="{CB30E9FE-5088-468D-90CF-B58CEA8D3CAC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SG" dirty="0"/>
        </a:p>
      </dgm:t>
    </dgm:pt>
    <dgm:pt modelId="{772FE900-BF0C-43EE-9CD0-83646EA75A5C}" type="parTrans" cxnId="{F168209D-820D-4817-9B68-96AD21B7BBAB}">
      <dgm:prSet/>
      <dgm:spPr/>
      <dgm:t>
        <a:bodyPr/>
        <a:lstStyle/>
        <a:p>
          <a:endParaRPr lang="en-SG"/>
        </a:p>
      </dgm:t>
    </dgm:pt>
    <dgm:pt modelId="{8E77C57D-1531-4020-B5AD-7A75E7FFA7AB}" type="sibTrans" cxnId="{F168209D-820D-4817-9B68-96AD21B7BBAB}">
      <dgm:prSet/>
      <dgm:spPr/>
      <dgm:t>
        <a:bodyPr/>
        <a:lstStyle/>
        <a:p>
          <a:endParaRPr lang="en-SG"/>
        </a:p>
      </dgm:t>
    </dgm:pt>
    <dgm:pt modelId="{CC054F8C-13E1-46CA-A0B2-C35D6A46FC2F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SG" dirty="0"/>
        </a:p>
      </dgm:t>
    </dgm:pt>
    <dgm:pt modelId="{18219BA4-2210-4A53-A36C-B833B259F284}" type="parTrans" cxnId="{8987AE71-4DE1-41A6-AE54-7BA13E9CC298}">
      <dgm:prSet/>
      <dgm:spPr/>
      <dgm:t>
        <a:bodyPr/>
        <a:lstStyle/>
        <a:p>
          <a:endParaRPr lang="en-SG"/>
        </a:p>
      </dgm:t>
    </dgm:pt>
    <dgm:pt modelId="{7C2478FA-A11D-44DA-BC96-229F10DB4FC7}" type="sibTrans" cxnId="{8987AE71-4DE1-41A6-AE54-7BA13E9CC298}">
      <dgm:prSet/>
      <dgm:spPr/>
      <dgm:t>
        <a:bodyPr/>
        <a:lstStyle/>
        <a:p>
          <a:endParaRPr lang="en-SG"/>
        </a:p>
      </dgm:t>
    </dgm:pt>
    <dgm:pt modelId="{C3892064-E9E7-4206-B9F9-64E447A15367}">
      <dgm:prSet phldrT="[Text]"/>
      <dgm:spPr/>
      <dgm:t>
        <a:bodyPr/>
        <a:lstStyle/>
        <a:p>
          <a:r>
            <a:rPr lang="en-US" dirty="0" smtClean="0"/>
            <a:t>Processing (15 min)</a:t>
          </a:r>
          <a:endParaRPr lang="en-SG" dirty="0"/>
        </a:p>
      </dgm:t>
    </dgm:pt>
    <dgm:pt modelId="{F0BB5AB5-032F-4E8E-AE34-4AFD6CE2B19B}" type="parTrans" cxnId="{D4E0CD24-B8B5-4F5B-962E-8F61FE4040C1}">
      <dgm:prSet/>
      <dgm:spPr/>
      <dgm:t>
        <a:bodyPr/>
        <a:lstStyle/>
        <a:p>
          <a:endParaRPr lang="en-SG"/>
        </a:p>
      </dgm:t>
    </dgm:pt>
    <dgm:pt modelId="{511B8776-8CD6-4071-9B2C-F9919E5FD910}" type="sibTrans" cxnId="{D4E0CD24-B8B5-4F5B-962E-8F61FE4040C1}">
      <dgm:prSet/>
      <dgm:spPr/>
      <dgm:t>
        <a:bodyPr/>
        <a:lstStyle/>
        <a:p>
          <a:endParaRPr lang="en-SG"/>
        </a:p>
      </dgm:t>
    </dgm:pt>
    <dgm:pt modelId="{B3C93547-1F24-4235-A462-06206AB4B3FD}">
      <dgm:prSet phldrT="[Text]"/>
      <dgm:spPr/>
      <dgm:t>
        <a:bodyPr/>
        <a:lstStyle/>
        <a:p>
          <a:r>
            <a:rPr lang="en-US" dirty="0" smtClean="0"/>
            <a:t>Approval (1 min)</a:t>
          </a:r>
          <a:endParaRPr lang="en-SG" dirty="0"/>
        </a:p>
      </dgm:t>
    </dgm:pt>
    <dgm:pt modelId="{6E71FBAE-B327-45DD-BD06-FDC6CC5BB8F9}" type="parTrans" cxnId="{185751E3-9C18-4063-9AB1-6E43073B93FD}">
      <dgm:prSet/>
      <dgm:spPr/>
      <dgm:t>
        <a:bodyPr/>
        <a:lstStyle/>
        <a:p>
          <a:endParaRPr lang="en-SG"/>
        </a:p>
      </dgm:t>
    </dgm:pt>
    <dgm:pt modelId="{9698CBC6-FBDD-4990-A325-B3F51A4BA4CF}" type="sibTrans" cxnId="{185751E3-9C18-4063-9AB1-6E43073B93FD}">
      <dgm:prSet/>
      <dgm:spPr/>
      <dgm:t>
        <a:bodyPr/>
        <a:lstStyle/>
        <a:p>
          <a:endParaRPr lang="en-SG"/>
        </a:p>
      </dgm:t>
    </dgm:pt>
    <dgm:pt modelId="{CDEDD0B6-26A6-4D59-9C3B-3EF4F723C494}">
      <dgm:prSet phldrT="[Text]"/>
      <dgm:spPr/>
      <dgm:t>
        <a:bodyPr/>
        <a:lstStyle/>
        <a:p>
          <a:r>
            <a:rPr lang="en-US" dirty="0" smtClean="0"/>
            <a:t>Finance</a:t>
          </a:r>
          <a:endParaRPr lang="en-SG" dirty="0"/>
        </a:p>
      </dgm:t>
    </dgm:pt>
    <dgm:pt modelId="{D09CA6CF-0A6E-450D-88D9-35DAE2315603}" type="parTrans" cxnId="{20D3C299-4801-4E62-B758-CC0E6B2F2E4C}">
      <dgm:prSet/>
      <dgm:spPr/>
      <dgm:t>
        <a:bodyPr/>
        <a:lstStyle/>
        <a:p>
          <a:endParaRPr lang="en-SG"/>
        </a:p>
      </dgm:t>
    </dgm:pt>
    <dgm:pt modelId="{DA5B9BDF-5A7E-4C81-B433-38169D6A6CCD}" type="sibTrans" cxnId="{20D3C299-4801-4E62-B758-CC0E6B2F2E4C}">
      <dgm:prSet/>
      <dgm:spPr/>
      <dgm:t>
        <a:bodyPr/>
        <a:lstStyle/>
        <a:p>
          <a:endParaRPr lang="en-SG"/>
        </a:p>
      </dgm:t>
    </dgm:pt>
    <dgm:pt modelId="{164A73E5-53A9-423B-98DE-2F005B2D8D63}">
      <dgm:prSet phldrT="[Text]"/>
      <dgm:spPr/>
      <dgm:t>
        <a:bodyPr/>
        <a:lstStyle/>
        <a:p>
          <a:r>
            <a:rPr lang="en-US" dirty="0" smtClean="0"/>
            <a:t>Processing (10 min)</a:t>
          </a:r>
          <a:endParaRPr lang="en-SG" dirty="0"/>
        </a:p>
      </dgm:t>
    </dgm:pt>
    <dgm:pt modelId="{ECBE8F47-6366-4063-8E54-D7721ACF36B0}" type="parTrans" cxnId="{AA466584-64AD-46E7-9BD9-EAC97AE8D24C}">
      <dgm:prSet/>
      <dgm:spPr/>
      <dgm:t>
        <a:bodyPr/>
        <a:lstStyle/>
        <a:p>
          <a:endParaRPr lang="en-SG"/>
        </a:p>
      </dgm:t>
    </dgm:pt>
    <dgm:pt modelId="{A35C8FB6-C4B6-4B3B-8490-EFFEB2BB1A20}" type="sibTrans" cxnId="{AA466584-64AD-46E7-9BD9-EAC97AE8D24C}">
      <dgm:prSet/>
      <dgm:spPr/>
      <dgm:t>
        <a:bodyPr/>
        <a:lstStyle/>
        <a:p>
          <a:endParaRPr lang="en-SG"/>
        </a:p>
      </dgm:t>
    </dgm:pt>
    <dgm:pt modelId="{2B9A115F-AE02-4AE7-843C-FA043D8FD57D}">
      <dgm:prSet phldrT="[Text]"/>
      <dgm:spPr/>
      <dgm:t>
        <a:bodyPr/>
        <a:lstStyle/>
        <a:p>
          <a:r>
            <a:rPr lang="en-US" dirty="0" smtClean="0"/>
            <a:t>Approval (1 min)</a:t>
          </a:r>
          <a:endParaRPr lang="en-SG" dirty="0"/>
        </a:p>
      </dgm:t>
    </dgm:pt>
    <dgm:pt modelId="{8024647A-C8F8-4147-BF83-486404D7BDF6}" type="parTrans" cxnId="{6D5DC5F9-2B61-4505-A5E9-0B7583E8778A}">
      <dgm:prSet/>
      <dgm:spPr/>
      <dgm:t>
        <a:bodyPr/>
        <a:lstStyle/>
        <a:p>
          <a:endParaRPr lang="en-SG"/>
        </a:p>
      </dgm:t>
    </dgm:pt>
    <dgm:pt modelId="{3175CDF8-6675-4F82-85FF-A63113AB0D36}" type="sibTrans" cxnId="{6D5DC5F9-2B61-4505-A5E9-0B7583E8778A}">
      <dgm:prSet/>
      <dgm:spPr/>
      <dgm:t>
        <a:bodyPr/>
        <a:lstStyle/>
        <a:p>
          <a:endParaRPr lang="en-SG"/>
        </a:p>
      </dgm:t>
    </dgm:pt>
    <dgm:pt modelId="{43D31DCF-425A-44B7-995A-CBF2EF9F4556}">
      <dgm:prSet phldrT="[Text]"/>
      <dgm:spPr/>
      <dgm:t>
        <a:bodyPr/>
        <a:lstStyle/>
        <a:p>
          <a:r>
            <a:rPr lang="en-US" dirty="0" smtClean="0"/>
            <a:t>Send (5 min)</a:t>
          </a:r>
          <a:endParaRPr lang="en-SG" dirty="0"/>
        </a:p>
      </dgm:t>
    </dgm:pt>
    <dgm:pt modelId="{DD94550B-1DCD-47D3-8826-8316DC8EC1D5}" type="parTrans" cxnId="{8EF31BF8-FF2C-4A28-B7F1-FAAF30BF0394}">
      <dgm:prSet/>
      <dgm:spPr/>
      <dgm:t>
        <a:bodyPr/>
        <a:lstStyle/>
        <a:p>
          <a:endParaRPr lang="en-SG"/>
        </a:p>
      </dgm:t>
    </dgm:pt>
    <dgm:pt modelId="{A3006B8A-DF88-4CE3-B3F0-99A1BDA9CF9A}" type="sibTrans" cxnId="{8EF31BF8-FF2C-4A28-B7F1-FAAF30BF0394}">
      <dgm:prSet/>
      <dgm:spPr/>
      <dgm:t>
        <a:bodyPr/>
        <a:lstStyle/>
        <a:p>
          <a:endParaRPr lang="en-SG"/>
        </a:p>
      </dgm:t>
    </dgm:pt>
    <dgm:pt modelId="{01D2CF80-4154-4922-BE67-738E8522C315}" type="pres">
      <dgm:prSet presAssocID="{297AD4EB-28B5-425E-9F0E-314C0BA8E9A8}" presName="linearFlow" presStyleCnt="0">
        <dgm:presLayoutVars>
          <dgm:dir/>
          <dgm:animLvl val="lvl"/>
          <dgm:resizeHandles val="exact"/>
        </dgm:presLayoutVars>
      </dgm:prSet>
      <dgm:spPr/>
    </dgm:pt>
    <dgm:pt modelId="{C9D94D3F-34EC-4453-A452-62E106AE001A}" type="pres">
      <dgm:prSet presAssocID="{CB30E9FE-5088-468D-90CF-B58CEA8D3CAC}" presName="composite" presStyleCnt="0"/>
      <dgm:spPr/>
    </dgm:pt>
    <dgm:pt modelId="{40003A59-5B3A-4C5B-82A2-2E9C71417C68}" type="pres">
      <dgm:prSet presAssocID="{CB30E9FE-5088-468D-90CF-B58CEA8D3CA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21A9A74-F377-444D-A92B-01B9EA3536A1}" type="pres">
      <dgm:prSet presAssocID="{CB30E9FE-5088-468D-90CF-B58CEA8D3CA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06BD189-0261-4207-AFE7-E243BC66F3CA}" type="pres">
      <dgm:prSet presAssocID="{8E77C57D-1531-4020-B5AD-7A75E7FFA7AB}" presName="sp" presStyleCnt="0"/>
      <dgm:spPr/>
    </dgm:pt>
    <dgm:pt modelId="{7E1D3FE2-B4E7-40A3-A014-52E622758A3F}" type="pres">
      <dgm:prSet presAssocID="{CDEDD0B6-26A6-4D59-9C3B-3EF4F723C494}" presName="composite" presStyleCnt="0"/>
      <dgm:spPr/>
    </dgm:pt>
    <dgm:pt modelId="{DE6A6EF3-C4D7-4D2F-BE70-59AE29BA45BF}" type="pres">
      <dgm:prSet presAssocID="{CDEDD0B6-26A6-4D59-9C3B-3EF4F723C49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E93D3FC-CC24-4CED-8AF5-0570BB0AB602}" type="pres">
      <dgm:prSet presAssocID="{CDEDD0B6-26A6-4D59-9C3B-3EF4F723C49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957E299-8618-49C1-8A17-E09F6A01091F}" type="pres">
      <dgm:prSet presAssocID="{DA5B9BDF-5A7E-4C81-B433-38169D6A6CCD}" presName="sp" presStyleCnt="0"/>
      <dgm:spPr/>
    </dgm:pt>
    <dgm:pt modelId="{63306EB0-6B84-44D7-939D-CC02F23FED08}" type="pres">
      <dgm:prSet presAssocID="{CC054F8C-13E1-46CA-A0B2-C35D6A46FC2F}" presName="composite" presStyleCnt="0"/>
      <dgm:spPr/>
    </dgm:pt>
    <dgm:pt modelId="{7AB284F5-A090-475D-BAB9-29B722F3A55E}" type="pres">
      <dgm:prSet presAssocID="{CC054F8C-13E1-46CA-A0B2-C35D6A46FC2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068FDDE-09CE-450E-AFCB-F38166CA5459}" type="pres">
      <dgm:prSet presAssocID="{CC054F8C-13E1-46CA-A0B2-C35D6A46FC2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168209D-820D-4817-9B68-96AD21B7BBAB}" srcId="{297AD4EB-28B5-425E-9F0E-314C0BA8E9A8}" destId="{CB30E9FE-5088-468D-90CF-B58CEA8D3CAC}" srcOrd="0" destOrd="0" parTransId="{772FE900-BF0C-43EE-9CD0-83646EA75A5C}" sibTransId="{8E77C57D-1531-4020-B5AD-7A75E7FFA7AB}"/>
    <dgm:cxn modelId="{6D5DC5F9-2B61-4505-A5E9-0B7583E8778A}" srcId="{CDEDD0B6-26A6-4D59-9C3B-3EF4F723C494}" destId="{2B9A115F-AE02-4AE7-843C-FA043D8FD57D}" srcOrd="1" destOrd="0" parTransId="{8024647A-C8F8-4147-BF83-486404D7BDF6}" sibTransId="{3175CDF8-6675-4F82-85FF-A63113AB0D36}"/>
    <dgm:cxn modelId="{5874BD67-91D2-4BAA-B89B-F4E73002D8E9}" type="presOf" srcId="{164A73E5-53A9-423B-98DE-2F005B2D8D63}" destId="{AE93D3FC-CC24-4CED-8AF5-0570BB0AB602}" srcOrd="0" destOrd="0" presId="urn:microsoft.com/office/officeart/2005/8/layout/chevron2"/>
    <dgm:cxn modelId="{185751E3-9C18-4063-9AB1-6E43073B93FD}" srcId="{CB30E9FE-5088-468D-90CF-B58CEA8D3CAC}" destId="{B3C93547-1F24-4235-A462-06206AB4B3FD}" srcOrd="1" destOrd="0" parTransId="{6E71FBAE-B327-45DD-BD06-FDC6CC5BB8F9}" sibTransId="{9698CBC6-FBDD-4990-A325-B3F51A4BA4CF}"/>
    <dgm:cxn modelId="{78B97F07-149E-4A99-849F-C2F2AA69A11D}" type="presOf" srcId="{2B9A115F-AE02-4AE7-843C-FA043D8FD57D}" destId="{AE93D3FC-CC24-4CED-8AF5-0570BB0AB602}" srcOrd="0" destOrd="1" presId="urn:microsoft.com/office/officeart/2005/8/layout/chevron2"/>
    <dgm:cxn modelId="{20D3C299-4801-4E62-B758-CC0E6B2F2E4C}" srcId="{297AD4EB-28B5-425E-9F0E-314C0BA8E9A8}" destId="{CDEDD0B6-26A6-4D59-9C3B-3EF4F723C494}" srcOrd="1" destOrd="0" parTransId="{D09CA6CF-0A6E-450D-88D9-35DAE2315603}" sibTransId="{DA5B9BDF-5A7E-4C81-B433-38169D6A6CCD}"/>
    <dgm:cxn modelId="{AA466584-64AD-46E7-9BD9-EAC97AE8D24C}" srcId="{CDEDD0B6-26A6-4D59-9C3B-3EF4F723C494}" destId="{164A73E5-53A9-423B-98DE-2F005B2D8D63}" srcOrd="0" destOrd="0" parTransId="{ECBE8F47-6366-4063-8E54-D7721ACF36B0}" sibTransId="{A35C8FB6-C4B6-4B3B-8490-EFFEB2BB1A20}"/>
    <dgm:cxn modelId="{00F19752-A3EC-433D-8CCA-E1075B71975D}" type="presOf" srcId="{CDEDD0B6-26A6-4D59-9C3B-3EF4F723C494}" destId="{DE6A6EF3-C4D7-4D2F-BE70-59AE29BA45BF}" srcOrd="0" destOrd="0" presId="urn:microsoft.com/office/officeart/2005/8/layout/chevron2"/>
    <dgm:cxn modelId="{B0345B19-2484-4C7F-BE2C-35E77A7E86F5}" type="presOf" srcId="{297AD4EB-28B5-425E-9F0E-314C0BA8E9A8}" destId="{01D2CF80-4154-4922-BE67-738E8522C315}" srcOrd="0" destOrd="0" presId="urn:microsoft.com/office/officeart/2005/8/layout/chevron2"/>
    <dgm:cxn modelId="{2E6B0A9A-B373-48EA-8B0C-5C25C1F49015}" type="presOf" srcId="{43D31DCF-425A-44B7-995A-CBF2EF9F4556}" destId="{E068FDDE-09CE-450E-AFCB-F38166CA5459}" srcOrd="0" destOrd="0" presId="urn:microsoft.com/office/officeart/2005/8/layout/chevron2"/>
    <dgm:cxn modelId="{344259B6-577B-42EB-A218-0A13A64D5EAD}" type="presOf" srcId="{C3892064-E9E7-4206-B9F9-64E447A15367}" destId="{621A9A74-F377-444D-A92B-01B9EA3536A1}" srcOrd="0" destOrd="0" presId="urn:microsoft.com/office/officeart/2005/8/layout/chevron2"/>
    <dgm:cxn modelId="{8987AE71-4DE1-41A6-AE54-7BA13E9CC298}" srcId="{297AD4EB-28B5-425E-9F0E-314C0BA8E9A8}" destId="{CC054F8C-13E1-46CA-A0B2-C35D6A46FC2F}" srcOrd="2" destOrd="0" parTransId="{18219BA4-2210-4A53-A36C-B833B259F284}" sibTransId="{7C2478FA-A11D-44DA-BC96-229F10DB4FC7}"/>
    <dgm:cxn modelId="{89D4FD34-4709-43A2-A38E-7252BD703E91}" type="presOf" srcId="{CC054F8C-13E1-46CA-A0B2-C35D6A46FC2F}" destId="{7AB284F5-A090-475D-BAB9-29B722F3A55E}" srcOrd="0" destOrd="0" presId="urn:microsoft.com/office/officeart/2005/8/layout/chevron2"/>
    <dgm:cxn modelId="{D4E0CD24-B8B5-4F5B-962E-8F61FE4040C1}" srcId="{CB30E9FE-5088-468D-90CF-B58CEA8D3CAC}" destId="{C3892064-E9E7-4206-B9F9-64E447A15367}" srcOrd="0" destOrd="0" parTransId="{F0BB5AB5-032F-4E8E-AE34-4AFD6CE2B19B}" sibTransId="{511B8776-8CD6-4071-9B2C-F9919E5FD910}"/>
    <dgm:cxn modelId="{8EF31BF8-FF2C-4A28-B7F1-FAAF30BF0394}" srcId="{CC054F8C-13E1-46CA-A0B2-C35D6A46FC2F}" destId="{43D31DCF-425A-44B7-995A-CBF2EF9F4556}" srcOrd="0" destOrd="0" parTransId="{DD94550B-1DCD-47D3-8826-8316DC8EC1D5}" sibTransId="{A3006B8A-DF88-4CE3-B3F0-99A1BDA9CF9A}"/>
    <dgm:cxn modelId="{3DC42878-964E-404B-99F9-9063D67F247B}" type="presOf" srcId="{B3C93547-1F24-4235-A462-06206AB4B3FD}" destId="{621A9A74-F377-444D-A92B-01B9EA3536A1}" srcOrd="0" destOrd="1" presId="urn:microsoft.com/office/officeart/2005/8/layout/chevron2"/>
    <dgm:cxn modelId="{AB948E45-BEF4-4339-B196-0163EF67928A}" type="presOf" srcId="{CB30E9FE-5088-468D-90CF-B58CEA8D3CAC}" destId="{40003A59-5B3A-4C5B-82A2-2E9C71417C68}" srcOrd="0" destOrd="0" presId="urn:microsoft.com/office/officeart/2005/8/layout/chevron2"/>
    <dgm:cxn modelId="{2F763B08-81C3-4EED-86F9-6E77CCFE7061}" type="presParOf" srcId="{01D2CF80-4154-4922-BE67-738E8522C315}" destId="{C9D94D3F-34EC-4453-A452-62E106AE001A}" srcOrd="0" destOrd="0" presId="urn:microsoft.com/office/officeart/2005/8/layout/chevron2"/>
    <dgm:cxn modelId="{940F5CAA-B29A-4CAF-ADFF-5D01F45469CF}" type="presParOf" srcId="{C9D94D3F-34EC-4453-A452-62E106AE001A}" destId="{40003A59-5B3A-4C5B-82A2-2E9C71417C68}" srcOrd="0" destOrd="0" presId="urn:microsoft.com/office/officeart/2005/8/layout/chevron2"/>
    <dgm:cxn modelId="{3A5A3EF4-60BD-4F18-8BC7-0CD27A22A739}" type="presParOf" srcId="{C9D94D3F-34EC-4453-A452-62E106AE001A}" destId="{621A9A74-F377-444D-A92B-01B9EA3536A1}" srcOrd="1" destOrd="0" presId="urn:microsoft.com/office/officeart/2005/8/layout/chevron2"/>
    <dgm:cxn modelId="{9E2C5FB3-4D12-4DE5-8787-4B64C6952887}" type="presParOf" srcId="{01D2CF80-4154-4922-BE67-738E8522C315}" destId="{006BD189-0261-4207-AFE7-E243BC66F3CA}" srcOrd="1" destOrd="0" presId="urn:microsoft.com/office/officeart/2005/8/layout/chevron2"/>
    <dgm:cxn modelId="{C395F4E2-821C-4DCD-AF92-A2AB24214F09}" type="presParOf" srcId="{01D2CF80-4154-4922-BE67-738E8522C315}" destId="{7E1D3FE2-B4E7-40A3-A014-52E622758A3F}" srcOrd="2" destOrd="0" presId="urn:microsoft.com/office/officeart/2005/8/layout/chevron2"/>
    <dgm:cxn modelId="{C08E32E7-98E7-4522-B089-4A8C716C9E92}" type="presParOf" srcId="{7E1D3FE2-B4E7-40A3-A014-52E622758A3F}" destId="{DE6A6EF3-C4D7-4D2F-BE70-59AE29BA45BF}" srcOrd="0" destOrd="0" presId="urn:microsoft.com/office/officeart/2005/8/layout/chevron2"/>
    <dgm:cxn modelId="{3267477D-B554-4721-A3DC-7A93EF1560A4}" type="presParOf" srcId="{7E1D3FE2-B4E7-40A3-A014-52E622758A3F}" destId="{AE93D3FC-CC24-4CED-8AF5-0570BB0AB602}" srcOrd="1" destOrd="0" presId="urn:microsoft.com/office/officeart/2005/8/layout/chevron2"/>
    <dgm:cxn modelId="{15B75791-B2D5-4159-BC03-1DE4AB2E58C0}" type="presParOf" srcId="{01D2CF80-4154-4922-BE67-738E8522C315}" destId="{1957E299-8618-49C1-8A17-E09F6A01091F}" srcOrd="3" destOrd="0" presId="urn:microsoft.com/office/officeart/2005/8/layout/chevron2"/>
    <dgm:cxn modelId="{E7134A12-FEAB-4B5D-ACDD-AB5A8B1CCD81}" type="presParOf" srcId="{01D2CF80-4154-4922-BE67-738E8522C315}" destId="{63306EB0-6B84-44D7-939D-CC02F23FED08}" srcOrd="4" destOrd="0" presId="urn:microsoft.com/office/officeart/2005/8/layout/chevron2"/>
    <dgm:cxn modelId="{0719206B-EFC1-4287-9A26-834824546A1F}" type="presParOf" srcId="{63306EB0-6B84-44D7-939D-CC02F23FED08}" destId="{7AB284F5-A090-475D-BAB9-29B722F3A55E}" srcOrd="0" destOrd="0" presId="urn:microsoft.com/office/officeart/2005/8/layout/chevron2"/>
    <dgm:cxn modelId="{C989A035-B535-4AD1-A0FE-7F9627EB07AF}" type="presParOf" srcId="{63306EB0-6B84-44D7-939D-CC02F23FED08}" destId="{E068FDDE-09CE-450E-AFCB-F38166CA54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AD4EB-28B5-425E-9F0E-314C0BA8E9A8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</dgm:pt>
    <dgm:pt modelId="{CB30E9FE-5088-468D-90CF-B58CEA8D3CAC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SG" dirty="0"/>
        </a:p>
      </dgm:t>
    </dgm:pt>
    <dgm:pt modelId="{772FE900-BF0C-43EE-9CD0-83646EA75A5C}" type="parTrans" cxnId="{F168209D-820D-4817-9B68-96AD21B7BBAB}">
      <dgm:prSet/>
      <dgm:spPr/>
      <dgm:t>
        <a:bodyPr/>
        <a:lstStyle/>
        <a:p>
          <a:endParaRPr lang="en-SG"/>
        </a:p>
      </dgm:t>
    </dgm:pt>
    <dgm:pt modelId="{8E77C57D-1531-4020-B5AD-7A75E7FFA7AB}" type="sibTrans" cxnId="{F168209D-820D-4817-9B68-96AD21B7BBAB}">
      <dgm:prSet/>
      <dgm:spPr/>
      <dgm:t>
        <a:bodyPr/>
        <a:lstStyle/>
        <a:p>
          <a:endParaRPr lang="en-SG"/>
        </a:p>
      </dgm:t>
    </dgm:pt>
    <dgm:pt modelId="{CC054F8C-13E1-46CA-A0B2-C35D6A46FC2F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SG" dirty="0"/>
        </a:p>
      </dgm:t>
    </dgm:pt>
    <dgm:pt modelId="{18219BA4-2210-4A53-A36C-B833B259F284}" type="parTrans" cxnId="{8987AE71-4DE1-41A6-AE54-7BA13E9CC298}">
      <dgm:prSet/>
      <dgm:spPr/>
      <dgm:t>
        <a:bodyPr/>
        <a:lstStyle/>
        <a:p>
          <a:endParaRPr lang="en-SG"/>
        </a:p>
      </dgm:t>
    </dgm:pt>
    <dgm:pt modelId="{7C2478FA-A11D-44DA-BC96-229F10DB4FC7}" type="sibTrans" cxnId="{8987AE71-4DE1-41A6-AE54-7BA13E9CC298}">
      <dgm:prSet/>
      <dgm:spPr/>
      <dgm:t>
        <a:bodyPr/>
        <a:lstStyle/>
        <a:p>
          <a:endParaRPr lang="en-SG"/>
        </a:p>
      </dgm:t>
    </dgm:pt>
    <dgm:pt modelId="{C3892064-E9E7-4206-B9F9-64E447A15367}">
      <dgm:prSet phldrT="[Text]"/>
      <dgm:spPr/>
      <dgm:t>
        <a:bodyPr/>
        <a:lstStyle/>
        <a:p>
          <a:r>
            <a:rPr lang="en-US" dirty="0" smtClean="0"/>
            <a:t>Processing (8 min)</a:t>
          </a:r>
          <a:endParaRPr lang="en-SG" dirty="0"/>
        </a:p>
      </dgm:t>
    </dgm:pt>
    <dgm:pt modelId="{F0BB5AB5-032F-4E8E-AE34-4AFD6CE2B19B}" type="parTrans" cxnId="{D4E0CD24-B8B5-4F5B-962E-8F61FE4040C1}">
      <dgm:prSet/>
      <dgm:spPr/>
      <dgm:t>
        <a:bodyPr/>
        <a:lstStyle/>
        <a:p>
          <a:endParaRPr lang="en-SG"/>
        </a:p>
      </dgm:t>
    </dgm:pt>
    <dgm:pt modelId="{511B8776-8CD6-4071-9B2C-F9919E5FD910}" type="sibTrans" cxnId="{D4E0CD24-B8B5-4F5B-962E-8F61FE4040C1}">
      <dgm:prSet/>
      <dgm:spPr/>
      <dgm:t>
        <a:bodyPr/>
        <a:lstStyle/>
        <a:p>
          <a:endParaRPr lang="en-SG"/>
        </a:p>
      </dgm:t>
    </dgm:pt>
    <dgm:pt modelId="{B3C93547-1F24-4235-A462-06206AB4B3FD}">
      <dgm:prSet phldrT="[Text]"/>
      <dgm:spPr/>
      <dgm:t>
        <a:bodyPr/>
        <a:lstStyle/>
        <a:p>
          <a:r>
            <a:rPr lang="en-US" dirty="0" smtClean="0"/>
            <a:t>Approval (0.5 min)</a:t>
          </a:r>
          <a:endParaRPr lang="en-SG" dirty="0"/>
        </a:p>
      </dgm:t>
    </dgm:pt>
    <dgm:pt modelId="{6E71FBAE-B327-45DD-BD06-FDC6CC5BB8F9}" type="parTrans" cxnId="{185751E3-9C18-4063-9AB1-6E43073B93FD}">
      <dgm:prSet/>
      <dgm:spPr/>
      <dgm:t>
        <a:bodyPr/>
        <a:lstStyle/>
        <a:p>
          <a:endParaRPr lang="en-SG"/>
        </a:p>
      </dgm:t>
    </dgm:pt>
    <dgm:pt modelId="{9698CBC6-FBDD-4990-A325-B3F51A4BA4CF}" type="sibTrans" cxnId="{185751E3-9C18-4063-9AB1-6E43073B93FD}">
      <dgm:prSet/>
      <dgm:spPr/>
      <dgm:t>
        <a:bodyPr/>
        <a:lstStyle/>
        <a:p>
          <a:endParaRPr lang="en-SG"/>
        </a:p>
      </dgm:t>
    </dgm:pt>
    <dgm:pt modelId="{CDEDD0B6-26A6-4D59-9C3B-3EF4F723C494}">
      <dgm:prSet phldrT="[Text]"/>
      <dgm:spPr/>
      <dgm:t>
        <a:bodyPr/>
        <a:lstStyle/>
        <a:p>
          <a:r>
            <a:rPr lang="en-US" dirty="0" smtClean="0"/>
            <a:t>Finance</a:t>
          </a:r>
          <a:endParaRPr lang="en-SG" dirty="0"/>
        </a:p>
      </dgm:t>
    </dgm:pt>
    <dgm:pt modelId="{D09CA6CF-0A6E-450D-88D9-35DAE2315603}" type="parTrans" cxnId="{20D3C299-4801-4E62-B758-CC0E6B2F2E4C}">
      <dgm:prSet/>
      <dgm:spPr/>
      <dgm:t>
        <a:bodyPr/>
        <a:lstStyle/>
        <a:p>
          <a:endParaRPr lang="en-SG"/>
        </a:p>
      </dgm:t>
    </dgm:pt>
    <dgm:pt modelId="{DA5B9BDF-5A7E-4C81-B433-38169D6A6CCD}" type="sibTrans" cxnId="{20D3C299-4801-4E62-B758-CC0E6B2F2E4C}">
      <dgm:prSet/>
      <dgm:spPr/>
      <dgm:t>
        <a:bodyPr/>
        <a:lstStyle/>
        <a:p>
          <a:endParaRPr lang="en-SG"/>
        </a:p>
      </dgm:t>
    </dgm:pt>
    <dgm:pt modelId="{164A73E5-53A9-423B-98DE-2F005B2D8D63}">
      <dgm:prSet phldrT="[Text]"/>
      <dgm:spPr/>
      <dgm:t>
        <a:bodyPr/>
        <a:lstStyle/>
        <a:p>
          <a:r>
            <a:rPr lang="en-US" dirty="0" smtClean="0"/>
            <a:t>Processing (5 min)</a:t>
          </a:r>
          <a:endParaRPr lang="en-SG" dirty="0"/>
        </a:p>
      </dgm:t>
    </dgm:pt>
    <dgm:pt modelId="{ECBE8F47-6366-4063-8E54-D7721ACF36B0}" type="parTrans" cxnId="{AA466584-64AD-46E7-9BD9-EAC97AE8D24C}">
      <dgm:prSet/>
      <dgm:spPr/>
      <dgm:t>
        <a:bodyPr/>
        <a:lstStyle/>
        <a:p>
          <a:endParaRPr lang="en-SG"/>
        </a:p>
      </dgm:t>
    </dgm:pt>
    <dgm:pt modelId="{A35C8FB6-C4B6-4B3B-8490-EFFEB2BB1A20}" type="sibTrans" cxnId="{AA466584-64AD-46E7-9BD9-EAC97AE8D24C}">
      <dgm:prSet/>
      <dgm:spPr/>
      <dgm:t>
        <a:bodyPr/>
        <a:lstStyle/>
        <a:p>
          <a:endParaRPr lang="en-SG"/>
        </a:p>
      </dgm:t>
    </dgm:pt>
    <dgm:pt modelId="{2B9A115F-AE02-4AE7-843C-FA043D8FD57D}">
      <dgm:prSet phldrT="[Text]"/>
      <dgm:spPr/>
      <dgm:t>
        <a:bodyPr/>
        <a:lstStyle/>
        <a:p>
          <a:r>
            <a:rPr lang="en-US" dirty="0" smtClean="0"/>
            <a:t>Approval (0.5 min)</a:t>
          </a:r>
          <a:endParaRPr lang="en-SG" dirty="0"/>
        </a:p>
      </dgm:t>
    </dgm:pt>
    <dgm:pt modelId="{8024647A-C8F8-4147-BF83-486404D7BDF6}" type="parTrans" cxnId="{6D5DC5F9-2B61-4505-A5E9-0B7583E8778A}">
      <dgm:prSet/>
      <dgm:spPr/>
      <dgm:t>
        <a:bodyPr/>
        <a:lstStyle/>
        <a:p>
          <a:endParaRPr lang="en-SG"/>
        </a:p>
      </dgm:t>
    </dgm:pt>
    <dgm:pt modelId="{3175CDF8-6675-4F82-85FF-A63113AB0D36}" type="sibTrans" cxnId="{6D5DC5F9-2B61-4505-A5E9-0B7583E8778A}">
      <dgm:prSet/>
      <dgm:spPr/>
      <dgm:t>
        <a:bodyPr/>
        <a:lstStyle/>
        <a:p>
          <a:endParaRPr lang="en-SG"/>
        </a:p>
      </dgm:t>
    </dgm:pt>
    <dgm:pt modelId="{43D31DCF-425A-44B7-995A-CBF2EF9F4556}">
      <dgm:prSet phldrT="[Text]"/>
      <dgm:spPr/>
      <dgm:t>
        <a:bodyPr/>
        <a:lstStyle/>
        <a:p>
          <a:r>
            <a:rPr lang="en-US" dirty="0" smtClean="0"/>
            <a:t>Send (1 min)</a:t>
          </a:r>
          <a:endParaRPr lang="en-SG" dirty="0"/>
        </a:p>
      </dgm:t>
    </dgm:pt>
    <dgm:pt modelId="{DD94550B-1DCD-47D3-8826-8316DC8EC1D5}" type="parTrans" cxnId="{8EF31BF8-FF2C-4A28-B7F1-FAAF30BF0394}">
      <dgm:prSet/>
      <dgm:spPr/>
      <dgm:t>
        <a:bodyPr/>
        <a:lstStyle/>
        <a:p>
          <a:endParaRPr lang="en-SG"/>
        </a:p>
      </dgm:t>
    </dgm:pt>
    <dgm:pt modelId="{A3006B8A-DF88-4CE3-B3F0-99A1BDA9CF9A}" type="sibTrans" cxnId="{8EF31BF8-FF2C-4A28-B7F1-FAAF30BF0394}">
      <dgm:prSet/>
      <dgm:spPr/>
      <dgm:t>
        <a:bodyPr/>
        <a:lstStyle/>
        <a:p>
          <a:endParaRPr lang="en-SG"/>
        </a:p>
      </dgm:t>
    </dgm:pt>
    <dgm:pt modelId="{01D2CF80-4154-4922-BE67-738E8522C315}" type="pres">
      <dgm:prSet presAssocID="{297AD4EB-28B5-425E-9F0E-314C0BA8E9A8}" presName="linearFlow" presStyleCnt="0">
        <dgm:presLayoutVars>
          <dgm:dir/>
          <dgm:animLvl val="lvl"/>
          <dgm:resizeHandles val="exact"/>
        </dgm:presLayoutVars>
      </dgm:prSet>
      <dgm:spPr/>
    </dgm:pt>
    <dgm:pt modelId="{C9D94D3F-34EC-4453-A452-62E106AE001A}" type="pres">
      <dgm:prSet presAssocID="{CB30E9FE-5088-468D-90CF-B58CEA8D3CAC}" presName="composite" presStyleCnt="0"/>
      <dgm:spPr/>
    </dgm:pt>
    <dgm:pt modelId="{40003A59-5B3A-4C5B-82A2-2E9C71417C68}" type="pres">
      <dgm:prSet presAssocID="{CB30E9FE-5088-468D-90CF-B58CEA8D3CA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21A9A74-F377-444D-A92B-01B9EA3536A1}" type="pres">
      <dgm:prSet presAssocID="{CB30E9FE-5088-468D-90CF-B58CEA8D3CA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06BD189-0261-4207-AFE7-E243BC66F3CA}" type="pres">
      <dgm:prSet presAssocID="{8E77C57D-1531-4020-B5AD-7A75E7FFA7AB}" presName="sp" presStyleCnt="0"/>
      <dgm:spPr/>
    </dgm:pt>
    <dgm:pt modelId="{7E1D3FE2-B4E7-40A3-A014-52E622758A3F}" type="pres">
      <dgm:prSet presAssocID="{CDEDD0B6-26A6-4D59-9C3B-3EF4F723C494}" presName="composite" presStyleCnt="0"/>
      <dgm:spPr/>
    </dgm:pt>
    <dgm:pt modelId="{DE6A6EF3-C4D7-4D2F-BE70-59AE29BA45BF}" type="pres">
      <dgm:prSet presAssocID="{CDEDD0B6-26A6-4D59-9C3B-3EF4F723C49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E93D3FC-CC24-4CED-8AF5-0570BB0AB602}" type="pres">
      <dgm:prSet presAssocID="{CDEDD0B6-26A6-4D59-9C3B-3EF4F723C49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957E299-8618-49C1-8A17-E09F6A01091F}" type="pres">
      <dgm:prSet presAssocID="{DA5B9BDF-5A7E-4C81-B433-38169D6A6CCD}" presName="sp" presStyleCnt="0"/>
      <dgm:spPr/>
    </dgm:pt>
    <dgm:pt modelId="{63306EB0-6B84-44D7-939D-CC02F23FED08}" type="pres">
      <dgm:prSet presAssocID="{CC054F8C-13E1-46CA-A0B2-C35D6A46FC2F}" presName="composite" presStyleCnt="0"/>
      <dgm:spPr/>
    </dgm:pt>
    <dgm:pt modelId="{7AB284F5-A090-475D-BAB9-29B722F3A55E}" type="pres">
      <dgm:prSet presAssocID="{CC054F8C-13E1-46CA-A0B2-C35D6A46FC2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068FDDE-09CE-450E-AFCB-F38166CA5459}" type="pres">
      <dgm:prSet presAssocID="{CC054F8C-13E1-46CA-A0B2-C35D6A46FC2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168209D-820D-4817-9B68-96AD21B7BBAB}" srcId="{297AD4EB-28B5-425E-9F0E-314C0BA8E9A8}" destId="{CB30E9FE-5088-468D-90CF-B58CEA8D3CAC}" srcOrd="0" destOrd="0" parTransId="{772FE900-BF0C-43EE-9CD0-83646EA75A5C}" sibTransId="{8E77C57D-1531-4020-B5AD-7A75E7FFA7AB}"/>
    <dgm:cxn modelId="{6D5DC5F9-2B61-4505-A5E9-0B7583E8778A}" srcId="{CDEDD0B6-26A6-4D59-9C3B-3EF4F723C494}" destId="{2B9A115F-AE02-4AE7-843C-FA043D8FD57D}" srcOrd="1" destOrd="0" parTransId="{8024647A-C8F8-4147-BF83-486404D7BDF6}" sibTransId="{3175CDF8-6675-4F82-85FF-A63113AB0D36}"/>
    <dgm:cxn modelId="{185751E3-9C18-4063-9AB1-6E43073B93FD}" srcId="{CB30E9FE-5088-468D-90CF-B58CEA8D3CAC}" destId="{B3C93547-1F24-4235-A462-06206AB4B3FD}" srcOrd="1" destOrd="0" parTransId="{6E71FBAE-B327-45DD-BD06-FDC6CC5BB8F9}" sibTransId="{9698CBC6-FBDD-4990-A325-B3F51A4BA4CF}"/>
    <dgm:cxn modelId="{2188BCBC-6774-41A3-8767-A354A106AE3E}" type="presOf" srcId="{2B9A115F-AE02-4AE7-843C-FA043D8FD57D}" destId="{AE93D3FC-CC24-4CED-8AF5-0570BB0AB602}" srcOrd="0" destOrd="1" presId="urn:microsoft.com/office/officeart/2005/8/layout/chevron2"/>
    <dgm:cxn modelId="{20D3C299-4801-4E62-B758-CC0E6B2F2E4C}" srcId="{297AD4EB-28B5-425E-9F0E-314C0BA8E9A8}" destId="{CDEDD0B6-26A6-4D59-9C3B-3EF4F723C494}" srcOrd="1" destOrd="0" parTransId="{D09CA6CF-0A6E-450D-88D9-35DAE2315603}" sibTransId="{DA5B9BDF-5A7E-4C81-B433-38169D6A6CCD}"/>
    <dgm:cxn modelId="{AA466584-64AD-46E7-9BD9-EAC97AE8D24C}" srcId="{CDEDD0B6-26A6-4D59-9C3B-3EF4F723C494}" destId="{164A73E5-53A9-423B-98DE-2F005B2D8D63}" srcOrd="0" destOrd="0" parTransId="{ECBE8F47-6366-4063-8E54-D7721ACF36B0}" sibTransId="{A35C8FB6-C4B6-4B3B-8490-EFFEB2BB1A20}"/>
    <dgm:cxn modelId="{337E77C5-E07F-4183-8408-68E3DCB3424D}" type="presOf" srcId="{164A73E5-53A9-423B-98DE-2F005B2D8D63}" destId="{AE93D3FC-CC24-4CED-8AF5-0570BB0AB602}" srcOrd="0" destOrd="0" presId="urn:microsoft.com/office/officeart/2005/8/layout/chevron2"/>
    <dgm:cxn modelId="{6CA904D1-790E-4262-9E4B-84E59D5221A5}" type="presOf" srcId="{CB30E9FE-5088-468D-90CF-B58CEA8D3CAC}" destId="{40003A59-5B3A-4C5B-82A2-2E9C71417C68}" srcOrd="0" destOrd="0" presId="urn:microsoft.com/office/officeart/2005/8/layout/chevron2"/>
    <dgm:cxn modelId="{14FC2105-0B70-4BCF-9499-51C22CBAEED6}" type="presOf" srcId="{43D31DCF-425A-44B7-995A-CBF2EF9F4556}" destId="{E068FDDE-09CE-450E-AFCB-F38166CA5459}" srcOrd="0" destOrd="0" presId="urn:microsoft.com/office/officeart/2005/8/layout/chevron2"/>
    <dgm:cxn modelId="{8987AE71-4DE1-41A6-AE54-7BA13E9CC298}" srcId="{297AD4EB-28B5-425E-9F0E-314C0BA8E9A8}" destId="{CC054F8C-13E1-46CA-A0B2-C35D6A46FC2F}" srcOrd="2" destOrd="0" parTransId="{18219BA4-2210-4A53-A36C-B833B259F284}" sibTransId="{7C2478FA-A11D-44DA-BC96-229F10DB4FC7}"/>
    <dgm:cxn modelId="{492EC65B-0355-46EB-BDE0-BCBDD697D388}" type="presOf" srcId="{CDEDD0B6-26A6-4D59-9C3B-3EF4F723C494}" destId="{DE6A6EF3-C4D7-4D2F-BE70-59AE29BA45BF}" srcOrd="0" destOrd="0" presId="urn:microsoft.com/office/officeart/2005/8/layout/chevron2"/>
    <dgm:cxn modelId="{6CDCACE4-89DB-4D5F-A573-BE3793BAF8D6}" type="presOf" srcId="{B3C93547-1F24-4235-A462-06206AB4B3FD}" destId="{621A9A74-F377-444D-A92B-01B9EA3536A1}" srcOrd="0" destOrd="1" presId="urn:microsoft.com/office/officeart/2005/8/layout/chevron2"/>
    <dgm:cxn modelId="{D4E0CD24-B8B5-4F5B-962E-8F61FE4040C1}" srcId="{CB30E9FE-5088-468D-90CF-B58CEA8D3CAC}" destId="{C3892064-E9E7-4206-B9F9-64E447A15367}" srcOrd="0" destOrd="0" parTransId="{F0BB5AB5-032F-4E8E-AE34-4AFD6CE2B19B}" sibTransId="{511B8776-8CD6-4071-9B2C-F9919E5FD910}"/>
    <dgm:cxn modelId="{8EF31BF8-FF2C-4A28-B7F1-FAAF30BF0394}" srcId="{CC054F8C-13E1-46CA-A0B2-C35D6A46FC2F}" destId="{43D31DCF-425A-44B7-995A-CBF2EF9F4556}" srcOrd="0" destOrd="0" parTransId="{DD94550B-1DCD-47D3-8826-8316DC8EC1D5}" sibTransId="{A3006B8A-DF88-4CE3-B3F0-99A1BDA9CF9A}"/>
    <dgm:cxn modelId="{9301F493-DFF8-48C6-BB54-CC6BA42A79F1}" type="presOf" srcId="{C3892064-E9E7-4206-B9F9-64E447A15367}" destId="{621A9A74-F377-444D-A92B-01B9EA3536A1}" srcOrd="0" destOrd="0" presId="urn:microsoft.com/office/officeart/2005/8/layout/chevron2"/>
    <dgm:cxn modelId="{C5D96B92-8BAB-44AC-B8E3-A1AF2DBD445F}" type="presOf" srcId="{CC054F8C-13E1-46CA-A0B2-C35D6A46FC2F}" destId="{7AB284F5-A090-475D-BAB9-29B722F3A55E}" srcOrd="0" destOrd="0" presId="urn:microsoft.com/office/officeart/2005/8/layout/chevron2"/>
    <dgm:cxn modelId="{DD9A8D8F-D5B5-4110-B61D-51178587F8CF}" type="presOf" srcId="{297AD4EB-28B5-425E-9F0E-314C0BA8E9A8}" destId="{01D2CF80-4154-4922-BE67-738E8522C315}" srcOrd="0" destOrd="0" presId="urn:microsoft.com/office/officeart/2005/8/layout/chevron2"/>
    <dgm:cxn modelId="{0107EC89-B573-46D6-81A4-8F242C4F70CF}" type="presParOf" srcId="{01D2CF80-4154-4922-BE67-738E8522C315}" destId="{C9D94D3F-34EC-4453-A452-62E106AE001A}" srcOrd="0" destOrd="0" presId="urn:microsoft.com/office/officeart/2005/8/layout/chevron2"/>
    <dgm:cxn modelId="{AA71E24B-1BC6-45FD-B1F9-B4AA80566BEA}" type="presParOf" srcId="{C9D94D3F-34EC-4453-A452-62E106AE001A}" destId="{40003A59-5B3A-4C5B-82A2-2E9C71417C68}" srcOrd="0" destOrd="0" presId="urn:microsoft.com/office/officeart/2005/8/layout/chevron2"/>
    <dgm:cxn modelId="{384BAA5E-C861-45A4-9F6F-D2FE4BE2F392}" type="presParOf" srcId="{C9D94D3F-34EC-4453-A452-62E106AE001A}" destId="{621A9A74-F377-444D-A92B-01B9EA3536A1}" srcOrd="1" destOrd="0" presId="urn:microsoft.com/office/officeart/2005/8/layout/chevron2"/>
    <dgm:cxn modelId="{3A52078E-E6D5-4D92-B947-C0191808FA5C}" type="presParOf" srcId="{01D2CF80-4154-4922-BE67-738E8522C315}" destId="{006BD189-0261-4207-AFE7-E243BC66F3CA}" srcOrd="1" destOrd="0" presId="urn:microsoft.com/office/officeart/2005/8/layout/chevron2"/>
    <dgm:cxn modelId="{C6068855-BD56-4E26-8F68-8994DA519811}" type="presParOf" srcId="{01D2CF80-4154-4922-BE67-738E8522C315}" destId="{7E1D3FE2-B4E7-40A3-A014-52E622758A3F}" srcOrd="2" destOrd="0" presId="urn:microsoft.com/office/officeart/2005/8/layout/chevron2"/>
    <dgm:cxn modelId="{5320C620-3D94-4F0D-8FD4-921A42277867}" type="presParOf" srcId="{7E1D3FE2-B4E7-40A3-A014-52E622758A3F}" destId="{DE6A6EF3-C4D7-4D2F-BE70-59AE29BA45BF}" srcOrd="0" destOrd="0" presId="urn:microsoft.com/office/officeart/2005/8/layout/chevron2"/>
    <dgm:cxn modelId="{4A399494-FA60-42C3-8E81-327DB25BEB12}" type="presParOf" srcId="{7E1D3FE2-B4E7-40A3-A014-52E622758A3F}" destId="{AE93D3FC-CC24-4CED-8AF5-0570BB0AB602}" srcOrd="1" destOrd="0" presId="urn:microsoft.com/office/officeart/2005/8/layout/chevron2"/>
    <dgm:cxn modelId="{C79FD475-E12C-4CDA-898E-22D866CA76B3}" type="presParOf" srcId="{01D2CF80-4154-4922-BE67-738E8522C315}" destId="{1957E299-8618-49C1-8A17-E09F6A01091F}" srcOrd="3" destOrd="0" presId="urn:microsoft.com/office/officeart/2005/8/layout/chevron2"/>
    <dgm:cxn modelId="{9CC066B7-3876-44FD-B407-6585A753EF48}" type="presParOf" srcId="{01D2CF80-4154-4922-BE67-738E8522C315}" destId="{63306EB0-6B84-44D7-939D-CC02F23FED08}" srcOrd="4" destOrd="0" presId="urn:microsoft.com/office/officeart/2005/8/layout/chevron2"/>
    <dgm:cxn modelId="{D15F1991-CECC-493F-AAAE-10D6DD424D2A}" type="presParOf" srcId="{63306EB0-6B84-44D7-939D-CC02F23FED08}" destId="{7AB284F5-A090-475D-BAB9-29B722F3A55E}" srcOrd="0" destOrd="0" presId="urn:microsoft.com/office/officeart/2005/8/layout/chevron2"/>
    <dgm:cxn modelId="{6C31733A-DAE3-4BAF-9211-B748807EAB0F}" type="presParOf" srcId="{63306EB0-6B84-44D7-939D-CC02F23FED08}" destId="{E068FDDE-09CE-450E-AFCB-F38166CA54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03A59-5B3A-4C5B-82A2-2E9C71417C68}">
      <dsp:nvSpPr>
        <dsp:cNvPr id="0" name=""/>
        <dsp:cNvSpPr/>
      </dsp:nvSpPr>
      <dsp:spPr>
        <a:xfrm rot="5400000">
          <a:off x="-244687" y="245881"/>
          <a:ext cx="1631249" cy="114187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Commercial</a:t>
          </a:r>
          <a:endParaRPr lang="en-SG" sz="1800" kern="1200" dirty="0"/>
        </a:p>
      </dsp:txBody>
      <dsp:txXfrm rot="-5400000">
        <a:off x="1" y="572130"/>
        <a:ext cx="1141874" cy="489375"/>
      </dsp:txXfrm>
    </dsp:sp>
    <dsp:sp modelId="{621A9A74-F377-444D-A92B-01B9EA3536A1}">
      <dsp:nvSpPr>
        <dsp:cNvPr id="0" name=""/>
        <dsp:cNvSpPr/>
      </dsp:nvSpPr>
      <dsp:spPr>
        <a:xfrm rot="5400000">
          <a:off x="3984131" y="-2841062"/>
          <a:ext cx="1060312" cy="6744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Processing (15 min)</a:t>
          </a:r>
          <a:endParaRPr lang="en-SG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Approval (1 min)</a:t>
          </a:r>
          <a:endParaRPr lang="en-SG" sz="3000" kern="1200" dirty="0"/>
        </a:p>
      </dsp:txBody>
      <dsp:txXfrm rot="-5400000">
        <a:off x="1141875" y="52954"/>
        <a:ext cx="6693065" cy="956792"/>
      </dsp:txXfrm>
    </dsp:sp>
    <dsp:sp modelId="{DE6A6EF3-C4D7-4D2F-BE70-59AE29BA45BF}">
      <dsp:nvSpPr>
        <dsp:cNvPr id="0" name=""/>
        <dsp:cNvSpPr/>
      </dsp:nvSpPr>
      <dsp:spPr>
        <a:xfrm rot="5400000">
          <a:off x="-244687" y="1683312"/>
          <a:ext cx="1631249" cy="11418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Finance</a:t>
          </a:r>
          <a:endParaRPr lang="en-SG" sz="1800" kern="1200" dirty="0"/>
        </a:p>
      </dsp:txBody>
      <dsp:txXfrm rot="-5400000">
        <a:off x="1" y="2009561"/>
        <a:ext cx="1141874" cy="489375"/>
      </dsp:txXfrm>
    </dsp:sp>
    <dsp:sp modelId="{AE93D3FC-CC24-4CED-8AF5-0570BB0AB602}">
      <dsp:nvSpPr>
        <dsp:cNvPr id="0" name=""/>
        <dsp:cNvSpPr/>
      </dsp:nvSpPr>
      <dsp:spPr>
        <a:xfrm rot="5400000">
          <a:off x="3984131" y="-1403631"/>
          <a:ext cx="1060312" cy="6744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Processing (10 min)</a:t>
          </a:r>
          <a:endParaRPr lang="en-SG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Approval (1 min)</a:t>
          </a:r>
          <a:endParaRPr lang="en-SG" sz="3000" kern="1200" dirty="0"/>
        </a:p>
      </dsp:txBody>
      <dsp:txXfrm rot="-5400000">
        <a:off x="1141875" y="1490385"/>
        <a:ext cx="6693065" cy="956792"/>
      </dsp:txXfrm>
    </dsp:sp>
    <dsp:sp modelId="{7AB284F5-A090-475D-BAB9-29B722F3A55E}">
      <dsp:nvSpPr>
        <dsp:cNvPr id="0" name=""/>
        <dsp:cNvSpPr/>
      </dsp:nvSpPr>
      <dsp:spPr>
        <a:xfrm rot="5400000">
          <a:off x="-244687" y="3120744"/>
          <a:ext cx="1631249" cy="114187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Commercial</a:t>
          </a:r>
          <a:endParaRPr lang="en-SG" sz="1800" kern="1200" dirty="0"/>
        </a:p>
      </dsp:txBody>
      <dsp:txXfrm rot="-5400000">
        <a:off x="1" y="3446993"/>
        <a:ext cx="1141874" cy="489375"/>
      </dsp:txXfrm>
    </dsp:sp>
    <dsp:sp modelId="{E068FDDE-09CE-450E-AFCB-F38166CA5459}">
      <dsp:nvSpPr>
        <dsp:cNvPr id="0" name=""/>
        <dsp:cNvSpPr/>
      </dsp:nvSpPr>
      <dsp:spPr>
        <a:xfrm rot="5400000">
          <a:off x="3984131" y="33800"/>
          <a:ext cx="1060312" cy="6744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Send (5 min)</a:t>
          </a:r>
          <a:endParaRPr lang="en-SG" sz="3000" kern="1200" dirty="0"/>
        </a:p>
      </dsp:txBody>
      <dsp:txXfrm rot="-5400000">
        <a:off x="1141875" y="2927816"/>
        <a:ext cx="6693065" cy="956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03A59-5B3A-4C5B-82A2-2E9C71417C68}">
      <dsp:nvSpPr>
        <dsp:cNvPr id="0" name=""/>
        <dsp:cNvSpPr/>
      </dsp:nvSpPr>
      <dsp:spPr>
        <a:xfrm rot="5400000">
          <a:off x="-244687" y="245881"/>
          <a:ext cx="1631249" cy="114187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Commercial</a:t>
          </a:r>
          <a:endParaRPr lang="en-SG" sz="1800" kern="1200" dirty="0"/>
        </a:p>
      </dsp:txBody>
      <dsp:txXfrm rot="-5400000">
        <a:off x="1" y="572130"/>
        <a:ext cx="1141874" cy="489375"/>
      </dsp:txXfrm>
    </dsp:sp>
    <dsp:sp modelId="{621A9A74-F377-444D-A92B-01B9EA3536A1}">
      <dsp:nvSpPr>
        <dsp:cNvPr id="0" name=""/>
        <dsp:cNvSpPr/>
      </dsp:nvSpPr>
      <dsp:spPr>
        <a:xfrm rot="5400000">
          <a:off x="3984131" y="-2841062"/>
          <a:ext cx="1060312" cy="6744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Processing (8 min)</a:t>
          </a:r>
          <a:endParaRPr lang="en-SG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Approval (0.5 min)</a:t>
          </a:r>
          <a:endParaRPr lang="en-SG" sz="3000" kern="1200" dirty="0"/>
        </a:p>
      </dsp:txBody>
      <dsp:txXfrm rot="-5400000">
        <a:off x="1141875" y="52954"/>
        <a:ext cx="6693065" cy="956792"/>
      </dsp:txXfrm>
    </dsp:sp>
    <dsp:sp modelId="{DE6A6EF3-C4D7-4D2F-BE70-59AE29BA45BF}">
      <dsp:nvSpPr>
        <dsp:cNvPr id="0" name=""/>
        <dsp:cNvSpPr/>
      </dsp:nvSpPr>
      <dsp:spPr>
        <a:xfrm rot="5400000">
          <a:off x="-244687" y="1683312"/>
          <a:ext cx="1631249" cy="11418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Finance</a:t>
          </a:r>
          <a:endParaRPr lang="en-SG" sz="1800" kern="1200" dirty="0"/>
        </a:p>
      </dsp:txBody>
      <dsp:txXfrm rot="-5400000">
        <a:off x="1" y="2009561"/>
        <a:ext cx="1141874" cy="489375"/>
      </dsp:txXfrm>
    </dsp:sp>
    <dsp:sp modelId="{AE93D3FC-CC24-4CED-8AF5-0570BB0AB602}">
      <dsp:nvSpPr>
        <dsp:cNvPr id="0" name=""/>
        <dsp:cNvSpPr/>
      </dsp:nvSpPr>
      <dsp:spPr>
        <a:xfrm rot="5400000">
          <a:off x="3984131" y="-1403631"/>
          <a:ext cx="1060312" cy="6744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Processing (5 min)</a:t>
          </a:r>
          <a:endParaRPr lang="en-SG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Approval (0.5 min)</a:t>
          </a:r>
          <a:endParaRPr lang="en-SG" sz="3000" kern="1200" dirty="0"/>
        </a:p>
      </dsp:txBody>
      <dsp:txXfrm rot="-5400000">
        <a:off x="1141875" y="1490385"/>
        <a:ext cx="6693065" cy="956792"/>
      </dsp:txXfrm>
    </dsp:sp>
    <dsp:sp modelId="{7AB284F5-A090-475D-BAB9-29B722F3A55E}">
      <dsp:nvSpPr>
        <dsp:cNvPr id="0" name=""/>
        <dsp:cNvSpPr/>
      </dsp:nvSpPr>
      <dsp:spPr>
        <a:xfrm rot="5400000">
          <a:off x="-244687" y="3120744"/>
          <a:ext cx="1631249" cy="114187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Commercial</a:t>
          </a:r>
          <a:endParaRPr lang="en-SG" sz="1800" kern="1200" dirty="0"/>
        </a:p>
      </dsp:txBody>
      <dsp:txXfrm rot="-5400000">
        <a:off x="1" y="3446993"/>
        <a:ext cx="1141874" cy="489375"/>
      </dsp:txXfrm>
    </dsp:sp>
    <dsp:sp modelId="{E068FDDE-09CE-450E-AFCB-F38166CA5459}">
      <dsp:nvSpPr>
        <dsp:cNvPr id="0" name=""/>
        <dsp:cNvSpPr/>
      </dsp:nvSpPr>
      <dsp:spPr>
        <a:xfrm rot="5400000">
          <a:off x="3984131" y="33800"/>
          <a:ext cx="1060312" cy="6744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Send (1 min)</a:t>
          </a:r>
          <a:endParaRPr lang="en-SG" sz="3000" kern="1200" dirty="0"/>
        </a:p>
      </dsp:txBody>
      <dsp:txXfrm rot="-5400000">
        <a:off x="1141875" y="2927816"/>
        <a:ext cx="6693065" cy="956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510EE-7B35-4C33-97F4-6D3324656D09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DD7A-7C88-4DC4-924D-CD1F8E00D6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12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why</a:t>
            </a:r>
            <a:r>
              <a:rPr lang="en-US" baseline="0" dirty="0"/>
              <a:t> chose 3 Mar – 9 Jun</a:t>
            </a:r>
            <a:r>
              <a:rPr lang="en-SG" baseline="0" dirty="0"/>
              <a:t>:</a:t>
            </a:r>
          </a:p>
          <a:p>
            <a:r>
              <a:rPr lang="en-US" dirty="0"/>
              <a:t>TZ007 PERSIN 02 May Delay</a:t>
            </a:r>
          </a:p>
          <a:p>
            <a:r>
              <a:rPr lang="en-US" dirty="0"/>
              <a:t>TZ002 SINSYD 05 May Delay</a:t>
            </a:r>
          </a:p>
          <a:p>
            <a:r>
              <a:rPr lang="en-US" dirty="0"/>
              <a:t>TZ001 SYDSIN 15 Feb Delay</a:t>
            </a:r>
          </a:p>
          <a:p>
            <a:r>
              <a:rPr lang="en-US" dirty="0"/>
              <a:t>TZ220 SINHKG 15 Feb CXL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Understatement of 2-5%! </a:t>
            </a:r>
          </a:p>
          <a:p>
            <a:r>
              <a:rPr lang="en-US" baseline="0" dirty="0"/>
              <a:t>Consist tracking of cases </a:t>
            </a:r>
          </a:p>
          <a:p>
            <a:r>
              <a:rPr lang="en-US" baseline="0" dirty="0"/>
              <a:t>Mature period to identify trend of cases due to the number of incidents that happened during this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29391-3375-4372-9BA3-7C0FDCB9B05C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975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4781550" cy="2387600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9639"/>
            <a:ext cx="4629150" cy="16367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538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4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026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5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8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88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2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7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012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0027"/>
            <a:ext cx="7886700" cy="650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68401"/>
            <a:ext cx="7886700" cy="450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6FE6-BA1F-46E7-9496-0802D82A957B}" type="datetimeFigureOut">
              <a:rPr lang="en-SG" smtClean="0"/>
              <a:t>20/11/2014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3AD6-FE1D-4033-A716-0EE1664086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3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Business Case</a:t>
            </a:r>
            <a:endParaRPr lang="en-SG" dirty="0">
              <a:latin typeface="+mj-lt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744765" y="1923143"/>
          <a:ext cx="7886417" cy="222375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940144"/>
                <a:gridCol w="3946273"/>
              </a:tblGrid>
              <a:tr h="635358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effectLst/>
                        </a:rPr>
                        <a:t>Total Number of Cases </a:t>
                      </a:r>
                      <a:endParaRPr lang="en-SG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18" marR="66818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95303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Total Cases Count </a:t>
                      </a:r>
                      <a:endParaRPr lang="en-SG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(Time Span: 15 </a:t>
                      </a:r>
                      <a:r>
                        <a:rPr lang="en-GB" sz="1800" dirty="0" smtClean="0">
                          <a:effectLst/>
                        </a:rPr>
                        <a:t>weeks, 3 Mar – 9 Jun</a:t>
                      </a:r>
                      <a:r>
                        <a:rPr lang="en-GB" sz="1800" baseline="0" dirty="0" smtClean="0">
                          <a:effectLst/>
                        </a:rPr>
                        <a:t>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18" marR="6681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3986 cases 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18" marR="66818" marT="0" marB="0" anchor="ctr"/>
                </a:tc>
              </a:tr>
              <a:tr h="63535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Average 15-weeks Case Count 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18" marR="6681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u="sng" dirty="0">
                          <a:effectLst/>
                        </a:rPr>
                        <a:t>266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cases / week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818" marR="66818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623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Case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10</a:t>
            </a:fld>
            <a:endParaRPr lang="en-SG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28650" y="2150983"/>
          <a:ext cx="7715208" cy="200907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813499"/>
                <a:gridCol w="2901709"/>
              </a:tblGrid>
              <a:tr h="6715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dirty="0" smtClean="0">
                          <a:effectLst/>
                        </a:rPr>
                        <a:t>Tata</a:t>
                      </a:r>
                      <a:r>
                        <a:rPr lang="en-US" sz="1800" b="1" i="0" u="none" baseline="0" dirty="0" smtClean="0">
                          <a:effectLst/>
                        </a:rPr>
                        <a:t> Consulting Services (TCS) Quotation</a:t>
                      </a: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$98,600</a:t>
                      </a:r>
                    </a:p>
                    <a:p>
                      <a:pPr algn="ctr"/>
                      <a:r>
                        <a:rPr lang="en-US" b="1" dirty="0" smtClean="0"/>
                        <a:t>(approx.</a:t>
                      </a:r>
                      <a:r>
                        <a:rPr lang="en-US" b="1" baseline="0" dirty="0" smtClean="0"/>
                        <a:t> $100,000)</a:t>
                      </a:r>
                      <a:endParaRPr lang="en-SG" b="1" dirty="0"/>
                    </a:p>
                  </a:txBody>
                  <a:tcPr marL="67627" marR="67627" marT="0" marB="0" anchor="ctr"/>
                </a:tc>
              </a:tr>
              <a:tr h="7402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Navitaire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API Support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(Full 4 weeks man-hours, USD$181.53 / hour)</a:t>
                      </a:r>
                      <a:endParaRPr lang="en-SG" sz="18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$50,828.40</a:t>
                      </a:r>
                      <a:endParaRPr lang="en-US" sz="1800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(approx. $51,000)</a:t>
                      </a:r>
                      <a:endParaRPr lang="en-SG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627" marR="67627" marT="0" marB="0" anchor="ctr"/>
                </a:tc>
              </a:tr>
              <a:tr h="5972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$151,0000</a:t>
                      </a:r>
                      <a:endParaRPr lang="en-SG" sz="1800" b="1" u="sng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</a:tr>
            </a:tbl>
          </a:graphicData>
        </a:graphic>
      </p:graphicFrame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78" y="726185"/>
            <a:ext cx="1659244" cy="1659244"/>
          </a:xfrm>
          <a:prstGeom prst="rect">
            <a:avLst/>
          </a:prstGeom>
        </p:spPr>
      </p:pic>
      <p:pic>
        <p:nvPicPr>
          <p:cNvPr id="1026" name="Picture 2" descr="http://thedesijobs.com/wp-content/uploads/2014/02/Tata-and-TCS-Marks-Stacked-with-Tagline-1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98">
            <a:off x="6193240" y="4575414"/>
            <a:ext cx="2496339" cy="10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Case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11</a:t>
            </a:fld>
            <a:endParaRPr lang="en-SG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54182"/>
              </p:ext>
            </p:extLst>
          </p:nvPr>
        </p:nvGraphicFramePr>
        <p:xfrm>
          <a:off x="628650" y="1060151"/>
          <a:ext cx="7715208" cy="381627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813499"/>
                <a:gridCol w="2901709"/>
              </a:tblGrid>
              <a:tr h="9645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dirty="0" smtClean="0">
                          <a:effectLst/>
                        </a:rPr>
                        <a:t>Annual</a:t>
                      </a:r>
                      <a:r>
                        <a:rPr lang="en-US" sz="1800" b="1" i="0" u="none" baseline="0" dirty="0" smtClean="0">
                          <a:effectLst/>
                        </a:rPr>
                        <a:t> Benefits (Savings)</a:t>
                      </a: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smtClean="0"/>
                        <a:t>$203,856</a:t>
                      </a:r>
                    </a:p>
                    <a:p>
                      <a:pPr algn="ctr"/>
                      <a:r>
                        <a:rPr lang="en-US" b="0" u="none" dirty="0" smtClean="0"/>
                        <a:t>($16,988 /</a:t>
                      </a:r>
                      <a:r>
                        <a:rPr lang="en-US" b="0" u="none" baseline="0" dirty="0" smtClean="0"/>
                        <a:t> month)</a:t>
                      </a:r>
                    </a:p>
                  </a:txBody>
                  <a:tcPr marL="67627" marR="67627" marT="0" marB="0" anchor="ctr"/>
                </a:tc>
              </a:tr>
              <a:tr h="5972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Annual</a:t>
                      </a:r>
                      <a:r>
                        <a:rPr lang="en-US" sz="1800" b="1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Costs (I.T Infrastructure)</a:t>
                      </a: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$30,000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($2,500 / month)</a:t>
                      </a:r>
                      <a:endParaRPr lang="en-SG" sz="18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</a:tr>
              <a:tr h="7402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Initial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Investment </a:t>
                      </a:r>
                      <a:endParaRPr lang="en-SG" sz="18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$151,000</a:t>
                      </a:r>
                      <a:endParaRPr lang="en-SG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627" marR="67627" marT="0" marB="0" anchor="ctr"/>
                </a:tc>
              </a:tr>
              <a:tr h="7402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on</a:t>
                      </a:r>
                      <a:r>
                        <a:rPr lang="en-US" sz="1800" b="1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Investments (ROI)</a:t>
                      </a:r>
                      <a:endParaRPr lang="en-SG" sz="1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115%</a:t>
                      </a:r>
                      <a:endParaRPr lang="en-SG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627" marR="67627" marT="0" marB="0" anchor="ctr"/>
                </a:tc>
              </a:tr>
              <a:tr h="7402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Payback Period</a:t>
                      </a:r>
                      <a:endParaRPr lang="en-SG" sz="1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 years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(approx. 10 months)</a:t>
                      </a:r>
                    </a:p>
                  </a:txBody>
                  <a:tcPr marL="67627" marR="6762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Business Case </a:t>
            </a:r>
            <a:endParaRPr lang="en-SG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300766"/>
          <a:ext cx="8017099" cy="447261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994756"/>
                <a:gridCol w="2003163"/>
                <a:gridCol w="2019180"/>
              </a:tblGrid>
              <a:tr h="624493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effectLst/>
                        </a:rPr>
                        <a:t>Case Types Breakdown</a:t>
                      </a:r>
                      <a:endParaRPr lang="en-SG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4444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effectLst/>
                        </a:rPr>
                        <a:t>Type</a:t>
                      </a:r>
                      <a:endParaRPr lang="en-SG" sz="18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Count</a:t>
                      </a:r>
                      <a:endParaRPr lang="en-SG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Overall Weightage</a:t>
                      </a:r>
                      <a:endParaRPr lang="en-SG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83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Others</a:t>
                      </a:r>
                      <a:endParaRPr lang="en-GB" sz="1800" baseline="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 </a:t>
                      </a:r>
                      <a:endParaRPr lang="en-SG" sz="18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52.33%</a:t>
                      </a:r>
                    </a:p>
                  </a:txBody>
                  <a:tcPr marL="68580" marR="68580" marT="0" marB="0" anchor="ctr"/>
                </a:tc>
              </a:tr>
              <a:tr h="2714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Delay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148</a:t>
                      </a:r>
                      <a:endParaRPr lang="en-SG" sz="18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714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Undelivered SSRs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576</a:t>
                      </a:r>
                      <a:endParaRPr lang="en-SG" sz="18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714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Flight Cancellations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lang="en-SG" sz="18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4872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Rule Exception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782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19.62 %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2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Schedule Change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594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14.90 %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2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POS KRW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1.18%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72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Interline - UCHX Issue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40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1.00 %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93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Case 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68400"/>
          <a:ext cx="78867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807199" y="4238171"/>
            <a:ext cx="1436914" cy="6821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 min/case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807199" y="2808514"/>
            <a:ext cx="1436914" cy="68217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 min/case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6812642" y="1360714"/>
            <a:ext cx="1436914" cy="68217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min/case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6807199" y="5667828"/>
            <a:ext cx="1436914" cy="68217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Total: </a:t>
            </a:r>
          </a:p>
          <a:p>
            <a:pPr algn="ctr"/>
            <a:r>
              <a:rPr lang="en-US" b="1" dirty="0" smtClean="0"/>
              <a:t>32 min/case</a:t>
            </a:r>
            <a:endParaRPr lang="en-SG" b="1" dirty="0"/>
          </a:p>
        </p:txBody>
      </p:sp>
      <p:sp>
        <p:nvSpPr>
          <p:cNvPr id="11" name="Rectangle 10"/>
          <p:cNvSpPr/>
          <p:nvPr/>
        </p:nvSpPr>
        <p:spPr>
          <a:xfrm rot="21246370">
            <a:off x="381117" y="5754147"/>
            <a:ext cx="1712164" cy="6010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Current</a:t>
            </a:r>
            <a:endParaRPr lang="en-SG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50901"/>
            <a:ext cx="351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*Per Case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77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03A59-5B3A-4C5B-82A2-2E9C71417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40003A59-5B3A-4C5B-82A2-2E9C71417C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1A9A74-F377-444D-A92B-01B9EA353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621A9A74-F377-444D-A92B-01B9EA3536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6A6EF3-C4D7-4D2F-BE70-59AE29BA4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DE6A6EF3-C4D7-4D2F-BE70-59AE29BA4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93D3FC-CC24-4CED-8AF5-0570BB0AB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E93D3FC-CC24-4CED-8AF5-0570BB0AB6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B284F5-A090-475D-BAB9-29B722F3A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AB284F5-A090-475D-BAB9-29B722F3A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68FDDE-09CE-450E-AFCB-F38166CA5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068FDDE-09CE-450E-AFCB-F38166CA5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build="p" animBg="1"/>
      <p:bldP spid="6" grpId="0" build="p" animBg="1"/>
      <p:bldP spid="7" grpId="0" build="p" animBg="1"/>
      <p:bldP spid="8" grpId="0" build="p" animBg="1"/>
      <p:bldP spid="11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Business Case</a:t>
            </a:r>
            <a:endParaRPr lang="en-SG" dirty="0"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386114"/>
          <a:ext cx="7886426" cy="393871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942786"/>
                <a:gridCol w="3943640"/>
              </a:tblGrid>
              <a:tr h="66419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effectLst/>
                        </a:rPr>
                        <a:t>Total Handling </a:t>
                      </a:r>
                      <a:r>
                        <a:rPr lang="en-GB" sz="1800" u="sng" dirty="0" smtClean="0">
                          <a:effectLst/>
                        </a:rPr>
                        <a:t>Time</a:t>
                      </a:r>
                      <a:r>
                        <a:rPr lang="en-GB" sz="1800" u="sng" baseline="0" dirty="0" smtClean="0">
                          <a:effectLst/>
                        </a:rPr>
                        <a:t> (Current)</a:t>
                      </a:r>
                      <a:endParaRPr lang="en-SG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9760" marR="6976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0063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Average Handling Time</a:t>
                      </a:r>
                      <a:endParaRPr lang="en-SG" sz="18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(weighed based on percentage of occurrence)</a:t>
                      </a:r>
                      <a:endParaRPr lang="en-SG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9760" marR="697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32 </a:t>
                      </a:r>
                      <a:r>
                        <a:rPr lang="en-GB" sz="1800" dirty="0">
                          <a:effectLst/>
                        </a:rPr>
                        <a:t>min / case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9760" marR="69760" marT="0" marB="0" anchor="ctr"/>
                </a:tc>
              </a:tr>
              <a:tr h="10063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Average Monthly Case Count 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9760" marR="69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 cases / week</a:t>
                      </a:r>
                      <a:endParaRPr lang="en-SG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760" marR="69760" marT="0" marB="0" anchor="ctr"/>
                </a:tc>
              </a:tr>
              <a:tr h="10063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(Office</a:t>
                      </a:r>
                      <a:r>
                        <a:rPr lang="en-US" sz="1800" b="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working hours accounted)</a:t>
                      </a:r>
                      <a:endParaRPr lang="en-SG" sz="18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9760" marR="69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17.73 days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(approx. 18 days)</a:t>
                      </a:r>
                      <a:endParaRPr lang="en-SG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760" marR="69760" marT="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85" y="850901"/>
            <a:ext cx="1515241" cy="148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48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Business Case</a:t>
            </a:r>
            <a:endParaRPr lang="en-SG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68400"/>
          <a:ext cx="7886657" cy="488657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654762"/>
                <a:gridCol w="1827281"/>
                <a:gridCol w="1804250"/>
                <a:gridCol w="1600364"/>
              </a:tblGrid>
              <a:tr h="763431"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 smtClean="0">
                          <a:effectLst/>
                        </a:rPr>
                        <a:t>Costs (Current)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i="1" u="none" dirty="0" smtClean="0">
                          <a:effectLst/>
                        </a:rPr>
                        <a:t>Per</a:t>
                      </a:r>
                      <a:r>
                        <a:rPr lang="en-GB" sz="1800" b="0" i="1" u="none" baseline="0" dirty="0" smtClean="0">
                          <a:effectLst/>
                        </a:rPr>
                        <a:t> week</a:t>
                      </a:r>
                      <a:endParaRPr lang="en-SG" sz="1800" b="0" i="1" u="none" dirty="0">
                        <a:effectLst/>
                      </a:endParaRPr>
                    </a:p>
                  </a:txBody>
                  <a:tcPr marL="67627" marR="67627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7476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Time Weightage (%)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Time taken </a:t>
                      </a:r>
                      <a:r>
                        <a:rPr lang="en-GB" sz="1800" dirty="0" smtClean="0">
                          <a:effectLst/>
                        </a:rPr>
                        <a:t>per cycle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Cost*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</a:tr>
              <a:tr h="113270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Specialist (Commercial/Finance)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98%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17.64 days</a:t>
                      </a:r>
                      <a:endParaRPr lang="en-SG" sz="1800" dirty="0">
                        <a:effectLst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baseline="0" dirty="0" smtClean="0">
                          <a:effectLst/>
                        </a:rPr>
                        <a:t>$7,276</a:t>
                      </a:r>
                      <a:endParaRPr lang="en-GB" sz="1800" b="1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($51.56 / hour)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</a:tr>
              <a:tr h="7476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Head of Department (Commercial/Finance)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2%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0.36</a:t>
                      </a:r>
                      <a:r>
                        <a:rPr lang="en-GB" sz="1800" baseline="0" dirty="0" smtClean="0">
                          <a:effectLst/>
                        </a:rPr>
                        <a:t> days</a:t>
                      </a:r>
                      <a:endParaRPr lang="en-SG" sz="1800" dirty="0">
                        <a:effectLst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effectLst/>
                        </a:rPr>
                        <a:t>$360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($125 / hour)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</a:tr>
              <a:tr h="7476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Office Supplies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$6.312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(approx. $6)</a:t>
                      </a:r>
                      <a:endParaRPr lang="en-SG" sz="1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</a:tr>
              <a:tr h="747610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$7,642 </a:t>
                      </a:r>
                      <a:endParaRPr lang="en-SG" sz="1800" b="1" u="sng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</a:tr>
            </a:tbl>
          </a:graphicData>
        </a:graphic>
      </p:graphicFrame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78" y="726185"/>
            <a:ext cx="1659244" cy="1659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629" y="6139543"/>
            <a:ext cx="7402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*Cost is calculated by average median cost given by HR. (Includes CPF, medical, </a:t>
            </a:r>
            <a:r>
              <a:rPr lang="en-US" sz="1400" dirty="0" err="1" smtClean="0"/>
              <a:t>etc</a:t>
            </a:r>
            <a:r>
              <a:rPr lang="en-US" sz="1400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Case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68400"/>
          <a:ext cx="78867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807199" y="4238171"/>
            <a:ext cx="1436914" cy="6821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min/case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807199" y="2808514"/>
            <a:ext cx="1436914" cy="68217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5.5 min/case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6812642" y="1360714"/>
            <a:ext cx="1436914" cy="68217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8.5 min/case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6807199" y="5667828"/>
            <a:ext cx="1436914" cy="68217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Total: </a:t>
            </a:r>
          </a:p>
          <a:p>
            <a:pPr algn="ctr"/>
            <a:r>
              <a:rPr lang="en-US" b="1" dirty="0" smtClean="0"/>
              <a:t>15 min/case</a:t>
            </a:r>
            <a:endParaRPr lang="en-SG" b="1" dirty="0"/>
          </a:p>
        </p:txBody>
      </p:sp>
      <p:sp>
        <p:nvSpPr>
          <p:cNvPr id="9" name="Rectangle 8"/>
          <p:cNvSpPr/>
          <p:nvPr/>
        </p:nvSpPr>
        <p:spPr>
          <a:xfrm rot="21246370">
            <a:off x="381117" y="5754147"/>
            <a:ext cx="1712164" cy="6010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Proposed</a:t>
            </a:r>
            <a:endParaRPr lang="en-SG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6</a:t>
            </a:fld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0" y="850901"/>
            <a:ext cx="351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*Per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65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03A59-5B3A-4C5B-82A2-2E9C71417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40003A59-5B3A-4C5B-82A2-2E9C71417C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1A9A74-F377-444D-A92B-01B9EA353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621A9A74-F377-444D-A92B-01B9EA3536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6A6EF3-C4D7-4D2F-BE70-59AE29BA4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DE6A6EF3-C4D7-4D2F-BE70-59AE29BA4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93D3FC-CC24-4CED-8AF5-0570BB0AB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E93D3FC-CC24-4CED-8AF5-0570BB0AB6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B284F5-A090-475D-BAB9-29B722F3A5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AB284F5-A090-475D-BAB9-29B722F3A5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68FDDE-09CE-450E-AFCB-F38166CA5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068FDDE-09CE-450E-AFCB-F38166CA5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build="p" animBg="1"/>
      <p:bldP spid="6" grpId="0" build="p" animBg="1"/>
      <p:bldP spid="7" grpId="0" build="p" animBg="1"/>
      <p:bldP spid="8" grpId="0" build="p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Business Case</a:t>
            </a:r>
            <a:endParaRPr lang="en-SG" dirty="0"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313542"/>
          <a:ext cx="7886426" cy="393871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942786"/>
                <a:gridCol w="3943640"/>
              </a:tblGrid>
              <a:tr h="664196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>
                          <a:effectLst/>
                        </a:rPr>
                        <a:t>Total Handling </a:t>
                      </a:r>
                      <a:r>
                        <a:rPr lang="en-GB" sz="1800" u="sng" dirty="0" smtClean="0">
                          <a:effectLst/>
                        </a:rPr>
                        <a:t>Time</a:t>
                      </a:r>
                      <a:r>
                        <a:rPr lang="en-GB" sz="1800" u="sng" baseline="0" dirty="0" smtClean="0">
                          <a:effectLst/>
                        </a:rPr>
                        <a:t> (Proposed)</a:t>
                      </a:r>
                      <a:endParaRPr lang="en-SG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9760" marR="69760" marT="0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0063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Average Handling Time</a:t>
                      </a:r>
                      <a:endParaRPr lang="en-SG" sz="18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(weighed based on percentage of occurrence)</a:t>
                      </a:r>
                      <a:endParaRPr lang="en-SG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9760" marR="697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15 </a:t>
                      </a:r>
                      <a:r>
                        <a:rPr lang="en-GB" sz="1800" dirty="0">
                          <a:effectLst/>
                        </a:rPr>
                        <a:t>min / case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9760" marR="69760" marT="0" marB="0" anchor="ctr"/>
                </a:tc>
              </a:tr>
              <a:tr h="10063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Average Monthly Case Count  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9760" marR="69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cases </a:t>
                      </a:r>
                      <a:r>
                        <a:rPr lang="en-GB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week</a:t>
                      </a:r>
                      <a:endParaRPr lang="en-SG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760" marR="69760" marT="0" marB="0" anchor="ctr"/>
                </a:tc>
              </a:tr>
              <a:tr h="10063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(Office</a:t>
                      </a:r>
                      <a:r>
                        <a:rPr lang="en-US" sz="1800" b="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working hours accounted)</a:t>
                      </a:r>
                      <a:endParaRPr lang="en-SG" sz="1800" b="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9760" marR="6976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8.31 days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(approx. 8 days)</a:t>
                      </a:r>
                      <a:endParaRPr lang="en-SG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760" marR="69760" marT="0" marB="0" anchor="ctr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85" y="850901"/>
            <a:ext cx="1515241" cy="148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084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Business Case</a:t>
            </a:r>
            <a:endParaRPr lang="en-SG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68400"/>
          <a:ext cx="7886657" cy="473076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654762"/>
                <a:gridCol w="1827281"/>
                <a:gridCol w="1804250"/>
                <a:gridCol w="1600364"/>
              </a:tblGrid>
              <a:tr h="840704"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u="sng" dirty="0" smtClean="0">
                          <a:effectLst/>
                        </a:rPr>
                        <a:t>Costs (Estimated)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i="1" u="none" dirty="0" smtClean="0">
                          <a:effectLst/>
                        </a:rPr>
                        <a:t>Per</a:t>
                      </a:r>
                      <a:r>
                        <a:rPr lang="en-GB" sz="1800" b="0" i="1" u="none" baseline="0" dirty="0" smtClean="0">
                          <a:effectLst/>
                        </a:rPr>
                        <a:t> week</a:t>
                      </a:r>
                      <a:endParaRPr lang="en-SG" sz="1800" b="0" i="1" u="none" dirty="0">
                        <a:effectLst/>
                      </a:endParaRPr>
                    </a:p>
                  </a:txBody>
                  <a:tcPr marL="67627" marR="67627" marT="0" marB="0" anchor="ctr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7476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Time Weightage (%)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Time taken per </a:t>
                      </a:r>
                      <a:r>
                        <a:rPr lang="en-GB" sz="1800" dirty="0" smtClean="0">
                          <a:effectLst/>
                        </a:rPr>
                        <a:t>cycle*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Cost*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</a:tr>
              <a:tr h="9266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Specialist (Commercial/Finance)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98%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 smtClean="0">
                          <a:effectLst/>
                        </a:rPr>
                        <a:t>7.84 days</a:t>
                      </a: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3,234</a:t>
                      </a:r>
                      <a:endParaRPr lang="en-SG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($51.56 / hour)</a:t>
                      </a:r>
                      <a:endParaRPr lang="en-SG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627" marR="67627" marT="0" marB="0" anchor="ctr"/>
                </a:tc>
              </a:tr>
              <a:tr h="7476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Head of Department (Commercial/Finance)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2%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800" dirty="0" smtClean="0">
                          <a:effectLst/>
                        </a:rPr>
                        <a:t>0.16 days</a:t>
                      </a: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GB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SG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($125 / hour)</a:t>
                      </a:r>
                      <a:endParaRPr lang="en-SG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627" marR="67627" marT="0" marB="0" anchor="ctr"/>
                </a:tc>
              </a:tr>
              <a:tr h="7205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Office Supplies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$1.26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(approx. $1)</a:t>
                      </a:r>
                      <a:endParaRPr lang="en-SG" sz="1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</a:tr>
              <a:tr h="747610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$3,395 </a:t>
                      </a:r>
                      <a:endParaRPr lang="en-SG" sz="1800" b="1" u="sng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627" marR="67627" marT="0" marB="0" anchor="ctr"/>
                </a:tc>
              </a:tr>
            </a:tbl>
          </a:graphicData>
        </a:graphic>
      </p:graphicFrame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78" y="726185"/>
            <a:ext cx="1659244" cy="16592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629" y="6139543"/>
            <a:ext cx="7402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*Cost is calculated by average median given by HR.</a:t>
            </a:r>
            <a:endParaRPr lang="en-SG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2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Business Case</a:t>
            </a:r>
            <a:endParaRPr lang="en-SG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Savings: 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22229" y="1950789"/>
          <a:ext cx="6564470" cy="23934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4312"/>
                <a:gridCol w="2194312"/>
                <a:gridCol w="2175846"/>
              </a:tblGrid>
              <a:tr h="58446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</a:t>
                      </a:r>
                      <a:r>
                        <a:rPr lang="en-US" baseline="0" dirty="0" smtClean="0"/>
                        <a:t> </a:t>
                      </a:r>
                      <a:endParaRPr lang="en-SG" dirty="0"/>
                    </a:p>
                  </a:txBody>
                  <a:tcPr anchor="ctr"/>
                </a:tc>
              </a:tr>
              <a:tr h="584469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Handling Time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min/case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min/case</a:t>
                      </a:r>
                      <a:endParaRPr lang="en-SG" dirty="0"/>
                    </a:p>
                  </a:txBody>
                  <a:tcPr anchor="ctr"/>
                </a:tc>
              </a:tr>
              <a:tr h="58446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$7,642</a:t>
                      </a:r>
                      <a:endParaRPr lang="en-SG" sz="1800" b="1" u="sng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$3,395 </a:t>
                      </a:r>
                      <a:endParaRPr lang="en-SG" sz="1800" b="1" u="sng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84469">
                <a:tc>
                  <a:txBody>
                    <a:bodyPr/>
                    <a:lstStyle/>
                    <a:p>
                      <a:r>
                        <a:rPr lang="en-US" dirty="0" smtClean="0"/>
                        <a:t>Savings</a:t>
                      </a:r>
                    </a:p>
                    <a:p>
                      <a:r>
                        <a:rPr lang="en-US" dirty="0" smtClean="0"/>
                        <a:t>(Per Week)</a:t>
                      </a:r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$4,247</a:t>
                      </a:r>
                      <a:r>
                        <a:rPr lang="en-US" b="1" u="none" dirty="0" smtClean="0"/>
                        <a:t> </a:t>
                      </a:r>
                      <a:r>
                        <a:rPr lang="en-US" b="0" u="none" baseline="0" dirty="0" smtClean="0"/>
                        <a:t>(approx. 55%)</a:t>
                      </a:r>
                      <a:endParaRPr lang="en-SG" b="1" u="sn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3AD6-FE1D-4033-A716-0EE166408675}" type="slidenum">
              <a:rPr lang="en-SG" smtClean="0"/>
              <a:t>9</a:t>
            </a:fld>
            <a:endParaRPr lang="en-SG"/>
          </a:p>
        </p:txBody>
      </p:sp>
      <p:pic>
        <p:nvPicPr>
          <p:cNvPr id="6" name="Picture 2" descr="https://cdn2.iconfinder.com/data/icons/money-operations/512/money_box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850901"/>
            <a:ext cx="12573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3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3818BDA-FCEC-41A0-AAA1-AF0122BEEC7C}" vid="{88477065-8F37-493A-8091-60D9024AA1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B2CAEE5F8D6645AFDDD24C666838B6" ma:contentTypeVersion="0" ma:contentTypeDescription="Create a new document." ma:contentTypeScope="" ma:versionID="e5a1e14a5a94834572dbd1e6026077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5787acf22db4e4c0ac8b858fca64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7893CC-5139-47A7-B455-7DE2A070FD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08033A-A60F-4964-A4FB-D2253D123D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D5BD7C-0B10-4223-BC04-8E9E0EBF3AAA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Scoot</Template>
  <TotalTime>47</TotalTime>
  <Words>601</Words>
  <Application>Microsoft Office PowerPoint</Application>
  <PresentationFormat>On-screen Show (4:3)</PresentationFormat>
  <Paragraphs>202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Office Theme</vt:lpstr>
      <vt:lpstr>Business Case</vt:lpstr>
      <vt:lpstr>Business Case </vt:lpstr>
      <vt:lpstr>Business Case </vt:lpstr>
      <vt:lpstr>Business Case</vt:lpstr>
      <vt:lpstr>Business Case</vt:lpstr>
      <vt:lpstr>Business Case</vt:lpstr>
      <vt:lpstr>Business Case</vt:lpstr>
      <vt:lpstr>Business Case</vt:lpstr>
      <vt:lpstr>Business Case</vt:lpstr>
      <vt:lpstr>Business Case</vt:lpstr>
      <vt:lpstr>Business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</dc:title>
  <dc:creator>TeeJay Goh</dc:creator>
  <cp:lastModifiedBy>TeeJay Goh</cp:lastModifiedBy>
  <cp:revision>9</cp:revision>
  <dcterms:created xsi:type="dcterms:W3CDTF">2014-11-18T08:38:14Z</dcterms:created>
  <dcterms:modified xsi:type="dcterms:W3CDTF">2014-11-20T07:30:57Z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0x010100E2B2CAEE5F8D6645AFDDD24C666838B6</vt:lpwstr>
  </property>
</Properties>
</file>