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30" r:id="rId4"/>
    <p:sldId id="331" r:id="rId5"/>
    <p:sldId id="335" r:id="rId6"/>
    <p:sldId id="300" r:id="rId7"/>
    <p:sldId id="302" r:id="rId8"/>
    <p:sldId id="303" r:id="rId9"/>
    <p:sldId id="332" r:id="rId10"/>
    <p:sldId id="334" r:id="rId11"/>
    <p:sldId id="319" r:id="rId12"/>
    <p:sldId id="263" r:id="rId13"/>
    <p:sldId id="309" r:id="rId14"/>
    <p:sldId id="266" r:id="rId15"/>
    <p:sldId id="297" r:id="rId16"/>
    <p:sldId id="333" r:id="rId17"/>
    <p:sldId id="325" r:id="rId18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D40"/>
    <a:srgbClr val="004A82"/>
    <a:srgbClr val="0058AF"/>
    <a:srgbClr val="FF8200"/>
    <a:srgbClr val="005EA4"/>
    <a:srgbClr val="005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86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B3602-8483-4047-A9B2-E29C4EF915C0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DB670-2A53-4098-8549-C012423FF2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32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0011-8226-4282-A422-1CF73678F22C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5F52F-0CFA-4C85-A2F6-325B772A3A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72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A0434-ABB6-4E5E-8C85-6586619D0E52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D0FDD-130D-4102-833D-258DBF9D99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705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D834-646F-4A64-9D4B-6B27A25A6421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53150-8E46-4D7F-95CB-CD429EEDCC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37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8F590-EFB2-4214-8707-7342BB049F1E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2FFD-5C84-4E4B-AC8F-4FAF535F9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76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8390B-69DC-467D-9A7A-D3D843AC8084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94B29-D755-488D-B235-7975034E061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3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919A-AA18-4148-9753-6B9C5BE5AB36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438B7-23C5-408F-B462-4A8B0BECBE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471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20DC-C741-4927-8719-0B307F654776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8DEEB-8F3E-47C7-9FBC-1A48B3463B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6B2BC-F35A-4E13-A4F0-6499FB324FFF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5832-6D9E-4C66-BD74-E912A2DEC7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81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2C4E2-E343-47ED-B8D0-D838E8FF3886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8A85C-7682-4866-9540-45D1F9373D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483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C92E7-A20A-4C96-8402-2C1B7BB40604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1645-9F99-4595-A452-AA0BE3B97CC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85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BF5163-DBF2-4539-95B0-1F2BE0E8F5AB}" type="datetimeFigureOut">
              <a:rPr lang="ru-RU"/>
              <a:pPr>
                <a:defRPr/>
              </a:pPr>
              <a:t>11.07.2018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FE054F2-6BB8-4386-AE41-F7551BA618B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1928813" y="1928813"/>
            <a:ext cx="5502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возможности электронного </a:t>
            </a:r>
          </a:p>
          <a:p>
            <a:pPr algn="ctr" eaLnBrk="1" hangingPunct="1"/>
            <a:r>
              <a:rPr lang="ru-RU" altLang="ru-RU" sz="4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документооборота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996113" y="630872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Прямоугольник 5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\\Fs22v.corp.loc\Personal$\murashkinceviv\My Documents\Мои рисунки\ЭСФ схем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49275"/>
            <a:ext cx="7519987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268" name="TextBox 14"/>
          <p:cNvSpPr txBox="1">
            <a:spLocks noChangeArrowheads="1"/>
          </p:cNvSpPr>
          <p:nvPr/>
        </p:nvSpPr>
        <p:spPr bwMode="auto">
          <a:xfrm>
            <a:off x="2857500" y="188913"/>
            <a:ext cx="628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обмена электронными документами </a:t>
            </a:r>
          </a:p>
        </p:txBody>
      </p:sp>
      <p:pic>
        <p:nvPicPr>
          <p:cNvPr id="11269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755650" y="1412875"/>
            <a:ext cx="792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Rectangle 1"/>
          <p:cNvSpPr>
            <a:spLocks noChangeArrowheads="1"/>
          </p:cNvSpPr>
          <p:nvPr/>
        </p:nvSpPr>
        <p:spPr bwMode="auto">
          <a:xfrm>
            <a:off x="1143000" y="2057400"/>
            <a:ext cx="75723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altLang="ru-RU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5" name="Rectangle 2"/>
          <p:cNvSpPr>
            <a:spLocks noChangeArrowheads="1"/>
          </p:cNvSpPr>
          <p:nvPr/>
        </p:nvSpPr>
        <p:spPr bwMode="auto">
          <a:xfrm>
            <a:off x="1143000" y="4641850"/>
            <a:ext cx="7215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</a:rPr>
              <a:t>	</a:t>
            </a:r>
            <a:endParaRPr lang="ru-RU" altLang="ru-RU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8" name="Прямоугольник 13"/>
          <p:cNvSpPr>
            <a:spLocks noChangeArrowheads="1"/>
          </p:cNvSpPr>
          <p:nvPr/>
        </p:nvSpPr>
        <p:spPr bwMode="auto">
          <a:xfrm>
            <a:off x="179388" y="692150"/>
            <a:ext cx="19446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F:\Мероприятия по ЭСФ\ЭСФ схема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5280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292" name="TextBox 14"/>
          <p:cNvSpPr txBox="1">
            <a:spLocks noChangeArrowheads="1"/>
          </p:cNvSpPr>
          <p:nvPr/>
        </p:nvSpPr>
        <p:spPr bwMode="auto">
          <a:xfrm>
            <a:off x="2698750" y="188913"/>
            <a:ext cx="644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электронными счетами-фактуры </a:t>
            </a:r>
          </a:p>
        </p:txBody>
      </p:sp>
      <p:pic>
        <p:nvPicPr>
          <p:cNvPr id="12293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642938" y="1000125"/>
            <a:ext cx="792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8" name="Rectangle 1"/>
          <p:cNvSpPr>
            <a:spLocks noChangeArrowheads="1"/>
          </p:cNvSpPr>
          <p:nvPr/>
        </p:nvSpPr>
        <p:spPr bwMode="auto">
          <a:xfrm>
            <a:off x="1143000" y="2057400"/>
            <a:ext cx="75723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altLang="ru-RU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9" name="Rectangle 2"/>
          <p:cNvSpPr>
            <a:spLocks noChangeArrowheads="1"/>
          </p:cNvSpPr>
          <p:nvPr/>
        </p:nvSpPr>
        <p:spPr bwMode="auto">
          <a:xfrm>
            <a:off x="1143000" y="4641850"/>
            <a:ext cx="7215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</a:rPr>
              <a:t>	</a:t>
            </a:r>
            <a:endParaRPr lang="ru-RU" altLang="ru-RU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3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Прямоугольник с двумя скругленными соседними углами 15"/>
          <p:cNvSpPr/>
          <p:nvPr/>
        </p:nvSpPr>
        <p:spPr>
          <a:xfrm rot="16200000">
            <a:off x="5086350" y="-1693862"/>
            <a:ext cx="215900" cy="5276850"/>
          </a:xfrm>
          <a:prstGeom prst="round2SameRect">
            <a:avLst>
              <a:gd name="adj1" fmla="val 1188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303" name="Прямоугольник 14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331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323850" y="1304925"/>
            <a:ext cx="8569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оператора системы ЭДО электронных счетов-фактуры, компания «Такском» гарантирует доставку электронных документов от отправителя к получателю с фиксацией даты и времени отправки  и получения документов.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alt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хранение подтверждений участников ЭДО, в которых зафиксированы даты отправки электронных документов продавцом, покупателем.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alt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Доставляет уведомления абонентам о проведении камеральных проверок и уведомления от  абонентов  в их получении.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alt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Удостоверяющего Центра осуществляет выпуск и сопровождение сертификатов ключей ЭЦП, проверяет  достоверность ЭЦП.</a:t>
            </a:r>
          </a:p>
          <a:p>
            <a:pPr algn="just"/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altLang="ru-RU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Функционирование Системы электронных счетов-фактуры Такском – Файлер аналогично принципу сдачи отчетности  в электронном виде в регулирующие  и государственные органы. </a:t>
            </a:r>
          </a:p>
          <a:p>
            <a:pPr algn="just"/>
            <a:endParaRPr lang="ru-RU" alt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20" name="Прямоугольник 10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13321" name="TextBox 14"/>
          <p:cNvSpPr txBox="1">
            <a:spLocks noChangeArrowheads="1"/>
          </p:cNvSpPr>
          <p:nvPr/>
        </p:nvSpPr>
        <p:spPr bwMode="auto">
          <a:xfrm>
            <a:off x="2714625" y="214313"/>
            <a:ext cx="642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r>
              <a:rPr lang="en-US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 </a:t>
            </a:r>
            <a:r>
              <a:rPr lang="ru-RU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Такском - Файлер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16113"/>
            <a:ext cx="1423987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340" name="TextBox 14"/>
          <p:cNvSpPr txBox="1">
            <a:spLocks noChangeArrowheads="1"/>
          </p:cNvSpPr>
          <p:nvPr/>
        </p:nvSpPr>
        <p:spPr bwMode="auto">
          <a:xfrm>
            <a:off x="2714625" y="214313"/>
            <a:ext cx="642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r>
              <a:rPr lang="en-US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 </a:t>
            </a:r>
            <a:r>
              <a:rPr lang="ru-RU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Такском - Файлер</a:t>
            </a:r>
          </a:p>
        </p:txBody>
      </p:sp>
      <p:pic>
        <p:nvPicPr>
          <p:cNvPr id="14341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642938" y="1000125"/>
            <a:ext cx="792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Rectangle 1"/>
          <p:cNvSpPr>
            <a:spLocks noChangeArrowheads="1"/>
          </p:cNvSpPr>
          <p:nvPr/>
        </p:nvSpPr>
        <p:spPr bwMode="auto">
          <a:xfrm>
            <a:off x="684213" y="1125538"/>
            <a:ext cx="7572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16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 стороны Поставщика система обеспечивает:</a:t>
            </a:r>
          </a:p>
          <a:p>
            <a:endParaRPr lang="ru-RU" altLang="ru-RU" sz="14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 данных для составления ЭСФ подготовленных в бухгалтерской программе.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Визуализацию составленных документов для обнаружения ошибок.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Отправку и получение документов, постановка и проверка ЭЦП.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уведомлений об уточнении от абонентов.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документов и истории согласования претензий.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отчетности в различных разрезах по всем абонентам.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Оправку и получение неформализованных документов. (акты, счета, договора)</a:t>
            </a:r>
          </a:p>
        </p:txBody>
      </p:sp>
      <p:sp>
        <p:nvSpPr>
          <p:cNvPr id="14347" name="Rectangle 2"/>
          <p:cNvSpPr>
            <a:spLocks noChangeArrowheads="1"/>
          </p:cNvSpPr>
          <p:nvPr/>
        </p:nvSpPr>
        <p:spPr bwMode="auto">
          <a:xfrm>
            <a:off x="755650" y="3573463"/>
            <a:ext cx="7215188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>
                <a:latin typeface="Times New Roman" panose="02020603050405020304" pitchFamily="18" charset="0"/>
              </a:rPr>
              <a:t>	</a:t>
            </a:r>
            <a:r>
              <a:rPr lang="ru-RU" altLang="ru-RU" sz="1600" b="1">
                <a:latin typeface="Times New Roman" panose="02020603050405020304" pitchFamily="18" charset="0"/>
              </a:rPr>
              <a:t>Со стороны Покупателя система обеспечивает:</a:t>
            </a:r>
          </a:p>
          <a:p>
            <a:endParaRPr lang="ru-RU" altLang="ru-RU" sz="900" b="1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документов от поставщика.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Визуализацию полученных документов  и проверка ЭЦП.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Подтверждение своего согласия с полученными документами, либо формирование уведомления об уточнении.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Отправка ответа поставщику.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история и статуса уведомлений об уточнении.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Оправку и получение неформализованных документов.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полученных документов.</a:t>
            </a:r>
          </a:p>
        </p:txBody>
      </p:sp>
      <p:sp>
        <p:nvSpPr>
          <p:cNvPr id="14348" name="Прямоугольник 11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060575"/>
            <a:ext cx="30718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с двумя скругленными соседними углами 10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364" name="TextBox 18"/>
          <p:cNvSpPr txBox="1">
            <a:spLocks noChangeArrowheads="1"/>
          </p:cNvSpPr>
          <p:nvPr/>
        </p:nvSpPr>
        <p:spPr bwMode="auto">
          <a:xfrm>
            <a:off x="2786063" y="214313"/>
            <a:ext cx="6357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системы  Такском – Файлер</a:t>
            </a:r>
            <a:endParaRPr lang="ru-RU" altLang="ru-RU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23850" y="908050"/>
            <a:ext cx="799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расходов организации: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затрат на бумагу, почтовые и транспортные услуги, содержание бумажных архивов, копирование и сканирование документов</a:t>
            </a:r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395288" y="1773238"/>
            <a:ext cx="51514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времени: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времени на доставку, регистрацию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 согласование документов; быстрое разрешение спорных ситуаций, связанных с подтверждением получения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отклонения документов 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круглосуточно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в режиме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on-line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осуществлять любые операции с документами: поиск, загрузка, печать, оплата, сверка, отклонение, а также отслеживание их движения. 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рисков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начисления штрафов и пени, из-за возможного несвоевременного представления и оформления документов, требуемых государственными органами. 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7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15371" name="Прямоугольник 11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15372" name="TextBox 4"/>
          <p:cNvSpPr txBox="1">
            <a:spLocks noChangeArrowheads="1"/>
          </p:cNvSpPr>
          <p:nvPr/>
        </p:nvSpPr>
        <p:spPr bwMode="auto">
          <a:xfrm>
            <a:off x="395288" y="5445125"/>
            <a:ext cx="770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обеспечена использованием средств криптографической защиты информации (СКЗИ)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соседними углами 10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638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773238"/>
            <a:ext cx="31972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07950" y="4437063"/>
            <a:ext cx="6516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2500"/>
              </a:spcBef>
              <a:buClr>
                <a:srgbClr val="0070C0"/>
              </a:buClr>
              <a:buSzPct val="140000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пользователей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-invoic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в 2011 году составит: 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28625" y="4786313"/>
            <a:ext cx="36433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FF820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Финляндии  – 78%,  </a:t>
            </a:r>
          </a:p>
          <a:p>
            <a:pPr algn="just" eaLnBrk="1" hangingPunct="1">
              <a:buClr>
                <a:srgbClr val="FF820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Швеции        – 66%, </a:t>
            </a:r>
          </a:p>
          <a:p>
            <a:pPr algn="just" eaLnBrk="1" hangingPunct="1">
              <a:buClr>
                <a:srgbClr val="FF820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Германии      – 50%.</a:t>
            </a:r>
          </a:p>
        </p:txBody>
      </p:sp>
      <p:pic>
        <p:nvPicPr>
          <p:cNvPr id="16390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Прямоугольник 14"/>
          <p:cNvSpPr>
            <a:spLocks noChangeArrowheads="1"/>
          </p:cNvSpPr>
          <p:nvPr/>
        </p:nvSpPr>
        <p:spPr bwMode="auto">
          <a:xfrm>
            <a:off x="323850" y="981075"/>
            <a:ext cx="792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 странах Евросоюза используется понятие E-invoicing — это электронная передача информации о счетах и платежах через Интернет между сторонами (государство, бизнес, потребители), которые осуществляют коммерческие переводы.  (Счет-фактура - имеются в виду как один из видов инвойса).  </a:t>
            </a:r>
          </a:p>
        </p:txBody>
      </p:sp>
      <p:sp>
        <p:nvSpPr>
          <p:cNvPr id="16394" name="TextBox 14"/>
          <p:cNvSpPr txBox="1">
            <a:spLocks noChangeArrowheads="1"/>
          </p:cNvSpPr>
          <p:nvPr/>
        </p:nvSpPr>
        <p:spPr bwMode="auto">
          <a:xfrm>
            <a:off x="2928938" y="142875"/>
            <a:ext cx="578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рынка</a:t>
            </a:r>
            <a:r>
              <a:rPr lang="en-US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e-invoicing:</a:t>
            </a:r>
            <a:endParaRPr lang="ru-RU" altLang="ru-RU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5" name="Прямоугольник 11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16396" name="Прямоугольник 14"/>
          <p:cNvSpPr>
            <a:spLocks noChangeArrowheads="1"/>
          </p:cNvSpPr>
          <p:nvPr/>
        </p:nvSpPr>
        <p:spPr bwMode="auto">
          <a:xfrm>
            <a:off x="250825" y="2205038"/>
            <a:ext cx="73580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активно поощряют, либо обязывают, использование современных информационных технологий. </a:t>
            </a:r>
          </a:p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 Дании - с февраля 2005 года в госсекторе разрешается использовать только исключительно электронные инвойсы.</a:t>
            </a:r>
          </a:p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 Италии и Швеции законодательство относительно электронных счетов-фактур вступило в действие в середине 2008 году. </a:t>
            </a:r>
          </a:p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 Евросоюзе с 2010 года применение электронных инвойсов при </a:t>
            </a:r>
          </a:p>
          <a:p>
            <a:pPr algn="just" eaLnBrk="1" hangingPunct="1"/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взаимодействии с госсектором стало обязательной нормой в 15 странах.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8877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539750" y="1628775"/>
            <a:ext cx="7858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Сократить общее количество бумажных документов на 25-75%;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Сократить время обработки документов на 75%;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производительность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бухгалтерии на 20%;</a:t>
            </a:r>
          </a:p>
          <a:p>
            <a:pPr algn="just" eaLnBrk="1" hangingPunct="1"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Достичь общей экономии на уровне 1-2% от оборота компании.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42938" y="1000125"/>
            <a:ext cx="8250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 оценкам ряда ведущих экспертных компаний, внедрение электронного документооборота позволит:</a:t>
            </a:r>
          </a:p>
        </p:txBody>
      </p:sp>
      <p:pic>
        <p:nvPicPr>
          <p:cNvPr id="17413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с двумя скругленными соседними углами 13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7415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Box 18"/>
          <p:cNvSpPr txBox="1">
            <a:spLocks noChangeArrowheads="1"/>
          </p:cNvSpPr>
          <p:nvPr/>
        </p:nvSpPr>
        <p:spPr bwMode="auto">
          <a:xfrm>
            <a:off x="2714625" y="214313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электронного документооборота</a:t>
            </a:r>
            <a:endParaRPr lang="ru-RU" altLang="ru-RU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395288" y="4652963"/>
            <a:ext cx="7777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ru-RU" altLang="ru-RU">
                <a:latin typeface="Times New Roman" panose="02020603050405020304" pitchFamily="18" charset="0"/>
              </a:rPr>
              <a:t>Сейчас в России почти 1,7 млн. налогоплательщиков (юридических лиц), из которых более 54% передают отчетность в электронном виде, что говорит о том,  что больше половины хозяйствующих субъектов уже имеют опыт использования электронного документооборота. </a:t>
            </a:r>
            <a:endParaRPr lang="ru-RU" altLang="ru-RU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539750" y="2924175"/>
            <a:ext cx="4357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>
                <a:latin typeface="Times New Roman" panose="02020603050405020304" pitchFamily="18" charset="0"/>
              </a:rPr>
              <a:t>По оценкам европейских экономистов, бумажный носитель счета-фактуры аккумулирует 30-50 евро затрат (прямых и косвенных), при полной автоматизации процесса обмена электронными счетами-фактурами затраты снижаются до 1 – 5 евро. </a:t>
            </a:r>
            <a:endParaRPr lang="ru-RU" altLang="ru-RU" sz="1600"/>
          </a:p>
        </p:txBody>
      </p:sp>
      <p:sp>
        <p:nvSpPr>
          <p:cNvPr id="17420" name="Прямоугольник 11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852738"/>
            <a:ext cx="36306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Рисунок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с двумя скругленными соседними углами 11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439" name="TextBox 28"/>
          <p:cNvSpPr txBox="1">
            <a:spLocks noChangeArrowheads="1"/>
          </p:cNvSpPr>
          <p:nvPr/>
        </p:nvSpPr>
        <p:spPr bwMode="auto">
          <a:xfrm>
            <a:off x="5289550" y="142875"/>
            <a:ext cx="187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</a:p>
        </p:txBody>
      </p:sp>
      <p:sp>
        <p:nvSpPr>
          <p:cNvPr id="18440" name="Прямоугольник 12"/>
          <p:cNvSpPr>
            <a:spLocks noChangeArrowheads="1"/>
          </p:cNvSpPr>
          <p:nvPr/>
        </p:nvSpPr>
        <p:spPr bwMode="auto">
          <a:xfrm>
            <a:off x="179388" y="4076700"/>
            <a:ext cx="528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41" name="Прямоугольник 9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3455987" cy="25701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1150" b="1" dirty="0">
                <a:latin typeface="Arial" charset="0"/>
              </a:rPr>
              <a:t>Главный офис на Садовой-Самотечной:</a:t>
            </a: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Москва, 127051, ул. Садовая-Самотечная, </a:t>
            </a: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дом 12, 2-й подъезд</a:t>
            </a:r>
          </a:p>
          <a:p>
            <a:pPr algn="just" eaLnBrk="1" hangingPunct="1">
              <a:defRPr/>
            </a:pPr>
            <a:r>
              <a:rPr lang="ru-RU" sz="1150" b="1" dirty="0">
                <a:latin typeface="Arial" charset="0"/>
              </a:rPr>
              <a:t>Тел. (495) 730-73-47 </a:t>
            </a:r>
            <a:endParaRPr lang="ru-RU" sz="11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Факс (495) 739-42-33</a:t>
            </a: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Почтовый адрес: </a:t>
            </a:r>
            <a:r>
              <a:rPr lang="ru-RU" sz="1150" b="1" dirty="0">
                <a:latin typeface="Arial" charset="0"/>
              </a:rPr>
              <a:t>127051 г.Москва, а/я 40</a:t>
            </a:r>
          </a:p>
          <a:p>
            <a:pPr algn="just" eaLnBrk="1" hangingPunct="1">
              <a:defRPr/>
            </a:pPr>
            <a:endParaRPr lang="ru-RU" sz="1150" b="1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sz="1150" b="1" dirty="0">
                <a:latin typeface="Arial" charset="0"/>
              </a:rPr>
              <a:t>Офис на Варшавском шоссе: </a:t>
            </a: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Варшавское шоссе, дом 33.</a:t>
            </a:r>
          </a:p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Тел. (495) 225-24-01</a:t>
            </a:r>
          </a:p>
          <a:p>
            <a:pPr algn="just" eaLnBrk="1" hangingPunct="1">
              <a:defRPr/>
            </a:pPr>
            <a:endParaRPr lang="ru-RU" sz="1150" b="1" dirty="0">
              <a:latin typeface="Arial" charset="0"/>
            </a:endParaRPr>
          </a:p>
          <a:p>
            <a:pPr algn="just" eaLnBrk="1" hangingPunct="1">
              <a:defRPr/>
            </a:pPr>
            <a:endParaRPr lang="ru-RU" sz="1150" b="1" dirty="0">
              <a:latin typeface="Arial" charset="0"/>
            </a:endParaRPr>
          </a:p>
          <a:p>
            <a:pPr algn="just" eaLnBrk="1" hangingPunct="1">
              <a:defRPr/>
            </a:pPr>
            <a:endParaRPr lang="ru-RU" sz="1150" b="1" dirty="0">
              <a:latin typeface="Arial" charset="0"/>
            </a:endParaRPr>
          </a:p>
          <a:p>
            <a:pPr algn="just" eaLnBrk="1" hangingPunct="1">
              <a:defRPr/>
            </a:pPr>
            <a:endParaRPr lang="ru-RU" sz="1150" b="1" dirty="0">
              <a:latin typeface="Arial" charset="0"/>
            </a:endParaRPr>
          </a:p>
        </p:txBody>
      </p:sp>
      <p:sp>
        <p:nvSpPr>
          <p:cNvPr id="18443" name="TextBox 3"/>
          <p:cNvSpPr txBox="1">
            <a:spLocks noChangeArrowheads="1"/>
          </p:cNvSpPr>
          <p:nvPr/>
        </p:nvSpPr>
        <p:spPr bwMode="auto">
          <a:xfrm>
            <a:off x="468313" y="14128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solidFill>
                  <a:srgbClr val="0058AF"/>
                </a:solidFill>
                <a:latin typeface="Arial" panose="020B0604020202020204" pitchFamily="34" charset="0"/>
              </a:rPr>
              <a:t>Москва:</a:t>
            </a:r>
          </a:p>
        </p:txBody>
      </p:sp>
      <p:sp>
        <p:nvSpPr>
          <p:cNvPr id="18444" name="TextBox 3"/>
          <p:cNvSpPr txBox="1">
            <a:spLocks noChangeArrowheads="1"/>
          </p:cNvSpPr>
          <p:nvPr/>
        </p:nvSpPr>
        <p:spPr bwMode="auto">
          <a:xfrm>
            <a:off x="539750" y="3716338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solidFill>
                  <a:srgbClr val="0058AF"/>
                </a:solidFill>
                <a:latin typeface="Arial" panose="020B0604020202020204" pitchFamily="34" charset="0"/>
              </a:rPr>
              <a:t>Санкт-Петербург:</a:t>
            </a: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539750" y="4076700"/>
            <a:ext cx="3457575" cy="4460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1150" dirty="0">
                <a:latin typeface="Arial" charset="0"/>
              </a:rPr>
              <a:t>Лиговский просп., д.270, корп.1</a:t>
            </a:r>
            <a:endParaRPr lang="ru-RU" sz="1150" b="1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sz="1150" b="1" dirty="0">
                <a:latin typeface="Arial" charset="0"/>
              </a:rPr>
              <a:t>Тел. (812) 326-94-91</a:t>
            </a:r>
          </a:p>
        </p:txBody>
      </p:sp>
      <p:sp>
        <p:nvSpPr>
          <p:cNvPr id="18446" name="TextBox 3"/>
          <p:cNvSpPr txBox="1">
            <a:spLocks noChangeArrowheads="1"/>
          </p:cNvSpPr>
          <p:nvPr/>
        </p:nvSpPr>
        <p:spPr bwMode="auto">
          <a:xfrm>
            <a:off x="539750" y="4581525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solidFill>
                  <a:srgbClr val="0058AF"/>
                </a:solidFill>
                <a:latin typeface="Arial" panose="020B0604020202020204" pitchFamily="34" charset="0"/>
              </a:rPr>
              <a:t>Нижний-Новгород: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39750" y="5013325"/>
            <a:ext cx="4572000" cy="446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1150" dirty="0">
                <a:latin typeface="Arial" charset="0"/>
                <a:cs typeface="Arial" charset="0"/>
              </a:rPr>
              <a:t>ул. Нестерова, д. 5, </a:t>
            </a:r>
          </a:p>
          <a:p>
            <a:pPr algn="just">
              <a:defRPr/>
            </a:pPr>
            <a:r>
              <a:rPr lang="ru-RU" sz="1150" b="1" dirty="0">
                <a:latin typeface="Arial" charset="0"/>
                <a:cs typeface="Arial" charset="0"/>
              </a:rPr>
              <a:t>Тел./факс: (831) 419-67-32, 419-67-24, 419-67-25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8625" y="1285875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«Такском» специализируется на разработке и внедрении систем защищенного электронного документооборота  федерального уровня.</a:t>
            </a:r>
          </a:p>
        </p:txBody>
      </p:sp>
      <p:pic>
        <p:nvPicPr>
          <p:cNvPr id="307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077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786313"/>
            <a:ext cx="26717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TextBox 1"/>
          <p:cNvSpPr txBox="1">
            <a:spLocks noChangeArrowheads="1"/>
          </p:cNvSpPr>
          <p:nvPr/>
        </p:nvSpPr>
        <p:spPr bwMode="auto">
          <a:xfrm>
            <a:off x="3000375" y="14287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«Такском»</a:t>
            </a:r>
          </a:p>
        </p:txBody>
      </p:sp>
      <p:sp>
        <p:nvSpPr>
          <p:cNvPr id="3081" name="Прямоугольник 10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323850" y="2166938"/>
            <a:ext cx="867568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Провела масштабные разработки и стала пионером по организации и 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внедрении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защищенного электронного документооборота в России.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Удостоверяющим Центром в системах сдачи электронной отчетности 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ФНС, ПФР и Росстат.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 оператором систем сдачи электронной отчетности  в ФНС, ПФР,</a:t>
            </a:r>
          </a:p>
          <a:p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Росстат и ФСС.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имеет региональных представителей по всей территории РФ и филиалы 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  Санкт-Петербурге  и  Нижнем Новгороде.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Содержимое 2"/>
          <p:cNvSpPr>
            <a:spLocks noGrp="1"/>
          </p:cNvSpPr>
          <p:nvPr>
            <p:ph idx="1"/>
          </p:nvPr>
        </p:nvSpPr>
        <p:spPr>
          <a:xfrm>
            <a:off x="428625" y="1357313"/>
            <a:ext cx="4429125" cy="7143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структуры</a:t>
            </a:r>
            <a:r>
              <a:rPr lang="en-US" altLang="ru-RU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-71438" y="2000250"/>
            <a:ext cx="464343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Администрация Президента России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Государственная дума РФ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Совет Федерации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1000"/>
              </a:lnSpc>
              <a:spcBef>
                <a:spcPct val="20000"/>
              </a:spcBef>
              <a:buClr>
                <a:srgbClr val="005EA4"/>
              </a:buClr>
              <a:buFont typeface="Arial" charset="0"/>
              <a:buNone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Министерства обороны, иностранных дел,  экономического развития, промышленности и торговли, сельского хозяйства, Федеральная налоговая служба, Федеральная таможенная служба, и т.д.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5EA4"/>
              </a:buClr>
              <a:defRPr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Верховный суд РФ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Центральный избирательный комитет РФ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Счетная палата РФ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000625" y="1357313"/>
            <a:ext cx="3857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Крупные компании:</a:t>
            </a:r>
            <a:endParaRPr lang="en-US" altLang="ru-RU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211638" y="2000250"/>
            <a:ext cx="4824412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Центральный Банк РФ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Сбербанк России, Банк Китая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Банк Нью-Йорка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Королевский банк Шотландии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742950" lvl="1" indent="-285750" eaLnBrk="0" hangingPunct="0">
              <a:lnSpc>
                <a:spcPts val="1000"/>
              </a:lnSpc>
              <a:spcBef>
                <a:spcPct val="20000"/>
              </a:spcBef>
              <a:buClr>
                <a:srgbClr val="005EA4"/>
              </a:buClr>
              <a:buFont typeface="Arial" charset="0"/>
              <a:buNone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Связьинвест, Ростелеком, Почта России, Агентство Роспечать, Мосэнерго, Мосэнергосбыт, Моснефтепродукт, Межрегионэнергосбыт.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HP, Intel, Microsoft, SAP, Oracle, Samsung, HITACHI, BMW, Mercedes, Boeing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DHL.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1400"/>
              </a:lnSpc>
              <a:spcBef>
                <a:spcPct val="20000"/>
              </a:spcBef>
              <a:buClr>
                <a:srgbClr val="005EA4"/>
              </a:buClr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АйТи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ЛАНИТ, Систематика, </a:t>
            </a: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Оптима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defRPr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      ТЕХНОСЕРВ, </a:t>
            </a: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Мерлион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Инлайн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defRPr/>
            </a:pPr>
            <a:endParaRPr lang="en-US" sz="1700" dirty="0">
              <a:latin typeface="+mn-lt"/>
              <a:cs typeface="Arial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endParaRPr lang="en-US" sz="1700" dirty="0">
              <a:latin typeface="+mn-lt"/>
              <a:cs typeface="Arial" charset="0"/>
            </a:endParaRPr>
          </a:p>
          <a:p>
            <a:pPr marL="742950" lvl="1" indent="-285750" eaLnBrk="0" hangingPunct="0">
              <a:lnSpc>
                <a:spcPts val="2100"/>
              </a:lnSpc>
              <a:spcBef>
                <a:spcPct val="20000"/>
              </a:spcBef>
              <a:buClr>
                <a:srgbClr val="005EA4"/>
              </a:buClr>
              <a:buFont typeface="Arial" pitchFamily="34" charset="0"/>
              <a:buChar char="•"/>
              <a:defRPr/>
            </a:pPr>
            <a:endParaRPr lang="ru-RU" sz="1700" dirty="0">
              <a:latin typeface="+mn-lt"/>
              <a:cs typeface="+mn-cs"/>
            </a:endParaRPr>
          </a:p>
        </p:txBody>
      </p:sp>
      <p:pic>
        <p:nvPicPr>
          <p:cNvPr id="410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с двумя скругленными соседними углами 13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104" name="Прямоугольник 12"/>
          <p:cNvSpPr>
            <a:spLocks noChangeArrowheads="1"/>
          </p:cNvSpPr>
          <p:nvPr/>
        </p:nvSpPr>
        <p:spPr bwMode="auto">
          <a:xfrm>
            <a:off x="4643438" y="142875"/>
            <a:ext cx="2928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 клиенты</a:t>
            </a:r>
          </a:p>
        </p:txBody>
      </p:sp>
      <p:pic>
        <p:nvPicPr>
          <p:cNvPr id="4105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Прямоугольник 10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428750"/>
            <a:ext cx="2930525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1785938" y="928688"/>
            <a:ext cx="6215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3600" b="1">
              <a:latin typeface="Arial" panose="020B0604020202020204" pitchFamily="34" charset="0"/>
            </a:endParaRPr>
          </a:p>
          <a:p>
            <a:pPr eaLnBrk="1" hangingPunct="1"/>
            <a:endParaRPr lang="ru-RU" altLang="ru-RU" sz="3600" b="1">
              <a:latin typeface="Arial" panose="020B0604020202020204" pitchFamily="34" charset="0"/>
            </a:endParaRPr>
          </a:p>
        </p:txBody>
      </p:sp>
      <p:pic>
        <p:nvPicPr>
          <p:cNvPr id="5124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с двумя скругленными соседними углами 6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126" name="Прямоугольник 7"/>
          <p:cNvSpPr>
            <a:spLocks noChangeArrowheads="1"/>
          </p:cNvSpPr>
          <p:nvPr/>
        </p:nvSpPr>
        <p:spPr bwMode="auto">
          <a:xfrm>
            <a:off x="3071813" y="142875"/>
            <a:ext cx="4643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 -ФАКТУРА</a:t>
            </a:r>
          </a:p>
        </p:txBody>
      </p:sp>
      <p:pic>
        <p:nvPicPr>
          <p:cNvPr id="5127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9" name="Прямоугольник 8"/>
          <p:cNvSpPr>
            <a:spLocks noChangeArrowheads="1"/>
          </p:cNvSpPr>
          <p:nvPr/>
        </p:nvSpPr>
        <p:spPr bwMode="auto">
          <a:xfrm>
            <a:off x="214313" y="1928813"/>
            <a:ext cx="55006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Счёт-фактура это документ, установленного образца, оформляемый  продавцом товаров (работ, услуг), на которого в соответствии с  Налоговым Кодексом РФ возложена обязанность уплаты в бюджет НДС . Счет-фактура является документом, служащим основанием для принятия покупателем предъявленных продавцом сумм НДС к вычету. В России счет-фактура применяется только для налогового учета  НДС. </a:t>
            </a:r>
          </a:p>
        </p:txBody>
      </p:sp>
      <p:sp>
        <p:nvSpPr>
          <p:cNvPr id="5130" name="Прямоугольник 9"/>
          <p:cNvSpPr>
            <a:spLocks noChangeArrowheads="1"/>
          </p:cNvSpPr>
          <p:nvPr/>
        </p:nvSpPr>
        <p:spPr bwMode="auto">
          <a:xfrm>
            <a:off x="250825" y="4437063"/>
            <a:ext cx="828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Налог на добавленную стоимость (НДС) — косвенный налог, форма изъятия в бюджет государства части добавленной стоимости, которая создается на всех стадиях процесса производства товаров, работ и услуг и вносится в бюджет по мере реализации.</a:t>
            </a:r>
          </a:p>
        </p:txBody>
      </p:sp>
      <p:sp>
        <p:nvSpPr>
          <p:cNvPr id="5131" name="Прямоугольник 8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147" name="TextBox 14"/>
          <p:cNvSpPr txBox="1">
            <a:spLocks noChangeArrowheads="1"/>
          </p:cNvSpPr>
          <p:nvPr/>
        </p:nvSpPr>
        <p:spPr bwMode="auto">
          <a:xfrm>
            <a:off x="3071813" y="142875"/>
            <a:ext cx="5776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Пилотный проект ЭСФ 2009 года</a:t>
            </a:r>
          </a:p>
        </p:txBody>
      </p:sp>
      <p:pic>
        <p:nvPicPr>
          <p:cNvPr id="6148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br>
              <a:rPr lang="ru-RU" altLang="ru-RU"/>
            </a:br>
            <a:endParaRPr lang="ru-RU" altLang="ru-RU"/>
          </a:p>
        </p:txBody>
      </p:sp>
      <p:sp>
        <p:nvSpPr>
          <p:cNvPr id="6152" name="Прямоугольник 8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6153" name="Прямоугольник 10"/>
          <p:cNvSpPr>
            <a:spLocks noChangeArrowheads="1"/>
          </p:cNvSpPr>
          <p:nvPr/>
        </p:nvSpPr>
        <p:spPr bwMode="auto">
          <a:xfrm>
            <a:off x="323850" y="1052513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По поручению Правительства Минфином и ФНС России с января по июнь  2009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года был проведен пилотный проект по обмену электронными счетами-фактуры.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пилотного проекта являлась разработка и апробация организационных 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и  технологических решений, направленных на создание системы электронного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документооборота счетов-фактур, образующихся в процессе финансовой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деятельности налогоплательщиков. 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разработчика концепции и оператора системы электронного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документооборота счетов-фактур в этом проекте выступала компания «Такском».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• Положительные результаты эксперимента позволили начать работы по созданию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условий для массового внедрения системы обмена счетами-фактуры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 в электронном виде.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928688"/>
            <a:ext cx="9001125" cy="52149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Федеральный закон от 27.07.2010г. № 229-ФЗ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«О внесении изменений в часть первую и часть вторую Налогового кодекса Российской Федерации и некоторые другие законодательные акты Российской Федерации»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«Счет-фактура может быть составлен и выставлен на бумажном носителе и (или) в электронном виде.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Счета-фактуры составляются в электронном виде по взаимному согласию сторон сделки и при наличии у указанных сторон совместимых технических средств и возможностей для приема и обработки этих счетов-фактур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в соответствии с установленными форматами и порядком.» 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(статья 169  дополнение пункта 1)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«Счет-фактура, составленный в электронном виде, подписывается электронной цифровой подписью руководителя организации либо иных уполномоченных лиц.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         (статья 169 пункт 6)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200" dirty="0"/>
              <a:t>          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172" name="TextBox 18"/>
          <p:cNvSpPr txBox="1">
            <a:spLocks noChangeArrowheads="1"/>
          </p:cNvSpPr>
          <p:nvPr/>
        </p:nvSpPr>
        <p:spPr bwMode="auto">
          <a:xfrm>
            <a:off x="2643188" y="142875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Законодательная база</a:t>
            </a:r>
          </a:p>
        </p:txBody>
      </p:sp>
      <p:pic>
        <p:nvPicPr>
          <p:cNvPr id="717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981075"/>
            <a:ext cx="9001125" cy="50911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Федеральный закон от 27.07.2010г. № 229-ФЗ </a:t>
            </a:r>
          </a:p>
          <a:p>
            <a:pPr marL="342900" indent="-342900" algn="ctr">
              <a:lnSpc>
                <a:spcPct val="150000"/>
              </a:lnSpc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«Должностное лицо налогового органа, проводящее налоговую проверку, вправе истребовать у проверяемого лица необходимые для проверки документы.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Требование о представлении документов может быть передано руководителю в электронном виде по телекоммуникационным каналам связи.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(статья  93 пункт 1)  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«Истребуемые документы могут быть представлены в налоговый орган лично или через представителя, направлены по почте заказным письмом или переданы в электронном виде по телекоммуникационным каналам связи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«В случае, если истребуемые у налогоплательщика документы составлены в электронном виде по установленным форматам, налогоплательщик вправе направить их в налоговый орган в электронном виде по телекоммуникационным каналам связи» 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(статья  93 пункт 2)</a:t>
            </a:r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196" name="TextBox 18"/>
          <p:cNvSpPr txBox="1">
            <a:spLocks noChangeArrowheads="1"/>
          </p:cNvSpPr>
          <p:nvPr/>
        </p:nvSpPr>
        <p:spPr bwMode="auto">
          <a:xfrm>
            <a:off x="2643188" y="142875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Законодательная база</a:t>
            </a:r>
          </a:p>
        </p:txBody>
      </p:sp>
      <p:pic>
        <p:nvPicPr>
          <p:cNvPr id="8197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0" name="Прямоугольник 7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79388" y="4076700"/>
            <a:ext cx="8677275" cy="22320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настоящее время Министерством финансов разработан порядок выставления и получения счетов-фактур в электронном виде по телекоммуникационным каналам связи с применением электронной цифровой подписи. Федеральная налоговая служба разработала форматы счета-фактуры, книги покупок и книги продаж в электронном виде, требования о представлении документов в электронном виде.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5750" y="1052513"/>
            <a:ext cx="8858250" cy="28813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Федеральный закон от 27.07.2010г. № 229-ФЗ </a:t>
            </a:r>
          </a:p>
          <a:p>
            <a:pPr marL="342900" indent="-342900" algn="ctr">
              <a:lnSpc>
                <a:spcPct val="150000"/>
              </a:lnSpc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Порядок и форматы.</a:t>
            </a:r>
          </a:p>
          <a:p>
            <a:pPr algn="just"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Порядок выставления и получения счетов-фактур в электронном виде по телекоммуникационным каналам связи с применением электронной цифровой подписи устанавливается Министерством финансов Российской Федерации.</a:t>
            </a:r>
          </a:p>
          <a:p>
            <a:pPr algn="just"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Форматы счета-фактуры, журнала учета полученных и выставленных счетов-фактур, книг покупок и книг продаж в электронном виде утверждаются федеральным органом исполнительной власти, уполномоченным по контролю и надзору в области  налогов и сборов. </a:t>
            </a:r>
          </a:p>
          <a:p>
            <a:pPr algn="just">
              <a:defRPr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статья 169 пункт 8)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endParaRPr lang="ru-RU" sz="16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defRPr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221" name="TextBox 18"/>
          <p:cNvSpPr txBox="1">
            <a:spLocks noChangeArrowheads="1"/>
          </p:cNvSpPr>
          <p:nvPr/>
        </p:nvSpPr>
        <p:spPr bwMode="auto">
          <a:xfrm>
            <a:off x="2643188" y="142875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Законодательная база</a:t>
            </a:r>
          </a:p>
        </p:txBody>
      </p:sp>
      <p:pic>
        <p:nvPicPr>
          <p:cNvPr id="922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Прямоугольник 7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85938" y="928688"/>
            <a:ext cx="6215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3600" b="1">
              <a:latin typeface="Arial" panose="020B0604020202020204" pitchFamily="34" charset="0"/>
            </a:endParaRPr>
          </a:p>
          <a:p>
            <a:pPr eaLnBrk="1" hangingPunct="1"/>
            <a:endParaRPr lang="ru-RU" altLang="ru-RU" sz="3600" b="1">
              <a:latin typeface="Arial" panose="020B0604020202020204" pitchFamily="34" charset="0"/>
            </a:endParaRPr>
          </a:p>
        </p:txBody>
      </p:sp>
      <p:pic>
        <p:nvPicPr>
          <p:cNvPr id="1024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с двумя скругленными соседними углами 6"/>
          <p:cNvSpPr/>
          <p:nvPr/>
        </p:nvSpPr>
        <p:spPr>
          <a:xfrm rot="16200000">
            <a:off x="5607844" y="-2750344"/>
            <a:ext cx="642938" cy="6429375"/>
          </a:xfrm>
          <a:prstGeom prst="round2SameRect">
            <a:avLst>
              <a:gd name="adj1" fmla="val 11881"/>
              <a:gd name="adj2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245" name="Прямоугольник 7"/>
          <p:cNvSpPr>
            <a:spLocks noChangeArrowheads="1"/>
          </p:cNvSpPr>
          <p:nvPr/>
        </p:nvSpPr>
        <p:spPr bwMode="auto">
          <a:xfrm>
            <a:off x="2843213" y="142875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электронного документооборота </a:t>
            </a:r>
          </a:p>
        </p:txBody>
      </p:sp>
      <p:pic>
        <p:nvPicPr>
          <p:cNvPr id="1024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7323138" y="6357938"/>
            <a:ext cx="182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www.taxcom.ru</a:t>
            </a:r>
            <a:endParaRPr lang="ru-RU" altLang="ru-RU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Прямоугольник 10"/>
          <p:cNvSpPr>
            <a:spLocks noChangeArrowheads="1"/>
          </p:cNvSpPr>
          <p:nvPr/>
        </p:nvSpPr>
        <p:spPr bwMode="auto">
          <a:xfrm>
            <a:off x="107950" y="692150"/>
            <a:ext cx="19986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цифровой </a:t>
            </a:r>
            <a:endParaRPr lang="ru-RU" altLang="ru-RU" sz="1400">
              <a:solidFill>
                <a:schemeClr val="bg1"/>
              </a:solidFill>
            </a:endParaRP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357188" y="985838"/>
            <a:ext cx="8318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новых порядков электронного документооборота ФНС России использованы следующие принципы: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0" name="Прямоугольник 11"/>
          <p:cNvSpPr>
            <a:spLocks noChangeArrowheads="1"/>
          </p:cNvSpPr>
          <p:nvPr/>
        </p:nvSpPr>
        <p:spPr bwMode="auto">
          <a:xfrm>
            <a:off x="323850" y="1700213"/>
            <a:ext cx="8135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осуществляется через специализированного оператора связи</a:t>
            </a:r>
          </a:p>
          <a:p>
            <a:pPr eaLnBrk="1" hangingPunct="1"/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входящим в сеть доверенных удостоверяющих центров ФНС России; </a:t>
            </a:r>
          </a:p>
        </p:txBody>
      </p:sp>
      <p:sp>
        <p:nvSpPr>
          <p:cNvPr id="10251" name="Прямоугольник 12"/>
          <p:cNvSpPr>
            <a:spLocks noChangeArrowheads="1"/>
          </p:cNvSpPr>
          <p:nvPr/>
        </p:nvSpPr>
        <p:spPr bwMode="auto">
          <a:xfrm>
            <a:off x="285750" y="2349500"/>
            <a:ext cx="8462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- </a:t>
            </a:r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представлении документа в электронном виде отсутствует необходимость сдавать его на бумажном носителе;</a:t>
            </a:r>
            <a:endParaRPr lang="ru-RU" altLang="ru-RU"/>
          </a:p>
        </p:txBody>
      </p:sp>
      <p:sp>
        <p:nvSpPr>
          <p:cNvPr id="10252" name="Прямоугольник 13"/>
          <p:cNvSpPr>
            <a:spLocks noChangeArrowheads="1"/>
          </p:cNvSpPr>
          <p:nvPr/>
        </p:nvSpPr>
        <p:spPr bwMode="auto">
          <a:xfrm>
            <a:off x="323850" y="3068638"/>
            <a:ext cx="856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- </a:t>
            </a:r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составленные в электронном виде, подписываются электронной цифровой подписью;</a:t>
            </a:r>
          </a:p>
        </p:txBody>
      </p:sp>
      <p:sp>
        <p:nvSpPr>
          <p:cNvPr id="10253" name="Прямоугольник 15"/>
          <p:cNvSpPr>
            <a:spLocks noChangeArrowheads="1"/>
          </p:cNvSpPr>
          <p:nvPr/>
        </p:nvSpPr>
        <p:spPr bwMode="auto">
          <a:xfrm>
            <a:off x="357188" y="3929063"/>
            <a:ext cx="540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- </a:t>
            </a:r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датой представления документа в налоговый орган считается дата, указанная в подтверждении об отправке </a:t>
            </a:r>
          </a:p>
        </p:txBody>
      </p:sp>
      <p:sp>
        <p:nvSpPr>
          <p:cNvPr id="10254" name="Прямоугольник 16"/>
          <p:cNvSpPr>
            <a:spLocks noChangeArrowheads="1"/>
          </p:cNvSpPr>
          <p:nvPr/>
        </p:nvSpPr>
        <p:spPr bwMode="auto">
          <a:xfrm>
            <a:off x="1428750" y="4500563"/>
            <a:ext cx="389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(уведомлении о результатах приема);</a:t>
            </a:r>
          </a:p>
        </p:txBody>
      </p:sp>
      <p:pic>
        <p:nvPicPr>
          <p:cNvPr id="10255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571875"/>
            <a:ext cx="2611438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1380</Words>
  <Application>Microsoft Office PowerPoint</Application>
  <PresentationFormat>Экран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Sonia</dc:creator>
  <cp:lastModifiedBy>Осокин Александр Андреевич</cp:lastModifiedBy>
  <cp:revision>421</cp:revision>
  <dcterms:created xsi:type="dcterms:W3CDTF">2010-09-28T10:35:06Z</dcterms:created>
  <dcterms:modified xsi:type="dcterms:W3CDTF">2018-07-11T08:37:10Z</dcterms:modified>
</cp:coreProperties>
</file>