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9" r:id="rId6"/>
    <p:sldId id="280" r:id="rId7"/>
    <p:sldId id="278" r:id="rId8"/>
    <p:sldId id="277" r:id="rId9"/>
    <p:sldId id="281" r:id="rId10"/>
    <p:sldId id="282" r:id="rId11"/>
    <p:sldId id="260" r:id="rId12"/>
    <p:sldId id="27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dJ7GPG39+sIuBD6XtJfm5jjWp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EB9BF3-0376-471F-BE78-1820E54EDFB7}">
  <a:tblStyle styleId="{08EB9BF3-0376-471F-BE78-1820E54EDF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9D-4AED-A799-BE16545257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9D-4AED-A799-BE16545257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9D-4AED-A799-BE16545257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9D-4AED-A799-BE1654525756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1D-423C-A917-798184983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1D-423C-A917-798184983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1D-423C-A917-798184983E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1D-423C-A917-798184983ED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49-4DA6-B2DB-E8DC8BDA6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49-4DA6-B2DB-E8DC8BDA6D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249-4DA6-B2DB-E8DC8BDA6D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249-4DA6-B2DB-E8DC8BDA6D6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F8-4D97-972A-3E16CAABB3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F8-4D97-972A-3E16CAABB3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F8-4D97-972A-3E16CAABB3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F8-4D97-972A-3E16CAABB3FA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9A-4C9E-B5E5-536D6313177E}"/>
              </c:ext>
            </c:extLst>
          </c:dPt>
          <c:dPt>
            <c:idx val="1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9A-4C9E-B5E5-536D6313177E}"/>
              </c:ext>
            </c:extLst>
          </c:dPt>
          <c:dPt>
            <c:idx val="2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FE9A-4C9E-B5E5-536D6313177E}"/>
              </c:ext>
            </c:extLst>
          </c:dPt>
          <c:dPt>
            <c:idx val="3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9A-4C9E-B5E5-536D6313177E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7566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57795b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57795b48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1057795b48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0453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1465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3833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6126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432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">
  <p:cSld name="Титул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8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1999" cy="419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/>
          <p:cNvSpPr txBox="1">
            <a:spLocks noGrp="1"/>
          </p:cNvSpPr>
          <p:nvPr>
            <p:ph type="body" idx="2"/>
          </p:nvPr>
        </p:nvSpPr>
        <p:spPr>
          <a:xfrm>
            <a:off x="620489" y="6088616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синий)">
  <p:cSld name="Круговая диаграмма (синий)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8" name="Google Shape;168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9" name="Google Shape;169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зеленый)">
  <p:cSld name="Гистограмма (зеленый)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74" name="Google Shape;174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5" name="Google Shape;175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6" name="Google Shape;176;p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синий)">
  <p:cSld name="Гистограмма (синий)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80" name="Google Shape;180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1" name="Google Shape;181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2" name="Google Shape;182;p3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зеленый)">
  <p:cSld name="Таблица (зеленый)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5" name="Google Shape;185;p40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6" name="Google Shape;186;p4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синий)">
  <p:cSld name="Таблица (синий)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9" name="Google Shape;189;p41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0" name="Google Shape;190;p4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зеленый)">
  <p:cSld name="Схема (зеленый)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синий)">
  <p:cSld name="Схема (синий)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синий)">
  <p:cSld name="Заголовок раздела (синий)">
    <p:bg>
      <p:bgPr>
        <a:solidFill>
          <a:srgbClr val="0071C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синий)">
  <p:cSld name="текст+картинка (синий)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4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3"/>
          </p:nvPr>
        </p:nvSpPr>
        <p:spPr>
          <a:xfrm>
            <a:off x="620488" y="3308782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зеленый) 2">
  <p:cSld name="Текст+картинка (зеленый) 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>
            <a:spLocks noGrp="1"/>
          </p:cNvSpPr>
          <p:nvPr>
            <p:ph type="pic" idx="2"/>
          </p:nvPr>
        </p:nvSpPr>
        <p:spPr>
          <a:xfrm>
            <a:off x="6734630" y="0"/>
            <a:ext cx="545737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/>
          <p:nvPr/>
        </p:nvSpPr>
        <p:spPr>
          <a:xfrm>
            <a:off x="-1" y="1719131"/>
            <a:ext cx="7743825" cy="1262193"/>
          </a:xfrm>
          <a:custGeom>
            <a:avLst/>
            <a:gdLst/>
            <a:ahLst/>
            <a:cxnLst/>
            <a:rect l="l" t="t" r="r" b="b"/>
            <a:pathLst>
              <a:path w="13111480" h="2016125" extrusionOk="0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5"/>
          <p:cNvSpPr/>
          <p:nvPr/>
        </p:nvSpPr>
        <p:spPr>
          <a:xfrm>
            <a:off x="-1" y="1719131"/>
            <a:ext cx="7743825" cy="1262193"/>
          </a:xfrm>
          <a:custGeom>
            <a:avLst/>
            <a:gdLst/>
            <a:ahLst/>
            <a:cxnLst/>
            <a:rect l="l" t="t" r="r" b="b"/>
            <a:pathLst>
              <a:path w="13111480" h="2016125" extrusionOk="0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5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5703916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6724651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3"/>
          </p:nvPr>
        </p:nvSpPr>
        <p:spPr>
          <a:xfrm>
            <a:off x="620489" y="4700455"/>
            <a:ext cx="5703916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4"/>
          </p:nvPr>
        </p:nvSpPr>
        <p:spPr>
          <a:xfrm>
            <a:off x="620490" y="330517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2"/>
          </p:nvPr>
        </p:nvSpPr>
        <p:spPr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7" name="Google Shape;8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19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зеленый)">
  <p:cSld name="Заголовок раздела (зеленый)">
    <p:bg>
      <p:bgPr>
        <a:solidFill>
          <a:srgbClr val="80BC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зеленый)">
  <p:cSld name="Иконки (зеленый)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ctrTitle"/>
          </p:nvPr>
        </p:nvSpPr>
        <p:spPr>
          <a:xfrm>
            <a:off x="83819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3" name="Google Shape;9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4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4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4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4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синий)">
  <p:cSld name="Иконки (синий)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ctrTitle"/>
          </p:nvPr>
        </p:nvSpPr>
        <p:spPr>
          <a:xfrm>
            <a:off x="635003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5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5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5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5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5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5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5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5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зеленый)">
  <p:cSld name="Круговая диаграмма (зеленый)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2" name="Google Shape;162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3" name="Google Shape;163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4" name="Google Shape;164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602037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E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71C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2078183"/>
            <a:ext cx="10515600" cy="400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>
            <a:spLocks noGrp="1"/>
          </p:cNvSpPr>
          <p:nvPr>
            <p:ph type="ctrTitle"/>
          </p:nvPr>
        </p:nvSpPr>
        <p:spPr>
          <a:xfrm>
            <a:off x="371160" y="4431436"/>
            <a:ext cx="11237259" cy="106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240"/>
              <a:buFont typeface="Calibri"/>
              <a:buNone/>
            </a:pPr>
            <a:r>
              <a:rPr lang="ru-RU" sz="3240" b="1" dirty="0" smtClean="0"/>
              <a:t>Итоговая аттестационная работа</a:t>
            </a:r>
            <a:br>
              <a:rPr lang="ru-RU" sz="3240" b="1" dirty="0" smtClean="0"/>
            </a:br>
            <a:r>
              <a:rPr lang="ru-RU" sz="3240" b="1" dirty="0" smtClean="0"/>
              <a:t>Курс: «Аналитика: искусство управлять данными»</a:t>
            </a:r>
            <a:r>
              <a:rPr lang="ru-RU" sz="3240" b="1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3240" b="1" dirty="0"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sp>
        <p:nvSpPr>
          <p:cNvPr id="202" name="Google Shape;202;p1"/>
          <p:cNvSpPr txBox="1">
            <a:spLocks noGrp="1"/>
          </p:cNvSpPr>
          <p:nvPr>
            <p:ph type="body" idx="2"/>
          </p:nvPr>
        </p:nvSpPr>
        <p:spPr>
          <a:xfrm>
            <a:off x="6268569" y="5497552"/>
            <a:ext cx="570391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</a:pPr>
            <a:r>
              <a:rPr lang="ru-RU" b="1" dirty="0" smtClean="0"/>
              <a:t>Выполнил слушатель: Осокин Сергей Алексеевич 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705" y="17491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455" y="438012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9081072" cy="103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/>
              <a:t>Использование и оценка модели.</a:t>
            </a:r>
            <a:br>
              <a:rPr lang="ru-RU" b="1" dirty="0" smtClean="0"/>
            </a:br>
            <a:r>
              <a:rPr lang="ru-RU" b="1" dirty="0" smtClean="0"/>
              <a:t>График предсказаний и исходных данных</a:t>
            </a:r>
            <a:br>
              <a:rPr lang="ru-RU" b="1" dirty="0" smtClean="0"/>
            </a:b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18289" y="1524333"/>
            <a:ext cx="10901281" cy="4753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endParaRPr lang="ru-RU" dirty="0" smtClean="0"/>
          </a:p>
        </p:txBody>
      </p:sp>
      <p:sp>
        <p:nvSpPr>
          <p:cNvPr id="227" name="Google Shape;227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86" y="1641808"/>
            <a:ext cx="8368682" cy="451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5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5703916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/>
              <a:t>Выводы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"/>
          <p:cNvSpPr txBox="1">
            <a:spLocks noGrp="1"/>
          </p:cNvSpPr>
          <p:nvPr>
            <p:ph type="subTitle" idx="1"/>
          </p:nvPr>
        </p:nvSpPr>
        <p:spPr>
          <a:xfrm>
            <a:off x="620489" y="1877740"/>
            <a:ext cx="6942361" cy="91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ru-RU" dirty="0" smtClean="0"/>
              <a:t>В результате проведения прогнозирования можно сделать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ru-RU" dirty="0" smtClean="0"/>
              <a:t>следующие выводы: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"/>
          <p:cNvSpPr txBox="1">
            <a:spLocks noGrp="1"/>
          </p:cNvSpPr>
          <p:nvPr>
            <p:ph type="body" idx="4"/>
          </p:nvPr>
        </p:nvSpPr>
        <p:spPr>
          <a:xfrm>
            <a:off x="620489" y="3305175"/>
            <a:ext cx="11077139" cy="233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dirty="0" smtClean="0"/>
              <a:t>Оценка используемой модели прогнозирования показала, что ее использование не совсем отражает реальные данные по росту заболеваемости.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dirty="0" smtClean="0"/>
              <a:t>В то же время график предсказаний показывает, что в будущем сохранится тренд увеличения случаев заболеваемости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1111059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0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0"/>
          <p:cNvSpPr txBox="1">
            <a:spLocks noGrp="1"/>
          </p:cNvSpPr>
          <p:nvPr>
            <p:ph type="body" idx="2"/>
          </p:nvPr>
        </p:nvSpPr>
        <p:spPr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0"/>
          <p:cNvSpPr/>
          <p:nvPr/>
        </p:nvSpPr>
        <p:spPr>
          <a:xfrm>
            <a:off x="9409043" y="4683228"/>
            <a:ext cx="2199861" cy="5894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7" y="4239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0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707" y="424760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E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57795b482_0_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500" cy="58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Логотипы</a:t>
            </a:r>
            <a:endParaRPr/>
          </a:p>
        </p:txBody>
      </p:sp>
      <p:sp>
        <p:nvSpPr>
          <p:cNvPr id="211" name="Google Shape;211;g1057795b482_0_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212" name="Google Shape;212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8450" y="2355588"/>
            <a:ext cx="4313251" cy="13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1057795b48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2425" y="2401863"/>
            <a:ext cx="4023802" cy="128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1057795b48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095" y="2401873"/>
            <a:ext cx="4023682" cy="128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title"/>
          </p:nvPr>
        </p:nvSpPr>
        <p:spPr>
          <a:xfrm>
            <a:off x="619814" y="899821"/>
            <a:ext cx="11254134" cy="54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>Цель: </a:t>
            </a:r>
            <a:r>
              <a:rPr lang="ru-RU" sz="2800" b="1" dirty="0" smtClean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b="1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 smtClean="0"/>
              <a:t>Реализация возможности прогнозировать развитие пандемии </a:t>
            </a:r>
            <a:r>
              <a:rPr lang="en-US" sz="2800" dirty="0" smtClean="0"/>
              <a:t>COVID-19 </a:t>
            </a:r>
            <a:r>
              <a:rPr lang="ru-RU" sz="2800" dirty="0" smtClean="0"/>
              <a:t>в конкретной стране или при необходимости в ряде стран для применения эффективных мер по профилактике и борьбе с распространением заболевания.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>Задачи </a:t>
            </a:r>
            <a:r>
              <a:rPr lang="ru-RU" sz="2800" b="1" dirty="0" smtClean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 dirty="0" smtClean="0"/>
              <a:t>определение категорий данных для анализа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организация сбора данных и их агрегации; 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проведение предварительного анализа данных;</a:t>
            </a:r>
            <a:b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 smtClean="0"/>
              <a:t>- выбор модели прогнозирования;</a:t>
            </a:r>
            <a:br>
              <a:rPr lang="ru-RU" sz="2800" dirty="0" smtClean="0"/>
            </a:br>
            <a:r>
              <a:rPr lang="ru-RU" sz="2800" dirty="0" smtClean="0"/>
              <a:t>- использование и оценка модели прогнозирования.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/>
              <a:t>Определение проблемы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1" y="1616927"/>
            <a:ext cx="11035096" cy="431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dirty="0" smtClean="0"/>
              <a:t>В последнее время по всему миру распространено заболевание </a:t>
            </a:r>
            <a:r>
              <a:rPr lang="en-US" dirty="0" smtClean="0"/>
              <a:t>COVID-19</a:t>
            </a:r>
            <a:r>
              <a:rPr lang="ru-RU" dirty="0" smtClean="0"/>
              <a:t>. 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dirty="0"/>
          </a:p>
          <a:p>
            <a:pPr marL="0" lvl="0" indent="0">
              <a:spcBef>
                <a:spcPts val="0"/>
              </a:spcBef>
              <a:buNone/>
            </a:pPr>
            <a:r>
              <a:rPr lang="ru-RU" dirty="0" smtClean="0"/>
              <a:t>Практически каждая страна столкнулась с этой достаточно серьезной угрозой. 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dirty="0"/>
          </a:p>
          <a:p>
            <a:pPr marL="0" lvl="0" indent="0">
              <a:spcBef>
                <a:spcPts val="0"/>
              </a:spcBef>
              <a:buNone/>
            </a:pPr>
            <a:r>
              <a:rPr lang="ru-RU" dirty="0" smtClean="0"/>
              <a:t>Вводимые ограничения влияют на экономическую и общественную ситуации. 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dirty="0"/>
          </a:p>
          <a:p>
            <a:pPr marL="0" lvl="0" indent="0">
              <a:spcBef>
                <a:spcPts val="0"/>
              </a:spcBef>
              <a:buNone/>
            </a:pPr>
            <a:r>
              <a:rPr lang="ru-RU" dirty="0" smtClean="0"/>
              <a:t>Очень важно выстроить грамотный и разумный план по противодействию пандемии.  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dirty="0"/>
          </a:p>
          <a:p>
            <a:pPr marL="0" lvl="0" indent="0">
              <a:spcBef>
                <a:spcPts val="0"/>
              </a:spcBef>
              <a:buNone/>
            </a:pPr>
            <a:endParaRPr lang="ru-RU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ru-RU" dirty="0" smtClean="0"/>
              <a:t>Поэтому очень важно знать как распространялось заболевание с течением времени, и как оно может 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dirty="0"/>
          </a:p>
          <a:p>
            <a:pPr marL="0" lvl="0" indent="0">
              <a:spcBef>
                <a:spcPts val="0"/>
              </a:spcBef>
              <a:buNone/>
            </a:pPr>
            <a:r>
              <a:rPr lang="ru-RU" dirty="0" smtClean="0"/>
              <a:t>распространяться в будущем.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227" name="Google Shape;227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/>
              <a:t>Сбор информации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1" y="1616927"/>
            <a:ext cx="11035096" cy="431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dirty="0" smtClean="0"/>
              <a:t>По данной проблеме публикуется следующая официальная информация: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dirty="0" smtClean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ru-RU" dirty="0"/>
              <a:t>К</a:t>
            </a:r>
            <a:r>
              <a:rPr lang="ru-RU" dirty="0" smtClean="0"/>
              <a:t>оличество случаев заболевания (в </a:t>
            </a:r>
            <a:r>
              <a:rPr lang="ru-RU" dirty="0" err="1" smtClean="0"/>
              <a:t>т.ч</a:t>
            </a:r>
            <a:r>
              <a:rPr lang="ru-RU" dirty="0" smtClean="0"/>
              <a:t>. новых);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ru-RU" dirty="0" smtClean="0"/>
              <a:t>Количество летальных случаев (в </a:t>
            </a:r>
            <a:r>
              <a:rPr lang="ru-RU" dirty="0" err="1" smtClean="0"/>
              <a:t>т.ч</a:t>
            </a:r>
            <a:r>
              <a:rPr lang="ru-RU" dirty="0" smtClean="0"/>
              <a:t>. новых);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ru-RU" dirty="0" smtClean="0"/>
              <a:t>Количество случаев заболевания на миллион жителей;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ru-RU" dirty="0" smtClean="0"/>
              <a:t>Обеспеченность антисептическими средствами;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ru-RU" dirty="0" smtClean="0"/>
              <a:t>Количество коек на тысячу населения.</a:t>
            </a:r>
          </a:p>
        </p:txBody>
      </p:sp>
      <p:sp>
        <p:nvSpPr>
          <p:cNvPr id="227" name="Google Shape;227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1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10943326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/>
              <a:t>Предварительный </a:t>
            </a:r>
            <a:r>
              <a:rPr lang="ru-RU" b="1" dirty="0" smtClean="0"/>
              <a:t>анализ. </a:t>
            </a:r>
            <a:r>
              <a:rPr lang="ru-RU" b="1" dirty="0" smtClean="0"/>
              <a:t>График случаев заболевания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1" y="1616927"/>
            <a:ext cx="4623144" cy="431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ru-RU" dirty="0" smtClean="0"/>
          </a:p>
        </p:txBody>
      </p:sp>
      <p:sp>
        <p:nvSpPr>
          <p:cNvPr id="227" name="Google Shape;227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13" y="1329331"/>
            <a:ext cx="8850793" cy="48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8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Выбор модели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1" y="1616927"/>
            <a:ext cx="11035096" cy="431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dirty="0" smtClean="0"/>
              <a:t>Для прогнозирования выберем метод </a:t>
            </a:r>
            <a:r>
              <a:rPr lang="ru-RU" dirty="0"/>
              <a:t>сезонного </a:t>
            </a:r>
            <a:r>
              <a:rPr lang="ru-RU" dirty="0" err="1"/>
              <a:t>авторегрессионного</a:t>
            </a:r>
            <a:r>
              <a:rPr lang="ru-RU" dirty="0"/>
              <a:t> интегрированного скользящего среднего (SARIMA) для прогнозирования временных рядов с одномерными данными, содержащими тренды и </a:t>
            </a:r>
            <a:r>
              <a:rPr lang="ru-RU" dirty="0" smtClean="0"/>
              <a:t>сезонность.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ru-RU" dirty="0" err="1" smtClean="0"/>
              <a:t>Авторегрессионное</a:t>
            </a:r>
            <a:r>
              <a:rPr lang="ru-RU" dirty="0" smtClean="0"/>
              <a:t> </a:t>
            </a:r>
            <a:r>
              <a:rPr lang="ru-RU" dirty="0"/>
              <a:t>интегрированное скользящее среднее или ARIMA - это метод прогнозирования для одномерных данных временных </a:t>
            </a:r>
            <a:r>
              <a:rPr lang="ru-RU" dirty="0" smtClean="0"/>
              <a:t>рядов. </a:t>
            </a:r>
            <a:r>
              <a:rPr lang="ru-RU" dirty="0"/>
              <a:t>О</a:t>
            </a:r>
            <a:r>
              <a:rPr lang="ru-RU" dirty="0" smtClean="0"/>
              <a:t>н </a:t>
            </a:r>
            <a:r>
              <a:rPr lang="ru-RU" dirty="0"/>
              <a:t>поддерживает элементы авторегрессии и скользящего среднего. Интегрированный элемент относится к разнице, позволяющей методу поддерживать данные временных рядов с помощью тренда</a:t>
            </a:r>
            <a:r>
              <a:rPr lang="ru-RU" dirty="0" smtClean="0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ru-RU" dirty="0"/>
              <a:t>Сезонное </a:t>
            </a:r>
            <a:r>
              <a:rPr lang="ru-RU" dirty="0" err="1"/>
              <a:t>авторегрессионное</a:t>
            </a:r>
            <a:r>
              <a:rPr lang="ru-RU" dirty="0"/>
              <a:t> интегрированное скользящее среднее, SARIMA или </a:t>
            </a:r>
            <a:r>
              <a:rPr lang="ru-RU" dirty="0" err="1"/>
              <a:t>Seasonal</a:t>
            </a:r>
            <a:r>
              <a:rPr lang="ru-RU" dirty="0"/>
              <a:t> ARIMA, является расширением ARIMA, которое явно поддерживает одномерные данные временных рядов с сезонным компонентом</a:t>
            </a:r>
            <a:r>
              <a:rPr lang="ru-RU" dirty="0" smtClean="0"/>
              <a:t>. 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227" name="Google Shape;227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2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/>
              <a:t>Использование и оценка модели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18289" y="1524333"/>
            <a:ext cx="10901281" cy="4753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endParaRPr lang="ru-RU" dirty="0" smtClean="0"/>
          </a:p>
        </p:txBody>
      </p:sp>
      <p:sp>
        <p:nvSpPr>
          <p:cNvPr id="227" name="Google Shape;227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196" y="1446120"/>
            <a:ext cx="40767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6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8" y="628955"/>
            <a:ext cx="11210955" cy="89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/>
              <a:t>Использование и оценка модели</a:t>
            </a:r>
            <a:br>
              <a:rPr lang="ru-RU" b="1" dirty="0" smtClean="0"/>
            </a:br>
            <a:r>
              <a:rPr lang="ru-RU" b="1" dirty="0" smtClean="0"/>
              <a:t>График прогнозируемых и исходных значений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18289" y="1524333"/>
            <a:ext cx="10901281" cy="4753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endParaRPr lang="ru-RU" dirty="0" smtClean="0"/>
          </a:p>
        </p:txBody>
      </p:sp>
      <p:sp>
        <p:nvSpPr>
          <p:cNvPr id="227" name="Google Shape;227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96" y="1603956"/>
            <a:ext cx="8342138" cy="459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U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279</Words>
  <Application>Microsoft Office PowerPoint</Application>
  <PresentationFormat>Широкоэкранный</PresentationFormat>
  <Paragraphs>42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Noto Sans Symbols</vt:lpstr>
      <vt:lpstr>IU</vt:lpstr>
      <vt:lpstr>Итоговая аттестационная работа Курс: «Аналитика: искусство управлять данными» </vt:lpstr>
      <vt:lpstr>Логотипы</vt:lpstr>
      <vt:lpstr>Цель:  Реализация возможности прогнозировать развитие пандемии COVID-19 в конкретной стране или при необходимости в ряде стран для применения эффективных мер по профилактике и борьбе с распространением заболевания.  Задачи :   - определение категорий данных для анализа; - организация сбора данных и их агрегации;  - проведение предварительного анализа данных; - выбор модели прогнозирования; - использование и оценка модели прогнозирования.</vt:lpstr>
      <vt:lpstr>Определение проблемы</vt:lpstr>
      <vt:lpstr>Сбор информации</vt:lpstr>
      <vt:lpstr>Предварительный анализ. График случаев заболевания</vt:lpstr>
      <vt:lpstr>Выбор модели</vt:lpstr>
      <vt:lpstr>Использование и оценка модели</vt:lpstr>
      <vt:lpstr>Использование и оценка модели График прогнозируемых и исходных значений</vt:lpstr>
      <vt:lpstr>Использование и оценка модели. График предсказаний и исходных данных 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 в одну или в две строчки или в одну, или в две</dc:title>
  <dc:creator>Ольга Саетгареева</dc:creator>
  <cp:lastModifiedBy>Admin</cp:lastModifiedBy>
  <cp:revision>17</cp:revision>
  <dcterms:created xsi:type="dcterms:W3CDTF">2018-09-03T06:41:35Z</dcterms:created>
  <dcterms:modified xsi:type="dcterms:W3CDTF">2021-12-21T12:23:26Z</dcterms:modified>
</cp:coreProperties>
</file>