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FE5B-369D-410F-AC04-097B84AC6C2B}" type="datetimeFigureOut">
              <a:rPr lang="es-MX" smtClean="0"/>
              <a:t>14/10/2015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787A-EF98-4E88-A269-8993C8FE2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40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FE5B-369D-410F-AC04-097B84AC6C2B}" type="datetimeFigureOut">
              <a:rPr lang="es-MX" smtClean="0"/>
              <a:t>14/10/2015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787A-EF98-4E88-A269-8993C8FE2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0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FE5B-369D-410F-AC04-097B84AC6C2B}" type="datetimeFigureOut">
              <a:rPr lang="es-MX" smtClean="0"/>
              <a:t>14/10/2015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787A-EF98-4E88-A269-8993C8FE2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804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FE5B-369D-410F-AC04-097B84AC6C2B}" type="datetimeFigureOut">
              <a:rPr lang="es-MX" smtClean="0"/>
              <a:t>14/10/2015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787A-EF98-4E88-A269-8993C8FE2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4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FE5B-369D-410F-AC04-097B84AC6C2B}" type="datetimeFigureOut">
              <a:rPr lang="es-MX" smtClean="0"/>
              <a:t>14/10/2015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787A-EF98-4E88-A269-8993C8FE2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1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FE5B-369D-410F-AC04-097B84AC6C2B}" type="datetimeFigureOut">
              <a:rPr lang="es-MX" smtClean="0"/>
              <a:t>14/10/2015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787A-EF98-4E88-A269-8993C8FE2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29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FE5B-369D-410F-AC04-097B84AC6C2B}" type="datetimeFigureOut">
              <a:rPr lang="es-MX" smtClean="0"/>
              <a:t>14/10/2015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787A-EF98-4E88-A269-8993C8FE2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5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FE5B-369D-410F-AC04-097B84AC6C2B}" type="datetimeFigureOut">
              <a:rPr lang="es-MX" smtClean="0"/>
              <a:t>14/10/2015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787A-EF98-4E88-A269-8993C8FE2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38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FE5B-369D-410F-AC04-097B84AC6C2B}" type="datetimeFigureOut">
              <a:rPr lang="es-MX" smtClean="0"/>
              <a:t>14/10/2015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787A-EF98-4E88-A269-8993C8FE2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19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FE5B-369D-410F-AC04-097B84AC6C2B}" type="datetimeFigureOut">
              <a:rPr lang="es-MX" smtClean="0"/>
              <a:t>14/10/2015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787A-EF98-4E88-A269-8993C8FE2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20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FE5B-369D-410F-AC04-097B84AC6C2B}" type="datetimeFigureOut">
              <a:rPr lang="es-MX" smtClean="0"/>
              <a:t>14/10/2015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787A-EF98-4E88-A269-8993C8FE2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26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BFE5B-369D-410F-AC04-097B84AC6C2B}" type="datetimeFigureOut">
              <a:rPr lang="es-MX" smtClean="0"/>
              <a:t>14/10/2015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787A-EF98-4E88-A269-8993C8FE2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623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mail/u/0/?hl=es&amp;shva=1#14d212609d0725b2__ftn2" TargetMode="External"/><Relationship Id="rId2" Type="http://schemas.openxmlformats.org/officeDocument/2006/relationships/hyperlink" Target="https://mail.google.com/mail/u/0/?hl=es&amp;shva=1#14d212609d0725b2__ftn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47667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accent6">
                    <a:lumMod val="75000"/>
                  </a:schemeClr>
                </a:solidFill>
              </a:rPr>
              <a:t>Nuevo Modulo en Marco Normativo</a:t>
            </a:r>
            <a:endParaRPr lang="es-MX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55576" y="1340768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Actualmente tenemos un modulo en Marco Normativo, tendremos que desarrollar otro. Así quedaran los nombres (subtemas):</a:t>
            </a:r>
          </a:p>
          <a:p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Consideraciones por Entidad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Pon a Prueba tus Conocimientos</a:t>
            </a:r>
          </a:p>
          <a:p>
            <a:endParaRPr lang="es-MX" dirty="0"/>
          </a:p>
          <a:p>
            <a:r>
              <a:rPr lang="es-MX" dirty="0" smtClean="0"/>
              <a:t>Al momento de hacer </a:t>
            </a:r>
            <a:r>
              <a:rPr lang="es-MX" dirty="0" err="1" smtClean="0"/>
              <a:t>click</a:t>
            </a:r>
            <a:r>
              <a:rPr lang="es-MX" dirty="0" smtClean="0"/>
              <a:t> en Marco Normativo (menú principal), </a:t>
            </a:r>
            <a:r>
              <a:rPr lang="es-MX" dirty="0" err="1" smtClean="0"/>
              <a:t>apreceran</a:t>
            </a:r>
            <a:r>
              <a:rPr lang="es-MX" dirty="0" smtClean="0"/>
              <a:t> estos dos subtemas en botones color azul-verdoso, igual como </a:t>
            </a:r>
            <a:r>
              <a:rPr lang="es-MX" dirty="0" err="1" smtClean="0"/>
              <a:t>estan</a:t>
            </a:r>
            <a:r>
              <a:rPr lang="es-MX" dirty="0" smtClean="0"/>
              <a:t> los demás subtemas en los otros </a:t>
            </a:r>
            <a:r>
              <a:rPr lang="es-MX" dirty="0" err="1" smtClean="0"/>
              <a:t>modulos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b="1" dirty="0" smtClean="0"/>
              <a:t>Consideraciones por Entidad</a:t>
            </a:r>
            <a:r>
              <a:rPr lang="es-MX" dirty="0" smtClean="0"/>
              <a:t>: Es exactamente lo mismo que esta en actualmente en Marco Normativo, el mapa con su cuadro de gama de colores y la ventana de dialogo que aparece al principio.</a:t>
            </a:r>
          </a:p>
          <a:p>
            <a:endParaRPr lang="es-MX" dirty="0"/>
          </a:p>
          <a:p>
            <a:r>
              <a:rPr lang="es-MX" dirty="0" smtClean="0"/>
              <a:t>Pon a Prueba tus Conocimientos: Es una sección parecida al </a:t>
            </a:r>
            <a:r>
              <a:rPr lang="es-MX" dirty="0" err="1" smtClean="0"/>
              <a:t>Estigmometro</a:t>
            </a:r>
            <a:r>
              <a:rPr lang="es-MX" dirty="0" smtClean="0"/>
              <a:t> que consta de 5 preguntas. </a:t>
            </a:r>
          </a:p>
          <a:p>
            <a:r>
              <a:rPr lang="es-MX" dirty="0" smtClean="0"/>
              <a:t>Cada una de las 5 preguntas, tendrá 5 opciones de respuesta, pero sólo una es la correcta.  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02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47667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accent6">
                    <a:lumMod val="75000"/>
                  </a:schemeClr>
                </a:solidFill>
              </a:rPr>
              <a:t>Nuevo Modulo en Marco Normativo</a:t>
            </a:r>
            <a:endParaRPr lang="es-MX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55576" y="1340768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Pon a Prueba tus Conocimientos: </a:t>
            </a:r>
            <a:r>
              <a:rPr lang="es-MX" dirty="0" smtClean="0"/>
              <a:t>Es una sección parecida al </a:t>
            </a:r>
            <a:r>
              <a:rPr lang="es-MX" dirty="0" err="1" smtClean="0"/>
              <a:t>Estigmometro</a:t>
            </a:r>
            <a:r>
              <a:rPr lang="es-MX" dirty="0" smtClean="0"/>
              <a:t> que consta de 5 preguntas. </a:t>
            </a:r>
          </a:p>
          <a:p>
            <a:r>
              <a:rPr lang="es-MX" dirty="0" smtClean="0"/>
              <a:t>Cada una de las 5 preguntas, tendrá 5 opciones de respuesta, pero sólo una es la correcta.  </a:t>
            </a:r>
          </a:p>
          <a:p>
            <a:r>
              <a:rPr lang="es-MX" dirty="0" smtClean="0"/>
              <a:t>Independientemente cual haya sido la elección del usuario (respuesta), al finalizar la pregunta </a:t>
            </a:r>
            <a:r>
              <a:rPr lang="es-MX" dirty="0" err="1" smtClean="0"/>
              <a:t>aparecera</a:t>
            </a:r>
            <a:r>
              <a:rPr lang="es-MX" dirty="0" smtClean="0"/>
              <a:t> una ventana de dialogo con cierto texto, dando una explicación.</a:t>
            </a:r>
          </a:p>
          <a:p>
            <a:endParaRPr lang="es-MX" dirty="0" smtClean="0"/>
          </a:p>
          <a:p>
            <a:r>
              <a:rPr lang="es-MX" dirty="0" smtClean="0"/>
              <a:t>Cuando se haya respondido una pregunta no se podrá regresar a la pregunta anterior, y no se podrá ir a la siguiente pregunta si no se ha seleccionado una respuesta.</a:t>
            </a:r>
          </a:p>
          <a:p>
            <a:endParaRPr lang="es-MX" dirty="0"/>
          </a:p>
          <a:p>
            <a:r>
              <a:rPr lang="es-MX" dirty="0" smtClean="0"/>
              <a:t>Al finalizar las 5 preguntas aparecerá una calificación. Existen 3 tipos de calificación.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999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47667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accent6">
                    <a:lumMod val="75000"/>
                  </a:schemeClr>
                </a:solidFill>
              </a:rPr>
              <a:t>Nuevo Modulo en Marco Normativo</a:t>
            </a:r>
            <a:endParaRPr lang="es-MX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Francisco\Downloads\Screenshot_2015-05-05-13-09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14" y="1201122"/>
            <a:ext cx="3086842" cy="526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463988" y="1484784"/>
            <a:ext cx="46800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Al abrir la sección aparecerá la siguiente ventana de dialogo. Anexo la imagen en el mail «pon-a-prueba-tus-conocimientos». Seguir el este estilo.</a:t>
            </a:r>
          </a:p>
          <a:p>
            <a:endParaRPr lang="es-MX" dirty="0"/>
          </a:p>
          <a:p>
            <a:r>
              <a:rPr lang="es-MX" dirty="0" smtClean="0"/>
              <a:t>Y a continuación el siguiente texto:</a:t>
            </a:r>
          </a:p>
          <a:p>
            <a:endParaRPr lang="es-MX" dirty="0"/>
          </a:p>
          <a:p>
            <a:r>
              <a:rPr lang="es-MX" b="1" dirty="0" smtClean="0"/>
              <a:t>Instrucciones:</a:t>
            </a:r>
          </a:p>
          <a:p>
            <a:endParaRPr lang="es-MX" b="1" dirty="0"/>
          </a:p>
          <a:p>
            <a:pPr algn="just"/>
            <a:r>
              <a:rPr lang="es-MX" dirty="0"/>
              <a:t>Lee las siguientes preguntas y elige una de las múltiples opciones de respuesta. </a:t>
            </a:r>
            <a:endParaRPr lang="es-MX" dirty="0" smtClean="0"/>
          </a:p>
          <a:p>
            <a:pPr algn="just"/>
            <a:r>
              <a:rPr lang="es-MX" dirty="0"/>
              <a:t/>
            </a:r>
            <a:br>
              <a:rPr lang="es-MX" dirty="0"/>
            </a:br>
            <a:r>
              <a:rPr lang="es-MX" dirty="0"/>
              <a:t>Descubre qué tanto sabes sobre el marco normativo que regula la Interrupción Legal del Embarazo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¡Responde y pon a prueba tus conocimientos!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3491880" y="2636912"/>
            <a:ext cx="237626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2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Francisco\Downloads\Screenshot_2015-05-05-14-40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97901"/>
            <a:ext cx="3352238" cy="572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5576" y="260648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accent6">
                    <a:lumMod val="75000"/>
                  </a:schemeClr>
                </a:solidFill>
              </a:rPr>
              <a:t>Nuevo Modulo en Marco Normativo</a:t>
            </a:r>
            <a:endParaRPr lang="es-MX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932040" y="1628800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sección de Preguntas es muy parecida, solo que no va este logo.</a:t>
            </a:r>
          </a:p>
          <a:p>
            <a:r>
              <a:rPr lang="es-MX" dirty="0" smtClean="0"/>
              <a:t>Solo el número y la pregunta. </a:t>
            </a:r>
          </a:p>
          <a:p>
            <a:endParaRPr lang="es-MX" dirty="0"/>
          </a:p>
          <a:p>
            <a:r>
              <a:rPr lang="es-MX" dirty="0" smtClean="0"/>
              <a:t>No se puede ir a la pregunta anterior, ni la siguiente. Quitar flechas de preferencia. </a:t>
            </a:r>
          </a:p>
          <a:p>
            <a:endParaRPr lang="es-MX" dirty="0"/>
          </a:p>
          <a:p>
            <a:r>
              <a:rPr lang="es-MX" dirty="0" smtClean="0"/>
              <a:t>Pero si que se muestre el avance de las preguntas.</a:t>
            </a:r>
          </a:p>
          <a:p>
            <a:endParaRPr lang="es-MX" dirty="0"/>
          </a:p>
          <a:p>
            <a:r>
              <a:rPr lang="es-MX" dirty="0" smtClean="0"/>
              <a:t>Hasta que no den </a:t>
            </a:r>
            <a:r>
              <a:rPr lang="es-MX" dirty="0" err="1" smtClean="0"/>
              <a:t>click</a:t>
            </a:r>
            <a:r>
              <a:rPr lang="es-MX" dirty="0" smtClean="0"/>
              <a:t> en la imagen «Siguiente Pregunta», no se puede ir a la siguiente o que deslice el dedo a la derecha. Te anexo la imagen en el mail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H="1" flipV="1">
            <a:off x="3131840" y="1628800"/>
            <a:ext cx="18002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476642" y="3480602"/>
            <a:ext cx="2664296" cy="755750"/>
            <a:chOff x="468435" y="3871975"/>
            <a:chExt cx="8342165" cy="2438400"/>
          </a:xfrm>
        </p:grpSpPr>
        <p:pic>
          <p:nvPicPr>
            <p:cNvPr id="2053" name="Picture 5" descr="http://files.softicons.com/download/toolbar-icons/free-sound-icons-by-design-bolts/png/256x256/Next-Trac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3871975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CuadroTexto"/>
            <p:cNvSpPr txBox="1"/>
            <p:nvPr/>
          </p:nvSpPr>
          <p:spPr>
            <a:xfrm>
              <a:off x="468435" y="4627726"/>
              <a:ext cx="6696743" cy="99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>
                  <a:latin typeface="Arial Rounded MT Bold" pitchFamily="34" charset="0"/>
                </a:rPr>
                <a:t>Siguiente Pregunta</a:t>
              </a:r>
              <a:endParaRPr lang="es-MX" sz="1400" dirty="0">
                <a:latin typeface="Arial Rounded MT Bold" pitchFamily="34" charset="0"/>
              </a:endParaRPr>
            </a:p>
          </p:txBody>
        </p:sp>
      </p:grpSp>
      <p:cxnSp>
        <p:nvCxnSpPr>
          <p:cNvPr id="12" name="11 Conector recto de flecha"/>
          <p:cNvCxnSpPr/>
          <p:nvPr/>
        </p:nvCxnSpPr>
        <p:spPr>
          <a:xfrm flipH="1">
            <a:off x="3459742" y="3068960"/>
            <a:ext cx="1580310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23528" y="3068960"/>
            <a:ext cx="4716524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2362169" y="3845545"/>
            <a:ext cx="2737535" cy="2319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4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260648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accent6">
                    <a:lumMod val="75000"/>
                  </a:schemeClr>
                </a:solidFill>
              </a:rPr>
              <a:t>Nuevo Modulo en Marco Normativo</a:t>
            </a:r>
            <a:endParaRPr lang="es-MX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C:\Users\Francisco\Downloads\Screenshot_2015-05-05-13-09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01121"/>
            <a:ext cx="3086842" cy="526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813681" y="2683098"/>
            <a:ext cx="2736304" cy="218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4211960" y="1484784"/>
            <a:ext cx="4176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Al momento de elegir una respuesta y darle «siguiente pregunta».</a:t>
            </a:r>
          </a:p>
          <a:p>
            <a:endParaRPr lang="es-MX" dirty="0"/>
          </a:p>
          <a:p>
            <a:r>
              <a:rPr lang="es-MX" dirty="0" smtClean="0"/>
              <a:t>Aparecerá una ventana de dialogo con una explicación.</a:t>
            </a:r>
          </a:p>
          <a:p>
            <a:endParaRPr lang="es-MX" dirty="0"/>
          </a:p>
          <a:p>
            <a:r>
              <a:rPr lang="es-MX" dirty="0" smtClean="0"/>
              <a:t>Cuando cierras la ventana, aparece la siguiente pregunta.</a:t>
            </a:r>
          </a:p>
          <a:p>
            <a:endParaRPr lang="es-MX" dirty="0"/>
          </a:p>
          <a:p>
            <a:r>
              <a:rPr lang="es-MX" dirty="0" smtClean="0"/>
              <a:t>Seguramente </a:t>
            </a:r>
            <a:r>
              <a:rPr lang="es-MX" dirty="0" err="1" smtClean="0"/>
              <a:t>pondran</a:t>
            </a:r>
            <a:r>
              <a:rPr lang="es-MX" dirty="0" smtClean="0"/>
              <a:t> una imagen cabecera para estas ventanas pero por el momento no la tenemos.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813681" y="2898966"/>
            <a:ext cx="2747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/>
              <a:t>La violación es la única causal permitida en todos los estados de la República Mexicana</a:t>
            </a:r>
            <a:r>
              <a:rPr lang="es-MX" sz="1200" dirty="0"/>
              <a:t>. La Ley General de Víctimas establece que todas las mujeres que han sido violadas tienen derecho a abortar si así lo deciden. Se trata de un servicio de emergencia médica obligatoria que no puede condicionarse bajo ninguna circunstancia.</a:t>
            </a:r>
          </a:p>
        </p:txBody>
      </p:sp>
    </p:spTree>
    <p:extLst>
      <p:ext uri="{BB962C8B-B14F-4D97-AF65-F5344CB8AC3E}">
        <p14:creationId xmlns:p14="http://schemas.microsoft.com/office/powerpoint/2010/main" val="276041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rancisco\Downloads\Screenshot_2015-05-05-14-40-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3748013" cy="639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88024" y="476672"/>
            <a:ext cx="388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Al finalizar las 5 preguntas aparecerá una calificación.</a:t>
            </a:r>
          </a:p>
          <a:p>
            <a:endParaRPr lang="es-MX" dirty="0"/>
          </a:p>
          <a:p>
            <a:r>
              <a:rPr lang="es-MX" dirty="0" smtClean="0"/>
              <a:t>Las imágenes las anexo en la </a:t>
            </a:r>
            <a:r>
              <a:rPr lang="es-MX" dirty="0" err="1" smtClean="0"/>
              <a:t>sigueintes</a:t>
            </a:r>
            <a:r>
              <a:rPr lang="es-MX" dirty="0" smtClean="0"/>
              <a:t> diapositivas.</a:t>
            </a:r>
          </a:p>
          <a:p>
            <a:endParaRPr lang="es-MX" dirty="0"/>
          </a:p>
          <a:p>
            <a:r>
              <a:rPr lang="es-MX" dirty="0" smtClean="0"/>
              <a:t>Agregar el siguiente texto, en todos los resultados.</a:t>
            </a:r>
          </a:p>
          <a:p>
            <a:endParaRPr lang="es-MX" dirty="0"/>
          </a:p>
          <a:p>
            <a:r>
              <a:rPr lang="es-MX" dirty="0" smtClean="0"/>
              <a:t>Estos botones permanecerán.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387687" y="4293096"/>
            <a:ext cx="3816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b="1" dirty="0"/>
              <a:t>CONOCER LA NORMATIVIDAD DE LA ILE EN MÉXICO ME PERMITE SALVAR </a:t>
            </a:r>
            <a:r>
              <a:rPr lang="es-MX" sz="1200" b="1" dirty="0" smtClean="0"/>
              <a:t>VIDAS</a:t>
            </a:r>
          </a:p>
          <a:p>
            <a:pPr algn="ctr"/>
            <a:endParaRPr lang="es-MX" sz="1200" dirty="0"/>
          </a:p>
          <a:p>
            <a:pPr algn="ctr"/>
            <a:r>
              <a:rPr lang="es-MX" sz="1200" b="1" dirty="0"/>
              <a:t>Porque Soy Médico y No Juez #</a:t>
            </a:r>
            <a:r>
              <a:rPr lang="es-MX" sz="1200" b="1" dirty="0" err="1"/>
              <a:t>YoEstoyContigo</a:t>
            </a:r>
            <a:endParaRPr lang="es-MX" sz="1200" dirty="0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3491880" y="3140968"/>
            <a:ext cx="1296144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>
            <a:off x="2051720" y="3140968"/>
            <a:ext cx="2736304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2295899" y="2492896"/>
            <a:ext cx="2636141" cy="183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260648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/>
              <a:t>1. ¿Por cuál de las siguientes razones una mujer puede abortar de forma legal en cualquier estado de la República Mexicana?</a:t>
            </a:r>
            <a:endParaRPr lang="es-MX" sz="1200" dirty="0"/>
          </a:p>
          <a:p>
            <a:r>
              <a:rPr lang="es-MX" sz="1200" dirty="0"/>
              <a:t>1. Grave daño a la salud de la mujer</a:t>
            </a:r>
          </a:p>
          <a:p>
            <a:r>
              <a:rPr lang="es-MX" sz="1200" dirty="0"/>
              <a:t>2. Peligro de muerte de la mujer</a:t>
            </a:r>
          </a:p>
          <a:p>
            <a:r>
              <a:rPr lang="es-MX" sz="1200" dirty="0"/>
              <a:t>3. Violación de la mujer</a:t>
            </a:r>
          </a:p>
          <a:p>
            <a:r>
              <a:rPr lang="es-MX" sz="1200" dirty="0"/>
              <a:t>4. Malformaciones en el producto</a:t>
            </a:r>
          </a:p>
          <a:p>
            <a:r>
              <a:rPr lang="es-MX" sz="1200" dirty="0"/>
              <a:t> </a:t>
            </a:r>
          </a:p>
          <a:p>
            <a:r>
              <a:rPr lang="es-MX" sz="1200" dirty="0"/>
              <a:t>Pantalla entre pregunta y pregunta:</a:t>
            </a:r>
          </a:p>
          <a:p>
            <a:r>
              <a:rPr lang="es-MX" sz="1200" b="1" dirty="0"/>
              <a:t>La violación es la única causal permitida en todos los estados de la República Mexicana</a:t>
            </a:r>
            <a:r>
              <a:rPr lang="es-MX" sz="1200" dirty="0"/>
              <a:t>. La Ley General de Víctimas establece que todas las mujeres que han sido violadas tienen derecho a abortar si así lo deciden. Se trata de un servicio de emergencia médica obligatoria que no puede condicionarse bajo ninguna circunstancia.</a:t>
            </a:r>
          </a:p>
          <a:p>
            <a:r>
              <a:rPr lang="es-MX" sz="1200" b="1" dirty="0"/>
              <a:t> </a:t>
            </a:r>
            <a:endParaRPr lang="es-MX" sz="1200" dirty="0"/>
          </a:p>
          <a:p>
            <a:r>
              <a:rPr lang="es-MX" sz="1200" b="1" dirty="0"/>
              <a:t>2.-  ¿En qué estados de la República Mexicana el aborto es legal por razones económicas?</a:t>
            </a:r>
            <a:endParaRPr lang="es-MX" sz="1200" dirty="0"/>
          </a:p>
          <a:p>
            <a:r>
              <a:rPr lang="es-MX" sz="1200" dirty="0"/>
              <a:t>1. Michoacán y Yucatán</a:t>
            </a:r>
          </a:p>
          <a:p>
            <a:r>
              <a:rPr lang="es-MX" sz="1200" dirty="0"/>
              <a:t>2. Oaxaca y Veracruz</a:t>
            </a:r>
          </a:p>
          <a:p>
            <a:r>
              <a:rPr lang="es-MX" sz="1200" dirty="0"/>
              <a:t>3. Veracruz y Distrito Federal</a:t>
            </a:r>
          </a:p>
          <a:p>
            <a:r>
              <a:rPr lang="es-MX" sz="1200" dirty="0"/>
              <a:t>4. Hidalgo y Estado de México</a:t>
            </a:r>
          </a:p>
          <a:p>
            <a:r>
              <a:rPr lang="es-MX" sz="1200" dirty="0"/>
              <a:t> </a:t>
            </a:r>
          </a:p>
          <a:p>
            <a:r>
              <a:rPr lang="es-MX" sz="1200" dirty="0"/>
              <a:t>Pantalla entre pregunta y pregunta:</a:t>
            </a:r>
          </a:p>
          <a:p>
            <a:r>
              <a:rPr lang="es-MX" sz="1200" b="1" dirty="0"/>
              <a:t>En Michoacán y Yucatán el aborto es legal por razones económicas.</a:t>
            </a:r>
            <a:r>
              <a:rPr lang="es-MX" sz="1200" dirty="0"/>
              <a:t>  Prohibir el aborto a las mujeres que se encuentran en situación de pobreza, agrava su condición de vulnerabilidad y atenta contra sus derechos humanos.</a:t>
            </a:r>
          </a:p>
          <a:p>
            <a:r>
              <a:rPr lang="es-MX" sz="1200" dirty="0"/>
              <a:t> </a:t>
            </a:r>
          </a:p>
          <a:p>
            <a:r>
              <a:rPr lang="es-MX" sz="1200" b="1" dirty="0"/>
              <a:t>3.-  ¿En qué estado de la República Mexicana el aborto voluntario es legal, hasta las 12 semanas de embarazo?</a:t>
            </a:r>
            <a:endParaRPr lang="es-MX" sz="1200" dirty="0"/>
          </a:p>
          <a:p>
            <a:r>
              <a:rPr lang="es-MX" sz="1200" dirty="0"/>
              <a:t>1. Estado de México</a:t>
            </a:r>
          </a:p>
          <a:p>
            <a:r>
              <a:rPr lang="es-MX" sz="1200" dirty="0"/>
              <a:t>2. Hidalgo</a:t>
            </a:r>
          </a:p>
          <a:p>
            <a:r>
              <a:rPr lang="es-MX" sz="1200" dirty="0"/>
              <a:t>3. Distrito Federal</a:t>
            </a:r>
          </a:p>
          <a:p>
            <a:r>
              <a:rPr lang="es-MX" sz="1200" dirty="0"/>
              <a:t>4. Tabasco</a:t>
            </a:r>
          </a:p>
          <a:p>
            <a:r>
              <a:rPr lang="es-MX" sz="1200" dirty="0"/>
              <a:t> </a:t>
            </a:r>
          </a:p>
          <a:p>
            <a:r>
              <a:rPr lang="es-MX" sz="1200" dirty="0"/>
              <a:t>Pantalla entre pregunta y pregunta</a:t>
            </a:r>
          </a:p>
          <a:p>
            <a:r>
              <a:rPr lang="es-MX" sz="1200" b="1" dirty="0"/>
              <a:t>Desde 2007, Interrumpir el embarazo es legal en el Distrito Federal.</a:t>
            </a:r>
            <a:r>
              <a:rPr lang="es-MX" sz="1200" dirty="0"/>
              <a:t> Año con año miles de mujeres de distintos estados de la República acuden a los servicios públicos de salud para poder ejercer su derecho a decidir, con absoluta seguridad. </a:t>
            </a:r>
          </a:p>
        </p:txBody>
      </p:sp>
    </p:spTree>
    <p:extLst>
      <p:ext uri="{BB962C8B-B14F-4D97-AF65-F5344CB8AC3E}">
        <p14:creationId xmlns:p14="http://schemas.microsoft.com/office/powerpoint/2010/main" val="213530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260648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200" b="1" dirty="0"/>
          </a:p>
          <a:p>
            <a:r>
              <a:rPr lang="es-MX" sz="1200" b="1" dirty="0" smtClean="0"/>
              <a:t>4.-  Si a tu centro de salud llegara una mujer solicitando una ILE por violación tú decidirías…</a:t>
            </a:r>
            <a:endParaRPr lang="es-MX" sz="1200" dirty="0" smtClean="0"/>
          </a:p>
          <a:p>
            <a:r>
              <a:rPr lang="es-MX" sz="1200" dirty="0" smtClean="0"/>
              <a:t>1. Investigar primero si es verdad que la mujer fue violada para darle el servicio</a:t>
            </a:r>
          </a:p>
          <a:p>
            <a:r>
              <a:rPr lang="es-MX" sz="1200" dirty="0" smtClean="0"/>
              <a:t>2. Negarte a hacer el aborto y decirle a la mujer que busque otro proveedor</a:t>
            </a:r>
          </a:p>
          <a:p>
            <a:r>
              <a:rPr lang="es-MX" sz="1200" dirty="0" smtClean="0"/>
              <a:t>3. Referirla con un médico privado que conozcas</a:t>
            </a:r>
          </a:p>
          <a:p>
            <a:r>
              <a:rPr lang="es-MX" sz="1200" dirty="0" smtClean="0"/>
              <a:t>4. Darle el servicio si cuentas con las habilidades para hacerlo</a:t>
            </a:r>
          </a:p>
          <a:p>
            <a:r>
              <a:rPr lang="es-MX" sz="1200" dirty="0" smtClean="0"/>
              <a:t>Pantalla entre pregunta y pregunta</a:t>
            </a:r>
          </a:p>
          <a:p>
            <a:r>
              <a:rPr lang="es-MX" sz="1200" dirty="0" smtClean="0"/>
              <a:t>El personal médico puede </a:t>
            </a:r>
            <a:r>
              <a:rPr lang="es-MX" sz="1200" b="1" dirty="0" smtClean="0"/>
              <a:t>decidir legalmente proteger la intimidad</a:t>
            </a:r>
            <a:r>
              <a:rPr lang="es-MX" sz="1200" dirty="0" smtClean="0"/>
              <a:t> de su usuaria, aunque encuentre secuelas de aborto inducido. La ley reconoce que ciertos vínculos profesionales, dificultan </a:t>
            </a:r>
            <a:r>
              <a:rPr lang="es-MX" sz="1200" b="1" dirty="0" smtClean="0"/>
              <a:t>comunicar la comisión de un delito</a:t>
            </a:r>
            <a:r>
              <a:rPr lang="es-MX" sz="1200" dirty="0" smtClean="0"/>
              <a:t> o revelar la identidad del autor del mismo. Los proveedores de servicios de salud deben a sus usuarias confidencialidad. Por </a:t>
            </a:r>
            <a:r>
              <a:rPr lang="es-MX" sz="1200" dirty="0" err="1" smtClean="0"/>
              <a:t>ello,</a:t>
            </a:r>
            <a:r>
              <a:rPr lang="es-MX" sz="1200" u="sng" dirty="0" err="1" smtClean="0"/>
              <a:t>pueden</a:t>
            </a:r>
            <a:r>
              <a:rPr lang="es-MX" sz="1200" b="1" u="sng" dirty="0" smtClean="0"/>
              <a:t> </a:t>
            </a:r>
            <a:r>
              <a:rPr lang="es-MX" sz="1200" dirty="0" smtClean="0"/>
              <a:t>negarse a proporcionar información sobre un aborto presumiblemente provocado por ella.</a:t>
            </a:r>
            <a:r>
              <a:rPr lang="es-MX" sz="1200" dirty="0" smtClean="0">
                <a:hlinkClick r:id="rId2"/>
              </a:rPr>
              <a:t>[1]</a:t>
            </a:r>
            <a:endParaRPr lang="es-MX" sz="1200" dirty="0" smtClean="0"/>
          </a:p>
          <a:p>
            <a:r>
              <a:rPr lang="es-MX" sz="1200" b="1" dirty="0" smtClean="0"/>
              <a:t> </a:t>
            </a:r>
            <a:endParaRPr lang="es-MX" sz="1200" dirty="0" smtClean="0"/>
          </a:p>
          <a:p>
            <a:r>
              <a:rPr lang="es-MX" sz="1200" b="1" dirty="0" smtClean="0"/>
              <a:t>5. ¿Quiénes pueden negarse a practicar una interrupción legal del embarazo por argumentos morales?</a:t>
            </a:r>
            <a:endParaRPr lang="es-MX" sz="1200" dirty="0" smtClean="0"/>
          </a:p>
          <a:p>
            <a:r>
              <a:rPr lang="es-MX" sz="1200" dirty="0" smtClean="0"/>
              <a:t>1.  Todo el personal que labora en un servicio de  salud</a:t>
            </a:r>
          </a:p>
          <a:p>
            <a:r>
              <a:rPr lang="es-MX" sz="1200" dirty="0" smtClean="0"/>
              <a:t>2.  La institución de salud</a:t>
            </a:r>
          </a:p>
          <a:p>
            <a:r>
              <a:rPr lang="es-MX" sz="1200" dirty="0" smtClean="0"/>
              <a:t>3. El  personal médico capacitado para realizarlo</a:t>
            </a:r>
          </a:p>
          <a:p>
            <a:r>
              <a:rPr lang="es-MX" sz="1200" dirty="0" smtClean="0"/>
              <a:t> </a:t>
            </a:r>
          </a:p>
          <a:p>
            <a:r>
              <a:rPr lang="es-MX" sz="1200" dirty="0" smtClean="0"/>
              <a:t>Pantalla entre pregunta y pregunta</a:t>
            </a:r>
          </a:p>
          <a:p>
            <a:r>
              <a:rPr lang="es-MX" sz="1200" dirty="0" smtClean="0"/>
              <a:t>Con la objeción de conciencia </a:t>
            </a:r>
            <a:r>
              <a:rPr lang="es-MX" sz="1200" b="1" dirty="0" smtClean="0"/>
              <a:t>el único que puede negarse a practicar la interrupción legal del embarazo  es la/el  médico</a:t>
            </a:r>
            <a:r>
              <a:rPr lang="es-MX" sz="1200" dirty="0" smtClean="0"/>
              <a:t>, aunque éste tendría que asegurar el derecho de la mujer a recibir el servicio.  La objeción de conciencia es personal, no institucional, por ello el personal médico tiene la obligación de canalizar a otro proveedor de servicios, siempre y cuando la demora no ponga en riesgo la salud o la vida de la mujer.</a:t>
            </a:r>
            <a:r>
              <a:rPr lang="es-MX" sz="1200" dirty="0" smtClean="0">
                <a:hlinkClick r:id="rId3"/>
              </a:rPr>
              <a:t>[2]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88889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627784" y="332656"/>
            <a:ext cx="62646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 smtClean="0"/>
              <a:t>RESULTADOS</a:t>
            </a:r>
          </a:p>
          <a:p>
            <a:endParaRPr lang="es-MX" sz="2000" dirty="0"/>
          </a:p>
          <a:p>
            <a:r>
              <a:rPr lang="es-MX" sz="2000" dirty="0"/>
              <a:t>Felicidades!!!  Conoces aspectos generales de la normatividad del aborto</a:t>
            </a:r>
            <a:r>
              <a:rPr lang="es-MX" sz="2000" strike="sngStrike" dirty="0"/>
              <a:t> legal</a:t>
            </a:r>
            <a:r>
              <a:rPr lang="es-MX" sz="2000" dirty="0"/>
              <a:t> en México y facilitas el acceso a las mujeres. SI CONTESTA TODAS LAS PREGUNTAS BIEN: 1=3; 2=1, 3=3, 4=4 y </a:t>
            </a:r>
            <a:r>
              <a:rPr lang="es-MX" sz="2000" dirty="0" smtClean="0"/>
              <a:t>5=3</a:t>
            </a:r>
          </a:p>
          <a:p>
            <a:endParaRPr lang="es-MX" sz="2000" dirty="0" smtClean="0"/>
          </a:p>
          <a:p>
            <a:endParaRPr lang="es-MX" sz="2000" dirty="0"/>
          </a:p>
          <a:p>
            <a:r>
              <a:rPr lang="es-MX" sz="2000" dirty="0"/>
              <a:t>Sigue actualizando tus conocimientos sobre la normatividad y en esa medida podrás ampliar el acceso a las mujeres  SI CONTESTA  DE 3 A 4 </a:t>
            </a:r>
            <a:r>
              <a:rPr lang="es-MX" sz="2000" dirty="0" smtClean="0"/>
              <a:t>ACIERTOS</a:t>
            </a:r>
          </a:p>
          <a:p>
            <a:endParaRPr lang="es-MX" sz="2000" dirty="0"/>
          </a:p>
          <a:p>
            <a:r>
              <a:rPr lang="es-MX" sz="2000" dirty="0"/>
              <a:t> </a:t>
            </a:r>
          </a:p>
          <a:p>
            <a:r>
              <a:rPr lang="es-MX" sz="2000" dirty="0" smtClean="0"/>
              <a:t>Cuidado!!! Desconocer </a:t>
            </a:r>
            <a:r>
              <a:rPr lang="es-MX" sz="2000" dirty="0"/>
              <a:t>la normatividad puede poner en riesgo la salud de las mujeres y tu desempeño profesional  SI TUVO 1 Ó 2 ACIERTOS  ACIERTO O TODAS MAL</a:t>
            </a:r>
          </a:p>
        </p:txBody>
      </p:sp>
      <p:pic>
        <p:nvPicPr>
          <p:cNvPr id="4098" name="Picture 2" descr="http://mochin4.myweb.hinet.net/img/biggoo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00" y="-243408"/>
            <a:ext cx="2663583" cy="266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mochin4.myweb.hinet.net/img/biggoo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99487">
            <a:off x="-9401" y="4431957"/>
            <a:ext cx="2663583" cy="266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dn.1001freedownloads.com/vector/thumb/69663/lear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4" y="2276872"/>
            <a:ext cx="2547575" cy="24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934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621</Words>
  <Application>Microsoft Office PowerPoint</Application>
  <PresentationFormat>Presentación en pantalla (4:3)</PresentationFormat>
  <Paragraphs>114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Arial Rounded MT Bold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</dc:creator>
  <cp:lastModifiedBy>Bernardo Arriaga Vélez L. de G.</cp:lastModifiedBy>
  <cp:revision>13</cp:revision>
  <dcterms:created xsi:type="dcterms:W3CDTF">2015-05-05T16:59:00Z</dcterms:created>
  <dcterms:modified xsi:type="dcterms:W3CDTF">2015-10-14T23:16:49Z</dcterms:modified>
</cp:coreProperties>
</file>