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4" r:id="rId2"/>
    <p:sldId id="256" r:id="rId3"/>
    <p:sldId id="257" r:id="rId4"/>
    <p:sldId id="258" r:id="rId5"/>
    <p:sldId id="259" r:id="rId6"/>
    <p:sldId id="280" r:id="rId7"/>
    <p:sldId id="260" r:id="rId8"/>
    <p:sldId id="281" r:id="rId9"/>
    <p:sldId id="261" r:id="rId10"/>
    <p:sldId id="276" r:id="rId11"/>
    <p:sldId id="262" r:id="rId12"/>
    <p:sldId id="263" r:id="rId13"/>
    <p:sldId id="264" r:id="rId14"/>
    <p:sldId id="283" r:id="rId15"/>
    <p:sldId id="277" r:id="rId16"/>
    <p:sldId id="282" r:id="rId17"/>
    <p:sldId id="265" r:id="rId18"/>
    <p:sldId id="266" r:id="rId19"/>
    <p:sldId id="284" r:id="rId20"/>
    <p:sldId id="267" r:id="rId21"/>
    <p:sldId id="268" r:id="rId22"/>
    <p:sldId id="269" r:id="rId23"/>
    <p:sldId id="270" r:id="rId24"/>
    <p:sldId id="271" r:id="rId25"/>
    <p:sldId id="272" r:id="rId26"/>
    <p:sldId id="279" r:id="rId27"/>
    <p:sldId id="273" r:id="rId28"/>
    <p:sldId id="278" r:id="rId29"/>
  </p:sldIdLst>
  <p:sldSz cx="12192000" cy="6858000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0004E"/>
    <a:srgbClr val="D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25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47E6A-939A-4459-9DB9-EA18F5F149C0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027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70D1F-3211-40ED-BACE-603E24D203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71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027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6090B-20F3-4E93-8394-C5ECCB1A736E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6421" y="4416426"/>
            <a:ext cx="5485158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027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A01C-26AE-467D-BBA4-F315EA17D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25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4A01C-26AE-467D-BBA4-F315EA17D4D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33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1" dirty="0" smtClean="0"/>
              <a:t>Acude  a urgencias con historia de sangrado de moderada cantidad y dolor tipo cólico acompañado de fiebre, nauseas y calofríos de 1 día de evolución. </a:t>
            </a:r>
          </a:p>
          <a:p>
            <a:r>
              <a:rPr lang="es-MX" sz="1200" b="1" dirty="0" smtClean="0"/>
              <a:t>Hallazgos relevantes a la exploración física: TA: 100/60 </a:t>
            </a:r>
            <a:r>
              <a:rPr lang="es-MX" sz="1200" b="1" dirty="0" err="1" smtClean="0"/>
              <a:t>mmHg</a:t>
            </a:r>
            <a:r>
              <a:rPr lang="es-MX" sz="1200" b="1" dirty="0" smtClean="0"/>
              <a:t>.  FC: 110 </a:t>
            </a:r>
            <a:r>
              <a:rPr lang="es-MX" sz="1200" b="1" dirty="0" err="1" smtClean="0"/>
              <a:t>lpm</a:t>
            </a:r>
            <a:r>
              <a:rPr lang="es-MX" sz="1200" b="1" dirty="0" smtClean="0"/>
              <a:t>.  T: 38.5 ° C.  FR: 20 rpm. </a:t>
            </a:r>
            <a:r>
              <a:rPr lang="es-MX" sz="1200" b="1" dirty="0" err="1" smtClean="0"/>
              <a:t>Sat</a:t>
            </a:r>
            <a:r>
              <a:rPr lang="es-MX" sz="1200" b="1" dirty="0" smtClean="0"/>
              <a:t> O2: 98%.   abdomen plano, sin dato de irritación peritoneal.  A la exploración ginecológica: espéculo:  sangrado fétido  proveniente de cavidad uterina con material que recuerda a restos ovulares en canal vaginal, al tato bimanual: útero en  AVF 10x8x3 </a:t>
            </a:r>
            <a:r>
              <a:rPr lang="es-MX" sz="1200" b="1" dirty="0" err="1" smtClean="0"/>
              <a:t>cms</a:t>
            </a:r>
            <a:r>
              <a:rPr lang="es-MX" sz="1200" b="1" dirty="0" smtClean="0"/>
              <a:t>, sin masas </a:t>
            </a:r>
            <a:r>
              <a:rPr lang="es-MX" sz="1200" b="1" dirty="0" err="1" smtClean="0"/>
              <a:t>anexiales</a:t>
            </a:r>
            <a:r>
              <a:rPr lang="es-MX" sz="1200" b="1" dirty="0" smtClean="0"/>
              <a:t>, sensibilidad a la movilización. </a:t>
            </a:r>
            <a:r>
              <a:rPr lang="es-MX" sz="1200" b="1" dirty="0" err="1" smtClean="0"/>
              <a:t>cervix</a:t>
            </a:r>
            <a:r>
              <a:rPr lang="es-MX" sz="1200" b="1" dirty="0" smtClean="0"/>
              <a:t>  dilatado. 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4A01C-26AE-467D-BBA4-F315EA17D4D9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33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1" dirty="0" smtClean="0"/>
              <a:t>Acude  a urgencias con historia de sangrado de moderada cantidad y dolor tipo cólico acompañado de fiebre, nauseas y calofríos de 1 día de evolución. </a:t>
            </a:r>
          </a:p>
          <a:p>
            <a:r>
              <a:rPr lang="es-MX" sz="1200" b="1" dirty="0" smtClean="0"/>
              <a:t>Hallazgos relevantes a la exploración física: TA: 100/60 </a:t>
            </a:r>
            <a:r>
              <a:rPr lang="es-MX" sz="1200" b="1" dirty="0" err="1" smtClean="0"/>
              <a:t>mmHg</a:t>
            </a:r>
            <a:r>
              <a:rPr lang="es-MX" sz="1200" b="1" dirty="0" smtClean="0"/>
              <a:t>.  FC: 110 </a:t>
            </a:r>
            <a:r>
              <a:rPr lang="es-MX" sz="1200" b="1" dirty="0" err="1" smtClean="0"/>
              <a:t>lpm</a:t>
            </a:r>
            <a:r>
              <a:rPr lang="es-MX" sz="1200" b="1" dirty="0" smtClean="0"/>
              <a:t>.  T: 38.5 ° C.  FR: 20 rpm. </a:t>
            </a:r>
            <a:r>
              <a:rPr lang="es-MX" sz="1200" b="1" dirty="0" err="1" smtClean="0"/>
              <a:t>Sat</a:t>
            </a:r>
            <a:r>
              <a:rPr lang="es-MX" sz="1200" b="1" dirty="0" smtClean="0"/>
              <a:t> O2: 98%.   abdomen plano, sin dato de irritación peritoneal.  A la exploración ginecológica: espéculo:  sangrado fétido  proveniente de cavidad uterina con material que recuerda a restos ovulares en canal vaginal, al tato bimanual: útero en  AVF 10x8x3 </a:t>
            </a:r>
            <a:r>
              <a:rPr lang="es-MX" sz="1200" b="1" dirty="0" err="1" smtClean="0"/>
              <a:t>cms</a:t>
            </a:r>
            <a:r>
              <a:rPr lang="es-MX" sz="1200" b="1" dirty="0" smtClean="0"/>
              <a:t>, sin masas </a:t>
            </a:r>
            <a:r>
              <a:rPr lang="es-MX" sz="1200" b="1" dirty="0" err="1" smtClean="0"/>
              <a:t>anexiales</a:t>
            </a:r>
            <a:r>
              <a:rPr lang="es-MX" sz="1200" b="1" dirty="0" smtClean="0"/>
              <a:t>, sensibilidad a la movilización. </a:t>
            </a:r>
            <a:r>
              <a:rPr lang="es-MX" sz="1200" b="1" dirty="0" err="1" smtClean="0"/>
              <a:t>cervix</a:t>
            </a:r>
            <a:r>
              <a:rPr lang="es-MX" sz="1200" b="1" dirty="0" smtClean="0"/>
              <a:t>  dilatado. 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4A01C-26AE-467D-BBA4-F315EA17D4D9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33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58D-1983-499C-8D62-BA19826B247B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92CC-F719-49C0-A94E-231C6EA1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7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58D-1983-499C-8D62-BA19826B247B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92CC-F719-49C0-A94E-231C6EA1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9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58D-1983-499C-8D62-BA19826B247B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92CC-F719-49C0-A94E-231C6EA1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6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58D-1983-499C-8D62-BA19826B247B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92CC-F719-49C0-A94E-231C6EA1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05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58D-1983-499C-8D62-BA19826B247B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92CC-F719-49C0-A94E-231C6EA1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98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58D-1983-499C-8D62-BA19826B247B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92CC-F719-49C0-A94E-231C6EA1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10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58D-1983-499C-8D62-BA19826B247B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92CC-F719-49C0-A94E-231C6EA1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75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58D-1983-499C-8D62-BA19826B247B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92CC-F719-49C0-A94E-231C6EA1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26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58D-1983-499C-8D62-BA19826B247B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92CC-F719-49C0-A94E-231C6EA1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13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58D-1983-499C-8D62-BA19826B247B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92CC-F719-49C0-A94E-231C6EA1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8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258D-1983-499C-8D62-BA19826B247B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92CC-F719-49C0-A94E-231C6EA1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7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258D-1983-499C-8D62-BA19826B247B}" type="datetimeFigureOut">
              <a:rPr lang="es-MX" smtClean="0"/>
              <a:t>22/09/2015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92CC-F719-49C0-A94E-231C6EA194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90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ps.who.int/iris/bitstream/10665/44710/1/9789243563886_spa.pdf" TargetMode="External"/><Relationship Id="rId4" Type="http://schemas.openxmlformats.org/officeDocument/2006/relationships/image" Target="../media/image4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699" y="1249251"/>
            <a:ext cx="2678805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b="1" dirty="0" smtClean="0"/>
              <a:t>Favor de cuidar que todos los párrafos y todos los </a:t>
            </a:r>
            <a:r>
              <a:rPr lang="es-MX" b="1" dirty="0" err="1" smtClean="0"/>
              <a:t>bullets</a:t>
            </a:r>
            <a:r>
              <a:rPr lang="es-MX" b="1" dirty="0" smtClean="0"/>
              <a:t> cierren con punto (.)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9081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904" y="1238593"/>
            <a:ext cx="9138313" cy="1325563"/>
          </a:xfrm>
          <a:solidFill>
            <a:srgbClr val="D0008B"/>
          </a:solidFill>
        </p:spPr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Ventajas del aborto con medicamentos en el 1er trimestre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94377"/>
            <a:ext cx="9083722" cy="2487068"/>
          </a:xfr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endParaRPr lang="es-MX" sz="2400" dirty="0" smtClean="0"/>
          </a:p>
          <a:p>
            <a:r>
              <a:rPr lang="es-MX" sz="2400" dirty="0" smtClean="0"/>
              <a:t>Es muy parecido al </a:t>
            </a:r>
            <a:r>
              <a:rPr lang="es-MX" sz="2400" dirty="0"/>
              <a:t>proceso del aborto espontáneo</a:t>
            </a:r>
          </a:p>
          <a:p>
            <a:r>
              <a:rPr lang="es-MX" sz="2400" dirty="0" smtClean="0"/>
              <a:t>No requiere dilatación mecánica</a:t>
            </a:r>
          </a:p>
          <a:p>
            <a:r>
              <a:rPr lang="es-MX" sz="2400" dirty="0" smtClean="0"/>
              <a:t>Es </a:t>
            </a:r>
            <a:r>
              <a:rPr lang="es-MX" sz="2400" dirty="0"/>
              <a:t>controlado por la </a:t>
            </a:r>
            <a:r>
              <a:rPr lang="es-MX" sz="2400" dirty="0" smtClean="0"/>
              <a:t>mujer: ella puede realizar el </a:t>
            </a:r>
            <a:r>
              <a:rPr lang="es-MX" sz="2400" dirty="0"/>
              <a:t>procedimiento en su domicilio, en el momento </a:t>
            </a:r>
            <a:r>
              <a:rPr lang="es-MX" sz="2400" dirty="0" smtClean="0"/>
              <a:t>más </a:t>
            </a:r>
            <a:r>
              <a:rPr lang="es-MX" sz="2400" dirty="0"/>
              <a:t>oportuno y acompañada por la/las personas </a:t>
            </a:r>
            <a:r>
              <a:rPr lang="es-MX" sz="2400" dirty="0" smtClean="0"/>
              <a:t>cercanas (hasta una edad gestacional de 9-10 </a:t>
            </a:r>
            <a:r>
              <a:rPr lang="es-MX" sz="2400" dirty="0"/>
              <a:t>semanas</a:t>
            </a:r>
            <a:r>
              <a:rPr lang="es-MX" sz="2400" dirty="0" smtClean="0"/>
              <a:t>). No </a:t>
            </a:r>
            <a:r>
              <a:rPr lang="es-MX" sz="2400" dirty="0"/>
              <a:t>es necesaria  la presencia de un profesional de la </a:t>
            </a:r>
            <a:r>
              <a:rPr lang="es-MX" sz="2400" dirty="0" smtClean="0"/>
              <a:t>salud</a:t>
            </a:r>
          </a:p>
          <a:p>
            <a:r>
              <a:rPr lang="es-MX" sz="2400" dirty="0" smtClean="0"/>
              <a:t>En </a:t>
            </a:r>
            <a:r>
              <a:rPr lang="es-MX" sz="2400" dirty="0"/>
              <a:t>comparación con la evacuación </a:t>
            </a:r>
            <a:r>
              <a:rPr lang="es-MX" sz="2400" dirty="0" err="1"/>
              <a:t>endouterina</a:t>
            </a:r>
            <a:r>
              <a:rPr lang="es-MX" sz="2400" dirty="0"/>
              <a:t> </a:t>
            </a:r>
            <a:r>
              <a:rPr lang="es-MX" sz="2400" dirty="0" smtClean="0"/>
              <a:t>(</a:t>
            </a:r>
            <a:r>
              <a:rPr lang="es-MX" sz="2400" dirty="0"/>
              <a:t>manual o eléctrica), sin </a:t>
            </a:r>
            <a:r>
              <a:rPr lang="es-MX" sz="2400" dirty="0" smtClean="0"/>
              <a:t>embargo, </a:t>
            </a:r>
            <a:r>
              <a:rPr lang="es-MX" sz="2400" dirty="0"/>
              <a:t>el proceso toma unos días para completarse (3 a 10 días en promedio). </a:t>
            </a:r>
          </a:p>
          <a:p>
            <a:endParaRPr lang="es-MX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55374" y="885280"/>
            <a:ext cx="53669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MX" dirty="0" smtClean="0"/>
              <a:t>Para agregar a la sección de Aborto con medicamentos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59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63662" cy="68741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3" y="0"/>
            <a:ext cx="3854614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38" y="-1"/>
            <a:ext cx="3854614" cy="6858000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-26093" y="3447368"/>
            <a:ext cx="3916495" cy="195438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- La aspiración por vacío (manual o eléctrica)  es la tecnología recomendada por los líderes nacionales e internacionales en temas de salud de las mujeres </a:t>
            </a:r>
            <a:r>
              <a:rPr lang="es-MX" sz="1100" b="1" dirty="0"/>
              <a:t>como el Centro Nacional de Excelencia Tecnológica en Salud (</a:t>
            </a:r>
            <a:r>
              <a:rPr lang="es-MX" sz="1100" b="1" dirty="0" smtClean="0"/>
              <a:t>CENETEC), la Organización Mundial de la Salud (OMS) y la Federación Internacional de Ginecología y Obstetricia (FIGO). </a:t>
            </a:r>
          </a:p>
          <a:p>
            <a:endParaRPr lang="es-MX" sz="1100" b="1" dirty="0" smtClean="0"/>
          </a:p>
          <a:p>
            <a:r>
              <a:rPr lang="es-MX" sz="1100" b="1" dirty="0" smtClean="0"/>
              <a:t>La tecnología de aspiración por vacío se considera como un servicio esencial en la práctica obstétrica moderna en la atención para aborto del 1er trimestre. </a:t>
            </a:r>
          </a:p>
          <a:p>
            <a:endParaRPr lang="es-MX" sz="1100" b="1" dirty="0" smtClean="0"/>
          </a:p>
        </p:txBody>
      </p:sp>
      <p:sp>
        <p:nvSpPr>
          <p:cNvPr id="8" name="TextBox 3"/>
          <p:cNvSpPr txBox="1"/>
          <p:nvPr/>
        </p:nvSpPr>
        <p:spPr>
          <a:xfrm>
            <a:off x="8355078" y="4302986"/>
            <a:ext cx="3916495" cy="127727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-El nivel de vacío proporcionado por el aspirador de AMEU disminuye a medida que el cilindro se llena con sangre y restos ovulares.</a:t>
            </a:r>
          </a:p>
          <a:p>
            <a:endParaRPr lang="es-MX" sz="1100" b="1" dirty="0" smtClean="0"/>
          </a:p>
          <a:p>
            <a:r>
              <a:rPr lang="es-MX" sz="1100" b="1" dirty="0" smtClean="0"/>
              <a:t>-La bomba eléctrica proporciona un nivel de succión constante. </a:t>
            </a:r>
          </a:p>
          <a:p>
            <a:endParaRPr lang="es-MX" sz="1100" b="1" dirty="0" smtClean="0"/>
          </a:p>
          <a:p>
            <a:endParaRPr lang="es-MX" sz="1100" b="1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8337322" y="2334827"/>
            <a:ext cx="584736" cy="150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3"/>
          <p:cNvSpPr txBox="1"/>
          <p:nvPr/>
        </p:nvSpPr>
        <p:spPr>
          <a:xfrm>
            <a:off x="8338802" y="3071656"/>
            <a:ext cx="3916495" cy="57351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-El procedimiento dura de tres a </a:t>
            </a:r>
            <a:r>
              <a:rPr lang="es-MX" sz="1100" b="1" dirty="0" err="1" smtClean="0"/>
              <a:t>díez</a:t>
            </a:r>
            <a:r>
              <a:rPr lang="es-MX" sz="1100" b="1" dirty="0" smtClean="0"/>
              <a:t> minutos según el tamaño uterino y la cantidad de restos ovulares.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1458772" y="2904479"/>
            <a:ext cx="399383" cy="150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3"/>
          <p:cNvSpPr txBox="1"/>
          <p:nvPr/>
        </p:nvSpPr>
        <p:spPr>
          <a:xfrm>
            <a:off x="11458772" y="2866797"/>
            <a:ext cx="682558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Retirar</a:t>
            </a:r>
            <a:endParaRPr lang="es-MX" b="1" dirty="0" smtClean="0"/>
          </a:p>
        </p:txBody>
      </p:sp>
      <p:sp>
        <p:nvSpPr>
          <p:cNvPr id="13" name="TextBox 3"/>
          <p:cNvSpPr txBox="1"/>
          <p:nvPr/>
        </p:nvSpPr>
        <p:spPr>
          <a:xfrm>
            <a:off x="8288411" y="2292028"/>
            <a:ext cx="682558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Retirar</a:t>
            </a:r>
            <a:endParaRPr 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25266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54613" cy="68580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3" y="0"/>
            <a:ext cx="3854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86" y="-1"/>
            <a:ext cx="3854614" cy="685800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0" y="4201297"/>
            <a:ext cx="3789405" cy="889687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extBox 3"/>
          <p:cNvSpPr txBox="1"/>
          <p:nvPr/>
        </p:nvSpPr>
        <p:spPr>
          <a:xfrm>
            <a:off x="4186742" y="2540088"/>
            <a:ext cx="3916495" cy="31393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- La aspiración al vacío es un procedimiento quirúrgico de baja complejidad que requiere de un profesional capacitado (médico o no médico, por ej.: enfermeras y parteras); tiene las siguientes características:</a:t>
            </a:r>
          </a:p>
          <a:p>
            <a:endParaRPr lang="es-MX" sz="1100" dirty="0"/>
          </a:p>
          <a:p>
            <a:pPr marL="228600" indent="-228600">
              <a:buFont typeface="+mj-lt"/>
              <a:buAutoNum type="arabicPeriod"/>
            </a:pPr>
            <a:r>
              <a:rPr lang="es-MX" sz="1100" dirty="0"/>
              <a:t>Es un procedimiento </a:t>
            </a:r>
            <a:r>
              <a:rPr lang="es-MX" sz="1100" dirty="0" smtClean="0"/>
              <a:t>ambulatorio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100" dirty="0" smtClean="0"/>
              <a:t>No requiere anestesia general</a:t>
            </a:r>
            <a:endParaRPr lang="es-MX" sz="1100" dirty="0"/>
          </a:p>
          <a:p>
            <a:pPr marL="228600" indent="-228600">
              <a:buFont typeface="+mj-lt"/>
              <a:buAutoNum type="arabicPeriod"/>
            </a:pPr>
            <a:r>
              <a:rPr lang="es-MX" sz="1100" dirty="0" smtClean="0"/>
              <a:t>Tiene un bajo riesgo de infección, lesión y hemorragia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100" dirty="0" smtClean="0"/>
              <a:t>Requiere poca o ninguna dilatación del cuello uterino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1100" dirty="0" smtClean="0"/>
              <a:t>Comporta un bajo riesgo de lesión, bajo riesgo de infección</a:t>
            </a:r>
          </a:p>
          <a:p>
            <a:r>
              <a:rPr lang="es-MX" sz="1100" dirty="0" smtClean="0"/>
              <a:t>       y bajo riesgo de hemorragia</a:t>
            </a:r>
          </a:p>
          <a:p>
            <a:endParaRPr lang="es-MX" sz="1100" dirty="0" smtClean="0"/>
          </a:p>
          <a:p>
            <a:r>
              <a:rPr lang="es-MX" sz="1100" dirty="0" smtClean="0"/>
              <a:t>En comparación con el aborto con medicamentos, el proceso se resuelve en minutos (3-10 minutos, promedio).</a:t>
            </a:r>
          </a:p>
          <a:p>
            <a:pPr marL="228600" indent="-228600">
              <a:buFont typeface="+mj-lt"/>
              <a:buAutoNum type="arabicPeriod"/>
            </a:pPr>
            <a:endParaRPr lang="es-MX" sz="1100" dirty="0" smtClean="0"/>
          </a:p>
          <a:p>
            <a:r>
              <a:rPr lang="el-GR" sz="1100" baseline="30000" dirty="0"/>
              <a:t>α</a:t>
            </a:r>
            <a:r>
              <a:rPr lang="es-MX" sz="1100" dirty="0"/>
              <a:t> </a:t>
            </a:r>
            <a:r>
              <a:rPr lang="es-MX" sz="1100" dirty="0" smtClean="0"/>
              <a:t>Para mayor información ver: </a:t>
            </a:r>
            <a:r>
              <a:rPr lang="es-MX" sz="1100" dirty="0"/>
              <a:t>http://www.who.int/reproductivehealth/publications/unsafe_abortion/abortion-task-shifting/en/</a:t>
            </a:r>
            <a:endParaRPr lang="es-MX" sz="1100" dirty="0" smtClean="0"/>
          </a:p>
        </p:txBody>
      </p:sp>
      <p:sp>
        <p:nvSpPr>
          <p:cNvPr id="9" name="TextBox 3"/>
          <p:cNvSpPr txBox="1"/>
          <p:nvPr/>
        </p:nvSpPr>
        <p:spPr>
          <a:xfrm>
            <a:off x="8417316" y="2905255"/>
            <a:ext cx="3397695" cy="172867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Antes </a:t>
            </a:r>
            <a:r>
              <a:rPr lang="es-MX" sz="1100" dirty="0"/>
              <a:t>de las 12 </a:t>
            </a:r>
            <a:r>
              <a:rPr lang="es-MX" sz="1100" dirty="0" smtClean="0"/>
              <a:t>semanas, la preparación </a:t>
            </a:r>
            <a:r>
              <a:rPr lang="es-MX" sz="1100" dirty="0"/>
              <a:t>cervical no es necesaria </a:t>
            </a:r>
            <a:r>
              <a:rPr lang="es-MX" sz="1100" dirty="0" smtClean="0"/>
              <a:t>por </a:t>
            </a:r>
            <a:r>
              <a:rPr lang="es-MX" sz="1100" dirty="0"/>
              <a:t>lo </a:t>
            </a:r>
            <a:r>
              <a:rPr lang="es-MX" sz="1100" dirty="0" smtClean="0"/>
              <a:t>general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Entre </a:t>
            </a:r>
            <a:r>
              <a:rPr lang="es-MX" sz="1100" dirty="0"/>
              <a:t>las 12 y 14 </a:t>
            </a:r>
            <a:r>
              <a:rPr lang="es-MX" sz="1100" dirty="0" smtClean="0"/>
              <a:t>semanas, se recomienda la preparación cervical para facilitar la instrumentación cervical y minimizar las molestias de la usuaria</a:t>
            </a:r>
          </a:p>
          <a:p>
            <a:endParaRPr lang="es-MX" sz="1100" baseline="30000" dirty="0" smtClean="0"/>
          </a:p>
          <a:p>
            <a:r>
              <a:rPr lang="el-GR" sz="1100" baseline="30000" dirty="0" smtClean="0"/>
              <a:t>α</a:t>
            </a:r>
            <a:r>
              <a:rPr lang="es-MX" sz="1100" dirty="0" smtClean="0"/>
              <a:t> </a:t>
            </a:r>
            <a:r>
              <a:rPr lang="es-MX" sz="1100" dirty="0"/>
              <a:t>Para mayor información ver: http://www.who.int/reproductivehealth/publications/unsafe_abortion/abortion-task-shifting/en/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dirty="0" smtClean="0"/>
          </a:p>
        </p:txBody>
      </p:sp>
      <p:sp>
        <p:nvSpPr>
          <p:cNvPr id="10" name="TextBox 3"/>
          <p:cNvSpPr txBox="1"/>
          <p:nvPr/>
        </p:nvSpPr>
        <p:spPr>
          <a:xfrm>
            <a:off x="8547130" y="5710000"/>
            <a:ext cx="2666302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Retirar (sólo línea)</a:t>
            </a:r>
            <a:endParaRPr 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1207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01"/>
            <a:ext cx="3863662" cy="68741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38" y="0"/>
            <a:ext cx="3854614" cy="685800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8328338" y="4366426"/>
            <a:ext cx="3657716" cy="790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123568" y="1869989"/>
            <a:ext cx="2833816" cy="28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38437"/>
              </p:ext>
            </p:extLst>
          </p:nvPr>
        </p:nvGraphicFramePr>
        <p:xfrm>
          <a:off x="4435655" y="1400757"/>
          <a:ext cx="3498508" cy="508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508"/>
              </a:tblGrid>
              <a:tr h="299004">
                <a:tc>
                  <a:txBody>
                    <a:bodyPr/>
                    <a:lstStyle/>
                    <a:p>
                      <a:endParaRPr lang="es-MX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3065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farmacológicos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MX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Ibuprofeno 400–800 mg oral cada 8 horas, </a:t>
                      </a: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30-45 minutos antes del procedimiento.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Diazepam</a:t>
                      </a:r>
                      <a:r>
                        <a:rPr lang="es-MX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5–10 mg</a:t>
                      </a: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oral como dosis única , 30-45 minutos antes del procedimiento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Bloqueo </a:t>
                      </a:r>
                      <a:r>
                        <a:rPr lang="es-MX" sz="11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paracervical</a:t>
                      </a: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Lidocaína en concentraciones de  0.5  a 1% ( aproximadamente 10-20 </a:t>
                      </a:r>
                      <a:r>
                        <a:rPr lang="es-MX" sz="11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 No exceder de 200 mg de dosis total.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s-MX" sz="11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1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anestesia general, sedación consciente o bloqueo raquídeo no se recomiendan de rutina.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MX" sz="11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no  farmacológicos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Apoyar y calmar verbalmente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Anticipar y explicar con detalle las diferentes maniobras  y qué esperar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Facilitar la presencia de una persona de apoyo (si la mujer lo desea)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Usar la técnica de manera suave y delicada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Apoyar con medidas térmicas (bolsa de agua caliente o almohadilla térmica )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1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1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MX" sz="11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endParaRPr lang="es-MX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MX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3"/>
          <p:cNvSpPr txBox="1"/>
          <p:nvPr/>
        </p:nvSpPr>
        <p:spPr>
          <a:xfrm>
            <a:off x="8229889" y="2743231"/>
            <a:ext cx="3854614" cy="34778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/>
              <a:t>El paracetamol no es efectivo para aliviar el dolor durante el aborto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/>
              <a:t>El </a:t>
            </a:r>
            <a:r>
              <a:rPr lang="es-MX" sz="1100" b="1" dirty="0"/>
              <a:t>ibuprofeno </a:t>
            </a:r>
            <a:r>
              <a:rPr lang="es-MX" sz="1100" b="1" dirty="0" smtClean="0"/>
              <a:t>(u otros Anti-Inflamatorios No </a:t>
            </a:r>
            <a:r>
              <a:rPr lang="es-MX" sz="1100" b="1" dirty="0"/>
              <a:t>E</a:t>
            </a:r>
            <a:r>
              <a:rPr lang="es-MX" sz="1100" b="1" dirty="0" smtClean="0"/>
              <a:t>steroideos: AINES), debe </a:t>
            </a:r>
            <a:r>
              <a:rPr lang="es-MX" sz="1100" b="1" dirty="0"/>
              <a:t>administrarse entre 30 a 45 minutos antes del procedimiento </a:t>
            </a:r>
            <a:r>
              <a:rPr lang="es-MX" sz="1100" b="1" dirty="0" smtClean="0"/>
              <a:t>y </a:t>
            </a:r>
            <a:r>
              <a:rPr lang="es-MX" sz="1100" b="1" dirty="0"/>
              <a:t>de forma rutinaria en todas las </a:t>
            </a:r>
            <a:r>
              <a:rPr lang="es-MX" sz="1100" b="1" dirty="0" smtClean="0"/>
              <a:t>mujeres, para asegurarse de que sea más efectivo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/>
              <a:t>Las </a:t>
            </a:r>
            <a:r>
              <a:rPr lang="es-MX" sz="1100" b="1" dirty="0"/>
              <a:t>mujeres jóvenes y nulíparas </a:t>
            </a:r>
            <a:r>
              <a:rPr lang="es-MX" sz="1100" b="1" dirty="0" smtClean="0"/>
              <a:t>refieren, por lo general, sentir </a:t>
            </a:r>
            <a:r>
              <a:rPr lang="es-MX" sz="1100" b="1" dirty="0"/>
              <a:t>más dolor durante el procedimiento de aborto </a:t>
            </a:r>
            <a:r>
              <a:rPr lang="es-MX" sz="1100" b="1" dirty="0" smtClean="0"/>
              <a:t>en comparación con  </a:t>
            </a:r>
            <a:r>
              <a:rPr lang="es-MX" sz="1100" b="1" dirty="0"/>
              <a:t>las mujeres adultas y que han tenido </a:t>
            </a:r>
            <a:r>
              <a:rPr lang="es-MX" sz="1100" b="1" dirty="0" smtClean="0"/>
              <a:t>hijos.  </a:t>
            </a:r>
            <a:r>
              <a:rPr lang="es-MX" sz="1100" b="1" dirty="0"/>
              <a:t>P</a:t>
            </a:r>
            <a:r>
              <a:rPr lang="es-MX" sz="1100" b="1" dirty="0" smtClean="0"/>
              <a:t>or </a:t>
            </a:r>
            <a:r>
              <a:rPr lang="es-MX" sz="1100" b="1" dirty="0"/>
              <a:t>lo </a:t>
            </a:r>
            <a:r>
              <a:rPr lang="es-MX" sz="1100" b="1" dirty="0" smtClean="0"/>
              <a:t>tanto, </a:t>
            </a:r>
            <a:r>
              <a:rPr lang="es-MX" sz="1100" b="1" dirty="0"/>
              <a:t>es importante prestar particular atención a </a:t>
            </a:r>
            <a:r>
              <a:rPr lang="es-MX" sz="1100" b="1" dirty="0" smtClean="0"/>
              <a:t>sus </a:t>
            </a:r>
            <a:r>
              <a:rPr lang="es-MX" sz="1100" b="1" dirty="0"/>
              <a:t>necesidades  </a:t>
            </a:r>
            <a:r>
              <a:rPr lang="es-MX" sz="1100" b="1" dirty="0" smtClean="0"/>
              <a:t>individuales en </a:t>
            </a:r>
            <a:r>
              <a:rPr lang="es-MX" sz="1100" b="1" dirty="0"/>
              <a:t>cuanto al manejo del </a:t>
            </a:r>
            <a:r>
              <a:rPr lang="es-MX" sz="1100" b="1" dirty="0" smtClean="0"/>
              <a:t>dolor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/>
              <a:t>En el 1er trimestre, la combinación de medicamentos orales, anestesia local </a:t>
            </a:r>
            <a:r>
              <a:rPr lang="es-MX" sz="1100" b="1" dirty="0" smtClean="0"/>
              <a:t>(ej.:  </a:t>
            </a:r>
            <a:r>
              <a:rPr lang="es-MX" sz="1100" b="1" dirty="0"/>
              <a:t>bloqueo </a:t>
            </a:r>
            <a:r>
              <a:rPr lang="es-MX" sz="1100" b="1" dirty="0" err="1"/>
              <a:t>paracervical</a:t>
            </a:r>
            <a:r>
              <a:rPr lang="es-MX" sz="1100" b="1" dirty="0"/>
              <a:t>) y medidas no farmacológicas, generalmente alivia adecuadamente el dolor </a:t>
            </a:r>
            <a:r>
              <a:rPr lang="es-MX" sz="1100" b="1" dirty="0" smtClean="0"/>
              <a:t> en </a:t>
            </a:r>
            <a:r>
              <a:rPr lang="es-MX" sz="1100" b="1" dirty="0"/>
              <a:t>la mayoría de las mujeres (OMS 2012</a:t>
            </a:r>
            <a:r>
              <a:rPr lang="es-MX" sz="1100" b="1" dirty="0" smtClean="0"/>
              <a:t>)</a:t>
            </a:r>
            <a:endParaRPr lang="es-MX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b="1" dirty="0" smtClean="0"/>
          </a:p>
        </p:txBody>
      </p:sp>
      <p:sp>
        <p:nvSpPr>
          <p:cNvPr id="14" name="TextBox 3"/>
          <p:cNvSpPr txBox="1"/>
          <p:nvPr/>
        </p:nvSpPr>
        <p:spPr>
          <a:xfrm>
            <a:off x="58748" y="3035619"/>
            <a:ext cx="4084263" cy="144655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Recomendación: </a:t>
            </a:r>
          </a:p>
          <a:p>
            <a:endParaRPr lang="es-MX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/>
              <a:t>Las mujeres que tendrán una aspiración </a:t>
            </a:r>
            <a:r>
              <a:rPr lang="es-MX" sz="1100" b="1" dirty="0" err="1" smtClean="0"/>
              <a:t>endouterina</a:t>
            </a:r>
            <a:r>
              <a:rPr lang="es-MX" sz="1100" b="1" dirty="0" smtClean="0"/>
              <a:t> en el 1er trimestre deben recibir medicamentos y medidas no farmacológicas para prevenir y tratar el dolor (OMS 2012).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 smtClean="0"/>
              <a:t>La anestesia general no se recomienda como procedimiento de rutina para el manejo del dolor en el primer trimestre. </a:t>
            </a:r>
          </a:p>
          <a:p>
            <a:endParaRPr lang="es-MX" sz="1100" b="1" dirty="0" smtClean="0"/>
          </a:p>
        </p:txBody>
      </p:sp>
      <p:sp>
        <p:nvSpPr>
          <p:cNvPr id="15" name="TextBox 3"/>
          <p:cNvSpPr txBox="1"/>
          <p:nvPr/>
        </p:nvSpPr>
        <p:spPr>
          <a:xfrm>
            <a:off x="160126" y="5208578"/>
            <a:ext cx="1940753" cy="76944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4400" b="1" dirty="0" smtClean="0"/>
              <a:t>Retirar</a:t>
            </a:r>
            <a:endParaRPr lang="es-MX" sz="6000" b="1" dirty="0" smtClean="0"/>
          </a:p>
        </p:txBody>
      </p:sp>
      <p:sp>
        <p:nvSpPr>
          <p:cNvPr id="16" name="TextBox 3"/>
          <p:cNvSpPr txBox="1"/>
          <p:nvPr/>
        </p:nvSpPr>
        <p:spPr>
          <a:xfrm>
            <a:off x="4456036" y="757391"/>
            <a:ext cx="1940753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Sustituir con</a:t>
            </a:r>
            <a:endParaRPr lang="es-MX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330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53985"/>
              </p:ext>
            </p:extLst>
          </p:nvPr>
        </p:nvGraphicFramePr>
        <p:xfrm>
          <a:off x="556383" y="971266"/>
          <a:ext cx="3498508" cy="50843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8508"/>
              </a:tblGrid>
              <a:tr h="2990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Manejo del dolor en aborto quirúrgico</a:t>
                      </a:r>
                      <a:endParaRPr lang="es-MX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66"/>
                    </a:solidFill>
                  </a:tcPr>
                </a:tc>
              </a:tr>
              <a:tr h="433065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MX" sz="1100" kern="1200" dirty="0" smtClean="0">
                          <a:effectLst/>
                        </a:rPr>
                        <a:t>Métodos farmacológicos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MX" sz="1100" kern="1200" dirty="0" smtClean="0">
                        <a:effectLst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100" kern="1200" dirty="0" smtClean="0">
                          <a:effectLst/>
                        </a:rPr>
                        <a:t>Ibuprofeno 400–800 mg oral cada 8 horas, </a:t>
                      </a:r>
                      <a:r>
                        <a:rPr lang="es-MX" sz="1100" kern="1200" baseline="0" dirty="0" smtClean="0">
                          <a:effectLst/>
                        </a:rPr>
                        <a:t>30-45 minutos antes del procedimiento.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kern="1200" dirty="0" err="1" smtClean="0">
                          <a:effectLst/>
                        </a:rPr>
                        <a:t>Diazepam</a:t>
                      </a:r>
                      <a:r>
                        <a:rPr lang="es-MX" sz="1100" kern="1200" dirty="0" smtClean="0">
                          <a:effectLst/>
                        </a:rPr>
                        <a:t> 5–10 mg</a:t>
                      </a:r>
                      <a:r>
                        <a:rPr lang="es-MX" sz="1100" kern="1200" baseline="0" dirty="0" smtClean="0">
                          <a:effectLst/>
                        </a:rPr>
                        <a:t> oral como dosis única , 30-45 minutos antes del procedimiento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kern="1200" baseline="0" dirty="0" smtClean="0">
                          <a:effectLst/>
                        </a:rPr>
                        <a:t>Bloqueo </a:t>
                      </a:r>
                      <a:r>
                        <a:rPr lang="es-MX" sz="1100" kern="1200" baseline="0" dirty="0" err="1" smtClean="0">
                          <a:effectLst/>
                        </a:rPr>
                        <a:t>paracervical</a:t>
                      </a:r>
                      <a:r>
                        <a:rPr lang="es-MX" sz="1100" kern="1200" baseline="0" dirty="0" smtClean="0">
                          <a:effectLst/>
                        </a:rPr>
                        <a:t> con Lidocaína en concentraciones de  0.5  a 1% ( aproximadamente 10-20 </a:t>
                      </a:r>
                      <a:r>
                        <a:rPr lang="es-MX" sz="1100" kern="1200" baseline="0" dirty="0" err="1" smtClean="0">
                          <a:effectLst/>
                        </a:rPr>
                        <a:t>mL</a:t>
                      </a:r>
                      <a:r>
                        <a:rPr lang="es-MX" sz="1100" kern="1200" baseline="0" dirty="0" smtClean="0">
                          <a:effectLst/>
                        </a:rPr>
                        <a:t>).  No exceder de 200 mg de dosis total.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s-MX" sz="1100" kern="1200" baseline="0" dirty="0" smtClean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MX" sz="1100" u="none" strike="noStrike" kern="1200" baseline="0" dirty="0" smtClean="0"/>
                        <a:t>La anestesia general, sedación consciente o bloqueo raquídeo no se recomiendan de rutina.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MX" sz="1100" kern="1200" baseline="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effectLst/>
                        </a:rPr>
                        <a:t>Métodos no  farmacológicos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u="none" strike="noStrike" kern="12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u="none" strike="noStrike" kern="1200" baseline="0" dirty="0" smtClean="0"/>
                        <a:t>Apoyar y calmar verbalmente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u="none" strike="noStrike" kern="1200" baseline="0" dirty="0" smtClean="0"/>
                        <a:t>Anticipar y explicar con detalle las diferentes maniobras  y qué esperar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u="none" strike="noStrike" kern="1200" baseline="0" dirty="0" smtClean="0"/>
                        <a:t>Facilitar la presencia de una persona de apoyo (si la mujer lo desea)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100" u="none" strike="noStrike" kern="1200" baseline="0" dirty="0" smtClean="0"/>
                        <a:t>Usar la técnica de manera suave y delicada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u="none" strike="noStrike" kern="1200" baseline="0" dirty="0" smtClean="0"/>
                        <a:t>Apoyar con medidas térmicas (bolsa de agua caliente o almohadilla térmica )	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100" u="none" strike="noStrike" kern="12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100" u="none" strike="noStrike" kern="1200" baseline="0" dirty="0" smtClean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MX" sz="1100" kern="1200" baseline="0" dirty="0" smtClean="0">
                        <a:effectLst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MX" sz="1100" kern="1200" baseline="0" dirty="0" smtClean="0">
                          <a:effectLst/>
                        </a:rPr>
                        <a:t>            </a:t>
                      </a:r>
                      <a:endParaRPr lang="es-MX" sz="1100" kern="1200" dirty="0" smtClean="0">
                        <a:effectLst/>
                      </a:endParaRPr>
                    </a:p>
                    <a:p>
                      <a:r>
                        <a:rPr lang="es-MX" sz="1100" kern="1200" dirty="0" smtClean="0">
                          <a:effectLst/>
                        </a:rPr>
                        <a:t> </a:t>
                      </a:r>
                      <a:endParaRPr lang="es-MX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72" y="-128143"/>
            <a:ext cx="5040865" cy="72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0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472852"/>
              </p:ext>
            </p:extLst>
          </p:nvPr>
        </p:nvGraphicFramePr>
        <p:xfrm>
          <a:off x="3824931" y="1253896"/>
          <a:ext cx="3508375" cy="522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75"/>
              </a:tblGrid>
              <a:tr h="269290">
                <a:tc>
                  <a:txBody>
                    <a:bodyPr/>
                    <a:lstStyle/>
                    <a:p>
                      <a:r>
                        <a:rPr lang="es-MX" sz="1100" dirty="0" smtClean="0">
                          <a:solidFill>
                            <a:schemeClr val="tx1"/>
                          </a:solidFill>
                        </a:rPr>
                        <a:t>Manejo del dolor en aborto con</a:t>
                      </a:r>
                      <a:r>
                        <a:rPr lang="es-MX" sz="1100" baseline="0" dirty="0" smtClean="0">
                          <a:solidFill>
                            <a:schemeClr val="tx1"/>
                          </a:solidFill>
                        </a:rPr>
                        <a:t> medicamento</a:t>
                      </a:r>
                      <a:endParaRPr lang="es-MX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20547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farmacológicos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s-MX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Ibuprofeno 400–800 mg oral cada 8 horas, </a:t>
                      </a: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30-45 minutos previa  toma de medicamentos para el aborto 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Diazepam</a:t>
                      </a:r>
                      <a:r>
                        <a:rPr lang="es-MX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5–10 mg</a:t>
                      </a: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oral  como dosis única,  30-45 minutos previa  toma de medicamentos para el aborto .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s-MX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MX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También pueden ofrecerse medicamentos adyuvantes, para los efectos colaterales del misoprostol:</a:t>
                      </a:r>
                      <a:endParaRPr lang="es-MX" sz="11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Loperamida</a:t>
                      </a: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mg oral cada 8 horas( en caso de diarrea)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Paracetamol 1 gr oral cada 8 horas ( en caso de temperatura ≥ 38 °C)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Dimenhidrinato</a:t>
                      </a: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50 mg oral  cada 8 horas o </a:t>
                      </a:r>
                      <a:r>
                        <a:rPr lang="es-MX" sz="11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Metoclopramida</a:t>
                      </a: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 mg oral cada 8 horas ( en caso de nauseas y/o vómitos).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s-MX" sz="11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no  farmacológicos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Anticipar y explicar con detalle lo que debe  esperarse después de la toma de cada medicamento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Facilitar la presencia de una persona de  (si la mujer lo desea) que pueda apoyar y acompañar el proceso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Apoyarse con medidas térmicas (bolsa de agua caliente o almohadilla térmica )	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MX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endParaRPr lang="es-MX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MX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6496" y="1228490"/>
            <a:ext cx="3624765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MANEJO DEL DOLOR EN ABORTO CON MEDICAMENTOS </a:t>
            </a:r>
            <a:r>
              <a:rPr lang="es-MX" dirty="0"/>
              <a:t>D</a:t>
            </a:r>
            <a:r>
              <a:rPr lang="es-MX" dirty="0" smtClean="0"/>
              <a:t>EL  1ER TRIMESTRE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6496" y="2534343"/>
            <a:ext cx="3404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Recomendación:</a:t>
            </a:r>
          </a:p>
          <a:p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Las mujeres que tendrán un aborto con medicamentos  en el 1er trimestre deben recibir medicamentos y medidas no farmacológicas para prevenir y tratar el dolor (OMS 2012</a:t>
            </a:r>
            <a:r>
              <a:rPr lang="es-MX" sz="14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Las mujeres que tendrán un aborto con medicamentos en el  1er trimestre pueden experimentar ansiedad, miedo o aprehensión</a:t>
            </a:r>
            <a:r>
              <a:rPr lang="es-MX" sz="1400" dirty="0"/>
              <a:t> </a:t>
            </a:r>
            <a:r>
              <a:rPr lang="es-MX" sz="1400" dirty="0" smtClean="0"/>
              <a:t>y estos podrían incrementar la sensación del dolor.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r>
              <a:rPr lang="es-MX" sz="1400" dirty="0" smtClean="0"/>
              <a:t> 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 smtClean="0"/>
          </a:p>
        </p:txBody>
      </p:sp>
      <p:sp>
        <p:nvSpPr>
          <p:cNvPr id="7" name="TextBox 3"/>
          <p:cNvSpPr txBox="1"/>
          <p:nvPr/>
        </p:nvSpPr>
        <p:spPr>
          <a:xfrm>
            <a:off x="7850562" y="2266120"/>
            <a:ext cx="4084263" cy="31393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El paracetamol no es efectivo para aliviar el dolor durante el aborto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El </a:t>
            </a:r>
            <a:r>
              <a:rPr lang="es-MX" sz="1100" dirty="0"/>
              <a:t>ibuprofeno </a:t>
            </a:r>
            <a:r>
              <a:rPr lang="es-MX" sz="1100" dirty="0" smtClean="0"/>
              <a:t>(u otros Anti-Inflamatorios No </a:t>
            </a:r>
            <a:r>
              <a:rPr lang="es-MX" sz="1100" dirty="0"/>
              <a:t>E</a:t>
            </a:r>
            <a:r>
              <a:rPr lang="es-MX" sz="1100" dirty="0" smtClean="0"/>
              <a:t>steroideos: AINES), debe </a:t>
            </a:r>
            <a:r>
              <a:rPr lang="es-MX" sz="1100" dirty="0"/>
              <a:t>administrarse entre 30 a 45 minutos antes </a:t>
            </a:r>
            <a:r>
              <a:rPr lang="es-MX" sz="1100" dirty="0" smtClean="0"/>
              <a:t>de la toma de los medicamentos y </a:t>
            </a:r>
            <a:r>
              <a:rPr lang="es-MX" sz="1100" dirty="0"/>
              <a:t>de forma rutinaria en todas las </a:t>
            </a:r>
            <a:r>
              <a:rPr lang="es-MX" sz="1100" dirty="0" smtClean="0"/>
              <a:t>mujeres, para asegurarse de que sea más efectivo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Las </a:t>
            </a:r>
            <a:r>
              <a:rPr lang="es-MX" sz="1100" dirty="0"/>
              <a:t>mujeres jóvenes y nulíparas refieren </a:t>
            </a:r>
            <a:r>
              <a:rPr lang="es-MX" sz="1100" dirty="0" smtClean="0"/>
              <a:t>, por lo general, sentir </a:t>
            </a:r>
            <a:r>
              <a:rPr lang="es-MX" sz="1100" dirty="0"/>
              <a:t>más dolor durante el procedimiento de aborto </a:t>
            </a:r>
            <a:r>
              <a:rPr lang="es-MX" sz="1100" dirty="0" smtClean="0"/>
              <a:t>en comparación con  </a:t>
            </a:r>
            <a:r>
              <a:rPr lang="es-MX" sz="1100" dirty="0"/>
              <a:t>las mujeres adultas y que han tenido </a:t>
            </a:r>
            <a:r>
              <a:rPr lang="es-MX" sz="1100" dirty="0" smtClean="0"/>
              <a:t>hijos.  </a:t>
            </a:r>
            <a:r>
              <a:rPr lang="es-MX" sz="1100" dirty="0"/>
              <a:t>P</a:t>
            </a:r>
            <a:r>
              <a:rPr lang="es-MX" sz="1100" dirty="0" smtClean="0"/>
              <a:t>or </a:t>
            </a:r>
            <a:r>
              <a:rPr lang="es-MX" sz="1100" dirty="0"/>
              <a:t>lo tanto es importante prestar particular atención a </a:t>
            </a:r>
            <a:r>
              <a:rPr lang="es-MX" sz="1100" dirty="0" smtClean="0"/>
              <a:t>sus </a:t>
            </a:r>
            <a:r>
              <a:rPr lang="es-MX" sz="1100" dirty="0"/>
              <a:t>necesidades  </a:t>
            </a:r>
            <a:r>
              <a:rPr lang="es-MX" sz="1100" dirty="0" smtClean="0"/>
              <a:t>individuales en </a:t>
            </a:r>
            <a:r>
              <a:rPr lang="es-MX" sz="1100" dirty="0"/>
              <a:t>cuanto al manejo del </a:t>
            </a:r>
            <a:r>
              <a:rPr lang="es-MX" sz="1100" dirty="0" smtClean="0"/>
              <a:t>dolor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Las medidas no farmacológicas y el acompañamiento de personas cercanas son importantes para aliviar la ansiedad,      el miedo y por ende el dolor que pueda asociarse al aborto con medicamento.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-92077"/>
            <a:ext cx="10515600" cy="1325563"/>
          </a:xfrm>
        </p:spPr>
        <p:txBody>
          <a:bodyPr/>
          <a:lstStyle/>
          <a:p>
            <a:r>
              <a:rPr lang="es-MX" dirty="0" smtClean="0"/>
              <a:t>Insertar en aborto con medicamentos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14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192654"/>
              </p:ext>
            </p:extLst>
          </p:nvPr>
        </p:nvGraphicFramePr>
        <p:xfrm>
          <a:off x="195040" y="962951"/>
          <a:ext cx="3508375" cy="52222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8375"/>
              </a:tblGrid>
              <a:tr h="269290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/>
                        <a:t>Manejo del dolor en aborto con</a:t>
                      </a:r>
                      <a:r>
                        <a:rPr lang="es-MX" sz="1100" baseline="0" dirty="0" smtClean="0"/>
                        <a:t> medicamento</a:t>
                      </a:r>
                      <a:endParaRPr lang="es-MX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66"/>
                    </a:solidFill>
                  </a:tcPr>
                </a:tc>
              </a:tr>
              <a:tr h="4205475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MX" sz="1100" b="1" kern="1200" dirty="0" smtClean="0">
                          <a:effectLst/>
                        </a:rPr>
                        <a:t>Métodos farmacológicos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s-MX" sz="1100" kern="1200" dirty="0" smtClean="0">
                        <a:effectLst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100" kern="1200" dirty="0" smtClean="0">
                          <a:effectLst/>
                        </a:rPr>
                        <a:t>Ibuprofeno 400–800 mg oral cada 8 horas, </a:t>
                      </a:r>
                      <a:r>
                        <a:rPr lang="es-MX" sz="1100" kern="1200" baseline="0" dirty="0" smtClean="0">
                          <a:effectLst/>
                        </a:rPr>
                        <a:t>30-45 minutos previa  toma de medicamentos para el aborto 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kern="1200" dirty="0" err="1" smtClean="0">
                          <a:effectLst/>
                        </a:rPr>
                        <a:t>Diazepam</a:t>
                      </a:r>
                      <a:r>
                        <a:rPr lang="es-MX" sz="1100" kern="1200" dirty="0" smtClean="0">
                          <a:effectLst/>
                        </a:rPr>
                        <a:t> 5–10 mg</a:t>
                      </a:r>
                      <a:r>
                        <a:rPr lang="es-MX" sz="1100" kern="1200" baseline="0" dirty="0" smtClean="0">
                          <a:effectLst/>
                        </a:rPr>
                        <a:t> oral  como dosis única,  30-45 minutos previa  toma de medicamentos para el aborto .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s-MX" sz="1100" kern="1200" dirty="0" smtClean="0">
                        <a:effectLst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MX" sz="1100" kern="1200" dirty="0" smtClean="0">
                          <a:effectLst/>
                        </a:rPr>
                        <a:t>También pueden ofrecerse medicamentos adyuvantes, para los efectos colaterales del misoprostol:</a:t>
                      </a:r>
                      <a:endParaRPr lang="es-MX" sz="1100" kern="1200" baseline="0" dirty="0" smtClean="0">
                        <a:effectLst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kern="1200" dirty="0" err="1" smtClean="0">
                          <a:effectLst/>
                        </a:rPr>
                        <a:t>Loperamida</a:t>
                      </a:r>
                      <a:r>
                        <a:rPr lang="es-MX" sz="1100" kern="1200" baseline="0" dirty="0" smtClean="0">
                          <a:effectLst/>
                        </a:rPr>
                        <a:t> 2 mg oral cada 8 horas( en caso de diarrea)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kern="1200" baseline="0" dirty="0" smtClean="0">
                          <a:effectLst/>
                        </a:rPr>
                        <a:t>Paracetamol 1 gr oral cada 8 horas ( en caso de temperatura ≥ 38 °C)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1100" kern="1200" baseline="0" dirty="0" err="1" smtClean="0">
                          <a:effectLst/>
                        </a:rPr>
                        <a:t>Dimenhidrinato</a:t>
                      </a:r>
                      <a:r>
                        <a:rPr lang="es-MX" sz="1100" kern="1200" baseline="0" dirty="0" smtClean="0">
                          <a:effectLst/>
                        </a:rPr>
                        <a:t> 50 mg oral  cada 8 horas o </a:t>
                      </a:r>
                      <a:r>
                        <a:rPr lang="es-MX" sz="1100" kern="1200" baseline="0" dirty="0" err="1" smtClean="0">
                          <a:effectLst/>
                        </a:rPr>
                        <a:t>Metoclopramida</a:t>
                      </a:r>
                      <a:r>
                        <a:rPr lang="es-MX" sz="1100" kern="1200" baseline="0" dirty="0" smtClean="0">
                          <a:effectLst/>
                        </a:rPr>
                        <a:t> 10 mg oral cada 8 horas ( en caso de nauseas y/o vómitos).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s-MX" sz="1100" b="1" kern="1200" baseline="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1" kern="1200" dirty="0" smtClean="0">
                          <a:effectLst/>
                        </a:rPr>
                        <a:t>Métodos no  farmacológicos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kern="1200" dirty="0" smtClean="0">
                          <a:effectLst/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u="none" strike="noStrike" kern="1200" baseline="0" dirty="0" smtClean="0"/>
                        <a:t>Anticipar y explicar con detalle lo que debe  esperarse después de la toma de cada medicamento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100" u="none" strike="noStrike" kern="1200" baseline="0" dirty="0" smtClean="0"/>
                        <a:t>Facilitar la presencia de una persona de  (si la mujer lo desea) que pueda apoyar y acompañar el proceso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100" u="none" strike="noStrike" kern="1200" baseline="0" dirty="0" smtClean="0"/>
                        <a:t>Apoyarse con medidas térmicas (bolsa de agua caliente o almohadilla térmica )	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s-MX" sz="1100" kern="1200" baseline="0" dirty="0" smtClean="0">
                          <a:effectLst/>
                        </a:rPr>
                        <a:t>            </a:t>
                      </a:r>
                      <a:endParaRPr lang="es-MX" sz="1100" kern="1200" dirty="0" smtClean="0">
                        <a:effectLst/>
                      </a:endParaRPr>
                    </a:p>
                    <a:p>
                      <a:r>
                        <a:rPr lang="es-MX" sz="1100" kern="1200" dirty="0" smtClean="0">
                          <a:effectLst/>
                        </a:rPr>
                        <a:t> </a:t>
                      </a:r>
                      <a:endParaRPr lang="es-MX" sz="1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73" y="-74744"/>
            <a:ext cx="4932927" cy="7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9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6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3" y="0"/>
            <a:ext cx="3854614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87" y="0"/>
            <a:ext cx="3854614" cy="685800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-103321" y="1466335"/>
            <a:ext cx="4061254" cy="20265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extBox 3"/>
          <p:cNvSpPr txBox="1"/>
          <p:nvPr/>
        </p:nvSpPr>
        <p:spPr>
          <a:xfrm>
            <a:off x="108284" y="5089358"/>
            <a:ext cx="3849649" cy="93871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SUSTITUIR TODO EL TEXTO ACTUAL POR: </a:t>
            </a:r>
          </a:p>
          <a:p>
            <a:endParaRPr lang="es-MX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La anestesia </a:t>
            </a:r>
            <a:r>
              <a:rPr lang="es-MX" sz="1100" dirty="0" err="1" smtClean="0"/>
              <a:t>paracervical</a:t>
            </a:r>
            <a:r>
              <a:rPr lang="es-MX" sz="1100" dirty="0" smtClean="0"/>
              <a:t> es recomendada rutinariamente para el manejo del dolor durante los procedimientos de aspiración </a:t>
            </a:r>
            <a:r>
              <a:rPr lang="es-MX" sz="1100" dirty="0" err="1" smtClean="0"/>
              <a:t>endouterina</a:t>
            </a:r>
            <a:r>
              <a:rPr lang="es-MX" sz="1100" dirty="0" smtClean="0"/>
              <a:t> en el 1er trimestre.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065373" y="1466335"/>
            <a:ext cx="4061254" cy="17958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3"/>
          <p:cNvSpPr txBox="1"/>
          <p:nvPr/>
        </p:nvSpPr>
        <p:spPr>
          <a:xfrm>
            <a:off x="8408717" y="2327500"/>
            <a:ext cx="3712966" cy="178510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Recomendación:</a:t>
            </a:r>
          </a:p>
          <a:p>
            <a:endParaRPr lang="es-MX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Se recomienda administrar profilaxis antibiótica a todas las mujeres antes de la aspiración </a:t>
            </a:r>
            <a:r>
              <a:rPr lang="es-MX" sz="1100" dirty="0" err="1" smtClean="0"/>
              <a:t>endouterina</a:t>
            </a:r>
            <a:r>
              <a:rPr lang="es-MX" sz="1100" dirty="0"/>
              <a:t> </a:t>
            </a:r>
            <a:r>
              <a:rPr lang="es-MX" sz="1100" dirty="0" smtClean="0"/>
              <a:t>(OMS 2012).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En lugares donde no se dispone de antibióticos, aun así se puede ofrecer el método de aspiración </a:t>
            </a:r>
            <a:r>
              <a:rPr lang="es-MX" sz="1100" dirty="0" err="1" smtClean="0"/>
              <a:t>endouterina</a:t>
            </a:r>
            <a:r>
              <a:rPr lang="es-MX" sz="11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Se debe administrar tratamiento antibiótico específico a todas las mujeres con infección sospechada o diagnosticada.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dirty="0" smtClean="0"/>
          </a:p>
        </p:txBody>
      </p:sp>
      <p:sp>
        <p:nvSpPr>
          <p:cNvPr id="11" name="TextBox 3"/>
          <p:cNvSpPr txBox="1"/>
          <p:nvPr/>
        </p:nvSpPr>
        <p:spPr>
          <a:xfrm>
            <a:off x="8703541" y="5069803"/>
            <a:ext cx="2666302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SUSTITUIR TABLA POR LA DE LA SIG DIAPOSITIVA</a:t>
            </a:r>
            <a:endParaRPr 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11710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612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31" y="0"/>
            <a:ext cx="3854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264" y="-9659"/>
            <a:ext cx="3854614" cy="6858000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58122"/>
              </p:ext>
            </p:extLst>
          </p:nvPr>
        </p:nvGraphicFramePr>
        <p:xfrm>
          <a:off x="0" y="1485731"/>
          <a:ext cx="4064000" cy="35640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</a:tblGrid>
              <a:tr h="49652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Régimen Profiláctico </a:t>
                      </a:r>
                      <a:endParaRPr lang="es-MX" dirty="0"/>
                    </a:p>
                  </a:txBody>
                  <a:tcPr/>
                </a:tc>
              </a:tr>
              <a:tr h="857008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Doxiciclina</a:t>
                      </a:r>
                      <a:r>
                        <a:rPr lang="es-MX" baseline="0" dirty="0" smtClean="0"/>
                        <a:t> 100 mg oral como dosis única, antes del procedimiento</a:t>
                      </a:r>
                    </a:p>
                  </a:txBody>
                  <a:tcPr/>
                </a:tc>
              </a:tr>
              <a:tr h="857008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Metronidazol</a:t>
                      </a:r>
                      <a:r>
                        <a:rPr lang="es-MX" dirty="0" smtClean="0"/>
                        <a:t> 500 mg oral</a:t>
                      </a:r>
                      <a:r>
                        <a:rPr lang="es-MX" baseline="0" dirty="0" smtClean="0"/>
                        <a:t> como dosis única, </a:t>
                      </a:r>
                      <a:r>
                        <a:rPr lang="es-MX" dirty="0" smtClean="0"/>
                        <a:t>antes del procedimiento</a:t>
                      </a:r>
                      <a:endParaRPr lang="es-MX" dirty="0"/>
                    </a:p>
                  </a:txBody>
                  <a:tcPr/>
                </a:tc>
              </a:tr>
              <a:tr h="857008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Azitromicina</a:t>
                      </a:r>
                      <a:r>
                        <a:rPr lang="es-MX" dirty="0" smtClean="0"/>
                        <a:t> 500 mg oral como dosis única, antes del procedimiento </a:t>
                      </a:r>
                      <a:endParaRPr lang="es-MX" dirty="0"/>
                    </a:p>
                  </a:txBody>
                  <a:tcPr/>
                </a:tc>
              </a:tr>
              <a:tr h="496520">
                <a:tc>
                  <a:txBody>
                    <a:bodyPr/>
                    <a:lstStyle/>
                    <a:p>
                      <a:pPr algn="r"/>
                      <a:endParaRPr lang="es-MX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ángulo redondeado 1"/>
          <p:cNvSpPr/>
          <p:nvPr/>
        </p:nvSpPr>
        <p:spPr>
          <a:xfrm>
            <a:off x="8427307" y="4456669"/>
            <a:ext cx="3418703" cy="4613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dirty="0" smtClean="0">
                <a:solidFill>
                  <a:schemeClr val="tx1"/>
                </a:solidFill>
              </a:rPr>
              <a:t>4.Trastornos hemorrágicos severos  (</a:t>
            </a:r>
            <a:r>
              <a:rPr lang="es-MX" sz="1100" dirty="0" err="1">
                <a:solidFill>
                  <a:schemeClr val="tx1"/>
                </a:solidFill>
              </a:rPr>
              <a:t>e</a:t>
            </a:r>
            <a:r>
              <a:rPr lang="es-MX" sz="1100" dirty="0" err="1" smtClean="0">
                <a:solidFill>
                  <a:schemeClr val="tx1"/>
                </a:solidFill>
              </a:rPr>
              <a:t>j</a:t>
            </a:r>
            <a:r>
              <a:rPr lang="es-MX" sz="1100" dirty="0" smtClean="0">
                <a:solidFill>
                  <a:schemeClr val="tx1"/>
                </a:solidFill>
              </a:rPr>
              <a:t>: </a:t>
            </a:r>
            <a:r>
              <a:rPr lang="es-MX" sz="1100" dirty="0" err="1" smtClean="0">
                <a:solidFill>
                  <a:schemeClr val="tx1"/>
                </a:solidFill>
              </a:rPr>
              <a:t>Porfiria</a:t>
            </a:r>
            <a:r>
              <a:rPr lang="es-MX" sz="1100" dirty="0" smtClean="0">
                <a:solidFill>
                  <a:schemeClr val="tx1"/>
                </a:solidFill>
              </a:rPr>
              <a:t> hereditaria) o uso de anticoagulantes (ej.: Aspirina, </a:t>
            </a:r>
            <a:r>
              <a:rPr lang="es-MX" sz="1100" dirty="0" err="1" smtClean="0">
                <a:solidFill>
                  <a:schemeClr val="tx1"/>
                </a:solidFill>
              </a:rPr>
              <a:t>warfarina</a:t>
            </a:r>
            <a:r>
              <a:rPr lang="es-MX" sz="1100" dirty="0" smtClean="0">
                <a:solidFill>
                  <a:schemeClr val="tx1"/>
                </a:solidFill>
              </a:rPr>
              <a:t>, heparinas)</a:t>
            </a:r>
            <a:endParaRPr lang="es-MX" sz="1100" dirty="0">
              <a:solidFill>
                <a:schemeClr val="tx1"/>
              </a:solidFill>
            </a:endParaRPr>
          </a:p>
        </p:txBody>
      </p:sp>
      <p:sp>
        <p:nvSpPr>
          <p:cNvPr id="8" name="Multiplicar 7"/>
          <p:cNvSpPr/>
          <p:nvPr/>
        </p:nvSpPr>
        <p:spPr>
          <a:xfrm>
            <a:off x="10626811" y="3789406"/>
            <a:ext cx="914400" cy="288324"/>
          </a:xfrm>
          <a:prstGeom prst="mathMultiply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1"/>
          <p:cNvSpPr/>
          <p:nvPr/>
        </p:nvSpPr>
        <p:spPr>
          <a:xfrm>
            <a:off x="8427306" y="5454734"/>
            <a:ext cx="3418703" cy="4613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dirty="0" smtClean="0">
                <a:solidFill>
                  <a:schemeClr val="tx1"/>
                </a:solidFill>
              </a:rPr>
              <a:t>1. No se conocen contraindicaciones absolutas </a:t>
            </a:r>
            <a:endParaRPr lang="es-MX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97128"/>
              </p:ext>
            </p:extLst>
          </p:nvPr>
        </p:nvGraphicFramePr>
        <p:xfrm>
          <a:off x="387928" y="751440"/>
          <a:ext cx="4064000" cy="30675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</a:tblGrid>
              <a:tr h="49652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Régimen Profiláctico </a:t>
                      </a:r>
                      <a:endParaRPr lang="es-MX" dirty="0"/>
                    </a:p>
                  </a:txBody>
                  <a:tcPr anchor="ctr">
                    <a:solidFill>
                      <a:srgbClr val="FF0066"/>
                    </a:solidFill>
                  </a:tcPr>
                </a:tc>
              </a:tr>
              <a:tr h="857008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Doxiciclina</a:t>
                      </a:r>
                      <a:r>
                        <a:rPr lang="es-MX" baseline="0" dirty="0" smtClean="0"/>
                        <a:t> 100 mg oral como dosis única, antes del procedimiento</a:t>
                      </a:r>
                    </a:p>
                  </a:txBody>
                  <a:tcPr anchor="ctr"/>
                </a:tc>
              </a:tr>
              <a:tr h="857008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Metronidazol</a:t>
                      </a:r>
                      <a:r>
                        <a:rPr lang="es-MX" dirty="0" smtClean="0"/>
                        <a:t> 500 mg oral</a:t>
                      </a:r>
                      <a:r>
                        <a:rPr lang="es-MX" baseline="0" dirty="0" smtClean="0"/>
                        <a:t> como dosis única, </a:t>
                      </a:r>
                      <a:r>
                        <a:rPr lang="es-MX" dirty="0" smtClean="0"/>
                        <a:t>antes del procedimiento</a:t>
                      </a:r>
                      <a:endParaRPr lang="es-MX" dirty="0"/>
                    </a:p>
                  </a:txBody>
                  <a:tcPr anchor="ctr"/>
                </a:tc>
              </a:tr>
              <a:tr h="857008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Azitromicina</a:t>
                      </a:r>
                      <a:r>
                        <a:rPr lang="es-MX" dirty="0" smtClean="0"/>
                        <a:t> 500 mg oral como dosis única, antes del procedimiento 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572" y="1066112"/>
            <a:ext cx="5720436" cy="43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61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3" y="0"/>
            <a:ext cx="3854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86" y="0"/>
            <a:ext cx="3854614" cy="6858000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4524581" y="2647956"/>
            <a:ext cx="3266710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Métodos Recomendados para el aborto seguro:</a:t>
            </a:r>
          </a:p>
          <a:p>
            <a:pPr marL="342900" indent="-342900">
              <a:buFont typeface="+mj-lt"/>
              <a:buAutoNum type="alphaLcParenR"/>
            </a:pPr>
            <a:r>
              <a:rPr lang="es-MX" sz="1400" b="1" dirty="0" smtClean="0"/>
              <a:t>Con medicamentos</a:t>
            </a:r>
          </a:p>
          <a:p>
            <a:pPr marL="342900" indent="-342900">
              <a:buFont typeface="+mj-lt"/>
              <a:buAutoNum type="alphaLcParenR"/>
            </a:pPr>
            <a:r>
              <a:rPr lang="es-MX" sz="1400" b="1" dirty="0" smtClean="0"/>
              <a:t>Aspiración por vacío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9014700" y="3722798"/>
            <a:ext cx="838985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calificado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8407152" y="5157925"/>
            <a:ext cx="3758214" cy="10919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37904" cy="68282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24" y="0"/>
            <a:ext cx="3854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58" y="-29728"/>
            <a:ext cx="3854614" cy="685800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82378" y="4621427"/>
            <a:ext cx="3679997" cy="24713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700" dirty="0">
                <a:solidFill>
                  <a:schemeClr val="tx1"/>
                </a:solidFill>
              </a:rPr>
              <a:t>2</a:t>
            </a:r>
            <a:r>
              <a:rPr lang="es-MX" sz="700" dirty="0" smtClean="0">
                <a:solidFill>
                  <a:schemeClr val="tx1"/>
                </a:solidFill>
              </a:rPr>
              <a:t>. Trastornos hemorrágicos moderados o  uso de anticoagulantes (ej.: Aspirina, </a:t>
            </a:r>
            <a:r>
              <a:rPr lang="es-MX" sz="700" dirty="0" err="1" smtClean="0">
                <a:solidFill>
                  <a:schemeClr val="tx1"/>
                </a:solidFill>
              </a:rPr>
              <a:t>warfarina</a:t>
            </a:r>
            <a:r>
              <a:rPr lang="es-MX" sz="700" dirty="0" smtClean="0">
                <a:solidFill>
                  <a:schemeClr val="tx1"/>
                </a:solidFill>
              </a:rPr>
              <a:t>, heparinas)</a:t>
            </a:r>
            <a:endParaRPr lang="es-MX" sz="7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28306" y="5481226"/>
            <a:ext cx="2886127" cy="43781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 smtClean="0">
                <a:solidFill>
                  <a:schemeClr val="tx1"/>
                </a:solidFill>
              </a:rPr>
              <a:t>5. DIU en cavidad uterina (retirar antes de comenzar el régimen) </a:t>
            </a:r>
            <a:endParaRPr lang="es-MX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612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3" y="0"/>
            <a:ext cx="3854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86" y="0"/>
            <a:ext cx="3854614" cy="6858000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38706" y="2878444"/>
            <a:ext cx="3922040" cy="138499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2. Los métodos de acción prolongada, como el implante y el dispositivo intrauterino (DIU: de cobre o medicado), tienen tasas más altas de continuación y tasas más bajas de embarazo en comparación con otros métodos como: condón, pastillas, parches e inyecciones. </a:t>
            </a:r>
            <a:endParaRPr lang="es-MX" sz="1400" dirty="0"/>
          </a:p>
        </p:txBody>
      </p:sp>
      <p:sp>
        <p:nvSpPr>
          <p:cNvPr id="8" name="7 Multiplicar"/>
          <p:cNvSpPr/>
          <p:nvPr/>
        </p:nvSpPr>
        <p:spPr>
          <a:xfrm>
            <a:off x="688792" y="5373606"/>
            <a:ext cx="1104405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Multiplicar"/>
          <p:cNvSpPr/>
          <p:nvPr/>
        </p:nvSpPr>
        <p:spPr>
          <a:xfrm>
            <a:off x="1601192" y="5181631"/>
            <a:ext cx="1104405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Proceso alternativo"/>
          <p:cNvSpPr/>
          <p:nvPr/>
        </p:nvSpPr>
        <p:spPr>
          <a:xfrm>
            <a:off x="4279075" y="1552212"/>
            <a:ext cx="3633850" cy="807522"/>
          </a:xfrm>
          <a:prstGeom prst="flowChartAlternateProcess">
            <a:avLst/>
          </a:prstGeom>
          <a:solidFill>
            <a:srgbClr val="D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Métodos anticonceptivos en el post aborto del 1er trimestre</a:t>
            </a:r>
            <a:endParaRPr lang="es-MX" sz="2000" b="1" dirty="0">
              <a:solidFill>
                <a:schemeClr val="bg1"/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4164192" y="3247067"/>
            <a:ext cx="3922040" cy="270843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000" b="1" dirty="0"/>
              <a:t>El DIU puede insertarse inmediatamente después de la Aspiración </a:t>
            </a:r>
            <a:r>
              <a:rPr lang="es-MX" sz="1000" b="1" dirty="0" err="1"/>
              <a:t>Endouterina</a:t>
            </a:r>
            <a:r>
              <a:rPr lang="es-MX" sz="1000" b="1" dirty="0"/>
              <a:t>. </a:t>
            </a:r>
            <a:endParaRPr lang="es-MX" sz="1000" b="1" dirty="0" smtClean="0"/>
          </a:p>
          <a:p>
            <a:endParaRPr lang="es-MX" sz="1000" b="1" dirty="0"/>
          </a:p>
          <a:p>
            <a:r>
              <a:rPr lang="es-MX" sz="1000" b="1" dirty="0" smtClean="0"/>
              <a:t>La mayoría de los métodos anticonceptivos  (tales como pastillas, inyecciones e implantes) pueden iniciarse el mismo día que se administra la primera tableta </a:t>
            </a:r>
            <a:r>
              <a:rPr lang="es-MX" sz="1000" b="1" dirty="0"/>
              <a:t>(</a:t>
            </a:r>
            <a:r>
              <a:rPr lang="es-MX" sz="1000" b="1" dirty="0" err="1"/>
              <a:t>mifepristona</a:t>
            </a:r>
            <a:r>
              <a:rPr lang="es-MX" sz="1000" b="1" dirty="0"/>
              <a:t>) del </a:t>
            </a:r>
            <a:r>
              <a:rPr lang="es-MX" sz="1000" b="1" dirty="0" smtClean="0"/>
              <a:t>régimen combinado o que se realiza la aspiración </a:t>
            </a:r>
            <a:r>
              <a:rPr lang="es-MX" sz="1000" b="1" dirty="0" err="1" smtClean="0"/>
              <a:t>endouterina</a:t>
            </a:r>
            <a:r>
              <a:rPr lang="es-MX" sz="1000" b="1" dirty="0" smtClean="0"/>
              <a:t>.</a:t>
            </a:r>
          </a:p>
          <a:p>
            <a:endParaRPr lang="es-MX" sz="1000" b="1" dirty="0"/>
          </a:p>
          <a:p>
            <a:r>
              <a:rPr lang="es-MX" sz="1000" b="1" dirty="0" smtClean="0"/>
              <a:t>Para condiciones médicas concomitantes (ej.: diabetes, hipertensión, enfermedades del corazón, etc.) aplican los Criterios Médicos de Elegibilidad para el uso </a:t>
            </a:r>
            <a:r>
              <a:rPr lang="es-MX" sz="1000" b="1" dirty="0"/>
              <a:t>de </a:t>
            </a:r>
            <a:r>
              <a:rPr lang="es-MX" sz="1000" b="1" dirty="0" smtClean="0"/>
              <a:t>anticonceptivos, consultar: </a:t>
            </a:r>
            <a:r>
              <a:rPr lang="es-MX" sz="1000" b="1" dirty="0" smtClean="0">
                <a:hlinkClick r:id="rId5"/>
              </a:rPr>
              <a:t>http</a:t>
            </a:r>
            <a:r>
              <a:rPr lang="es-MX" sz="1000" b="1" dirty="0">
                <a:hlinkClick r:id="rId5"/>
              </a:rPr>
              <a:t>://</a:t>
            </a:r>
            <a:r>
              <a:rPr lang="es-MX" sz="1000" b="1" dirty="0" smtClean="0">
                <a:hlinkClick r:id="rId5"/>
              </a:rPr>
              <a:t>apps.who.int/iris/bitstream/10665/44710/1/9789243563886_spa.pdf</a:t>
            </a:r>
            <a:r>
              <a:rPr lang="es-MX" sz="1000" b="1" dirty="0" smtClean="0"/>
              <a:t> Y http</a:t>
            </a:r>
            <a:r>
              <a:rPr lang="es-MX" sz="1000" b="1" dirty="0"/>
              <a:t>://www.who.int/reproductivehealth/publications/family_planning/Ex-Summ-MEC-5/en/</a:t>
            </a:r>
            <a:endParaRPr lang="es-MX" sz="1000" b="1" dirty="0" smtClean="0"/>
          </a:p>
          <a:p>
            <a:endParaRPr lang="es-MX" sz="1000" b="1" dirty="0"/>
          </a:p>
          <a:p>
            <a:r>
              <a:rPr lang="es-MX" sz="1000" b="1" dirty="0" smtClean="0"/>
              <a:t> </a:t>
            </a:r>
            <a:endParaRPr lang="es-MX" sz="1000" b="1" dirty="0"/>
          </a:p>
        </p:txBody>
      </p:sp>
      <p:sp>
        <p:nvSpPr>
          <p:cNvPr id="13" name="TextBox 3"/>
          <p:cNvSpPr txBox="1"/>
          <p:nvPr/>
        </p:nvSpPr>
        <p:spPr>
          <a:xfrm>
            <a:off x="8456328" y="1442416"/>
            <a:ext cx="3565491" cy="212365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1100" b="1" dirty="0" smtClean="0"/>
              <a:t>Métodos anticonceptivos después de la aspiración </a:t>
            </a:r>
            <a:r>
              <a:rPr lang="es-MX" sz="1100" b="1" dirty="0" err="1" smtClean="0"/>
              <a:t>endouterina</a:t>
            </a:r>
            <a:r>
              <a:rPr lang="es-MX" sz="1100" b="1" dirty="0" smtClean="0"/>
              <a:t> </a:t>
            </a:r>
          </a:p>
          <a:p>
            <a:pPr marL="342900" indent="-342900">
              <a:buAutoNum type="arabicPeriod"/>
            </a:pPr>
            <a:endParaRPr lang="es-MX" sz="1100" b="1" dirty="0"/>
          </a:p>
          <a:p>
            <a:r>
              <a:rPr lang="es-MX" sz="1100" b="1" dirty="0" smtClean="0"/>
              <a:t>Inmediatamente después </a:t>
            </a:r>
            <a:r>
              <a:rPr lang="es-MX" sz="1100" b="1" dirty="0"/>
              <a:t>de </a:t>
            </a:r>
            <a:r>
              <a:rPr lang="es-MX" sz="1100" b="1" dirty="0" smtClean="0"/>
              <a:t>realizarse un </a:t>
            </a:r>
            <a:r>
              <a:rPr lang="es-MX" sz="1100" b="1" dirty="0"/>
              <a:t>aborto por aspiración </a:t>
            </a:r>
            <a:r>
              <a:rPr lang="es-MX" sz="1100" b="1" dirty="0" err="1"/>
              <a:t>endouterina</a:t>
            </a:r>
            <a:r>
              <a:rPr lang="es-MX" sz="1100" b="1" dirty="0"/>
              <a:t> en el 1er trimestre, sin </a:t>
            </a:r>
            <a:r>
              <a:rPr lang="es-MX" sz="1100" b="1" dirty="0" smtClean="0"/>
              <a:t>complicaciones, </a:t>
            </a:r>
            <a:r>
              <a:rPr lang="es-MX" sz="1100" b="1" dirty="0"/>
              <a:t>es seguro y se </a:t>
            </a:r>
            <a:r>
              <a:rPr lang="es-MX" sz="1100" b="1" dirty="0" smtClean="0"/>
              <a:t>puede:</a:t>
            </a:r>
            <a:endParaRPr lang="es-MX" sz="1100" b="1" dirty="0"/>
          </a:p>
          <a:p>
            <a:pPr marL="342900" indent="-342900">
              <a:buFont typeface="+mj-lt"/>
              <a:buAutoNum type="alphaLcParenR"/>
            </a:pPr>
            <a:r>
              <a:rPr lang="es-MX" sz="1100" b="1" dirty="0"/>
              <a:t>Insertar un DIU de cobre o medicado </a:t>
            </a:r>
            <a:endParaRPr lang="es-MX" sz="1100" b="1" dirty="0" smtClean="0"/>
          </a:p>
          <a:p>
            <a:pPr marL="342900" indent="-342900">
              <a:buFont typeface="+mj-lt"/>
              <a:buAutoNum type="alphaLcParenR"/>
            </a:pPr>
            <a:r>
              <a:rPr lang="es-MX" sz="1100" b="1" dirty="0" smtClean="0"/>
              <a:t>Insertar </a:t>
            </a:r>
            <a:r>
              <a:rPr lang="es-MX" sz="1100" b="1" dirty="0"/>
              <a:t>implante </a:t>
            </a:r>
            <a:r>
              <a:rPr lang="es-MX" sz="1100" b="1" dirty="0" err="1"/>
              <a:t>subdermico</a:t>
            </a:r>
            <a:r>
              <a:rPr lang="es-MX" sz="1100" b="1" dirty="0"/>
              <a:t> </a:t>
            </a:r>
            <a:endParaRPr lang="es-MX" sz="1100" b="1" dirty="0" smtClean="0"/>
          </a:p>
          <a:p>
            <a:pPr marL="342900" indent="-342900">
              <a:buFont typeface="+mj-lt"/>
              <a:buAutoNum type="alphaLcParenR"/>
            </a:pPr>
            <a:r>
              <a:rPr lang="es-MX" sz="1100" b="1" dirty="0" smtClean="0"/>
              <a:t>Iniciar  inyectables (mensuales, bimensuales o trimestrales) .</a:t>
            </a:r>
            <a:endParaRPr lang="es-MX" sz="1100" b="1" dirty="0"/>
          </a:p>
          <a:p>
            <a:pPr marL="342900" indent="-342900">
              <a:buFont typeface="+mj-lt"/>
              <a:buAutoNum type="alphaLcParenR"/>
            </a:pPr>
            <a:r>
              <a:rPr lang="es-MX" sz="1100" b="1" dirty="0" smtClean="0"/>
              <a:t>Iniciar las </a:t>
            </a:r>
            <a:r>
              <a:rPr lang="es-MX" sz="1100" b="1" dirty="0"/>
              <a:t>pastillas, </a:t>
            </a:r>
            <a:r>
              <a:rPr lang="es-MX" sz="1100" b="1" dirty="0" smtClean="0"/>
              <a:t>parches o el anillo vaginal.</a:t>
            </a:r>
            <a:endParaRPr lang="es-MX" sz="1100" b="1" dirty="0"/>
          </a:p>
          <a:p>
            <a:endParaRPr lang="es-MX" sz="1100" b="1" dirty="0"/>
          </a:p>
        </p:txBody>
      </p:sp>
      <p:sp>
        <p:nvSpPr>
          <p:cNvPr id="15" name="TextBox 3"/>
          <p:cNvSpPr txBox="1"/>
          <p:nvPr/>
        </p:nvSpPr>
        <p:spPr>
          <a:xfrm>
            <a:off x="8478103" y="3505697"/>
            <a:ext cx="3565491" cy="280076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2"/>
            </a:pPr>
            <a:r>
              <a:rPr lang="es-MX" sz="1100" b="1" dirty="0" smtClean="0"/>
              <a:t>Métodos anticonceptivos después de un aborto con medicamentos </a:t>
            </a:r>
          </a:p>
          <a:p>
            <a:endParaRPr lang="es-MX" sz="1100" b="1" dirty="0"/>
          </a:p>
          <a:p>
            <a:r>
              <a:rPr lang="es-MX" sz="1100" b="1" dirty="0"/>
              <a:t>Inmediatamente después </a:t>
            </a:r>
            <a:r>
              <a:rPr lang="es-MX" sz="1100" b="1" dirty="0" smtClean="0"/>
              <a:t> de tomar la primera tableta (</a:t>
            </a:r>
            <a:r>
              <a:rPr lang="es-MX" sz="1100" b="1" dirty="0" err="1" smtClean="0"/>
              <a:t>mifepristona</a:t>
            </a:r>
            <a:r>
              <a:rPr lang="es-MX" sz="1100" b="1" dirty="0" smtClean="0"/>
              <a:t>)  del  régimen combinado  de aborto con medicamentos es </a:t>
            </a:r>
            <a:r>
              <a:rPr lang="es-MX" sz="1100" b="1" dirty="0"/>
              <a:t>seguro y se </a:t>
            </a:r>
            <a:r>
              <a:rPr lang="es-MX" sz="1100" b="1" dirty="0" smtClean="0"/>
              <a:t>puede:</a:t>
            </a:r>
            <a:endParaRPr lang="es-MX" sz="1100" b="1" dirty="0"/>
          </a:p>
          <a:p>
            <a:pPr marL="342900" indent="-342900">
              <a:buFont typeface="+mj-lt"/>
              <a:buAutoNum type="alphaLcParenR"/>
            </a:pPr>
            <a:r>
              <a:rPr lang="es-MX" sz="1100" b="1" dirty="0" smtClean="0"/>
              <a:t>Insertar </a:t>
            </a:r>
            <a:r>
              <a:rPr lang="es-MX" sz="1100" b="1" dirty="0"/>
              <a:t>implante </a:t>
            </a:r>
            <a:r>
              <a:rPr lang="es-MX" sz="1100" b="1" dirty="0" err="1"/>
              <a:t>subdermico</a:t>
            </a:r>
            <a:r>
              <a:rPr lang="es-MX" sz="1100" b="1" dirty="0"/>
              <a:t> </a:t>
            </a:r>
          </a:p>
          <a:p>
            <a:pPr marL="342900" indent="-342900">
              <a:buFont typeface="+mj-lt"/>
              <a:buAutoNum type="alphaLcParenR"/>
            </a:pPr>
            <a:r>
              <a:rPr lang="es-MX" sz="1100" b="1" dirty="0" smtClean="0"/>
              <a:t>Iniciar  inyectables (mensuales, bimensuales, trimestrales). </a:t>
            </a:r>
            <a:endParaRPr lang="es-MX" sz="1100" b="1" dirty="0"/>
          </a:p>
          <a:p>
            <a:pPr marL="342900" indent="-342900">
              <a:buFont typeface="+mj-lt"/>
              <a:buAutoNum type="alphaLcParenR"/>
            </a:pPr>
            <a:r>
              <a:rPr lang="es-MX" sz="1100" b="1" dirty="0"/>
              <a:t>Iniciar </a:t>
            </a:r>
            <a:r>
              <a:rPr lang="es-MX" sz="1100" b="1" dirty="0" smtClean="0"/>
              <a:t>las pastillas</a:t>
            </a:r>
            <a:r>
              <a:rPr lang="es-MX" sz="1100" b="1" dirty="0"/>
              <a:t>, </a:t>
            </a:r>
            <a:r>
              <a:rPr lang="es-MX" sz="1100" b="1" dirty="0" smtClean="0"/>
              <a:t>parches, o el anillo </a:t>
            </a:r>
            <a:r>
              <a:rPr lang="es-MX" sz="1100" b="1" dirty="0"/>
              <a:t>vaginal. </a:t>
            </a:r>
            <a:endParaRPr lang="es-MX" sz="1100" b="1" dirty="0" smtClean="0"/>
          </a:p>
          <a:p>
            <a:pPr marL="342900" indent="-342900">
              <a:buFont typeface="+mj-lt"/>
              <a:buAutoNum type="alphaLcParenR"/>
            </a:pPr>
            <a:endParaRPr lang="es-MX" sz="1100" b="1" dirty="0"/>
          </a:p>
          <a:p>
            <a:r>
              <a:rPr lang="es-MX" sz="1100" b="1" dirty="0" smtClean="0"/>
              <a:t>La inserción del DIU de cobre o medicado puede hacerse cuando se tenga la certeza razonable de que no hay embarazo, tan pronto como 7 días después</a:t>
            </a:r>
            <a:r>
              <a:rPr lang="es-MX" sz="1100" b="1" dirty="0"/>
              <a:t> </a:t>
            </a:r>
            <a:r>
              <a:rPr lang="es-MX" sz="1100" b="1" dirty="0" smtClean="0"/>
              <a:t>de la ultima  toma de tabletas del régimen combinado.</a:t>
            </a:r>
            <a:endParaRPr lang="es-MX" sz="1100" b="1" dirty="0"/>
          </a:p>
          <a:p>
            <a:endParaRPr lang="es-MX" sz="1100" b="1" dirty="0"/>
          </a:p>
        </p:txBody>
      </p:sp>
      <p:sp>
        <p:nvSpPr>
          <p:cNvPr id="14" name="TextBox 3"/>
          <p:cNvSpPr txBox="1"/>
          <p:nvPr/>
        </p:nvSpPr>
        <p:spPr>
          <a:xfrm>
            <a:off x="1927306" y="4779895"/>
            <a:ext cx="427054" cy="27455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del</a:t>
            </a:r>
            <a:endParaRPr 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2329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63662" cy="68741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3" y="0"/>
            <a:ext cx="3854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86" y="0"/>
            <a:ext cx="3854614" cy="685800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4301370" y="2739200"/>
            <a:ext cx="3565491" cy="35394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Después de un aborto del </a:t>
            </a:r>
            <a:r>
              <a:rPr lang="es-MX" sz="1400" dirty="0"/>
              <a:t>2do trimestre </a:t>
            </a:r>
            <a:r>
              <a:rPr lang="es-MX" sz="1400" dirty="0" smtClean="0"/>
              <a:t>por </a:t>
            </a:r>
            <a:r>
              <a:rPr lang="es-MX" sz="1400" dirty="0"/>
              <a:t>dilatación y evacuación (D&amp;E) o de aborto con </a:t>
            </a:r>
            <a:r>
              <a:rPr lang="es-MX" sz="1400" dirty="0" smtClean="0"/>
              <a:t>medicamentos, se recomienda y considera seguro el inicio inmediato de anticonceptivos hormonales ( pastillas, parche, anillo vaginal, inyecciones, implante </a:t>
            </a:r>
            <a:r>
              <a:rPr lang="es-MX" sz="1400" dirty="0" err="1" smtClean="0"/>
              <a:t>subdpérmico</a:t>
            </a:r>
            <a:r>
              <a:rPr lang="es-MX" sz="1400" dirty="0" smtClean="0"/>
              <a:t>).</a:t>
            </a:r>
          </a:p>
          <a:p>
            <a:endParaRPr lang="es-MX" sz="1400" dirty="0"/>
          </a:p>
          <a:p>
            <a:r>
              <a:rPr lang="es-MX" sz="1400" dirty="0" smtClean="0"/>
              <a:t>El DIU (de cobre o medicado) puede insertarse inmediatamente después de un procedimiento de D&amp;E.</a:t>
            </a:r>
          </a:p>
          <a:p>
            <a:endParaRPr lang="es-MX" sz="1400" dirty="0"/>
          </a:p>
          <a:p>
            <a:r>
              <a:rPr lang="es-MX" sz="1400" dirty="0" smtClean="0"/>
              <a:t>En caso de aborto con medicamentos, la inserción de DIU de cobre o medicado, se puede realizar cuando exista la certeza razonable de que la mujer ya no esta embarazada.</a:t>
            </a:r>
            <a:endParaRPr lang="es-MX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/>
              <p:cNvSpPr txBox="1"/>
              <p:nvPr/>
            </p:nvSpPr>
            <p:spPr>
              <a:xfrm>
                <a:off x="8443770" y="2000975"/>
                <a:ext cx="3565491" cy="4401205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arenR"/>
                </a:pPr>
                <a:r>
                  <a:rPr lang="es-MX" sz="1400" dirty="0" smtClean="0">
                    <a:solidFill>
                      <a:schemeClr val="tx1"/>
                    </a:solidFill>
                  </a:rPr>
                  <a:t>En caso de paridad satisfecha, privilegiar los métodos definitivos. 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s-MX" sz="1400" dirty="0" smtClean="0">
                    <a:solidFill>
                      <a:schemeClr val="tx1"/>
                    </a:solidFill>
                  </a:rPr>
                  <a:t>En caso de un aborto séptico: existe contraindicación absoluta para la inserción del DIU y se recomienda esperar al menos 3 meses post tratamiento. 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s-MX" sz="1400" dirty="0">
                    <a:solidFill>
                      <a:schemeClr val="tx1"/>
                    </a:solidFill>
                  </a:rPr>
                  <a:t>E</a:t>
                </a:r>
                <a:r>
                  <a:rPr lang="es-MX" sz="1400" dirty="0" smtClean="0">
                    <a:solidFill>
                      <a:schemeClr val="tx1"/>
                    </a:solidFill>
                  </a:rPr>
                  <a:t>n </a:t>
                </a:r>
                <a:r>
                  <a:rPr lang="es-MX" sz="1400" dirty="0">
                    <a:solidFill>
                      <a:schemeClr val="tx1"/>
                    </a:solidFill>
                  </a:rPr>
                  <a:t>caso de un </a:t>
                </a:r>
                <a:r>
                  <a:rPr lang="es-MX" sz="1400" dirty="0" smtClean="0">
                    <a:solidFill>
                      <a:schemeClr val="tx1"/>
                    </a:solidFill>
                  </a:rPr>
                  <a:t>embarazo ectópico: se recomienda privilegiar los métodos hormonales; el </a:t>
                </a:r>
                <a:r>
                  <a:rPr lang="es-MX" sz="1400" dirty="0">
                    <a:solidFill>
                      <a:schemeClr val="tx1"/>
                    </a:solidFill>
                  </a:rPr>
                  <a:t>uso de DIU ( de cobre o medicado</a:t>
                </a:r>
                <a:r>
                  <a:rPr lang="es-MX" sz="1400" dirty="0" smtClean="0">
                    <a:solidFill>
                      <a:schemeClr val="tx1"/>
                    </a:solidFill>
                  </a:rPr>
                  <a:t>), sin embargo, </a:t>
                </a:r>
                <a:r>
                  <a:rPr lang="es-MX" sz="1400" dirty="0">
                    <a:solidFill>
                      <a:schemeClr val="tx1"/>
                    </a:solidFill>
                  </a:rPr>
                  <a:t>no aumenta el riesgo absoluto de un embarazo ectópico.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s-MX" sz="1400" dirty="0" smtClean="0">
                    <a:solidFill>
                      <a:schemeClr val="tx1"/>
                    </a:solidFill>
                  </a:rPr>
                  <a:t>En caso de enfermedad </a:t>
                </a:r>
                <a:r>
                  <a:rPr lang="es-MX" sz="1400" dirty="0" err="1" smtClean="0">
                    <a:solidFill>
                      <a:schemeClr val="tx1"/>
                    </a:solidFill>
                  </a:rPr>
                  <a:t>trofoblástica</a:t>
                </a:r>
                <a:r>
                  <a:rPr lang="es-MX" sz="1400" dirty="0" smtClean="0">
                    <a:solidFill>
                      <a:schemeClr val="tx1"/>
                    </a:solidFill>
                  </a:rPr>
                  <a:t> gestacional (mola): el dispositivo de cobre y medicado son Categoría 3, por el riesgo relativo de perforación uterina. El  dispositivo de cobre y medicado son categoría 4 cuando la hormona del embarazo (</a:t>
                </a:r>
                <a14:m>
                  <m:oMath xmlns:m="http://schemas.openxmlformats.org/officeDocument/2006/math">
                    <m:r>
                      <a:rPr lang="el-G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s-MX" sz="1400" dirty="0" err="1" smtClean="0">
                    <a:solidFill>
                      <a:schemeClr val="tx1"/>
                    </a:solidFill>
                  </a:rPr>
                  <a:t>hCG</a:t>
                </a:r>
                <a:r>
                  <a:rPr lang="es-MX" sz="1400" dirty="0" smtClean="0">
                    <a:solidFill>
                      <a:schemeClr val="tx1"/>
                    </a:solidFill>
                  </a:rPr>
                  <a:t>) está persistentemente elevada o existe sospecha de </a:t>
                </a:r>
                <a:r>
                  <a:rPr lang="es-MX" sz="1400" dirty="0" err="1" smtClean="0">
                    <a:solidFill>
                      <a:schemeClr val="tx1"/>
                    </a:solidFill>
                  </a:rPr>
                  <a:t>coriocarcinoma</a:t>
                </a:r>
                <a:r>
                  <a:rPr lang="es-MX" sz="1400" dirty="0" smtClean="0">
                    <a:solidFill>
                      <a:schemeClr val="tx1"/>
                    </a:solidFill>
                  </a:rPr>
                  <a:t>. </a:t>
                </a:r>
                <a:endParaRPr lang="es-MX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770" y="2000975"/>
                <a:ext cx="3565491" cy="4401205"/>
              </a:xfrm>
              <a:prstGeom prst="rect">
                <a:avLst/>
              </a:prstGeom>
              <a:blipFill rotWithShape="1">
                <a:blip r:embed="rId5"/>
                <a:stretch>
                  <a:fillRect l="-513" t="-416" r="-1538" b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Rectángulo redondeado"/>
          <p:cNvSpPr/>
          <p:nvPr/>
        </p:nvSpPr>
        <p:spPr>
          <a:xfrm>
            <a:off x="-11873" y="1484418"/>
            <a:ext cx="3728852" cy="36813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3"/>
          <p:cNvSpPr txBox="1"/>
          <p:nvPr/>
        </p:nvSpPr>
        <p:spPr>
          <a:xfrm>
            <a:off x="116047" y="5165769"/>
            <a:ext cx="3457331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La OCLUSIÓN TUBÁRICA puede realizarse tan pronto como la mujer lo desee, cuando se tenga la certeza razonable de que no hay … tan pronto como 7 días después.</a:t>
            </a:r>
            <a:endParaRPr 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1438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" y="-266700"/>
            <a:ext cx="3854612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3" y="0"/>
            <a:ext cx="3854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86" y="0"/>
            <a:ext cx="3854614" cy="6858000"/>
          </a:xfrm>
          <a:prstGeom prst="rect">
            <a:avLst/>
          </a:prstGeom>
        </p:spPr>
      </p:pic>
      <p:sp>
        <p:nvSpPr>
          <p:cNvPr id="3" name="2 Rectángulo redondeado"/>
          <p:cNvSpPr/>
          <p:nvPr/>
        </p:nvSpPr>
        <p:spPr>
          <a:xfrm>
            <a:off x="4239944" y="926276"/>
            <a:ext cx="3643064" cy="961902"/>
          </a:xfrm>
          <a:prstGeom prst="roundRect">
            <a:avLst/>
          </a:prstGeom>
          <a:solidFill>
            <a:srgbClr val="D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>
                <a:solidFill>
                  <a:schemeClr val="bg1"/>
                </a:solidFill>
              </a:rPr>
              <a:t>Información y consejería anticonceptiva en el post aborto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54980" y="4044995"/>
            <a:ext cx="3565491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 smtClean="0"/>
              <a:t>Provea consejería antes, durante y después del procedimiento para que la mujer pueda otorgar un verdadero consentimiento informado.</a:t>
            </a:r>
            <a:endParaRPr lang="es-MX" sz="1200" b="1" dirty="0"/>
          </a:p>
        </p:txBody>
      </p:sp>
      <p:sp>
        <p:nvSpPr>
          <p:cNvPr id="8" name="7 Multiplicar"/>
          <p:cNvSpPr/>
          <p:nvPr/>
        </p:nvSpPr>
        <p:spPr>
          <a:xfrm>
            <a:off x="647701" y="3619500"/>
            <a:ext cx="2057400" cy="18097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Multiplicar"/>
          <p:cNvSpPr/>
          <p:nvPr/>
        </p:nvSpPr>
        <p:spPr>
          <a:xfrm>
            <a:off x="647701" y="2390806"/>
            <a:ext cx="1884711" cy="103819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Multiplicar"/>
          <p:cNvSpPr/>
          <p:nvPr/>
        </p:nvSpPr>
        <p:spPr>
          <a:xfrm>
            <a:off x="877230" y="1367888"/>
            <a:ext cx="1598342" cy="66922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3"/>
          <p:cNvSpPr txBox="1"/>
          <p:nvPr/>
        </p:nvSpPr>
        <p:spPr>
          <a:xfrm>
            <a:off x="4313253" y="2244955"/>
            <a:ext cx="3565491" cy="101566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Informe a la mujer de la posibilidad del regreso inmediato de la ovulación (aproximadamente dos semanas después del aborto) y por ende de la fertilidad (en una relación sin protección 7-10 días después del aborto).   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24181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66" y="0"/>
            <a:ext cx="3825025" cy="68053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612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3" y="0"/>
            <a:ext cx="3854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86" y="0"/>
            <a:ext cx="3854614" cy="6858000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4452673" y="4638745"/>
            <a:ext cx="3241355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Debes buscar la respuesta más acertada referente al método anticonceptivo  indicado para la mujer antes descrita. </a:t>
            </a:r>
            <a:endParaRPr lang="es-MX" sz="1200" b="1" dirty="0"/>
          </a:p>
        </p:txBody>
      </p:sp>
      <p:sp>
        <p:nvSpPr>
          <p:cNvPr id="8" name="TextBox 3"/>
          <p:cNvSpPr txBox="1"/>
          <p:nvPr/>
        </p:nvSpPr>
        <p:spPr>
          <a:xfrm>
            <a:off x="45898" y="2158986"/>
            <a:ext cx="3808714" cy="34163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Mujer de 35 años. </a:t>
            </a:r>
          </a:p>
          <a:p>
            <a:r>
              <a:rPr lang="es-MX" sz="1200" b="1" dirty="0" smtClean="0"/>
              <a:t>G2 P1 A1. </a:t>
            </a:r>
          </a:p>
          <a:p>
            <a:r>
              <a:rPr lang="es-MX" sz="1200" b="1" dirty="0" smtClean="0"/>
              <a:t>Diagnóstico de ingreso : -Aborto incompleto séptico y Obesidad grado I.</a:t>
            </a:r>
          </a:p>
          <a:p>
            <a:endParaRPr lang="es-MX" sz="1200" b="1" dirty="0"/>
          </a:p>
          <a:p>
            <a:r>
              <a:rPr lang="es-MX" sz="1200" b="1" dirty="0"/>
              <a:t>Posterior a  la impregnación con doble esquema antibiótico se  le realizó AMEU sin complicaciones y pasa a sala de recuperación  con signos vitales estables. </a:t>
            </a:r>
          </a:p>
          <a:p>
            <a:r>
              <a:rPr lang="es-MX" sz="1200" b="1" dirty="0" smtClean="0"/>
              <a:t>Entre sus antecedentes relevantes: refiere tabaquismo desde hace 6 años a razón de 16 cigarrillos /día.  Nunca PAP y con uso inconsistente de preservativo. </a:t>
            </a:r>
          </a:p>
          <a:p>
            <a:endParaRPr lang="es-MX" sz="1200" b="1" dirty="0" smtClean="0"/>
          </a:p>
          <a:p>
            <a:r>
              <a:rPr lang="es-MX" sz="1200" b="1" dirty="0" smtClean="0"/>
              <a:t>Se  le orienta sobre métodos anticonceptivos  de los cuales ella refiere estar interesada en  los que se enuncian a continuación; de estos , ¿cuál es el método no recomendado para ella ?</a:t>
            </a:r>
          </a:p>
          <a:p>
            <a:endParaRPr lang="es-MX" sz="1200" b="1" dirty="0" smtClean="0"/>
          </a:p>
          <a:p>
            <a:endParaRPr lang="es-MX" sz="1200" b="1" dirty="0"/>
          </a:p>
        </p:txBody>
      </p:sp>
      <p:sp>
        <p:nvSpPr>
          <p:cNvPr id="9" name="TextBox 3"/>
          <p:cNvSpPr txBox="1"/>
          <p:nvPr/>
        </p:nvSpPr>
        <p:spPr>
          <a:xfrm>
            <a:off x="8644015" y="6396335"/>
            <a:ext cx="3241355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Caso Clínico 2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12084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86" y="0"/>
            <a:ext cx="3854614" cy="685800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8383286" y="898128"/>
            <a:ext cx="3808714" cy="327362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Mujer de 35 años. </a:t>
            </a:r>
          </a:p>
          <a:p>
            <a:r>
              <a:rPr lang="es-MX" sz="1200" b="1" dirty="0" smtClean="0"/>
              <a:t>G2 P1 A1. </a:t>
            </a:r>
          </a:p>
          <a:p>
            <a:r>
              <a:rPr lang="es-MX" sz="1200" b="1" dirty="0" smtClean="0"/>
              <a:t>Diagnóstico de ingreso : -Aborto incompleto séptico y Obesidad grado I (IMC 30 kg/m</a:t>
            </a:r>
            <a:r>
              <a:rPr lang="es-MX" sz="1200" b="1" baseline="30000" dirty="0" smtClean="0"/>
              <a:t>2</a:t>
            </a:r>
            <a:r>
              <a:rPr lang="es-MX" sz="1200" b="1" dirty="0" smtClean="0"/>
              <a:t>)</a:t>
            </a:r>
          </a:p>
          <a:p>
            <a:endParaRPr lang="es-MX" sz="1200" b="1" dirty="0"/>
          </a:p>
          <a:p>
            <a:r>
              <a:rPr lang="es-MX" sz="1200" b="1" dirty="0" smtClean="0"/>
              <a:t>Se indicó manejo del dolor y </a:t>
            </a:r>
            <a:r>
              <a:rPr lang="es-MX" sz="1200" b="1" dirty="0"/>
              <a:t>p</a:t>
            </a:r>
            <a:r>
              <a:rPr lang="es-MX" sz="1200" b="1" dirty="0" smtClean="0"/>
              <a:t>osterior </a:t>
            </a:r>
            <a:r>
              <a:rPr lang="es-MX" sz="1200" b="1" dirty="0"/>
              <a:t>a  la impregnación con doble esquema antibiótico se  le realizó AMEU sin complicaciones y pasa a sala de recuperación  con signos vitales estables. </a:t>
            </a:r>
          </a:p>
          <a:p>
            <a:r>
              <a:rPr lang="es-MX" sz="1200" b="1" dirty="0" smtClean="0"/>
              <a:t>Entre sus antecedentes relevantes refiere tabaquismo desde hace 6 años a razón de 16 cigarrillos /día.  Nunca PAP y con uso inconsistente de preservativo. </a:t>
            </a:r>
          </a:p>
          <a:p>
            <a:endParaRPr lang="es-MX" sz="1200" b="1" dirty="0" smtClean="0"/>
          </a:p>
          <a:p>
            <a:r>
              <a:rPr lang="es-MX" sz="1200" b="1" dirty="0" smtClean="0"/>
              <a:t>Se  le orienta sobre métodos anticonceptivos  de los cuales ella refiere estar interesada en  los que se enuncian a continuación; de estos , ¿cuál es el método no recomendado para ella ?</a:t>
            </a:r>
          </a:p>
          <a:p>
            <a:endParaRPr lang="es-MX" sz="1200" b="1" dirty="0" smtClean="0"/>
          </a:p>
          <a:p>
            <a:endParaRPr lang="es-MX" sz="1200" b="1" dirty="0"/>
          </a:p>
        </p:txBody>
      </p:sp>
      <p:sp>
        <p:nvSpPr>
          <p:cNvPr id="9" name="TextBox 3"/>
          <p:cNvSpPr txBox="1"/>
          <p:nvPr/>
        </p:nvSpPr>
        <p:spPr>
          <a:xfrm>
            <a:off x="8644015" y="6456172"/>
            <a:ext cx="3241355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Caso Clínico 2</a:t>
            </a:r>
            <a:endParaRPr lang="es-MX" sz="2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351360" y="244312"/>
            <a:ext cx="3072519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El </a:t>
            </a:r>
            <a:r>
              <a:rPr lang="es-MX" sz="1100" dirty="0" err="1" smtClean="0"/>
              <a:t>Enantato</a:t>
            </a:r>
            <a:r>
              <a:rPr lang="es-MX" sz="1100" dirty="0" smtClean="0"/>
              <a:t> de </a:t>
            </a:r>
            <a:r>
              <a:rPr lang="es-MX" sz="1100" dirty="0" err="1" smtClean="0"/>
              <a:t>Noretisterona</a:t>
            </a:r>
            <a:r>
              <a:rPr lang="es-MX" sz="1100" dirty="0" smtClean="0"/>
              <a:t> es categoría 1 para la condición de edad, paridad, IMC y post aborto . Es seguro y recomendable </a:t>
            </a:r>
            <a:r>
              <a:rPr lang="es-MX" sz="1100" dirty="0"/>
              <a:t>l</a:t>
            </a:r>
            <a:r>
              <a:rPr lang="es-MX" sz="1100" dirty="0" smtClean="0"/>
              <a:t>a </a:t>
            </a:r>
            <a:r>
              <a:rPr lang="es-MX" sz="1100" dirty="0"/>
              <a:t>administración de </a:t>
            </a:r>
            <a:r>
              <a:rPr lang="es-MX" sz="1100" dirty="0" smtClean="0"/>
              <a:t>EN-NET inmediatamente </a:t>
            </a:r>
            <a:r>
              <a:rPr lang="es-MX" sz="1100" dirty="0"/>
              <a:t>después de un aborto.</a:t>
            </a:r>
            <a:r>
              <a:rPr lang="es-MX" sz="11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Al momento no existe contraindicación absoluta, ni relativa para el uso de </a:t>
            </a:r>
            <a:r>
              <a:rPr lang="es-MX" sz="1100" dirty="0" smtClean="0"/>
              <a:t>anticonceptivos </a:t>
            </a:r>
            <a:r>
              <a:rPr lang="es-MX" sz="1100" dirty="0"/>
              <a:t>de </a:t>
            </a:r>
            <a:r>
              <a:rPr lang="es-MX" sz="1100" dirty="0" err="1"/>
              <a:t>progestina</a:t>
            </a:r>
            <a:r>
              <a:rPr lang="es-MX" sz="1100" dirty="0"/>
              <a:t> sola  </a:t>
            </a:r>
            <a:r>
              <a:rPr lang="es-MX" sz="1100" dirty="0" smtClean="0"/>
              <a:t>con antecedente </a:t>
            </a:r>
            <a:r>
              <a:rPr lang="es-MX" sz="1100" dirty="0"/>
              <a:t>de tabaquismo. </a:t>
            </a:r>
            <a:endParaRPr lang="es-MX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No olvidar </a:t>
            </a:r>
            <a:r>
              <a:rPr lang="es-MX" sz="1100" dirty="0" smtClean="0"/>
              <a:t>reforzar sobre  el uso </a:t>
            </a:r>
            <a:r>
              <a:rPr lang="es-MX" sz="1100" dirty="0"/>
              <a:t>de preservativo para </a:t>
            </a:r>
            <a:r>
              <a:rPr lang="es-MX" sz="1100" dirty="0" smtClean="0"/>
              <a:t>la prevención de infecciones </a:t>
            </a:r>
            <a:r>
              <a:rPr lang="es-MX" sz="1100" dirty="0"/>
              <a:t>de transmisión </a:t>
            </a:r>
            <a:r>
              <a:rPr lang="es-MX" sz="1100" dirty="0" smtClean="0"/>
              <a:t>sexual. </a:t>
            </a:r>
            <a:endParaRPr lang="es-MX" sz="11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468831" y="2641925"/>
            <a:ext cx="3072519" cy="22929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El implante </a:t>
            </a:r>
            <a:r>
              <a:rPr lang="es-MX" sz="1100" dirty="0" err="1" smtClean="0"/>
              <a:t>subdermico</a:t>
            </a:r>
            <a:r>
              <a:rPr lang="es-MX" sz="1100" dirty="0" smtClean="0"/>
              <a:t>  es categoría 1 para la condición de edad, paridad, IMC y  post aborto . Es seguro y recomendable </a:t>
            </a:r>
            <a:r>
              <a:rPr lang="es-MX" sz="1100" dirty="0"/>
              <a:t>l</a:t>
            </a:r>
            <a:r>
              <a:rPr lang="es-MX" sz="1100" dirty="0" smtClean="0"/>
              <a:t>a inserción del  implante  </a:t>
            </a:r>
            <a:r>
              <a:rPr lang="es-MX" sz="1100" dirty="0" err="1" smtClean="0"/>
              <a:t>subdermico</a:t>
            </a:r>
            <a:r>
              <a:rPr lang="es-MX" sz="1100" dirty="0" smtClean="0"/>
              <a:t> inmediatamente </a:t>
            </a:r>
            <a:r>
              <a:rPr lang="es-MX" sz="1100" dirty="0"/>
              <a:t>después </a:t>
            </a:r>
            <a:r>
              <a:rPr lang="es-MX" sz="1100" dirty="0" smtClean="0"/>
              <a:t> de </a:t>
            </a:r>
            <a:r>
              <a:rPr lang="es-MX" sz="1100" dirty="0"/>
              <a:t>un aborto.</a:t>
            </a:r>
            <a:r>
              <a:rPr lang="es-MX" sz="11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Al momento no existe contraindicación absoluta, ni relativa para el uso de anticonceptivos de </a:t>
            </a:r>
            <a:r>
              <a:rPr lang="es-MX" sz="1100" dirty="0" err="1" smtClean="0"/>
              <a:t>progestina</a:t>
            </a:r>
            <a:r>
              <a:rPr lang="es-MX" sz="1100" dirty="0" smtClean="0"/>
              <a:t> sola  con antecedente de tabaquismo.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No olvidar </a:t>
            </a:r>
            <a:r>
              <a:rPr lang="es-MX" sz="1100" dirty="0" smtClean="0"/>
              <a:t>reforzar sobre  </a:t>
            </a:r>
            <a:r>
              <a:rPr lang="es-MX" sz="1100" dirty="0"/>
              <a:t>el uso de preservativo para la prevención de infecciones de transmisión sexual. </a:t>
            </a:r>
          </a:p>
          <a:p>
            <a:endParaRPr lang="es-MX" sz="11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79780" y="4682450"/>
            <a:ext cx="3072519" cy="17851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El dispositivo intrauterino, de cobre y medicado  es categoría 4 para la condición de  aborto séptico ya que su inserción puede </a:t>
            </a:r>
            <a:r>
              <a:rPr lang="es-MX" sz="1100" dirty="0"/>
              <a:t>empeorar considerablemente la </a:t>
            </a:r>
            <a:r>
              <a:rPr lang="es-MX" sz="1100" dirty="0" smtClean="0"/>
              <a:t>condición clínica.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Para la </a:t>
            </a:r>
            <a:r>
              <a:rPr lang="es-MX" sz="1100" dirty="0"/>
              <a:t>condición de edad, </a:t>
            </a:r>
            <a:r>
              <a:rPr lang="es-MX" sz="1100" dirty="0" smtClean="0"/>
              <a:t>paridad, IMC y antecedente de tabaquismo es categoría 1.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No olvidar reforzar </a:t>
            </a:r>
            <a:r>
              <a:rPr lang="es-MX" sz="1100" dirty="0" smtClean="0"/>
              <a:t>sobre el </a:t>
            </a:r>
            <a:r>
              <a:rPr lang="es-MX" sz="1100" dirty="0"/>
              <a:t>uso de preservativo para la prevención de infecciones de transmisión sexual. </a:t>
            </a:r>
          </a:p>
          <a:p>
            <a:endParaRPr lang="es-MX" sz="1100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6377049" y="3621974"/>
            <a:ext cx="2266966" cy="1721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3351360" y="5558865"/>
            <a:ext cx="5292655" cy="5007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1" idx="3"/>
          </p:cNvCxnSpPr>
          <p:nvPr/>
        </p:nvCxnSpPr>
        <p:spPr>
          <a:xfrm>
            <a:off x="6423879" y="1306141"/>
            <a:ext cx="2065028" cy="33763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612" cy="6858000"/>
          </a:xfrm>
        </p:spPr>
      </p:pic>
      <p:sp>
        <p:nvSpPr>
          <p:cNvPr id="6" name="TextBox 3"/>
          <p:cNvSpPr txBox="1"/>
          <p:nvPr/>
        </p:nvSpPr>
        <p:spPr>
          <a:xfrm>
            <a:off x="646427" y="6396335"/>
            <a:ext cx="3241355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Caso Clínico 1</a:t>
            </a:r>
            <a:endParaRPr lang="es-MX" sz="2400" b="1" dirty="0"/>
          </a:p>
        </p:txBody>
      </p:sp>
      <p:sp>
        <p:nvSpPr>
          <p:cNvPr id="8" name="TextBox 3"/>
          <p:cNvSpPr txBox="1"/>
          <p:nvPr/>
        </p:nvSpPr>
        <p:spPr>
          <a:xfrm>
            <a:off x="311078" y="232012"/>
            <a:ext cx="3210042" cy="397031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050" b="1" dirty="0" smtClean="0"/>
              <a:t>Mujer de 41 años. </a:t>
            </a:r>
          </a:p>
          <a:p>
            <a:r>
              <a:rPr lang="es-MX" sz="1050" b="1" dirty="0" smtClean="0"/>
              <a:t>G3 P1 A2. </a:t>
            </a:r>
          </a:p>
          <a:p>
            <a:r>
              <a:rPr lang="es-MX" sz="1050" b="1" dirty="0" smtClean="0"/>
              <a:t>Diagnóstico de ingreso: : -Huevo muerto retenido y antecedente de portar Válvula cardiaca mecánica</a:t>
            </a:r>
          </a:p>
          <a:p>
            <a:endParaRPr lang="es-MX" sz="1050" b="1" dirty="0"/>
          </a:p>
          <a:p>
            <a:r>
              <a:rPr lang="es-MX" sz="1050" b="1" dirty="0" smtClean="0"/>
              <a:t>Paciente a quien se  </a:t>
            </a:r>
            <a:r>
              <a:rPr lang="es-MX" sz="1050" b="1" dirty="0"/>
              <a:t>le </a:t>
            </a:r>
            <a:r>
              <a:rPr lang="es-MX" sz="1050" b="1" dirty="0" smtClean="0"/>
              <a:t>indicó profilaxis antibiótica,  manejo del dolor y preparación cervical con misoprostol previa aspiración </a:t>
            </a:r>
            <a:r>
              <a:rPr lang="es-MX" sz="1050" b="1" dirty="0" err="1" smtClean="0"/>
              <a:t>endouterina</a:t>
            </a:r>
            <a:r>
              <a:rPr lang="es-MX" sz="1050" b="1" dirty="0" smtClean="0"/>
              <a:t>. </a:t>
            </a:r>
          </a:p>
          <a:p>
            <a:r>
              <a:rPr lang="es-MX" sz="1050" b="1" dirty="0" smtClean="0"/>
              <a:t>Durante el procedimiento de  AMEU se dio acompañamiento e información y consejería sobre métodos anticonceptivos. </a:t>
            </a:r>
          </a:p>
          <a:p>
            <a:r>
              <a:rPr lang="es-MX" sz="1050" b="1" dirty="0" smtClean="0"/>
              <a:t> </a:t>
            </a:r>
            <a:endParaRPr lang="es-MX" sz="1050" b="1" dirty="0"/>
          </a:p>
          <a:p>
            <a:r>
              <a:rPr lang="es-MX" sz="1050" b="1" dirty="0" smtClean="0"/>
              <a:t>Entre sus antecedentes relevantes: Diagnóstico de Fiebre reumatoide a los 22 años de edad. Cirugía para colocación de válvula mecánica a los 37 años y desde esa edad tratamiento con  Aspirina 100 mg /día. Último PAP hace 6 meses y resultado negativo a LIE. Niega otro antecedente. </a:t>
            </a:r>
          </a:p>
          <a:p>
            <a:endParaRPr lang="es-MX" sz="1050" b="1" dirty="0" smtClean="0"/>
          </a:p>
          <a:p>
            <a:r>
              <a:rPr lang="es-MX" sz="1050" b="1" dirty="0"/>
              <a:t>E</a:t>
            </a:r>
            <a:r>
              <a:rPr lang="es-MX" sz="1050" b="1" dirty="0" smtClean="0"/>
              <a:t>lla refiere estar interesada en  los  siguientes métodos; de estos ¿cuál es el método más indicado para ella:?</a:t>
            </a:r>
          </a:p>
          <a:p>
            <a:endParaRPr lang="es-MX" sz="1050" b="1" dirty="0" smtClean="0"/>
          </a:p>
          <a:p>
            <a:endParaRPr lang="es-MX" sz="105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995190" y="221379"/>
            <a:ext cx="3072519" cy="29700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Las pastillas (anticonceptivo oral combinado) es categoría 4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Cuando </a:t>
            </a:r>
            <a:r>
              <a:rPr lang="es-MX" sz="1100" dirty="0"/>
              <a:t>una mujer </a:t>
            </a:r>
            <a:r>
              <a:rPr lang="es-MX" sz="1100" dirty="0" smtClean="0"/>
              <a:t>tiene múltiples </a:t>
            </a:r>
            <a:r>
              <a:rPr lang="es-MX" sz="1100" dirty="0"/>
              <a:t>factores de riesgo </a:t>
            </a:r>
            <a:r>
              <a:rPr lang="es-MX" sz="1100" dirty="0" smtClean="0"/>
              <a:t>mayores ( edad mayor a 40 años, antecedente de </a:t>
            </a:r>
            <a:r>
              <a:rPr lang="es-MX" sz="1100" dirty="0" err="1" smtClean="0"/>
              <a:t>valvulopatía</a:t>
            </a:r>
            <a:r>
              <a:rPr lang="es-MX" sz="1100" dirty="0" smtClean="0"/>
              <a:t>, uso de anticoagulantes), cualquiera </a:t>
            </a:r>
            <a:r>
              <a:rPr lang="es-MX" sz="1100" dirty="0"/>
              <a:t>de los cuales </a:t>
            </a:r>
            <a:r>
              <a:rPr lang="es-MX" sz="1100" dirty="0" smtClean="0"/>
              <a:t>individualmente aumentaría </a:t>
            </a:r>
            <a:r>
              <a:rPr lang="es-MX" sz="1100" dirty="0"/>
              <a:t>considerablemente el </a:t>
            </a:r>
            <a:r>
              <a:rPr lang="es-MX" sz="1100" dirty="0" smtClean="0"/>
              <a:t>riesgo de </a:t>
            </a:r>
            <a:r>
              <a:rPr lang="es-MX" sz="1100" dirty="0"/>
              <a:t>enfermedad </a:t>
            </a:r>
            <a:r>
              <a:rPr lang="es-MX" sz="1100" dirty="0" smtClean="0"/>
              <a:t>cardiovascular, por lo que  </a:t>
            </a:r>
            <a:r>
              <a:rPr lang="es-MX" sz="1100" dirty="0"/>
              <a:t>el uso </a:t>
            </a:r>
            <a:r>
              <a:rPr lang="es-MX" sz="1100" dirty="0" smtClean="0"/>
              <a:t>de hormonales combinados (pastillas, parches</a:t>
            </a:r>
            <a:r>
              <a:rPr lang="es-MX" sz="1100" dirty="0"/>
              <a:t>, anillos vaginales o </a:t>
            </a:r>
            <a:r>
              <a:rPr lang="es-MX" sz="1100" dirty="0" smtClean="0"/>
              <a:t>inyectable combinado) puede aumentar </a:t>
            </a:r>
            <a:r>
              <a:rPr lang="es-MX" sz="1100" dirty="0"/>
              <a:t>el riesgo a un nivel inadmisible</a:t>
            </a:r>
            <a:r>
              <a:rPr lang="es-MX" sz="11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No olvidar </a:t>
            </a:r>
            <a:r>
              <a:rPr lang="es-MX" sz="1100" dirty="0" smtClean="0"/>
              <a:t>reforzar sobre </a:t>
            </a:r>
            <a:r>
              <a:rPr lang="es-MX" sz="1100" dirty="0"/>
              <a:t>el uso de preservativo para la prevención de infecciones de transmisión sexual.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995190" y="4982582"/>
            <a:ext cx="3072519" cy="17851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El Dispositivo de cobre  es categoría </a:t>
            </a:r>
            <a:r>
              <a:rPr lang="es-MX" sz="1100" dirty="0"/>
              <a:t>1</a:t>
            </a:r>
            <a:r>
              <a:rPr lang="es-MX" sz="1100" dirty="0" smtClean="0"/>
              <a:t> para la condición de edad, paridad,  post aborto y  uso de </a:t>
            </a:r>
            <a:r>
              <a:rPr lang="es-MX" sz="1100" dirty="0" err="1" smtClean="0"/>
              <a:t>antiagregante</a:t>
            </a:r>
            <a:r>
              <a:rPr lang="es-MX" sz="1100" dirty="0" smtClean="0"/>
              <a:t> plaquetario.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Es seguro y recomendable la inserción de  DIU, de cobre y medicado, después </a:t>
            </a:r>
            <a:r>
              <a:rPr lang="es-MX" sz="1100" dirty="0"/>
              <a:t>de un aborto </a:t>
            </a:r>
            <a:r>
              <a:rPr lang="es-MX" sz="1100" dirty="0" smtClean="0"/>
              <a:t>del </a:t>
            </a:r>
            <a:r>
              <a:rPr lang="es-MX" sz="1100" dirty="0"/>
              <a:t>primer </a:t>
            </a:r>
            <a:r>
              <a:rPr lang="es-MX" sz="1100" dirty="0" smtClean="0"/>
              <a:t>trimestre.</a:t>
            </a:r>
            <a:endParaRPr lang="es-MX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No olvidar </a:t>
            </a:r>
            <a:r>
              <a:rPr lang="es-MX" sz="1100" dirty="0" smtClean="0"/>
              <a:t>reforzar sobre </a:t>
            </a:r>
            <a:r>
              <a:rPr lang="es-MX" sz="1100" dirty="0"/>
              <a:t>el uso de preservativo para la prevención de infecciones de transmisión sexual.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dirty="0"/>
          </a:p>
        </p:txBody>
      </p:sp>
      <p:sp>
        <p:nvSpPr>
          <p:cNvPr id="3" name="2 Rectángulo redondeado"/>
          <p:cNvSpPr/>
          <p:nvPr/>
        </p:nvSpPr>
        <p:spPr>
          <a:xfrm>
            <a:off x="140950" y="4267216"/>
            <a:ext cx="3576704" cy="591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Pastillas (anticonceptivo oral combinado )</a:t>
            </a:r>
            <a:endParaRPr lang="es-MX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140950" y="5800947"/>
            <a:ext cx="3576704" cy="591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Dispositivo intrauterino de cobre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8270445" y="2284942"/>
            <a:ext cx="3072519" cy="28007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El anillo vaginal combinado es categoría 4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 Cuando una mujer tiene múltiples factores de riesgo mayores ( edad mayor a 40 años, antecedente de </a:t>
            </a:r>
            <a:r>
              <a:rPr lang="es-MX" sz="1100" dirty="0" err="1"/>
              <a:t>valvulopatía</a:t>
            </a:r>
            <a:r>
              <a:rPr lang="es-MX" sz="1100" dirty="0"/>
              <a:t>, uso de anticoagulantes), cualquiera de los cuales individualmente aumentaría considerablemente el riesgo de enfermedad cardiovascular</a:t>
            </a:r>
            <a:r>
              <a:rPr lang="es-MX" sz="1100" dirty="0" smtClean="0"/>
              <a:t>, por lo que </a:t>
            </a:r>
            <a:r>
              <a:rPr lang="es-MX" sz="1100" dirty="0"/>
              <a:t>el uso </a:t>
            </a:r>
            <a:r>
              <a:rPr lang="es-MX" sz="1100" dirty="0" smtClean="0"/>
              <a:t>de hormonales </a:t>
            </a:r>
            <a:r>
              <a:rPr lang="es-MX" sz="1100" dirty="0"/>
              <a:t>combinados (pastillas, parches, anillos vaginales o inyectable combinado) puede aumentar el riesgo a un nivel </a:t>
            </a:r>
            <a:r>
              <a:rPr lang="es-MX" sz="1100" dirty="0" smtClean="0"/>
              <a:t>inadmisible.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No olvidar </a:t>
            </a:r>
            <a:r>
              <a:rPr lang="es-MX" sz="1100" dirty="0" smtClean="0"/>
              <a:t>reforzar sobre </a:t>
            </a:r>
            <a:r>
              <a:rPr lang="es-MX" sz="1100" dirty="0"/>
              <a:t>el uso de preservativo para la prevención de infecciones de transmisión sexual.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dirty="0"/>
          </a:p>
        </p:txBody>
      </p:sp>
      <p:cxnSp>
        <p:nvCxnSpPr>
          <p:cNvPr id="15" name="14 Conector recto de flecha"/>
          <p:cNvCxnSpPr>
            <a:stCxn id="3" idx="3"/>
          </p:cNvCxnSpPr>
          <p:nvPr/>
        </p:nvCxnSpPr>
        <p:spPr>
          <a:xfrm flipV="1">
            <a:off x="3717654" y="1371600"/>
            <a:ext cx="1277536" cy="319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3717654" y="3372592"/>
            <a:ext cx="4552791" cy="197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endCxn id="12" idx="1"/>
          </p:cNvCxnSpPr>
          <p:nvPr/>
        </p:nvCxnSpPr>
        <p:spPr>
          <a:xfrm flipV="1">
            <a:off x="3887782" y="5746282"/>
            <a:ext cx="1107408" cy="21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3" y="0"/>
            <a:ext cx="3854614" cy="6858000"/>
          </a:xfrm>
          <a:prstGeom prst="rect">
            <a:avLst/>
          </a:prstGeom>
        </p:spPr>
      </p:pic>
      <p:sp>
        <p:nvSpPr>
          <p:cNvPr id="9" name="TextBox 3"/>
          <p:cNvSpPr txBox="1"/>
          <p:nvPr/>
        </p:nvSpPr>
        <p:spPr>
          <a:xfrm>
            <a:off x="-51713" y="413738"/>
            <a:ext cx="3210042" cy="380873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050" b="1" dirty="0" smtClean="0"/>
              <a:t>Mujer  de 18 años. </a:t>
            </a:r>
          </a:p>
          <a:p>
            <a:r>
              <a:rPr lang="es-MX" sz="1050" b="1" dirty="0" smtClean="0"/>
              <a:t>G1 P0</a:t>
            </a:r>
          </a:p>
          <a:p>
            <a:r>
              <a:rPr lang="es-MX" sz="1050" b="1" dirty="0" smtClean="0"/>
              <a:t>Diagnóstico de ingreso: Embarazo de 7 semanas </a:t>
            </a:r>
          </a:p>
          <a:p>
            <a:endParaRPr lang="es-MX" sz="1050" b="1" dirty="0"/>
          </a:p>
          <a:p>
            <a:r>
              <a:rPr lang="es-MX" sz="1050" b="1" dirty="0" smtClean="0"/>
              <a:t>Refiere nauseas y vómitos desde hace 1 semana, se realizó una prueba de embarazo en orina con resultado positivo. Niega otros síntomas. </a:t>
            </a:r>
          </a:p>
          <a:p>
            <a:endParaRPr lang="es-MX" sz="1050" b="1" dirty="0" smtClean="0"/>
          </a:p>
          <a:p>
            <a:r>
              <a:rPr lang="es-MX" sz="1050" b="1" dirty="0" smtClean="0"/>
              <a:t>Antecedentes relevantes: PAP con colposcopía hace  4 meses con resultado NIC I, actualmente en observación. </a:t>
            </a:r>
          </a:p>
          <a:p>
            <a:r>
              <a:rPr lang="es-MX" sz="1050" b="1" dirty="0" smtClean="0"/>
              <a:t>Método anticonceptivo: Preservativo y en los últimos 8 meses ha usado la píldora de emergencia en 5 ocasiones. Solicitó hace 1 año DIU medicado pero le fue negado en su centro de salud por su edad.</a:t>
            </a:r>
          </a:p>
          <a:p>
            <a:endParaRPr lang="es-MX" sz="1050" b="1" dirty="0" smtClean="0"/>
          </a:p>
          <a:p>
            <a:r>
              <a:rPr lang="es-MX" sz="1050" b="1" dirty="0" smtClean="0"/>
              <a:t>Ahora acude  a su centro de salud solicitando interrupción legal del embarazo. </a:t>
            </a:r>
          </a:p>
          <a:p>
            <a:endParaRPr lang="es-MX" sz="1050" b="1" dirty="0" smtClean="0"/>
          </a:p>
          <a:p>
            <a:r>
              <a:rPr lang="es-MX" sz="1050" b="1" dirty="0" smtClean="0"/>
              <a:t>Posterior a la información y consejería ella elige la interrupción con el régimen combinado y  refiere estar interesada en  los  siguientes métodos; de estos ¿cuál es el método más indicado para ella?</a:t>
            </a:r>
            <a:endParaRPr lang="es-MX" sz="105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8628190" y="1421706"/>
            <a:ext cx="3072519" cy="28007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Los DIU, de cobre y medicado, son categoría 2 para la condición de edad, paridad</a:t>
            </a:r>
            <a:r>
              <a:rPr lang="es-MX" sz="1100" dirty="0"/>
              <a:t> y  antecedente de </a:t>
            </a:r>
            <a:r>
              <a:rPr lang="es-MX" sz="1100" dirty="0" smtClean="0"/>
              <a:t>NIC.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La inserción del DIU de cobre o medicado puede hacerse cuando se tenga la certeza razonable de que no hay embarazo, tan pronto como 7 días después de la ultima  toma de tabletas del régimen combinado.</a:t>
            </a:r>
          </a:p>
          <a:p>
            <a:endParaRPr lang="es-MX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La </a:t>
            </a:r>
            <a:r>
              <a:rPr lang="es-MX" sz="1100" dirty="0" smtClean="0"/>
              <a:t>información de </a:t>
            </a:r>
            <a:r>
              <a:rPr lang="es-MX" sz="1100" dirty="0"/>
              <a:t>opciones </a:t>
            </a:r>
            <a:r>
              <a:rPr lang="es-MX" sz="1100" dirty="0" smtClean="0"/>
              <a:t>sobre los  </a:t>
            </a:r>
            <a:r>
              <a:rPr lang="es-MX" sz="1100" dirty="0"/>
              <a:t>métodos </a:t>
            </a:r>
            <a:r>
              <a:rPr lang="es-MX" sz="1100" dirty="0" smtClean="0"/>
              <a:t>anticonceptivos  </a:t>
            </a:r>
            <a:r>
              <a:rPr lang="es-MX" sz="1100" dirty="0"/>
              <a:t>puede conducir a una mayor satisfacción, aceptación y prevalencia del uso de </a:t>
            </a:r>
            <a:r>
              <a:rPr lang="es-MX" sz="1100" dirty="0" smtClean="0"/>
              <a:t>anticonceptivos.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No olvidar </a:t>
            </a:r>
            <a:r>
              <a:rPr lang="es-MX" sz="1100" dirty="0" smtClean="0"/>
              <a:t>reforzar sobre </a:t>
            </a:r>
            <a:r>
              <a:rPr lang="es-MX" sz="1100" dirty="0"/>
              <a:t>el uso de preservativo para la prevención de infecciones de transmisión sexual.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8712057" y="4739559"/>
            <a:ext cx="3072519" cy="17851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Las pastillas de </a:t>
            </a:r>
            <a:r>
              <a:rPr lang="es-MX" sz="1100" dirty="0" err="1" smtClean="0"/>
              <a:t>progestina</a:t>
            </a:r>
            <a:r>
              <a:rPr lang="es-MX" sz="1100" dirty="0" smtClean="0"/>
              <a:t> sola son  categoría 1 para la condición de edad, paridad,  pos aborto y antecedente de NIC I.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 smtClean="0"/>
              <a:t>La </a:t>
            </a:r>
            <a:r>
              <a:rPr lang="es-MX" sz="1100" dirty="0"/>
              <a:t>información de opciones sobre los  métodos anticonceptivos  puede conducir a una mayor satisfacción, aceptación y prevalencia del uso de  </a:t>
            </a:r>
            <a:r>
              <a:rPr lang="es-MX" sz="1100" dirty="0" smtClean="0"/>
              <a:t>anticonceptivos.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No olvidar </a:t>
            </a:r>
            <a:r>
              <a:rPr lang="es-MX" sz="1100" dirty="0" smtClean="0"/>
              <a:t>reforzar sobre </a:t>
            </a:r>
            <a:r>
              <a:rPr lang="es-MX" sz="1100" dirty="0"/>
              <a:t>el uso de preservativo para la prevención de infecciones de transmisión sexual. </a:t>
            </a:r>
            <a:endParaRPr lang="es-MX" sz="1100" dirty="0" smtClean="0"/>
          </a:p>
        </p:txBody>
      </p:sp>
      <p:sp>
        <p:nvSpPr>
          <p:cNvPr id="11" name="10 CuadroTexto"/>
          <p:cNvSpPr txBox="1"/>
          <p:nvPr/>
        </p:nvSpPr>
        <p:spPr>
          <a:xfrm>
            <a:off x="767690" y="2922187"/>
            <a:ext cx="3072519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El </a:t>
            </a:r>
            <a:r>
              <a:rPr lang="es-MX" sz="1100" dirty="0" smtClean="0"/>
              <a:t>implante </a:t>
            </a:r>
            <a:r>
              <a:rPr lang="es-MX" sz="1100" dirty="0" err="1" smtClean="0"/>
              <a:t>subdérmico</a:t>
            </a:r>
            <a:r>
              <a:rPr lang="es-MX" sz="1100" dirty="0" smtClean="0"/>
              <a:t> es </a:t>
            </a:r>
            <a:r>
              <a:rPr lang="es-MX" sz="1100" dirty="0"/>
              <a:t>categoría </a:t>
            </a:r>
            <a:r>
              <a:rPr lang="es-MX" sz="1100" dirty="0" smtClean="0"/>
              <a:t>1 </a:t>
            </a:r>
            <a:r>
              <a:rPr lang="es-MX" sz="1100" dirty="0"/>
              <a:t>para la condición de edad, </a:t>
            </a:r>
            <a:r>
              <a:rPr lang="es-MX" sz="1100" dirty="0" smtClean="0"/>
              <a:t>paridad y pos aborto;  </a:t>
            </a:r>
            <a:r>
              <a:rPr lang="es-MX" sz="1100" dirty="0"/>
              <a:t>y </a:t>
            </a:r>
            <a:r>
              <a:rPr lang="es-MX" sz="1100" dirty="0" smtClean="0"/>
              <a:t> categoría 2 por el antecedente de NIC </a:t>
            </a:r>
            <a:r>
              <a:rPr lang="es-MX" sz="1100" dirty="0"/>
              <a:t>I. </a:t>
            </a:r>
            <a:r>
              <a:rPr lang="es-MX" sz="1100" dirty="0" smtClean="0"/>
              <a:t>(Es seguro y se recomienda su uso)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La información de opciones sobre los  métodos anticonceptivos  puede conducir a una mayor satisfacción, aceptación y prevalencia del uso de  anticonceptivos.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/>
              <a:t>No olvidar </a:t>
            </a:r>
            <a:r>
              <a:rPr lang="es-MX" sz="1100" dirty="0" smtClean="0"/>
              <a:t>reforzar sobre </a:t>
            </a:r>
            <a:r>
              <a:rPr lang="es-MX" sz="1100" dirty="0"/>
              <a:t>el uso de preservativo para la prevención de infecciones de transmisión sexual. </a:t>
            </a:r>
            <a:endParaRPr lang="es-MX" sz="1100" dirty="0" smtClean="0"/>
          </a:p>
        </p:txBody>
      </p:sp>
      <p:sp>
        <p:nvSpPr>
          <p:cNvPr id="2" name="1 Rectángulo redondeado"/>
          <p:cNvSpPr/>
          <p:nvPr/>
        </p:nvSpPr>
        <p:spPr>
          <a:xfrm>
            <a:off x="4425324" y="4225528"/>
            <a:ext cx="3142963" cy="548492"/>
          </a:xfrm>
          <a:prstGeom prst="roundRect">
            <a:avLst/>
          </a:prstGeom>
          <a:solidFill>
            <a:srgbClr val="D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bg1"/>
                </a:solidFill>
              </a:rPr>
              <a:t>Dispositivo intrauterino medicado 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4577724" y="4973376"/>
            <a:ext cx="3142963" cy="548492"/>
          </a:xfrm>
          <a:prstGeom prst="roundRect">
            <a:avLst/>
          </a:prstGeom>
          <a:solidFill>
            <a:srgbClr val="D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bg1"/>
                </a:solidFill>
              </a:rPr>
              <a:t>Implante </a:t>
            </a:r>
            <a:r>
              <a:rPr lang="es-MX" sz="1600" dirty="0" err="1" smtClean="0">
                <a:solidFill>
                  <a:schemeClr val="bg1"/>
                </a:solidFill>
              </a:rPr>
              <a:t>subdérmico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4577724" y="5696420"/>
            <a:ext cx="3142963" cy="548492"/>
          </a:xfrm>
          <a:prstGeom prst="roundRect">
            <a:avLst/>
          </a:prstGeom>
          <a:solidFill>
            <a:srgbClr val="D000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 smtClean="0">
                <a:solidFill>
                  <a:schemeClr val="bg1"/>
                </a:solidFill>
              </a:rPr>
              <a:t>Pastillas orales de </a:t>
            </a:r>
            <a:r>
              <a:rPr lang="es-MX" sz="1600" dirty="0" err="1" smtClean="0">
                <a:solidFill>
                  <a:schemeClr val="bg1"/>
                </a:solidFill>
              </a:rPr>
              <a:t>progestina</a:t>
            </a:r>
            <a:r>
              <a:rPr lang="es-MX" sz="1600" dirty="0" smtClean="0">
                <a:solidFill>
                  <a:schemeClr val="bg1"/>
                </a:solidFill>
              </a:rPr>
              <a:t> sola</a:t>
            </a:r>
            <a:endParaRPr lang="es-MX" sz="1600" dirty="0">
              <a:solidFill>
                <a:schemeClr val="bg1"/>
              </a:solidFill>
            </a:endParaRPr>
          </a:p>
        </p:txBody>
      </p:sp>
      <p:cxnSp>
        <p:nvCxnSpPr>
          <p:cNvPr id="4" name="3 Conector recto de flecha"/>
          <p:cNvCxnSpPr>
            <a:stCxn id="2" idx="3"/>
            <a:endCxn id="8" idx="1"/>
          </p:cNvCxnSpPr>
          <p:nvPr/>
        </p:nvCxnSpPr>
        <p:spPr>
          <a:xfrm flipV="1">
            <a:off x="7568287" y="2822090"/>
            <a:ext cx="1059903" cy="1677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12" idx="1"/>
          </p:cNvCxnSpPr>
          <p:nvPr/>
        </p:nvCxnSpPr>
        <p:spPr>
          <a:xfrm flipH="1" flipV="1">
            <a:off x="3840209" y="4499774"/>
            <a:ext cx="737515" cy="747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3" idx="3"/>
          </p:cNvCxnSpPr>
          <p:nvPr/>
        </p:nvCxnSpPr>
        <p:spPr>
          <a:xfrm flipV="1">
            <a:off x="7720687" y="5807034"/>
            <a:ext cx="907503" cy="163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612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86" y="0"/>
            <a:ext cx="3854614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3" y="0"/>
            <a:ext cx="3854614" cy="6858000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8506111" y="713998"/>
            <a:ext cx="3333750" cy="224676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Los profesionales de la salud deben estar informados </a:t>
            </a:r>
            <a:r>
              <a:rPr lang="es-MX" sz="1400" b="1" dirty="0"/>
              <a:t>d</a:t>
            </a:r>
            <a:r>
              <a:rPr lang="es-MX" sz="1400" b="1" dirty="0" smtClean="0"/>
              <a:t>el marco internacional, de los derechos humanos y de las leyes locales. Todas las normas, estándares y prácticas clínicas relacionadas con la atención del aborto, deben promover y proteger la salud y los derechos humanos de las mujeres, incluyendo las adolescentes</a:t>
            </a:r>
            <a:r>
              <a:rPr lang="es-MX" sz="1400" b="1" dirty="0"/>
              <a:t>; la autonomía, la confidencialidad, </a:t>
            </a:r>
            <a:r>
              <a:rPr lang="es-MX" sz="1400" b="1" dirty="0" smtClean="0"/>
              <a:t>la privacidad y la no discriminación. </a:t>
            </a:r>
            <a:endParaRPr lang="es-MX" sz="1400" b="1" dirty="0"/>
          </a:p>
        </p:txBody>
      </p:sp>
      <p:sp>
        <p:nvSpPr>
          <p:cNvPr id="8" name="TextBox 3"/>
          <p:cNvSpPr txBox="1"/>
          <p:nvPr/>
        </p:nvSpPr>
        <p:spPr>
          <a:xfrm>
            <a:off x="8429625" y="4343826"/>
            <a:ext cx="333375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Tratar a todas las mujeres con equidad, calidad y </a:t>
            </a:r>
            <a:r>
              <a:rPr lang="es-MX" sz="1200" b="1" dirty="0"/>
              <a:t>de </a:t>
            </a:r>
            <a:r>
              <a:rPr lang="es-MX" sz="1200" b="1" dirty="0" smtClean="0"/>
              <a:t>manera oportuna, sin importar su edad...</a:t>
            </a:r>
            <a:endParaRPr lang="es-MX" sz="1200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809454" y="4292391"/>
            <a:ext cx="2939455" cy="115416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 redondeado"/>
          <p:cNvSpPr/>
          <p:nvPr/>
        </p:nvSpPr>
        <p:spPr>
          <a:xfrm>
            <a:off x="161132" y="4513031"/>
            <a:ext cx="774050" cy="115416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3"/>
          <p:cNvSpPr txBox="1"/>
          <p:nvPr/>
        </p:nvSpPr>
        <p:spPr>
          <a:xfrm>
            <a:off x="8438609" y="3466032"/>
            <a:ext cx="3372391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Algunos ejemplos prácticos sobre cómo los profesionales de la salud, pueden aplicar estos principios, incluyen:</a:t>
            </a:r>
            <a:endParaRPr lang="es-MX" sz="1200" b="1" dirty="0"/>
          </a:p>
        </p:txBody>
      </p:sp>
      <p:sp>
        <p:nvSpPr>
          <p:cNvPr id="13" name="TextBox 3"/>
          <p:cNvSpPr txBox="1"/>
          <p:nvPr/>
        </p:nvSpPr>
        <p:spPr>
          <a:xfrm>
            <a:off x="8454529" y="5850115"/>
            <a:ext cx="2572862" cy="25391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050" b="1" dirty="0" smtClean="0"/>
              <a:t>en su toma de decisiones</a:t>
            </a:r>
            <a:endParaRPr lang="es-MX" sz="1050" b="1" dirty="0"/>
          </a:p>
        </p:txBody>
      </p:sp>
      <p:sp>
        <p:nvSpPr>
          <p:cNvPr id="12" name="TextBox 3"/>
          <p:cNvSpPr txBox="1"/>
          <p:nvPr/>
        </p:nvSpPr>
        <p:spPr>
          <a:xfrm>
            <a:off x="572661" y="3617261"/>
            <a:ext cx="473585" cy="21544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800" b="1" dirty="0" smtClean="0"/>
              <a:t>hemos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1302839" y="1567577"/>
            <a:ext cx="1026673" cy="2462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1000" b="1" dirty="0" smtClean="0"/>
              <a:t>Sobra espacio</a:t>
            </a:r>
          </a:p>
        </p:txBody>
      </p:sp>
      <p:sp>
        <p:nvSpPr>
          <p:cNvPr id="15" name="TextBox 3"/>
          <p:cNvSpPr txBox="1"/>
          <p:nvPr/>
        </p:nvSpPr>
        <p:spPr>
          <a:xfrm>
            <a:off x="1598114" y="4151233"/>
            <a:ext cx="1026673" cy="2462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1000" b="1" dirty="0" smtClean="0"/>
              <a:t>Retirar texto</a:t>
            </a:r>
          </a:p>
        </p:txBody>
      </p:sp>
    </p:spTree>
    <p:extLst>
      <p:ext uri="{BB962C8B-B14F-4D97-AF65-F5344CB8AC3E}">
        <p14:creationId xmlns:p14="http://schemas.microsoft.com/office/powerpoint/2010/main" val="42878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4" y="0"/>
            <a:ext cx="3854612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4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86" y="0"/>
            <a:ext cx="3854614" cy="6858000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166995" y="4211824"/>
            <a:ext cx="3785507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1" dirty="0" smtClean="0"/>
              <a:t>Estar vigilante sobre situaciones en las </a:t>
            </a:r>
            <a:endParaRPr lang="es-MX" sz="1200" b="1" dirty="0"/>
          </a:p>
        </p:txBody>
      </p:sp>
      <p:sp>
        <p:nvSpPr>
          <p:cNvPr id="9" name="TextBox 3"/>
          <p:cNvSpPr txBox="1"/>
          <p:nvPr/>
        </p:nvSpPr>
        <p:spPr>
          <a:xfrm>
            <a:off x="4256043" y="4687897"/>
            <a:ext cx="3667125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1" dirty="0" smtClean="0"/>
              <a:t>Cuando se trate de una adolescente respetar</a:t>
            </a:r>
            <a:r>
              <a:rPr lang="es-MX" sz="1200" b="1" dirty="0"/>
              <a:t> </a:t>
            </a:r>
            <a:r>
              <a:rPr lang="es-MX" sz="1200" b="1" dirty="0" smtClean="0"/>
              <a:t> su autonomía tomando en cuenta su capacidad evolutiva y el interés superior de la menor.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1" dirty="0" smtClean="0"/>
              <a:t>Cuando ella lo solicite y autorice, motivar a los padres a involucrarse para dar apoyo, información y acompañamiento.</a:t>
            </a:r>
            <a:endParaRPr lang="es-MX" sz="1200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104775" y="982639"/>
            <a:ext cx="2843141" cy="136477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3"/>
          <p:cNvSpPr txBox="1"/>
          <p:nvPr/>
        </p:nvSpPr>
        <p:spPr>
          <a:xfrm>
            <a:off x="104775" y="1350653"/>
            <a:ext cx="333375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1" dirty="0" smtClean="0"/>
              <a:t>Proporcionar información completa basada en evidencia científica y fácil de entender </a:t>
            </a:r>
            <a:endParaRPr lang="es-MX" sz="1200" b="1" dirty="0"/>
          </a:p>
        </p:txBody>
      </p:sp>
      <p:sp>
        <p:nvSpPr>
          <p:cNvPr id="12" name="TextBox 3"/>
          <p:cNvSpPr txBox="1"/>
          <p:nvPr/>
        </p:nvSpPr>
        <p:spPr>
          <a:xfrm>
            <a:off x="175287" y="3460834"/>
            <a:ext cx="333375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1" dirty="0" smtClean="0"/>
              <a:t>Proteger la información clínica que proporcione la mujer de cualquier tipo de divulgación no autorizada; </a:t>
            </a:r>
            <a:endParaRPr lang="es-MX" sz="1200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4275622" y="1027453"/>
            <a:ext cx="3472434" cy="3472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extBox 3"/>
          <p:cNvSpPr txBox="1"/>
          <p:nvPr/>
        </p:nvSpPr>
        <p:spPr>
          <a:xfrm>
            <a:off x="1258313" y="977554"/>
            <a:ext cx="1026673" cy="2462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1000" b="1" dirty="0" smtClean="0"/>
              <a:t>Retirar texto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1013008" y="5519454"/>
            <a:ext cx="1020329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b="1" dirty="0" smtClean="0"/>
              <a:t>Retirar texto</a:t>
            </a:r>
          </a:p>
        </p:txBody>
      </p:sp>
      <p:sp>
        <p:nvSpPr>
          <p:cNvPr id="15" name="TextBox 3"/>
          <p:cNvSpPr txBox="1"/>
          <p:nvPr/>
        </p:nvSpPr>
        <p:spPr>
          <a:xfrm>
            <a:off x="5501674" y="2046503"/>
            <a:ext cx="1020329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b="1" dirty="0" smtClean="0"/>
              <a:t>Retirar texto</a:t>
            </a:r>
          </a:p>
        </p:txBody>
      </p:sp>
    </p:spTree>
    <p:extLst>
      <p:ext uri="{BB962C8B-B14F-4D97-AF65-F5344CB8AC3E}">
        <p14:creationId xmlns:p14="http://schemas.microsoft.com/office/powerpoint/2010/main" val="5822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3328"/>
            <a:ext cx="3915177" cy="69657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3" y="0"/>
            <a:ext cx="385461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24" y="14427"/>
            <a:ext cx="3854614" cy="6858000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79019"/>
              </p:ext>
            </p:extLst>
          </p:nvPr>
        </p:nvGraphicFramePr>
        <p:xfrm>
          <a:off x="3978634" y="3935878"/>
          <a:ext cx="4255906" cy="23078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005"/>
                <a:gridCol w="1009403"/>
                <a:gridCol w="1330036"/>
                <a:gridCol w="812462"/>
              </a:tblGrid>
              <a:tr h="5149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Medicamento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Dosis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Vía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 Día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49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Mifepristona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solidFill>
                            <a:schemeClr val="tx1"/>
                          </a:solidFill>
                          <a:effectLst/>
                        </a:rPr>
                        <a:t>200 mg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Oral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867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es-MX" sz="11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48 horas después, tomar:</a:t>
                      </a:r>
                      <a:endParaRPr lang="es-MX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0492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Misoprostol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800 mcg de misoprostol </a:t>
                      </a: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(cuatro tabletas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de 200 mcg)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Bucal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(Vías alternas de administración: 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effectLst/>
                        </a:rPr>
                        <a:t>Sublingual </a:t>
                      </a: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Vaginal 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3957460" y="3604360"/>
            <a:ext cx="3548809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Hasta la semana 10 de gestación  </a:t>
            </a:r>
            <a:endParaRPr lang="es-MX" sz="14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324869"/>
              </p:ext>
            </p:extLst>
          </p:nvPr>
        </p:nvGraphicFramePr>
        <p:xfrm>
          <a:off x="8213366" y="2177194"/>
          <a:ext cx="4107138" cy="229590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26556"/>
                <a:gridCol w="1026556"/>
                <a:gridCol w="1027013"/>
                <a:gridCol w="1027013"/>
              </a:tblGrid>
              <a:tr h="1469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Medicamento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solidFill>
                            <a:schemeClr val="tx1"/>
                          </a:solidFill>
                          <a:effectLst/>
                        </a:rPr>
                        <a:t>Dosis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solidFill>
                            <a:schemeClr val="tx1"/>
                          </a:solidFill>
                          <a:effectLst/>
                        </a:rPr>
                        <a:t>Vía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solidFill>
                            <a:schemeClr val="tx1"/>
                          </a:solidFill>
                          <a:effectLst/>
                        </a:rPr>
                        <a:t>Día</a:t>
                      </a:r>
                      <a:endParaRPr lang="es-MX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69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Mifepristona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200 mg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Oral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4728">
                <a:tc grid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 a 48 horas después, tomar:</a:t>
                      </a:r>
                      <a:endParaRPr lang="es-MX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8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Misoprostol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800 </a:t>
                      </a: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mcg de misoprostol </a:t>
                      </a: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(cuatro tabletas de 200 mcg)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Vaginal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y luego 400 mcg por vía vaginal </a:t>
                      </a: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o sublingual </a:t>
                      </a: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cada </a:t>
                      </a: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horas </a:t>
                      </a: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(máximo 5 dosis)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4"/>
          <p:cNvSpPr txBox="1"/>
          <p:nvPr/>
        </p:nvSpPr>
        <p:spPr>
          <a:xfrm>
            <a:off x="8224384" y="1817812"/>
            <a:ext cx="3726203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="1" dirty="0"/>
              <a:t>Entre diez y 13 semanas de gestación:</a:t>
            </a:r>
            <a:endParaRPr lang="es-MX" sz="1400" dirty="0"/>
          </a:p>
        </p:txBody>
      </p:sp>
      <p:sp>
        <p:nvSpPr>
          <p:cNvPr id="11" name="TextBox 3"/>
          <p:cNvSpPr txBox="1"/>
          <p:nvPr/>
        </p:nvSpPr>
        <p:spPr>
          <a:xfrm>
            <a:off x="2646948" y="4380629"/>
            <a:ext cx="1107792" cy="95410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Insertar botón de “Siguiente” (flecha?)</a:t>
            </a:r>
          </a:p>
        </p:txBody>
      </p:sp>
    </p:spTree>
    <p:extLst>
      <p:ext uri="{BB962C8B-B14F-4D97-AF65-F5344CB8AC3E}">
        <p14:creationId xmlns:p14="http://schemas.microsoft.com/office/powerpoint/2010/main" val="38463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90706"/>
              </p:ext>
            </p:extLst>
          </p:nvPr>
        </p:nvGraphicFramePr>
        <p:xfrm>
          <a:off x="653541" y="721621"/>
          <a:ext cx="3793765" cy="21739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005"/>
                <a:gridCol w="1009403"/>
                <a:gridCol w="946066"/>
                <a:gridCol w="734291"/>
              </a:tblGrid>
              <a:tr h="514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Medicamento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Dosis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Vía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effectLst/>
                        </a:rPr>
                        <a:t>Día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</a:tr>
              <a:tr h="4814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effectLst/>
                        </a:rPr>
                        <a:t>Mifepristona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200 mg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Oral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86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es-MX" sz="1100" b="1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48 horas después, tomar:</a:t>
                      </a:r>
                      <a:endParaRPr lang="es-MX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000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9487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effectLst/>
                        </a:rPr>
                        <a:t>Misoprostol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800 mcg de misoprostol </a:t>
                      </a: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(cuatro tabletas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de 200 mcg)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Bucal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(Vías alternas de administración: 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effectLst/>
                        </a:rPr>
                        <a:t>Sublingual </a:t>
                      </a: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Vaginal 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24870" y="232138"/>
            <a:ext cx="2985208" cy="28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 smtClean="0">
                <a:solidFill>
                  <a:srgbClr val="FF00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Hasta la semana 10 de </a:t>
            </a:r>
            <a:r>
              <a:rPr lang="es-MX" sz="1400" b="1" dirty="0">
                <a:solidFill>
                  <a:srgbClr val="FF00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s-MX" sz="1400" b="1" dirty="0" smtClean="0">
                <a:solidFill>
                  <a:srgbClr val="FF00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estación</a:t>
            </a:r>
            <a:endParaRPr lang="es-MX" sz="1400" dirty="0">
              <a:solidFill>
                <a:srgbClr val="FF0066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641" y="224294"/>
            <a:ext cx="5536301" cy="3168630"/>
          </a:xfrm>
          <a:prstGeom prst="rect">
            <a:avLst/>
          </a:prstGeom>
        </p:spPr>
      </p:pic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183056"/>
              </p:ext>
            </p:extLst>
          </p:nvPr>
        </p:nvGraphicFramePr>
        <p:xfrm>
          <a:off x="607214" y="3964432"/>
          <a:ext cx="4214163" cy="215039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26556"/>
                <a:gridCol w="1026556"/>
                <a:gridCol w="1638273"/>
                <a:gridCol w="522778"/>
              </a:tblGrid>
              <a:tr h="4967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Medicamento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Dosis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Vía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Día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</a:tr>
              <a:tr h="4433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Mifepristona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200 mg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Oral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4728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 a 48 horas después, tomar:</a:t>
                      </a:r>
                      <a:endParaRPr lang="es-MX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0004E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0288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solidFill>
                            <a:schemeClr val="bg1"/>
                          </a:solidFill>
                          <a:effectLst/>
                        </a:rPr>
                        <a:t>Misoprostol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800 </a:t>
                      </a: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mcg de misoprostol </a:t>
                      </a: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(cuatro tabletas de 200 mcg)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Vaginal.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L</a:t>
                      </a: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uego 400 mcg por vía vaginal  o sublingual  </a:t>
                      </a:r>
                      <a:endParaRPr lang="es-MX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cada </a:t>
                      </a: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horas </a:t>
                      </a:r>
                      <a:endParaRPr lang="es-MX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effectLst/>
                        </a:rPr>
                        <a:t>máximo 5 dosis)</a:t>
                      </a:r>
                      <a:endParaRPr lang="es-MX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375486" y="3536296"/>
            <a:ext cx="3089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b="1" dirty="0" smtClean="0">
                <a:solidFill>
                  <a:srgbClr val="FF00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Entre 10 y 13 semanas de gestación</a:t>
            </a:r>
            <a:endParaRPr lang="es-MX" sz="1400" dirty="0">
              <a:solidFill>
                <a:srgbClr val="FF0066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641" y="3689370"/>
            <a:ext cx="5520959" cy="31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1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38"/>
            <a:ext cx="3854612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3" y="0"/>
            <a:ext cx="3854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86" y="0"/>
            <a:ext cx="3854614" cy="6858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72998" y="2199858"/>
            <a:ext cx="2799225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Hasta las semana 13 de gestación:   </a:t>
            </a:r>
            <a:endParaRPr lang="es-MX" sz="14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88426"/>
              </p:ext>
            </p:extLst>
          </p:nvPr>
        </p:nvGraphicFramePr>
        <p:xfrm>
          <a:off x="-199112" y="2561166"/>
          <a:ext cx="4397828" cy="147218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9212"/>
                <a:gridCol w="1099212"/>
                <a:gridCol w="1099702"/>
                <a:gridCol w="1099702"/>
              </a:tblGrid>
              <a:tr h="4150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Medicamento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Dosis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Vía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Intervalos de administración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458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Misoprostol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800 mcg de misoprostol</a:t>
                      </a: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 (cuatro tabletas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de 200mcg)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Bucal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(alternativas: sublingual 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effectLst/>
                        </a:rPr>
                        <a:t>, vaginal)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Cada 4 horas </a:t>
                      </a: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   (por lo general,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hasta un </a:t>
                      </a: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máximo de </a:t>
                      </a:r>
                      <a:r>
                        <a:rPr lang="es-MX" sz="11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 dosis)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3"/>
          <p:cNvSpPr txBox="1"/>
          <p:nvPr/>
        </p:nvSpPr>
        <p:spPr>
          <a:xfrm>
            <a:off x="8337386" y="2862146"/>
            <a:ext cx="3854614" cy="93871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- Esta vía alcanza concentraciones terapéuticas de medicamento en sangre que se mantienen por un periodo bastante prolongado</a:t>
            </a:r>
          </a:p>
          <a:p>
            <a:r>
              <a:rPr lang="es-MX" sz="1100" b="1" dirty="0" smtClean="0"/>
              <a:t>- Causa más fiebre, escalofrío, diarrea y vómito que la ruta vaginal.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1605898" y="4861892"/>
            <a:ext cx="75229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b="1" dirty="0" smtClean="0"/>
              <a:t>Vías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5719853" y="2117045"/>
            <a:ext cx="75229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b="1" dirty="0" smtClean="0"/>
              <a:t>Vías</a:t>
            </a:r>
          </a:p>
        </p:txBody>
      </p:sp>
    </p:spTree>
    <p:extLst>
      <p:ext uri="{BB962C8B-B14F-4D97-AF65-F5344CB8AC3E}">
        <p14:creationId xmlns:p14="http://schemas.microsoft.com/office/powerpoint/2010/main" val="31855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7051" y="675484"/>
            <a:ext cx="2985208" cy="28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1" dirty="0" smtClean="0">
                <a:solidFill>
                  <a:srgbClr val="FF00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Hasta </a:t>
            </a:r>
            <a:r>
              <a:rPr lang="es-MX" sz="1400" b="1" dirty="0" smtClean="0">
                <a:solidFill>
                  <a:srgbClr val="FF00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 semanas</a:t>
            </a:r>
            <a:r>
              <a:rPr lang="es-MX" sz="1400" b="1" dirty="0" smtClean="0">
                <a:solidFill>
                  <a:srgbClr val="FF00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s-MX" sz="1400" b="1" dirty="0" smtClean="0">
                <a:solidFill>
                  <a:srgbClr val="FF00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</a:t>
            </a:r>
            <a:r>
              <a:rPr lang="es-MX" sz="1400" b="1" dirty="0">
                <a:solidFill>
                  <a:srgbClr val="FF00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s-MX" sz="1400" b="1" dirty="0" smtClean="0">
                <a:solidFill>
                  <a:srgbClr val="FF0066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estación</a:t>
            </a:r>
            <a:endParaRPr lang="es-MX" sz="1400" dirty="0">
              <a:solidFill>
                <a:srgbClr val="FF0066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49697"/>
              </p:ext>
            </p:extLst>
          </p:nvPr>
        </p:nvGraphicFramePr>
        <p:xfrm>
          <a:off x="853834" y="1549784"/>
          <a:ext cx="4992784" cy="17143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9212"/>
                <a:gridCol w="1099212"/>
                <a:gridCol w="1099702"/>
                <a:gridCol w="1694658"/>
              </a:tblGrid>
              <a:tr h="5699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Medicamento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Dosis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Vía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Intervalos de administración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</a:tr>
              <a:tr h="9458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bg1"/>
                          </a:solidFill>
                          <a:effectLst/>
                        </a:rPr>
                        <a:t>Misoprostol</a:t>
                      </a:r>
                      <a:endParaRPr lang="es-MX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800 </a:t>
                      </a: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mcg de misoprostol</a:t>
                      </a: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 (cuatro tabletas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de 200mcg)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Bucal 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solidFill>
                            <a:schemeClr val="tx1"/>
                          </a:solidFill>
                          <a:effectLst/>
                        </a:rPr>
                        <a:t>(alternativas: sublingual 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effectLst/>
                        </a:rPr>
                        <a:t>, vaginal)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solidFill>
                            <a:schemeClr val="tx1"/>
                          </a:solidFill>
                          <a:effectLst/>
                        </a:rPr>
                        <a:t>Cada 4 </a:t>
                      </a:r>
                      <a:r>
                        <a:rPr lang="es-MX" sz="1200" dirty="0" smtClean="0">
                          <a:solidFill>
                            <a:schemeClr val="tx1"/>
                          </a:solidFill>
                          <a:effectLst/>
                        </a:rPr>
                        <a:t>horas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 smtClean="0">
                          <a:solidFill>
                            <a:schemeClr val="tx1"/>
                          </a:solidFill>
                          <a:effectLst/>
                        </a:rPr>
                        <a:t>(por 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effectLst/>
                        </a:rPr>
                        <a:t>lo general,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effectLst/>
                        </a:rPr>
                        <a:t> hasta un 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effectLst/>
                        </a:rPr>
                        <a:t>máximo de 3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900" dirty="0" smtClean="0">
                          <a:solidFill>
                            <a:schemeClr val="tx1"/>
                          </a:solidFill>
                          <a:effectLst/>
                        </a:rPr>
                        <a:t> dosis) </a:t>
                      </a:r>
                      <a:endParaRPr lang="es-MX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59" y="4042138"/>
            <a:ext cx="6262389" cy="21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3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3854612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93" y="0"/>
            <a:ext cx="3854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88" y="-24713"/>
            <a:ext cx="3854614" cy="6858000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0" y="2959640"/>
            <a:ext cx="3618029" cy="93871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- Esta vía alcanza rápidamente altas concentraciones terapéuticas de medicamento en sangre; pero estas se mantienen por un periodo  más corto. </a:t>
            </a:r>
          </a:p>
          <a:p>
            <a:r>
              <a:rPr lang="es-MX" sz="1100" dirty="0" smtClean="0"/>
              <a:t>-Causa más fiebre, escalofrío, diarrea y vómito que la ruta vaginal.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4234595" y="1764369"/>
            <a:ext cx="3618029" cy="161582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MX" sz="1100" dirty="0" smtClean="0"/>
              <a:t>Esta vía alcanza más lentamente las concentraciones terapéuticas del medicamento en sangre y éstas se mantienen por un periodo más largo. </a:t>
            </a:r>
          </a:p>
          <a:p>
            <a:pPr marL="171450" indent="-171450">
              <a:buFontTx/>
              <a:buChar char="-"/>
            </a:pPr>
            <a:r>
              <a:rPr lang="es-MX" sz="1100" dirty="0" smtClean="0"/>
              <a:t>Tiene la tasa más baja de efectos colaterales (fiebre, escalofrío, diarrea y vómito).</a:t>
            </a:r>
          </a:p>
          <a:p>
            <a:pPr marL="171450" indent="-171450">
              <a:buFontTx/>
              <a:buChar char="-"/>
            </a:pPr>
            <a:r>
              <a:rPr lang="es-MX" sz="1100" dirty="0" smtClean="0"/>
              <a:t>Los fragmentos de pastillas pueden ser visibles horas después de su aplicación.</a:t>
            </a:r>
          </a:p>
          <a:p>
            <a:pPr marL="171450" indent="-171450">
              <a:buFontTx/>
              <a:buChar char="-"/>
            </a:pPr>
            <a:r>
              <a:rPr lang="es-MX" sz="1100" dirty="0" smtClean="0"/>
              <a:t>La aplicación vaginal puede incrementar ligeramente el riesgo de infección. 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4230473" y="4705505"/>
            <a:ext cx="3618029" cy="178510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MX" sz="1100" dirty="0" smtClean="0"/>
              <a:t>Aun cuando </a:t>
            </a:r>
            <a:r>
              <a:rPr lang="es-MX" sz="1100" dirty="0"/>
              <a:t>en una mujer que ha usado medicamentos para </a:t>
            </a:r>
            <a:r>
              <a:rPr lang="es-MX" sz="1100" dirty="0" smtClean="0"/>
              <a:t>abortar no </a:t>
            </a:r>
            <a:r>
              <a:rPr lang="es-MX" sz="1100" dirty="0"/>
              <a:t>es </a:t>
            </a:r>
            <a:r>
              <a:rPr lang="es-MX" sz="1100" dirty="0" smtClean="0"/>
              <a:t>obligatoria una </a:t>
            </a:r>
            <a:r>
              <a:rPr lang="es-MX" sz="1100" dirty="0"/>
              <a:t>visita de </a:t>
            </a:r>
            <a:r>
              <a:rPr lang="es-MX" sz="1100" dirty="0" smtClean="0"/>
              <a:t>seguimiento, el procedimiento permite:</a:t>
            </a:r>
          </a:p>
          <a:p>
            <a:pPr marL="228600" indent="-228600">
              <a:buFont typeface="+mj-lt"/>
              <a:buAutoNum type="alphaLcParenR"/>
            </a:pPr>
            <a:r>
              <a:rPr lang="es-MX" sz="1100" dirty="0" smtClean="0"/>
              <a:t>Verificar que el aborto concluyó con éxito </a:t>
            </a:r>
          </a:p>
          <a:p>
            <a:pPr marL="228600" indent="-228600">
              <a:buFont typeface="+mj-lt"/>
              <a:buAutoNum type="alphaLcParenR"/>
            </a:pPr>
            <a:r>
              <a:rPr lang="es-MX" sz="1100" dirty="0" smtClean="0"/>
              <a:t>Asegurar que no hay complicaciones (ej.: infección)</a:t>
            </a:r>
          </a:p>
          <a:p>
            <a:pPr marL="228600" indent="-228600">
              <a:buFont typeface="+mj-lt"/>
              <a:buAutoNum type="alphaLcParenR"/>
            </a:pPr>
            <a:r>
              <a:rPr lang="es-MX" sz="1100" dirty="0" smtClean="0"/>
              <a:t>Descartar la posibilidad de embrazo ectópico (ya que no es posible analizar los restos ovulares, a diferencia del  AMEU)</a:t>
            </a:r>
          </a:p>
          <a:p>
            <a:pPr marL="228600" indent="-228600">
              <a:buFont typeface="+mj-lt"/>
              <a:buAutoNum type="alphaLcParenR"/>
            </a:pPr>
            <a:r>
              <a:rPr lang="es-MX" sz="1100" dirty="0" smtClean="0"/>
              <a:t>Reforzar la consejería para iniciar o continuar con el uso de un método anticonceptivo  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8223278" y="2692923"/>
            <a:ext cx="3979832" cy="110799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MX" sz="1100" b="1" dirty="0" smtClean="0"/>
              <a:t>Este régimen combinado es muy eficaz (más del 95% de efectividad), por lo tanto no existe necesidad de un seguimiento obligatorio de rutina. </a:t>
            </a:r>
          </a:p>
          <a:p>
            <a:pPr marL="171450" indent="-171450">
              <a:buFontTx/>
              <a:buChar char="-"/>
            </a:pPr>
            <a:r>
              <a:rPr lang="es-MX" sz="1100" b="1" dirty="0" smtClean="0"/>
              <a:t>Las mujeres pueden tener una visita de seguimiento si así lo desean, entre los 7 a 14 días siguientes a la ingesta de los medicamentos. 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8325006" y="4431309"/>
            <a:ext cx="3710476" cy="178510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MX" sz="1100" b="1" dirty="0" smtClean="0"/>
              <a:t>Este régimen es menos eficaz que el régimen combinado  (75-85% de efectividad), por lo que se recomienda el seguimiento para asegurar que </a:t>
            </a:r>
            <a:r>
              <a:rPr lang="es-MX" sz="1100" b="1" dirty="0"/>
              <a:t>el </a:t>
            </a:r>
            <a:r>
              <a:rPr lang="es-MX" sz="1100" b="1" dirty="0" smtClean="0"/>
              <a:t>aborto se ha completado. </a:t>
            </a:r>
            <a:endParaRPr lang="es-MX" sz="1100" b="1" dirty="0"/>
          </a:p>
          <a:p>
            <a:pPr marL="171450" indent="-171450">
              <a:buFontTx/>
              <a:buChar char="-"/>
            </a:pPr>
            <a:r>
              <a:rPr lang="es-MX" sz="1100" b="1" dirty="0" smtClean="0"/>
              <a:t>En </a:t>
            </a:r>
            <a:r>
              <a:rPr lang="es-MX" sz="1100" b="1" dirty="0"/>
              <a:t>caso de </a:t>
            </a:r>
            <a:r>
              <a:rPr lang="es-MX" sz="1100" b="1" dirty="0" smtClean="0"/>
              <a:t>dudas, los signos y síntomas referidos por la mujer, junto con el examen ginecológico, la prueba de embarazo (concentración de gonadotropina) o el ultrasonido (si está disponible), ayudan a confirmar que el aborto haya sido completo y que no hayan complicaciones.</a:t>
            </a:r>
            <a:endParaRPr lang="es-MX" sz="1100" b="1" dirty="0"/>
          </a:p>
        </p:txBody>
      </p:sp>
      <p:sp>
        <p:nvSpPr>
          <p:cNvPr id="13" name="TextBox 3"/>
          <p:cNvSpPr txBox="1"/>
          <p:nvPr/>
        </p:nvSpPr>
        <p:spPr>
          <a:xfrm>
            <a:off x="161263" y="1295154"/>
            <a:ext cx="137877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MX" b="1" dirty="0" smtClean="0"/>
              <a:t>Sublingual</a:t>
            </a:r>
          </a:p>
        </p:txBody>
      </p:sp>
    </p:spTree>
    <p:extLst>
      <p:ext uri="{BB962C8B-B14F-4D97-AF65-F5344CB8AC3E}">
        <p14:creationId xmlns:p14="http://schemas.microsoft.com/office/powerpoint/2010/main" val="27612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5082</TotalTime>
  <Words>4607</Words>
  <Application>Microsoft Office PowerPoint</Application>
  <PresentationFormat>Panorámica</PresentationFormat>
  <Paragraphs>421</Paragraphs>
  <Slides>28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Cambria Math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Ventajas del aborto con medicamentos en el 1er trimestre</vt:lpstr>
      <vt:lpstr>Presentación de PowerPoint</vt:lpstr>
      <vt:lpstr>Presentación de PowerPoint</vt:lpstr>
      <vt:lpstr>Presentación de PowerPoint</vt:lpstr>
      <vt:lpstr>Presentación de PowerPoint</vt:lpstr>
      <vt:lpstr>Insertar en aborto con medicamentos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Andrade</dc:creator>
  <cp:lastModifiedBy>Bernardo Arriaga Vélez L. de G.</cp:lastModifiedBy>
  <cp:revision>139</cp:revision>
  <cp:lastPrinted>2015-09-14T17:03:38Z</cp:lastPrinted>
  <dcterms:created xsi:type="dcterms:W3CDTF">2015-09-07T17:13:26Z</dcterms:created>
  <dcterms:modified xsi:type="dcterms:W3CDTF">2015-09-23T05:27:12Z</dcterms:modified>
</cp:coreProperties>
</file>