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82" r:id="rId3"/>
    <p:sldId id="341" r:id="rId4"/>
    <p:sldId id="309" r:id="rId5"/>
    <p:sldId id="310" r:id="rId6"/>
    <p:sldId id="296" r:id="rId7"/>
    <p:sldId id="311" r:id="rId8"/>
    <p:sldId id="312" r:id="rId9"/>
    <p:sldId id="313" r:id="rId10"/>
    <p:sldId id="343" r:id="rId11"/>
    <p:sldId id="297" r:id="rId12"/>
    <p:sldId id="314" r:id="rId13"/>
    <p:sldId id="315" r:id="rId14"/>
    <p:sldId id="344" r:id="rId15"/>
    <p:sldId id="316" r:id="rId16"/>
    <p:sldId id="317" r:id="rId17"/>
    <p:sldId id="345" r:id="rId18"/>
    <p:sldId id="318" r:id="rId19"/>
    <p:sldId id="319" r:id="rId20"/>
    <p:sldId id="346" r:id="rId21"/>
    <p:sldId id="300" r:id="rId22"/>
    <p:sldId id="320" r:id="rId23"/>
    <p:sldId id="347" r:id="rId24"/>
    <p:sldId id="322" r:id="rId25"/>
    <p:sldId id="348" r:id="rId26"/>
    <p:sldId id="324" r:id="rId27"/>
    <p:sldId id="349" r:id="rId28"/>
    <p:sldId id="327" r:id="rId29"/>
    <p:sldId id="328" r:id="rId30"/>
    <p:sldId id="329" r:id="rId31"/>
    <p:sldId id="350" r:id="rId32"/>
    <p:sldId id="305" r:id="rId33"/>
    <p:sldId id="351" r:id="rId34"/>
    <p:sldId id="332" r:id="rId35"/>
    <p:sldId id="333" r:id="rId36"/>
    <p:sldId id="352" r:id="rId37"/>
    <p:sldId id="334" r:id="rId38"/>
    <p:sldId id="2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7C4AB-4C2C-4FA1-8EA5-33759A79725F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040D3-639D-416F-A095-B16D7DEB9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8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52F44292-46B9-5DA7-4002-E9B7203AF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259529C3-11D8-7F96-35BE-416867D24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6CA0CED7-AF9B-3597-D6F4-A7731706E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05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920872CD-EAF0-F56A-2EA3-B7655E0B2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9529C29B-EE9C-25AB-E9DA-2CDF921E5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0BE33253-39C2-B98A-C406-FCFED440A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8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75C7D30B-54BC-E7F6-0E26-9E873EB2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316EE447-D8F0-4349-C6BB-15E166098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A2B0511D-8D51-5AB0-92A8-277AC309F4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3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97F7BE74-E04F-3D64-2F09-3C288FE63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4B77170C-3683-0183-2F83-0A2A7B24A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1049EC37-00A1-855C-F3FD-B12A803C2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32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02138D19-F44D-926B-62F1-4FD2E7ECE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6BDABC49-384C-FFF2-1D3D-38A36031B8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8C787896-1A8D-6665-6B1B-DB0D26B61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097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12CCA581-1101-472B-86AC-DC5F5DD4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E690526F-15A0-1F4A-1E6A-F3A81ED5D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A9757B74-2956-6994-5189-12C655170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086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612ADF8-363B-520B-2937-071509308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72D3F565-F69C-6D25-4C28-95D01A631F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3D6D8FEF-FE69-B2A0-5166-334B312A2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42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7BB824D6-5773-789A-CFCD-E3FB93BD0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515063FC-0281-FBDC-4D84-8A19ACE77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A0C3DDA7-35A2-7888-D143-61D1D26773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378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F26CB13-BED3-A3D1-230F-AB321D8C2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A4107B94-C082-2BC7-00A3-46202E3FE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FC3BD098-4A21-A8E4-D286-11B5F7373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829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51230B4-8E35-E263-8FE6-E54EE48A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C80CF57E-5309-BF27-25F8-6F4FE0C78E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0259C2DF-4D43-9EB8-139E-A15D51A269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05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340AE1A-4502-E4A1-A2AB-11A11CA4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0281AF82-C79E-8CC2-B454-E8E71810B5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3456C1E6-20F8-5E82-1228-F80EEE1DB5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972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3844E276-4A93-B27C-2D52-8464AFD8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FEF5AC95-AE32-C62C-5A24-D0C4044FC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AD640B1F-9978-554E-3B4C-8726B95D4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889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EB10C8BB-9E98-709B-FCAF-9312DAD4D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6E2541A8-BA8F-4B61-944C-A2F3CE19E4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E3F35795-59D2-8FDA-2525-E5A79CFAF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11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3B798EA9-6BB2-8EF4-2FA5-F9F379A9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8152A02E-072C-8B1F-B129-8A71EDC36E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5D349395-B855-BA86-CF02-C882F6CBD4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14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DA6EBFFE-0C87-470A-E137-F7FAD4FF8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4D9FDE7C-5990-63BD-1650-374D1B3D6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B6FC679A-AABF-CE33-0E3C-B0B39C2C76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939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B9F9A55-2E43-E42B-D1EC-347FDED73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86B770B6-1437-07BB-4859-079D5E415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65963194-5732-85C2-B2B6-C16AB32A8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109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EE91776-D665-8778-3F4D-84D6C728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65D10275-5882-FD5B-B1B0-F440F1A109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637FC24D-2728-A645-379E-CC3593E3D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283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A00E1EB8-0ED3-F601-311B-CD51ECEBB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625DE311-1D91-013B-CC2A-BCA8C49D0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AABAF913-E51C-DD17-863C-112B78BDF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957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A889BECF-02FB-EA21-ADE3-196B370C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7DCDB119-DC49-61A5-F9A5-E2C6B9D84D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7E5F3B9A-3883-9AAF-E454-1EA1DE3A3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927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7085A8B0-F61D-5AC0-B50A-69A86433A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001A49B1-B1A5-5913-D77D-BCADB8ACB0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EC22A30D-E95B-EA58-22A8-F01B760E8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20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701BF95E-2D26-FC46-0170-BFA1B7482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7314C5B3-9FE1-75CB-9487-D2EF3C3EFE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8D81BB7D-55EE-DE41-F391-952E6BD1A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38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9FE50C9-FC3B-A133-BCF1-20A4B578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B87B64C6-1460-7927-E732-91220F1F5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2956AA3D-3468-A162-E854-51A521F15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520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3B1F07A-8CF5-11CA-16B0-6099408AD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034010D4-6061-C59E-8162-7461C996FB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AC544DEC-D4EC-E535-F56B-D8515DB9FB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128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DFE1889-B5C4-B9BD-28AC-01A030901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9607D9DB-6FC2-62C5-B046-048303A3F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903C0A12-2432-84A0-E753-4033C15647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843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19F33D40-64C9-3B61-444B-0B8EE98D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9A843118-A73D-9E9B-6BAC-41A00CAA4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F4E50CF2-8EA4-6FCE-6822-6D716143FE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891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1A2F1A46-985E-B042-FFA1-14C72708A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8A7A40DC-6A4D-1EF7-AA32-38825534D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6589AB55-BE22-7B1B-BC19-524B34828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175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F456802F-5F81-83FC-6870-C6BC4FD69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391B8F25-59B0-E318-CEBD-43342F099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B21322A2-37B2-5727-537F-CBD323504D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796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3DD80565-9803-B6F7-89A1-3D8C5593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>
            <a:extLst>
              <a:ext uri="{FF2B5EF4-FFF2-40B4-BE49-F238E27FC236}">
                <a16:creationId xmlns:a16="http://schemas.microsoft.com/office/drawing/2014/main" id="{114D79B4-1C59-4C71-9672-3688079571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>
            <a:extLst>
              <a:ext uri="{FF2B5EF4-FFF2-40B4-BE49-F238E27FC236}">
                <a16:creationId xmlns:a16="http://schemas.microsoft.com/office/drawing/2014/main" id="{B21FF8D4-CBD7-691D-8CEA-C1D29B7AF7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729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37DB24B-207F-529C-1FDA-9DE35C0B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7E5DAC76-9863-B880-BC51-04BC082380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FFFE9FA4-4CA2-89E1-F508-620C3F5F6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471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3BE3CCCC-A887-62E1-C1C2-A44B4329D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1CD4114C-5FD0-38A8-C74B-138A958FC6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6864F1B6-1AAE-9881-2AA1-62EE85C5B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72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640066B2-EB74-B64D-8541-9559BB68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3C5F7AEE-D2D6-3E2C-ACB1-2A9B0384D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26EBBA42-8DF0-3EFB-0BE5-AA677737F2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94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0B9715B6-BC6F-CC49-3F0E-F1869C308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8E2207D3-6837-F094-0EED-46D232263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E8AF2F68-8395-7E88-4E6A-99E20F14B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87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6E8BD414-2839-4B93-8C26-AED19C8D6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612C815E-B7BC-0CBC-FF51-72FAA7E42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592801DC-61CB-9A8F-7991-FB14FB492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19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B3A8537A-869F-AC4D-602C-B92C6D75F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A3C6229B-3FF7-ED3B-7756-6AB0D41CCC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CE988F7C-8D4C-CBFF-B4A4-BD75919C8F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81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F5B9D379-2DAA-FD27-B58C-9A88A3B0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>
            <a:extLst>
              <a:ext uri="{FF2B5EF4-FFF2-40B4-BE49-F238E27FC236}">
                <a16:creationId xmlns:a16="http://schemas.microsoft.com/office/drawing/2014/main" id="{9CC06A7B-E1EB-F3A6-34E8-6AEFA3541F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>
            <a:extLst>
              <a:ext uri="{FF2B5EF4-FFF2-40B4-BE49-F238E27FC236}">
                <a16:creationId xmlns:a16="http://schemas.microsoft.com/office/drawing/2014/main" id="{0A2BA2C6-1F98-53BB-0A40-58EE24836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86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0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271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822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1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2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183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90042" y="2064341"/>
            <a:ext cx="5911513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DEMAND FORECASTING PROJECT: </a:t>
            </a:r>
            <a:b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ANALYSIS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042" y="277228"/>
            <a:ext cx="4902433" cy="4384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52791" y="5010510"/>
            <a:ext cx="429133" cy="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2A0BEF98-1425-0733-9B6F-0736B38EF903}"/>
              </a:ext>
            </a:extLst>
          </p:cNvPr>
          <p:cNvSpPr txBox="1">
            <a:spLocks/>
          </p:cNvSpPr>
          <p:nvPr/>
        </p:nvSpPr>
        <p:spPr>
          <a:xfrm>
            <a:off x="557001" y="5063768"/>
            <a:ext cx="6052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defTabSz="1219170">
              <a:buClr>
                <a:srgbClr val="FFFFFF"/>
              </a:buClr>
            </a:pPr>
            <a:r>
              <a:rPr lang="en-US" sz="2667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Priscal Ososeilu Isele</a:t>
            </a:r>
          </a:p>
          <a:p>
            <a:pPr defTabSz="1219170">
              <a:buClr>
                <a:srgbClr val="FFFFFF"/>
              </a:buClr>
            </a:pPr>
            <a:r>
              <a:rPr lang="en-US" sz="2667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133598</a:t>
            </a:r>
          </a:p>
        </p:txBody>
      </p:sp>
      <p:sp>
        <p:nvSpPr>
          <p:cNvPr id="3" name="Google Shape;60;p13">
            <a:extLst>
              <a:ext uri="{FF2B5EF4-FFF2-40B4-BE49-F238E27FC236}">
                <a16:creationId xmlns:a16="http://schemas.microsoft.com/office/drawing/2014/main" id="{B367F0B8-0F5B-1544-BEE2-673AF807EB20}"/>
              </a:ext>
            </a:extLst>
          </p:cNvPr>
          <p:cNvSpPr txBox="1">
            <a:spLocks/>
          </p:cNvSpPr>
          <p:nvPr/>
        </p:nvSpPr>
        <p:spPr>
          <a:xfrm>
            <a:off x="490042" y="5063768"/>
            <a:ext cx="6052000" cy="91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defTabSz="1219170">
              <a:lnSpc>
                <a:spcPct val="107000"/>
              </a:lnSpc>
              <a:spcAft>
                <a:spcPts val="1067"/>
              </a:spcAft>
              <a:buClr>
                <a:srgbClr val="FFFFFF"/>
              </a:buClr>
              <a:buSzPts val="1000"/>
              <a:tabLst>
                <a:tab pos="609585" algn="l"/>
              </a:tabLst>
            </a:pPr>
            <a:endParaRPr lang="en-US" sz="2400" kern="0" dirty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quare Amazon App Logo Icon | Citypng">
            <a:extLst>
              <a:ext uri="{FF2B5EF4-FFF2-40B4-BE49-F238E27FC236}">
                <a16:creationId xmlns:a16="http://schemas.microsoft.com/office/drawing/2014/main" id="{AF766B36-C7FD-B9E0-4977-B15738FEA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625" b="96000" l="4500" r="100000">
                        <a14:foregroundMark x1="37750" y1="28125" x2="52125" y2="21875"/>
                        <a14:foregroundMark x1="56250" y1="24250" x2="56250" y2="24250"/>
                        <a14:foregroundMark x1="52750" y1="22500" x2="62750" y2="31250"/>
                        <a14:foregroundMark x1="62375" y1="32875" x2="62125" y2="52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7356" r="2381" b="7356"/>
          <a:stretch/>
        </p:blipFill>
        <p:spPr bwMode="auto">
          <a:xfrm rot="1464880">
            <a:off x="8524659" y="1913667"/>
            <a:ext cx="2123075" cy="118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C7910EE-1738-B1E5-33F4-EA0849F08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FB3D6353-C88B-0F8E-A8F1-36F266456C5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67697" y="1247588"/>
            <a:ext cx="6886988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8342F86E-C5C4-3326-606A-49AA59666B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10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906DBC86-1515-9877-F08D-68DEA6E982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4;p19">
            <a:extLst>
              <a:ext uri="{FF2B5EF4-FFF2-40B4-BE49-F238E27FC236}">
                <a16:creationId xmlns:a16="http://schemas.microsoft.com/office/drawing/2014/main" id="{15BD1FF4-4C1C-FBED-69D7-BC4FB57C9F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5;p19">
            <a:extLst>
              <a:ext uri="{FF2B5EF4-FFF2-40B4-BE49-F238E27FC236}">
                <a16:creationId xmlns:a16="http://schemas.microsoft.com/office/drawing/2014/main" id="{991EBA1C-A2BB-2DFE-B4EF-58157E0352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6;p19">
            <a:extLst>
              <a:ext uri="{FF2B5EF4-FFF2-40B4-BE49-F238E27FC236}">
                <a16:creationId xmlns:a16="http://schemas.microsoft.com/office/drawing/2014/main" id="{A878D6B2-421F-7D21-2B30-64B73311AB8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7;p19">
            <a:extLst>
              <a:ext uri="{FF2B5EF4-FFF2-40B4-BE49-F238E27FC236}">
                <a16:creationId xmlns:a16="http://schemas.microsoft.com/office/drawing/2014/main" id="{FA23B78C-DAB5-3993-D690-1242AC73ABC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8;p19">
            <a:extLst>
              <a:ext uri="{FF2B5EF4-FFF2-40B4-BE49-F238E27FC236}">
                <a16:creationId xmlns:a16="http://schemas.microsoft.com/office/drawing/2014/main" id="{94CB481B-D829-85BB-B203-13492FE3BB7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9;p19">
            <a:extLst>
              <a:ext uri="{FF2B5EF4-FFF2-40B4-BE49-F238E27FC236}">
                <a16:creationId xmlns:a16="http://schemas.microsoft.com/office/drawing/2014/main" id="{C05B209C-79D6-846A-57EF-E3D4870A6B3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20;p19">
            <a:extLst>
              <a:ext uri="{FF2B5EF4-FFF2-40B4-BE49-F238E27FC236}">
                <a16:creationId xmlns:a16="http://schemas.microsoft.com/office/drawing/2014/main" id="{6FE731E2-2ECD-2734-E235-E535B917646B}"/>
              </a:ext>
            </a:extLst>
          </p:cNvPr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" name="Google Shape;121;p19">
            <a:extLst>
              <a:ext uri="{FF2B5EF4-FFF2-40B4-BE49-F238E27FC236}">
                <a16:creationId xmlns:a16="http://schemas.microsoft.com/office/drawing/2014/main" id="{20BC435B-3AA5-598A-8F0F-4E0840AE77D4}"/>
              </a:ext>
            </a:extLst>
          </p:cNvPr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1" name="Google Shape;122;p19">
            <a:extLst>
              <a:ext uri="{FF2B5EF4-FFF2-40B4-BE49-F238E27FC236}">
                <a16:creationId xmlns:a16="http://schemas.microsoft.com/office/drawing/2014/main" id="{63EEE5A9-768B-4652-97E3-DFEC9687104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3;p19">
            <a:extLst>
              <a:ext uri="{FF2B5EF4-FFF2-40B4-BE49-F238E27FC236}">
                <a16:creationId xmlns:a16="http://schemas.microsoft.com/office/drawing/2014/main" id="{75321FC7-59AF-225C-69E4-DA8E0DBA5C89}"/>
              </a:ext>
            </a:extLst>
          </p:cNvPr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124;p19">
            <a:extLst>
              <a:ext uri="{FF2B5EF4-FFF2-40B4-BE49-F238E27FC236}">
                <a16:creationId xmlns:a16="http://schemas.microsoft.com/office/drawing/2014/main" id="{DD3E0D33-6BC1-2C99-7623-FC140BE67D08}"/>
              </a:ext>
            </a:extLst>
          </p:cNvPr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" name="Google Shape;125;p19">
            <a:extLst>
              <a:ext uri="{FF2B5EF4-FFF2-40B4-BE49-F238E27FC236}">
                <a16:creationId xmlns:a16="http://schemas.microsoft.com/office/drawing/2014/main" id="{EB24F543-610E-A19B-4A6A-9E0AB9655D4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26;p19">
            <a:extLst>
              <a:ext uri="{FF2B5EF4-FFF2-40B4-BE49-F238E27FC236}">
                <a16:creationId xmlns:a16="http://schemas.microsoft.com/office/drawing/2014/main" id="{13E1789E-CD69-90BB-EA31-9B76ED429A8F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27;p19">
            <a:extLst>
              <a:ext uri="{FF2B5EF4-FFF2-40B4-BE49-F238E27FC236}">
                <a16:creationId xmlns:a16="http://schemas.microsoft.com/office/drawing/2014/main" id="{B0793C8F-EA14-C781-A48C-EF7CB8ACDC8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8;p19">
            <a:extLst>
              <a:ext uri="{FF2B5EF4-FFF2-40B4-BE49-F238E27FC236}">
                <a16:creationId xmlns:a16="http://schemas.microsoft.com/office/drawing/2014/main" id="{4D42C2B4-92AF-C506-AD43-2A05CD26BA56}"/>
              </a:ext>
            </a:extLst>
          </p:cNvPr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75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71413252-B490-7511-348D-C0C08C5F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648A3BCC-F862-B316-6B33-30748638F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6" y="274633"/>
            <a:ext cx="10862761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6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EXTRACTION TECHNIQUES</a:t>
            </a:r>
            <a:endParaRPr lang="en-US" sz="64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79734D87-08B9-AD58-467F-DC31D0CC5C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11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58FCB-1738-3905-AEF9-27534CEE2BC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34830" y="1826512"/>
            <a:ext cx="6509657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pulled from Amazon’s internal structured databases.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Potentially external data sources to enhance predictive capability (e.g., seasonal data for peak demand).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What is Data Extraction? Why is it Important?">
            <a:extLst>
              <a:ext uri="{FF2B5EF4-FFF2-40B4-BE49-F238E27FC236}">
                <a16:creationId xmlns:a16="http://schemas.microsoft.com/office/drawing/2014/main" id="{0272901F-67A6-48D2-ED4F-2B8641B81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9" b="11587"/>
          <a:stretch/>
        </p:blipFill>
        <p:spPr bwMode="auto">
          <a:xfrm>
            <a:off x="6474827" y="1676400"/>
            <a:ext cx="5385699" cy="40712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031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5E1B593D-009F-819A-5034-FA25CA480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C574F7D5-A475-2829-44DB-2D5AACF5A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827" y="559228"/>
            <a:ext cx="10895419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COLLECTION PROCESS: </a:t>
            </a:r>
            <a:b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 USED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ADACF222-B103-4728-0A64-661D1A3C7A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12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3C627-8E41-3740-36D6-BE3997E7D3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2091972"/>
            <a:ext cx="6444344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for Database Extraction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Ideal for querying and pulling structured sales data.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Scripting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 automated collection and preliminary analysis.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APIs/Web Scraping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(when allowed): To capture supplementary data.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Blue and yellow logo, Python Logo Programmer, Fierce Python s, cdr, angle,  text png | PNGWing">
            <a:extLst>
              <a:ext uri="{FF2B5EF4-FFF2-40B4-BE49-F238E27FC236}">
                <a16:creationId xmlns:a16="http://schemas.microsoft.com/office/drawing/2014/main" id="{2CC786A7-33C1-20A2-4452-C2C84C95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09" y="1702429"/>
            <a:ext cx="2857500" cy="285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268" name="Picture 4" descr="Api Logo Vectors &amp; Illustrations for Free Download | Freepik">
            <a:extLst>
              <a:ext uri="{FF2B5EF4-FFF2-40B4-BE49-F238E27FC236}">
                <a16:creationId xmlns:a16="http://schemas.microsoft.com/office/drawing/2014/main" id="{FA3DE92B-551F-A9DB-60F8-5B931780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972" y="1130828"/>
            <a:ext cx="2340429" cy="23404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" name="Picture 2" descr="SQL Database (generic) | Microsoft Azure Color">
            <a:extLst>
              <a:ext uri="{FF2B5EF4-FFF2-40B4-BE49-F238E27FC236}">
                <a16:creationId xmlns:a16="http://schemas.microsoft.com/office/drawing/2014/main" id="{304CD8F4-E9C9-BE9B-13E8-6005C5D4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832" y="3429001"/>
            <a:ext cx="2151400" cy="285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2885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FBC6E1EE-B0D5-1F50-3589-FFECC99FE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D8F288D8-0E7D-2796-0C14-FFF9D57EE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591" y="829804"/>
            <a:ext cx="10666819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CHALLENGES IN DATA COLLECTION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6B6A8C42-1C3F-00C2-746F-ABE07F6576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13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C397A-D2D0-4936-682D-2F2254A32DA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6571" y="2126335"/>
            <a:ext cx="5617029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access limitations, </a:t>
            </a: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Managing large datasets</a:t>
            </a: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GDPR compliance </a:t>
            </a: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ethical data usage.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107,000+ Data Collection Stock Photos, Pictures &amp; Royalty-Free Images -  iStock | Data collection icon, Data, Big data">
            <a:extLst>
              <a:ext uri="{FF2B5EF4-FFF2-40B4-BE49-F238E27FC236}">
                <a16:creationId xmlns:a16="http://schemas.microsoft.com/office/drawing/2014/main" id="{CDA6C5E0-6083-1521-4B0B-4606A590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546" y="1887738"/>
            <a:ext cx="4452257" cy="4445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4411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144C8F6D-5957-C1AE-368F-3EA7BA684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99A6CE48-71E3-28A9-D5F6-8F8F5280512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83681" y="507221"/>
            <a:ext cx="5332131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-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STEPS</a:t>
            </a: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F76581D9-8C55-8815-BBB8-99E1F61367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14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6158F-D837-F15B-34D6-71B868562E4D}"/>
              </a:ext>
            </a:extLst>
          </p:cNvPr>
          <p:cNvSpPr txBox="1">
            <a:spLocks/>
          </p:cNvSpPr>
          <p:nvPr/>
        </p:nvSpPr>
        <p:spPr>
          <a:xfrm>
            <a:off x="512263" y="5835105"/>
            <a:ext cx="10199915" cy="8418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1867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867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i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the data to improve its quality, ensuring accuracy and usability</a:t>
            </a:r>
            <a:endParaRPr lang="en-US" sz="1467" i="1" kern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D8734D5A-7AF4-7AA3-5D2D-78DC3F4E1B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4;p19">
            <a:extLst>
              <a:ext uri="{FF2B5EF4-FFF2-40B4-BE49-F238E27FC236}">
                <a16:creationId xmlns:a16="http://schemas.microsoft.com/office/drawing/2014/main" id="{F06012B5-58D3-CFBA-891F-ADC50AC14F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5;p19">
            <a:extLst>
              <a:ext uri="{FF2B5EF4-FFF2-40B4-BE49-F238E27FC236}">
                <a16:creationId xmlns:a16="http://schemas.microsoft.com/office/drawing/2014/main" id="{55BAB655-4AF7-06CB-5755-B43D6B5CE0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19">
            <a:extLst>
              <a:ext uri="{FF2B5EF4-FFF2-40B4-BE49-F238E27FC236}">
                <a16:creationId xmlns:a16="http://schemas.microsoft.com/office/drawing/2014/main" id="{31B08AF2-36EA-6D12-7D36-19942D9B849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7;p19">
            <a:extLst>
              <a:ext uri="{FF2B5EF4-FFF2-40B4-BE49-F238E27FC236}">
                <a16:creationId xmlns:a16="http://schemas.microsoft.com/office/drawing/2014/main" id="{E3CBC360-6ED4-9792-1865-96106D777FE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8;p19">
            <a:extLst>
              <a:ext uri="{FF2B5EF4-FFF2-40B4-BE49-F238E27FC236}">
                <a16:creationId xmlns:a16="http://schemas.microsoft.com/office/drawing/2014/main" id="{B46EEBF6-9566-2F99-08B4-6D49558997E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9;p19">
            <a:extLst>
              <a:ext uri="{FF2B5EF4-FFF2-40B4-BE49-F238E27FC236}">
                <a16:creationId xmlns:a16="http://schemas.microsoft.com/office/drawing/2014/main" id="{99818F86-5CB7-F4ED-6D6D-045A6B71685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20;p19">
            <a:extLst>
              <a:ext uri="{FF2B5EF4-FFF2-40B4-BE49-F238E27FC236}">
                <a16:creationId xmlns:a16="http://schemas.microsoft.com/office/drawing/2014/main" id="{4B83DFD2-68F5-764F-9C08-77F3DF07457E}"/>
              </a:ext>
            </a:extLst>
          </p:cNvPr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Google Shape;121;p19">
            <a:extLst>
              <a:ext uri="{FF2B5EF4-FFF2-40B4-BE49-F238E27FC236}">
                <a16:creationId xmlns:a16="http://schemas.microsoft.com/office/drawing/2014/main" id="{0D2B30BB-76A0-67B9-DCB8-830349B6C9CB}"/>
              </a:ext>
            </a:extLst>
          </p:cNvPr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" name="Google Shape;122;p19">
            <a:extLst>
              <a:ext uri="{FF2B5EF4-FFF2-40B4-BE49-F238E27FC236}">
                <a16:creationId xmlns:a16="http://schemas.microsoft.com/office/drawing/2014/main" id="{142FF748-F367-A38F-6381-D250FF404F6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23;p19">
            <a:extLst>
              <a:ext uri="{FF2B5EF4-FFF2-40B4-BE49-F238E27FC236}">
                <a16:creationId xmlns:a16="http://schemas.microsoft.com/office/drawing/2014/main" id="{AB76065A-F124-3976-2150-B7FA7385870A}"/>
              </a:ext>
            </a:extLst>
          </p:cNvPr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Google Shape;124;p19">
            <a:extLst>
              <a:ext uri="{FF2B5EF4-FFF2-40B4-BE49-F238E27FC236}">
                <a16:creationId xmlns:a16="http://schemas.microsoft.com/office/drawing/2014/main" id="{D97A8455-F705-CF03-89C2-5B725D5EFB08}"/>
              </a:ext>
            </a:extLst>
          </p:cNvPr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" name="Google Shape;125;p19">
            <a:extLst>
              <a:ext uri="{FF2B5EF4-FFF2-40B4-BE49-F238E27FC236}">
                <a16:creationId xmlns:a16="http://schemas.microsoft.com/office/drawing/2014/main" id="{03202C95-C7EE-0845-EFE7-399DCD4532F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26;p19">
            <a:extLst>
              <a:ext uri="{FF2B5EF4-FFF2-40B4-BE49-F238E27FC236}">
                <a16:creationId xmlns:a16="http://schemas.microsoft.com/office/drawing/2014/main" id="{7C3BB32A-829B-F8A2-E9E7-BEBA7A2D311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7;p19">
            <a:extLst>
              <a:ext uri="{FF2B5EF4-FFF2-40B4-BE49-F238E27FC236}">
                <a16:creationId xmlns:a16="http://schemas.microsoft.com/office/drawing/2014/main" id="{272376A9-624E-2CC9-3B59-F1ACFDCA7BCD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8;p19">
            <a:extLst>
              <a:ext uri="{FF2B5EF4-FFF2-40B4-BE49-F238E27FC236}">
                <a16:creationId xmlns:a16="http://schemas.microsoft.com/office/drawing/2014/main" id="{D09892BF-3D30-8342-5E9A-43554BC152E1}"/>
              </a:ext>
            </a:extLst>
          </p:cNvPr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4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6F49FA32-A75A-EC45-893A-8064268BC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6ED58F69-B4DB-4C87-B325-9A21AB665D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6" y="274633"/>
            <a:ext cx="10449105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53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CLEANING ACTIONS</a:t>
            </a:r>
            <a:endParaRPr lang="en-US" sz="53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4097EC0D-BF55-AF83-00E3-C35F41DD46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15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A8FFF-881D-E1E1-F5B7-AAB12020A1D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370114" y="1520372"/>
            <a:ext cx="6237515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Missing data in columns like 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addressed through imputation (mean or median for continuous data) or by removing rows with missing values where necessary.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Removing Duplicates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Ensure each transaction or record is unique to prevent duplicate data from skewing the forecast.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Standardizing Categories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Ensure categorical data, like </a:t>
            </a:r>
            <a:r>
              <a:rPr lang="en-US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City_Category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follow a consistent format.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D7120-24D0-9ADD-71FB-5489A0BE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1794142"/>
            <a:ext cx="5482039" cy="36592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6738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2D40655F-FB37-4E84-7EA9-12F5726BF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D62BD0F3-5669-9199-35A0-637644FB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0867" y="252861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9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sz="96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50781074-E81D-7601-3223-38128BA21F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1B195-4273-B69D-5E84-53130C7AAE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4543" y="1748972"/>
            <a:ext cx="5834744" cy="420680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Python’s Pandas library is highly effective for data cleaning operations like handling missing values, removing duplicates, and reformatting columns.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0811B7D-5461-E592-88C2-24475A9A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683" y="1584097"/>
            <a:ext cx="4406563" cy="17676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340" name="Picture 4" descr="My Python Pandas Cheat Sheet. The pandas functions I use everyday as… | by  GreekDataGuy | Towards Data Science">
            <a:extLst>
              <a:ext uri="{FF2B5EF4-FFF2-40B4-BE49-F238E27FC236}">
                <a16:creationId xmlns:a16="http://schemas.microsoft.com/office/drawing/2014/main" id="{BF21DAC6-64B2-F012-7871-D64B34C4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75" y="3610391"/>
            <a:ext cx="4977271" cy="26588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806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04CBE099-150E-D41E-5D76-404B5ECB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49B0A270-4DF3-08E0-5172-E5AD70678A22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03405" y="1007964"/>
            <a:ext cx="5938672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PREPROCESSING – CATEGORICAL DATA ENCODING </a:t>
            </a: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784DAF16-EF7C-B7C1-5EBD-0EBD6CD045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17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E9005-5BBA-47C3-41EC-18BEFE7741C0}"/>
              </a:ext>
            </a:extLst>
          </p:cNvPr>
          <p:cNvSpPr txBox="1">
            <a:spLocks/>
          </p:cNvSpPr>
          <p:nvPr/>
        </p:nvSpPr>
        <p:spPr>
          <a:xfrm>
            <a:off x="403405" y="5508951"/>
            <a:ext cx="10199915" cy="8418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1867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US" sz="1867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i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categorical data into a format suitable for machine learning models</a:t>
            </a:r>
            <a:endParaRPr lang="en-US" sz="1467" i="1" kern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Google Shape;110;p19">
            <a:extLst>
              <a:ext uri="{FF2B5EF4-FFF2-40B4-BE49-F238E27FC236}">
                <a16:creationId xmlns:a16="http://schemas.microsoft.com/office/drawing/2014/main" id="{925E0BBF-CE7C-10B1-17A7-060FCF5684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630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9">
            <a:extLst>
              <a:ext uri="{FF2B5EF4-FFF2-40B4-BE49-F238E27FC236}">
                <a16:creationId xmlns:a16="http://schemas.microsoft.com/office/drawing/2014/main" id="{48A5DA77-7D72-C903-2DB8-A07B3CF0BF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682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15;p19">
            <a:extLst>
              <a:ext uri="{FF2B5EF4-FFF2-40B4-BE49-F238E27FC236}">
                <a16:creationId xmlns:a16="http://schemas.microsoft.com/office/drawing/2014/main" id="{9C919823-DCC3-32DE-CBE0-192FC580FE6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2320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6;p19">
            <a:extLst>
              <a:ext uri="{FF2B5EF4-FFF2-40B4-BE49-F238E27FC236}">
                <a16:creationId xmlns:a16="http://schemas.microsoft.com/office/drawing/2014/main" id="{B9963B9B-FFD8-FF78-5C25-410EB000477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8108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17;p19">
            <a:extLst>
              <a:ext uri="{FF2B5EF4-FFF2-40B4-BE49-F238E27FC236}">
                <a16:creationId xmlns:a16="http://schemas.microsoft.com/office/drawing/2014/main" id="{39216CC8-CFE9-7560-6526-5721451AE01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8108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18;p19">
            <a:extLst>
              <a:ext uri="{FF2B5EF4-FFF2-40B4-BE49-F238E27FC236}">
                <a16:creationId xmlns:a16="http://schemas.microsoft.com/office/drawing/2014/main" id="{ADF0714E-9A2E-29B1-ED52-1DE2AE3B37B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8756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19;p19">
            <a:extLst>
              <a:ext uri="{FF2B5EF4-FFF2-40B4-BE49-F238E27FC236}">
                <a16:creationId xmlns:a16="http://schemas.microsoft.com/office/drawing/2014/main" id="{F874059A-B893-8C16-860B-DF596A864BF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89811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20;p19">
            <a:extLst>
              <a:ext uri="{FF2B5EF4-FFF2-40B4-BE49-F238E27FC236}">
                <a16:creationId xmlns:a16="http://schemas.microsoft.com/office/drawing/2014/main" id="{EC822E50-1017-6F19-A5FB-EB69C7CD05B7}"/>
              </a:ext>
            </a:extLst>
          </p:cNvPr>
          <p:cNvCxnSpPr/>
          <p:nvPr/>
        </p:nvCxnSpPr>
        <p:spPr>
          <a:xfrm>
            <a:off x="10027841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" name="Google Shape;121;p19">
            <a:extLst>
              <a:ext uri="{FF2B5EF4-FFF2-40B4-BE49-F238E27FC236}">
                <a16:creationId xmlns:a16="http://schemas.microsoft.com/office/drawing/2014/main" id="{85CC0B48-6000-8ADE-15D3-0F267FDC6347}"/>
              </a:ext>
            </a:extLst>
          </p:cNvPr>
          <p:cNvCxnSpPr/>
          <p:nvPr/>
        </p:nvCxnSpPr>
        <p:spPr>
          <a:xfrm>
            <a:off x="7296841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8" name="Google Shape;122;p19">
            <a:extLst>
              <a:ext uri="{FF2B5EF4-FFF2-40B4-BE49-F238E27FC236}">
                <a16:creationId xmlns:a16="http://schemas.microsoft.com/office/drawing/2014/main" id="{0311489C-1CE6-D0EE-4C68-CA4BCFB7023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020125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123;p19">
            <a:extLst>
              <a:ext uri="{FF2B5EF4-FFF2-40B4-BE49-F238E27FC236}">
                <a16:creationId xmlns:a16="http://schemas.microsoft.com/office/drawing/2014/main" id="{869F71D6-8D04-7E38-1853-43152066CBDF}"/>
              </a:ext>
            </a:extLst>
          </p:cNvPr>
          <p:cNvCxnSpPr/>
          <p:nvPr/>
        </p:nvCxnSpPr>
        <p:spPr>
          <a:xfrm flipH="1">
            <a:off x="6932841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" name="Google Shape;124;p19">
            <a:extLst>
              <a:ext uri="{FF2B5EF4-FFF2-40B4-BE49-F238E27FC236}">
                <a16:creationId xmlns:a16="http://schemas.microsoft.com/office/drawing/2014/main" id="{A3A5DDD1-7399-9819-46B2-AEB04EC24411}"/>
              </a:ext>
            </a:extLst>
          </p:cNvPr>
          <p:cNvCxnSpPr/>
          <p:nvPr/>
        </p:nvCxnSpPr>
        <p:spPr>
          <a:xfrm flipH="1">
            <a:off x="9963041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1" name="Google Shape;125;p19">
            <a:extLst>
              <a:ext uri="{FF2B5EF4-FFF2-40B4-BE49-F238E27FC236}">
                <a16:creationId xmlns:a16="http://schemas.microsoft.com/office/drawing/2014/main" id="{7B90C61F-CED4-9C27-83BD-53DE5C50C44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46559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26;p19">
            <a:extLst>
              <a:ext uri="{FF2B5EF4-FFF2-40B4-BE49-F238E27FC236}">
                <a16:creationId xmlns:a16="http://schemas.microsoft.com/office/drawing/2014/main" id="{9ABFF6FF-679A-956F-F9AC-577B313B861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963697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27;p19">
            <a:extLst>
              <a:ext uri="{FF2B5EF4-FFF2-40B4-BE49-F238E27FC236}">
                <a16:creationId xmlns:a16="http://schemas.microsoft.com/office/drawing/2014/main" id="{263B96FB-53C1-F907-16DA-DAB729CFABB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461586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128;p19">
            <a:extLst>
              <a:ext uri="{FF2B5EF4-FFF2-40B4-BE49-F238E27FC236}">
                <a16:creationId xmlns:a16="http://schemas.microsoft.com/office/drawing/2014/main" id="{93778416-B212-5462-ACFB-58B136D53442}"/>
              </a:ext>
            </a:extLst>
          </p:cNvPr>
          <p:cNvSpPr/>
          <p:nvPr/>
        </p:nvSpPr>
        <p:spPr>
          <a:xfrm>
            <a:off x="8901875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40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3959D25E-8DF9-F99B-FEE8-311B44DBF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EE978E25-06DC-DA25-4979-83D2BFA87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6924" y="377172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 TECHNIQUES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45062339-8969-4DF9-E1E9-56D8FF633A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18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A6676-6127-B34A-3AEB-1EBA6795D08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5428" y="1664609"/>
            <a:ext cx="5834744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Used for binary categorical features such as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Used for multi-class categorical features like </a:t>
            </a:r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City_Category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avoid numeric bias in the model.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What is One-Hot encoding and Label encoding? | Muhammad Asad Ishfaq posted  on the topic | LinkedIn">
            <a:extLst>
              <a:ext uri="{FF2B5EF4-FFF2-40B4-BE49-F238E27FC236}">
                <a16:creationId xmlns:a16="http://schemas.microsoft.com/office/drawing/2014/main" id="{F6F1AA46-89E2-E7CD-2F82-D6AFCA45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01" y="1664609"/>
            <a:ext cx="5008571" cy="44217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4878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CF83E731-8C1D-8EEE-92CF-75FEE68E1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4055C0D2-2E2E-85E0-7CED-00FC5FFF7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6" y="274633"/>
            <a:ext cx="10013676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TOOLS &amp; EXAMPLE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60A969B2-8FBB-69F4-6B16-6B2D189AD4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19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17B9-98ED-A273-5F6C-B01D42C61F0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5429" y="1901372"/>
            <a:ext cx="4942115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provides </a:t>
            </a:r>
            <a:r>
              <a:rPr lang="en-US" sz="21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efficient encoding of categorical data.</a:t>
            </a:r>
            <a:endParaRPr lang="en-US" sz="1867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column showing </a:t>
            </a:r>
            <a:r>
              <a:rPr lang="en-US" sz="21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City_Category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transformed into binary columns (e.g., </a:t>
            </a:r>
            <a:r>
              <a:rPr lang="en-US" sz="21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33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illustrating how data is represented after encoding.</a:t>
            </a:r>
            <a:endParaRPr lang="en-US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 descr="Scikit learn Logo PNG Vector (SVG) Free Download">
            <a:extLst>
              <a:ext uri="{FF2B5EF4-FFF2-40B4-BE49-F238E27FC236}">
                <a16:creationId xmlns:a16="http://schemas.microsoft.com/office/drawing/2014/main" id="{4E1DDFF4-40D0-F801-773C-F809899D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445" y="1371600"/>
            <a:ext cx="381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An Introduction to Scikit-Learn: Machine Learning in Python">
            <a:extLst>
              <a:ext uri="{FF2B5EF4-FFF2-40B4-BE49-F238E27FC236}">
                <a16:creationId xmlns:a16="http://schemas.microsoft.com/office/drawing/2014/main" id="{341CF435-3DD3-0E43-0C9B-85C761C6D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2"/>
          <a:stretch/>
        </p:blipFill>
        <p:spPr bwMode="auto">
          <a:xfrm>
            <a:off x="5541680" y="3704235"/>
            <a:ext cx="6497365" cy="2628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705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2061089" y="464508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b="1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b="1" kern="0">
              <a:solidFill>
                <a:srgbClr val="FFFFFF"/>
              </a:solidFill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10313611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0A2F9E"/>
                </a:solidFill>
                <a:latin typeface="Muli"/>
                <a:ea typeface="Muli"/>
                <a:cs typeface="Muli"/>
                <a:sym typeface="Muli"/>
              </a:rPr>
              <a:t>12</a:t>
            </a:r>
            <a:endParaRPr sz="1333" b="1" kern="0" dirty="0">
              <a:solidFill>
                <a:srgbClr val="0A2F9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9433499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0A2F9E"/>
                </a:solidFill>
                <a:latin typeface="Muli"/>
                <a:ea typeface="Muli"/>
                <a:cs typeface="Muli"/>
                <a:sym typeface="Muli"/>
              </a:rPr>
              <a:t>11</a:t>
            </a:r>
            <a:endParaRPr sz="1333" b="1" kern="0" dirty="0">
              <a:solidFill>
                <a:srgbClr val="0A2F9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8553387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0A2F9E"/>
                </a:solidFill>
                <a:latin typeface="Muli"/>
                <a:ea typeface="Muli"/>
                <a:cs typeface="Muli"/>
                <a:sym typeface="Muli"/>
              </a:rPr>
              <a:t>10</a:t>
            </a:r>
            <a:endParaRPr sz="1333" b="1" kern="0" dirty="0">
              <a:solidFill>
                <a:srgbClr val="0A2F9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7673275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0A2F9E"/>
                </a:solidFill>
                <a:latin typeface="Muli"/>
                <a:ea typeface="Muli"/>
                <a:cs typeface="Muli"/>
                <a:sym typeface="Muli"/>
              </a:rPr>
              <a:t>9</a:t>
            </a:r>
            <a:endParaRPr sz="1333" b="1" kern="0" dirty="0">
              <a:solidFill>
                <a:srgbClr val="0A2F9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6793163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0A2F9E"/>
                </a:solidFill>
                <a:latin typeface="Muli"/>
                <a:ea typeface="Muli"/>
                <a:cs typeface="Muli"/>
                <a:sym typeface="Muli"/>
              </a:rPr>
              <a:t>8</a:t>
            </a:r>
            <a:endParaRPr sz="1333" b="1" kern="0" dirty="0">
              <a:solidFill>
                <a:srgbClr val="0A2F9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5913051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0A2F9E"/>
                </a:solidFill>
                <a:latin typeface="Muli"/>
                <a:ea typeface="Muli"/>
                <a:cs typeface="Muli"/>
                <a:sym typeface="Muli"/>
              </a:rPr>
              <a:t>7</a:t>
            </a:r>
            <a:endParaRPr sz="1333" b="1" kern="0" dirty="0">
              <a:solidFill>
                <a:srgbClr val="0A2F9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5032939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6</a:t>
            </a:r>
            <a:endParaRPr sz="1333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4152825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5</a:t>
            </a:r>
            <a:endParaRPr sz="1333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3272713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4</a:t>
            </a:r>
            <a:endParaRPr sz="1333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2392601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3</a:t>
            </a:r>
            <a:endParaRPr sz="1333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1512489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2</a:t>
            </a:r>
            <a:endParaRPr sz="1333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632377" y="3471400"/>
            <a:ext cx="1097200" cy="5248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333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1</a:t>
            </a:r>
            <a:endParaRPr sz="1333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0" y="3471400"/>
            <a:ext cx="849600" cy="5248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333" b="1" kern="0">
              <a:solidFill>
                <a:srgbClr val="05006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14" name="Google Shape;414;p39"/>
          <p:cNvCxnSpPr/>
          <p:nvPr/>
        </p:nvCxnSpPr>
        <p:spPr>
          <a:xfrm rot="10800000">
            <a:off x="1025231" y="28393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9"/>
          <p:cNvSpPr txBox="1"/>
          <p:nvPr/>
        </p:nvSpPr>
        <p:spPr>
          <a:xfrm>
            <a:off x="970533" y="20997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Overview</a:t>
            </a:r>
            <a:endParaRPr sz="1200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 rot="10800000">
            <a:off x="2786877" y="28393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9"/>
          <p:cNvSpPr txBox="1"/>
          <p:nvPr/>
        </p:nvSpPr>
        <p:spPr>
          <a:xfrm>
            <a:off x="2734189" y="20997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Collection</a:t>
            </a:r>
            <a:endParaRPr sz="1200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4548524" y="28393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9"/>
          <p:cNvSpPr txBox="1"/>
          <p:nvPr/>
        </p:nvSpPr>
        <p:spPr>
          <a:xfrm>
            <a:off x="4497845" y="20997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Preprocessing - Categorical Data Encoding</a:t>
            </a:r>
          </a:p>
        </p:txBody>
      </p:sp>
      <p:cxnSp>
        <p:nvCxnSpPr>
          <p:cNvPr id="420" name="Google Shape;420;p39"/>
          <p:cNvCxnSpPr/>
          <p:nvPr/>
        </p:nvCxnSpPr>
        <p:spPr>
          <a:xfrm rot="10800000">
            <a:off x="6310171" y="28393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9"/>
          <p:cNvSpPr txBox="1"/>
          <p:nvPr/>
        </p:nvSpPr>
        <p:spPr>
          <a:xfrm>
            <a:off x="6261501" y="20997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Feature Engineering - New Features</a:t>
            </a: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8071817" y="28393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8025157" y="20997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Integrity and Quality Assessment</a:t>
            </a: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9833464" y="283937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5" name="Google Shape;425;p39"/>
          <p:cNvSpPr txBox="1"/>
          <p:nvPr/>
        </p:nvSpPr>
        <p:spPr>
          <a:xfrm>
            <a:off x="9788813" y="2099733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Exploratory Data Analysis (EDA) Overview</a:t>
            </a: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1919583" y="39634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1826064" y="46610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Sources</a:t>
            </a:r>
            <a:endParaRPr sz="1200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3681229" y="39634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9" name="Google Shape;429;p39"/>
          <p:cNvSpPr txBox="1"/>
          <p:nvPr/>
        </p:nvSpPr>
        <p:spPr>
          <a:xfrm>
            <a:off x="3599925" y="46610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Cleaning – Initial Steps</a:t>
            </a:r>
            <a:endParaRPr sz="1200" b="1" kern="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5442876" y="39634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9"/>
          <p:cNvSpPr txBox="1"/>
          <p:nvPr/>
        </p:nvSpPr>
        <p:spPr>
          <a:xfrm>
            <a:off x="5373785" y="46610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Transformation - Numerical Scaling</a:t>
            </a:r>
          </a:p>
        </p:txBody>
      </p:sp>
      <p:cxnSp>
        <p:nvCxnSpPr>
          <p:cNvPr id="432" name="Google Shape;432;p39"/>
          <p:cNvCxnSpPr/>
          <p:nvPr/>
        </p:nvCxnSpPr>
        <p:spPr>
          <a:xfrm rot="10800000">
            <a:off x="7204523" y="39634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9"/>
          <p:cNvSpPr txBox="1"/>
          <p:nvPr/>
        </p:nvSpPr>
        <p:spPr>
          <a:xfrm>
            <a:off x="7147647" y="46610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Data Integration</a:t>
            </a: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8966169" y="39634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9"/>
          <p:cNvSpPr txBox="1"/>
          <p:nvPr/>
        </p:nvSpPr>
        <p:spPr>
          <a:xfrm>
            <a:off x="8921508" y="4661000"/>
            <a:ext cx="1666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Ethical Considerations</a:t>
            </a:r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10727816" y="39634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7" name="Google Shape;437;p39"/>
          <p:cNvSpPr txBox="1"/>
          <p:nvPr/>
        </p:nvSpPr>
        <p:spPr>
          <a:xfrm>
            <a:off x="10677431" y="4661000"/>
            <a:ext cx="1379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b="1" kern="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Summary and Next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ABE527B-3423-9DAE-9227-06701D551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A0337C39-499B-99D4-DFD6-58FD7ADA2B00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553833" y="2161337"/>
            <a:ext cx="6368316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6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TRANSFORMATION</a:t>
            </a: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17A67C13-ADBA-6616-0C49-B84F42A009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20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3A55D856-A60D-2C8B-8398-F3940D3B4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4;p19">
            <a:extLst>
              <a:ext uri="{FF2B5EF4-FFF2-40B4-BE49-F238E27FC236}">
                <a16:creationId xmlns:a16="http://schemas.microsoft.com/office/drawing/2014/main" id="{99627AB2-D8DB-E47C-02BB-943C17079D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5;p19">
            <a:extLst>
              <a:ext uri="{FF2B5EF4-FFF2-40B4-BE49-F238E27FC236}">
                <a16:creationId xmlns:a16="http://schemas.microsoft.com/office/drawing/2014/main" id="{04B1FCD0-0C25-4F3D-C5ED-25497ACDCE5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19">
            <a:extLst>
              <a:ext uri="{FF2B5EF4-FFF2-40B4-BE49-F238E27FC236}">
                <a16:creationId xmlns:a16="http://schemas.microsoft.com/office/drawing/2014/main" id="{64E99112-5FC8-3185-4958-2AE5E1EC300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7;p19">
            <a:extLst>
              <a:ext uri="{FF2B5EF4-FFF2-40B4-BE49-F238E27FC236}">
                <a16:creationId xmlns:a16="http://schemas.microsoft.com/office/drawing/2014/main" id="{2C565900-77F2-E490-3D50-6BAE030798C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8;p19">
            <a:extLst>
              <a:ext uri="{FF2B5EF4-FFF2-40B4-BE49-F238E27FC236}">
                <a16:creationId xmlns:a16="http://schemas.microsoft.com/office/drawing/2014/main" id="{2D59E72F-A06B-6CE7-8090-31BB9D97995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9;p19">
            <a:extLst>
              <a:ext uri="{FF2B5EF4-FFF2-40B4-BE49-F238E27FC236}">
                <a16:creationId xmlns:a16="http://schemas.microsoft.com/office/drawing/2014/main" id="{E3E94125-05E1-8E5B-59D3-A4BF6591585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20;p19">
            <a:extLst>
              <a:ext uri="{FF2B5EF4-FFF2-40B4-BE49-F238E27FC236}">
                <a16:creationId xmlns:a16="http://schemas.microsoft.com/office/drawing/2014/main" id="{651ACB1E-7070-67F5-E10B-0C218E3632B1}"/>
              </a:ext>
            </a:extLst>
          </p:cNvPr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Google Shape;121;p19">
            <a:extLst>
              <a:ext uri="{FF2B5EF4-FFF2-40B4-BE49-F238E27FC236}">
                <a16:creationId xmlns:a16="http://schemas.microsoft.com/office/drawing/2014/main" id="{8DAFAC46-4932-0E47-B189-A9E86BA6ACBF}"/>
              </a:ext>
            </a:extLst>
          </p:cNvPr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" name="Google Shape;122;p19">
            <a:extLst>
              <a:ext uri="{FF2B5EF4-FFF2-40B4-BE49-F238E27FC236}">
                <a16:creationId xmlns:a16="http://schemas.microsoft.com/office/drawing/2014/main" id="{083AF440-B4B8-5C76-B19A-22A99429230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23;p19">
            <a:extLst>
              <a:ext uri="{FF2B5EF4-FFF2-40B4-BE49-F238E27FC236}">
                <a16:creationId xmlns:a16="http://schemas.microsoft.com/office/drawing/2014/main" id="{F222625D-09F0-8CCB-EE43-EC225F8A74FE}"/>
              </a:ext>
            </a:extLst>
          </p:cNvPr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Google Shape;124;p19">
            <a:extLst>
              <a:ext uri="{FF2B5EF4-FFF2-40B4-BE49-F238E27FC236}">
                <a16:creationId xmlns:a16="http://schemas.microsoft.com/office/drawing/2014/main" id="{2D1FDE34-E2EE-973C-42FA-2CDE22E8A5BC}"/>
              </a:ext>
            </a:extLst>
          </p:cNvPr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" name="Google Shape;125;p19">
            <a:extLst>
              <a:ext uri="{FF2B5EF4-FFF2-40B4-BE49-F238E27FC236}">
                <a16:creationId xmlns:a16="http://schemas.microsoft.com/office/drawing/2014/main" id="{C2759D02-CFE0-0F4E-955A-56A9A3BC572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26;p19">
            <a:extLst>
              <a:ext uri="{FF2B5EF4-FFF2-40B4-BE49-F238E27FC236}">
                <a16:creationId xmlns:a16="http://schemas.microsoft.com/office/drawing/2014/main" id="{CC3E1ADC-4231-8698-CECE-73800A1361C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7;p19">
            <a:extLst>
              <a:ext uri="{FF2B5EF4-FFF2-40B4-BE49-F238E27FC236}">
                <a16:creationId xmlns:a16="http://schemas.microsoft.com/office/drawing/2014/main" id="{2C5AD616-821E-D6B3-76B0-78C1A45D606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8;p19">
            <a:extLst>
              <a:ext uri="{FF2B5EF4-FFF2-40B4-BE49-F238E27FC236}">
                <a16:creationId xmlns:a16="http://schemas.microsoft.com/office/drawing/2014/main" id="{E7B1D389-5510-1AAE-C317-5A8813274130}"/>
              </a:ext>
            </a:extLst>
          </p:cNvPr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52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C9933DAF-C10C-77E4-231F-37398F98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4D05858D-ABA6-D211-F77E-78EBE5497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952" y="786261"/>
            <a:ext cx="10199915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OF DATA TRANSFORMATION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6C455675-5BCC-6947-FC2E-D930E156B5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21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46056-ABAF-0DE2-C3DD-BD3A0757D3B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1256" y="2024742"/>
            <a:ext cx="4223657" cy="342650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 features to ensure that all variables contribute equally to the model, preventing features with larger ranges from dominating.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B665D-082A-BD13-ECE3-F5ECE25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80" y="2024742"/>
            <a:ext cx="6853592" cy="38468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210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7B5C9FA8-FF22-6305-885D-9F94E65A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23EF2D9B-EDF4-CA60-3D39-E79DF293BA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939" y="742720"/>
            <a:ext cx="8152775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NUMERICAL SCALING: TECHNIQUES, TOOLS</a:t>
            </a:r>
            <a:endParaRPr lang="en-US" sz="37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9D16836B-CE55-98A0-664B-F8E01F9567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22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02E7D-109C-82CE-E5C2-9515B9A9C82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4801" y="2126335"/>
            <a:ext cx="5660572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186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Centers data around the mean with a unit standard deviation, useful for continuous variables like </a:t>
            </a:r>
            <a:r>
              <a:rPr lang="en-US" sz="1867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186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Scales data within a specific range (e.g., 0 to 1) using Min-Max scaling, suitable for features like </a:t>
            </a:r>
            <a:r>
              <a:rPr lang="en-US" sz="1867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Product_Category</a:t>
            </a: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186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Scikit-</a:t>
            </a:r>
            <a:r>
              <a:rPr lang="en-US" sz="1867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67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endParaRPr lang="en-US" sz="1867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endParaRPr lang="en-US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 descr="machine learning - Difference between standardscaler and Normalizer in  sklearn.preprocessing - Stack Overflow">
            <a:extLst>
              <a:ext uri="{FF2B5EF4-FFF2-40B4-BE49-F238E27FC236}">
                <a16:creationId xmlns:a16="http://schemas.microsoft.com/office/drawing/2014/main" id="{98660787-D873-6B25-092C-D1E5AD2C7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46" y="1577522"/>
            <a:ext cx="4838700" cy="4051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2017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B5F3E2D2-DE55-1B7E-4194-65C3B11B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8CD6AE4F-FF6D-E54A-BE61-230F1DDA6753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15353" y="943829"/>
            <a:ext cx="6663132" cy="37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8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80AA9F34-386A-834D-EA14-73D533BBE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23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8C30B6D2-DABA-C769-5983-C29AD9CD360C}"/>
              </a:ext>
            </a:extLst>
          </p:cNvPr>
          <p:cNvSpPr txBox="1">
            <a:spLocks/>
          </p:cNvSpPr>
          <p:nvPr/>
        </p:nvSpPr>
        <p:spPr>
          <a:xfrm>
            <a:off x="935097" y="4728430"/>
            <a:ext cx="5660564" cy="101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defTabSz="1219170">
              <a:lnSpc>
                <a:spcPct val="107000"/>
              </a:lnSpc>
              <a:spcAft>
                <a:spcPts val="1067"/>
              </a:spcAft>
              <a:buClr>
                <a:srgbClr val="FFFFFF"/>
              </a:buClr>
              <a:buSzPts val="1000"/>
              <a:tabLst>
                <a:tab pos="609585" algn="l"/>
              </a:tabLst>
            </a:pPr>
            <a:r>
              <a:rPr lang="en-US" sz="2133" b="0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133" b="0" i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model performance by creating new variables that capture additional pattern in the data</a:t>
            </a:r>
          </a:p>
        </p:txBody>
      </p:sp>
      <p:pic>
        <p:nvPicPr>
          <p:cNvPr id="6" name="Google Shape;110;p19">
            <a:extLst>
              <a:ext uri="{FF2B5EF4-FFF2-40B4-BE49-F238E27FC236}">
                <a16:creationId xmlns:a16="http://schemas.microsoft.com/office/drawing/2014/main" id="{725745A9-4C55-342E-57EC-39B6E9F681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4;p19">
            <a:extLst>
              <a:ext uri="{FF2B5EF4-FFF2-40B4-BE49-F238E27FC236}">
                <a16:creationId xmlns:a16="http://schemas.microsoft.com/office/drawing/2014/main" id="{826FCD71-8B58-9CDA-D7DE-B427769330F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5;p19">
            <a:extLst>
              <a:ext uri="{FF2B5EF4-FFF2-40B4-BE49-F238E27FC236}">
                <a16:creationId xmlns:a16="http://schemas.microsoft.com/office/drawing/2014/main" id="{374E499D-DABA-AA62-7DD9-7EC9ADFAEDB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6;p19">
            <a:extLst>
              <a:ext uri="{FF2B5EF4-FFF2-40B4-BE49-F238E27FC236}">
                <a16:creationId xmlns:a16="http://schemas.microsoft.com/office/drawing/2014/main" id="{482D317B-C434-F420-AD91-BFCEAF424F3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7;p19">
            <a:extLst>
              <a:ext uri="{FF2B5EF4-FFF2-40B4-BE49-F238E27FC236}">
                <a16:creationId xmlns:a16="http://schemas.microsoft.com/office/drawing/2014/main" id="{B102B107-A0F0-18F6-5563-B83CAF7650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8;p19">
            <a:extLst>
              <a:ext uri="{FF2B5EF4-FFF2-40B4-BE49-F238E27FC236}">
                <a16:creationId xmlns:a16="http://schemas.microsoft.com/office/drawing/2014/main" id="{F548F93B-844B-001C-DA30-DD7BD63D675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9;p19">
            <a:extLst>
              <a:ext uri="{FF2B5EF4-FFF2-40B4-BE49-F238E27FC236}">
                <a16:creationId xmlns:a16="http://schemas.microsoft.com/office/drawing/2014/main" id="{AB0031E6-2C38-86A4-3F21-890E217BF5D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20;p19">
            <a:extLst>
              <a:ext uri="{FF2B5EF4-FFF2-40B4-BE49-F238E27FC236}">
                <a16:creationId xmlns:a16="http://schemas.microsoft.com/office/drawing/2014/main" id="{A497B803-9634-8245-6ECB-DAA05EEB66E9}"/>
              </a:ext>
            </a:extLst>
          </p:cNvPr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Google Shape;121;p19">
            <a:extLst>
              <a:ext uri="{FF2B5EF4-FFF2-40B4-BE49-F238E27FC236}">
                <a16:creationId xmlns:a16="http://schemas.microsoft.com/office/drawing/2014/main" id="{3170851A-0179-C54B-1F34-D39BCCB80670}"/>
              </a:ext>
            </a:extLst>
          </p:cNvPr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" name="Google Shape;122;p19">
            <a:extLst>
              <a:ext uri="{FF2B5EF4-FFF2-40B4-BE49-F238E27FC236}">
                <a16:creationId xmlns:a16="http://schemas.microsoft.com/office/drawing/2014/main" id="{C564B2DE-B7EE-4D9D-56F1-7CDBBD0047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23;p19">
            <a:extLst>
              <a:ext uri="{FF2B5EF4-FFF2-40B4-BE49-F238E27FC236}">
                <a16:creationId xmlns:a16="http://schemas.microsoft.com/office/drawing/2014/main" id="{FA64F634-2483-3E62-14BF-B174936B37A5}"/>
              </a:ext>
            </a:extLst>
          </p:cNvPr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" name="Google Shape;124;p19">
            <a:extLst>
              <a:ext uri="{FF2B5EF4-FFF2-40B4-BE49-F238E27FC236}">
                <a16:creationId xmlns:a16="http://schemas.microsoft.com/office/drawing/2014/main" id="{935AF9EB-483A-CB39-E12E-09C7FB126E4B}"/>
              </a:ext>
            </a:extLst>
          </p:cNvPr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8" name="Google Shape;125;p19">
            <a:extLst>
              <a:ext uri="{FF2B5EF4-FFF2-40B4-BE49-F238E27FC236}">
                <a16:creationId xmlns:a16="http://schemas.microsoft.com/office/drawing/2014/main" id="{78F71E1E-4ED3-FB65-DBF7-CE75A80788D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6;p19">
            <a:extLst>
              <a:ext uri="{FF2B5EF4-FFF2-40B4-BE49-F238E27FC236}">
                <a16:creationId xmlns:a16="http://schemas.microsoft.com/office/drawing/2014/main" id="{759459A6-010A-953B-BE08-BCBA086C99B9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27;p19">
            <a:extLst>
              <a:ext uri="{FF2B5EF4-FFF2-40B4-BE49-F238E27FC236}">
                <a16:creationId xmlns:a16="http://schemas.microsoft.com/office/drawing/2014/main" id="{2D430829-0DD3-21E7-C731-2EC82A74B7A2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28;p19">
            <a:extLst>
              <a:ext uri="{FF2B5EF4-FFF2-40B4-BE49-F238E27FC236}">
                <a16:creationId xmlns:a16="http://schemas.microsoft.com/office/drawing/2014/main" id="{39781DC1-2B8C-A7F3-4B01-514E6DE9514A}"/>
              </a:ext>
            </a:extLst>
          </p:cNvPr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332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37AAEFF6-7994-A191-B092-9FBBCDEFA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7A9C3176-890E-38DD-96B9-C29BC2641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7028" y="449744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53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&amp; TOOLS</a:t>
            </a:r>
            <a:endParaRPr lang="en-US" sz="53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B2331AA7-325B-B074-38EA-A99732DDA9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24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F03F7-D779-C2D4-93EF-AB410FC285D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1595799"/>
            <a:ext cx="4876800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Grouping </a:t>
            </a:r>
            <a:r>
              <a:rPr lang="en-US" sz="1867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bins to simplify age patterns.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 Behavior by City</a:t>
            </a: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Feature to capture how demand varies across cities.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Time-based Features</a:t>
            </a: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Seasonal features capturing peak purchase times (e.g., holiday season, back-to-school period).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3D9F714-586C-3B01-B52D-E0B47F383C22}"/>
              </a:ext>
            </a:extLst>
          </p:cNvPr>
          <p:cNvSpPr txBox="1">
            <a:spLocks/>
          </p:cNvSpPr>
          <p:nvPr/>
        </p:nvSpPr>
        <p:spPr>
          <a:xfrm>
            <a:off x="544287" y="5468457"/>
            <a:ext cx="5029200" cy="50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189" indent="-457189" defTabSz="1219170">
              <a:lnSpc>
                <a:spcPct val="107000"/>
              </a:lnSpc>
              <a:spcBef>
                <a:spcPts val="800"/>
              </a:spcBef>
              <a:spcAft>
                <a:spcPts val="1067"/>
              </a:spcAft>
              <a:buClr>
                <a:srgbClr val="A458FF"/>
              </a:buClr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US" sz="2133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 in Python is flexible for creating new features from existing ones.</a:t>
            </a:r>
            <a:endParaRPr lang="en-US" sz="1600" kern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A017-4507-AAAA-B76A-94776608D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58" y="1738286"/>
            <a:ext cx="5857988" cy="32150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03266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ED84DE9D-312B-30FF-E537-9AF44451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>
            <a:extLst>
              <a:ext uri="{FF2B5EF4-FFF2-40B4-BE49-F238E27FC236}">
                <a16:creationId xmlns:a16="http://schemas.microsoft.com/office/drawing/2014/main" id="{4C787B4B-C51F-A913-76BD-46E6C80CE3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D5D34D37-92AC-FC6C-BC40-4D4FD68DFE7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591130" y="2031125"/>
            <a:ext cx="5660564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6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5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sz="6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E9E7ADEB-77A3-CA9F-13F3-B947525981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25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114" name="Google Shape;114;p19">
            <a:extLst>
              <a:ext uri="{FF2B5EF4-FFF2-40B4-BE49-F238E27FC236}">
                <a16:creationId xmlns:a16="http://schemas.microsoft.com/office/drawing/2014/main" id="{2A3847D3-7FF3-26AE-FDBF-C4AEF0DE3FF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>
            <a:extLst>
              <a:ext uri="{FF2B5EF4-FFF2-40B4-BE49-F238E27FC236}">
                <a16:creationId xmlns:a16="http://schemas.microsoft.com/office/drawing/2014/main" id="{4A261B21-FC10-E419-7536-34CD44636D5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>
            <a:extLst>
              <a:ext uri="{FF2B5EF4-FFF2-40B4-BE49-F238E27FC236}">
                <a16:creationId xmlns:a16="http://schemas.microsoft.com/office/drawing/2014/main" id="{77279C0C-5AF6-F0E5-BF83-F3BFDEC4EAC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>
            <a:extLst>
              <a:ext uri="{FF2B5EF4-FFF2-40B4-BE49-F238E27FC236}">
                <a16:creationId xmlns:a16="http://schemas.microsoft.com/office/drawing/2014/main" id="{FC5013DC-29FA-636C-E8FE-5D4A3AA9D82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>
            <a:extLst>
              <a:ext uri="{FF2B5EF4-FFF2-40B4-BE49-F238E27FC236}">
                <a16:creationId xmlns:a16="http://schemas.microsoft.com/office/drawing/2014/main" id="{98214677-54E6-873A-1AF9-CD87D5D04E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385B4900-17BC-7710-F5E9-371BD12BD18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>
            <a:extLst>
              <a:ext uri="{FF2B5EF4-FFF2-40B4-BE49-F238E27FC236}">
                <a16:creationId xmlns:a16="http://schemas.microsoft.com/office/drawing/2014/main" id="{C5460869-074E-15AA-F411-A24A5D7519FF}"/>
              </a:ext>
            </a:extLst>
          </p:cNvPr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>
            <a:extLst>
              <a:ext uri="{FF2B5EF4-FFF2-40B4-BE49-F238E27FC236}">
                <a16:creationId xmlns:a16="http://schemas.microsoft.com/office/drawing/2014/main" id="{2010762C-E3D5-0D17-08BA-18899CF93654}"/>
              </a:ext>
            </a:extLst>
          </p:cNvPr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>
            <a:extLst>
              <a:ext uri="{FF2B5EF4-FFF2-40B4-BE49-F238E27FC236}">
                <a16:creationId xmlns:a16="http://schemas.microsoft.com/office/drawing/2014/main" id="{48A13499-D51A-411F-86CB-9D69E8E6B85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>
            <a:extLst>
              <a:ext uri="{FF2B5EF4-FFF2-40B4-BE49-F238E27FC236}">
                <a16:creationId xmlns:a16="http://schemas.microsoft.com/office/drawing/2014/main" id="{C54A5047-6F36-3151-5225-86642911512C}"/>
              </a:ext>
            </a:extLst>
          </p:cNvPr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>
            <a:extLst>
              <a:ext uri="{FF2B5EF4-FFF2-40B4-BE49-F238E27FC236}">
                <a16:creationId xmlns:a16="http://schemas.microsoft.com/office/drawing/2014/main" id="{B5499B05-F8D1-8E0E-367A-33E4079BFDBF}"/>
              </a:ext>
            </a:extLst>
          </p:cNvPr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>
            <a:extLst>
              <a:ext uri="{FF2B5EF4-FFF2-40B4-BE49-F238E27FC236}">
                <a16:creationId xmlns:a16="http://schemas.microsoft.com/office/drawing/2014/main" id="{F76B27CC-6F88-3C1B-379C-D8BD809707E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>
            <a:extLst>
              <a:ext uri="{FF2B5EF4-FFF2-40B4-BE49-F238E27FC236}">
                <a16:creationId xmlns:a16="http://schemas.microsoft.com/office/drawing/2014/main" id="{712D2BC7-55A1-56FB-FF93-A5911A35C1C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>
            <a:extLst>
              <a:ext uri="{FF2B5EF4-FFF2-40B4-BE49-F238E27FC236}">
                <a16:creationId xmlns:a16="http://schemas.microsoft.com/office/drawing/2014/main" id="{23CD7CB8-8F3A-978A-ED6D-F477264A0F6C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>
            <a:extLst>
              <a:ext uri="{FF2B5EF4-FFF2-40B4-BE49-F238E27FC236}">
                <a16:creationId xmlns:a16="http://schemas.microsoft.com/office/drawing/2014/main" id="{F3A5CFE6-25C8-4958-21D0-A6C837E8F4FB}"/>
              </a:ext>
            </a:extLst>
          </p:cNvPr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6D39763-6E20-0418-ECC8-BA5F2D5C91E0}"/>
              </a:ext>
            </a:extLst>
          </p:cNvPr>
          <p:cNvSpPr txBox="1">
            <a:spLocks/>
          </p:cNvSpPr>
          <p:nvPr/>
        </p:nvSpPr>
        <p:spPr>
          <a:xfrm>
            <a:off x="325091" y="5670030"/>
            <a:ext cx="10199915" cy="56968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i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Combine multiple datasets into a unified, coherent dataset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67" kern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38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0780E6CC-F1C8-A34D-BCB3-38621E6ED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F4F4F033-1E11-E8DF-E868-F729CD8AD8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6400" y="377172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53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 &amp; CHALLENGES</a:t>
            </a:r>
            <a:endParaRPr lang="en-US" sz="53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448E2B27-4BCB-6F33-7F19-DF3D2B7C78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F4A41-042B-700C-1865-81D75147608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" y="1527629"/>
            <a:ext cx="5660572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Merging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Merge datasets on common keys, such as </a:t>
            </a:r>
            <a:r>
              <a:rPr lang="en-US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Compatibility Checks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Ensure that data types and column formats align between datasets.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9CE31B9-E253-18C4-05B4-36B8F5D09D4E}"/>
              </a:ext>
            </a:extLst>
          </p:cNvPr>
          <p:cNvSpPr txBox="1">
            <a:spLocks/>
          </p:cNvSpPr>
          <p:nvPr/>
        </p:nvSpPr>
        <p:spPr>
          <a:xfrm>
            <a:off x="442445" y="4235678"/>
            <a:ext cx="5348755" cy="200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457189" indent="-457189" defTabSz="1219170">
              <a:lnSpc>
                <a:spcPct val="107000"/>
              </a:lnSpc>
              <a:spcBef>
                <a:spcPts val="800"/>
              </a:spcBef>
              <a:spcAft>
                <a:spcPts val="1067"/>
              </a:spcAft>
              <a:buClr>
                <a:srgbClr val="A458FF"/>
              </a:buClr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Address potential mismatches, handle missing data from different sources, and ensure correct alignment of time-series data if applicable.</a:t>
            </a:r>
            <a:endParaRPr lang="en-US" sz="1867" kern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11+ Most Common Data Integration Challenges &amp; Solutions | Estuary">
            <a:extLst>
              <a:ext uri="{FF2B5EF4-FFF2-40B4-BE49-F238E27FC236}">
                <a16:creationId xmlns:a16="http://schemas.microsoft.com/office/drawing/2014/main" id="{373D48C1-1965-0D04-0BC8-5FDAE1B2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91659"/>
            <a:ext cx="5958355" cy="33443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7349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F516DE47-3A9F-D244-251D-9E7FB338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>
            <a:extLst>
              <a:ext uri="{FF2B5EF4-FFF2-40B4-BE49-F238E27FC236}">
                <a16:creationId xmlns:a16="http://schemas.microsoft.com/office/drawing/2014/main" id="{4FEC4FB9-B43D-9BF9-45D4-7088A2B62C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1439CFF4-5680-95FB-51E3-F5D4F9B6D02C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61229" y="1247588"/>
            <a:ext cx="5660564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5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INTEGRITY AND QUALITY ASSESSMENT</a:t>
            </a: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08B29C09-1234-A372-CAE2-4F20084DBA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27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114" name="Google Shape;114;p19">
            <a:extLst>
              <a:ext uri="{FF2B5EF4-FFF2-40B4-BE49-F238E27FC236}">
                <a16:creationId xmlns:a16="http://schemas.microsoft.com/office/drawing/2014/main" id="{1CA9F22D-0FE7-1383-6B1D-C8DD59C370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>
            <a:extLst>
              <a:ext uri="{FF2B5EF4-FFF2-40B4-BE49-F238E27FC236}">
                <a16:creationId xmlns:a16="http://schemas.microsoft.com/office/drawing/2014/main" id="{E2C61EB0-10B2-1A50-060A-C03B11E17E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>
            <a:extLst>
              <a:ext uri="{FF2B5EF4-FFF2-40B4-BE49-F238E27FC236}">
                <a16:creationId xmlns:a16="http://schemas.microsoft.com/office/drawing/2014/main" id="{401CB73B-E7AE-043A-4F5C-3341EAC45B1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>
            <a:extLst>
              <a:ext uri="{FF2B5EF4-FFF2-40B4-BE49-F238E27FC236}">
                <a16:creationId xmlns:a16="http://schemas.microsoft.com/office/drawing/2014/main" id="{B8D3F4CA-02AB-20C9-FC1F-B8019FA04D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>
            <a:extLst>
              <a:ext uri="{FF2B5EF4-FFF2-40B4-BE49-F238E27FC236}">
                <a16:creationId xmlns:a16="http://schemas.microsoft.com/office/drawing/2014/main" id="{E15FCCB7-FE16-FE64-1319-A15AC6C31E5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8CE88C9A-1BE1-75FB-AAD7-871991C213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>
            <a:extLst>
              <a:ext uri="{FF2B5EF4-FFF2-40B4-BE49-F238E27FC236}">
                <a16:creationId xmlns:a16="http://schemas.microsoft.com/office/drawing/2014/main" id="{8FCCA740-20FE-73BA-3D40-976516BD8478}"/>
              </a:ext>
            </a:extLst>
          </p:cNvPr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>
            <a:extLst>
              <a:ext uri="{FF2B5EF4-FFF2-40B4-BE49-F238E27FC236}">
                <a16:creationId xmlns:a16="http://schemas.microsoft.com/office/drawing/2014/main" id="{C1BC6986-2B9D-C116-2724-0D442A62C12A}"/>
              </a:ext>
            </a:extLst>
          </p:cNvPr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>
            <a:extLst>
              <a:ext uri="{FF2B5EF4-FFF2-40B4-BE49-F238E27FC236}">
                <a16:creationId xmlns:a16="http://schemas.microsoft.com/office/drawing/2014/main" id="{046AED0A-7DC0-A80C-E39C-809B06CF081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>
            <a:extLst>
              <a:ext uri="{FF2B5EF4-FFF2-40B4-BE49-F238E27FC236}">
                <a16:creationId xmlns:a16="http://schemas.microsoft.com/office/drawing/2014/main" id="{959A34FC-E648-09AA-6F85-147A8AD7AC1E}"/>
              </a:ext>
            </a:extLst>
          </p:cNvPr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>
            <a:extLst>
              <a:ext uri="{FF2B5EF4-FFF2-40B4-BE49-F238E27FC236}">
                <a16:creationId xmlns:a16="http://schemas.microsoft.com/office/drawing/2014/main" id="{65DF4D50-1139-2E99-5DC4-E321C2D42FFA}"/>
              </a:ext>
            </a:extLst>
          </p:cNvPr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>
            <a:extLst>
              <a:ext uri="{FF2B5EF4-FFF2-40B4-BE49-F238E27FC236}">
                <a16:creationId xmlns:a16="http://schemas.microsoft.com/office/drawing/2014/main" id="{F431B786-E7CD-0E6F-2DC7-E9897B1074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>
            <a:extLst>
              <a:ext uri="{FF2B5EF4-FFF2-40B4-BE49-F238E27FC236}">
                <a16:creationId xmlns:a16="http://schemas.microsoft.com/office/drawing/2014/main" id="{B1ABC86E-C229-B907-86AF-9AA2C78DB88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>
            <a:extLst>
              <a:ext uri="{FF2B5EF4-FFF2-40B4-BE49-F238E27FC236}">
                <a16:creationId xmlns:a16="http://schemas.microsoft.com/office/drawing/2014/main" id="{E7DB1A4B-8CFB-9EA9-C570-B6A7B0DEBAF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>
            <a:extLst>
              <a:ext uri="{FF2B5EF4-FFF2-40B4-BE49-F238E27FC236}">
                <a16:creationId xmlns:a16="http://schemas.microsoft.com/office/drawing/2014/main" id="{821406B7-65D8-DE4A-8F23-B0F6FB9D1E61}"/>
              </a:ext>
            </a:extLst>
          </p:cNvPr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3DB3D-6623-C679-56A2-54A742469C2A}"/>
              </a:ext>
            </a:extLst>
          </p:cNvPr>
          <p:cNvSpPr txBox="1">
            <a:spLocks/>
          </p:cNvSpPr>
          <p:nvPr/>
        </p:nvSpPr>
        <p:spPr>
          <a:xfrm>
            <a:off x="325091" y="5737452"/>
            <a:ext cx="10199915" cy="8962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2133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133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33" i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that the data is accurate, complete, and ready for analysis.</a:t>
            </a:r>
            <a:endParaRPr lang="en-US" sz="1600" i="1" kern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26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E9997D5F-8686-DA12-1678-9695BA0B4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F8F7AA5B-61E2-A144-50D6-9568313E2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181" y="377172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QUALITY CHECKS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149C2831-ACD8-7F68-BC85-C06950B147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28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497F4-9850-E4F4-A577-E48759950A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0525" y="1923143"/>
            <a:ext cx="5976257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Checking that each column contains relevant and correct information.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Ensuring no critical data is missing, especially in essential columns.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Ensuring no conflicting values (e.g., 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should not conflict with 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Occupation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 descr="Understanding Data Quality the easy way | Medium">
            <a:extLst>
              <a:ext uri="{FF2B5EF4-FFF2-40B4-BE49-F238E27FC236}">
                <a16:creationId xmlns:a16="http://schemas.microsoft.com/office/drawing/2014/main" id="{B05D6BF5-20A4-55F4-209C-D62E7413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20" y="1923143"/>
            <a:ext cx="4959905" cy="37555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8116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D54A9656-EF99-7C68-4759-FFB9ED9BE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91929209-5B02-3627-DBF4-61382C65A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3152" y="372605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 ASSESSMENT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DCB36F0E-378D-3254-6C9D-2D6799281F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29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A76F0-41AE-8244-6185-78F9FF286C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3143" y="1912257"/>
            <a:ext cx="4713515" cy="420680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for demographic bias, such as over- or under-representation of specific groups.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Sampling bias: identifying and avoiding bias in data collection — Eval  Academy">
            <a:extLst>
              <a:ext uri="{FF2B5EF4-FFF2-40B4-BE49-F238E27FC236}">
                <a16:creationId xmlns:a16="http://schemas.microsoft.com/office/drawing/2014/main" id="{1222F5F6-45CF-885B-D68B-D40CEBF6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657" y="1794329"/>
            <a:ext cx="6502400" cy="3987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6548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A28846A-D1AC-E020-1460-EC88B198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EEB321F1-D7AD-3824-3A51-19F76D6B7B9C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61660" y="350993"/>
            <a:ext cx="5035064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9B576EBF-3EDE-D8C5-C964-0FE1EE070E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14259" y="2799407"/>
            <a:ext cx="5129867" cy="1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this project is to improve Amazon’s ability to forecast demand for products by creating a refined, structured dataset that can provide accurate insights. </a:t>
            </a:r>
          </a:p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demand forecasting will help Amazon optimize inventory, reduce costs, and improve customer satisfaction by minimizing stockouts and overstock.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BF31BD3E-ECC4-2884-5127-B264E8478C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FFFFFF"/>
              </a:solidFill>
            </a:endParaRPr>
          </a:p>
        </p:txBody>
      </p:sp>
      <p:grpSp>
        <p:nvGrpSpPr>
          <p:cNvPr id="344" name="Google Shape;344;p33"/>
          <p:cNvGrpSpPr/>
          <p:nvPr/>
        </p:nvGrpSpPr>
        <p:grpSpPr>
          <a:xfrm rot="16200000">
            <a:off x="7086684" y="176838"/>
            <a:ext cx="3648547" cy="5629911"/>
            <a:chOff x="2112475" y="238125"/>
            <a:chExt cx="3395050" cy="5238750"/>
          </a:xfrm>
        </p:grpSpPr>
        <p:sp>
          <p:nvSpPr>
            <p:cNvPr id="345" name="Google Shape;34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052" name="Picture 4" descr="Using Amazon Demand Forecast Tool To Manage Inventory">
            <a:extLst>
              <a:ext uri="{FF2B5EF4-FFF2-40B4-BE49-F238E27FC236}">
                <a16:creationId xmlns:a16="http://schemas.microsoft.com/office/drawing/2014/main" id="{0AC52119-19C5-D27E-CE71-9EA7AD0A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605" y="1249044"/>
            <a:ext cx="4764705" cy="350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255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3E9C1D3A-14B2-B449-CFF5-88975CB0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05471F4C-5CD5-5ECE-07AA-0B86583798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39" y="363284"/>
            <a:ext cx="9883048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DATA QUALITY CHECKS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31304810-1D91-F352-F439-0B2A07F88B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30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1FF0C-6C47-0C16-31E8-EDD6C968FA7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6941" y="1716316"/>
            <a:ext cx="5094515" cy="420680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that no individual’s data could lead to privacy concerns, especially when merging external data.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556" name="Picture 4" descr="Data Ethics - Do we and should we care what happens to our data?">
            <a:extLst>
              <a:ext uri="{FF2B5EF4-FFF2-40B4-BE49-F238E27FC236}">
                <a16:creationId xmlns:a16="http://schemas.microsoft.com/office/drawing/2014/main" id="{EA55C2C4-868E-A321-B11C-E4AD9984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75" y="1783443"/>
            <a:ext cx="4936672" cy="3291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5253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A88754B-2588-9836-6257-13FA3558F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>
            <a:extLst>
              <a:ext uri="{FF2B5EF4-FFF2-40B4-BE49-F238E27FC236}">
                <a16:creationId xmlns:a16="http://schemas.microsoft.com/office/drawing/2014/main" id="{5273BF5D-048D-8F55-691A-420DFE100C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26A2ABB2-5B43-BA92-ACB5-FF14E9B4F4DA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509885" y="2077821"/>
            <a:ext cx="7780648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6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ETHICAL </a:t>
            </a: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endParaRPr lang="en-US" sz="6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15369AB1-0013-603C-1B1B-F68EDB8755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31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114" name="Google Shape;114;p19">
            <a:extLst>
              <a:ext uri="{FF2B5EF4-FFF2-40B4-BE49-F238E27FC236}">
                <a16:creationId xmlns:a16="http://schemas.microsoft.com/office/drawing/2014/main" id="{591853CC-28AE-8199-5839-F9FEA633C5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>
            <a:extLst>
              <a:ext uri="{FF2B5EF4-FFF2-40B4-BE49-F238E27FC236}">
                <a16:creationId xmlns:a16="http://schemas.microsoft.com/office/drawing/2014/main" id="{23027325-11AC-3264-D0DA-BC777B9E46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>
            <a:extLst>
              <a:ext uri="{FF2B5EF4-FFF2-40B4-BE49-F238E27FC236}">
                <a16:creationId xmlns:a16="http://schemas.microsoft.com/office/drawing/2014/main" id="{B4F0DBC9-E183-8C3C-9592-869F4D3B11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>
            <a:extLst>
              <a:ext uri="{FF2B5EF4-FFF2-40B4-BE49-F238E27FC236}">
                <a16:creationId xmlns:a16="http://schemas.microsoft.com/office/drawing/2014/main" id="{181637C7-86CF-B1C7-A32A-3712FA74813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>
            <a:extLst>
              <a:ext uri="{FF2B5EF4-FFF2-40B4-BE49-F238E27FC236}">
                <a16:creationId xmlns:a16="http://schemas.microsoft.com/office/drawing/2014/main" id="{60245F44-4F4A-6A18-AE08-72A30EEB3BB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50D24AB4-D3BE-7FCE-4001-9A01778DDC2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>
            <a:extLst>
              <a:ext uri="{FF2B5EF4-FFF2-40B4-BE49-F238E27FC236}">
                <a16:creationId xmlns:a16="http://schemas.microsoft.com/office/drawing/2014/main" id="{760FB14C-2ACE-F5C6-2D4B-4E2BB07A0C5A}"/>
              </a:ext>
            </a:extLst>
          </p:cNvPr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>
            <a:extLst>
              <a:ext uri="{FF2B5EF4-FFF2-40B4-BE49-F238E27FC236}">
                <a16:creationId xmlns:a16="http://schemas.microsoft.com/office/drawing/2014/main" id="{A0B1AAD9-1CE0-8DC2-C8CF-9A29253FC2BC}"/>
              </a:ext>
            </a:extLst>
          </p:cNvPr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>
            <a:extLst>
              <a:ext uri="{FF2B5EF4-FFF2-40B4-BE49-F238E27FC236}">
                <a16:creationId xmlns:a16="http://schemas.microsoft.com/office/drawing/2014/main" id="{8F423D63-2D91-029C-8091-5704964A47A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>
            <a:extLst>
              <a:ext uri="{FF2B5EF4-FFF2-40B4-BE49-F238E27FC236}">
                <a16:creationId xmlns:a16="http://schemas.microsoft.com/office/drawing/2014/main" id="{1B3C920F-56B5-40A6-66F1-71A14C76BC6B}"/>
              </a:ext>
            </a:extLst>
          </p:cNvPr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>
            <a:extLst>
              <a:ext uri="{FF2B5EF4-FFF2-40B4-BE49-F238E27FC236}">
                <a16:creationId xmlns:a16="http://schemas.microsoft.com/office/drawing/2014/main" id="{810F94A1-7C7F-E7EE-8EF9-1955FAAB9303}"/>
              </a:ext>
            </a:extLst>
          </p:cNvPr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>
            <a:extLst>
              <a:ext uri="{FF2B5EF4-FFF2-40B4-BE49-F238E27FC236}">
                <a16:creationId xmlns:a16="http://schemas.microsoft.com/office/drawing/2014/main" id="{CD3D07E9-7100-A84F-E063-F3B3D5B6DC4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>
            <a:extLst>
              <a:ext uri="{FF2B5EF4-FFF2-40B4-BE49-F238E27FC236}">
                <a16:creationId xmlns:a16="http://schemas.microsoft.com/office/drawing/2014/main" id="{04EC2B23-B22F-F441-64CD-A36C38E0F2F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>
            <a:extLst>
              <a:ext uri="{FF2B5EF4-FFF2-40B4-BE49-F238E27FC236}">
                <a16:creationId xmlns:a16="http://schemas.microsoft.com/office/drawing/2014/main" id="{EAEBE859-7BF8-21C3-768D-39DB538CB11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>
            <a:extLst>
              <a:ext uri="{FF2B5EF4-FFF2-40B4-BE49-F238E27FC236}">
                <a16:creationId xmlns:a16="http://schemas.microsoft.com/office/drawing/2014/main" id="{5B9FE7E0-B598-03F5-8562-A0B83ED6B4C0}"/>
              </a:ext>
            </a:extLst>
          </p:cNvPr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8952A-56D7-A2E9-3AE7-897E07C0517B}"/>
              </a:ext>
            </a:extLst>
          </p:cNvPr>
          <p:cNvSpPr txBox="1">
            <a:spLocks/>
          </p:cNvSpPr>
          <p:nvPr/>
        </p:nvSpPr>
        <p:spPr>
          <a:xfrm>
            <a:off x="798945" y="5707879"/>
            <a:ext cx="10199915" cy="8962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that the data is accurate, complete, and ready for analysis.</a:t>
            </a:r>
            <a:endParaRPr lang="en-US" sz="1867" i="1" kern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43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30FF7582-73C7-B8E1-C6B9-563D09A6B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C1C52D0A-6F11-5F7D-7A58-F934A2725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6" y="274633"/>
            <a:ext cx="10775676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0F0F92DB-E3D0-F1B8-743D-76E9A192BA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32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4EDB0-D9D8-BBC5-D9DD-3D40A19250B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5429" y="1520372"/>
            <a:ext cx="5257800" cy="4206800"/>
          </a:xfrm>
        </p:spPr>
        <p:txBody>
          <a:bodyPr/>
          <a:lstStyle/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US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Data privacy measures are taken to ensure that user data is anonymized or aggregated, maintaining confidentiality.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US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 Mitigation</a:t>
            </a: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Ensure that demand forecasting isn’t skewed towards certain demographics due to inherent data bias.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US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Ensuring transparency in the usage and purpose of data in demand forecasting to build trust.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Symbol" panose="05050102010706020507" pitchFamily="18" charset="2"/>
              <a:buChar char=""/>
              <a:tabLst>
                <a:tab pos="609585" algn="l"/>
              </a:tabLst>
            </a:pPr>
            <a:r>
              <a:rPr lang="en-US" sz="21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  <a:r>
              <a:rPr lang="en-US" sz="21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Adherence to GDPR or CCPA if applicable.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 descr="The Importance of Data Ethics (Corporate) -">
            <a:extLst>
              <a:ext uri="{FF2B5EF4-FFF2-40B4-BE49-F238E27FC236}">
                <a16:creationId xmlns:a16="http://schemas.microsoft.com/office/drawing/2014/main" id="{F34B29AB-C9BC-D09B-D2AE-6C719B9F1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72" y="2165199"/>
            <a:ext cx="6096000" cy="32025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039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D1AEF0B2-AF83-4B92-2C8C-8820551F5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>
            <a:extLst>
              <a:ext uri="{FF2B5EF4-FFF2-40B4-BE49-F238E27FC236}">
                <a16:creationId xmlns:a16="http://schemas.microsoft.com/office/drawing/2014/main" id="{FD882864-50AD-1601-29C0-5229C18034E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2B7D5601-F6E7-AC93-E10C-2AB9EE2ABA2C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08833" y="573204"/>
            <a:ext cx="5582485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53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br>
              <a:rPr lang="en-US" sz="53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US" sz="53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(EDA) OVERVIEW</a:t>
            </a: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F7D04650-E400-14C3-51D2-0E5B0B263F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33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114" name="Google Shape;114;p19">
            <a:extLst>
              <a:ext uri="{FF2B5EF4-FFF2-40B4-BE49-F238E27FC236}">
                <a16:creationId xmlns:a16="http://schemas.microsoft.com/office/drawing/2014/main" id="{9AF38BE8-D8C9-04DF-9107-829EB331630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>
            <a:extLst>
              <a:ext uri="{FF2B5EF4-FFF2-40B4-BE49-F238E27FC236}">
                <a16:creationId xmlns:a16="http://schemas.microsoft.com/office/drawing/2014/main" id="{B5635F78-5218-50FD-1D8A-E1C41ACAAA7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>
            <a:extLst>
              <a:ext uri="{FF2B5EF4-FFF2-40B4-BE49-F238E27FC236}">
                <a16:creationId xmlns:a16="http://schemas.microsoft.com/office/drawing/2014/main" id="{B74BEF1D-601C-A833-86E9-42175CE14ED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>
            <a:extLst>
              <a:ext uri="{FF2B5EF4-FFF2-40B4-BE49-F238E27FC236}">
                <a16:creationId xmlns:a16="http://schemas.microsoft.com/office/drawing/2014/main" id="{ADD31DB0-22AE-3D07-1118-12133C1A4C4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>
            <a:extLst>
              <a:ext uri="{FF2B5EF4-FFF2-40B4-BE49-F238E27FC236}">
                <a16:creationId xmlns:a16="http://schemas.microsoft.com/office/drawing/2014/main" id="{9255CCAE-5D8B-C455-CC0D-AAF4E5FA61A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FD6BED92-A0F4-F26F-D60A-5E128F969A3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>
            <a:extLst>
              <a:ext uri="{FF2B5EF4-FFF2-40B4-BE49-F238E27FC236}">
                <a16:creationId xmlns:a16="http://schemas.microsoft.com/office/drawing/2014/main" id="{84875256-86DD-90F6-001A-4C7B8EF71DE9}"/>
              </a:ext>
            </a:extLst>
          </p:cNvPr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>
            <a:extLst>
              <a:ext uri="{FF2B5EF4-FFF2-40B4-BE49-F238E27FC236}">
                <a16:creationId xmlns:a16="http://schemas.microsoft.com/office/drawing/2014/main" id="{0D256271-FF77-02F4-3C6F-23C3F5245D26}"/>
              </a:ext>
            </a:extLst>
          </p:cNvPr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>
            <a:extLst>
              <a:ext uri="{FF2B5EF4-FFF2-40B4-BE49-F238E27FC236}">
                <a16:creationId xmlns:a16="http://schemas.microsoft.com/office/drawing/2014/main" id="{BB524746-2E1A-9083-6A55-C17621AB70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>
            <a:extLst>
              <a:ext uri="{FF2B5EF4-FFF2-40B4-BE49-F238E27FC236}">
                <a16:creationId xmlns:a16="http://schemas.microsoft.com/office/drawing/2014/main" id="{3D88F978-0680-6778-E958-C95C15E72824}"/>
              </a:ext>
            </a:extLst>
          </p:cNvPr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>
            <a:extLst>
              <a:ext uri="{FF2B5EF4-FFF2-40B4-BE49-F238E27FC236}">
                <a16:creationId xmlns:a16="http://schemas.microsoft.com/office/drawing/2014/main" id="{63C29351-E7F9-D004-00D9-7C7EC361302B}"/>
              </a:ext>
            </a:extLst>
          </p:cNvPr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>
            <a:extLst>
              <a:ext uri="{FF2B5EF4-FFF2-40B4-BE49-F238E27FC236}">
                <a16:creationId xmlns:a16="http://schemas.microsoft.com/office/drawing/2014/main" id="{8634293D-5D8F-B8A6-F90B-78077C384EC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>
            <a:extLst>
              <a:ext uri="{FF2B5EF4-FFF2-40B4-BE49-F238E27FC236}">
                <a16:creationId xmlns:a16="http://schemas.microsoft.com/office/drawing/2014/main" id="{F9CD7D71-81BE-8187-69C4-CE9876A06FF0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>
            <a:extLst>
              <a:ext uri="{FF2B5EF4-FFF2-40B4-BE49-F238E27FC236}">
                <a16:creationId xmlns:a16="http://schemas.microsoft.com/office/drawing/2014/main" id="{B9C3CF3B-524C-4095-4409-71076D29E90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>
            <a:extLst>
              <a:ext uri="{FF2B5EF4-FFF2-40B4-BE49-F238E27FC236}">
                <a16:creationId xmlns:a16="http://schemas.microsoft.com/office/drawing/2014/main" id="{E7B81650-FDAA-1914-45D4-480C01FF6F2B}"/>
              </a:ext>
            </a:extLst>
          </p:cNvPr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D81E8-A6E2-1110-055D-D6289DE5809C}"/>
              </a:ext>
            </a:extLst>
          </p:cNvPr>
          <p:cNvSpPr txBox="1">
            <a:spLocks/>
          </p:cNvSpPr>
          <p:nvPr/>
        </p:nvSpPr>
        <p:spPr>
          <a:xfrm>
            <a:off x="408833" y="5707879"/>
            <a:ext cx="10590027" cy="8962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1867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of EDA: Discover patterns in the data, validate assumptions, and gain insights</a:t>
            </a:r>
            <a:endParaRPr lang="en-US" sz="1467" kern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3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634EA38D-31FA-86FD-E45B-25EF95469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DA239851-42A6-1B8D-CE4C-D758DA2136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5785" y="209320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5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5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6167B045-2AB0-98A2-6437-4349AC4F6C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34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A8F80-2C0B-EBCB-7D7E-8D96D14250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108857" y="1738087"/>
            <a:ext cx="6204857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Product Categories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Identify products with high purchase volumes.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Demographic Trends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Explore buying behavior by age, gender, and city category.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Seasonal Patterns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Recognize peaks during holiday seasons.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3AFAD-AA17-09E5-2389-F0952000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3" y="1352521"/>
            <a:ext cx="4746172" cy="47461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5088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2D319C04-4206-0D92-628F-F0E0EF288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41A863C8-6EED-BFD6-4FBA-32A64FBD5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034" y="571108"/>
            <a:ext cx="10655933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(EDA) OVERVIEW</a:t>
            </a:r>
            <a:endParaRPr lang="en-US" sz="37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DFFD2026-2917-C89B-C24D-491DADF1DA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35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84FAD-222C-79E3-8C48-75B163E512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3657" y="2410690"/>
            <a:ext cx="4691744" cy="387620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3733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Visuals created with Pandas, Matplotlib, and Seaborn in Python.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626" name="Picture 2" descr="The Fascinating World of Data Science: An Introduction to Python Libraries  - K Transfer">
            <a:extLst>
              <a:ext uri="{FF2B5EF4-FFF2-40B4-BE49-F238E27FC236}">
                <a16:creationId xmlns:a16="http://schemas.microsoft.com/office/drawing/2014/main" id="{7730437B-74C9-9F41-1B67-B399744A9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701" y="2173162"/>
            <a:ext cx="4762300" cy="34046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84409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387D2E90-41E4-3EBE-D11E-8606AD04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>
            <a:extLst>
              <a:ext uri="{FF2B5EF4-FFF2-40B4-BE49-F238E27FC236}">
                <a16:creationId xmlns:a16="http://schemas.microsoft.com/office/drawing/2014/main" id="{12F33D7E-46D1-39D9-017E-369DFF05D3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22" y="2948083"/>
            <a:ext cx="2689993" cy="161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DFB6A564-49C6-1B1C-97E2-67762384BD1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544996" y="1326235"/>
            <a:ext cx="5582485" cy="26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AND NEXT STEPS</a:t>
            </a:r>
          </a:p>
        </p:txBody>
      </p:sp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ACDD957C-111C-323F-D85A-460E93D607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36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114" name="Google Shape;114;p19">
            <a:extLst>
              <a:ext uri="{FF2B5EF4-FFF2-40B4-BE49-F238E27FC236}">
                <a16:creationId xmlns:a16="http://schemas.microsoft.com/office/drawing/2014/main" id="{68A88A35-FF9B-A3E5-B5B1-488EF53FD4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74" y="1912627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>
            <a:extLst>
              <a:ext uri="{FF2B5EF4-FFF2-40B4-BE49-F238E27FC236}">
                <a16:creationId xmlns:a16="http://schemas.microsoft.com/office/drawing/2014/main" id="{5D7850A0-952E-A0C2-32CE-59E5E2AEBA6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12" y="2074885"/>
            <a:ext cx="642533" cy="74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>
            <a:extLst>
              <a:ext uri="{FF2B5EF4-FFF2-40B4-BE49-F238E27FC236}">
                <a16:creationId xmlns:a16="http://schemas.microsoft.com/office/drawing/2014/main" id="{70CFE58A-9391-B0DD-BE84-B2786721403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893518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>
            <a:extLst>
              <a:ext uri="{FF2B5EF4-FFF2-40B4-BE49-F238E27FC236}">
                <a16:creationId xmlns:a16="http://schemas.microsoft.com/office/drawing/2014/main" id="{651FFDB1-3305-8D97-72E7-BB3F9FCF1BB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8700" y="2370097"/>
            <a:ext cx="1481963" cy="128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>
            <a:extLst>
              <a:ext uri="{FF2B5EF4-FFF2-40B4-BE49-F238E27FC236}">
                <a16:creationId xmlns:a16="http://schemas.microsoft.com/office/drawing/2014/main" id="{6EF29E9C-F524-077A-8BFF-456FB946D9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9348" y="1008320"/>
            <a:ext cx="1660667" cy="10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BB26D77D-8318-E84C-F296-D37409AB326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0403" y="2222350"/>
            <a:ext cx="1131300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>
            <a:extLst>
              <a:ext uri="{FF2B5EF4-FFF2-40B4-BE49-F238E27FC236}">
                <a16:creationId xmlns:a16="http://schemas.microsoft.com/office/drawing/2014/main" id="{1692B916-F738-8EE4-5733-72EF5C1CF8D6}"/>
              </a:ext>
            </a:extLst>
          </p:cNvPr>
          <p:cNvCxnSpPr/>
          <p:nvPr/>
        </p:nvCxnSpPr>
        <p:spPr>
          <a:xfrm>
            <a:off x="9278433" y="4343051"/>
            <a:ext cx="885600" cy="51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>
            <a:extLst>
              <a:ext uri="{FF2B5EF4-FFF2-40B4-BE49-F238E27FC236}">
                <a16:creationId xmlns:a16="http://schemas.microsoft.com/office/drawing/2014/main" id="{14ECC4D8-8468-B09E-B7E5-9C63D2E67AB4}"/>
              </a:ext>
            </a:extLst>
          </p:cNvPr>
          <p:cNvCxnSpPr/>
          <p:nvPr/>
        </p:nvCxnSpPr>
        <p:spPr>
          <a:xfrm>
            <a:off x="6547433" y="27136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>
            <a:extLst>
              <a:ext uri="{FF2B5EF4-FFF2-40B4-BE49-F238E27FC236}">
                <a16:creationId xmlns:a16="http://schemas.microsoft.com/office/drawing/2014/main" id="{3DAE4F07-7C75-4775-159E-81FFB655485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70717" y="1827622"/>
            <a:ext cx="254288" cy="74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>
            <a:extLst>
              <a:ext uri="{FF2B5EF4-FFF2-40B4-BE49-F238E27FC236}">
                <a16:creationId xmlns:a16="http://schemas.microsoft.com/office/drawing/2014/main" id="{8484ED3C-671B-51F1-9EC2-E9403EC50398}"/>
              </a:ext>
            </a:extLst>
          </p:cNvPr>
          <p:cNvCxnSpPr/>
          <p:nvPr/>
        </p:nvCxnSpPr>
        <p:spPr>
          <a:xfrm flipH="1">
            <a:off x="6183433" y="4241451"/>
            <a:ext cx="1248800" cy="7212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>
            <a:extLst>
              <a:ext uri="{FF2B5EF4-FFF2-40B4-BE49-F238E27FC236}">
                <a16:creationId xmlns:a16="http://schemas.microsoft.com/office/drawing/2014/main" id="{A0812762-019C-7CEB-F7DE-74B36CEFB892}"/>
              </a:ext>
            </a:extLst>
          </p:cNvPr>
          <p:cNvCxnSpPr/>
          <p:nvPr/>
        </p:nvCxnSpPr>
        <p:spPr>
          <a:xfrm flipH="1">
            <a:off x="9213633" y="2815251"/>
            <a:ext cx="746400" cy="4308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>
            <a:extLst>
              <a:ext uri="{FF2B5EF4-FFF2-40B4-BE49-F238E27FC236}">
                <a16:creationId xmlns:a16="http://schemas.microsoft.com/office/drawing/2014/main" id="{14696BD4-C445-EFFE-950E-15C946A9B5A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7151" y="3643996"/>
            <a:ext cx="1359327" cy="14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>
            <a:extLst>
              <a:ext uri="{FF2B5EF4-FFF2-40B4-BE49-F238E27FC236}">
                <a16:creationId xmlns:a16="http://schemas.microsoft.com/office/drawing/2014/main" id="{687B0A83-F6A8-CCB9-56BD-A7E74023801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14289" y="4383992"/>
            <a:ext cx="573367" cy="7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>
            <a:extLst>
              <a:ext uri="{FF2B5EF4-FFF2-40B4-BE49-F238E27FC236}">
                <a16:creationId xmlns:a16="http://schemas.microsoft.com/office/drawing/2014/main" id="{F2092C44-6092-EC63-4E15-FF5E55BF5C54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12178" y="4597807"/>
            <a:ext cx="573367" cy="79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>
            <a:extLst>
              <a:ext uri="{FF2B5EF4-FFF2-40B4-BE49-F238E27FC236}">
                <a16:creationId xmlns:a16="http://schemas.microsoft.com/office/drawing/2014/main" id="{BF7DF953-61A7-DA87-046C-195F9369E99C}"/>
              </a:ext>
            </a:extLst>
          </p:cNvPr>
          <p:cNvSpPr/>
          <p:nvPr/>
        </p:nvSpPr>
        <p:spPr>
          <a:xfrm>
            <a:off x="8152467" y="2193667"/>
            <a:ext cx="254400" cy="6356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3A72E-85CA-1390-03D8-88BF61A755B7}"/>
              </a:ext>
            </a:extLst>
          </p:cNvPr>
          <p:cNvSpPr txBox="1">
            <a:spLocks/>
          </p:cNvSpPr>
          <p:nvPr/>
        </p:nvSpPr>
        <p:spPr>
          <a:xfrm>
            <a:off x="325091" y="5682869"/>
            <a:ext cx="10199915" cy="8962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ct val="107000"/>
              </a:lnSpc>
              <a:spcAft>
                <a:spcPts val="1067"/>
              </a:spcAft>
              <a:buSzPts val="1000"/>
              <a:tabLst>
                <a:tab pos="609585" algn="l"/>
              </a:tabLst>
            </a:pPr>
            <a:r>
              <a:rPr lang="en-US" sz="2133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the data preparation process, covering data collection, preprocessing, transformation, and feature engineering.</a:t>
            </a:r>
          </a:p>
        </p:txBody>
      </p:sp>
    </p:spTree>
    <p:extLst>
      <p:ext uri="{BB962C8B-B14F-4D97-AF65-F5344CB8AC3E}">
        <p14:creationId xmlns:p14="http://schemas.microsoft.com/office/powerpoint/2010/main" val="10823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28A1FDAF-4D51-CAAA-8D7D-757E073E5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F01AC689-9980-BD00-48DE-7415F20C6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6143" y="377172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AND NEXT STEPS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886D53B8-2D9B-E087-86C2-F4E25AA262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37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654D0-ED85-D6DD-7C55-A3232A4CA58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5428" y="1325600"/>
            <a:ext cx="10199915" cy="420680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1867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 dataset.</a:t>
            </a:r>
            <a:endParaRPr lang="en-US" sz="14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predictive models on this cleaned and prepared dataset.</a:t>
            </a:r>
            <a:endParaRPr lang="en-US" sz="14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1867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ongoing quality checks as new data is incorporated.</a:t>
            </a:r>
            <a:endParaRPr lang="en-US" sz="14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33076-2C31-9FDA-048E-56C7CFDB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747"/>
          <a:stretch/>
        </p:blipFill>
        <p:spPr>
          <a:xfrm>
            <a:off x="2344058" y="3299099"/>
            <a:ext cx="7757885" cy="30340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849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38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1113906" y="3257582"/>
            <a:ext cx="4823200" cy="123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9600" dirty="0"/>
              <a:t>Thank You!</a:t>
            </a:r>
            <a:endParaRPr sz="96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879" y="3562834"/>
            <a:ext cx="4228432" cy="25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536" y="2408001"/>
            <a:ext cx="731600" cy="2130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990BD634-CBE3-1A8B-76E7-F64FD6C38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E260C11B-5796-5E78-76BD-D9962899D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3294" y="388257"/>
            <a:ext cx="9621791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 Business Significance</a:t>
            </a: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7D400F9E-170D-64E6-6466-0ED325964B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5A027-2AA9-9091-DDC7-6746AB524CB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1629" y="1846943"/>
            <a:ext cx="5998028" cy="420680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forecasting is crucial for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logistics,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operational costs,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improving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experience,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Amazon’s logistics rely heavily on accurate predictions to maintain a competitive edge in e-commerce.</a:t>
            </a:r>
            <a:endParaRPr lang="en-US" sz="3733" dirty="0"/>
          </a:p>
        </p:txBody>
      </p:sp>
      <p:pic>
        <p:nvPicPr>
          <p:cNvPr id="3074" name="Picture 2" descr="What Is Demand Forecasting and What Can MRP Software Do With It?">
            <a:extLst>
              <a:ext uri="{FF2B5EF4-FFF2-40B4-BE49-F238E27FC236}">
                <a16:creationId xmlns:a16="http://schemas.microsoft.com/office/drawing/2014/main" id="{044CA53C-9D3E-ACC1-310A-DB79C8E5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28" y="2021115"/>
            <a:ext cx="4844144" cy="299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724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31021806-9F3A-0C6C-2B17-2B3FA8732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D5B9EA79-5BCE-17C4-5EC4-E0D6523D6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7067" y="344715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 Agenda</a:t>
            </a: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822B4FAA-F4BC-8028-4600-550ACC17AC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A6205-A76F-2C0A-829C-6345C9DF1E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8867" y="1923144"/>
            <a:ext cx="5257800" cy="4206800"/>
          </a:xfrm>
        </p:spPr>
        <p:txBody>
          <a:bodyPr/>
          <a:lstStyle/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Wingdings" panose="05000000000000000000" pitchFamily="2" charset="2"/>
              <a:buChar char="q"/>
              <a:tabLst>
                <a:tab pos="60958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Wingdings" panose="05000000000000000000" pitchFamily="2" charset="2"/>
              <a:buChar char="q"/>
              <a:tabLst>
                <a:tab pos="60958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Wingdings" panose="05000000000000000000" pitchFamily="2" charset="2"/>
              <a:buChar char="q"/>
              <a:tabLst>
                <a:tab pos="60958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Wingdings" panose="05000000000000000000" pitchFamily="2" charset="2"/>
              <a:buChar char="q"/>
              <a:tabLst>
                <a:tab pos="60958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SzPts val="1000"/>
              <a:buFont typeface="Wingdings" panose="05000000000000000000" pitchFamily="2" charset="2"/>
              <a:buChar char="q"/>
              <a:tabLst>
                <a:tab pos="60958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quality assessments</a:t>
            </a:r>
            <a:endParaRPr lang="en-US" sz="3733" dirty="0"/>
          </a:p>
        </p:txBody>
      </p:sp>
      <p:pic>
        <p:nvPicPr>
          <p:cNvPr id="4098" name="Picture 2" descr="3 Critical Factors For A Successful Demand Forecasting System Implementation">
            <a:extLst>
              <a:ext uri="{FF2B5EF4-FFF2-40B4-BE49-F238E27FC236}">
                <a16:creationId xmlns:a16="http://schemas.microsoft.com/office/drawing/2014/main" id="{B87CCA37-CD1F-693A-C930-3DDD7250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45" y="1846943"/>
            <a:ext cx="4856843" cy="41744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871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1609FDC1-2144-0484-F004-4A803C871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74100768-14D7-A6F4-BB8D-1503F138C6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505" y="374171"/>
            <a:ext cx="9544987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SOURCES: OVERVIEW 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A08E7B3A-5A49-75D3-7A7E-6F5324BC34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AA207-394D-DAEF-DADF-08B148825D3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28602" y="1273629"/>
            <a:ext cx="11277599" cy="3615343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4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was sourced from a publicly available dataset representing Amazon’s customer purchases, including demographic details, product IDs, and purchase history. Data similar to this can be found on platforms like Kaggle or Amazon’s public datasets.</a:t>
            </a:r>
            <a:endParaRPr lang="en-US" sz="3733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Where to get datasets? Top 10 public dataset finders | SuperAnnotate">
            <a:extLst>
              <a:ext uri="{FF2B5EF4-FFF2-40B4-BE49-F238E27FC236}">
                <a16:creationId xmlns:a16="http://schemas.microsoft.com/office/drawing/2014/main" id="{AE45F71C-F3AF-EF90-CEAE-B3BACD47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72" y="4229934"/>
            <a:ext cx="6204857" cy="23656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872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A0425874-B8AE-66C5-D21A-9E93EB7F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178AEDC4-0632-BA42-7B7D-6F819B9056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9124" y="246544"/>
            <a:ext cx="10449105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TYPE AND COLLECTION METHODS</a:t>
            </a:r>
            <a:endParaRPr lang="en-US" sz="37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BFFA3760-C358-F11D-FE46-FB1E29B081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7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2AA77-4674-7999-3BA9-6B0915346C6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5428" y="1520373"/>
            <a:ext cx="10700657" cy="3280228"/>
          </a:xfrm>
        </p:spPr>
        <p:txBody>
          <a:bodyPr/>
          <a:lstStyle/>
          <a:p>
            <a:pPr marL="990575" lvl="1" indent="-380990" algn="ctr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 Sales Data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Includes variables such as User ID, Product ID, Age, City Category, Purchase Amount, etc.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 algn="ctr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 Data Sources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Potentially integrating external economic data, seasonal data (holidays, peak periods).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Amazon Sales Data Analysis: Unveiling Insights through Tableau | by Neel  Gokhale | Medium">
            <a:extLst>
              <a:ext uri="{FF2B5EF4-FFF2-40B4-BE49-F238E27FC236}">
                <a16:creationId xmlns:a16="http://schemas.microsoft.com/office/drawing/2014/main" id="{8C27E46E-4996-92E4-37B6-F58549268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5" y="3573326"/>
            <a:ext cx="6030685" cy="29075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028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B36B2F67-3EFE-01D3-D295-CD32ABAA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416DE974-7634-D7C0-514E-CB9BA25BC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10666819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FOR COLLECTION 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F11DD600-0112-299F-5BCE-1FB5277BC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8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8CF8E-4F8D-6CEA-679D-29DFC381FEC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8854" y="1836059"/>
            <a:ext cx="5649687" cy="4206800"/>
          </a:xfrm>
        </p:spPr>
        <p:txBody>
          <a:bodyPr/>
          <a:lstStyle/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Used to query structured databases.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0575" lvl="1" indent="-380990">
              <a:lnSpc>
                <a:spcPct val="107000"/>
              </a:lnSpc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121917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Pandas for data manipulation, requests or APIs for real-time data (if applicable).</a:t>
            </a:r>
          </a:p>
        </p:txBody>
      </p:sp>
      <p:pic>
        <p:nvPicPr>
          <p:cNvPr id="8194" name="Picture 2" descr="SQL Database (generic) | Microsoft Azure Color">
            <a:extLst>
              <a:ext uri="{FF2B5EF4-FFF2-40B4-BE49-F238E27FC236}">
                <a16:creationId xmlns:a16="http://schemas.microsoft.com/office/drawing/2014/main" id="{AF8E9885-5DE8-4022-13A5-8197E1FD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87" y="1417834"/>
            <a:ext cx="2476500" cy="3289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196" name="Picture 4" descr="pandas - NumFOCUS">
            <a:extLst>
              <a:ext uri="{FF2B5EF4-FFF2-40B4-BE49-F238E27FC236}">
                <a16:creationId xmlns:a16="http://schemas.microsoft.com/office/drawing/2014/main" id="{C5ACDF15-57BC-18F3-7410-75DADF911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14" y="1836059"/>
            <a:ext cx="2857500" cy="285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512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65A26DD9-3FFA-814C-A338-75B7F74F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E6FBF1AF-2C22-BBD7-FCEA-B5B81084DF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6" y="274633"/>
            <a:ext cx="10449105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US" sz="4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SOURCES: CHALLENGES 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8A6A815D-71BF-23BD-7D8C-98CE88F3C9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9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AED1C-9C21-3409-C3BD-E28C8F1D5C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4286" y="1934029"/>
            <a:ext cx="5660572" cy="420680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1067"/>
              </a:spcAft>
              <a:buSzPts val="1000"/>
              <a:buNone/>
              <a:tabLst>
                <a:tab pos="609585" algn="l"/>
              </a:tabLst>
            </a:pPr>
            <a:r>
              <a:rPr lang="en-US" sz="3733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data privacy, compatibility, and legal considerations are addressed when collecting and integrating multiple datasets.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What you should know about data privacy">
            <a:extLst>
              <a:ext uri="{FF2B5EF4-FFF2-40B4-BE49-F238E27FC236}">
                <a16:creationId xmlns:a16="http://schemas.microsoft.com/office/drawing/2014/main" id="{2FD69FBA-9134-B48B-22C9-995D7A81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72" y="2253343"/>
            <a:ext cx="5040816" cy="32258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59488369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2671</TotalTime>
  <Words>1250</Words>
  <Application>Microsoft Office PowerPoint</Application>
  <PresentationFormat>Widescreen</PresentationFormat>
  <Paragraphs>168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Aptos</vt:lpstr>
      <vt:lpstr>Arial</vt:lpstr>
      <vt:lpstr>Calibri</vt:lpstr>
      <vt:lpstr>Courier New</vt:lpstr>
      <vt:lpstr>Lexend Deca</vt:lpstr>
      <vt:lpstr>Muli</vt:lpstr>
      <vt:lpstr>Symbol</vt:lpstr>
      <vt:lpstr>Times New Roman</vt:lpstr>
      <vt:lpstr>Wingdings</vt:lpstr>
      <vt:lpstr>Aliena template</vt:lpstr>
      <vt:lpstr>AMAZON DEMAND FORECASTING PROJECT:  DATA PREPARATION AND ANALYSIS</vt:lpstr>
      <vt:lpstr>CONTENT</vt:lpstr>
      <vt:lpstr>PROJECT OVERVIEW</vt:lpstr>
      <vt:lpstr>Project Overview: Business Significance</vt:lpstr>
      <vt:lpstr>Project Overview: Agenda</vt:lpstr>
      <vt:lpstr>DATA SOURCES: OVERVIEW </vt:lpstr>
      <vt:lpstr>SOURCE TYPE AND COLLECTION METHODS</vt:lpstr>
      <vt:lpstr>TOOLS FOR COLLECTION </vt:lpstr>
      <vt:lpstr>DATA SOURCES: CHALLENGES </vt:lpstr>
      <vt:lpstr>DATA COLLECTION PROCESS</vt:lpstr>
      <vt:lpstr>DATA EXTRACTION TECHNIQUES</vt:lpstr>
      <vt:lpstr>DATA COLLECTION PROCESS:  TOOLS USED</vt:lpstr>
      <vt:lpstr>CHALLENGES IN DATA COLLECTION</vt:lpstr>
      <vt:lpstr>DATA CLEANING - INITIAL STEPS</vt:lpstr>
      <vt:lpstr>KEY CLEANING ACTIONS</vt:lpstr>
      <vt:lpstr>TOOLS USED</vt:lpstr>
      <vt:lpstr>DATA PREPROCESSING – CATEGORICAL DATA ENCODING </vt:lpstr>
      <vt:lpstr>ENCODING TECHNIQUES</vt:lpstr>
      <vt:lpstr>PYTHON TOOLS &amp; EXAMPLE</vt:lpstr>
      <vt:lpstr>DATA TRANSFORMATION</vt:lpstr>
      <vt:lpstr>PURPOSE OF DATA TRANSFORMATION</vt:lpstr>
      <vt:lpstr>NUMERICAL SCALING: TECHNIQUES, TOOLS</vt:lpstr>
      <vt:lpstr>Feature Engineering</vt:lpstr>
      <vt:lpstr>EXAMPLES &amp; TOOLS</vt:lpstr>
      <vt:lpstr>DATA INTEGRATION</vt:lpstr>
      <vt:lpstr>STEPS &amp; CHALLENGES</vt:lpstr>
      <vt:lpstr>DATA INTEGRITY AND QUALITY ASSESSMENT</vt:lpstr>
      <vt:lpstr>DATA QUALITY CHECKS</vt:lpstr>
      <vt:lpstr>BIAS ASSESSMENT</vt:lpstr>
      <vt:lpstr>ETHICS IN DATA QUALITY CHECKS</vt:lpstr>
      <vt:lpstr>ETHICAL CONSIDERATIONS</vt:lpstr>
      <vt:lpstr>ETHICAL CONSIDERATIONS</vt:lpstr>
      <vt:lpstr>EXPLORATORY DATA  ANALYSIS (EDA) OVERVIEW</vt:lpstr>
      <vt:lpstr>INSIGHTS</vt:lpstr>
      <vt:lpstr>EXPLORATORY DATA ANALYSIS (EDA) OVERVIEW</vt:lpstr>
      <vt:lpstr>SUMMARY AND NEXT STEPS</vt:lpstr>
      <vt:lpstr>SUMMARY AND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Priscal Ososeilu Isele</dc:creator>
  <cp:lastModifiedBy>Priscal Ososeilu Isele</cp:lastModifiedBy>
  <cp:revision>1</cp:revision>
  <dcterms:created xsi:type="dcterms:W3CDTF">2024-11-13T21:12:37Z</dcterms:created>
  <dcterms:modified xsi:type="dcterms:W3CDTF">2024-11-15T17:44:21Z</dcterms:modified>
</cp:coreProperties>
</file>