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8" r:id="rId3"/>
    <p:sldId id="259" r:id="rId4"/>
    <p:sldId id="260" r:id="rId5"/>
    <p:sldId id="261" r:id="rId6"/>
    <p:sldId id="262" r:id="rId7"/>
    <p:sldId id="264" r:id="rId8"/>
    <p:sldId id="268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69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31BF90-4A13-433C-B05D-9BA498E46B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E7AC75F-2E04-49A9-B917-96B274D84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3CEBBF-B8FF-41F7-98DB-44A85F73F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FD7AA-0FDF-4F64-A9E4-0A442D9F23FF}" type="datetimeFigureOut">
              <a:rPr lang="pt-BR" smtClean="0"/>
              <a:t>10/05/2022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90BE08-9090-40BB-9B06-096BC2A59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1DBFA8-998B-4298-8DEC-D750964BE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C0B7-1F29-4661-8358-6D26099EE7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4326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6AA251-B098-4C4F-9DD6-741EA19C8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96C6BEC-74EF-4200-BDF0-56E28F670B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3222AA-6E00-42A2-83E6-FD3D59A7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FD7AA-0FDF-4F64-A9E4-0A442D9F23FF}" type="datetimeFigureOut">
              <a:rPr lang="pt-BR" smtClean="0"/>
              <a:t>10/05/2022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DA7DA5-BA3A-41BA-BC38-A4FE42A33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E04142-4CF1-4785-8E72-2CAB5CF6F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C0B7-1F29-4661-8358-6D26099EE7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5820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ABDA2C-3D33-401C-9AF6-1692E454E4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DC6CEF4-F576-4FF5-AECF-83C70F3C25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F1960C-427F-4FEF-B7F6-4CA908DF2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FD7AA-0FDF-4F64-A9E4-0A442D9F23FF}" type="datetimeFigureOut">
              <a:rPr lang="pt-BR" smtClean="0"/>
              <a:t>10/05/2022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279928-3D6F-4E3B-91C8-B5D05198D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0BBBB6-B03E-4E6F-A32F-EE8DD32DA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C0B7-1F29-4661-8358-6D26099EE7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4014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86687-B1F9-4595-9275-FED54270C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A28F4C-E943-4278-A2D3-FE41719D5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A3CBFA-3A57-46A0-88CF-B7F1E46BE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FD7AA-0FDF-4F64-A9E4-0A442D9F23FF}" type="datetimeFigureOut">
              <a:rPr lang="pt-BR" smtClean="0"/>
              <a:t>10/05/2022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F111CE-D593-4E4E-A562-05C7F892F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2662FF-DC7A-490E-8721-75C8C912C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C0B7-1F29-4661-8358-6D26099EE7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8427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99D322-5265-45FE-A4A6-AFF45CDFD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E3688A2-6948-4127-8C19-9961EE82B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4D22BB-CC7F-4175-B3F1-16DD3D216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FD7AA-0FDF-4F64-A9E4-0A442D9F23FF}" type="datetimeFigureOut">
              <a:rPr lang="pt-BR" smtClean="0"/>
              <a:t>10/05/2022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24B026-E1AB-4D14-99A1-C432F7BDF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C55737-242B-49BD-9914-A96E7C641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C0B7-1F29-4661-8358-6D26099EE7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1851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E13A84-A8F9-4510-B680-23B7ED198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2634E3-D893-418D-83D0-00755D7E39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C6FA20A-6CE4-425F-8BF0-8105BBB2E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532BDF1-DCF1-44A0-8E5C-371FAB4AD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FD7AA-0FDF-4F64-A9E4-0A442D9F23FF}" type="datetimeFigureOut">
              <a:rPr lang="pt-BR" smtClean="0"/>
              <a:t>10/05/2022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B27D01-1D6D-443F-B2B2-BE4922B23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B13CD7F-8655-43AE-A747-2EB4C2E90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C0B7-1F29-4661-8358-6D26099EE7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1842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0077E5-24B8-465F-8EEE-E4FF81969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3177867-558E-4E3B-AEDA-F4FFD98B5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7B28963-2EBB-459D-A086-21A0DA0DDC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A77CB60-C5EC-4CAC-91E9-EC21E527A1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A0198C5-BB0C-4D43-AF85-2F61538081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E313688-5B5A-47AE-8AE4-22144880B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FD7AA-0FDF-4F64-A9E4-0A442D9F23FF}" type="datetimeFigureOut">
              <a:rPr lang="pt-BR" smtClean="0"/>
              <a:t>10/05/2022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46006CF-DB61-46DC-92F5-28A944894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7E06A38-87A0-43AC-85D1-3A0276FB4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C0B7-1F29-4661-8358-6D26099EE7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2738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DB33B-07A0-4B98-8B2B-C579EB448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AA5B49F-E337-4A42-8C60-D1972F756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FD7AA-0FDF-4F64-A9E4-0A442D9F23FF}" type="datetimeFigureOut">
              <a:rPr lang="pt-BR" smtClean="0"/>
              <a:t>10/05/2022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A98EB4D-C00F-4386-84D5-A7E4F803D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AF84DFD-F06F-462A-8237-3CA3343C3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C0B7-1F29-4661-8358-6D26099EE7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1495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7E18923-5CC1-473E-820F-A104DE940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FD7AA-0FDF-4F64-A9E4-0A442D9F23FF}" type="datetimeFigureOut">
              <a:rPr lang="pt-BR" smtClean="0"/>
              <a:t>10/05/2022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F95910F-AEA2-4CFB-9F20-42F4A52A8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208A35C-1741-4139-9930-050115560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C0B7-1F29-4661-8358-6D26099EE7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1964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D5CFA-8319-4489-9358-963A40E03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0E6C3E-BAD7-40F7-8F1E-CE68B1635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BC6AF63-E81D-4097-A909-8DE3B8EFC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D188727-AD76-43D6-A23E-E3B57FD2C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FD7AA-0FDF-4F64-A9E4-0A442D9F23FF}" type="datetimeFigureOut">
              <a:rPr lang="pt-BR" smtClean="0"/>
              <a:t>10/05/2022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0610088-B334-4868-A689-8E4EC748A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44BE350-8DBB-45FD-983E-B62BF235A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C0B7-1F29-4661-8358-6D26099EE7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5336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390A8-40E0-40F9-915C-0A3403608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92E9483-E7F5-4118-9772-2CC39F397C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FB97F14-4902-4B29-A10E-9818FE04C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1A5341-49C9-4DF7-9E1B-2190E7BF0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FD7AA-0FDF-4F64-A9E4-0A442D9F23FF}" type="datetimeFigureOut">
              <a:rPr lang="pt-BR" smtClean="0"/>
              <a:t>10/05/2022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ECFB8C4-0FDE-40B3-B047-25F4414E8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C515FC6-F0C2-4B44-BDED-E141DD01C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C0B7-1F29-4661-8358-6D26099EE7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515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5F9D20B-5E31-42D0-95F9-E6ABBDE01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2E33B8D-C065-4C81-9688-FDA7F7B88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52A666-9117-445A-8A63-7ECC742CFB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FD7AA-0FDF-4F64-A9E4-0A442D9F23FF}" type="datetimeFigureOut">
              <a:rPr lang="pt-BR" smtClean="0"/>
              <a:t>10/05/2022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4167D7-CA6E-4ECE-A80C-20CD866083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2E214F-D014-45F1-9DA5-D656576636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9C0B7-1F29-4661-8358-6D26099EE7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6340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F5B8898-A81F-48C4-81F7-D9136453A25A}"/>
              </a:ext>
            </a:extLst>
          </p:cNvPr>
          <p:cNvSpPr/>
          <p:nvPr/>
        </p:nvSpPr>
        <p:spPr>
          <a:xfrm>
            <a:off x="171369" y="6404521"/>
            <a:ext cx="11880000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3514203A-3E56-4226-B680-7CF1E3560D13}"/>
              </a:ext>
            </a:extLst>
          </p:cNvPr>
          <p:cNvSpPr/>
          <p:nvPr/>
        </p:nvSpPr>
        <p:spPr>
          <a:xfrm rot="16200000">
            <a:off x="-2774483" y="3282340"/>
            <a:ext cx="6865100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155B578-104F-4B04-AFA4-2BB02AF4A2CA}"/>
              </a:ext>
            </a:extLst>
          </p:cNvPr>
          <p:cNvSpPr/>
          <p:nvPr/>
        </p:nvSpPr>
        <p:spPr>
          <a:xfrm rot="16200000">
            <a:off x="-1636106" y="4554890"/>
            <a:ext cx="4320000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20525D5-0C55-4AEB-9025-7CFC52083BF2}"/>
              </a:ext>
            </a:extLst>
          </p:cNvPr>
          <p:cNvSpPr/>
          <p:nvPr/>
        </p:nvSpPr>
        <p:spPr>
          <a:xfrm rot="16200000">
            <a:off x="-692410" y="5626939"/>
            <a:ext cx="2160000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1100C26-50AA-4E45-947B-5301F736A037}"/>
              </a:ext>
            </a:extLst>
          </p:cNvPr>
          <p:cNvSpPr/>
          <p:nvPr/>
        </p:nvSpPr>
        <p:spPr>
          <a:xfrm>
            <a:off x="1996283" y="-55905"/>
            <a:ext cx="8743869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15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PROJETO</a:t>
            </a:r>
            <a:endParaRPr lang="pt-BR" sz="6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A707896-C58E-42BE-AFF3-1A7530A5A796}"/>
              </a:ext>
            </a:extLst>
          </p:cNvPr>
          <p:cNvSpPr txBox="1"/>
          <p:nvPr/>
        </p:nvSpPr>
        <p:spPr>
          <a:xfrm>
            <a:off x="3314125" y="5528183"/>
            <a:ext cx="59537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</a:t>
            </a:r>
            <a:r>
              <a:rPr lang="pt-BR" sz="28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nhancing</a:t>
            </a:r>
            <a:r>
              <a:rPr lang="pt-BR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pt-BR" sz="40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K</a:t>
            </a:r>
            <a:r>
              <a:rPr lang="pt-BR" sz="28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nowledge</a:t>
            </a:r>
            <a:r>
              <a:rPr lang="pt-BR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pt-BR" sz="4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</a:t>
            </a:r>
            <a:r>
              <a:rPr lang="pt-BR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lways</a:t>
            </a:r>
            <a:endParaRPr lang="pt-BR" sz="166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93F6734-1C27-4398-B693-9C26E470C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97303" y="1806143"/>
            <a:ext cx="3397393" cy="3397393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7" name="Imagem 16" descr="Ícone&#10;&#10;Descrição gerada automaticamente">
            <a:extLst>
              <a:ext uri="{FF2B5EF4-FFF2-40B4-BE49-F238E27FC236}">
                <a16:creationId xmlns:a16="http://schemas.microsoft.com/office/drawing/2014/main" id="{4CD31F24-FAD3-4E7E-89AF-3B3E0D9AC1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7967" y="2326601"/>
            <a:ext cx="1584829" cy="3608534"/>
          </a:xfrm>
          <a:prstGeom prst="rect">
            <a:avLst/>
          </a:prstGeom>
        </p:spPr>
      </p:pic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982A3C3E-CBD2-42BF-B662-5E5E45E46E34}"/>
              </a:ext>
            </a:extLst>
          </p:cNvPr>
          <p:cNvCxnSpPr>
            <a:cxnSpLocks/>
          </p:cNvCxnSpPr>
          <p:nvPr/>
        </p:nvCxnSpPr>
        <p:spPr>
          <a:xfrm>
            <a:off x="3752189" y="2081052"/>
            <a:ext cx="0" cy="396000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48BE5854-E970-497C-BD89-0A69957AF2F9}"/>
              </a:ext>
            </a:extLst>
          </p:cNvPr>
          <p:cNvCxnSpPr>
            <a:cxnSpLocks/>
          </p:cNvCxnSpPr>
          <p:nvPr/>
        </p:nvCxnSpPr>
        <p:spPr>
          <a:xfrm>
            <a:off x="8833938" y="2081052"/>
            <a:ext cx="0" cy="3960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6" name="Imagem 25" descr="Uma imagem contendo Forma&#10;&#10;Descrição gerada automaticamente">
            <a:extLst>
              <a:ext uri="{FF2B5EF4-FFF2-40B4-BE49-F238E27FC236}">
                <a16:creationId xmlns:a16="http://schemas.microsoft.com/office/drawing/2014/main" id="{1EF5C56F-3F97-408C-8AE6-BF2DA58735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512" y="315952"/>
            <a:ext cx="1174390" cy="1174390"/>
          </a:xfrm>
          <a:prstGeom prst="rect">
            <a:avLst/>
          </a:prstGeom>
        </p:spPr>
      </p:pic>
      <p:pic>
        <p:nvPicPr>
          <p:cNvPr id="28" name="Imagem 27" descr="Ícone&#10;&#10;Descrição gerada automaticamente">
            <a:extLst>
              <a:ext uri="{FF2B5EF4-FFF2-40B4-BE49-F238E27FC236}">
                <a16:creationId xmlns:a16="http://schemas.microsoft.com/office/drawing/2014/main" id="{D1935992-9067-4FCF-AFBF-44DB9613D9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793" y="2785708"/>
            <a:ext cx="1401964" cy="325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180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F5B8898-A81F-48C4-81F7-D9136453A25A}"/>
              </a:ext>
            </a:extLst>
          </p:cNvPr>
          <p:cNvSpPr/>
          <p:nvPr/>
        </p:nvSpPr>
        <p:spPr>
          <a:xfrm>
            <a:off x="171369" y="6404521"/>
            <a:ext cx="11880000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3514203A-3E56-4226-B680-7CF1E3560D13}"/>
              </a:ext>
            </a:extLst>
          </p:cNvPr>
          <p:cNvSpPr/>
          <p:nvPr/>
        </p:nvSpPr>
        <p:spPr>
          <a:xfrm rot="16200000">
            <a:off x="-2774483" y="3282340"/>
            <a:ext cx="6865100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155B578-104F-4B04-AFA4-2BB02AF4A2CA}"/>
              </a:ext>
            </a:extLst>
          </p:cNvPr>
          <p:cNvSpPr/>
          <p:nvPr/>
        </p:nvSpPr>
        <p:spPr>
          <a:xfrm rot="16200000">
            <a:off x="-1636106" y="4554890"/>
            <a:ext cx="4320000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20525D5-0C55-4AEB-9025-7CFC52083BF2}"/>
              </a:ext>
            </a:extLst>
          </p:cNvPr>
          <p:cNvSpPr/>
          <p:nvPr/>
        </p:nvSpPr>
        <p:spPr>
          <a:xfrm rot="16200000">
            <a:off x="-692410" y="5626939"/>
            <a:ext cx="2160000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1100C26-50AA-4E45-947B-5301F736A037}"/>
              </a:ext>
            </a:extLst>
          </p:cNvPr>
          <p:cNvSpPr/>
          <p:nvPr/>
        </p:nvSpPr>
        <p:spPr>
          <a:xfrm>
            <a:off x="1096796" y="6455535"/>
            <a:ext cx="1031556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PROJETO - EKA!!!</a:t>
            </a:r>
            <a:endParaRPr lang="pt-BR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9" name="Título 1">
            <a:extLst>
              <a:ext uri="{FF2B5EF4-FFF2-40B4-BE49-F238E27FC236}">
                <a16:creationId xmlns:a16="http://schemas.microsoft.com/office/drawing/2014/main" id="{BE68C331-9670-4FCF-A295-D5F1154982B1}"/>
              </a:ext>
            </a:extLst>
          </p:cNvPr>
          <p:cNvSpPr txBox="1">
            <a:spLocks/>
          </p:cNvSpPr>
          <p:nvPr/>
        </p:nvSpPr>
        <p:spPr>
          <a:xfrm>
            <a:off x="779636" y="394455"/>
            <a:ext cx="3448259" cy="8983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pt-BR"/>
            </a:defPPr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000" dirty="0">
                <a:solidFill>
                  <a:srgbClr val="FFFFFF"/>
                </a:solidFill>
              </a:rPr>
              <a:t>TEORIA V</a:t>
            </a:r>
          </a:p>
        </p:txBody>
      </p:sp>
      <p:sp>
        <p:nvSpPr>
          <p:cNvPr id="30" name="Espaço Reservado para Conteúdo 2">
            <a:extLst>
              <a:ext uri="{FF2B5EF4-FFF2-40B4-BE49-F238E27FC236}">
                <a16:creationId xmlns:a16="http://schemas.microsoft.com/office/drawing/2014/main" id="{7FE2094E-EE50-43B2-AB26-2A410E193DF9}"/>
              </a:ext>
            </a:extLst>
          </p:cNvPr>
          <p:cNvSpPr txBox="1">
            <a:spLocks/>
          </p:cNvSpPr>
          <p:nvPr/>
        </p:nvSpPr>
        <p:spPr>
          <a:xfrm>
            <a:off x="765240" y="1343812"/>
            <a:ext cx="3782906" cy="494823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defPPr>
              <a:defRPr lang="pt-BR"/>
            </a:defPPr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6000" algn="l">
              <a:buFont typeface="Calibri" panose="020F0502020204030204" pitchFamily="34" charset="0"/>
              <a:buNone/>
            </a:pPr>
            <a:r>
              <a:rPr lang="pt-BR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Abordaremos essas habilidades:</a:t>
            </a:r>
          </a:p>
          <a:p>
            <a:pPr marL="531813" indent="-342900" algn="l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pt-BR" sz="1800" dirty="0">
                <a:solidFill>
                  <a:srgbClr val="FFFFFF"/>
                </a:solidFill>
              </a:rPr>
              <a:t>Visão Geral</a:t>
            </a:r>
          </a:p>
          <a:p>
            <a:pPr marL="531813" indent="-342900" algn="l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pt-BR" sz="1800" dirty="0">
                <a:solidFill>
                  <a:srgbClr val="FFFFFF"/>
                </a:solidFill>
              </a:rPr>
              <a:t>Produtor e Consumidor</a:t>
            </a:r>
          </a:p>
          <a:p>
            <a:pPr marL="531813" indent="-342900" algn="l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pt-BR" sz="1800" dirty="0">
                <a:solidFill>
                  <a:srgbClr val="FFFFFF"/>
                </a:solidFill>
              </a:rPr>
              <a:t>Mensagens  e Filas </a:t>
            </a:r>
          </a:p>
          <a:p>
            <a:pPr marL="531813" indent="-342900" algn="l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pt-BR" sz="1800" dirty="0">
                <a:solidFill>
                  <a:srgbClr val="FFFFFF"/>
                </a:solidFill>
              </a:rPr>
              <a:t>AMQP e outros protocolos</a:t>
            </a:r>
          </a:p>
          <a:p>
            <a:pPr marL="531813" indent="-342900" algn="l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pt-BR" sz="1800" dirty="0">
                <a:solidFill>
                  <a:srgbClr val="FFFFFF"/>
                </a:solidFill>
              </a:rPr>
              <a:t>Exchange</a:t>
            </a:r>
          </a:p>
          <a:p>
            <a:pPr marL="862013" lvl="1" indent="-215900" algn="l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t-BR" sz="1600" dirty="0" err="1">
                <a:solidFill>
                  <a:srgbClr val="FFFFFF"/>
                </a:solidFill>
              </a:rPr>
              <a:t>Fanout</a:t>
            </a:r>
            <a:endParaRPr lang="pt-BR" sz="1600" dirty="0">
              <a:solidFill>
                <a:srgbClr val="FFFFFF"/>
              </a:solidFill>
            </a:endParaRPr>
          </a:p>
          <a:p>
            <a:pPr marL="862013" lvl="1" indent="-215900" algn="l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t-BR" sz="1600" dirty="0">
                <a:solidFill>
                  <a:srgbClr val="FFFFFF"/>
                </a:solidFill>
              </a:rPr>
              <a:t>Direct</a:t>
            </a:r>
          </a:p>
          <a:p>
            <a:pPr marL="862013" lvl="1" indent="-215900" algn="l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t-BR" sz="1600" dirty="0" err="1">
                <a:solidFill>
                  <a:srgbClr val="FFFFFF"/>
                </a:solidFill>
              </a:rPr>
              <a:t>Topic</a:t>
            </a:r>
            <a:endParaRPr lang="pt-BR" sz="1600" dirty="0">
              <a:solidFill>
                <a:srgbClr val="FFFFFF"/>
              </a:solidFill>
            </a:endParaRPr>
          </a:p>
          <a:p>
            <a:pPr marL="862013" lvl="1" indent="-215900" algn="l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t-BR" sz="1600" dirty="0">
                <a:solidFill>
                  <a:srgbClr val="FFFFFF"/>
                </a:solidFill>
              </a:rPr>
              <a:t>Header</a:t>
            </a:r>
          </a:p>
          <a:p>
            <a:pPr marL="531813" indent="-342900" algn="l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pt-BR" sz="1800" dirty="0" err="1">
                <a:solidFill>
                  <a:srgbClr val="FFFFFF"/>
                </a:solidFill>
              </a:rPr>
              <a:t>Rounting</a:t>
            </a:r>
            <a:r>
              <a:rPr lang="pt-BR" sz="1800" dirty="0">
                <a:solidFill>
                  <a:srgbClr val="FFFFFF"/>
                </a:solidFill>
              </a:rPr>
              <a:t> Key</a:t>
            </a:r>
          </a:p>
          <a:p>
            <a:pPr marL="862013" lvl="1" indent="-215900" algn="l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t-BR" sz="1600" dirty="0" err="1">
                <a:solidFill>
                  <a:srgbClr val="FFFFFF"/>
                </a:solidFill>
              </a:rPr>
              <a:t>Bind</a:t>
            </a:r>
            <a:endParaRPr lang="pt-BR" sz="1600" dirty="0">
              <a:solidFill>
                <a:srgbClr val="FFFFFF"/>
              </a:solidFill>
            </a:endParaRPr>
          </a:p>
          <a:p>
            <a:pPr marL="862013" lvl="1" indent="-215900" algn="l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t-BR" sz="1600" dirty="0" err="1">
                <a:solidFill>
                  <a:srgbClr val="FFFFFF"/>
                </a:solidFill>
              </a:rPr>
              <a:t>Bind</a:t>
            </a:r>
            <a:r>
              <a:rPr lang="pt-BR" sz="1600" dirty="0">
                <a:solidFill>
                  <a:srgbClr val="FFFFFF"/>
                </a:solidFill>
              </a:rPr>
              <a:t> Key</a:t>
            </a:r>
          </a:p>
          <a:p>
            <a:pPr marL="474663" indent="-285750" algn="l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pt-BR" sz="1800" dirty="0" err="1">
                <a:solidFill>
                  <a:srgbClr val="FFFFFF"/>
                </a:solidFill>
              </a:rPr>
              <a:t>Publish</a:t>
            </a:r>
            <a:r>
              <a:rPr lang="pt-BR" sz="1800" dirty="0">
                <a:solidFill>
                  <a:srgbClr val="FFFFFF"/>
                </a:solidFill>
              </a:rPr>
              <a:t> &amp; </a:t>
            </a:r>
            <a:r>
              <a:rPr lang="pt-BR" sz="1800" dirty="0" err="1">
                <a:solidFill>
                  <a:srgbClr val="FFFFFF"/>
                </a:solidFill>
              </a:rPr>
              <a:t>Subscribe</a:t>
            </a:r>
            <a:endParaRPr lang="pt-BR" sz="1800" dirty="0">
              <a:solidFill>
                <a:srgbClr val="FFFFFF"/>
              </a:solidFill>
            </a:endParaRPr>
          </a:p>
          <a:p>
            <a:pPr marL="931863" lvl="1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1400" dirty="0" err="1">
                <a:solidFill>
                  <a:srgbClr val="FFFFFF"/>
                </a:solidFill>
              </a:rPr>
              <a:t>Push</a:t>
            </a:r>
            <a:r>
              <a:rPr lang="pt-BR" sz="1400" dirty="0">
                <a:solidFill>
                  <a:srgbClr val="FFFFFF"/>
                </a:solidFill>
              </a:rPr>
              <a:t> &amp; </a:t>
            </a:r>
            <a:r>
              <a:rPr lang="pt-BR" sz="1400" dirty="0" err="1">
                <a:solidFill>
                  <a:srgbClr val="FFFFFF"/>
                </a:solidFill>
              </a:rPr>
              <a:t>Pull</a:t>
            </a:r>
            <a:endParaRPr lang="pt-BR" sz="1400" dirty="0">
              <a:solidFill>
                <a:srgbClr val="FFFFFF"/>
              </a:solidFill>
            </a:endParaRPr>
          </a:p>
          <a:p>
            <a:pPr marL="404813" indent="-215900" algn="l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pt-BR" sz="1800" dirty="0">
              <a:solidFill>
                <a:srgbClr val="FFFFFF"/>
              </a:solidFill>
            </a:endParaRPr>
          </a:p>
          <a:p>
            <a:pPr marL="404813" indent="-215900" algn="l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pt-BR" sz="1800" dirty="0">
              <a:solidFill>
                <a:srgbClr val="FFFFFF"/>
              </a:solidFill>
            </a:endParaRPr>
          </a:p>
          <a:p>
            <a:pPr marL="404813" indent="-215900" algn="l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pt-BR" sz="1800" dirty="0">
              <a:solidFill>
                <a:srgbClr val="FFFFFF"/>
              </a:solidFill>
            </a:endParaRPr>
          </a:p>
        </p:txBody>
      </p:sp>
      <p:sp>
        <p:nvSpPr>
          <p:cNvPr id="39" name="Espaço Reservado para o Número do Slide 4">
            <a:extLst>
              <a:ext uri="{FF2B5EF4-FFF2-40B4-BE49-F238E27FC236}">
                <a16:creationId xmlns:a16="http://schemas.microsoft.com/office/drawing/2014/main" id="{1EC2E8B9-473B-4E1E-A899-6F8BA973C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0596" y="6446838"/>
            <a:ext cx="617912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3A98EE3D-8CD1-4C3F-BD1C-C98C9596463C}" type="slidenum">
              <a:rPr lang="pt-BR" smtClean="0"/>
              <a:t>10</a:t>
            </a:fld>
            <a:endParaRPr lang="pt-BR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782E56F6-9768-4ED0-9C22-788407782D65}"/>
              </a:ext>
            </a:extLst>
          </p:cNvPr>
          <p:cNvCxnSpPr>
            <a:cxnSpLocks/>
          </p:cNvCxnSpPr>
          <p:nvPr/>
        </p:nvCxnSpPr>
        <p:spPr>
          <a:xfrm>
            <a:off x="850790" y="1292798"/>
            <a:ext cx="369735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>
            <a:extLst>
              <a:ext uri="{FF2B5EF4-FFF2-40B4-BE49-F238E27FC236}">
                <a16:creationId xmlns:a16="http://schemas.microsoft.com/office/drawing/2014/main" id="{9DEBBBE2-3820-4E3D-B1AD-D267C22474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33506" y="217677"/>
            <a:ext cx="7658494" cy="4673840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94652AD3-3876-4FE9-A95B-091135B9AA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76756" y="4705350"/>
            <a:ext cx="4260581" cy="1586698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8F1FCE3F-4BBA-4D4F-BA41-02416E0623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13276" y="5355299"/>
            <a:ext cx="96827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096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F5B8898-A81F-48C4-81F7-D9136453A25A}"/>
              </a:ext>
            </a:extLst>
          </p:cNvPr>
          <p:cNvSpPr/>
          <p:nvPr/>
        </p:nvSpPr>
        <p:spPr>
          <a:xfrm>
            <a:off x="171369" y="6404521"/>
            <a:ext cx="11880000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3514203A-3E56-4226-B680-7CF1E3560D13}"/>
              </a:ext>
            </a:extLst>
          </p:cNvPr>
          <p:cNvSpPr/>
          <p:nvPr/>
        </p:nvSpPr>
        <p:spPr>
          <a:xfrm rot="16200000">
            <a:off x="-2774483" y="3282340"/>
            <a:ext cx="6865100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155B578-104F-4B04-AFA4-2BB02AF4A2CA}"/>
              </a:ext>
            </a:extLst>
          </p:cNvPr>
          <p:cNvSpPr/>
          <p:nvPr/>
        </p:nvSpPr>
        <p:spPr>
          <a:xfrm rot="16200000">
            <a:off x="-1636106" y="4554890"/>
            <a:ext cx="4320000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20525D5-0C55-4AEB-9025-7CFC52083BF2}"/>
              </a:ext>
            </a:extLst>
          </p:cNvPr>
          <p:cNvSpPr/>
          <p:nvPr/>
        </p:nvSpPr>
        <p:spPr>
          <a:xfrm rot="16200000">
            <a:off x="-692410" y="5626939"/>
            <a:ext cx="2160000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1100C26-50AA-4E45-947B-5301F736A037}"/>
              </a:ext>
            </a:extLst>
          </p:cNvPr>
          <p:cNvSpPr/>
          <p:nvPr/>
        </p:nvSpPr>
        <p:spPr>
          <a:xfrm>
            <a:off x="1096796" y="6455535"/>
            <a:ext cx="1031556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PROJETO - EKA!!!</a:t>
            </a:r>
            <a:endParaRPr lang="pt-BR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9" name="Espaço Reservado para o Número do Slide 4">
            <a:extLst>
              <a:ext uri="{FF2B5EF4-FFF2-40B4-BE49-F238E27FC236}">
                <a16:creationId xmlns:a16="http://schemas.microsoft.com/office/drawing/2014/main" id="{1EC2E8B9-473B-4E1E-A899-6F8BA973C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0596" y="6446838"/>
            <a:ext cx="617912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3A98EE3D-8CD1-4C3F-BD1C-C98C9596463C}" type="slidenum">
              <a:rPr lang="pt-BR" smtClean="0"/>
              <a:t>11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9F78EBC-F833-4587-9E25-19DC166F2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4590" y="-426448"/>
            <a:ext cx="7369608" cy="6158237"/>
          </a:xfrm>
          <a:prstGeom prst="rect">
            <a:avLst/>
          </a:prstGeom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C265284C-3D8A-4D74-A214-C40D4040151D}"/>
              </a:ext>
            </a:extLst>
          </p:cNvPr>
          <p:cNvSpPr/>
          <p:nvPr/>
        </p:nvSpPr>
        <p:spPr>
          <a:xfrm>
            <a:off x="8322056" y="157007"/>
            <a:ext cx="3628528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60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Let’s</a:t>
            </a:r>
            <a:r>
              <a:rPr lang="pt-BR" sz="6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go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C7C5200D-C0D1-4D2D-8BB6-24C1C39B7C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13022" y="1348155"/>
            <a:ext cx="1944788" cy="3208712"/>
          </a:xfrm>
          <a:prstGeom prst="rect">
            <a:avLst/>
          </a:prstGeom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04A74080-7AE5-4742-80E6-34C4F86C539D}"/>
              </a:ext>
            </a:extLst>
          </p:cNvPr>
          <p:cNvSpPr/>
          <p:nvPr/>
        </p:nvSpPr>
        <p:spPr>
          <a:xfrm>
            <a:off x="920072" y="5147015"/>
            <a:ext cx="4248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2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Sem compromisso com </a:t>
            </a:r>
            <a:r>
              <a:rPr lang="pt-BR" sz="3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Entregas</a:t>
            </a:r>
            <a:endParaRPr lang="pt-BR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AB4B7859-EF6B-4BA9-B733-3EDF1A65A203}"/>
              </a:ext>
            </a:extLst>
          </p:cNvPr>
          <p:cNvSpPr/>
          <p:nvPr/>
        </p:nvSpPr>
        <p:spPr>
          <a:xfrm>
            <a:off x="4975959" y="5142477"/>
            <a:ext cx="657254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, mas com </a:t>
            </a:r>
            <a:r>
              <a:rPr lang="pt-BR" sz="2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compromisso de se </a:t>
            </a:r>
            <a:r>
              <a:rPr lang="pt-BR" sz="3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Entregar </a:t>
            </a:r>
            <a:r>
              <a:rPr lang="pt-BR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minimamente.</a:t>
            </a:r>
            <a:endParaRPr lang="pt-BR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68CBA190-6F8C-43E5-A083-CA0F5E57EEA7}"/>
              </a:ext>
            </a:extLst>
          </p:cNvPr>
          <p:cNvSpPr/>
          <p:nvPr/>
        </p:nvSpPr>
        <p:spPr>
          <a:xfrm>
            <a:off x="9579206" y="5540526"/>
            <a:ext cx="204529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/* Dedicação */ </a:t>
            </a:r>
          </a:p>
        </p:txBody>
      </p:sp>
    </p:spTree>
    <p:extLst>
      <p:ext uri="{BB962C8B-B14F-4D97-AF65-F5344CB8AC3E}">
        <p14:creationId xmlns:p14="http://schemas.microsoft.com/office/powerpoint/2010/main" val="225957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8" grpId="0"/>
      <p:bldP spid="19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F5B8898-A81F-48C4-81F7-D9136453A25A}"/>
              </a:ext>
            </a:extLst>
          </p:cNvPr>
          <p:cNvSpPr/>
          <p:nvPr/>
        </p:nvSpPr>
        <p:spPr>
          <a:xfrm>
            <a:off x="171369" y="6404521"/>
            <a:ext cx="11880000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3514203A-3E56-4226-B680-7CF1E3560D13}"/>
              </a:ext>
            </a:extLst>
          </p:cNvPr>
          <p:cNvSpPr/>
          <p:nvPr/>
        </p:nvSpPr>
        <p:spPr>
          <a:xfrm rot="16200000">
            <a:off x="-2774483" y="3282340"/>
            <a:ext cx="6865100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155B578-104F-4B04-AFA4-2BB02AF4A2CA}"/>
              </a:ext>
            </a:extLst>
          </p:cNvPr>
          <p:cNvSpPr/>
          <p:nvPr/>
        </p:nvSpPr>
        <p:spPr>
          <a:xfrm rot="16200000">
            <a:off x="-1636106" y="4554890"/>
            <a:ext cx="4320000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20525D5-0C55-4AEB-9025-7CFC52083BF2}"/>
              </a:ext>
            </a:extLst>
          </p:cNvPr>
          <p:cNvSpPr/>
          <p:nvPr/>
        </p:nvSpPr>
        <p:spPr>
          <a:xfrm rot="16200000">
            <a:off x="-692410" y="5626939"/>
            <a:ext cx="2160000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1100C26-50AA-4E45-947B-5301F736A037}"/>
              </a:ext>
            </a:extLst>
          </p:cNvPr>
          <p:cNvSpPr/>
          <p:nvPr/>
        </p:nvSpPr>
        <p:spPr>
          <a:xfrm>
            <a:off x="1096796" y="6455535"/>
            <a:ext cx="1031556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PROJETO - EKA!!!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A8729B9-3233-41AA-97E4-805B3BEC95C5}"/>
              </a:ext>
            </a:extLst>
          </p:cNvPr>
          <p:cNvSpPr/>
          <p:nvPr/>
        </p:nvSpPr>
        <p:spPr>
          <a:xfrm>
            <a:off x="2027876" y="7126"/>
            <a:ext cx="8247066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15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Curso Prático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E43A4FE-B932-4061-8806-39B3930B16D4}"/>
              </a:ext>
            </a:extLst>
          </p:cNvPr>
          <p:cNvSpPr/>
          <p:nvPr/>
        </p:nvSpPr>
        <p:spPr>
          <a:xfrm>
            <a:off x="3639750" y="1842404"/>
            <a:ext cx="4912499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6600" b="1" strike="sngStrike" cap="none" spc="0" dirty="0" err="1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Hello</a:t>
            </a:r>
            <a:r>
              <a:rPr lang="pt-BR" sz="6600" b="1" strike="sngStrike" cap="none" spc="0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World!!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FFEBC247-E36B-4943-A4F4-6DEB6A92E82A}"/>
              </a:ext>
            </a:extLst>
          </p:cNvPr>
          <p:cNvSpPr/>
          <p:nvPr/>
        </p:nvSpPr>
        <p:spPr>
          <a:xfrm>
            <a:off x="2924596" y="4313469"/>
            <a:ext cx="6130461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88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Sistema Real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D03162B0-4840-4EFF-AAFF-67144A375DA2}"/>
              </a:ext>
            </a:extLst>
          </p:cNvPr>
          <p:cNvSpPr txBox="1"/>
          <p:nvPr/>
        </p:nvSpPr>
        <p:spPr>
          <a:xfrm>
            <a:off x="3064032" y="5653939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</a:rPr>
              <a:t>Com p</a:t>
            </a:r>
            <a:r>
              <a:rPr lang="pt-BR" sz="1800" cap="none" spc="0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</a:rPr>
              <a:t>ossibilidade</a:t>
            </a:r>
            <a:r>
              <a:rPr lang="pt-BR" sz="1800" cap="none" spc="0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comercial após finalização</a:t>
            </a:r>
            <a:endParaRPr lang="pt-BR" sz="8000" cap="none" spc="0" dirty="0">
              <a:ln w="10160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590654A6-3CDD-4DEC-A363-80173FC309B3}"/>
              </a:ext>
            </a:extLst>
          </p:cNvPr>
          <p:cNvSpPr/>
          <p:nvPr/>
        </p:nvSpPr>
        <p:spPr>
          <a:xfrm>
            <a:off x="3835005" y="2842905"/>
            <a:ext cx="4309641" cy="1200329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600" b="1" dirty="0">
                <a:ln w="10160">
                  <a:noFill/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 dias por semana</a:t>
            </a:r>
          </a:p>
          <a:p>
            <a:pPr algn="ctr"/>
            <a:r>
              <a:rPr lang="pt-BR" sz="3600" b="1" dirty="0">
                <a:ln w="10160">
                  <a:noFill/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depois do expediente</a:t>
            </a:r>
            <a:endParaRPr lang="pt-BR" sz="6600" b="1" dirty="0">
              <a:ln w="10160">
                <a:noFill/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4455713-02DF-4761-B015-B870E2ECA2DF}"/>
              </a:ext>
            </a:extLst>
          </p:cNvPr>
          <p:cNvSpPr txBox="1"/>
          <p:nvPr/>
        </p:nvSpPr>
        <p:spPr>
          <a:xfrm>
            <a:off x="2295525" y="1683014"/>
            <a:ext cx="7623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cap="none" spc="0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</a:rPr>
              <a:t>Não no estilo</a:t>
            </a:r>
            <a:endParaRPr lang="pt-BR" sz="8000" cap="none" spc="0" dirty="0">
              <a:ln w="10160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A67390B-B49E-4134-9AC5-DFE9571F03E5}"/>
              </a:ext>
            </a:extLst>
          </p:cNvPr>
          <p:cNvSpPr txBox="1"/>
          <p:nvPr/>
        </p:nvSpPr>
        <p:spPr>
          <a:xfrm>
            <a:off x="2027876" y="4236941"/>
            <a:ext cx="7623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cap="none" spc="0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</a:rPr>
              <a:t>Iremos criar um</a:t>
            </a:r>
            <a:endParaRPr lang="pt-BR" sz="8000" cap="none" spc="0" dirty="0">
              <a:ln w="10160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060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6" grpId="0"/>
      <p:bldP spid="17" grpId="0"/>
      <p:bldP spid="18" grpId="0"/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F5B8898-A81F-48C4-81F7-D9136453A25A}"/>
              </a:ext>
            </a:extLst>
          </p:cNvPr>
          <p:cNvSpPr/>
          <p:nvPr/>
        </p:nvSpPr>
        <p:spPr>
          <a:xfrm>
            <a:off x="171369" y="6404521"/>
            <a:ext cx="11880000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3514203A-3E56-4226-B680-7CF1E3560D13}"/>
              </a:ext>
            </a:extLst>
          </p:cNvPr>
          <p:cNvSpPr/>
          <p:nvPr/>
        </p:nvSpPr>
        <p:spPr>
          <a:xfrm rot="16200000">
            <a:off x="-2774483" y="3282340"/>
            <a:ext cx="6865100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155B578-104F-4B04-AFA4-2BB02AF4A2CA}"/>
              </a:ext>
            </a:extLst>
          </p:cNvPr>
          <p:cNvSpPr/>
          <p:nvPr/>
        </p:nvSpPr>
        <p:spPr>
          <a:xfrm rot="16200000">
            <a:off x="-1636106" y="4554890"/>
            <a:ext cx="4320000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20525D5-0C55-4AEB-9025-7CFC52083BF2}"/>
              </a:ext>
            </a:extLst>
          </p:cNvPr>
          <p:cNvSpPr/>
          <p:nvPr/>
        </p:nvSpPr>
        <p:spPr>
          <a:xfrm rot="16200000">
            <a:off x="-692410" y="5626939"/>
            <a:ext cx="2160000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1100C26-50AA-4E45-947B-5301F736A037}"/>
              </a:ext>
            </a:extLst>
          </p:cNvPr>
          <p:cNvSpPr/>
          <p:nvPr/>
        </p:nvSpPr>
        <p:spPr>
          <a:xfrm>
            <a:off x="1096796" y="6455535"/>
            <a:ext cx="1031556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PROJETO - EKA!!!</a:t>
            </a:r>
            <a:endParaRPr lang="pt-BR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D192784-2E28-4426-A3B4-4AD5B4D0AE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5" r="7975"/>
          <a:stretch/>
        </p:blipFill>
        <p:spPr>
          <a:xfrm>
            <a:off x="1106591" y="1445381"/>
            <a:ext cx="6584905" cy="335110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15475D1C-A750-4BF7-AA0F-FA5FF37128D1}"/>
              </a:ext>
            </a:extLst>
          </p:cNvPr>
          <p:cNvSpPr/>
          <p:nvPr/>
        </p:nvSpPr>
        <p:spPr>
          <a:xfrm>
            <a:off x="1026413" y="-61333"/>
            <a:ext cx="658490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72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Logistica</a:t>
            </a:r>
            <a:endParaRPr lang="pt-BR" sz="72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BB3BA2BE-7440-456E-938A-37791DCDD2A6}"/>
              </a:ext>
            </a:extLst>
          </p:cNvPr>
          <p:cNvSpPr/>
          <p:nvPr/>
        </p:nvSpPr>
        <p:spPr>
          <a:xfrm>
            <a:off x="931263" y="4877227"/>
            <a:ext cx="6584905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8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WMS</a:t>
            </a:r>
            <a:r>
              <a:rPr lang="pt-BR" sz="7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pt-BR" sz="4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&amp; TMS</a:t>
            </a:r>
            <a:endParaRPr lang="pt-BR" sz="72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bg1">
                  <a:lumMod val="65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276D86F-E4B8-438F-9FBF-72E6A895A4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03319" y="3481416"/>
            <a:ext cx="4088706" cy="2647686"/>
          </a:xfrm>
          <a:prstGeom prst="rect">
            <a:avLst/>
          </a:prstGeom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F5E81401-E303-4C2A-A25D-B296CDA2CC7F}"/>
              </a:ext>
            </a:extLst>
          </p:cNvPr>
          <p:cNvSpPr/>
          <p:nvPr/>
        </p:nvSpPr>
        <p:spPr>
          <a:xfrm>
            <a:off x="9359469" y="1005075"/>
            <a:ext cx="2222083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WEB</a:t>
            </a:r>
          </a:p>
          <a:p>
            <a:pPr algn="ctr"/>
            <a:r>
              <a:rPr lang="pt-BR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&amp;</a:t>
            </a:r>
          </a:p>
          <a:p>
            <a:pPr algn="ctr"/>
            <a:r>
              <a:rPr lang="pt-BR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Mobile</a:t>
            </a:r>
          </a:p>
        </p:txBody>
      </p:sp>
    </p:spTree>
    <p:extLst>
      <p:ext uri="{BB962C8B-B14F-4D97-AF65-F5344CB8AC3E}">
        <p14:creationId xmlns:p14="http://schemas.microsoft.com/office/powerpoint/2010/main" val="3641785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F5B8898-A81F-48C4-81F7-D9136453A25A}"/>
              </a:ext>
            </a:extLst>
          </p:cNvPr>
          <p:cNvSpPr/>
          <p:nvPr/>
        </p:nvSpPr>
        <p:spPr>
          <a:xfrm>
            <a:off x="171369" y="6404521"/>
            <a:ext cx="11880000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3514203A-3E56-4226-B680-7CF1E3560D13}"/>
              </a:ext>
            </a:extLst>
          </p:cNvPr>
          <p:cNvSpPr/>
          <p:nvPr/>
        </p:nvSpPr>
        <p:spPr>
          <a:xfrm rot="16200000">
            <a:off x="-2774483" y="3282340"/>
            <a:ext cx="6865100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155B578-104F-4B04-AFA4-2BB02AF4A2CA}"/>
              </a:ext>
            </a:extLst>
          </p:cNvPr>
          <p:cNvSpPr/>
          <p:nvPr/>
        </p:nvSpPr>
        <p:spPr>
          <a:xfrm rot="16200000">
            <a:off x="-1636106" y="4554890"/>
            <a:ext cx="4320000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20525D5-0C55-4AEB-9025-7CFC52083BF2}"/>
              </a:ext>
            </a:extLst>
          </p:cNvPr>
          <p:cNvSpPr/>
          <p:nvPr/>
        </p:nvSpPr>
        <p:spPr>
          <a:xfrm rot="16200000">
            <a:off x="-692410" y="5626939"/>
            <a:ext cx="2160000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1100C26-50AA-4E45-947B-5301F736A037}"/>
              </a:ext>
            </a:extLst>
          </p:cNvPr>
          <p:cNvSpPr/>
          <p:nvPr/>
        </p:nvSpPr>
        <p:spPr>
          <a:xfrm>
            <a:off x="1096796" y="6455535"/>
            <a:ext cx="1031556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PROJETO - EKA!!!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C7DADAB-8D73-42F3-8861-F7C393A786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29084" y="360508"/>
            <a:ext cx="3703299" cy="2319331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D45351F-B151-4084-826F-DB54F51F9D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67409" y="3238143"/>
            <a:ext cx="2400423" cy="288300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F5D42E54-E3C1-4C35-B1AE-2493B25AF8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04838" y="262238"/>
            <a:ext cx="4046531" cy="2809897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9A364F21-EEAA-4E5D-A6E5-882115392A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29085" y="3238143"/>
            <a:ext cx="3703299" cy="2608074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A1FD1008-456B-4EE3-971D-53CB105148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04838" y="3510447"/>
            <a:ext cx="3826571" cy="2610705"/>
          </a:xfrm>
          <a:prstGeom prst="rect">
            <a:avLst/>
          </a:prstGeom>
        </p:spPr>
      </p:pic>
      <p:sp>
        <p:nvSpPr>
          <p:cNvPr id="24" name="Retângulo 23">
            <a:extLst>
              <a:ext uri="{FF2B5EF4-FFF2-40B4-BE49-F238E27FC236}">
                <a16:creationId xmlns:a16="http://schemas.microsoft.com/office/drawing/2014/main" id="{753CFA54-5B0C-4F32-9FF0-A763742D2354}"/>
              </a:ext>
            </a:extLst>
          </p:cNvPr>
          <p:cNvSpPr/>
          <p:nvPr/>
        </p:nvSpPr>
        <p:spPr>
          <a:xfrm>
            <a:off x="8727344" y="2987227"/>
            <a:ext cx="275985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800" b="1" dirty="0" err="1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Message</a:t>
            </a:r>
            <a:r>
              <a:rPr lang="pt-BR" sz="28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</a:t>
            </a:r>
            <a:r>
              <a:rPr lang="pt-BR" sz="2800" b="1" dirty="0" err="1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Blocker</a:t>
            </a:r>
            <a:endParaRPr lang="pt-BR" sz="2800" b="1" dirty="0">
              <a:ln w="10160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DDB9075-A099-4A83-B6A2-93008240DFA3}"/>
              </a:ext>
            </a:extLst>
          </p:cNvPr>
          <p:cNvSpPr/>
          <p:nvPr/>
        </p:nvSpPr>
        <p:spPr>
          <a:xfrm>
            <a:off x="658067" y="262238"/>
            <a:ext cx="3071563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3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 neste </a:t>
            </a:r>
          </a:p>
          <a:p>
            <a:pPr algn="ctr"/>
            <a:r>
              <a:rPr lang="pt-BR" sz="3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curso / projeto abordaremos tecnologias de ponta</a:t>
            </a:r>
          </a:p>
        </p:txBody>
      </p:sp>
    </p:spTree>
    <p:extLst>
      <p:ext uri="{BB962C8B-B14F-4D97-AF65-F5344CB8AC3E}">
        <p14:creationId xmlns:p14="http://schemas.microsoft.com/office/powerpoint/2010/main" val="359383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F5B8898-A81F-48C4-81F7-D9136453A25A}"/>
              </a:ext>
            </a:extLst>
          </p:cNvPr>
          <p:cNvSpPr/>
          <p:nvPr/>
        </p:nvSpPr>
        <p:spPr>
          <a:xfrm>
            <a:off x="171369" y="6404521"/>
            <a:ext cx="11880000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3514203A-3E56-4226-B680-7CF1E3560D13}"/>
              </a:ext>
            </a:extLst>
          </p:cNvPr>
          <p:cNvSpPr/>
          <p:nvPr/>
        </p:nvSpPr>
        <p:spPr>
          <a:xfrm rot="16200000">
            <a:off x="-2774483" y="3282340"/>
            <a:ext cx="6865100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155B578-104F-4B04-AFA4-2BB02AF4A2CA}"/>
              </a:ext>
            </a:extLst>
          </p:cNvPr>
          <p:cNvSpPr/>
          <p:nvPr/>
        </p:nvSpPr>
        <p:spPr>
          <a:xfrm rot="16200000">
            <a:off x="-1636106" y="4554890"/>
            <a:ext cx="4320000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20525D5-0C55-4AEB-9025-7CFC52083BF2}"/>
              </a:ext>
            </a:extLst>
          </p:cNvPr>
          <p:cNvSpPr/>
          <p:nvPr/>
        </p:nvSpPr>
        <p:spPr>
          <a:xfrm rot="16200000">
            <a:off x="-692410" y="5626939"/>
            <a:ext cx="2160000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1100C26-50AA-4E45-947B-5301F736A037}"/>
              </a:ext>
            </a:extLst>
          </p:cNvPr>
          <p:cNvSpPr/>
          <p:nvPr/>
        </p:nvSpPr>
        <p:spPr>
          <a:xfrm>
            <a:off x="1096796" y="6455535"/>
            <a:ext cx="1031556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Projeto - EKA!!!</a:t>
            </a:r>
            <a:endParaRPr lang="pt-BR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9CE3F8C-726D-4872-AA8D-FA301AF51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8760" y="247083"/>
            <a:ext cx="1811026" cy="110467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D7293A1-2ED3-4266-8667-B5A480E5F2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3069" y="97569"/>
            <a:ext cx="1305920" cy="166867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E8ECC93-5DCA-41B6-8EF2-FE2EE31E7B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09355" y="193985"/>
            <a:ext cx="1273843" cy="1273843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1DDEFBD0-5F45-45D0-AEBD-D1C8C2BC6A82}"/>
              </a:ext>
            </a:extLst>
          </p:cNvPr>
          <p:cNvSpPr txBox="1"/>
          <p:nvPr/>
        </p:nvSpPr>
        <p:spPr>
          <a:xfrm>
            <a:off x="742818" y="1550884"/>
            <a:ext cx="226789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bg1"/>
                </a:solidFill>
              </a:rPr>
              <a:t>Desenvolvimento simplificado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bg1"/>
                </a:solidFill>
              </a:rPr>
              <a:t>Performance: é a estrutura da Web mais rápida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bg1"/>
                </a:solidFill>
              </a:rPr>
              <a:t>Reduz os custos de computação se você estiver executando na nuvem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6B2C65D-A13A-41E3-8629-584EC090C3D3}"/>
              </a:ext>
            </a:extLst>
          </p:cNvPr>
          <p:cNvSpPr txBox="1"/>
          <p:nvPr/>
        </p:nvSpPr>
        <p:spPr>
          <a:xfrm>
            <a:off x="3484434" y="1681733"/>
            <a:ext cx="193585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bg1"/>
                </a:solidFill>
              </a:rPr>
              <a:t>Record </a:t>
            </a:r>
            <a:r>
              <a:rPr lang="pt-BR" dirty="0" err="1">
                <a:solidFill>
                  <a:schemeClr val="bg1"/>
                </a:solidFill>
              </a:rPr>
              <a:t>Type</a:t>
            </a:r>
            <a:endParaRPr lang="pt-B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bg1"/>
                </a:solidFill>
              </a:rPr>
              <a:t>Global </a:t>
            </a:r>
            <a:r>
              <a:rPr lang="pt-BR" dirty="0" err="1">
                <a:solidFill>
                  <a:schemeClr val="bg1"/>
                </a:solidFill>
              </a:rPr>
              <a:t>using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directives</a:t>
            </a:r>
            <a:endParaRPr lang="pt-B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bg1"/>
                </a:solidFill>
              </a:rPr>
              <a:t>File-</a:t>
            </a:r>
            <a:r>
              <a:rPr lang="pt-BR" dirty="0" err="1">
                <a:solidFill>
                  <a:schemeClr val="bg1"/>
                </a:solidFill>
              </a:rPr>
              <a:t>scoped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namespace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declaration</a:t>
            </a:r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1C9CB4A-4B1F-49E4-A4AC-D413E84C6C37}"/>
              </a:ext>
            </a:extLst>
          </p:cNvPr>
          <p:cNvSpPr txBox="1"/>
          <p:nvPr/>
        </p:nvSpPr>
        <p:spPr>
          <a:xfrm>
            <a:off x="5622814" y="1538157"/>
            <a:ext cx="248761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 err="1">
                <a:solidFill>
                  <a:schemeClr val="bg1"/>
                </a:solidFill>
              </a:rPr>
              <a:t>Minimal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Api</a:t>
            </a:r>
            <a:endParaRPr lang="pt-BR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Best </a:t>
            </a:r>
            <a:r>
              <a:rPr lang="pt-BR" dirty="0" err="1">
                <a:solidFill>
                  <a:schemeClr val="bg1"/>
                </a:solidFill>
              </a:rPr>
              <a:t>Pratices</a:t>
            </a:r>
            <a:endParaRPr lang="pt-B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 err="1">
                <a:solidFill>
                  <a:schemeClr val="bg1"/>
                </a:solidFill>
              </a:rPr>
              <a:t>Restfull</a:t>
            </a:r>
            <a:endParaRPr lang="pt-BR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GraphQL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gRPC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 err="1">
                <a:solidFill>
                  <a:schemeClr val="bg1"/>
                </a:solidFill>
              </a:rPr>
              <a:t>Api</a:t>
            </a:r>
            <a:r>
              <a:rPr lang="pt-BR" dirty="0">
                <a:solidFill>
                  <a:schemeClr val="bg1"/>
                </a:solidFill>
              </a:rPr>
              <a:t> Gateway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bg1"/>
                </a:solidFill>
              </a:rPr>
              <a:t>Eureka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chemeClr val="bg1"/>
                </a:solidFill>
              </a:rPr>
              <a:t>Agregator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(BFF)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bg1"/>
                </a:solidFill>
              </a:rPr>
              <a:t>JWT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bg1"/>
                </a:solidFill>
              </a:rPr>
              <a:t>Health </a:t>
            </a:r>
            <a:r>
              <a:rPr lang="pt-BR" dirty="0" err="1">
                <a:solidFill>
                  <a:schemeClr val="bg1"/>
                </a:solidFill>
              </a:rPr>
              <a:t>Check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5C5003A-D749-4247-BC6B-4A44395DF1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32391" y="450327"/>
            <a:ext cx="3918151" cy="1778091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537C2F0D-5FAB-47EE-91CD-1F3894CE0DA5}"/>
              </a:ext>
            </a:extLst>
          </p:cNvPr>
          <p:cNvSpPr/>
          <p:nvPr/>
        </p:nvSpPr>
        <p:spPr>
          <a:xfrm>
            <a:off x="8065971" y="-35704"/>
            <a:ext cx="380523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3200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Front-</a:t>
            </a:r>
            <a:r>
              <a:rPr lang="pt-BR" sz="3200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end</a:t>
            </a:r>
            <a:endParaRPr lang="pt-BR" sz="32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BCCC7B12-97DA-4017-995C-DEAC78C7C3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08879" y="1974795"/>
            <a:ext cx="959464" cy="1058187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AD02C4AF-C544-4300-891F-C9FF3807A5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41711" y="3203213"/>
            <a:ext cx="1131111" cy="1131111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E5186790-9E01-4D97-955F-4D6D083A22B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57744" y="2038173"/>
            <a:ext cx="1440515" cy="531778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2A577175-7A62-45D9-B3F2-91CEF92E952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08901" y="2681057"/>
            <a:ext cx="1492322" cy="384364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9076CE49-A171-4213-BF75-0E9C1770D03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08900" y="3189246"/>
            <a:ext cx="1435478" cy="439784"/>
          </a:xfrm>
          <a:prstGeom prst="rect">
            <a:avLst/>
          </a:prstGeom>
        </p:spPr>
      </p:pic>
      <p:sp>
        <p:nvSpPr>
          <p:cNvPr id="31" name="CaixaDeTexto 30">
            <a:extLst>
              <a:ext uri="{FF2B5EF4-FFF2-40B4-BE49-F238E27FC236}">
                <a16:creationId xmlns:a16="http://schemas.microsoft.com/office/drawing/2014/main" id="{52856BC4-BFFA-4A22-AC0C-7C6DCCF12919}"/>
              </a:ext>
            </a:extLst>
          </p:cNvPr>
          <p:cNvSpPr txBox="1"/>
          <p:nvPr/>
        </p:nvSpPr>
        <p:spPr>
          <a:xfrm>
            <a:off x="979894" y="4590172"/>
            <a:ext cx="210357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+ </a:t>
            </a:r>
            <a:r>
              <a:rPr lang="pt-BR" b="1" dirty="0">
                <a:solidFill>
                  <a:srgbClr val="FFFF00"/>
                </a:solidFill>
              </a:rPr>
              <a:t>Mais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bg1"/>
                </a:solidFill>
              </a:rPr>
              <a:t>Polly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 err="1">
                <a:solidFill>
                  <a:schemeClr val="bg1"/>
                </a:solidFill>
              </a:rPr>
              <a:t>FluentValidation</a:t>
            </a:r>
            <a:endParaRPr lang="pt-B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 err="1">
                <a:solidFill>
                  <a:schemeClr val="bg1"/>
                </a:solidFill>
              </a:rPr>
              <a:t>HostedServices</a:t>
            </a:r>
            <a:endParaRPr lang="pt-B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 err="1">
                <a:solidFill>
                  <a:schemeClr val="bg1"/>
                </a:solidFill>
              </a:rPr>
              <a:t>OpenAPI</a:t>
            </a:r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68EB2656-DD80-4DE3-AAB9-11201A7A79D6}"/>
              </a:ext>
            </a:extLst>
          </p:cNvPr>
          <p:cNvSpPr txBox="1"/>
          <p:nvPr/>
        </p:nvSpPr>
        <p:spPr>
          <a:xfrm>
            <a:off x="2871470" y="4590172"/>
            <a:ext cx="230878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FFFF00"/>
                </a:solidFill>
              </a:rPr>
              <a:t>Testes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 err="1">
                <a:solidFill>
                  <a:schemeClr val="bg1"/>
                </a:solidFill>
              </a:rPr>
              <a:t>UnitTest</a:t>
            </a:r>
            <a:endParaRPr lang="pt-B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 err="1">
                <a:solidFill>
                  <a:schemeClr val="bg1"/>
                </a:solidFill>
              </a:rPr>
              <a:t>Automatized</a:t>
            </a:r>
            <a:r>
              <a:rPr lang="pt-BR" dirty="0">
                <a:solidFill>
                  <a:schemeClr val="bg1"/>
                </a:solidFill>
              </a:rPr>
              <a:t> Test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dirty="0" err="1">
                <a:solidFill>
                  <a:schemeClr val="bg1"/>
                </a:solidFill>
              </a:rPr>
              <a:t>Selemiun</a:t>
            </a:r>
            <a:r>
              <a:rPr lang="pt-BR" dirty="0">
                <a:solidFill>
                  <a:schemeClr val="bg1"/>
                </a:solidFill>
              </a:rPr>
              <a:t> 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bg1"/>
                </a:solidFill>
              </a:rPr>
              <a:t>C#  ou Python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A3076FAD-3267-44BE-B3B6-9A2C7DCDEABA}"/>
              </a:ext>
            </a:extLst>
          </p:cNvPr>
          <p:cNvSpPr txBox="1"/>
          <p:nvPr/>
        </p:nvSpPr>
        <p:spPr>
          <a:xfrm>
            <a:off x="5130467" y="4590172"/>
            <a:ext cx="293550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 err="1">
                <a:solidFill>
                  <a:srgbClr val="FFFF00"/>
                </a:solidFill>
              </a:rPr>
              <a:t>Metricas</a:t>
            </a:r>
            <a:r>
              <a:rPr lang="pt-BR" b="1" dirty="0">
                <a:solidFill>
                  <a:srgbClr val="FFFF00"/>
                </a:solidFill>
              </a:rPr>
              <a:t>/Monitoramento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 err="1">
                <a:solidFill>
                  <a:schemeClr val="bg1"/>
                </a:solidFill>
              </a:rPr>
              <a:t>Prometheus</a:t>
            </a:r>
            <a:endParaRPr lang="pt-B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 err="1">
                <a:solidFill>
                  <a:schemeClr val="bg1"/>
                </a:solidFill>
              </a:rPr>
              <a:t>Grafana</a:t>
            </a:r>
            <a:endParaRPr lang="pt-B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 err="1">
                <a:solidFill>
                  <a:schemeClr val="bg1"/>
                </a:solidFill>
              </a:rPr>
              <a:t>Elastic</a:t>
            </a:r>
            <a:r>
              <a:rPr lang="pt-BR" dirty="0">
                <a:solidFill>
                  <a:schemeClr val="bg1"/>
                </a:solidFill>
              </a:rPr>
              <a:t> Search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 err="1">
                <a:solidFill>
                  <a:schemeClr val="bg1"/>
                </a:solidFill>
              </a:rPr>
              <a:t>Kibana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78226F79-9250-403D-810E-87B6AF6FA605}"/>
              </a:ext>
            </a:extLst>
          </p:cNvPr>
          <p:cNvSpPr txBox="1"/>
          <p:nvPr/>
        </p:nvSpPr>
        <p:spPr>
          <a:xfrm>
            <a:off x="7843487" y="4590172"/>
            <a:ext cx="212510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FFFF00"/>
                </a:solidFill>
              </a:rPr>
              <a:t>DEVOPS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bg1"/>
                </a:solidFill>
              </a:rPr>
              <a:t>CI/CD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Jenkins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bg1"/>
                </a:solidFill>
              </a:rPr>
              <a:t>Azure/</a:t>
            </a:r>
            <a:r>
              <a:rPr lang="pt-BR" dirty="0" err="1">
                <a:solidFill>
                  <a:schemeClr val="bg1"/>
                </a:solidFill>
              </a:rPr>
              <a:t>Aws</a:t>
            </a:r>
            <a:endParaRPr lang="pt-B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bg1"/>
                </a:solidFill>
              </a:rPr>
              <a:t>Docker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 err="1">
                <a:solidFill>
                  <a:schemeClr val="bg1"/>
                </a:solidFill>
              </a:rPr>
              <a:t>Kubernets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FE71F7FB-C845-40DF-B68C-CFF378BC0397}"/>
              </a:ext>
            </a:extLst>
          </p:cNvPr>
          <p:cNvSpPr txBox="1"/>
          <p:nvPr/>
        </p:nvSpPr>
        <p:spPr>
          <a:xfrm>
            <a:off x="9839184" y="4590172"/>
            <a:ext cx="192413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FFFF00"/>
                </a:solidFill>
              </a:rPr>
              <a:t>Desenvolvimento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bg1"/>
                </a:solidFill>
              </a:rPr>
              <a:t>Windows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bg1"/>
                </a:solidFill>
              </a:rPr>
              <a:t>Linux</a:t>
            </a:r>
          </a:p>
          <a:p>
            <a:r>
              <a:rPr lang="pt-BR" b="1" dirty="0">
                <a:solidFill>
                  <a:srgbClr val="FFFF00"/>
                </a:solidFill>
              </a:rPr>
              <a:t>Publicação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bg1"/>
                </a:solidFill>
              </a:rPr>
              <a:t>Linux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A5290DB4-EDA9-43D3-9EDF-C17963FF4826}"/>
              </a:ext>
            </a:extLst>
          </p:cNvPr>
          <p:cNvSpPr/>
          <p:nvPr/>
        </p:nvSpPr>
        <p:spPr>
          <a:xfrm>
            <a:off x="889035" y="4459972"/>
            <a:ext cx="11160000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3152FEC-B6AB-4702-B4F3-53353F8673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58281" y="3631231"/>
            <a:ext cx="1442944" cy="72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93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31" grpId="0" build="p"/>
      <p:bldP spid="32" grpId="0" build="p"/>
      <p:bldP spid="34" grpId="0" build="p"/>
      <p:bldP spid="35" grpId="0" build="p"/>
      <p:bldP spid="37" grpId="0" build="p"/>
      <p:bldP spid="3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F5B8898-A81F-48C4-81F7-D9136453A25A}"/>
              </a:ext>
            </a:extLst>
          </p:cNvPr>
          <p:cNvSpPr/>
          <p:nvPr/>
        </p:nvSpPr>
        <p:spPr>
          <a:xfrm>
            <a:off x="171369" y="6404521"/>
            <a:ext cx="11880000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3514203A-3E56-4226-B680-7CF1E3560D13}"/>
              </a:ext>
            </a:extLst>
          </p:cNvPr>
          <p:cNvSpPr/>
          <p:nvPr/>
        </p:nvSpPr>
        <p:spPr>
          <a:xfrm rot="16200000">
            <a:off x="-2774483" y="3282340"/>
            <a:ext cx="6865100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155B578-104F-4B04-AFA4-2BB02AF4A2CA}"/>
              </a:ext>
            </a:extLst>
          </p:cNvPr>
          <p:cNvSpPr/>
          <p:nvPr/>
        </p:nvSpPr>
        <p:spPr>
          <a:xfrm rot="16200000">
            <a:off x="-1636106" y="4554890"/>
            <a:ext cx="4320000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20525D5-0C55-4AEB-9025-7CFC52083BF2}"/>
              </a:ext>
            </a:extLst>
          </p:cNvPr>
          <p:cNvSpPr/>
          <p:nvPr/>
        </p:nvSpPr>
        <p:spPr>
          <a:xfrm rot="16200000">
            <a:off x="-692410" y="5626939"/>
            <a:ext cx="2160000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1100C26-50AA-4E45-947B-5301F736A037}"/>
              </a:ext>
            </a:extLst>
          </p:cNvPr>
          <p:cNvSpPr/>
          <p:nvPr/>
        </p:nvSpPr>
        <p:spPr>
          <a:xfrm>
            <a:off x="1096796" y="6455535"/>
            <a:ext cx="1031556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PROJETO - EKA!!!</a:t>
            </a:r>
            <a:endParaRPr lang="pt-BR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9" name="Título 1">
            <a:extLst>
              <a:ext uri="{FF2B5EF4-FFF2-40B4-BE49-F238E27FC236}">
                <a16:creationId xmlns:a16="http://schemas.microsoft.com/office/drawing/2014/main" id="{BE68C331-9670-4FCF-A295-D5F1154982B1}"/>
              </a:ext>
            </a:extLst>
          </p:cNvPr>
          <p:cNvSpPr txBox="1">
            <a:spLocks/>
          </p:cNvSpPr>
          <p:nvPr/>
        </p:nvSpPr>
        <p:spPr>
          <a:xfrm>
            <a:off x="779636" y="640080"/>
            <a:ext cx="2112763" cy="6527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pt-BR"/>
            </a:defPPr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000" dirty="0">
                <a:solidFill>
                  <a:srgbClr val="FFFFFF"/>
                </a:solidFill>
              </a:rPr>
              <a:t>TEORIA I</a:t>
            </a:r>
          </a:p>
        </p:txBody>
      </p:sp>
      <p:sp>
        <p:nvSpPr>
          <p:cNvPr id="30" name="Espaço Reservado para Conteúdo 2">
            <a:extLst>
              <a:ext uri="{FF2B5EF4-FFF2-40B4-BE49-F238E27FC236}">
                <a16:creationId xmlns:a16="http://schemas.microsoft.com/office/drawing/2014/main" id="{7FE2094E-EE50-43B2-AB26-2A410E193DF9}"/>
              </a:ext>
            </a:extLst>
          </p:cNvPr>
          <p:cNvSpPr txBox="1">
            <a:spLocks/>
          </p:cNvSpPr>
          <p:nvPr/>
        </p:nvSpPr>
        <p:spPr>
          <a:xfrm>
            <a:off x="765239" y="1343813"/>
            <a:ext cx="4684926" cy="4505694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20000"/>
          </a:bodyPr>
          <a:lstStyle>
            <a:defPPr>
              <a:defRPr lang="pt-BR"/>
            </a:defPPr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6000" algn="l">
              <a:lnSpc>
                <a:spcPct val="110000"/>
              </a:lnSpc>
            </a:pPr>
            <a:r>
              <a:rPr lang="pt-BR" sz="19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Abordaremos essas habilidades:</a:t>
            </a:r>
          </a:p>
          <a:p>
            <a:pPr marL="531813" indent="-342900" algn="l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3000" b="1" dirty="0">
                <a:solidFill>
                  <a:schemeClr val="bg1"/>
                </a:solidFill>
              </a:rPr>
              <a:t>S</a:t>
            </a:r>
            <a:r>
              <a:rPr lang="en-US" dirty="0">
                <a:solidFill>
                  <a:schemeClr val="bg1"/>
                </a:solidFill>
              </a:rPr>
              <a:t>ingle </a:t>
            </a:r>
            <a:r>
              <a:rPr lang="en-US" dirty="0" err="1">
                <a:solidFill>
                  <a:schemeClr val="bg1"/>
                </a:solidFill>
              </a:rPr>
              <a:t>Responsiblity</a:t>
            </a:r>
            <a:r>
              <a:rPr lang="en-US" dirty="0">
                <a:solidFill>
                  <a:schemeClr val="bg1"/>
                </a:solidFill>
              </a:rPr>
              <a:t> Principle</a:t>
            </a:r>
          </a:p>
          <a:p>
            <a:pPr marL="531813" indent="-342900" algn="l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3000" b="1" dirty="0">
                <a:solidFill>
                  <a:schemeClr val="bg1"/>
                </a:solidFill>
              </a:rPr>
              <a:t>O</a:t>
            </a:r>
            <a:r>
              <a:rPr lang="en-US" dirty="0">
                <a:solidFill>
                  <a:schemeClr val="bg1"/>
                </a:solidFill>
              </a:rPr>
              <a:t>pen-Closed Principle</a:t>
            </a:r>
          </a:p>
          <a:p>
            <a:pPr marL="531813" indent="-342900" algn="l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3000" b="1" dirty="0" err="1">
                <a:solidFill>
                  <a:schemeClr val="bg1"/>
                </a:solidFill>
              </a:rPr>
              <a:t>L</a:t>
            </a:r>
            <a:r>
              <a:rPr lang="en-US" dirty="0" err="1">
                <a:solidFill>
                  <a:schemeClr val="bg1"/>
                </a:solidFill>
              </a:rPr>
              <a:t>iskov</a:t>
            </a:r>
            <a:r>
              <a:rPr lang="en-US" dirty="0">
                <a:solidFill>
                  <a:schemeClr val="bg1"/>
                </a:solidFill>
              </a:rPr>
              <a:t> Substitution Principle</a:t>
            </a:r>
          </a:p>
          <a:p>
            <a:pPr marL="531813" indent="-342900" algn="l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3000" b="1" dirty="0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nterface Segregation Principle</a:t>
            </a:r>
          </a:p>
          <a:p>
            <a:pPr marL="531813" indent="-342900" algn="l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3000" b="1" dirty="0">
                <a:solidFill>
                  <a:schemeClr val="bg1"/>
                </a:solidFill>
              </a:rPr>
              <a:t>D</a:t>
            </a:r>
            <a:r>
              <a:rPr lang="en-US" dirty="0">
                <a:solidFill>
                  <a:schemeClr val="bg1"/>
                </a:solidFill>
              </a:rPr>
              <a:t>ependency Inversion Principle</a:t>
            </a:r>
          </a:p>
          <a:p>
            <a:pPr marL="531813" indent="-342900" algn="l"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  <a:p>
            <a:pPr marL="531813" indent="-342900" algn="l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600" b="1" dirty="0">
                <a:solidFill>
                  <a:schemeClr val="bg1"/>
                </a:solidFill>
              </a:rPr>
              <a:t>Clean Code</a:t>
            </a:r>
          </a:p>
          <a:p>
            <a:pPr marL="989013" lvl="1" indent="-342900" algn="l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600" b="1" dirty="0">
                <a:solidFill>
                  <a:schemeClr val="bg1"/>
                </a:solidFill>
              </a:rPr>
              <a:t>DRY</a:t>
            </a:r>
            <a:r>
              <a:rPr lang="en-US" dirty="0">
                <a:solidFill>
                  <a:schemeClr val="bg1"/>
                </a:solidFill>
              </a:rPr>
              <a:t> - Don't Repeat Yourself</a:t>
            </a:r>
          </a:p>
          <a:p>
            <a:pPr marL="989013" lvl="1" indent="-342900" algn="l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600" b="1" dirty="0">
                <a:solidFill>
                  <a:schemeClr val="bg1"/>
                </a:solidFill>
              </a:rPr>
              <a:t>KISS</a:t>
            </a:r>
            <a:r>
              <a:rPr lang="en-US" dirty="0">
                <a:solidFill>
                  <a:schemeClr val="bg1"/>
                </a:solidFill>
              </a:rPr>
              <a:t> - Keep It Simple, Stupid</a:t>
            </a:r>
          </a:p>
          <a:p>
            <a:pPr marL="989013" lvl="1" indent="-342900" algn="l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600" b="1" dirty="0">
                <a:solidFill>
                  <a:schemeClr val="bg1"/>
                </a:solidFill>
              </a:rPr>
              <a:t>YAGNI</a:t>
            </a:r>
            <a:r>
              <a:rPr lang="en-US" dirty="0">
                <a:solidFill>
                  <a:schemeClr val="bg1"/>
                </a:solidFill>
              </a:rPr>
              <a:t>  - You </a:t>
            </a:r>
            <a:r>
              <a:rPr lang="en-US" dirty="0" err="1">
                <a:solidFill>
                  <a:schemeClr val="bg1"/>
                </a:solidFill>
              </a:rPr>
              <a:t>Ain’t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Gonna</a:t>
            </a:r>
            <a:r>
              <a:rPr lang="en-US" dirty="0">
                <a:solidFill>
                  <a:schemeClr val="bg1"/>
                </a:solidFill>
              </a:rPr>
              <a:t> Need It</a:t>
            </a:r>
          </a:p>
          <a:p>
            <a:pPr marL="989013" lvl="1" indent="-342900" algn="l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600" b="1" dirty="0">
                <a:solidFill>
                  <a:schemeClr val="bg1"/>
                </a:solidFill>
              </a:rPr>
              <a:t>BDUF</a:t>
            </a:r>
            <a:r>
              <a:rPr lang="en-US" dirty="0">
                <a:solidFill>
                  <a:schemeClr val="bg1"/>
                </a:solidFill>
              </a:rPr>
              <a:t> – Big Design Up Front</a:t>
            </a:r>
          </a:p>
          <a:p>
            <a:pPr marL="989013" lvl="1" indent="-342900" algn="l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600" b="1" dirty="0">
                <a:solidFill>
                  <a:schemeClr val="bg1"/>
                </a:solidFill>
              </a:rPr>
              <a:t>SOC</a:t>
            </a:r>
            <a:r>
              <a:rPr lang="en-US" dirty="0">
                <a:solidFill>
                  <a:schemeClr val="bg1"/>
                </a:solidFill>
              </a:rPr>
              <a:t> – Separation of Concerns</a:t>
            </a:r>
          </a:p>
          <a:p>
            <a:pPr marL="404813" indent="-215900" algn="l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36" name="Espaço Reservado para Conteúdo 5">
            <a:extLst>
              <a:ext uri="{FF2B5EF4-FFF2-40B4-BE49-F238E27FC236}">
                <a16:creationId xmlns:a16="http://schemas.microsoft.com/office/drawing/2014/main" id="{C9131503-0262-415E-8CF3-0E1AD769F8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50165" y="399479"/>
            <a:ext cx="5077525" cy="3692745"/>
          </a:xfrm>
          <a:prstGeom prst="rect">
            <a:avLst/>
          </a:prstGeom>
        </p:spPr>
      </p:pic>
      <p:sp>
        <p:nvSpPr>
          <p:cNvPr id="39" name="Espaço Reservado para o Número do Slide 4">
            <a:extLst>
              <a:ext uri="{FF2B5EF4-FFF2-40B4-BE49-F238E27FC236}">
                <a16:creationId xmlns:a16="http://schemas.microsoft.com/office/drawing/2014/main" id="{1EC2E8B9-473B-4E1E-A899-6F8BA973C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0596" y="6446838"/>
            <a:ext cx="617912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3A98EE3D-8CD1-4C3F-BD1C-C98C9596463C}" type="slidenum">
              <a:rPr lang="pt-BR" smtClean="0"/>
              <a:t>6</a:t>
            </a:fld>
            <a:endParaRPr lang="pt-BR"/>
          </a:p>
        </p:txBody>
      </p:sp>
      <p:pic>
        <p:nvPicPr>
          <p:cNvPr id="40" name="Imagem 39">
            <a:extLst>
              <a:ext uri="{FF2B5EF4-FFF2-40B4-BE49-F238E27FC236}">
                <a16:creationId xmlns:a16="http://schemas.microsoft.com/office/drawing/2014/main" id="{1E22D289-D04C-45EF-8A15-C29C93E5BD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81803" y="3230262"/>
            <a:ext cx="2159404" cy="2850643"/>
          </a:xfrm>
          <a:prstGeom prst="rect">
            <a:avLst/>
          </a:prstGeom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782E56F6-9768-4ED0-9C22-788407782D65}"/>
              </a:ext>
            </a:extLst>
          </p:cNvPr>
          <p:cNvCxnSpPr>
            <a:cxnSpLocks/>
          </p:cNvCxnSpPr>
          <p:nvPr/>
        </p:nvCxnSpPr>
        <p:spPr>
          <a:xfrm>
            <a:off x="850790" y="1292798"/>
            <a:ext cx="369735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28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F5B8898-A81F-48C4-81F7-D9136453A25A}"/>
              </a:ext>
            </a:extLst>
          </p:cNvPr>
          <p:cNvSpPr/>
          <p:nvPr/>
        </p:nvSpPr>
        <p:spPr>
          <a:xfrm>
            <a:off x="171369" y="6404521"/>
            <a:ext cx="11880000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3514203A-3E56-4226-B680-7CF1E3560D13}"/>
              </a:ext>
            </a:extLst>
          </p:cNvPr>
          <p:cNvSpPr/>
          <p:nvPr/>
        </p:nvSpPr>
        <p:spPr>
          <a:xfrm rot="16200000">
            <a:off x="-2774483" y="3282340"/>
            <a:ext cx="6865100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155B578-104F-4B04-AFA4-2BB02AF4A2CA}"/>
              </a:ext>
            </a:extLst>
          </p:cNvPr>
          <p:cNvSpPr/>
          <p:nvPr/>
        </p:nvSpPr>
        <p:spPr>
          <a:xfrm rot="16200000">
            <a:off x="-1636106" y="4554890"/>
            <a:ext cx="4320000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20525D5-0C55-4AEB-9025-7CFC52083BF2}"/>
              </a:ext>
            </a:extLst>
          </p:cNvPr>
          <p:cNvSpPr/>
          <p:nvPr/>
        </p:nvSpPr>
        <p:spPr>
          <a:xfrm rot="16200000">
            <a:off x="-692410" y="5626939"/>
            <a:ext cx="2160000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1100C26-50AA-4E45-947B-5301F736A037}"/>
              </a:ext>
            </a:extLst>
          </p:cNvPr>
          <p:cNvSpPr/>
          <p:nvPr/>
        </p:nvSpPr>
        <p:spPr>
          <a:xfrm>
            <a:off x="1096796" y="6455535"/>
            <a:ext cx="1031556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PROJETO - EKA!!!</a:t>
            </a:r>
            <a:endParaRPr lang="pt-BR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9" name="Título 1">
            <a:extLst>
              <a:ext uri="{FF2B5EF4-FFF2-40B4-BE49-F238E27FC236}">
                <a16:creationId xmlns:a16="http://schemas.microsoft.com/office/drawing/2014/main" id="{BE68C331-9670-4FCF-A295-D5F1154982B1}"/>
              </a:ext>
            </a:extLst>
          </p:cNvPr>
          <p:cNvSpPr txBox="1">
            <a:spLocks/>
          </p:cNvSpPr>
          <p:nvPr/>
        </p:nvSpPr>
        <p:spPr>
          <a:xfrm>
            <a:off x="779636" y="394455"/>
            <a:ext cx="3448259" cy="8983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pt-BR"/>
            </a:defPPr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000" dirty="0">
                <a:solidFill>
                  <a:srgbClr val="FFFFFF"/>
                </a:solidFill>
              </a:rPr>
              <a:t>TEORIA II</a:t>
            </a:r>
          </a:p>
        </p:txBody>
      </p:sp>
      <p:sp>
        <p:nvSpPr>
          <p:cNvPr id="30" name="Espaço Reservado para Conteúdo 2">
            <a:extLst>
              <a:ext uri="{FF2B5EF4-FFF2-40B4-BE49-F238E27FC236}">
                <a16:creationId xmlns:a16="http://schemas.microsoft.com/office/drawing/2014/main" id="{7FE2094E-EE50-43B2-AB26-2A410E193DF9}"/>
              </a:ext>
            </a:extLst>
          </p:cNvPr>
          <p:cNvSpPr txBox="1">
            <a:spLocks/>
          </p:cNvSpPr>
          <p:nvPr/>
        </p:nvSpPr>
        <p:spPr>
          <a:xfrm>
            <a:off x="765240" y="1343812"/>
            <a:ext cx="4076608" cy="4963978"/>
          </a:xfrm>
          <a:prstGeom prst="rect">
            <a:avLst/>
          </a:prstGeom>
        </p:spPr>
        <p:txBody>
          <a:bodyPr vert="horz" lIns="0" tIns="45720" rIns="0" bIns="45720" rtlCol="0">
            <a:normAutofit fontScale="77500" lnSpcReduction="20000"/>
          </a:bodyPr>
          <a:lstStyle>
            <a:defPPr>
              <a:defRPr lang="pt-BR"/>
            </a:defPPr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6000" algn="l">
              <a:buFont typeface="Calibri" panose="020F0502020204030204" pitchFamily="34" charset="0"/>
              <a:buNone/>
            </a:pPr>
            <a:r>
              <a:rPr lang="pt-BR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Abordaremos essas habilidades:</a:t>
            </a:r>
            <a:endParaRPr lang="pt-BR" dirty="0">
              <a:solidFill>
                <a:srgbClr val="FFFFFF"/>
              </a:solidFill>
            </a:endParaRPr>
          </a:p>
          <a:p>
            <a:pPr marL="531813" indent="-342900" algn="l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pt-BR" dirty="0">
                <a:solidFill>
                  <a:srgbClr val="FFFFFF"/>
                </a:solidFill>
              </a:rPr>
              <a:t>Visão Geral</a:t>
            </a:r>
          </a:p>
          <a:p>
            <a:pPr marL="531813" indent="-342900" algn="l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pt-BR" dirty="0">
                <a:solidFill>
                  <a:srgbClr val="FFFFFF"/>
                </a:solidFill>
              </a:rPr>
              <a:t>Comunicação entre </a:t>
            </a:r>
            <a:r>
              <a:rPr lang="pt-BR" dirty="0" err="1">
                <a:solidFill>
                  <a:srgbClr val="FFFFFF"/>
                </a:solidFill>
              </a:rPr>
              <a:t>MicroServiço</a:t>
            </a:r>
            <a:endParaRPr lang="pt-BR" dirty="0">
              <a:solidFill>
                <a:srgbClr val="FFFFFF"/>
              </a:solidFill>
            </a:endParaRPr>
          </a:p>
          <a:p>
            <a:pPr marL="989013" lvl="1" indent="-3429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FFFFFF"/>
                </a:solidFill>
              </a:rPr>
              <a:t>Eventos/Mensageria</a:t>
            </a:r>
          </a:p>
          <a:p>
            <a:pPr marL="1446213" lvl="2" indent="-3429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FFFFFF"/>
                </a:solidFill>
              </a:rPr>
              <a:t>Service Bus (</a:t>
            </a:r>
            <a:r>
              <a:rPr lang="pt-BR" dirty="0" err="1">
                <a:solidFill>
                  <a:srgbClr val="FFFFFF"/>
                </a:solidFill>
              </a:rPr>
              <a:t>RabbitMQ</a:t>
            </a:r>
            <a:r>
              <a:rPr lang="pt-BR" dirty="0">
                <a:solidFill>
                  <a:srgbClr val="FFFFFF"/>
                </a:solidFill>
              </a:rPr>
              <a:t>)</a:t>
            </a:r>
          </a:p>
          <a:p>
            <a:pPr marL="1903413" lvl="3" indent="-3429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FFFFFF"/>
                </a:solidFill>
              </a:rPr>
              <a:t>Consistência Eventual</a:t>
            </a:r>
          </a:p>
          <a:p>
            <a:pPr marL="989013" lvl="1" indent="-3429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FFFFFF"/>
                </a:solidFill>
              </a:rPr>
              <a:t>Saga</a:t>
            </a:r>
          </a:p>
          <a:p>
            <a:pPr marL="1446213" lvl="2" indent="-3429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FFFFFF"/>
                </a:solidFill>
              </a:rPr>
              <a:t>Coreografia</a:t>
            </a:r>
          </a:p>
          <a:p>
            <a:pPr marL="1446213" lvl="2" indent="-3429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rgbClr val="FFFFFF"/>
                </a:solidFill>
              </a:rPr>
              <a:t>Orquestracao</a:t>
            </a:r>
            <a:endParaRPr lang="pt-BR" dirty="0">
              <a:solidFill>
                <a:srgbClr val="FFFFFF"/>
              </a:solidFill>
            </a:endParaRPr>
          </a:p>
          <a:p>
            <a:pPr marL="531813" indent="-342900" algn="l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pt-BR" dirty="0">
                <a:solidFill>
                  <a:srgbClr val="FFFFFF"/>
                </a:solidFill>
              </a:rPr>
              <a:t>Autenticação/Segurança</a:t>
            </a:r>
          </a:p>
          <a:p>
            <a:pPr marL="989013" lvl="1" indent="-3429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rgbClr val="FFFFFF"/>
                </a:solidFill>
              </a:rPr>
              <a:t>Api</a:t>
            </a:r>
            <a:r>
              <a:rPr lang="pt-BR" dirty="0">
                <a:solidFill>
                  <a:srgbClr val="FFFFFF"/>
                </a:solidFill>
              </a:rPr>
              <a:t> Gateway</a:t>
            </a:r>
          </a:p>
          <a:p>
            <a:pPr marL="1446213" lvl="2" indent="-3429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rgbClr val="FFFFFF"/>
                </a:solidFill>
              </a:rPr>
              <a:t>Agregator</a:t>
            </a:r>
            <a:endParaRPr lang="pt-BR" dirty="0">
              <a:solidFill>
                <a:srgbClr val="FFFFFF"/>
              </a:solidFill>
            </a:endParaRPr>
          </a:p>
          <a:p>
            <a:pPr marL="531813" indent="-342900" algn="l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pt-BR" dirty="0">
                <a:solidFill>
                  <a:srgbClr val="FFFFFF"/>
                </a:solidFill>
              </a:rPr>
              <a:t>Log e Monitoramento</a:t>
            </a:r>
          </a:p>
          <a:p>
            <a:pPr marL="531813" indent="-342900" algn="l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pt-BR" dirty="0">
                <a:solidFill>
                  <a:srgbClr val="FFFFFF"/>
                </a:solidFill>
              </a:rPr>
              <a:t>Testes</a:t>
            </a:r>
          </a:p>
          <a:p>
            <a:pPr marL="531813" indent="-342900" algn="l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pt-BR" dirty="0">
                <a:solidFill>
                  <a:srgbClr val="FFFFFF"/>
                </a:solidFill>
              </a:rPr>
              <a:t>Docker</a:t>
            </a:r>
          </a:p>
          <a:p>
            <a:pPr marL="531813" indent="-342900" algn="l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pt-BR" dirty="0">
                <a:solidFill>
                  <a:srgbClr val="FFFFFF"/>
                </a:solidFill>
              </a:rPr>
              <a:t>DDD</a:t>
            </a:r>
          </a:p>
          <a:p>
            <a:pPr marL="531813" indent="-342900" algn="l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pt-BR" dirty="0">
                <a:solidFill>
                  <a:srgbClr val="FFFFFF"/>
                </a:solidFill>
              </a:rPr>
              <a:t>CQRS</a:t>
            </a:r>
          </a:p>
          <a:p>
            <a:pPr marL="989013" lvl="1" indent="-3429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rgbClr val="FFFFFF"/>
                </a:solidFill>
              </a:rPr>
              <a:t>Event</a:t>
            </a:r>
            <a:r>
              <a:rPr lang="pt-BR" dirty="0">
                <a:solidFill>
                  <a:srgbClr val="FFFFFF"/>
                </a:solidFill>
              </a:rPr>
              <a:t> </a:t>
            </a:r>
            <a:r>
              <a:rPr lang="pt-BR" dirty="0" err="1">
                <a:solidFill>
                  <a:srgbClr val="FFFFFF"/>
                </a:solidFill>
              </a:rPr>
              <a:t>Sourcing</a:t>
            </a:r>
            <a:endParaRPr lang="pt-BR" dirty="0">
              <a:solidFill>
                <a:srgbClr val="FFFFFF"/>
              </a:solidFill>
            </a:endParaRPr>
          </a:p>
          <a:p>
            <a:pPr marL="989013" lvl="1" indent="-3429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rgbClr val="FFFFFF"/>
                </a:solidFill>
              </a:rPr>
              <a:t>Mediator</a:t>
            </a:r>
            <a:r>
              <a:rPr lang="pt-BR" dirty="0">
                <a:solidFill>
                  <a:srgbClr val="FFFFFF"/>
                </a:solidFill>
              </a:rPr>
              <a:t> </a:t>
            </a:r>
            <a:r>
              <a:rPr lang="pt-BR" dirty="0" err="1">
                <a:solidFill>
                  <a:srgbClr val="FFFFFF"/>
                </a:solidFill>
              </a:rPr>
              <a:t>Pattern</a:t>
            </a:r>
            <a:endParaRPr lang="pt-BR" dirty="0">
              <a:solidFill>
                <a:srgbClr val="FFFFFF"/>
              </a:solidFill>
            </a:endParaRPr>
          </a:p>
          <a:p>
            <a:pPr marL="531813" indent="-342900" algn="l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pt-BR" dirty="0">
              <a:solidFill>
                <a:srgbClr val="FFFFFF"/>
              </a:solidFill>
            </a:endParaRPr>
          </a:p>
          <a:p>
            <a:pPr marL="531813" indent="-342900" algn="l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pt-BR" dirty="0">
              <a:solidFill>
                <a:srgbClr val="FFFFFF"/>
              </a:solidFill>
            </a:endParaRPr>
          </a:p>
          <a:p>
            <a:pPr marL="404813" indent="-215900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pt-BR" dirty="0">
              <a:solidFill>
                <a:srgbClr val="FFFFFF"/>
              </a:solidFill>
            </a:endParaRPr>
          </a:p>
        </p:txBody>
      </p:sp>
      <p:sp>
        <p:nvSpPr>
          <p:cNvPr id="39" name="Espaço Reservado para o Número do Slide 4">
            <a:extLst>
              <a:ext uri="{FF2B5EF4-FFF2-40B4-BE49-F238E27FC236}">
                <a16:creationId xmlns:a16="http://schemas.microsoft.com/office/drawing/2014/main" id="{1EC2E8B9-473B-4E1E-A899-6F8BA973C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0596" y="6446838"/>
            <a:ext cx="617912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3A98EE3D-8CD1-4C3F-BD1C-C98C9596463C}" type="slidenum">
              <a:rPr lang="pt-BR" smtClean="0"/>
              <a:t>7</a:t>
            </a:fld>
            <a:endParaRPr lang="pt-BR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782E56F6-9768-4ED0-9C22-788407782D65}"/>
              </a:ext>
            </a:extLst>
          </p:cNvPr>
          <p:cNvCxnSpPr>
            <a:cxnSpLocks/>
          </p:cNvCxnSpPr>
          <p:nvPr/>
        </p:nvCxnSpPr>
        <p:spPr>
          <a:xfrm>
            <a:off x="850790" y="1292798"/>
            <a:ext cx="369735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>
            <a:extLst>
              <a:ext uri="{FF2B5EF4-FFF2-40B4-BE49-F238E27FC236}">
                <a16:creationId xmlns:a16="http://schemas.microsoft.com/office/drawing/2014/main" id="{C424D344-1D7D-492D-8401-DDE655F1BB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96743" y="1673014"/>
            <a:ext cx="6751765" cy="381621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7591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F5B8898-A81F-48C4-81F7-D9136453A25A}"/>
              </a:ext>
            </a:extLst>
          </p:cNvPr>
          <p:cNvSpPr/>
          <p:nvPr/>
        </p:nvSpPr>
        <p:spPr>
          <a:xfrm>
            <a:off x="171369" y="6404521"/>
            <a:ext cx="11880000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3514203A-3E56-4226-B680-7CF1E3560D13}"/>
              </a:ext>
            </a:extLst>
          </p:cNvPr>
          <p:cNvSpPr/>
          <p:nvPr/>
        </p:nvSpPr>
        <p:spPr>
          <a:xfrm rot="16200000">
            <a:off x="-2774483" y="3282340"/>
            <a:ext cx="6865100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155B578-104F-4B04-AFA4-2BB02AF4A2CA}"/>
              </a:ext>
            </a:extLst>
          </p:cNvPr>
          <p:cNvSpPr/>
          <p:nvPr/>
        </p:nvSpPr>
        <p:spPr>
          <a:xfrm rot="16200000">
            <a:off x="-1636106" y="4554890"/>
            <a:ext cx="4320000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20525D5-0C55-4AEB-9025-7CFC52083BF2}"/>
              </a:ext>
            </a:extLst>
          </p:cNvPr>
          <p:cNvSpPr/>
          <p:nvPr/>
        </p:nvSpPr>
        <p:spPr>
          <a:xfrm rot="16200000">
            <a:off x="-692410" y="5626939"/>
            <a:ext cx="2160000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1100C26-50AA-4E45-947B-5301F736A037}"/>
              </a:ext>
            </a:extLst>
          </p:cNvPr>
          <p:cNvSpPr/>
          <p:nvPr/>
        </p:nvSpPr>
        <p:spPr>
          <a:xfrm>
            <a:off x="1096796" y="6455535"/>
            <a:ext cx="1031556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PROJETO - EKA!!!</a:t>
            </a:r>
            <a:endParaRPr lang="pt-BR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9" name="Título 1">
            <a:extLst>
              <a:ext uri="{FF2B5EF4-FFF2-40B4-BE49-F238E27FC236}">
                <a16:creationId xmlns:a16="http://schemas.microsoft.com/office/drawing/2014/main" id="{BE68C331-9670-4FCF-A295-D5F1154982B1}"/>
              </a:ext>
            </a:extLst>
          </p:cNvPr>
          <p:cNvSpPr txBox="1">
            <a:spLocks/>
          </p:cNvSpPr>
          <p:nvPr/>
        </p:nvSpPr>
        <p:spPr>
          <a:xfrm>
            <a:off x="779636" y="394455"/>
            <a:ext cx="3448259" cy="8983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pt-BR"/>
            </a:defPPr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000" dirty="0">
                <a:solidFill>
                  <a:srgbClr val="FFFFFF"/>
                </a:solidFill>
              </a:rPr>
              <a:t>TEORIA III</a:t>
            </a:r>
          </a:p>
        </p:txBody>
      </p:sp>
      <p:sp>
        <p:nvSpPr>
          <p:cNvPr id="30" name="Espaço Reservado para Conteúdo 2">
            <a:extLst>
              <a:ext uri="{FF2B5EF4-FFF2-40B4-BE49-F238E27FC236}">
                <a16:creationId xmlns:a16="http://schemas.microsoft.com/office/drawing/2014/main" id="{7FE2094E-EE50-43B2-AB26-2A410E193DF9}"/>
              </a:ext>
            </a:extLst>
          </p:cNvPr>
          <p:cNvSpPr txBox="1">
            <a:spLocks/>
          </p:cNvSpPr>
          <p:nvPr/>
        </p:nvSpPr>
        <p:spPr>
          <a:xfrm>
            <a:off x="765240" y="1343811"/>
            <a:ext cx="4844985" cy="47852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defPPr>
              <a:defRPr lang="pt-BR"/>
            </a:defPPr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6000" algn="l">
              <a:buFont typeface="Calibri" panose="020F0502020204030204" pitchFamily="34" charset="0"/>
              <a:buNone/>
            </a:pPr>
            <a:r>
              <a:rPr lang="pt-BR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Abordaremos essas habilidades:</a:t>
            </a:r>
          </a:p>
          <a:p>
            <a:pPr marL="531813" indent="-342900" algn="l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bg1"/>
                </a:solidFill>
              </a:rPr>
              <a:t>Visão Geral</a:t>
            </a:r>
          </a:p>
          <a:p>
            <a:pPr marL="989013" lvl="1" indent="-3429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chemeClr val="bg1"/>
                </a:solidFill>
              </a:rPr>
              <a:t>Strategic</a:t>
            </a:r>
            <a:r>
              <a:rPr lang="pt-BR" dirty="0">
                <a:solidFill>
                  <a:schemeClr val="bg1"/>
                </a:solidFill>
              </a:rPr>
              <a:t> Design</a:t>
            </a:r>
          </a:p>
          <a:p>
            <a:pPr marL="1103313" lvl="2" algn="l">
              <a:spcBef>
                <a:spcPts val="600"/>
              </a:spcBef>
            </a:pPr>
            <a:r>
              <a:rPr lang="pt-BR" dirty="0">
                <a:solidFill>
                  <a:schemeClr val="bg1"/>
                </a:solidFill>
              </a:rPr>
              <a:t>Modelagem Estratégica</a:t>
            </a:r>
          </a:p>
          <a:p>
            <a:pPr marL="989013" lvl="1" indent="-3429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chemeClr val="bg1"/>
                </a:solidFill>
              </a:rPr>
              <a:t>Tatical</a:t>
            </a:r>
            <a:r>
              <a:rPr lang="pt-BR" dirty="0">
                <a:solidFill>
                  <a:schemeClr val="bg1"/>
                </a:solidFill>
              </a:rPr>
              <a:t> Design</a:t>
            </a:r>
          </a:p>
          <a:p>
            <a:pPr marL="1103313" lvl="2" algn="l">
              <a:spcBef>
                <a:spcPts val="600"/>
              </a:spcBef>
            </a:pPr>
            <a:r>
              <a:rPr lang="pt-BR" dirty="0">
                <a:solidFill>
                  <a:schemeClr val="bg1"/>
                </a:solidFill>
              </a:rPr>
              <a:t>Modelagem Tática</a:t>
            </a:r>
          </a:p>
          <a:p>
            <a:pPr marL="531813" indent="-342900" algn="l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bg1"/>
                </a:solidFill>
              </a:rPr>
              <a:t>Linguagem Ubíqua</a:t>
            </a:r>
          </a:p>
          <a:p>
            <a:pPr marL="531813" indent="-342900" algn="l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pt-BR" dirty="0" err="1">
                <a:solidFill>
                  <a:schemeClr val="bg1"/>
                </a:solidFill>
              </a:rPr>
              <a:t>Bounded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Contexts</a:t>
            </a:r>
            <a:r>
              <a:rPr lang="pt-BR" dirty="0">
                <a:solidFill>
                  <a:schemeClr val="bg1"/>
                </a:solidFill>
              </a:rPr>
              <a:t> </a:t>
            </a:r>
          </a:p>
          <a:p>
            <a:pPr marL="646113" lvl="1" algn="l">
              <a:spcBef>
                <a:spcPts val="600"/>
              </a:spcBef>
            </a:pPr>
            <a:r>
              <a:rPr lang="pt-BR" dirty="0">
                <a:solidFill>
                  <a:schemeClr val="bg1"/>
                </a:solidFill>
              </a:rPr>
              <a:t>(contextos delimitados)</a:t>
            </a:r>
          </a:p>
          <a:p>
            <a:pPr marL="531813" indent="-342900" algn="l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pt-BR" dirty="0" err="1">
                <a:solidFill>
                  <a:schemeClr val="bg1"/>
                </a:solidFill>
              </a:rPr>
              <a:t>Agregates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Objects</a:t>
            </a:r>
            <a:endParaRPr lang="pt-BR" dirty="0">
              <a:solidFill>
                <a:schemeClr val="bg1"/>
              </a:solidFill>
            </a:endParaRPr>
          </a:p>
          <a:p>
            <a:pPr marL="989013" lvl="1" indent="-3429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chemeClr val="bg1"/>
                </a:solidFill>
              </a:rPr>
              <a:t>Values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Objects</a:t>
            </a:r>
            <a:endParaRPr lang="pt-BR" dirty="0">
              <a:solidFill>
                <a:schemeClr val="bg1"/>
              </a:solidFill>
            </a:endParaRPr>
          </a:p>
          <a:p>
            <a:pPr marL="531813" indent="-342900" algn="l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bg1"/>
                </a:solidFill>
              </a:rPr>
              <a:t>CQRS</a:t>
            </a:r>
          </a:p>
          <a:p>
            <a:pPr marL="404813" indent="-215900" algn="l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pt-BR" dirty="0">
              <a:solidFill>
                <a:srgbClr val="FFFFFF"/>
              </a:solidFill>
            </a:endParaRPr>
          </a:p>
          <a:p>
            <a:pPr marL="404813" indent="-215900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pt-BR" dirty="0">
              <a:solidFill>
                <a:srgbClr val="FFFFFF"/>
              </a:solidFill>
            </a:endParaRPr>
          </a:p>
        </p:txBody>
      </p:sp>
      <p:sp>
        <p:nvSpPr>
          <p:cNvPr id="39" name="Espaço Reservado para o Número do Slide 4">
            <a:extLst>
              <a:ext uri="{FF2B5EF4-FFF2-40B4-BE49-F238E27FC236}">
                <a16:creationId xmlns:a16="http://schemas.microsoft.com/office/drawing/2014/main" id="{1EC2E8B9-473B-4E1E-A899-6F8BA973C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0596" y="6446838"/>
            <a:ext cx="617912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3A98EE3D-8CD1-4C3F-BD1C-C98C9596463C}" type="slidenum">
              <a:rPr lang="pt-BR" smtClean="0"/>
              <a:t>8</a:t>
            </a:fld>
            <a:endParaRPr lang="pt-BR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782E56F6-9768-4ED0-9C22-788407782D65}"/>
              </a:ext>
            </a:extLst>
          </p:cNvPr>
          <p:cNvCxnSpPr>
            <a:cxnSpLocks/>
          </p:cNvCxnSpPr>
          <p:nvPr/>
        </p:nvCxnSpPr>
        <p:spPr>
          <a:xfrm>
            <a:off x="850790" y="1292798"/>
            <a:ext cx="369735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Espaço Reservado para Conteúdo 5">
            <a:extLst>
              <a:ext uri="{FF2B5EF4-FFF2-40B4-BE49-F238E27FC236}">
                <a16:creationId xmlns:a16="http://schemas.microsoft.com/office/drawing/2014/main" id="{7DDB0D1C-6578-41F5-8552-64F018DCB0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61205" y="400382"/>
            <a:ext cx="4271927" cy="565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13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F5B8898-A81F-48C4-81F7-D9136453A25A}"/>
              </a:ext>
            </a:extLst>
          </p:cNvPr>
          <p:cNvSpPr/>
          <p:nvPr/>
        </p:nvSpPr>
        <p:spPr>
          <a:xfrm>
            <a:off x="171369" y="6404521"/>
            <a:ext cx="11880000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3514203A-3E56-4226-B680-7CF1E3560D13}"/>
              </a:ext>
            </a:extLst>
          </p:cNvPr>
          <p:cNvSpPr/>
          <p:nvPr/>
        </p:nvSpPr>
        <p:spPr>
          <a:xfrm rot="16200000">
            <a:off x="-2774483" y="3282340"/>
            <a:ext cx="6865100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155B578-104F-4B04-AFA4-2BB02AF4A2CA}"/>
              </a:ext>
            </a:extLst>
          </p:cNvPr>
          <p:cNvSpPr/>
          <p:nvPr/>
        </p:nvSpPr>
        <p:spPr>
          <a:xfrm rot="16200000">
            <a:off x="-1636106" y="4554890"/>
            <a:ext cx="4320000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20525D5-0C55-4AEB-9025-7CFC52083BF2}"/>
              </a:ext>
            </a:extLst>
          </p:cNvPr>
          <p:cNvSpPr/>
          <p:nvPr/>
        </p:nvSpPr>
        <p:spPr>
          <a:xfrm rot="16200000">
            <a:off x="-692410" y="5626939"/>
            <a:ext cx="2160000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1100C26-50AA-4E45-947B-5301F736A037}"/>
              </a:ext>
            </a:extLst>
          </p:cNvPr>
          <p:cNvSpPr/>
          <p:nvPr/>
        </p:nvSpPr>
        <p:spPr>
          <a:xfrm>
            <a:off x="1096796" y="6455535"/>
            <a:ext cx="1031556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PROJETO - EKA!!!</a:t>
            </a:r>
            <a:endParaRPr lang="pt-BR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9" name="Título 1">
            <a:extLst>
              <a:ext uri="{FF2B5EF4-FFF2-40B4-BE49-F238E27FC236}">
                <a16:creationId xmlns:a16="http://schemas.microsoft.com/office/drawing/2014/main" id="{BE68C331-9670-4FCF-A295-D5F1154982B1}"/>
              </a:ext>
            </a:extLst>
          </p:cNvPr>
          <p:cNvSpPr txBox="1">
            <a:spLocks/>
          </p:cNvSpPr>
          <p:nvPr/>
        </p:nvSpPr>
        <p:spPr>
          <a:xfrm>
            <a:off x="779636" y="394455"/>
            <a:ext cx="3448259" cy="8983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pt-BR"/>
            </a:defPPr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000" dirty="0">
                <a:solidFill>
                  <a:srgbClr val="FFFFFF"/>
                </a:solidFill>
              </a:rPr>
              <a:t>TEORIA IV</a:t>
            </a:r>
          </a:p>
        </p:txBody>
      </p:sp>
      <p:sp>
        <p:nvSpPr>
          <p:cNvPr id="30" name="Espaço Reservado para Conteúdo 2">
            <a:extLst>
              <a:ext uri="{FF2B5EF4-FFF2-40B4-BE49-F238E27FC236}">
                <a16:creationId xmlns:a16="http://schemas.microsoft.com/office/drawing/2014/main" id="{7FE2094E-EE50-43B2-AB26-2A410E193DF9}"/>
              </a:ext>
            </a:extLst>
          </p:cNvPr>
          <p:cNvSpPr txBox="1">
            <a:spLocks/>
          </p:cNvSpPr>
          <p:nvPr/>
        </p:nvSpPr>
        <p:spPr>
          <a:xfrm>
            <a:off x="685068" y="1343811"/>
            <a:ext cx="4517954" cy="47852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defPPr>
              <a:defRPr lang="pt-BR"/>
            </a:defPPr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6000" algn="l">
              <a:buFont typeface="Calibri" panose="020F0502020204030204" pitchFamily="34" charset="0"/>
              <a:buNone/>
            </a:pPr>
            <a:r>
              <a:rPr lang="pt-BR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Abordaremos essas habilidades:</a:t>
            </a:r>
          </a:p>
          <a:p>
            <a:pPr marL="531813" indent="-342900" algn="l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pt-BR" dirty="0">
                <a:solidFill>
                  <a:srgbClr val="FFFFFF"/>
                </a:solidFill>
              </a:rPr>
              <a:t>Visão Geral</a:t>
            </a:r>
          </a:p>
          <a:p>
            <a:pPr marL="531813" indent="-342900" algn="l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pt-BR" dirty="0">
                <a:solidFill>
                  <a:srgbClr val="FFFFFF"/>
                </a:solidFill>
              </a:rPr>
              <a:t>CQRS </a:t>
            </a:r>
            <a:r>
              <a:rPr lang="pt-BR" dirty="0" err="1">
                <a:solidFill>
                  <a:srgbClr val="FFFFFF"/>
                </a:solidFill>
              </a:rPr>
              <a:t>vs</a:t>
            </a:r>
            <a:r>
              <a:rPr lang="pt-BR" dirty="0">
                <a:solidFill>
                  <a:srgbClr val="FFFFFF"/>
                </a:solidFill>
              </a:rPr>
              <a:t> CRUD</a:t>
            </a:r>
          </a:p>
          <a:p>
            <a:pPr marL="862013" lvl="1" indent="-215900" algn="l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t-BR" dirty="0">
                <a:solidFill>
                  <a:srgbClr val="FFFFFF"/>
                </a:solidFill>
              </a:rPr>
              <a:t>Command</a:t>
            </a:r>
          </a:p>
          <a:p>
            <a:pPr marL="862013" lvl="1" indent="-215900" algn="l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t-BR" dirty="0">
                <a:solidFill>
                  <a:srgbClr val="FFFFFF"/>
                </a:solidFill>
              </a:rPr>
              <a:t>Query</a:t>
            </a:r>
          </a:p>
          <a:p>
            <a:pPr marL="531813" indent="-342900" algn="l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pt-BR" dirty="0">
                <a:solidFill>
                  <a:srgbClr val="FFFFFF"/>
                </a:solidFill>
              </a:rPr>
              <a:t>DDD</a:t>
            </a:r>
          </a:p>
          <a:p>
            <a:pPr marL="862013" lvl="1" indent="-215900" algn="l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t-BR" dirty="0">
                <a:solidFill>
                  <a:srgbClr val="FFFFFF"/>
                </a:solidFill>
              </a:rPr>
              <a:t>Remodelando</a:t>
            </a:r>
          </a:p>
          <a:p>
            <a:pPr marL="531813" indent="-342900" algn="l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pt-BR" dirty="0" err="1">
                <a:solidFill>
                  <a:srgbClr val="FFFFFF"/>
                </a:solidFill>
              </a:rPr>
              <a:t>Events</a:t>
            </a:r>
            <a:r>
              <a:rPr lang="pt-BR" dirty="0">
                <a:solidFill>
                  <a:srgbClr val="FFFFFF"/>
                </a:solidFill>
              </a:rPr>
              <a:t> </a:t>
            </a:r>
            <a:r>
              <a:rPr lang="pt-BR" dirty="0" err="1">
                <a:solidFill>
                  <a:srgbClr val="FFFFFF"/>
                </a:solidFill>
              </a:rPr>
              <a:t>Sourcing</a:t>
            </a:r>
            <a:endParaRPr lang="pt-BR" dirty="0">
              <a:solidFill>
                <a:srgbClr val="FFFFFF"/>
              </a:solidFill>
            </a:endParaRPr>
          </a:p>
          <a:p>
            <a:pPr marL="862013" lvl="1" indent="-215900" algn="l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t-BR" dirty="0">
                <a:solidFill>
                  <a:srgbClr val="FFFFFF"/>
                </a:solidFill>
              </a:rPr>
              <a:t>Sincronização</a:t>
            </a:r>
          </a:p>
          <a:p>
            <a:pPr marL="404813" indent="-215900" algn="l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pt-BR" dirty="0">
              <a:solidFill>
                <a:srgbClr val="FFFFFF"/>
              </a:solidFill>
            </a:endParaRPr>
          </a:p>
          <a:p>
            <a:pPr marL="404813" indent="-215900" algn="l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pt-BR" dirty="0">
              <a:solidFill>
                <a:srgbClr val="FFFFFF"/>
              </a:solidFill>
            </a:endParaRPr>
          </a:p>
        </p:txBody>
      </p:sp>
      <p:sp>
        <p:nvSpPr>
          <p:cNvPr id="39" name="Espaço Reservado para o Número do Slide 4">
            <a:extLst>
              <a:ext uri="{FF2B5EF4-FFF2-40B4-BE49-F238E27FC236}">
                <a16:creationId xmlns:a16="http://schemas.microsoft.com/office/drawing/2014/main" id="{1EC2E8B9-473B-4E1E-A899-6F8BA973C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0596" y="6446838"/>
            <a:ext cx="617912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3A98EE3D-8CD1-4C3F-BD1C-C98C9596463C}" type="slidenum">
              <a:rPr lang="pt-BR" smtClean="0"/>
              <a:t>9</a:t>
            </a:fld>
            <a:endParaRPr lang="pt-BR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782E56F6-9768-4ED0-9C22-788407782D65}"/>
              </a:ext>
            </a:extLst>
          </p:cNvPr>
          <p:cNvCxnSpPr>
            <a:cxnSpLocks/>
          </p:cNvCxnSpPr>
          <p:nvPr/>
        </p:nvCxnSpPr>
        <p:spPr>
          <a:xfrm>
            <a:off x="850790" y="1292798"/>
            <a:ext cx="369735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Espaço Reservado para Conteúdo 5">
            <a:extLst>
              <a:ext uri="{FF2B5EF4-FFF2-40B4-BE49-F238E27FC236}">
                <a16:creationId xmlns:a16="http://schemas.microsoft.com/office/drawing/2014/main" id="{B98AF34A-E4DD-4452-83B6-A1598C9023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48250" y="351222"/>
            <a:ext cx="6798164" cy="4170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F143B35-F13F-41F4-8F05-B4F8A1847D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95155" y="4538377"/>
            <a:ext cx="1765154" cy="176515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188C87D-0D21-4487-AD58-F9786EBEAB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3105" y="4581890"/>
            <a:ext cx="1656218" cy="1944256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918991C-A46F-4E7B-832C-F3AE062CF1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14806" y="5390440"/>
            <a:ext cx="1431578" cy="52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075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 build="p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371</Words>
  <Application>Microsoft Office PowerPoint</Application>
  <PresentationFormat>Widescreen</PresentationFormat>
  <Paragraphs>156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Ribeiro, Amauri Aparecido</dc:creator>
  <cp:lastModifiedBy>Ribeiro, Amauri Aparecido</cp:lastModifiedBy>
  <cp:revision>62</cp:revision>
  <dcterms:created xsi:type="dcterms:W3CDTF">2022-04-28T10:09:21Z</dcterms:created>
  <dcterms:modified xsi:type="dcterms:W3CDTF">2022-05-11T03:35:52Z</dcterms:modified>
</cp:coreProperties>
</file>