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1" r:id="rId4"/>
    <p:sldId id="262" r:id="rId5"/>
    <p:sldId id="265" r:id="rId6"/>
    <p:sldId id="264" r:id="rId7"/>
    <p:sldId id="263" r:id="rId8"/>
    <p:sldId id="268" r:id="rId9"/>
    <p:sldId id="281" r:id="rId10"/>
    <p:sldId id="282" r:id="rId11"/>
    <p:sldId id="283" r:id="rId12"/>
    <p:sldId id="285" r:id="rId13"/>
    <p:sldId id="269" r:id="rId14"/>
    <p:sldId id="286" r:id="rId15"/>
    <p:sldId id="287" r:id="rId16"/>
    <p:sldId id="288" r:id="rId17"/>
    <p:sldId id="289" r:id="rId18"/>
    <p:sldId id="284" r:id="rId19"/>
    <p:sldId id="290" r:id="rId20"/>
    <p:sldId id="291" r:id="rId21"/>
    <p:sldId id="292" r:id="rId22"/>
    <p:sldId id="270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5" r:id="rId35"/>
    <p:sldId id="304" r:id="rId36"/>
    <p:sldId id="306" r:id="rId37"/>
    <p:sldId id="307" r:id="rId38"/>
    <p:sldId id="308" r:id="rId39"/>
    <p:sldId id="309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50CD3-1374-42E7-9773-405CA57BD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5B6FE3-332C-47F2-8FE0-04EA26093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78CA34-632B-47B2-B034-A7C230FE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E0B8A6-D42F-4AF8-9D27-10CC19A2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80DD07-3F87-409B-92F0-B42ABEE0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90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29155-900E-42BB-AF31-194EBD1F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638F87-F7DD-4DC2-89C8-662BC928C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EF5C55-C29B-4AEB-9322-B0349952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F67648-DD8F-4E9F-90CC-E0AE390F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5F0257-826F-44E2-97AB-9F1975D0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60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554698-D1AF-424A-A2CC-2B1FBFFA0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C4E303-AEBF-46E9-BEB8-E90E6D0B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2668C1-296F-4017-8189-010DFF5DD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1B797E-24BD-4BDD-BB55-F0BE4665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E32862-732B-454A-A292-AF39D95E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47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8100A-24BA-4466-B152-B30A0400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78BA69-45F4-4649-9432-AC134F1D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905F76-A492-4F71-BEA7-692C897D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2A8F80-BDF5-462D-BD95-1C302792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751700-EDDB-478A-BE30-C8F34109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88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B1B3D-031C-4E6C-BD23-D35820C8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ACB85B-6F15-497C-93EB-9BDE9FB76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5DD8BA-DA1E-4D49-8F47-61B87EB4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DFC90A-2297-4F25-AADF-15814B50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353D97-964D-4204-BB55-CD1D439F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29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3BCAA-B6EF-4F44-A21B-936B7461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42CBEE-B6FE-4AA0-A451-A6D0A9BD4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976F06-F2E6-491A-B467-CEA44CB55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EA8C9D-9F74-4D7B-B880-5D821D07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AF21C6-E6C1-4CB4-85AA-BE7A3F8C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C5C43F-BDE4-4925-A775-A538F2CD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20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DA164-2D11-4901-A13B-15A257A5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E96469-396B-4462-94D6-AA5E4B253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48491F-31E3-4404-B505-ADC15BB38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0D41B4-1B62-414C-9918-50103E963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5F9210-089C-422E-BBEE-93FBAFC9F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003483-CDBD-471F-9BD7-C1CEFF0D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1C42779-FE5D-40E5-9035-C29DD713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935ED81-DE98-4371-AF24-140FF702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99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59D76-875D-41DB-A70A-8C6791C2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B1E800-A998-49D9-9C20-E7F9541E0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CE52CA-A73E-49E5-AB08-67135E14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81A6CD-C8AF-4ADD-BF91-6BA1A261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19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17F9A1B-7775-403C-9606-08A0C250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EE2935-E11B-4D57-BBDA-80023D62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B60CFE-F61A-4502-BDB6-AE88CBBF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83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8ED0D-5B1E-4CCE-BBEF-0EA68665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4FCBD2-98DC-4C9A-AB66-596B17C6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D516FC-8B27-4648-AB24-1E5AD976B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49E85E-F6DA-4B04-B95C-AEA7D553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12F06F-BD0C-4774-A348-91EA6E05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AD73CF-5056-43F8-B636-CBF225C7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51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2E569-5B91-4B37-B5D8-78DC4C85D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09C479-32FB-4493-952A-ADC6163EB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9E649D-5EBA-45E3-9DF1-19B05BF96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EE8CD0-2403-487A-9847-E3B40DF9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60331D-251A-4766-A7FD-CE7BB2F7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D711CA-E928-484D-8C3A-F5A68596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67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C2626D-ED63-400A-9FCF-DCF6AA40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01726B-96F2-4AAC-AAE9-C11E3E43C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B2F19F-ABDC-40D6-A18E-AF0501E1D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0D0C2-A165-4226-AD43-D695A5F93656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DB5333-637E-4D99-B70E-B27240184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E8C18B-9BA1-445B-8656-3B02E9850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7AEFA-50B2-4C84-8B94-F1CE5FAC37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26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slide" Target="slide35.xml"/><Relationship Id="rId4" Type="http://schemas.openxmlformats.org/officeDocument/2006/relationships/slide" Target="slide3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343DEE5B-4038-401B-BDA3-D18834D2E7AD}"/>
              </a:ext>
            </a:extLst>
          </p:cNvPr>
          <p:cNvSpPr/>
          <p:nvPr/>
        </p:nvSpPr>
        <p:spPr>
          <a:xfrm>
            <a:off x="4265917" y="1777544"/>
            <a:ext cx="3817113" cy="38171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CD4C945-7F70-49C8-B7CB-DAD8E4BBB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5944" y="1694952"/>
            <a:ext cx="3397393" cy="3397393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2D2A4263-C1E4-44D6-971A-B809A5E5D94C}"/>
              </a:ext>
            </a:extLst>
          </p:cNvPr>
          <p:cNvGrpSpPr/>
          <p:nvPr/>
        </p:nvGrpSpPr>
        <p:grpSpPr>
          <a:xfrm>
            <a:off x="2207954" y="4033095"/>
            <a:ext cx="1535200" cy="2174992"/>
            <a:chOff x="2256132" y="4010001"/>
            <a:chExt cx="1535200" cy="2174992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9F88D88B-9D34-4BA7-BEB8-CC077A5F4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56132" y="4374631"/>
              <a:ext cx="780223" cy="1810362"/>
            </a:xfrm>
            <a:prstGeom prst="rect">
              <a:avLst/>
            </a:prstGeom>
          </p:spPr>
        </p:pic>
        <p:pic>
          <p:nvPicPr>
            <p:cNvPr id="13" name="Imagem 12" descr="Ícone&#10;&#10;Descrição gerada automaticamente">
              <a:extLst>
                <a:ext uri="{FF2B5EF4-FFF2-40B4-BE49-F238E27FC236}">
                  <a16:creationId xmlns:a16="http://schemas.microsoft.com/office/drawing/2014/main" id="{FCD5009C-0E75-4081-B7C3-121D945B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441" y="4010001"/>
              <a:ext cx="810891" cy="2043086"/>
            </a:xfrm>
            <a:prstGeom prst="rect">
              <a:avLst/>
            </a:prstGeom>
          </p:spPr>
        </p:pic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4464475-029C-4E07-ABE3-E683EF32053B}"/>
              </a:ext>
            </a:extLst>
          </p:cNvPr>
          <p:cNvSpPr txBox="1"/>
          <p:nvPr/>
        </p:nvSpPr>
        <p:spPr>
          <a:xfrm>
            <a:off x="3314125" y="5528183"/>
            <a:ext cx="59537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 err="1">
                <a:ln w="1016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</a:t>
            </a:r>
            <a:r>
              <a:rPr lang="pt-BR" sz="2800" b="1" dirty="0" err="1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nhancing</a:t>
            </a:r>
            <a:r>
              <a:rPr lang="pt-BR" sz="28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t-BR" sz="4000" b="1" dirty="0" err="1">
                <a:ln w="1016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</a:t>
            </a:r>
            <a:r>
              <a:rPr lang="pt-BR" sz="2800" b="1" dirty="0" err="1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nowledge</a:t>
            </a:r>
            <a:r>
              <a:rPr lang="pt-BR" sz="28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t-BR" sz="4000" b="1" dirty="0">
                <a:ln w="1016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</a:t>
            </a:r>
            <a:r>
              <a:rPr lang="pt-BR" sz="28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lways</a:t>
            </a:r>
            <a:endParaRPr lang="pt-BR" sz="16600" b="1" cap="none" spc="0" dirty="0">
              <a:ln w="10160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BE53533-EE3B-470A-87E7-2C4A119D3BDE}"/>
              </a:ext>
            </a:extLst>
          </p:cNvPr>
          <p:cNvCxnSpPr>
            <a:cxnSpLocks/>
          </p:cNvCxnSpPr>
          <p:nvPr/>
        </p:nvCxnSpPr>
        <p:spPr>
          <a:xfrm>
            <a:off x="3036354" y="1655624"/>
            <a:ext cx="0" cy="4644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9BFA25FA-55DB-4B68-AFA9-74FDD9694740}"/>
              </a:ext>
            </a:extLst>
          </p:cNvPr>
          <p:cNvSpPr/>
          <p:nvPr/>
        </p:nvSpPr>
        <p:spPr>
          <a:xfrm>
            <a:off x="3080222" y="2121457"/>
            <a:ext cx="730619" cy="464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BF34317D-42E1-4B9B-933A-3FCD6B590B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784" y="1184559"/>
            <a:ext cx="810891" cy="2043086"/>
          </a:xfrm>
          <a:prstGeom prst="rect">
            <a:avLst/>
          </a:prstGeom>
        </p:spPr>
      </p:pic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6B6A179-A181-4984-804E-E3A3FDBCE8B0}"/>
              </a:ext>
            </a:extLst>
          </p:cNvPr>
          <p:cNvCxnSpPr>
            <a:cxnSpLocks/>
          </p:cNvCxnSpPr>
          <p:nvPr/>
        </p:nvCxnSpPr>
        <p:spPr>
          <a:xfrm>
            <a:off x="9547487" y="1655624"/>
            <a:ext cx="0" cy="464400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6">
            <a:extLst>
              <a:ext uri="{FF2B5EF4-FFF2-40B4-BE49-F238E27FC236}">
                <a16:creationId xmlns:a16="http://schemas.microsoft.com/office/drawing/2014/main" id="{4F231644-C52C-4E2D-7BBA-0A114D34B708}"/>
              </a:ext>
            </a:extLst>
          </p:cNvPr>
          <p:cNvSpPr/>
          <p:nvPr/>
        </p:nvSpPr>
        <p:spPr>
          <a:xfrm>
            <a:off x="3693994" y="-85966"/>
            <a:ext cx="395807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9600" b="1" cap="none" spc="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PROJET</a:t>
            </a:r>
          </a:p>
        </p:txBody>
      </p:sp>
      <p:pic>
        <p:nvPicPr>
          <p:cNvPr id="19" name="Imagem 8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588C94F9-DC45-D7E7-F7DC-AE342105B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56" y="222091"/>
            <a:ext cx="986348" cy="986348"/>
          </a:xfrm>
          <a:prstGeom prst="rect">
            <a:avLst/>
          </a:prstGeom>
        </p:spPr>
      </p:pic>
      <p:sp>
        <p:nvSpPr>
          <p:cNvPr id="5" name="Callout: Double Bent Line with No Border 4">
            <a:extLst>
              <a:ext uri="{FF2B5EF4-FFF2-40B4-BE49-F238E27FC236}">
                <a16:creationId xmlns:a16="http://schemas.microsoft.com/office/drawing/2014/main" id="{AEFE1185-CF42-ADBA-C006-40CAFA3B8F7D}"/>
              </a:ext>
            </a:extLst>
          </p:cNvPr>
          <p:cNvSpPr/>
          <p:nvPr/>
        </p:nvSpPr>
        <p:spPr>
          <a:xfrm>
            <a:off x="1192394" y="190919"/>
            <a:ext cx="1972837" cy="1292776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75765"/>
              <a:gd name="adj8" fmla="val 89025"/>
            </a:avLst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accent1"/>
                </a:solidFill>
              </a:rPr>
              <a:t>O Projeto EKA é um portal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Callout: Double Bent Line with No Border 21">
            <a:extLst>
              <a:ext uri="{FF2B5EF4-FFF2-40B4-BE49-F238E27FC236}">
                <a16:creationId xmlns:a16="http://schemas.microsoft.com/office/drawing/2014/main" id="{EFFF675A-C9D5-193B-50FD-7A4DD5ED279D}"/>
              </a:ext>
            </a:extLst>
          </p:cNvPr>
          <p:cNvSpPr/>
          <p:nvPr/>
        </p:nvSpPr>
        <p:spPr>
          <a:xfrm>
            <a:off x="873736" y="2608369"/>
            <a:ext cx="1770776" cy="1641262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49633"/>
              <a:gd name="adj8" fmla="val 83251"/>
            </a:avLst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accent1"/>
                </a:solidFill>
              </a:rPr>
              <a:t>no qual vocês entrarão ...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3" name="Callout: Double Bent Line with No Border 22">
            <a:extLst>
              <a:ext uri="{FF2B5EF4-FFF2-40B4-BE49-F238E27FC236}">
                <a16:creationId xmlns:a16="http://schemas.microsoft.com/office/drawing/2014/main" id="{532C9860-26D6-4EE7-5289-7E55855E7160}"/>
              </a:ext>
            </a:extLst>
          </p:cNvPr>
          <p:cNvSpPr/>
          <p:nvPr/>
        </p:nvSpPr>
        <p:spPr>
          <a:xfrm flipH="1">
            <a:off x="9842990" y="2842431"/>
            <a:ext cx="1780043" cy="3365656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29454"/>
              <a:gd name="adj6" fmla="val 10637"/>
              <a:gd name="adj7" fmla="val -32728"/>
              <a:gd name="adj8" fmla="val 73043"/>
            </a:avLst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sairão diferentes.</a:t>
            </a:r>
            <a:endParaRPr lang="pt-BR" sz="10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900" b="1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0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muito mais </a:t>
            </a:r>
            <a:br>
              <a:rPr lang="pt-BR" sz="20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conhecimento.</a:t>
            </a:r>
            <a:br>
              <a:rPr lang="pt-BR" sz="20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1000" b="1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 seja, por cima da carne seca!!!!</a:t>
            </a:r>
            <a:endParaRPr lang="en-US" sz="2000" b="1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C6B136-E63F-D44E-666F-65D671E84C3A}"/>
              </a:ext>
            </a:extLst>
          </p:cNvPr>
          <p:cNvSpPr/>
          <p:nvPr/>
        </p:nvSpPr>
        <p:spPr>
          <a:xfrm>
            <a:off x="98320" y="0"/>
            <a:ext cx="91440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5" grpId="0" animBg="1"/>
      <p:bldP spid="22" grpId="0" animBg="1"/>
      <p:bldP spid="2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BD57A-EC80-F7CB-B1F7-8B6E4958A9C2}"/>
              </a:ext>
            </a:extLst>
          </p:cNvPr>
          <p:cNvSpPr txBox="1"/>
          <p:nvPr/>
        </p:nvSpPr>
        <p:spPr>
          <a:xfrm>
            <a:off x="50292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5 - XGH vale tudo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CFCCA-CA97-8152-B8CB-7818FAE93DE8}"/>
              </a:ext>
            </a:extLst>
          </p:cNvPr>
          <p:cNvSpPr txBox="1"/>
          <p:nvPr/>
        </p:nvSpPr>
        <p:spPr>
          <a:xfrm>
            <a:off x="502920" y="1444250"/>
            <a:ext cx="10972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pPr algn="ctr"/>
            <a:r>
              <a:rPr lang="pt-BR" dirty="0"/>
              <a:t>Resolveu o problema? Compilou? </a:t>
            </a:r>
            <a:r>
              <a:rPr lang="pt-BR" dirty="0" err="1"/>
              <a:t>Commit</a:t>
            </a:r>
            <a:r>
              <a:rPr lang="pt-BR" dirty="0"/>
              <a:t> e era isso.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5E47A2-736B-1EF9-4675-99492C9B9640}"/>
              </a:ext>
            </a:extLst>
          </p:cNvPr>
          <p:cNvCxnSpPr>
            <a:cxnSpLocks/>
          </p:cNvCxnSpPr>
          <p:nvPr/>
        </p:nvCxnSpPr>
        <p:spPr>
          <a:xfrm flipV="1">
            <a:off x="502920" y="1083405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95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BD57A-EC80-F7CB-B1F7-8B6E4958A9C2}"/>
              </a:ext>
            </a:extLst>
          </p:cNvPr>
          <p:cNvSpPr txBox="1"/>
          <p:nvPr/>
        </p:nvSpPr>
        <p:spPr>
          <a:xfrm>
            <a:off x="50292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6 - </a:t>
            </a:r>
            <a:r>
              <a:rPr lang="pt-BR" dirty="0" err="1"/>
              <a:t>Commit</a:t>
            </a:r>
            <a:r>
              <a:rPr lang="pt-BR" dirty="0"/>
              <a:t> sempre antes de update.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78705-784A-D9A3-A7A5-04CADB549CBA}"/>
              </a:ext>
            </a:extLst>
          </p:cNvPr>
          <p:cNvSpPr txBox="1"/>
          <p:nvPr/>
        </p:nvSpPr>
        <p:spPr>
          <a:xfrm>
            <a:off x="502920" y="1443526"/>
            <a:ext cx="10972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pPr algn="ctr"/>
            <a:r>
              <a:rPr lang="pt-BR" dirty="0"/>
              <a:t>Se der merda, a sua parte estará sempre correta.. e seus colegas que se fodam.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10B17D-4C98-A878-D194-BFCD1F9D3396}"/>
              </a:ext>
            </a:extLst>
          </p:cNvPr>
          <p:cNvCxnSpPr>
            <a:cxnSpLocks/>
          </p:cNvCxnSpPr>
          <p:nvPr/>
        </p:nvCxnSpPr>
        <p:spPr>
          <a:xfrm flipV="1">
            <a:off x="502920" y="1083405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35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BD57A-EC80-F7CB-B1F7-8B6E4958A9C2}"/>
              </a:ext>
            </a:extLst>
          </p:cNvPr>
          <p:cNvSpPr txBox="1"/>
          <p:nvPr/>
        </p:nvSpPr>
        <p:spPr>
          <a:xfrm>
            <a:off x="50292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7 - XGH não tem prazo.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3A413-484B-A9D5-6291-9358ADE95B4E}"/>
              </a:ext>
            </a:extLst>
          </p:cNvPr>
          <p:cNvSpPr txBox="1"/>
          <p:nvPr/>
        </p:nvSpPr>
        <p:spPr>
          <a:xfrm>
            <a:off x="502920" y="1447266"/>
            <a:ext cx="10972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pPr algn="ctr"/>
            <a:r>
              <a:rPr lang="pt-BR" dirty="0"/>
              <a:t>Os prazos passados pelo seu cliente são meros detalhes. Você SEMPRE conseguirá implementar TUDO no tempo necessário (nem que isso implique em acessar o BD por um script malaco).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DBF65C-6C53-B2CF-D6B8-23632D8EC03B}"/>
              </a:ext>
            </a:extLst>
          </p:cNvPr>
          <p:cNvCxnSpPr>
            <a:cxnSpLocks/>
          </p:cNvCxnSpPr>
          <p:nvPr/>
        </p:nvCxnSpPr>
        <p:spPr>
          <a:xfrm flipV="1">
            <a:off x="502920" y="108506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41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B6DEB-114D-0437-69CE-BE98371C3756}"/>
              </a:ext>
            </a:extLst>
          </p:cNvPr>
          <p:cNvSpPr txBox="1"/>
          <p:nvPr/>
        </p:nvSpPr>
        <p:spPr>
          <a:xfrm>
            <a:off x="651510" y="0"/>
            <a:ext cx="10972800" cy="212365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8 -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preparado</a:t>
            </a:r>
            <a:r>
              <a:rPr lang="en-US" dirty="0"/>
              <a:t> para </a:t>
            </a:r>
            <a:r>
              <a:rPr lang="en-US" dirty="0" err="1"/>
              <a:t>pular</a:t>
            </a:r>
            <a:r>
              <a:rPr lang="en-US" dirty="0"/>
              <a:t> fora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barco</a:t>
            </a:r>
            <a:r>
              <a:rPr lang="en-US" dirty="0"/>
              <a:t> </a:t>
            </a:r>
            <a:r>
              <a:rPr lang="en-US" dirty="0" err="1"/>
              <a:t>começar</a:t>
            </a:r>
            <a:r>
              <a:rPr lang="en-US" dirty="0"/>
              <a:t> a </a:t>
            </a:r>
            <a:r>
              <a:rPr lang="en-US" dirty="0" err="1"/>
              <a:t>afundar</a:t>
            </a:r>
            <a:r>
              <a:rPr lang="en-US" dirty="0"/>
              <a:t>…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coloque</a:t>
            </a:r>
            <a:r>
              <a:rPr lang="en-US" dirty="0"/>
              <a:t> a culpa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alguém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algo.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779EC-08DC-2E50-DDC2-E97EF06ACC86}"/>
              </a:ext>
            </a:extLst>
          </p:cNvPr>
          <p:cNvSpPr txBox="1"/>
          <p:nvPr/>
        </p:nvSpPr>
        <p:spPr>
          <a:xfrm>
            <a:off x="651510" y="2905949"/>
            <a:ext cx="109728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XGH, um </a:t>
            </a:r>
            <a:r>
              <a:rPr lang="en-US" dirty="0" err="1"/>
              <a:t>dia</a:t>
            </a:r>
            <a:r>
              <a:rPr lang="en-US" dirty="0"/>
              <a:t> o </a:t>
            </a:r>
            <a:r>
              <a:rPr lang="en-US" dirty="0" err="1"/>
              <a:t>barco</a:t>
            </a:r>
            <a:r>
              <a:rPr lang="en-US" dirty="0"/>
              <a:t> </a:t>
            </a:r>
            <a:r>
              <a:rPr lang="en-US" dirty="0" err="1"/>
              <a:t>afunda</a:t>
            </a:r>
            <a:r>
              <a:rPr lang="en-US" dirty="0"/>
              <a:t>.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o tempo </a:t>
            </a:r>
            <a:r>
              <a:rPr lang="en-US" dirty="0" err="1"/>
              <a:t>passa</a:t>
            </a:r>
            <a:r>
              <a:rPr lang="en-US" dirty="0"/>
              <a:t>, </a:t>
            </a:r>
            <a:r>
              <a:rPr lang="en-US" dirty="0" err="1"/>
              <a:t>mais</a:t>
            </a:r>
            <a:r>
              <a:rPr lang="en-US" dirty="0"/>
              <a:t> o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vira</a:t>
            </a:r>
            <a:r>
              <a:rPr lang="en-US" dirty="0"/>
              <a:t> um </a:t>
            </a:r>
            <a:r>
              <a:rPr lang="en-US" dirty="0" err="1"/>
              <a:t>monstro</a:t>
            </a:r>
            <a:r>
              <a:rPr lang="en-US" dirty="0"/>
              <a:t>. O </a:t>
            </a:r>
            <a:r>
              <a:rPr lang="en-US" dirty="0" err="1"/>
              <a:t>dia</a:t>
            </a:r>
            <a:r>
              <a:rPr lang="en-US" dirty="0"/>
              <a:t> que a casa </a:t>
            </a:r>
            <a:r>
              <a:rPr lang="en-US" dirty="0" err="1"/>
              <a:t>cair</a:t>
            </a:r>
            <a:r>
              <a:rPr lang="en-US" dirty="0"/>
              <a:t>, é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curriculum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cadastrado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APInfo</a:t>
            </a:r>
            <a:r>
              <a:rPr lang="en-US" dirty="0"/>
              <a:t>, </a:t>
            </a:r>
            <a:r>
              <a:rPr lang="en-US" dirty="0" err="1"/>
              <a:t>Linkedin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algo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colocar</a:t>
            </a:r>
            <a:r>
              <a:rPr lang="en-US" dirty="0"/>
              <a:t> a culpa.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42F0E1-32CA-E863-B7F5-C5B8E6D48C3E}"/>
              </a:ext>
            </a:extLst>
          </p:cNvPr>
          <p:cNvCxnSpPr>
            <a:cxnSpLocks/>
          </p:cNvCxnSpPr>
          <p:nvPr/>
        </p:nvCxnSpPr>
        <p:spPr>
          <a:xfrm flipV="1">
            <a:off x="651510" y="250559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4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B6DEB-114D-0437-69CE-BE98371C3756}"/>
              </a:ext>
            </a:extLst>
          </p:cNvPr>
          <p:cNvSpPr txBox="1"/>
          <p:nvPr/>
        </p:nvSpPr>
        <p:spPr>
          <a:xfrm>
            <a:off x="666750" y="-13208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9 -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autêntico</a:t>
            </a:r>
            <a:r>
              <a:rPr lang="en-US" dirty="0"/>
              <a:t>, XGH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respeita</a:t>
            </a:r>
            <a:r>
              <a:rPr lang="en-US" dirty="0"/>
              <a:t> </a:t>
            </a:r>
            <a:r>
              <a:rPr lang="en-US" dirty="0" err="1"/>
              <a:t>padrões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21D55-52E8-D980-6B1F-EA7383350916}"/>
              </a:ext>
            </a:extLst>
          </p:cNvPr>
          <p:cNvSpPr txBox="1"/>
          <p:nvPr/>
        </p:nvSpPr>
        <p:spPr>
          <a:xfrm>
            <a:off x="666750" y="1354775"/>
            <a:ext cx="10972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US" dirty="0" err="1"/>
              <a:t>Escreva</a:t>
            </a:r>
            <a:r>
              <a:rPr lang="en-US" dirty="0"/>
              <a:t> 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entender</a:t>
            </a:r>
            <a:r>
              <a:rPr lang="en-US" dirty="0"/>
              <a:t>, se resolver o </a:t>
            </a:r>
            <a:r>
              <a:rPr lang="en-US" dirty="0" err="1"/>
              <a:t>problema</a:t>
            </a:r>
            <a:r>
              <a:rPr lang="en-US" dirty="0"/>
              <a:t>, commit e era </a:t>
            </a:r>
            <a:r>
              <a:rPr lang="en-US" dirty="0" err="1"/>
              <a:t>isso</a:t>
            </a:r>
            <a:r>
              <a:rPr lang="en-US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C84741-6EAD-05B3-6A4C-1D88E5F48003}"/>
              </a:ext>
            </a:extLst>
          </p:cNvPr>
          <p:cNvCxnSpPr>
            <a:cxnSpLocks/>
          </p:cNvCxnSpPr>
          <p:nvPr/>
        </p:nvCxnSpPr>
        <p:spPr>
          <a:xfrm flipV="1">
            <a:off x="666750" y="987808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7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B6DEB-114D-0437-69CE-BE98371C3756}"/>
              </a:ext>
            </a:extLst>
          </p:cNvPr>
          <p:cNvSpPr txBox="1"/>
          <p:nvPr/>
        </p:nvSpPr>
        <p:spPr>
          <a:xfrm>
            <a:off x="65151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10 -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refactoring, </a:t>
            </a:r>
            <a:r>
              <a:rPr lang="en-US" dirty="0" err="1"/>
              <a:t>apenas</a:t>
            </a:r>
            <a:r>
              <a:rPr lang="en-US" dirty="0"/>
              <a:t> rework.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0F626-178A-E9C8-86B8-086DCB5FEBFC}"/>
              </a:ext>
            </a:extLst>
          </p:cNvPr>
          <p:cNvSpPr txBox="1"/>
          <p:nvPr/>
        </p:nvSpPr>
        <p:spPr>
          <a:xfrm>
            <a:off x="651510" y="1363287"/>
            <a:ext cx="10972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US" dirty="0"/>
              <a:t>Se der </a:t>
            </a:r>
            <a:r>
              <a:rPr lang="en-US" dirty="0" err="1"/>
              <a:t>merda</a:t>
            </a:r>
            <a:r>
              <a:rPr lang="en-US" dirty="0"/>
              <a:t>, </a:t>
            </a:r>
            <a:r>
              <a:rPr lang="en-US" dirty="0" err="1"/>
              <a:t>refaça</a:t>
            </a:r>
            <a:r>
              <a:rPr lang="en-US" dirty="0"/>
              <a:t> um XGH </a:t>
            </a:r>
            <a:r>
              <a:rPr lang="en-US" dirty="0" err="1"/>
              <a:t>rápido</a:t>
            </a:r>
            <a:r>
              <a:rPr lang="en-US" dirty="0"/>
              <a:t> que </a:t>
            </a:r>
            <a:r>
              <a:rPr lang="en-US" dirty="0" err="1"/>
              <a:t>solucione</a:t>
            </a:r>
            <a:r>
              <a:rPr lang="en-US" dirty="0"/>
              <a:t> o </a:t>
            </a:r>
            <a:r>
              <a:rPr lang="en-US" dirty="0" err="1"/>
              <a:t>problema</a:t>
            </a:r>
            <a:r>
              <a:rPr lang="en-US" dirty="0"/>
              <a:t>. O </a:t>
            </a:r>
            <a:r>
              <a:rPr lang="en-US" dirty="0" err="1"/>
              <a:t>dia</a:t>
            </a:r>
            <a:r>
              <a:rPr lang="en-US" dirty="0"/>
              <a:t> que o rework </a:t>
            </a:r>
            <a:r>
              <a:rPr lang="en-US" dirty="0" err="1"/>
              <a:t>implicar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reescrever</a:t>
            </a:r>
            <a:r>
              <a:rPr lang="en-US" dirty="0"/>
              <a:t> 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, pule fora, o </a:t>
            </a:r>
            <a:r>
              <a:rPr lang="en-US" dirty="0" err="1"/>
              <a:t>barco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afundar</a:t>
            </a:r>
            <a:r>
              <a:rPr lang="en-US" dirty="0"/>
              <a:t> </a:t>
            </a:r>
            <a:r>
              <a:rPr lang="en-US" sz="2400" i="1" dirty="0">
                <a:solidFill>
                  <a:srgbClr val="C0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(Vide Axioma 8)</a:t>
            </a:r>
            <a:r>
              <a:rPr lang="en-US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BF4206-D59F-9497-FD18-90E353FFECD3}"/>
              </a:ext>
            </a:extLst>
          </p:cNvPr>
          <p:cNvCxnSpPr>
            <a:cxnSpLocks/>
          </p:cNvCxnSpPr>
          <p:nvPr/>
        </p:nvCxnSpPr>
        <p:spPr>
          <a:xfrm flipV="1">
            <a:off x="651510" y="1008757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3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B6DEB-114D-0437-69CE-BE98371C3756}"/>
              </a:ext>
            </a:extLst>
          </p:cNvPr>
          <p:cNvSpPr txBox="1"/>
          <p:nvPr/>
        </p:nvSpPr>
        <p:spPr>
          <a:xfrm>
            <a:off x="65151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11 - XGH é </a:t>
            </a:r>
            <a:r>
              <a:rPr lang="en-US" dirty="0" err="1"/>
              <a:t>totalmente</a:t>
            </a:r>
            <a:r>
              <a:rPr lang="en-US" dirty="0"/>
              <a:t> </a:t>
            </a:r>
            <a:r>
              <a:rPr lang="en-US" dirty="0" err="1"/>
              <a:t>anárquico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6C729-D6F5-A716-3A32-ADCD97F9777B}"/>
              </a:ext>
            </a:extLst>
          </p:cNvPr>
          <p:cNvSpPr txBox="1"/>
          <p:nvPr/>
        </p:nvSpPr>
        <p:spPr>
          <a:xfrm>
            <a:off x="651510" y="1475259"/>
            <a:ext cx="10972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US" dirty="0"/>
              <a:t>A </a:t>
            </a:r>
            <a:r>
              <a:rPr lang="en-US" dirty="0" err="1"/>
              <a:t>figura</a:t>
            </a:r>
            <a:r>
              <a:rPr lang="en-US" dirty="0"/>
              <a:t> de um </a:t>
            </a:r>
            <a:r>
              <a:rPr lang="en-US" dirty="0" err="1"/>
              <a:t>gerente</a:t>
            </a:r>
            <a:r>
              <a:rPr lang="en-US" dirty="0"/>
              <a:t> de </a:t>
            </a:r>
            <a:r>
              <a:rPr lang="en-US" dirty="0" err="1"/>
              <a:t>projeto</a:t>
            </a:r>
            <a:r>
              <a:rPr lang="en-US" dirty="0"/>
              <a:t> é </a:t>
            </a:r>
            <a:r>
              <a:rPr lang="en-US" dirty="0" err="1"/>
              <a:t>totalmente</a:t>
            </a:r>
            <a:r>
              <a:rPr lang="en-US" dirty="0"/>
              <a:t> </a:t>
            </a:r>
            <a:r>
              <a:rPr lang="en-US" dirty="0" err="1"/>
              <a:t>descartável</a:t>
            </a:r>
            <a:r>
              <a:rPr lang="en-US" dirty="0"/>
              <a:t>.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dono</a:t>
            </a:r>
            <a:r>
              <a:rPr lang="en-US" dirty="0"/>
              <a:t>, </a:t>
            </a:r>
            <a:r>
              <a:rPr lang="en-US" dirty="0" err="1"/>
              <a:t>cada</a:t>
            </a:r>
            <a:r>
              <a:rPr lang="en-US" dirty="0"/>
              <a:t> um </a:t>
            </a:r>
            <a:r>
              <a:rPr lang="en-US" dirty="0" err="1"/>
              <a:t>faz</a:t>
            </a:r>
            <a:r>
              <a:rPr lang="en-US" dirty="0"/>
              <a:t> o que </a:t>
            </a:r>
            <a:r>
              <a:rPr lang="en-US" dirty="0" err="1"/>
              <a:t>quiser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hora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e </a:t>
            </a:r>
            <a:r>
              <a:rPr lang="en-US" dirty="0" err="1"/>
              <a:t>requisitos</a:t>
            </a:r>
            <a:r>
              <a:rPr lang="en-US" dirty="0"/>
              <a:t> </a:t>
            </a:r>
            <a:r>
              <a:rPr lang="en-US" dirty="0" err="1"/>
              <a:t>vão</a:t>
            </a:r>
            <a:r>
              <a:rPr lang="en-US" dirty="0"/>
              <a:t> </a:t>
            </a:r>
            <a:r>
              <a:rPr lang="en-US" dirty="0" err="1"/>
              <a:t>surgindo</a:t>
            </a:r>
            <a:r>
              <a:rPr lang="en-US" dirty="0"/>
              <a:t> </a:t>
            </a:r>
            <a:r>
              <a:rPr lang="en-US" sz="2400" i="1" dirty="0">
                <a:solidFill>
                  <a:srgbClr val="C0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(Vide Axioma 4)</a:t>
            </a:r>
            <a:r>
              <a:rPr lang="en-US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61C932-F828-54E3-B530-153237EABC7D}"/>
              </a:ext>
            </a:extLst>
          </p:cNvPr>
          <p:cNvCxnSpPr>
            <a:cxnSpLocks/>
          </p:cNvCxnSpPr>
          <p:nvPr/>
        </p:nvCxnSpPr>
        <p:spPr>
          <a:xfrm flipV="1">
            <a:off x="651510" y="1121555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68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B6DEB-114D-0437-69CE-BE98371C3756}"/>
              </a:ext>
            </a:extLst>
          </p:cNvPr>
          <p:cNvSpPr txBox="1"/>
          <p:nvPr/>
        </p:nvSpPr>
        <p:spPr>
          <a:xfrm>
            <a:off x="666750" y="0"/>
            <a:ext cx="10972800" cy="14465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12 - Se </a:t>
            </a:r>
            <a:r>
              <a:rPr lang="en-US" dirty="0" err="1"/>
              <a:t>iluda</a:t>
            </a:r>
            <a:r>
              <a:rPr lang="en-US" dirty="0"/>
              <a:t> sempre com </a:t>
            </a:r>
            <a:r>
              <a:rPr lang="en-US" dirty="0" err="1"/>
              <a:t>promessas</a:t>
            </a:r>
            <a:r>
              <a:rPr lang="en-US" dirty="0"/>
              <a:t> de </a:t>
            </a:r>
            <a:r>
              <a:rPr lang="en-US" dirty="0" err="1"/>
              <a:t>melhorias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9C3A24-F9AE-B4E6-361D-7C5840EE5FE2}"/>
              </a:ext>
            </a:extLst>
          </p:cNvPr>
          <p:cNvSpPr txBox="1"/>
          <p:nvPr/>
        </p:nvSpPr>
        <p:spPr>
          <a:xfrm>
            <a:off x="666750" y="2172303"/>
            <a:ext cx="10972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accent1"/>
                </a:solidFill>
              </a:rPr>
              <a:t>Colocar</a:t>
            </a:r>
            <a:r>
              <a:rPr lang="en-US" sz="2800" dirty="0">
                <a:solidFill>
                  <a:schemeClr val="accent1"/>
                </a:solidFill>
              </a:rPr>
              <a:t> TODO no </a:t>
            </a:r>
            <a:r>
              <a:rPr lang="en-US" sz="2800" dirty="0" err="1">
                <a:solidFill>
                  <a:schemeClr val="accent1"/>
                </a:solidFill>
              </a:rPr>
              <a:t>código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como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uma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promessa</a:t>
            </a:r>
            <a:r>
              <a:rPr lang="en-US" sz="2800" dirty="0">
                <a:solidFill>
                  <a:schemeClr val="accent1"/>
                </a:solidFill>
              </a:rPr>
              <a:t> de </a:t>
            </a:r>
            <a:r>
              <a:rPr lang="en-US" sz="2800" dirty="0" err="1">
                <a:solidFill>
                  <a:schemeClr val="accent1"/>
                </a:solidFill>
              </a:rPr>
              <a:t>melhoria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ajuda</a:t>
            </a:r>
            <a:r>
              <a:rPr lang="en-US" sz="2800" dirty="0">
                <a:solidFill>
                  <a:schemeClr val="accent1"/>
                </a:solidFill>
              </a:rPr>
              <a:t> o </a:t>
            </a:r>
            <a:r>
              <a:rPr lang="en-US" sz="2800" dirty="0" err="1">
                <a:solidFill>
                  <a:schemeClr val="accent1"/>
                </a:solidFill>
              </a:rPr>
              <a:t>desenvolvedor</a:t>
            </a:r>
            <a:r>
              <a:rPr lang="en-US" sz="2800" dirty="0">
                <a:solidFill>
                  <a:schemeClr val="accent1"/>
                </a:solidFill>
              </a:rPr>
              <a:t> XGH a </a:t>
            </a:r>
            <a:r>
              <a:rPr lang="en-US" sz="2800" dirty="0" err="1">
                <a:solidFill>
                  <a:schemeClr val="accent1"/>
                </a:solidFill>
              </a:rPr>
              <a:t>não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sentir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remorso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ou</a:t>
            </a:r>
            <a:r>
              <a:rPr lang="en-US" sz="2800" dirty="0">
                <a:solidFill>
                  <a:schemeClr val="accent1"/>
                </a:solidFill>
              </a:rPr>
              <a:t> culpa pela </a:t>
            </a:r>
            <a:r>
              <a:rPr lang="en-US" sz="2800" dirty="0" err="1">
                <a:solidFill>
                  <a:schemeClr val="accent1"/>
                </a:solidFill>
              </a:rPr>
              <a:t>cagada</a:t>
            </a:r>
            <a:r>
              <a:rPr lang="en-US" sz="2800" dirty="0">
                <a:solidFill>
                  <a:schemeClr val="accent1"/>
                </a:solidFill>
              </a:rPr>
              <a:t> que fez. 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É claro que o refactoring </a:t>
            </a:r>
            <a:r>
              <a:rPr lang="en-US" sz="2800" dirty="0" err="1">
                <a:solidFill>
                  <a:schemeClr val="accent1"/>
                </a:solidFill>
              </a:rPr>
              <a:t>nunca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será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feito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400" i="1" dirty="0">
                <a:solidFill>
                  <a:srgbClr val="C0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(Vide Axioma 10)</a:t>
            </a:r>
            <a:r>
              <a:rPr lang="en-US" sz="2800" dirty="0">
                <a:solidFill>
                  <a:srgbClr val="C00000"/>
                </a:solidFill>
              </a:rPr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13AA5C-BAF3-E448-F733-F4BF062B987D}"/>
              </a:ext>
            </a:extLst>
          </p:cNvPr>
          <p:cNvCxnSpPr>
            <a:cxnSpLocks/>
          </p:cNvCxnSpPr>
          <p:nvPr/>
        </p:nvCxnSpPr>
        <p:spPr>
          <a:xfrm flipV="1">
            <a:off x="666750" y="1808081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9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8A105-9687-A747-406C-6D02DC4CAFF3}"/>
              </a:ext>
            </a:extLst>
          </p:cNvPr>
          <p:cNvSpPr txBox="1"/>
          <p:nvPr/>
        </p:nvSpPr>
        <p:spPr>
          <a:xfrm>
            <a:off x="538315" y="0"/>
            <a:ext cx="10972800" cy="14465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13 - XGH é </a:t>
            </a:r>
            <a:r>
              <a:rPr lang="en-US" dirty="0" err="1"/>
              <a:t>absoluto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se </a:t>
            </a:r>
            <a:r>
              <a:rPr lang="en-US" dirty="0" err="1"/>
              <a:t>prende</a:t>
            </a:r>
            <a:r>
              <a:rPr lang="en-US" dirty="0"/>
              <a:t> à </a:t>
            </a:r>
            <a:r>
              <a:rPr lang="en-US" dirty="0" err="1"/>
              <a:t>coisas</a:t>
            </a:r>
            <a:r>
              <a:rPr lang="en-US" dirty="0"/>
              <a:t> </a:t>
            </a:r>
            <a:r>
              <a:rPr lang="en-US" dirty="0" err="1"/>
              <a:t>relativas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DCE4E4-0CBC-25F8-6026-8939876228C5}"/>
              </a:ext>
            </a:extLst>
          </p:cNvPr>
          <p:cNvSpPr txBox="1"/>
          <p:nvPr/>
        </p:nvSpPr>
        <p:spPr>
          <a:xfrm>
            <a:off x="538315" y="2171942"/>
            <a:ext cx="10972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US" dirty="0" err="1"/>
              <a:t>Prazo</a:t>
            </a:r>
            <a:r>
              <a:rPr lang="en-US" dirty="0"/>
              <a:t> e </a:t>
            </a:r>
            <a:r>
              <a:rPr lang="en-US" dirty="0" err="1"/>
              <a:t>custo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absolutos</a:t>
            </a:r>
            <a:r>
              <a:rPr lang="en-US" dirty="0"/>
              <a:t>, </a:t>
            </a:r>
            <a:r>
              <a:rPr lang="en-US" dirty="0" err="1"/>
              <a:t>qualidade</a:t>
            </a:r>
            <a:r>
              <a:rPr lang="en-US" dirty="0"/>
              <a:t> é </a:t>
            </a:r>
            <a:r>
              <a:rPr lang="en-US" dirty="0" err="1"/>
              <a:t>totalmente</a:t>
            </a:r>
            <a:r>
              <a:rPr lang="en-US" dirty="0"/>
              <a:t> </a:t>
            </a:r>
            <a:r>
              <a:rPr lang="en-US" dirty="0" err="1"/>
              <a:t>relativa</a:t>
            </a:r>
            <a:r>
              <a:rPr lang="en-US" dirty="0"/>
              <a:t>. Jamais </a:t>
            </a:r>
            <a:r>
              <a:rPr lang="en-US" dirty="0" err="1"/>
              <a:t>pense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qualidade</a:t>
            </a:r>
            <a:r>
              <a:rPr lang="en-US" dirty="0"/>
              <a:t> e sim no </a:t>
            </a:r>
            <a:r>
              <a:rPr lang="en-US" dirty="0" err="1"/>
              <a:t>menor</a:t>
            </a:r>
            <a:r>
              <a:rPr lang="en-US" dirty="0"/>
              <a:t> tempo que a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implementada</a:t>
            </a:r>
            <a:r>
              <a:rPr lang="en-US" dirty="0"/>
              <a:t>, </a:t>
            </a:r>
            <a:r>
              <a:rPr lang="en-US" dirty="0" err="1"/>
              <a:t>aliás</a:t>
            </a:r>
            <a:r>
              <a:rPr lang="en-US" dirty="0"/>
              <a:t>…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pense</a:t>
            </a:r>
            <a:r>
              <a:rPr lang="en-US" dirty="0"/>
              <a:t>, </a:t>
            </a:r>
            <a:r>
              <a:rPr lang="en-US" dirty="0" err="1"/>
              <a:t>faça</a:t>
            </a:r>
            <a:r>
              <a:rPr lang="en-US" dirty="0"/>
              <a:t>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3C6B32-B8A4-DDCC-7EAE-E06E27BD9EBD}"/>
              </a:ext>
            </a:extLst>
          </p:cNvPr>
          <p:cNvCxnSpPr>
            <a:cxnSpLocks/>
          </p:cNvCxnSpPr>
          <p:nvPr/>
        </p:nvCxnSpPr>
        <p:spPr>
          <a:xfrm flipV="1">
            <a:off x="538315" y="1817412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69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8A105-9687-A747-406C-6D02DC4CAFF3}"/>
              </a:ext>
            </a:extLst>
          </p:cNvPr>
          <p:cNvSpPr txBox="1"/>
          <p:nvPr/>
        </p:nvSpPr>
        <p:spPr>
          <a:xfrm>
            <a:off x="47752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14 - XGH é atemporal.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D548F-8E1E-1224-0A6F-9C4DE264F3D1}"/>
              </a:ext>
            </a:extLst>
          </p:cNvPr>
          <p:cNvSpPr txBox="1"/>
          <p:nvPr/>
        </p:nvSpPr>
        <p:spPr>
          <a:xfrm>
            <a:off x="477520" y="1465099"/>
            <a:ext cx="10972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US" dirty="0"/>
              <a:t>Scrum, XP…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 é modinha. O XGH </a:t>
            </a:r>
            <a:r>
              <a:rPr lang="en-US" dirty="0" err="1"/>
              <a:t>não</a:t>
            </a:r>
            <a:r>
              <a:rPr lang="en-US" dirty="0"/>
              <a:t> se </a:t>
            </a:r>
            <a:r>
              <a:rPr lang="en-US" dirty="0" err="1"/>
              <a:t>prende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modinhas do </a:t>
            </a:r>
            <a:r>
              <a:rPr lang="en-US" dirty="0" err="1"/>
              <a:t>momento</a:t>
            </a:r>
            <a:r>
              <a:rPr lang="en-US" dirty="0"/>
              <a:t>, </a:t>
            </a:r>
            <a:r>
              <a:rPr lang="en-US" dirty="0" err="1"/>
              <a:t>isso</a:t>
            </a:r>
            <a:r>
              <a:rPr lang="en-US" dirty="0"/>
              <a:t> é </a:t>
            </a:r>
            <a:r>
              <a:rPr lang="en-US" dirty="0" err="1"/>
              <a:t>coisa</a:t>
            </a:r>
            <a:r>
              <a:rPr lang="en-US" dirty="0"/>
              <a:t> de </a:t>
            </a:r>
            <a:r>
              <a:rPr lang="en-US" dirty="0" err="1"/>
              <a:t>viado</a:t>
            </a:r>
            <a:r>
              <a:rPr lang="en-US" dirty="0"/>
              <a:t>. XGH sempre </a:t>
            </a:r>
            <a:r>
              <a:rPr lang="en-US" dirty="0" err="1"/>
              <a:t>foi</a:t>
            </a:r>
            <a:r>
              <a:rPr lang="en-US" dirty="0"/>
              <a:t> e sempre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aqueles</a:t>
            </a:r>
            <a:r>
              <a:rPr lang="en-US" dirty="0"/>
              <a:t> que </a:t>
            </a:r>
            <a:r>
              <a:rPr lang="en-US" dirty="0" err="1"/>
              <a:t>desprezam</a:t>
            </a:r>
            <a:r>
              <a:rPr lang="en-US" dirty="0"/>
              <a:t> a </a:t>
            </a:r>
            <a:r>
              <a:rPr lang="en-US" dirty="0" err="1"/>
              <a:t>qualidade</a:t>
            </a:r>
            <a:r>
              <a:rPr lang="en-US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D047A4-49E3-640E-D353-2A134F3AB099}"/>
              </a:ext>
            </a:extLst>
          </p:cNvPr>
          <p:cNvCxnSpPr>
            <a:cxnSpLocks/>
          </p:cNvCxnSpPr>
          <p:nvPr/>
        </p:nvCxnSpPr>
        <p:spPr>
          <a:xfrm flipV="1">
            <a:off x="477520" y="1112227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07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9812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Vai 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latin typeface="+mj-lt"/>
              </a:rPr>
              <a:t>começar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!!!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6A1A8-D984-CADA-F0E0-EC2EB325911A}"/>
              </a:ext>
            </a:extLst>
          </p:cNvPr>
          <p:cNvSpPr/>
          <p:nvPr/>
        </p:nvSpPr>
        <p:spPr>
          <a:xfrm>
            <a:off x="1160139" y="458403"/>
            <a:ext cx="4689987" cy="2917722"/>
          </a:xfrm>
          <a:prstGeom prst="rect">
            <a:avLst/>
          </a:prstGeom>
          <a:solidFill>
            <a:schemeClr val="accent5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latin typeface="+mj-lt"/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7CAC94-7440-CAF9-D219-B2960549BBA6}"/>
              </a:ext>
            </a:extLst>
          </p:cNvPr>
          <p:cNvSpPr/>
          <p:nvPr/>
        </p:nvSpPr>
        <p:spPr>
          <a:xfrm rot="21203365">
            <a:off x="1565975" y="1999158"/>
            <a:ext cx="4009343" cy="127953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prstTxWarp prst="textFadeLeft">
              <a:avLst/>
            </a:prstTxWarp>
            <a:spAutoFit/>
          </a:bodyPr>
          <a:lstStyle/>
          <a:p>
            <a:pPr algn="ctr"/>
            <a:r>
              <a:rPr lang="en-US" sz="5400" b="1" i="1" dirty="0">
                <a:ln w="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INAUGURAL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69A69B-120C-4881-0CE5-895C705DD522}"/>
              </a:ext>
            </a:extLst>
          </p:cNvPr>
          <p:cNvSpPr/>
          <p:nvPr/>
        </p:nvSpPr>
        <p:spPr>
          <a:xfrm rot="21203365">
            <a:off x="1573606" y="510644"/>
            <a:ext cx="388603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FadeRight">
              <a:avLst/>
            </a:prstTxWarp>
            <a:spAutoFit/>
          </a:bodyPr>
          <a:lstStyle/>
          <a:p>
            <a:pPr algn="ctr"/>
            <a:r>
              <a:rPr lang="en-US" sz="7200" b="1" cap="none" spc="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AULA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282256-D189-23B1-A942-16A76EFF1399}"/>
              </a:ext>
            </a:extLst>
          </p:cNvPr>
          <p:cNvCxnSpPr/>
          <p:nvPr/>
        </p:nvCxnSpPr>
        <p:spPr>
          <a:xfrm flipV="1">
            <a:off x="985271" y="1237082"/>
            <a:ext cx="5053781" cy="1219200"/>
          </a:xfrm>
          <a:prstGeom prst="line">
            <a:avLst/>
          </a:prstGeom>
          <a:ln w="1428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F913EEB-7EA4-C08F-71AF-85DEC2A9C30D}"/>
              </a:ext>
            </a:extLst>
          </p:cNvPr>
          <p:cNvSpPr/>
          <p:nvPr/>
        </p:nvSpPr>
        <p:spPr>
          <a:xfrm>
            <a:off x="1895557" y="3715663"/>
            <a:ext cx="3219150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Amanh</a:t>
            </a:r>
            <a:r>
              <a:rPr lang="pt-B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ã</a:t>
            </a:r>
          </a:p>
          <a:p>
            <a:pPr algn="ctr"/>
            <a:r>
              <a:rPr lang="pt-B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07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/06 – 18:30hs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05027C3-8157-DE80-26B0-41A6743EA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0869198">
            <a:off x="6321605" y="2817606"/>
            <a:ext cx="5367750" cy="3251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D7DE244-9FBA-9405-770F-4120C9A5469D}"/>
              </a:ext>
            </a:extLst>
          </p:cNvPr>
          <p:cNvSpPr/>
          <p:nvPr/>
        </p:nvSpPr>
        <p:spPr>
          <a:xfrm rot="20813723">
            <a:off x="5929520" y="2209692"/>
            <a:ext cx="55600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</a:rPr>
              <a:t>Para corrida do </a:t>
            </a:r>
            <a:r>
              <a:rPr lang="en-US" sz="3200" dirty="0" err="1">
                <a:ln w="0"/>
                <a:solidFill>
                  <a:schemeClr val="accent1"/>
                </a:solidFill>
              </a:rPr>
              <a:t>conhecimento</a:t>
            </a:r>
            <a:endParaRPr lang="en-US" sz="3200" b="0" cap="none" spc="0" dirty="0">
              <a:ln w="0"/>
              <a:solidFill>
                <a:schemeClr val="accent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80A8934-ADCD-ECE8-61D3-B746BC9C1959}"/>
              </a:ext>
            </a:extLst>
          </p:cNvPr>
          <p:cNvGrpSpPr/>
          <p:nvPr/>
        </p:nvGrpSpPr>
        <p:grpSpPr>
          <a:xfrm>
            <a:off x="5914049" y="359819"/>
            <a:ext cx="6433314" cy="1521409"/>
            <a:chOff x="5926542" y="407151"/>
            <a:chExt cx="6039051" cy="152140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806AE94-B0AE-3BD1-FA77-848EA1543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21213558">
              <a:off x="5926542" y="460865"/>
              <a:ext cx="6039051" cy="1467695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1962D6-8C18-389B-124F-46706435E8EC}"/>
                </a:ext>
              </a:extLst>
            </p:cNvPr>
            <p:cNvSpPr/>
            <p:nvPr/>
          </p:nvSpPr>
          <p:spPr>
            <a:xfrm rot="20765568">
              <a:off x="6390338" y="407151"/>
              <a:ext cx="5560089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1"/>
                  </a:solidFill>
                </a:rPr>
                <a:t>GRANDE </a:t>
              </a:r>
              <a:endParaRPr lang="en-US" sz="4400" dirty="0">
                <a:ln w="0"/>
                <a:solidFill>
                  <a:schemeClr val="accent1"/>
                </a:solidFill>
              </a:endParaRPr>
            </a:p>
            <a:p>
              <a:pPr algn="ctr"/>
              <a:r>
                <a:rPr lang="en-US" sz="4400" b="0" cap="none" spc="0" dirty="0">
                  <a:ln w="0"/>
                  <a:solidFill>
                    <a:schemeClr val="accent1"/>
                  </a:solidFill>
                </a:rPr>
                <a:t>LARGADA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7037AC1-9319-9C3A-0C07-000B94FB7EFE}"/>
              </a:ext>
            </a:extLst>
          </p:cNvPr>
          <p:cNvSpPr/>
          <p:nvPr/>
        </p:nvSpPr>
        <p:spPr>
          <a:xfrm>
            <a:off x="98959" y="0"/>
            <a:ext cx="91440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25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25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16" grpId="0"/>
      <p:bldP spid="28" grpId="0"/>
      <p:bldP spid="32" grpId="0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8A105-9687-A747-406C-6D02DC4CAFF3}"/>
              </a:ext>
            </a:extLst>
          </p:cNvPr>
          <p:cNvSpPr txBox="1"/>
          <p:nvPr/>
        </p:nvSpPr>
        <p:spPr>
          <a:xfrm>
            <a:off x="51308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15 - XGH </a:t>
            </a:r>
            <a:r>
              <a:rPr lang="en-US" dirty="0" err="1"/>
              <a:t>nem</a:t>
            </a:r>
            <a:r>
              <a:rPr lang="en-US" dirty="0"/>
              <a:t> sempre é POG.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EAB9F-0342-F8A6-45DA-052520C1F38C}"/>
              </a:ext>
            </a:extLst>
          </p:cNvPr>
          <p:cNvSpPr txBox="1"/>
          <p:nvPr/>
        </p:nvSpPr>
        <p:spPr>
          <a:xfrm>
            <a:off x="513080" y="1469861"/>
            <a:ext cx="10972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US" dirty="0" err="1"/>
              <a:t>Muitas</a:t>
            </a:r>
            <a:r>
              <a:rPr lang="en-US" dirty="0"/>
              <a:t> POG’s </a:t>
            </a:r>
            <a:r>
              <a:rPr lang="en-US" dirty="0" err="1"/>
              <a:t>exigem</a:t>
            </a:r>
            <a:r>
              <a:rPr lang="en-US" dirty="0"/>
              <a:t> um </a:t>
            </a:r>
            <a:r>
              <a:rPr lang="en-US" dirty="0" err="1"/>
              <a:t>raciocínio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elevado</a:t>
            </a:r>
            <a:r>
              <a:rPr lang="en-US" dirty="0"/>
              <a:t>, XGH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raciocina</a:t>
            </a:r>
            <a:r>
              <a:rPr lang="en-US" dirty="0"/>
              <a:t> </a:t>
            </a:r>
            <a:r>
              <a:rPr lang="en-US" sz="2400" i="1" dirty="0">
                <a:solidFill>
                  <a:srgbClr val="C0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(Vide Axioma 1)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C511A7-8394-FCAF-41F2-FBF1EC41D69D}"/>
              </a:ext>
            </a:extLst>
          </p:cNvPr>
          <p:cNvCxnSpPr>
            <a:cxnSpLocks/>
          </p:cNvCxnSpPr>
          <p:nvPr/>
        </p:nvCxnSpPr>
        <p:spPr>
          <a:xfrm flipV="1">
            <a:off x="513080" y="1112227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61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8A105-9687-A747-406C-6D02DC4CAFF3}"/>
              </a:ext>
            </a:extLst>
          </p:cNvPr>
          <p:cNvSpPr txBox="1"/>
          <p:nvPr/>
        </p:nvSpPr>
        <p:spPr>
          <a:xfrm>
            <a:off x="51308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16 -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tente</a:t>
            </a:r>
            <a:r>
              <a:rPr lang="en-US" dirty="0"/>
              <a:t> </a:t>
            </a:r>
            <a:r>
              <a:rPr lang="en-US" dirty="0" err="1"/>
              <a:t>remar</a:t>
            </a:r>
            <a:r>
              <a:rPr lang="en-US" dirty="0"/>
              <a:t> contra a </a:t>
            </a:r>
            <a:r>
              <a:rPr lang="en-US" dirty="0" err="1"/>
              <a:t>maré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BF5258-4428-8BF8-9144-1C4328B843CB}"/>
              </a:ext>
            </a:extLst>
          </p:cNvPr>
          <p:cNvSpPr txBox="1"/>
          <p:nvPr/>
        </p:nvSpPr>
        <p:spPr>
          <a:xfrm>
            <a:off x="513080" y="1472878"/>
            <a:ext cx="109728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US" dirty="0"/>
              <a:t>Caso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colegas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usam</a:t>
            </a:r>
            <a:r>
              <a:rPr lang="en-US" dirty="0"/>
              <a:t> XGH para </a:t>
            </a:r>
            <a:r>
              <a:rPr lang="en-US" dirty="0" err="1"/>
              <a:t>programar</a:t>
            </a:r>
            <a:r>
              <a:rPr lang="en-US" dirty="0"/>
              <a:t> e </a:t>
            </a:r>
            <a:r>
              <a:rPr lang="en-US" dirty="0" err="1"/>
              <a:t>você</a:t>
            </a:r>
            <a:r>
              <a:rPr lang="en-US" dirty="0"/>
              <a:t> é um coxinha que </a:t>
            </a:r>
            <a:r>
              <a:rPr lang="en-US" dirty="0" err="1"/>
              <a:t>gosta</a:t>
            </a:r>
            <a:r>
              <a:rPr lang="en-US" dirty="0"/>
              <a:t> de </a:t>
            </a:r>
            <a:r>
              <a:rPr lang="en-US" dirty="0" err="1"/>
              <a:t>fazer</a:t>
            </a:r>
            <a:r>
              <a:rPr lang="en-US" dirty="0"/>
              <a:t> as </a:t>
            </a:r>
            <a:r>
              <a:rPr lang="en-US" dirty="0" err="1"/>
              <a:t>coisas</a:t>
            </a:r>
            <a:r>
              <a:rPr lang="en-US" dirty="0"/>
              <a:t> </a:t>
            </a:r>
            <a:r>
              <a:rPr lang="en-US" dirty="0" err="1"/>
              <a:t>certinhas</a:t>
            </a:r>
            <a:r>
              <a:rPr lang="en-US" dirty="0"/>
              <a:t>, </a:t>
            </a:r>
            <a:r>
              <a:rPr lang="en-US" dirty="0" err="1"/>
              <a:t>esqueça</a:t>
            </a:r>
            <a:r>
              <a:rPr lang="en-US" dirty="0"/>
              <a:t>!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Design Pattern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corretamente</a:t>
            </a:r>
            <a:r>
              <a:rPr lang="en-US" dirty="0"/>
              <a:t>,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colegas</a:t>
            </a:r>
            <a:r>
              <a:rPr lang="en-US" dirty="0"/>
              <a:t> </a:t>
            </a:r>
            <a:r>
              <a:rPr lang="en-US" dirty="0" err="1"/>
              <a:t>gerarão</a:t>
            </a:r>
            <a:r>
              <a:rPr lang="en-US" dirty="0"/>
              <a:t> 10 </a:t>
            </a:r>
            <a:r>
              <a:rPr lang="en-US" dirty="0" err="1"/>
              <a:t>vezes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podre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XGH.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1F81FE-7772-0162-452E-F85698E42BFB}"/>
              </a:ext>
            </a:extLst>
          </p:cNvPr>
          <p:cNvCxnSpPr>
            <a:cxnSpLocks/>
          </p:cNvCxnSpPr>
          <p:nvPr/>
        </p:nvCxnSpPr>
        <p:spPr>
          <a:xfrm flipV="1">
            <a:off x="513080" y="1121558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03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E9A4A-CCD0-DC08-D467-5C48A05AC846}"/>
              </a:ext>
            </a:extLst>
          </p:cNvPr>
          <p:cNvSpPr txBox="1"/>
          <p:nvPr/>
        </p:nvSpPr>
        <p:spPr>
          <a:xfrm>
            <a:off x="482600" y="0"/>
            <a:ext cx="10972800" cy="14465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17 - O XGH não é perigoso até surgir um pouco de ordem.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D11B63-3B02-A226-FA37-99FE6467748E}"/>
              </a:ext>
            </a:extLst>
          </p:cNvPr>
          <p:cNvSpPr txBox="1"/>
          <p:nvPr/>
        </p:nvSpPr>
        <p:spPr>
          <a:xfrm>
            <a:off x="482600" y="2146965"/>
            <a:ext cx="10972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pPr algn="just"/>
            <a:r>
              <a:rPr lang="pt-BR" dirty="0"/>
              <a:t>Este axioma é muito complexo, mas sugere que o projeto utilizando XGH está em meio ao caos. Não tente por ordem no XGH </a:t>
            </a:r>
            <a:r>
              <a:rPr lang="pt-BR" sz="2400" i="1" dirty="0">
                <a:solidFill>
                  <a:srgbClr val="C0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(Vide Axioma 16)</a:t>
            </a:r>
            <a:r>
              <a:rPr lang="pt-BR" dirty="0"/>
              <a:t>, é inútil e você pode jogar um tempo precioso no lixo. Isto fará com que o projeto afunde mais rápido ainda </a:t>
            </a:r>
            <a:r>
              <a:rPr lang="pt-BR" sz="2400" i="1" dirty="0">
                <a:solidFill>
                  <a:srgbClr val="C00000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(Vide Axioma 8)</a:t>
            </a:r>
            <a:r>
              <a:rPr lang="pt-BR" dirty="0"/>
              <a:t>. Não tente gerenciar o XGH, ele é auto suficiente </a:t>
            </a:r>
            <a:r>
              <a:rPr lang="pt-BR" sz="2400" i="1" dirty="0">
                <a:solidFill>
                  <a:srgbClr val="C00000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(Vide Axioma 11)</a:t>
            </a:r>
            <a:r>
              <a:rPr lang="pt-BR" dirty="0"/>
              <a:t>, assim como o caos.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FE6EEF-E501-D774-F501-2C6785EDE5D8}"/>
              </a:ext>
            </a:extLst>
          </p:cNvPr>
          <p:cNvCxnSpPr>
            <a:cxnSpLocks/>
          </p:cNvCxnSpPr>
          <p:nvPr/>
        </p:nvCxnSpPr>
        <p:spPr>
          <a:xfrm flipV="1">
            <a:off x="482600" y="1808910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15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E9A4A-CCD0-DC08-D467-5C48A05AC846}"/>
              </a:ext>
            </a:extLst>
          </p:cNvPr>
          <p:cNvSpPr txBox="1"/>
          <p:nvPr/>
        </p:nvSpPr>
        <p:spPr>
          <a:xfrm>
            <a:off x="4826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18 - O XGH é seu brother, mas é vingativo.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C46ED-9AF1-73BF-8F06-C1E8C6587C17}"/>
              </a:ext>
            </a:extLst>
          </p:cNvPr>
          <p:cNvSpPr txBox="1"/>
          <p:nvPr/>
        </p:nvSpPr>
        <p:spPr>
          <a:xfrm>
            <a:off x="482600" y="1468944"/>
            <a:ext cx="10972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pPr algn="ctr"/>
            <a:r>
              <a:rPr lang="pt-BR" dirty="0"/>
              <a:t>Enquanto você quiser, o XGH sempre estará do seu lado. Mas cuidado, não o abandone. Se começar um sistema utilizando XGH e abandoná-lo para utilizar uma metodologia da moda, você estará </a:t>
            </a:r>
            <a:r>
              <a:rPr lang="pt-BR" dirty="0" err="1"/>
              <a:t>fudido</a:t>
            </a:r>
            <a:r>
              <a:rPr lang="pt-BR" dirty="0"/>
              <a:t>. O XGH não permite </a:t>
            </a:r>
            <a:r>
              <a:rPr lang="pt-BR" dirty="0" err="1"/>
              <a:t>refactoring</a:t>
            </a:r>
            <a:r>
              <a:rPr lang="pt-BR" dirty="0"/>
              <a:t> </a:t>
            </a:r>
            <a:r>
              <a:rPr lang="pt-BR" sz="2400" i="1" dirty="0">
                <a:solidFill>
                  <a:srgbClr val="C0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(vide axioma 10)</a:t>
            </a:r>
            <a:r>
              <a:rPr lang="pt-BR" dirty="0"/>
              <a:t>, e seu novo sistema cheio de </a:t>
            </a:r>
            <a:r>
              <a:rPr lang="pt-BR" dirty="0" err="1"/>
              <a:t>frescurites</a:t>
            </a:r>
            <a:r>
              <a:rPr lang="pt-BR" dirty="0"/>
              <a:t> entrará em colapso. E nessa hora, somente o XGH poderá salvá-lo.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FFB119-CE1A-92B7-E2A8-6144AA81CBB5}"/>
              </a:ext>
            </a:extLst>
          </p:cNvPr>
          <p:cNvCxnSpPr>
            <a:cxnSpLocks/>
          </p:cNvCxnSpPr>
          <p:nvPr/>
        </p:nvCxnSpPr>
        <p:spPr>
          <a:xfrm flipV="1">
            <a:off x="482600" y="1112227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9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E9A4A-CCD0-DC08-D467-5C48A05AC846}"/>
              </a:ext>
            </a:extLst>
          </p:cNvPr>
          <p:cNvSpPr txBox="1"/>
          <p:nvPr/>
        </p:nvSpPr>
        <p:spPr>
          <a:xfrm>
            <a:off x="4826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19 - Se tiver funcionando, não rela a mão.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7C16F-BA0D-D4ED-20B7-B7FB61E4A4E7}"/>
              </a:ext>
            </a:extLst>
          </p:cNvPr>
          <p:cNvSpPr txBox="1"/>
          <p:nvPr/>
        </p:nvSpPr>
        <p:spPr>
          <a:xfrm>
            <a:off x="482600" y="1472878"/>
            <a:ext cx="109728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pPr algn="ctr"/>
            <a:r>
              <a:rPr lang="pt-BR" dirty="0"/>
              <a:t>Nunca altere, e muito menos questione um código funcionando. Isso é perda de tempo, mesmo porque </a:t>
            </a:r>
            <a:r>
              <a:rPr lang="pt-BR" dirty="0" err="1"/>
              <a:t>refactoring</a:t>
            </a:r>
            <a:r>
              <a:rPr lang="pt-BR" dirty="0"/>
              <a:t> não existe </a:t>
            </a:r>
            <a:r>
              <a:rPr lang="pt-BR" sz="2400" i="1" dirty="0">
                <a:solidFill>
                  <a:srgbClr val="C0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(Vide Axioma 10)</a:t>
            </a:r>
            <a:r>
              <a:rPr lang="pt-BR" dirty="0">
                <a:solidFill>
                  <a:srgbClr val="0563C1"/>
                </a:solidFill>
              </a:rPr>
              <a:t>. </a:t>
            </a:r>
            <a:r>
              <a:rPr lang="pt-BR" dirty="0"/>
              <a:t>Tempo é a engrenagem que move o XGH e qualidade é um detalhe desprezível.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620F6B-F2CC-37C0-6298-B0B4FBE20B46}"/>
              </a:ext>
            </a:extLst>
          </p:cNvPr>
          <p:cNvCxnSpPr>
            <a:cxnSpLocks/>
          </p:cNvCxnSpPr>
          <p:nvPr/>
        </p:nvCxnSpPr>
        <p:spPr>
          <a:xfrm flipV="1">
            <a:off x="482600" y="1113056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93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E9A4A-CCD0-DC08-D467-5C48A05AC846}"/>
              </a:ext>
            </a:extLst>
          </p:cNvPr>
          <p:cNvSpPr txBox="1"/>
          <p:nvPr/>
        </p:nvSpPr>
        <p:spPr>
          <a:xfrm>
            <a:off x="4826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20 - Teste é para os fracos.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3828E-4A8F-91F1-65B8-29FABD48A4BA}"/>
              </a:ext>
            </a:extLst>
          </p:cNvPr>
          <p:cNvSpPr txBox="1"/>
          <p:nvPr/>
        </p:nvSpPr>
        <p:spPr>
          <a:xfrm>
            <a:off x="482600" y="1483760"/>
            <a:ext cx="109728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pPr algn="ctr"/>
            <a:r>
              <a:rPr lang="pt-BR" dirty="0"/>
              <a:t>Se você meteu a mão num sistema XGH, é melhor saber o que está fazendo. E se você sabe o que está fazendo, vai testar pra que? Testes são desperdício de tempo, se o código compilar, é o suficiente.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F8F9AC-C830-0B58-4C17-92FB73601C66}"/>
              </a:ext>
            </a:extLst>
          </p:cNvPr>
          <p:cNvCxnSpPr>
            <a:cxnSpLocks/>
          </p:cNvCxnSpPr>
          <p:nvPr/>
        </p:nvCxnSpPr>
        <p:spPr>
          <a:xfrm flipV="1">
            <a:off x="482600" y="1177535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49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E9A4A-CCD0-DC08-D467-5C48A05AC846}"/>
              </a:ext>
            </a:extLst>
          </p:cNvPr>
          <p:cNvSpPr txBox="1"/>
          <p:nvPr/>
        </p:nvSpPr>
        <p:spPr>
          <a:xfrm>
            <a:off x="412750" y="0"/>
            <a:ext cx="10972800" cy="14465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21 - Acostume-se ao sentimento de fracasso iminente.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670FC5-DD09-33E2-18E2-C537F4D603A7}"/>
              </a:ext>
            </a:extLst>
          </p:cNvPr>
          <p:cNvSpPr txBox="1"/>
          <p:nvPr/>
        </p:nvSpPr>
        <p:spPr>
          <a:xfrm>
            <a:off x="609600" y="2193617"/>
            <a:ext cx="10972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pPr algn="ctr"/>
            <a:r>
              <a:rPr lang="pt-BR" dirty="0"/>
              <a:t>O fracasso e o sucesso andam sempre de mãos dadas, e no XGH não é diferente. As pessoas costumam achar que as chances do projeto fracassar utilizando XGH são sempre maiores do que ele ser bem sucedido. Mas sucesso e fracasso são uma questão de ponto de vista. O projeto foi por água abaixo mas você aprendeu algo? Então pra você foi um sucesso!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8ED91B-5023-65DE-B1FB-ADA530DD9A46}"/>
              </a:ext>
            </a:extLst>
          </p:cNvPr>
          <p:cNvCxnSpPr>
            <a:cxnSpLocks/>
          </p:cNvCxnSpPr>
          <p:nvPr/>
        </p:nvCxnSpPr>
        <p:spPr>
          <a:xfrm flipV="1">
            <a:off x="412750" y="1864891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29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E9A4A-CCD0-DC08-D467-5C48A05AC846}"/>
              </a:ext>
            </a:extLst>
          </p:cNvPr>
          <p:cNvSpPr txBox="1"/>
          <p:nvPr/>
        </p:nvSpPr>
        <p:spPr>
          <a:xfrm>
            <a:off x="482600" y="0"/>
            <a:ext cx="10972800" cy="14465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22 - O problema só é seu quando seu nome está no Doc da classe.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DAEEA-3E1A-4620-A16B-0B8C02A69837}"/>
              </a:ext>
            </a:extLst>
          </p:cNvPr>
          <p:cNvSpPr txBox="1"/>
          <p:nvPr/>
        </p:nvSpPr>
        <p:spPr>
          <a:xfrm>
            <a:off x="482600" y="2174319"/>
            <a:ext cx="10972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pPr algn="ctr"/>
            <a:r>
              <a:rPr lang="pt-BR" dirty="0"/>
              <a:t>Nunca ponha a mão numa classe cujo autor não é você. Caso um membro da equipe morra ou fique doente por muito tempo, o barco irá afundar! Nesse caso, utilize o </a:t>
            </a:r>
            <a:r>
              <a:rPr lang="pt-BR" i="1" dirty="0">
                <a:solidFill>
                  <a:srgbClr val="C0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Axioma 8</a:t>
            </a:r>
            <a:r>
              <a:rPr lang="pt-BR" dirty="0"/>
              <a:t>.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FFCE88-0996-0752-C119-7333FED48C75}"/>
              </a:ext>
            </a:extLst>
          </p:cNvPr>
          <p:cNvCxnSpPr>
            <a:cxnSpLocks/>
          </p:cNvCxnSpPr>
          <p:nvPr/>
        </p:nvCxnSpPr>
        <p:spPr>
          <a:xfrm flipV="1">
            <a:off x="482600" y="1902210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21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8A105-9687-A747-406C-6D02DC4CAFF3}"/>
              </a:ext>
            </a:extLst>
          </p:cNvPr>
          <p:cNvSpPr txBox="1"/>
          <p:nvPr/>
        </p:nvSpPr>
        <p:spPr>
          <a:xfrm>
            <a:off x="47752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14 - XGH é atemporal.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D548F-8E1E-1224-0A6F-9C4DE264F3D1}"/>
              </a:ext>
            </a:extLst>
          </p:cNvPr>
          <p:cNvSpPr txBox="1"/>
          <p:nvPr/>
        </p:nvSpPr>
        <p:spPr>
          <a:xfrm>
            <a:off x="477520" y="1465099"/>
            <a:ext cx="10972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US" dirty="0"/>
              <a:t>Scrum, XP…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 é modinha. O XGH </a:t>
            </a:r>
            <a:r>
              <a:rPr lang="en-US" dirty="0" err="1"/>
              <a:t>não</a:t>
            </a:r>
            <a:r>
              <a:rPr lang="en-US" dirty="0"/>
              <a:t> se </a:t>
            </a:r>
            <a:r>
              <a:rPr lang="en-US" dirty="0" err="1"/>
              <a:t>prende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modinhas do </a:t>
            </a:r>
            <a:r>
              <a:rPr lang="en-US" dirty="0" err="1"/>
              <a:t>momento</a:t>
            </a:r>
            <a:r>
              <a:rPr lang="en-US" dirty="0"/>
              <a:t>, </a:t>
            </a:r>
            <a:r>
              <a:rPr lang="en-US" dirty="0" err="1"/>
              <a:t>isso</a:t>
            </a:r>
            <a:r>
              <a:rPr lang="en-US" dirty="0"/>
              <a:t> é </a:t>
            </a:r>
            <a:r>
              <a:rPr lang="en-US" dirty="0" err="1"/>
              <a:t>coisa</a:t>
            </a:r>
            <a:r>
              <a:rPr lang="en-US" dirty="0"/>
              <a:t> de </a:t>
            </a:r>
            <a:r>
              <a:rPr lang="en-US" dirty="0" err="1"/>
              <a:t>viado</a:t>
            </a:r>
            <a:r>
              <a:rPr lang="en-US" dirty="0"/>
              <a:t>. XGH sempre </a:t>
            </a:r>
            <a:r>
              <a:rPr lang="en-US" dirty="0" err="1"/>
              <a:t>foi</a:t>
            </a:r>
            <a:r>
              <a:rPr lang="en-US" dirty="0"/>
              <a:t> e sempre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aqueles</a:t>
            </a:r>
            <a:r>
              <a:rPr lang="en-US" dirty="0"/>
              <a:t> que </a:t>
            </a:r>
            <a:r>
              <a:rPr lang="en-US" dirty="0" err="1"/>
              <a:t>desprezam</a:t>
            </a:r>
            <a:r>
              <a:rPr lang="en-US" dirty="0"/>
              <a:t> a </a:t>
            </a:r>
            <a:r>
              <a:rPr lang="en-US" dirty="0" err="1"/>
              <a:t>qualidade</a:t>
            </a:r>
            <a:r>
              <a:rPr lang="en-US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D047A4-49E3-640E-D353-2A134F3AB099}"/>
              </a:ext>
            </a:extLst>
          </p:cNvPr>
          <p:cNvCxnSpPr>
            <a:cxnSpLocks/>
          </p:cNvCxnSpPr>
          <p:nvPr/>
        </p:nvCxnSpPr>
        <p:spPr>
          <a:xfrm flipV="1">
            <a:off x="477520" y="1112227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1F0DE7D-A9CB-F51C-6181-A4321C0906A3}"/>
              </a:ext>
            </a:extLst>
          </p:cNvPr>
          <p:cNvSpPr/>
          <p:nvPr/>
        </p:nvSpPr>
        <p:spPr>
          <a:xfrm>
            <a:off x="10177421" y="3429000"/>
            <a:ext cx="11835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1" cap="none" spc="0" dirty="0" err="1">
                <a:ln w="0"/>
                <a:solidFill>
                  <a:srgbClr val="C0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Voltar</a:t>
            </a:r>
            <a:endParaRPr lang="en-US" sz="5400" b="0" i="1" cap="none" spc="0" dirty="0">
              <a:ln w="0"/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9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B6DEB-114D-0437-69CE-BE98371C3756}"/>
              </a:ext>
            </a:extLst>
          </p:cNvPr>
          <p:cNvSpPr txBox="1"/>
          <p:nvPr/>
        </p:nvSpPr>
        <p:spPr>
          <a:xfrm>
            <a:off x="651510" y="0"/>
            <a:ext cx="10972800" cy="212365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8 -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preparado</a:t>
            </a:r>
            <a:r>
              <a:rPr lang="en-US" dirty="0"/>
              <a:t> para </a:t>
            </a:r>
            <a:r>
              <a:rPr lang="en-US" dirty="0" err="1"/>
              <a:t>pular</a:t>
            </a:r>
            <a:r>
              <a:rPr lang="en-US" dirty="0"/>
              <a:t> fora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barco</a:t>
            </a:r>
            <a:r>
              <a:rPr lang="en-US" dirty="0"/>
              <a:t> </a:t>
            </a:r>
            <a:r>
              <a:rPr lang="en-US" dirty="0" err="1"/>
              <a:t>começar</a:t>
            </a:r>
            <a:r>
              <a:rPr lang="en-US" dirty="0"/>
              <a:t> a </a:t>
            </a:r>
            <a:r>
              <a:rPr lang="en-US" dirty="0" err="1"/>
              <a:t>afundar</a:t>
            </a:r>
            <a:r>
              <a:rPr lang="en-US" dirty="0"/>
              <a:t>…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coloque</a:t>
            </a:r>
            <a:r>
              <a:rPr lang="en-US" dirty="0"/>
              <a:t> a culpa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alguém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algo.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779EC-08DC-2E50-DDC2-E97EF06ACC86}"/>
              </a:ext>
            </a:extLst>
          </p:cNvPr>
          <p:cNvSpPr txBox="1"/>
          <p:nvPr/>
        </p:nvSpPr>
        <p:spPr>
          <a:xfrm>
            <a:off x="651510" y="2905949"/>
            <a:ext cx="109728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XGH, um </a:t>
            </a:r>
            <a:r>
              <a:rPr lang="en-US" dirty="0" err="1"/>
              <a:t>dia</a:t>
            </a:r>
            <a:r>
              <a:rPr lang="en-US" dirty="0"/>
              <a:t> o </a:t>
            </a:r>
            <a:r>
              <a:rPr lang="en-US" dirty="0" err="1"/>
              <a:t>barco</a:t>
            </a:r>
            <a:r>
              <a:rPr lang="en-US" dirty="0"/>
              <a:t> </a:t>
            </a:r>
            <a:r>
              <a:rPr lang="en-US" dirty="0" err="1"/>
              <a:t>afunda</a:t>
            </a:r>
            <a:r>
              <a:rPr lang="en-US" dirty="0"/>
              <a:t>.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o tempo </a:t>
            </a:r>
            <a:r>
              <a:rPr lang="en-US" dirty="0" err="1"/>
              <a:t>passa</a:t>
            </a:r>
            <a:r>
              <a:rPr lang="en-US" dirty="0"/>
              <a:t>, </a:t>
            </a:r>
            <a:r>
              <a:rPr lang="en-US" dirty="0" err="1"/>
              <a:t>mais</a:t>
            </a:r>
            <a:r>
              <a:rPr lang="en-US" dirty="0"/>
              <a:t> o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vira</a:t>
            </a:r>
            <a:r>
              <a:rPr lang="en-US" dirty="0"/>
              <a:t> um </a:t>
            </a:r>
            <a:r>
              <a:rPr lang="en-US" dirty="0" err="1"/>
              <a:t>monstro</a:t>
            </a:r>
            <a:r>
              <a:rPr lang="en-US" dirty="0"/>
              <a:t>. O </a:t>
            </a:r>
            <a:r>
              <a:rPr lang="en-US" dirty="0" err="1"/>
              <a:t>dia</a:t>
            </a:r>
            <a:r>
              <a:rPr lang="en-US" dirty="0"/>
              <a:t> que a casa </a:t>
            </a:r>
            <a:r>
              <a:rPr lang="en-US" dirty="0" err="1"/>
              <a:t>cair</a:t>
            </a:r>
            <a:r>
              <a:rPr lang="en-US" dirty="0"/>
              <a:t>, é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curriculum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cadastrado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APInfo</a:t>
            </a:r>
            <a:r>
              <a:rPr lang="en-US" dirty="0"/>
              <a:t>, </a:t>
            </a:r>
            <a:r>
              <a:rPr lang="en-US" dirty="0" err="1"/>
              <a:t>Linkedin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algo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colocar</a:t>
            </a:r>
            <a:r>
              <a:rPr lang="en-US" dirty="0"/>
              <a:t> a culpa.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42F0E1-32CA-E863-B7F5-C5B8E6D48C3E}"/>
              </a:ext>
            </a:extLst>
          </p:cNvPr>
          <p:cNvCxnSpPr>
            <a:cxnSpLocks/>
          </p:cNvCxnSpPr>
          <p:nvPr/>
        </p:nvCxnSpPr>
        <p:spPr>
          <a:xfrm flipV="1">
            <a:off x="651510" y="250559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3CC18DF-C3C1-62C2-20F9-8B74CD85D9DA}"/>
              </a:ext>
            </a:extLst>
          </p:cNvPr>
          <p:cNvSpPr/>
          <p:nvPr/>
        </p:nvSpPr>
        <p:spPr>
          <a:xfrm>
            <a:off x="10214741" y="4893908"/>
            <a:ext cx="11835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1" cap="none" spc="0" dirty="0" err="1">
                <a:ln w="0"/>
                <a:solidFill>
                  <a:srgbClr val="C0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Voltar</a:t>
            </a:r>
            <a:endParaRPr lang="en-US" sz="5400" b="0" i="1" cap="none" spc="0" dirty="0">
              <a:ln w="0"/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C3DF0C4E-A7F0-BE51-369A-CD589D101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90053" y="3200318"/>
            <a:ext cx="2143125" cy="27812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FAAE9AA-F88D-983B-E3B4-1FA06641D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6879" y="4887793"/>
            <a:ext cx="3121152" cy="1522042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latin typeface="+mj-lt"/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latin typeface="+mj-lt"/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86BB5C-26ED-6F5E-E67D-A42A18D5C2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147" y="3237039"/>
            <a:ext cx="2143125" cy="2781300"/>
          </a:xfrm>
          <a:prstGeom prst="rect">
            <a:avLst/>
          </a:prstGeom>
        </p:spPr>
      </p:pic>
      <p:pic>
        <p:nvPicPr>
          <p:cNvPr id="4" name="Picture 3" descr="A picture containing sport&#10;&#10;Description automatically generated">
            <a:extLst>
              <a:ext uri="{FF2B5EF4-FFF2-40B4-BE49-F238E27FC236}">
                <a16:creationId xmlns:a16="http://schemas.microsoft.com/office/drawing/2014/main" id="{E68A7782-88F1-46F6-8640-C3274D357C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431" y="4637737"/>
            <a:ext cx="2857500" cy="176212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368ED79-FCA9-593A-F5E8-3A63FB8385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3147" y="4440523"/>
            <a:ext cx="2413428" cy="197914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2477DC6-AC13-665A-559D-D3D5E8B506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44347" y="161997"/>
            <a:ext cx="3657600" cy="2442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8" name="Picture 77" descr="A picture containing person, person, wall, indoor&#10;&#10;Description automatically generated">
            <a:extLst>
              <a:ext uri="{FF2B5EF4-FFF2-40B4-BE49-F238E27FC236}">
                <a16:creationId xmlns:a16="http://schemas.microsoft.com/office/drawing/2014/main" id="{523312C1-309E-6D81-0D4E-282AD9DFCD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388" y="166063"/>
            <a:ext cx="36576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186DEB52-FC9A-5BC5-5631-8175E67E182E}"/>
              </a:ext>
            </a:extLst>
          </p:cNvPr>
          <p:cNvSpPr txBox="1"/>
          <p:nvPr/>
        </p:nvSpPr>
        <p:spPr>
          <a:xfrm>
            <a:off x="290053" y="336595"/>
            <a:ext cx="3422912" cy="2153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aquele alongamento básico antes das atividades principais???</a:t>
            </a:r>
            <a:endParaRPr lang="en-US" sz="24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podemos esquecer!!! Correto???</a:t>
            </a:r>
            <a:endParaRPr lang="en-US" sz="24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1F0B38A-999B-B91F-C972-0FB4EC28C1E4}"/>
              </a:ext>
            </a:extLst>
          </p:cNvPr>
          <p:cNvSpPr txBox="1"/>
          <p:nvPr/>
        </p:nvSpPr>
        <p:spPr>
          <a:xfrm>
            <a:off x="2522136" y="3181388"/>
            <a:ext cx="7833753" cy="1027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0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Então antes de começar pra valer, como prévia, hoje vamos tratar de um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32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ASSUNTO MUITO INTERESSANTE!!!</a:t>
            </a:r>
            <a:endParaRPr lang="en-US" sz="3200" b="1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D47727-F122-63D2-2DDE-D8C991360CFA}"/>
              </a:ext>
            </a:extLst>
          </p:cNvPr>
          <p:cNvSpPr/>
          <p:nvPr/>
        </p:nvSpPr>
        <p:spPr>
          <a:xfrm>
            <a:off x="137652" y="8222"/>
            <a:ext cx="91440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14:prism/>
      </p:transition>
    </mc:Choice>
    <mc:Fallback xmlns="">
      <p:transition spd="slow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7" grpId="0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BD57A-EC80-F7CB-B1F7-8B6E4958A9C2}"/>
              </a:ext>
            </a:extLst>
          </p:cNvPr>
          <p:cNvSpPr txBox="1"/>
          <p:nvPr/>
        </p:nvSpPr>
        <p:spPr>
          <a:xfrm>
            <a:off x="50292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4 - XGH é totalmente reativo.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1313AC-64F8-A806-E1B6-ABB4E0021623}"/>
              </a:ext>
            </a:extLst>
          </p:cNvPr>
          <p:cNvSpPr txBox="1"/>
          <p:nvPr/>
        </p:nvSpPr>
        <p:spPr>
          <a:xfrm>
            <a:off x="502920" y="1444250"/>
            <a:ext cx="10972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pPr algn="ctr"/>
            <a:r>
              <a:rPr lang="pt-BR" dirty="0"/>
              <a:t>Os erros só existem quando aparecem.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7840C6-0C07-A5E4-F9F5-4CC97964BD26}"/>
              </a:ext>
            </a:extLst>
          </p:cNvPr>
          <p:cNvCxnSpPr>
            <a:cxnSpLocks/>
          </p:cNvCxnSpPr>
          <p:nvPr/>
        </p:nvCxnSpPr>
        <p:spPr>
          <a:xfrm flipV="1">
            <a:off x="502920" y="1074074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8DA33FD-5CC4-1976-F594-AD9956859228}"/>
              </a:ext>
            </a:extLst>
          </p:cNvPr>
          <p:cNvSpPr/>
          <p:nvPr/>
        </p:nvSpPr>
        <p:spPr>
          <a:xfrm>
            <a:off x="10177421" y="2094718"/>
            <a:ext cx="11835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1" cap="none" spc="0" dirty="0" err="1">
                <a:ln w="0"/>
                <a:solidFill>
                  <a:srgbClr val="C0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Voltar</a:t>
            </a:r>
            <a:endParaRPr lang="en-US" sz="5400" b="0" i="1" cap="none" spc="0" dirty="0">
              <a:ln w="0"/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9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B6DEB-114D-0437-69CE-BE98371C3756}"/>
              </a:ext>
            </a:extLst>
          </p:cNvPr>
          <p:cNvSpPr txBox="1"/>
          <p:nvPr/>
        </p:nvSpPr>
        <p:spPr>
          <a:xfrm>
            <a:off x="65151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10 -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refactoring, </a:t>
            </a:r>
            <a:r>
              <a:rPr lang="en-US" dirty="0" err="1"/>
              <a:t>apenas</a:t>
            </a:r>
            <a:r>
              <a:rPr lang="en-US" dirty="0"/>
              <a:t> rework.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0F626-178A-E9C8-86B8-086DCB5FEBFC}"/>
              </a:ext>
            </a:extLst>
          </p:cNvPr>
          <p:cNvSpPr txBox="1"/>
          <p:nvPr/>
        </p:nvSpPr>
        <p:spPr>
          <a:xfrm>
            <a:off x="651510" y="1363287"/>
            <a:ext cx="10972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US" dirty="0"/>
              <a:t>Se der </a:t>
            </a:r>
            <a:r>
              <a:rPr lang="en-US" dirty="0" err="1"/>
              <a:t>merda</a:t>
            </a:r>
            <a:r>
              <a:rPr lang="en-US" dirty="0"/>
              <a:t>, </a:t>
            </a:r>
            <a:r>
              <a:rPr lang="en-US" dirty="0" err="1"/>
              <a:t>refaça</a:t>
            </a:r>
            <a:r>
              <a:rPr lang="en-US" dirty="0"/>
              <a:t> um XGH </a:t>
            </a:r>
            <a:r>
              <a:rPr lang="en-US" dirty="0" err="1"/>
              <a:t>rápido</a:t>
            </a:r>
            <a:r>
              <a:rPr lang="en-US" dirty="0"/>
              <a:t> que </a:t>
            </a:r>
            <a:r>
              <a:rPr lang="en-US" dirty="0" err="1"/>
              <a:t>solucione</a:t>
            </a:r>
            <a:r>
              <a:rPr lang="en-US" dirty="0"/>
              <a:t> o </a:t>
            </a:r>
            <a:r>
              <a:rPr lang="en-US" dirty="0" err="1"/>
              <a:t>problema</a:t>
            </a:r>
            <a:r>
              <a:rPr lang="en-US" dirty="0"/>
              <a:t>. O </a:t>
            </a:r>
            <a:r>
              <a:rPr lang="en-US" dirty="0" err="1"/>
              <a:t>dia</a:t>
            </a:r>
            <a:r>
              <a:rPr lang="en-US" dirty="0"/>
              <a:t> que o rework </a:t>
            </a:r>
            <a:r>
              <a:rPr lang="en-US" dirty="0" err="1"/>
              <a:t>implicar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reescrever</a:t>
            </a:r>
            <a:r>
              <a:rPr lang="en-US" dirty="0"/>
              <a:t> 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, pule fora, o </a:t>
            </a:r>
            <a:r>
              <a:rPr lang="en-US" dirty="0" err="1"/>
              <a:t>barco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afundar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BF4206-D59F-9497-FD18-90E353FFECD3}"/>
              </a:ext>
            </a:extLst>
          </p:cNvPr>
          <p:cNvCxnSpPr>
            <a:cxnSpLocks/>
          </p:cNvCxnSpPr>
          <p:nvPr/>
        </p:nvCxnSpPr>
        <p:spPr>
          <a:xfrm flipV="1">
            <a:off x="651510" y="1008757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F34B5-0501-BF19-CEA6-DFFE1BFBD407}"/>
              </a:ext>
            </a:extLst>
          </p:cNvPr>
          <p:cNvSpPr/>
          <p:nvPr/>
        </p:nvSpPr>
        <p:spPr>
          <a:xfrm>
            <a:off x="10073147" y="2951428"/>
            <a:ext cx="11835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1" cap="none" spc="0" dirty="0" err="1">
                <a:ln w="0"/>
                <a:solidFill>
                  <a:srgbClr val="C0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Voltar</a:t>
            </a:r>
            <a:endParaRPr lang="en-US" sz="5400" b="0" i="1" cap="none" spc="0" dirty="0">
              <a:ln w="0"/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69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1 - Pensou, não é XGH.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D2D9A-5544-22C2-40FE-809A8A64AE96}"/>
              </a:ext>
            </a:extLst>
          </p:cNvPr>
          <p:cNvSpPr txBox="1"/>
          <p:nvPr/>
        </p:nvSpPr>
        <p:spPr>
          <a:xfrm>
            <a:off x="469900" y="1376551"/>
            <a:ext cx="10972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accent1"/>
                </a:solidFill>
              </a:rPr>
              <a:t>XGH não pensa, faz a primeira coisa que vem à mente. </a:t>
            </a:r>
          </a:p>
          <a:p>
            <a:pPr algn="ctr"/>
            <a:r>
              <a:rPr lang="pt-BR" sz="3200" dirty="0">
                <a:solidFill>
                  <a:schemeClr val="accent1"/>
                </a:solidFill>
              </a:rPr>
              <a:t>Não existe segunda opção, a única opção é a mais rápida.</a:t>
            </a:r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70ED4EF-0A16-37E3-A03E-B4BBE7900947}"/>
              </a:ext>
            </a:extLst>
          </p:cNvPr>
          <p:cNvSpPr/>
          <p:nvPr/>
        </p:nvSpPr>
        <p:spPr>
          <a:xfrm>
            <a:off x="10259171" y="2739740"/>
            <a:ext cx="11835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1" cap="none" spc="0" dirty="0" err="1">
                <a:ln w="0"/>
                <a:solidFill>
                  <a:srgbClr val="C0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Voltar</a:t>
            </a:r>
            <a:endParaRPr lang="en-US" sz="5400" b="0" i="1" cap="none" spc="0" dirty="0">
              <a:ln w="0"/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5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8A105-9687-A747-406C-6D02DC4CAFF3}"/>
              </a:ext>
            </a:extLst>
          </p:cNvPr>
          <p:cNvSpPr txBox="1"/>
          <p:nvPr/>
        </p:nvSpPr>
        <p:spPr>
          <a:xfrm>
            <a:off x="51308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16 -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tente</a:t>
            </a:r>
            <a:r>
              <a:rPr lang="en-US" dirty="0"/>
              <a:t> </a:t>
            </a:r>
            <a:r>
              <a:rPr lang="en-US" dirty="0" err="1"/>
              <a:t>remar</a:t>
            </a:r>
            <a:r>
              <a:rPr lang="en-US" dirty="0"/>
              <a:t> contra a </a:t>
            </a:r>
            <a:r>
              <a:rPr lang="en-US" dirty="0" err="1"/>
              <a:t>maré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BF5258-4428-8BF8-9144-1C4328B843CB}"/>
              </a:ext>
            </a:extLst>
          </p:cNvPr>
          <p:cNvSpPr txBox="1"/>
          <p:nvPr/>
        </p:nvSpPr>
        <p:spPr>
          <a:xfrm>
            <a:off x="513080" y="1472878"/>
            <a:ext cx="109728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US" dirty="0"/>
              <a:t>Caso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colegas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usam</a:t>
            </a:r>
            <a:r>
              <a:rPr lang="en-US" dirty="0"/>
              <a:t> XGH para </a:t>
            </a:r>
            <a:r>
              <a:rPr lang="en-US" dirty="0" err="1"/>
              <a:t>programar</a:t>
            </a:r>
            <a:r>
              <a:rPr lang="en-US" dirty="0"/>
              <a:t> e </a:t>
            </a:r>
            <a:r>
              <a:rPr lang="en-US" dirty="0" err="1"/>
              <a:t>você</a:t>
            </a:r>
            <a:r>
              <a:rPr lang="en-US" dirty="0"/>
              <a:t> é um coxinha que </a:t>
            </a:r>
            <a:r>
              <a:rPr lang="en-US" dirty="0" err="1"/>
              <a:t>gosta</a:t>
            </a:r>
            <a:r>
              <a:rPr lang="en-US" dirty="0"/>
              <a:t> de </a:t>
            </a:r>
            <a:r>
              <a:rPr lang="en-US" dirty="0" err="1"/>
              <a:t>fazer</a:t>
            </a:r>
            <a:r>
              <a:rPr lang="en-US" dirty="0"/>
              <a:t> as </a:t>
            </a:r>
            <a:r>
              <a:rPr lang="en-US" dirty="0" err="1"/>
              <a:t>coisas</a:t>
            </a:r>
            <a:r>
              <a:rPr lang="en-US" dirty="0"/>
              <a:t> </a:t>
            </a:r>
            <a:r>
              <a:rPr lang="en-US" dirty="0" err="1"/>
              <a:t>certinhas</a:t>
            </a:r>
            <a:r>
              <a:rPr lang="en-US" dirty="0"/>
              <a:t>, </a:t>
            </a:r>
            <a:r>
              <a:rPr lang="en-US" dirty="0" err="1"/>
              <a:t>esqueça</a:t>
            </a:r>
            <a:r>
              <a:rPr lang="en-US" dirty="0"/>
              <a:t>!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Design Pattern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corretamente</a:t>
            </a:r>
            <a:r>
              <a:rPr lang="en-US" dirty="0"/>
              <a:t>,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colegas</a:t>
            </a:r>
            <a:r>
              <a:rPr lang="en-US" dirty="0"/>
              <a:t> </a:t>
            </a:r>
            <a:r>
              <a:rPr lang="en-US" dirty="0" err="1"/>
              <a:t>gerarão</a:t>
            </a:r>
            <a:r>
              <a:rPr lang="en-US" dirty="0"/>
              <a:t> 10 </a:t>
            </a:r>
            <a:r>
              <a:rPr lang="en-US" dirty="0" err="1"/>
              <a:t>vezes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podre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XGH.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1F81FE-7772-0162-452E-F85698E42BFB}"/>
              </a:ext>
            </a:extLst>
          </p:cNvPr>
          <p:cNvCxnSpPr>
            <a:cxnSpLocks/>
          </p:cNvCxnSpPr>
          <p:nvPr/>
        </p:nvCxnSpPr>
        <p:spPr>
          <a:xfrm flipV="1">
            <a:off x="513080" y="1121558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4478235-E829-3A62-791C-2DC78AD9A190}"/>
              </a:ext>
            </a:extLst>
          </p:cNvPr>
          <p:cNvSpPr/>
          <p:nvPr/>
        </p:nvSpPr>
        <p:spPr>
          <a:xfrm>
            <a:off x="10177421" y="3429000"/>
            <a:ext cx="11835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1" cap="none" spc="0" dirty="0" err="1">
                <a:ln w="0"/>
                <a:solidFill>
                  <a:srgbClr val="C0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Voltar</a:t>
            </a:r>
            <a:endParaRPr lang="en-US" sz="5400" b="0" i="1" cap="none" spc="0" dirty="0">
              <a:ln w="0"/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67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B6DEB-114D-0437-69CE-BE98371C3756}"/>
              </a:ext>
            </a:extLst>
          </p:cNvPr>
          <p:cNvSpPr txBox="1"/>
          <p:nvPr/>
        </p:nvSpPr>
        <p:spPr>
          <a:xfrm>
            <a:off x="651510" y="0"/>
            <a:ext cx="10972800" cy="212365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8 -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preparado</a:t>
            </a:r>
            <a:r>
              <a:rPr lang="en-US" dirty="0"/>
              <a:t> para </a:t>
            </a:r>
            <a:r>
              <a:rPr lang="en-US" dirty="0" err="1"/>
              <a:t>pular</a:t>
            </a:r>
            <a:r>
              <a:rPr lang="en-US" dirty="0"/>
              <a:t> fora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barco</a:t>
            </a:r>
            <a:r>
              <a:rPr lang="en-US" dirty="0"/>
              <a:t> </a:t>
            </a:r>
            <a:r>
              <a:rPr lang="en-US" dirty="0" err="1"/>
              <a:t>começar</a:t>
            </a:r>
            <a:r>
              <a:rPr lang="en-US" dirty="0"/>
              <a:t> a </a:t>
            </a:r>
            <a:r>
              <a:rPr lang="en-US" dirty="0" err="1"/>
              <a:t>afundar</a:t>
            </a:r>
            <a:r>
              <a:rPr lang="en-US" dirty="0"/>
              <a:t>…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coloque</a:t>
            </a:r>
            <a:r>
              <a:rPr lang="en-US" dirty="0"/>
              <a:t> a culpa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alguém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algo.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779EC-08DC-2E50-DDC2-E97EF06ACC86}"/>
              </a:ext>
            </a:extLst>
          </p:cNvPr>
          <p:cNvSpPr txBox="1"/>
          <p:nvPr/>
        </p:nvSpPr>
        <p:spPr>
          <a:xfrm>
            <a:off x="651510" y="2905949"/>
            <a:ext cx="109728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XGH, um </a:t>
            </a:r>
            <a:r>
              <a:rPr lang="en-US" dirty="0" err="1"/>
              <a:t>dia</a:t>
            </a:r>
            <a:r>
              <a:rPr lang="en-US" dirty="0"/>
              <a:t> o </a:t>
            </a:r>
            <a:r>
              <a:rPr lang="en-US" dirty="0" err="1"/>
              <a:t>barco</a:t>
            </a:r>
            <a:r>
              <a:rPr lang="en-US" dirty="0"/>
              <a:t> </a:t>
            </a:r>
            <a:r>
              <a:rPr lang="en-US" dirty="0" err="1"/>
              <a:t>afunda</a:t>
            </a:r>
            <a:r>
              <a:rPr lang="en-US" dirty="0"/>
              <a:t>.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o tempo </a:t>
            </a:r>
            <a:r>
              <a:rPr lang="en-US" dirty="0" err="1"/>
              <a:t>passa</a:t>
            </a:r>
            <a:r>
              <a:rPr lang="en-US" dirty="0"/>
              <a:t>, </a:t>
            </a:r>
            <a:r>
              <a:rPr lang="en-US" dirty="0" err="1"/>
              <a:t>mais</a:t>
            </a:r>
            <a:r>
              <a:rPr lang="en-US" dirty="0"/>
              <a:t> o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vira</a:t>
            </a:r>
            <a:r>
              <a:rPr lang="en-US" dirty="0"/>
              <a:t> um </a:t>
            </a:r>
            <a:r>
              <a:rPr lang="en-US" dirty="0" err="1"/>
              <a:t>monstro</a:t>
            </a:r>
            <a:r>
              <a:rPr lang="en-US" dirty="0"/>
              <a:t>. O </a:t>
            </a:r>
            <a:r>
              <a:rPr lang="en-US" dirty="0" err="1"/>
              <a:t>dia</a:t>
            </a:r>
            <a:r>
              <a:rPr lang="en-US" dirty="0"/>
              <a:t> que a casa </a:t>
            </a:r>
            <a:r>
              <a:rPr lang="en-US" dirty="0" err="1"/>
              <a:t>cair</a:t>
            </a:r>
            <a:r>
              <a:rPr lang="en-US" dirty="0"/>
              <a:t>, é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curriculum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cadastrado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APInfo</a:t>
            </a:r>
            <a:r>
              <a:rPr lang="en-US" dirty="0"/>
              <a:t>, </a:t>
            </a:r>
            <a:r>
              <a:rPr lang="en-US" dirty="0" err="1"/>
              <a:t>Linkedin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algo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colocar</a:t>
            </a:r>
            <a:r>
              <a:rPr lang="en-US" dirty="0"/>
              <a:t> a culpa.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42F0E1-32CA-E863-B7F5-C5B8E6D48C3E}"/>
              </a:ext>
            </a:extLst>
          </p:cNvPr>
          <p:cNvCxnSpPr>
            <a:cxnSpLocks/>
          </p:cNvCxnSpPr>
          <p:nvPr/>
        </p:nvCxnSpPr>
        <p:spPr>
          <a:xfrm flipV="1">
            <a:off x="651510" y="250559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BF11699-5A63-E11A-AC5E-C1BD6739EB0E}"/>
              </a:ext>
            </a:extLst>
          </p:cNvPr>
          <p:cNvSpPr/>
          <p:nvPr/>
        </p:nvSpPr>
        <p:spPr>
          <a:xfrm>
            <a:off x="10177421" y="4688634"/>
            <a:ext cx="11835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1" cap="none" spc="0" dirty="0" err="1">
                <a:ln w="0"/>
                <a:solidFill>
                  <a:srgbClr val="C0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Voltar</a:t>
            </a:r>
            <a:endParaRPr lang="en-US" sz="5400" b="0" i="1" cap="none" spc="0" dirty="0">
              <a:ln w="0"/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91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B6DEB-114D-0437-69CE-BE98371C3756}"/>
              </a:ext>
            </a:extLst>
          </p:cNvPr>
          <p:cNvSpPr txBox="1"/>
          <p:nvPr/>
        </p:nvSpPr>
        <p:spPr>
          <a:xfrm>
            <a:off x="65151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11 - XGH é </a:t>
            </a:r>
            <a:r>
              <a:rPr lang="en-US" dirty="0" err="1"/>
              <a:t>totalmente</a:t>
            </a:r>
            <a:r>
              <a:rPr lang="en-US" dirty="0"/>
              <a:t> </a:t>
            </a:r>
            <a:r>
              <a:rPr lang="en-US" dirty="0" err="1"/>
              <a:t>anárquico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6C729-D6F5-A716-3A32-ADCD97F9777B}"/>
              </a:ext>
            </a:extLst>
          </p:cNvPr>
          <p:cNvSpPr txBox="1"/>
          <p:nvPr/>
        </p:nvSpPr>
        <p:spPr>
          <a:xfrm>
            <a:off x="651510" y="1475259"/>
            <a:ext cx="10972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US" dirty="0"/>
              <a:t>A </a:t>
            </a:r>
            <a:r>
              <a:rPr lang="en-US" dirty="0" err="1"/>
              <a:t>figura</a:t>
            </a:r>
            <a:r>
              <a:rPr lang="en-US" dirty="0"/>
              <a:t> de um </a:t>
            </a:r>
            <a:r>
              <a:rPr lang="en-US" dirty="0" err="1"/>
              <a:t>gerente</a:t>
            </a:r>
            <a:r>
              <a:rPr lang="en-US" dirty="0"/>
              <a:t> de </a:t>
            </a:r>
            <a:r>
              <a:rPr lang="en-US" dirty="0" err="1"/>
              <a:t>projeto</a:t>
            </a:r>
            <a:r>
              <a:rPr lang="en-US" dirty="0"/>
              <a:t> é </a:t>
            </a:r>
            <a:r>
              <a:rPr lang="en-US" dirty="0" err="1"/>
              <a:t>totalmente</a:t>
            </a:r>
            <a:r>
              <a:rPr lang="en-US" dirty="0"/>
              <a:t> </a:t>
            </a:r>
            <a:r>
              <a:rPr lang="en-US" dirty="0" err="1"/>
              <a:t>descartável</a:t>
            </a:r>
            <a:r>
              <a:rPr lang="en-US" dirty="0"/>
              <a:t>.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dono</a:t>
            </a:r>
            <a:r>
              <a:rPr lang="en-US" dirty="0"/>
              <a:t>, </a:t>
            </a:r>
            <a:r>
              <a:rPr lang="en-US" dirty="0" err="1"/>
              <a:t>cada</a:t>
            </a:r>
            <a:r>
              <a:rPr lang="en-US" dirty="0"/>
              <a:t> um </a:t>
            </a:r>
            <a:r>
              <a:rPr lang="en-US" dirty="0" err="1"/>
              <a:t>faz</a:t>
            </a:r>
            <a:r>
              <a:rPr lang="en-US" dirty="0"/>
              <a:t> o que </a:t>
            </a:r>
            <a:r>
              <a:rPr lang="en-US" dirty="0" err="1"/>
              <a:t>quiser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hora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e </a:t>
            </a:r>
            <a:r>
              <a:rPr lang="en-US" dirty="0" err="1"/>
              <a:t>requisitos</a:t>
            </a:r>
            <a:r>
              <a:rPr lang="en-US" dirty="0"/>
              <a:t> </a:t>
            </a:r>
            <a:r>
              <a:rPr lang="en-US" dirty="0" err="1"/>
              <a:t>vão</a:t>
            </a:r>
            <a:r>
              <a:rPr lang="en-US" dirty="0"/>
              <a:t> </a:t>
            </a:r>
            <a:r>
              <a:rPr lang="en-US" dirty="0" err="1"/>
              <a:t>surgindo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61C932-F828-54E3-B530-153237EABC7D}"/>
              </a:ext>
            </a:extLst>
          </p:cNvPr>
          <p:cNvCxnSpPr>
            <a:cxnSpLocks/>
          </p:cNvCxnSpPr>
          <p:nvPr/>
        </p:nvCxnSpPr>
        <p:spPr>
          <a:xfrm flipV="1">
            <a:off x="651510" y="1121555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F50B63A-F5B6-59CB-5273-FFD31E422995}"/>
              </a:ext>
            </a:extLst>
          </p:cNvPr>
          <p:cNvSpPr/>
          <p:nvPr/>
        </p:nvSpPr>
        <p:spPr>
          <a:xfrm>
            <a:off x="10252065" y="3068246"/>
            <a:ext cx="11835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1" cap="none" spc="0" dirty="0" err="1">
                <a:ln w="0"/>
                <a:solidFill>
                  <a:srgbClr val="C0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Voltar</a:t>
            </a:r>
            <a:endParaRPr lang="en-US" sz="5400" b="0" i="1" cap="none" spc="0" dirty="0">
              <a:ln w="0"/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28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B6DEB-114D-0437-69CE-BE98371C3756}"/>
              </a:ext>
            </a:extLst>
          </p:cNvPr>
          <p:cNvSpPr txBox="1"/>
          <p:nvPr/>
        </p:nvSpPr>
        <p:spPr>
          <a:xfrm>
            <a:off x="65151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10 -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refactoring, </a:t>
            </a:r>
            <a:r>
              <a:rPr lang="en-US" dirty="0" err="1"/>
              <a:t>apenas</a:t>
            </a:r>
            <a:r>
              <a:rPr lang="en-US" dirty="0"/>
              <a:t> rework.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BF4206-D59F-9497-FD18-90E353FFECD3}"/>
              </a:ext>
            </a:extLst>
          </p:cNvPr>
          <p:cNvCxnSpPr>
            <a:cxnSpLocks/>
          </p:cNvCxnSpPr>
          <p:nvPr/>
        </p:nvCxnSpPr>
        <p:spPr>
          <a:xfrm flipV="1">
            <a:off x="651510" y="1008757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70F626-178A-E9C8-86B8-086DCB5FEBFC}"/>
              </a:ext>
            </a:extLst>
          </p:cNvPr>
          <p:cNvSpPr txBox="1"/>
          <p:nvPr/>
        </p:nvSpPr>
        <p:spPr>
          <a:xfrm>
            <a:off x="651510" y="1363287"/>
            <a:ext cx="10972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US" dirty="0"/>
              <a:t>Se der </a:t>
            </a:r>
            <a:r>
              <a:rPr lang="en-US" dirty="0" err="1"/>
              <a:t>merda</a:t>
            </a:r>
            <a:r>
              <a:rPr lang="en-US" dirty="0"/>
              <a:t>, </a:t>
            </a:r>
            <a:r>
              <a:rPr lang="en-US" dirty="0" err="1"/>
              <a:t>refaça</a:t>
            </a:r>
            <a:r>
              <a:rPr lang="en-US" dirty="0"/>
              <a:t> um XGH </a:t>
            </a:r>
            <a:r>
              <a:rPr lang="en-US" dirty="0" err="1"/>
              <a:t>rápido</a:t>
            </a:r>
            <a:r>
              <a:rPr lang="en-US" dirty="0"/>
              <a:t> que </a:t>
            </a:r>
            <a:r>
              <a:rPr lang="en-US" dirty="0" err="1"/>
              <a:t>solucione</a:t>
            </a:r>
            <a:r>
              <a:rPr lang="en-US" dirty="0"/>
              <a:t> o </a:t>
            </a:r>
            <a:r>
              <a:rPr lang="en-US" dirty="0" err="1"/>
              <a:t>problema</a:t>
            </a:r>
            <a:r>
              <a:rPr lang="en-US" dirty="0"/>
              <a:t>. O </a:t>
            </a:r>
            <a:r>
              <a:rPr lang="en-US" dirty="0" err="1"/>
              <a:t>dia</a:t>
            </a:r>
            <a:r>
              <a:rPr lang="en-US" dirty="0"/>
              <a:t> que o rework </a:t>
            </a:r>
            <a:r>
              <a:rPr lang="en-US" dirty="0" err="1"/>
              <a:t>implicar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reescrever</a:t>
            </a:r>
            <a:r>
              <a:rPr lang="en-US" dirty="0"/>
              <a:t> 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, pule fora, o </a:t>
            </a:r>
            <a:r>
              <a:rPr lang="en-US" dirty="0" err="1"/>
              <a:t>barco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afundar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63A20B-7B32-6D0C-0545-EEBFCE85D8F8}"/>
              </a:ext>
            </a:extLst>
          </p:cNvPr>
          <p:cNvSpPr/>
          <p:nvPr/>
        </p:nvSpPr>
        <p:spPr>
          <a:xfrm>
            <a:off x="10177421" y="3027463"/>
            <a:ext cx="11835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1" cap="none" spc="0" dirty="0" err="1">
                <a:ln w="0"/>
                <a:solidFill>
                  <a:srgbClr val="C0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Voltar</a:t>
            </a:r>
            <a:endParaRPr lang="en-US" sz="5400" b="0" i="1" cap="none" spc="0" dirty="0">
              <a:ln w="0"/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1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B6DEB-114D-0437-69CE-BE98371C3756}"/>
              </a:ext>
            </a:extLst>
          </p:cNvPr>
          <p:cNvSpPr txBox="1"/>
          <p:nvPr/>
        </p:nvSpPr>
        <p:spPr>
          <a:xfrm>
            <a:off x="65151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10 -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refactoring, </a:t>
            </a:r>
            <a:r>
              <a:rPr lang="en-US" dirty="0" err="1"/>
              <a:t>apenas</a:t>
            </a:r>
            <a:r>
              <a:rPr lang="en-US" dirty="0"/>
              <a:t> rework.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BF4206-D59F-9497-FD18-90E353FFECD3}"/>
              </a:ext>
            </a:extLst>
          </p:cNvPr>
          <p:cNvCxnSpPr>
            <a:cxnSpLocks/>
          </p:cNvCxnSpPr>
          <p:nvPr/>
        </p:nvCxnSpPr>
        <p:spPr>
          <a:xfrm flipV="1">
            <a:off x="651510" y="1008757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70F626-178A-E9C8-86B8-086DCB5FEBFC}"/>
              </a:ext>
            </a:extLst>
          </p:cNvPr>
          <p:cNvSpPr txBox="1"/>
          <p:nvPr/>
        </p:nvSpPr>
        <p:spPr>
          <a:xfrm>
            <a:off x="651510" y="1363287"/>
            <a:ext cx="10972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US" dirty="0"/>
              <a:t>Se der </a:t>
            </a:r>
            <a:r>
              <a:rPr lang="en-US" dirty="0" err="1"/>
              <a:t>merda</a:t>
            </a:r>
            <a:r>
              <a:rPr lang="en-US" dirty="0"/>
              <a:t>, </a:t>
            </a:r>
            <a:r>
              <a:rPr lang="en-US" dirty="0" err="1"/>
              <a:t>refaça</a:t>
            </a:r>
            <a:r>
              <a:rPr lang="en-US" dirty="0"/>
              <a:t> um XGH </a:t>
            </a:r>
            <a:r>
              <a:rPr lang="en-US" dirty="0" err="1"/>
              <a:t>rápido</a:t>
            </a:r>
            <a:r>
              <a:rPr lang="en-US" dirty="0"/>
              <a:t> que </a:t>
            </a:r>
            <a:r>
              <a:rPr lang="en-US" dirty="0" err="1"/>
              <a:t>solucione</a:t>
            </a:r>
            <a:r>
              <a:rPr lang="en-US" dirty="0"/>
              <a:t> o </a:t>
            </a:r>
            <a:r>
              <a:rPr lang="en-US" dirty="0" err="1"/>
              <a:t>problema</a:t>
            </a:r>
            <a:r>
              <a:rPr lang="en-US" dirty="0"/>
              <a:t>. O </a:t>
            </a:r>
            <a:r>
              <a:rPr lang="en-US" dirty="0" err="1"/>
              <a:t>dia</a:t>
            </a:r>
            <a:r>
              <a:rPr lang="en-US" dirty="0"/>
              <a:t> que o rework </a:t>
            </a:r>
            <a:r>
              <a:rPr lang="en-US" dirty="0" err="1"/>
              <a:t>implicar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reescrever</a:t>
            </a:r>
            <a:r>
              <a:rPr lang="en-US" dirty="0"/>
              <a:t> 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, pule fora, o </a:t>
            </a:r>
            <a:r>
              <a:rPr lang="en-US" dirty="0" err="1"/>
              <a:t>barco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afundar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DD50E6-3A4E-3215-E77D-C381EC40D9EA}"/>
              </a:ext>
            </a:extLst>
          </p:cNvPr>
          <p:cNvSpPr/>
          <p:nvPr/>
        </p:nvSpPr>
        <p:spPr>
          <a:xfrm>
            <a:off x="10073147" y="2862896"/>
            <a:ext cx="11835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1" cap="none" spc="0" dirty="0" err="1">
                <a:ln w="0"/>
                <a:solidFill>
                  <a:srgbClr val="C0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Voltar</a:t>
            </a:r>
            <a:endParaRPr lang="en-US" sz="5400" b="0" i="1" cap="none" spc="0" dirty="0">
              <a:ln w="0"/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97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latin typeface="+mj-lt"/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latin typeface="+mj-lt"/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B6DEB-114D-0437-69CE-BE98371C3756}"/>
              </a:ext>
            </a:extLst>
          </p:cNvPr>
          <p:cNvSpPr txBox="1"/>
          <p:nvPr/>
        </p:nvSpPr>
        <p:spPr>
          <a:xfrm>
            <a:off x="651510" y="0"/>
            <a:ext cx="10972800" cy="212365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8 -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preparado</a:t>
            </a:r>
            <a:r>
              <a:rPr lang="en-US" dirty="0"/>
              <a:t> para </a:t>
            </a:r>
            <a:r>
              <a:rPr lang="en-US" dirty="0" err="1"/>
              <a:t>pular</a:t>
            </a:r>
            <a:r>
              <a:rPr lang="en-US" dirty="0"/>
              <a:t> fora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barco</a:t>
            </a:r>
            <a:r>
              <a:rPr lang="en-US" dirty="0"/>
              <a:t> </a:t>
            </a:r>
            <a:r>
              <a:rPr lang="en-US" dirty="0" err="1"/>
              <a:t>começar</a:t>
            </a:r>
            <a:r>
              <a:rPr lang="en-US" dirty="0"/>
              <a:t> a </a:t>
            </a:r>
            <a:r>
              <a:rPr lang="en-US" dirty="0" err="1"/>
              <a:t>afundar</a:t>
            </a:r>
            <a:r>
              <a:rPr lang="en-US" dirty="0"/>
              <a:t>…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coloque</a:t>
            </a:r>
            <a:r>
              <a:rPr lang="en-US" dirty="0"/>
              <a:t> a culpa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alguém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algo.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779EC-08DC-2E50-DDC2-E97EF06ACC86}"/>
              </a:ext>
            </a:extLst>
          </p:cNvPr>
          <p:cNvSpPr txBox="1"/>
          <p:nvPr/>
        </p:nvSpPr>
        <p:spPr>
          <a:xfrm>
            <a:off x="651510" y="2905949"/>
            <a:ext cx="109728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XGH, um </a:t>
            </a:r>
            <a:r>
              <a:rPr lang="en-US" dirty="0" err="1"/>
              <a:t>dia</a:t>
            </a:r>
            <a:r>
              <a:rPr lang="en-US" dirty="0"/>
              <a:t> o </a:t>
            </a:r>
            <a:r>
              <a:rPr lang="en-US" dirty="0" err="1"/>
              <a:t>barco</a:t>
            </a:r>
            <a:r>
              <a:rPr lang="en-US" dirty="0"/>
              <a:t> </a:t>
            </a:r>
            <a:r>
              <a:rPr lang="en-US" dirty="0" err="1"/>
              <a:t>afunda</a:t>
            </a:r>
            <a:r>
              <a:rPr lang="en-US" dirty="0"/>
              <a:t>.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o tempo </a:t>
            </a:r>
            <a:r>
              <a:rPr lang="en-US" dirty="0" err="1"/>
              <a:t>passa</a:t>
            </a:r>
            <a:r>
              <a:rPr lang="en-US" dirty="0"/>
              <a:t>, </a:t>
            </a:r>
            <a:r>
              <a:rPr lang="en-US" dirty="0" err="1"/>
              <a:t>mais</a:t>
            </a:r>
            <a:r>
              <a:rPr lang="en-US" dirty="0"/>
              <a:t> o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vira</a:t>
            </a:r>
            <a:r>
              <a:rPr lang="en-US" dirty="0"/>
              <a:t> um </a:t>
            </a:r>
            <a:r>
              <a:rPr lang="en-US" dirty="0" err="1"/>
              <a:t>monstro</a:t>
            </a:r>
            <a:r>
              <a:rPr lang="en-US" dirty="0"/>
              <a:t>. O </a:t>
            </a:r>
            <a:r>
              <a:rPr lang="en-US" dirty="0" err="1"/>
              <a:t>dia</a:t>
            </a:r>
            <a:r>
              <a:rPr lang="en-US" dirty="0"/>
              <a:t> que a casa </a:t>
            </a:r>
            <a:r>
              <a:rPr lang="en-US" dirty="0" err="1"/>
              <a:t>cair</a:t>
            </a:r>
            <a:r>
              <a:rPr lang="en-US" dirty="0"/>
              <a:t>, é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curriculum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cadastrado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APInfo</a:t>
            </a:r>
            <a:r>
              <a:rPr lang="en-US" dirty="0"/>
              <a:t>, </a:t>
            </a:r>
            <a:r>
              <a:rPr lang="en-US" dirty="0" err="1"/>
              <a:t>Linkedin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algo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colocar</a:t>
            </a:r>
            <a:r>
              <a:rPr lang="en-US" dirty="0"/>
              <a:t> a culpa.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42F0E1-32CA-E863-B7F5-C5B8E6D48C3E}"/>
              </a:ext>
            </a:extLst>
          </p:cNvPr>
          <p:cNvCxnSpPr>
            <a:cxnSpLocks/>
          </p:cNvCxnSpPr>
          <p:nvPr/>
        </p:nvCxnSpPr>
        <p:spPr>
          <a:xfrm flipV="1">
            <a:off x="651510" y="250559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DBDDD43-614B-8DE0-861A-34929FA837FF}"/>
              </a:ext>
            </a:extLst>
          </p:cNvPr>
          <p:cNvSpPr/>
          <p:nvPr/>
        </p:nvSpPr>
        <p:spPr>
          <a:xfrm>
            <a:off x="10177421" y="4707298"/>
            <a:ext cx="11835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1" cap="none" spc="0" dirty="0" err="1">
                <a:ln w="0"/>
                <a:solidFill>
                  <a:srgbClr val="C0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Voltar</a:t>
            </a:r>
            <a:endParaRPr lang="en-US" sz="5400" b="0" i="1" cap="none" spc="0" dirty="0">
              <a:ln w="0"/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14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98252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latin typeface="+mj-lt"/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latin typeface="+mj-lt"/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  <a:latin typeface="+mj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42F0E1-32CA-E863-B7F5-C5B8E6D48C3E}"/>
              </a:ext>
            </a:extLst>
          </p:cNvPr>
          <p:cNvCxnSpPr>
            <a:cxnSpLocks/>
          </p:cNvCxnSpPr>
          <p:nvPr/>
        </p:nvCxnSpPr>
        <p:spPr>
          <a:xfrm flipV="1">
            <a:off x="782139" y="3308026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03216C9-41F1-9836-5EC0-035BBC643521}"/>
              </a:ext>
            </a:extLst>
          </p:cNvPr>
          <p:cNvGrpSpPr/>
          <p:nvPr/>
        </p:nvGrpSpPr>
        <p:grpSpPr>
          <a:xfrm>
            <a:off x="699796" y="119387"/>
            <a:ext cx="4338592" cy="3094730"/>
            <a:chOff x="699796" y="119387"/>
            <a:chExt cx="4338592" cy="30947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5870D7-2103-4797-4C07-F79ACFCCF143}"/>
                </a:ext>
              </a:extLst>
            </p:cNvPr>
            <p:cNvSpPr txBox="1"/>
            <p:nvPr/>
          </p:nvSpPr>
          <p:spPr>
            <a:xfrm>
              <a:off x="699796" y="119387"/>
              <a:ext cx="4338592" cy="23544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 err="1">
                  <a:solidFill>
                    <a:schemeClr val="accent1"/>
                  </a:solidFill>
                </a:rPr>
                <a:t>eXtreme</a:t>
              </a:r>
              <a:r>
                <a:rPr lang="en-US" sz="3200" b="1" dirty="0">
                  <a:solidFill>
                    <a:schemeClr val="accent1"/>
                  </a:solidFill>
                </a:rPr>
                <a:t> Go Horse </a:t>
              </a:r>
              <a:br>
                <a:rPr lang="en-US" sz="3200" b="1" dirty="0">
                  <a:solidFill>
                    <a:schemeClr val="accent1"/>
                  </a:solidFill>
                </a:rPr>
              </a:br>
              <a:r>
                <a:rPr lang="en-US" sz="3200" b="1" dirty="0">
                  <a:solidFill>
                    <a:schemeClr val="accent1"/>
                  </a:solidFill>
                </a:rPr>
                <a:t>é </a:t>
              </a:r>
              <a:r>
                <a:rPr lang="en-US" sz="3200" b="1" dirty="0" err="1">
                  <a:solidFill>
                    <a:schemeClr val="accent1"/>
                  </a:solidFill>
                </a:rPr>
                <a:t>isso</a:t>
              </a:r>
              <a:r>
                <a:rPr lang="en-US" sz="3200" b="1" dirty="0">
                  <a:solidFill>
                    <a:schemeClr val="accent1"/>
                  </a:solidFill>
                </a:rPr>
                <a:t>!!!</a:t>
              </a:r>
            </a:p>
            <a:p>
              <a:pPr algn="ctr"/>
              <a:endParaRPr lang="en-US" sz="8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dirty="0" err="1">
                  <a:solidFill>
                    <a:schemeClr val="accent1"/>
                  </a:solidFill>
                </a:rPr>
                <a:t>Quem</a:t>
              </a:r>
              <a:r>
                <a:rPr lang="en-US" dirty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nunca</a:t>
              </a:r>
              <a:r>
                <a:rPr lang="en-US" dirty="0">
                  <a:solidFill>
                    <a:schemeClr val="accent1"/>
                  </a:solidFill>
                </a:rPr>
                <a:t> fez </a:t>
              </a:r>
              <a:r>
                <a:rPr lang="en-US" dirty="0" err="1">
                  <a:solidFill>
                    <a:schemeClr val="accent1"/>
                  </a:solidFill>
                </a:rPr>
                <a:t>uma</a:t>
              </a:r>
              <a:r>
                <a:rPr lang="en-US" dirty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gambiarra</a:t>
              </a:r>
              <a:r>
                <a:rPr lang="en-US" dirty="0">
                  <a:solidFill>
                    <a:schemeClr val="accent1"/>
                  </a:solidFill>
                </a:rPr>
                <a:t>? 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Que </a:t>
              </a:r>
              <a:r>
                <a:rPr lang="en-US" dirty="0" err="1">
                  <a:solidFill>
                    <a:schemeClr val="accent1"/>
                  </a:solidFill>
                </a:rPr>
                <a:t>atire</a:t>
              </a:r>
              <a:r>
                <a:rPr lang="en-US" dirty="0">
                  <a:solidFill>
                    <a:schemeClr val="accent1"/>
                  </a:solidFill>
                </a:rPr>
                <a:t> a </a:t>
              </a:r>
              <a:r>
                <a:rPr lang="en-US" dirty="0" err="1">
                  <a:solidFill>
                    <a:schemeClr val="accent1"/>
                  </a:solidFill>
                </a:rPr>
                <a:t>primeira</a:t>
              </a:r>
              <a:r>
                <a:rPr lang="en-US" dirty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pedra</a:t>
              </a:r>
              <a:r>
                <a:rPr lang="en-US" dirty="0">
                  <a:solidFill>
                    <a:schemeClr val="accent1"/>
                  </a:solidFill>
                </a:rPr>
                <a:t>!!!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 err="1">
                  <a:solidFill>
                    <a:schemeClr val="accent1"/>
                  </a:solidFill>
                </a:rPr>
                <a:t>Quem</a:t>
              </a:r>
              <a:r>
                <a:rPr lang="en-US" dirty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nunca</a:t>
              </a:r>
              <a:r>
                <a:rPr lang="en-US" dirty="0">
                  <a:solidFill>
                    <a:schemeClr val="accent1"/>
                  </a:solidFill>
                </a:rPr>
                <a:t> fez </a:t>
              </a:r>
              <a:r>
                <a:rPr lang="en-US" dirty="0" err="1">
                  <a:solidFill>
                    <a:schemeClr val="accent1"/>
                  </a:solidFill>
                </a:rPr>
                <a:t>uma</a:t>
              </a:r>
              <a:r>
                <a:rPr lang="en-US" dirty="0">
                  <a:solidFill>
                    <a:schemeClr val="accent1"/>
                  </a:solidFill>
                </a:rPr>
                <a:t> "</a:t>
              </a:r>
              <a:r>
                <a:rPr lang="en-US" dirty="0" err="1">
                  <a:solidFill>
                    <a:schemeClr val="accent1"/>
                  </a:solidFill>
                </a:rPr>
                <a:t>solução</a:t>
              </a:r>
              <a:r>
                <a:rPr lang="en-US" dirty="0">
                  <a:solidFill>
                    <a:schemeClr val="accent1"/>
                  </a:solidFill>
                </a:rPr>
                <a:t> de contorno" </a:t>
              </a:r>
            </a:p>
            <a:p>
              <a:pPr algn="ctr"/>
              <a:r>
                <a:rPr lang="en-US" dirty="0" err="1">
                  <a:solidFill>
                    <a:schemeClr val="accent1"/>
                  </a:solidFill>
                </a:rPr>
                <a:t>ou</a:t>
              </a:r>
              <a:r>
                <a:rPr lang="en-US" dirty="0">
                  <a:solidFill>
                    <a:schemeClr val="accent1"/>
                  </a:solidFill>
                </a:rPr>
                <a:t> "</a:t>
              </a:r>
              <a:r>
                <a:rPr lang="en-US" dirty="0" err="1">
                  <a:solidFill>
                    <a:schemeClr val="accent1"/>
                  </a:solidFill>
                </a:rPr>
                <a:t>adaptação</a:t>
              </a:r>
              <a:r>
                <a:rPr lang="en-US" dirty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tecnológica</a:t>
              </a:r>
              <a:r>
                <a:rPr lang="en-US" dirty="0">
                  <a:solidFill>
                    <a:schemeClr val="accent1"/>
                  </a:solidFill>
                </a:rPr>
                <a:t>". =)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FB0F54-BC5E-9FA6-4CD5-61CFCBE4458C}"/>
                </a:ext>
              </a:extLst>
            </p:cNvPr>
            <p:cNvSpPr txBox="1"/>
            <p:nvPr/>
          </p:nvSpPr>
          <p:spPr>
            <a:xfrm>
              <a:off x="829697" y="2567786"/>
              <a:ext cx="420869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1"/>
                  </a:solidFill>
                </a:rPr>
                <a:t>Não</a:t>
              </a:r>
              <a:r>
                <a:rPr lang="en-US" dirty="0">
                  <a:solidFill>
                    <a:schemeClr val="accent1"/>
                  </a:solidFill>
                </a:rPr>
                <a:t> é </a:t>
              </a:r>
              <a:r>
                <a:rPr lang="en-US" dirty="0" err="1">
                  <a:solidFill>
                    <a:schemeClr val="accent1"/>
                  </a:solidFill>
                </a:rPr>
                <a:t>verdade</a:t>
              </a:r>
              <a:r>
                <a:rPr lang="en-US" dirty="0">
                  <a:solidFill>
                    <a:schemeClr val="accent1"/>
                  </a:solidFill>
                </a:rPr>
                <a:t> Lucas!!!???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(</a:t>
              </a:r>
              <a:r>
                <a:rPr lang="en-US" dirty="0" err="1">
                  <a:solidFill>
                    <a:schemeClr val="accent1"/>
                  </a:solidFill>
                </a:rPr>
                <a:t>kkkkkkkkkkkkk</a:t>
              </a:r>
              <a:r>
                <a:rPr lang="en-US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433F8D0-461D-0E80-BB7C-4433E53E9F01}"/>
              </a:ext>
            </a:extLst>
          </p:cNvPr>
          <p:cNvSpPr txBox="1"/>
          <p:nvPr/>
        </p:nvSpPr>
        <p:spPr>
          <a:xfrm>
            <a:off x="829697" y="3837283"/>
            <a:ext cx="42086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Por </a:t>
            </a:r>
            <a:r>
              <a:rPr lang="en-US" sz="2400" dirty="0" err="1">
                <a:solidFill>
                  <a:schemeClr val="accent1"/>
                </a:solidFill>
              </a:rPr>
              <a:t>hoje</a:t>
            </a:r>
            <a:r>
              <a:rPr lang="en-US" sz="2400" dirty="0">
                <a:solidFill>
                  <a:schemeClr val="accent1"/>
                </a:solidFill>
              </a:rPr>
              <a:t> é s</a:t>
            </a:r>
            <a:r>
              <a:rPr lang="pt-BR" sz="2400" dirty="0">
                <a:solidFill>
                  <a:schemeClr val="accent1"/>
                </a:solidFill>
              </a:rPr>
              <a:t>ó!!!</a:t>
            </a:r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Nos </a:t>
            </a:r>
            <a:r>
              <a:rPr lang="en-US" sz="2400" dirty="0" err="1">
                <a:solidFill>
                  <a:schemeClr val="accent1"/>
                </a:solidFill>
              </a:rPr>
              <a:t>vemos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amanhã</a:t>
            </a:r>
            <a:r>
              <a:rPr lang="en-US" sz="2400" dirty="0">
                <a:solidFill>
                  <a:schemeClr val="accent1"/>
                </a:solidFill>
              </a:rPr>
              <a:t>, </a:t>
            </a:r>
            <a:r>
              <a:rPr lang="en-US" sz="2400" dirty="0" err="1">
                <a:solidFill>
                  <a:schemeClr val="accent1"/>
                </a:solidFill>
              </a:rPr>
              <a:t>daí</a:t>
            </a:r>
            <a:r>
              <a:rPr lang="en-US" sz="2400" dirty="0">
                <a:solidFill>
                  <a:schemeClr val="accent1"/>
                </a:solidFill>
              </a:rPr>
              <a:t> sim </a:t>
            </a:r>
            <a:r>
              <a:rPr lang="en-US" sz="2400" dirty="0" err="1">
                <a:solidFill>
                  <a:schemeClr val="accent1"/>
                </a:solidFill>
              </a:rPr>
              <a:t>falando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sério</a:t>
            </a:r>
            <a:r>
              <a:rPr lang="en-US" sz="2400" dirty="0">
                <a:solidFill>
                  <a:schemeClr val="accent1"/>
                </a:solidFill>
              </a:rPr>
              <a:t> e </a:t>
            </a:r>
            <a:r>
              <a:rPr lang="en-US" sz="2400" dirty="0" err="1">
                <a:solidFill>
                  <a:schemeClr val="accent1"/>
                </a:solidFill>
              </a:rPr>
              <a:t>aprendendo</a:t>
            </a:r>
            <a:r>
              <a:rPr lang="en-US" sz="2400" dirty="0">
                <a:solidFill>
                  <a:schemeClr val="accent1"/>
                </a:solidFill>
              </a:rPr>
              <a:t> de </a:t>
            </a:r>
            <a:r>
              <a:rPr lang="en-US" sz="2400" dirty="0" err="1">
                <a:solidFill>
                  <a:schemeClr val="accent1"/>
                </a:solidFill>
              </a:rPr>
              <a:t>verdade</a:t>
            </a:r>
            <a:r>
              <a:rPr lang="en-US" sz="2400" dirty="0">
                <a:solidFill>
                  <a:schemeClr val="accent1"/>
                </a:solidFill>
              </a:rPr>
              <a:t>!!!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46960A-CE7B-21BE-EF79-C91DECC7952E}"/>
              </a:ext>
            </a:extLst>
          </p:cNvPr>
          <p:cNvSpPr/>
          <p:nvPr/>
        </p:nvSpPr>
        <p:spPr>
          <a:xfrm>
            <a:off x="5038388" y="2859942"/>
            <a:ext cx="2438114" cy="881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1F8B148-06A6-3138-4BB2-2AD5C2B78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5637" y="1224863"/>
            <a:ext cx="2640745" cy="4551072"/>
          </a:xfrm>
          <a:prstGeom prst="roundRect">
            <a:avLst>
              <a:gd name="adj" fmla="val 1172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CD05211-C198-F25F-9CE2-4A7184958A03}"/>
              </a:ext>
            </a:extLst>
          </p:cNvPr>
          <p:cNvSpPr txBox="1"/>
          <p:nvPr/>
        </p:nvSpPr>
        <p:spPr>
          <a:xfrm>
            <a:off x="8424505" y="3500588"/>
            <a:ext cx="2937798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accent1"/>
                </a:solidFill>
              </a:rPr>
              <a:t>Amanhã 18</a:t>
            </a:r>
            <a:r>
              <a:rPr lang="en-US" sz="2400" dirty="0">
                <a:solidFill>
                  <a:schemeClr val="accent1"/>
                </a:solidFill>
              </a:rPr>
              <a:t>:30h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N</a:t>
            </a:r>
            <a:r>
              <a:rPr lang="pt-BR" sz="2400" dirty="0">
                <a:solidFill>
                  <a:schemeClr val="accent1"/>
                </a:solidFill>
              </a:rPr>
              <a:t>ã</a:t>
            </a:r>
            <a:r>
              <a:rPr lang="en-US" sz="2400" dirty="0">
                <a:solidFill>
                  <a:schemeClr val="accent1"/>
                </a:solidFill>
              </a:rPr>
              <a:t>o </a:t>
            </a:r>
            <a:r>
              <a:rPr lang="en-US" sz="2400" dirty="0" err="1">
                <a:solidFill>
                  <a:schemeClr val="accent1"/>
                </a:solidFill>
              </a:rPr>
              <a:t>percam</a:t>
            </a:r>
            <a:r>
              <a:rPr lang="en-US" sz="2400" dirty="0">
                <a:solidFill>
                  <a:schemeClr val="accent1"/>
                </a:solidFill>
              </a:rPr>
              <a:t>!!!</a:t>
            </a:r>
            <a:br>
              <a:rPr lang="en-US" sz="2400" dirty="0">
                <a:solidFill>
                  <a:schemeClr val="accent1"/>
                </a:solidFill>
              </a:rPr>
            </a:br>
            <a:endParaRPr lang="en-US" sz="2400" dirty="0">
              <a:solidFill>
                <a:schemeClr val="accent1"/>
              </a:solidFill>
            </a:endParaRPr>
          </a:p>
          <a:p>
            <a:pPr algn="ctr"/>
            <a:r>
              <a:rPr lang="en-US" sz="3200" b="1" dirty="0">
                <a:solidFill>
                  <a:schemeClr val="accent1"/>
                </a:solidFill>
              </a:rPr>
              <a:t>SOLID &amp;</a:t>
            </a:r>
          </a:p>
          <a:p>
            <a:pPr algn="ctr"/>
            <a:r>
              <a:rPr lang="en-US" sz="3200" b="1" dirty="0">
                <a:solidFill>
                  <a:schemeClr val="accent1"/>
                </a:solidFill>
              </a:rPr>
              <a:t>CLEAN CODE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DC634A-E007-E2F4-6520-0BACC66DE598}"/>
              </a:ext>
            </a:extLst>
          </p:cNvPr>
          <p:cNvGrpSpPr/>
          <p:nvPr/>
        </p:nvGrpSpPr>
        <p:grpSpPr>
          <a:xfrm>
            <a:off x="6886170" y="167443"/>
            <a:ext cx="5290446" cy="2758248"/>
            <a:chOff x="6886170" y="167443"/>
            <a:chExt cx="5290446" cy="27582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16B087-1ECD-EB2C-6A6B-CBCE05F6B0D8}"/>
                </a:ext>
              </a:extLst>
            </p:cNvPr>
            <p:cNvSpPr/>
            <p:nvPr/>
          </p:nvSpPr>
          <p:spPr>
            <a:xfrm>
              <a:off x="9090768" y="167443"/>
              <a:ext cx="2476960" cy="113755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YOUR</a:t>
              </a:r>
              <a:r>
                <a:rPr lang="en-US" sz="3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</a:p>
            <a:p>
              <a:pPr algn="ctr">
                <a:lnSpc>
                  <a:spcPts val="3500"/>
                </a:lnSpc>
                <a:spcBef>
                  <a:spcPts val="600"/>
                </a:spcBef>
              </a:pPr>
              <a:r>
                <a:rPr lang="en-US" sz="5400" b="1" cap="none" spc="0" dirty="0">
                  <a:ln w="0"/>
                  <a:solidFill>
                    <a:srgbClr val="FFC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FUTURE</a:t>
              </a:r>
              <a:endPara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8DE3C7D-8892-7CDA-C16B-C40BC3688EBB}"/>
                </a:ext>
              </a:extLst>
            </p:cNvPr>
            <p:cNvSpPr/>
            <p:nvPr/>
          </p:nvSpPr>
          <p:spPr>
            <a:xfrm>
              <a:off x="6886170" y="1248044"/>
              <a:ext cx="5136882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YOU</a:t>
              </a:r>
              <a:r>
                <a:rPr lang="en-US" sz="3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DO     </a:t>
              </a:r>
              <a:r>
                <a:rPr lang="en-US" sz="7200" b="1" cap="none" spc="0" dirty="0">
                  <a:ln w="0"/>
                  <a:solidFill>
                    <a:srgbClr val="FFC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TODAY</a:t>
              </a:r>
              <a:endPara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61B0FC-1CD9-5F99-B30B-1129F9BAB5FB}"/>
                </a:ext>
              </a:extLst>
            </p:cNvPr>
            <p:cNvSpPr/>
            <p:nvPr/>
          </p:nvSpPr>
          <p:spPr>
            <a:xfrm>
              <a:off x="9175231" y="2083382"/>
              <a:ext cx="239277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strike="sngStrike" dirty="0">
                  <a:ln w="0"/>
                  <a:solidFill>
                    <a:srgbClr val="FFC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TOMORROW</a:t>
              </a:r>
              <a:endParaRPr lang="en-US" sz="3600" b="1" strike="sngStrike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53464F9-86AF-8B25-79A8-1BD242811986}"/>
                </a:ext>
              </a:extLst>
            </p:cNvPr>
            <p:cNvSpPr/>
            <p:nvPr/>
          </p:nvSpPr>
          <p:spPr>
            <a:xfrm>
              <a:off x="8651649" y="1063643"/>
              <a:ext cx="551609" cy="186204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5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{</a:t>
              </a:r>
              <a:endParaRPr lang="en-US" sz="138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C69450-EE02-96DE-748F-A064C5177270}"/>
                </a:ext>
              </a:extLst>
            </p:cNvPr>
            <p:cNvSpPr/>
            <p:nvPr/>
          </p:nvSpPr>
          <p:spPr>
            <a:xfrm>
              <a:off x="7761615" y="2083382"/>
              <a:ext cx="91101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strike="sngStrike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NOT</a:t>
              </a:r>
              <a:endParaRPr lang="en-US" sz="3600" b="1" strike="sngStrike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2C8552-EF09-2260-08C6-334421E14F65}"/>
                </a:ext>
              </a:extLst>
            </p:cNvPr>
            <p:cNvSpPr txBox="1"/>
            <p:nvPr/>
          </p:nvSpPr>
          <p:spPr>
            <a:xfrm>
              <a:off x="11642576" y="1212937"/>
              <a:ext cx="53404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7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}</a:t>
              </a:r>
              <a:endParaRPr lang="en-US" sz="72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08725B-EE92-7B62-A811-F6A86D14DD44}"/>
                </a:ext>
              </a:extLst>
            </p:cNvPr>
            <p:cNvSpPr txBox="1"/>
            <p:nvPr/>
          </p:nvSpPr>
          <p:spPr>
            <a:xfrm>
              <a:off x="9000819" y="1074195"/>
              <a:ext cx="28815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IS CREATED BY WHAT</a:t>
              </a:r>
              <a:endParaRPr lang="en-US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87CC8EA-B94D-AC5B-DF65-30F3808E7259}"/>
              </a:ext>
            </a:extLst>
          </p:cNvPr>
          <p:cNvSpPr txBox="1"/>
          <p:nvPr/>
        </p:nvSpPr>
        <p:spPr>
          <a:xfrm>
            <a:off x="4880562" y="5666476"/>
            <a:ext cx="3263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To be continued …</a:t>
            </a:r>
          </a:p>
        </p:txBody>
      </p:sp>
    </p:spTree>
    <p:extLst>
      <p:ext uri="{BB962C8B-B14F-4D97-AF65-F5344CB8AC3E}">
        <p14:creationId xmlns:p14="http://schemas.microsoft.com/office/powerpoint/2010/main" val="15785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6" presetClass="entr" presetSubtype="4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75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53638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latin typeface="+mj-lt"/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91656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latin typeface="+mj-lt"/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E0678B-FA27-3F6C-CC08-1C2E0CA58EDC}"/>
              </a:ext>
            </a:extLst>
          </p:cNvPr>
          <p:cNvSpPr/>
          <p:nvPr/>
        </p:nvSpPr>
        <p:spPr>
          <a:xfrm>
            <a:off x="2163687" y="-25711"/>
            <a:ext cx="7840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HOJE VAMOS FALAR SOBRE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FFFA45-3003-958A-6493-7FEA86365D5A}"/>
              </a:ext>
            </a:extLst>
          </p:cNvPr>
          <p:cNvSpPr txBox="1"/>
          <p:nvPr/>
        </p:nvSpPr>
        <p:spPr>
          <a:xfrm>
            <a:off x="0" y="482112"/>
            <a:ext cx="121677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 err="1">
                <a:solidFill>
                  <a:schemeClr val="accent1"/>
                </a:solidFill>
              </a:rPr>
              <a:t>e</a:t>
            </a:r>
            <a:r>
              <a:rPr lang="en-US" sz="11500" b="1" dirty="0" err="1">
                <a:solidFill>
                  <a:schemeClr val="accent1"/>
                </a:solidFill>
              </a:rPr>
              <a:t>X</a:t>
            </a:r>
            <a:r>
              <a:rPr lang="en-US" sz="11500" dirty="0" err="1">
                <a:solidFill>
                  <a:schemeClr val="accent1"/>
                </a:solidFill>
              </a:rPr>
              <a:t>treme</a:t>
            </a:r>
            <a:r>
              <a:rPr lang="en-US" sz="11500" dirty="0">
                <a:solidFill>
                  <a:schemeClr val="accent1"/>
                </a:solidFill>
              </a:rPr>
              <a:t> </a:t>
            </a:r>
            <a:r>
              <a:rPr lang="en-US" sz="11500" b="1" dirty="0">
                <a:solidFill>
                  <a:schemeClr val="accent1"/>
                </a:solidFill>
              </a:rPr>
              <a:t>G</a:t>
            </a:r>
            <a:r>
              <a:rPr lang="en-US" sz="11500" dirty="0">
                <a:solidFill>
                  <a:schemeClr val="accent1"/>
                </a:solidFill>
              </a:rPr>
              <a:t>o </a:t>
            </a:r>
            <a:r>
              <a:rPr lang="en-US" sz="11500" b="1" dirty="0">
                <a:solidFill>
                  <a:schemeClr val="accent1"/>
                </a:solidFill>
              </a:rPr>
              <a:t>H</a:t>
            </a:r>
            <a:r>
              <a:rPr lang="en-US" sz="11500" dirty="0">
                <a:solidFill>
                  <a:schemeClr val="accent1"/>
                </a:solidFill>
              </a:rPr>
              <a:t>orse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2A99A-8E70-7614-C1A4-F000420AA02D}"/>
              </a:ext>
            </a:extLst>
          </p:cNvPr>
          <p:cNvSpPr txBox="1"/>
          <p:nvPr/>
        </p:nvSpPr>
        <p:spPr>
          <a:xfrm>
            <a:off x="1847200" y="2851983"/>
            <a:ext cx="4924617" cy="1915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 sombra de dúvida a metodologia mais ágil que existe </a:t>
            </a:r>
            <a:br>
              <a:rPr lang="pt-BR" sz="2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 o assunto é desenvolvimento de softwares</a:t>
            </a:r>
            <a:endParaRPr lang="en-US" sz="2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picture containing text, mammal&#10;&#10;Description automatically generated">
            <a:extLst>
              <a:ext uri="{FF2B5EF4-FFF2-40B4-BE49-F238E27FC236}">
                <a16:creationId xmlns:a16="http://schemas.microsoft.com/office/drawing/2014/main" id="{0FE7FFBF-5EC0-524A-C9D8-6D891F276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422" y="2470077"/>
            <a:ext cx="3278484" cy="385582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B40AB4-4F9B-AF22-0556-0586A80C7785}"/>
              </a:ext>
            </a:extLst>
          </p:cNvPr>
          <p:cNvSpPr/>
          <p:nvPr/>
        </p:nvSpPr>
        <p:spPr>
          <a:xfrm>
            <a:off x="147484" y="0"/>
            <a:ext cx="91440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7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8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B0F8E-D1C1-72CA-131A-B5627CB76E7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4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</a:t>
            </a:r>
            <a:r>
              <a:rPr lang="pt-BR" sz="4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X</a:t>
            </a:r>
            <a:r>
              <a:rPr lang="pt-BR" sz="4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treme</a:t>
            </a:r>
            <a:r>
              <a:rPr lang="pt-BR" sz="4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pt-BR" sz="4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G</a:t>
            </a:r>
            <a:r>
              <a:rPr lang="pt-BR" sz="4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 </a:t>
            </a:r>
            <a:r>
              <a:rPr lang="pt-BR" sz="4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H</a:t>
            </a:r>
            <a:r>
              <a:rPr lang="pt-BR" sz="4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orse </a:t>
            </a: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ou simplesmente </a:t>
            </a:r>
            <a:r>
              <a:rPr lang="pt-BR" sz="4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XHG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65FAF-8F18-A4E4-B84B-3B0ED09B7AFD}"/>
              </a:ext>
            </a:extLst>
          </p:cNvPr>
          <p:cNvSpPr txBox="1"/>
          <p:nvPr/>
        </p:nvSpPr>
        <p:spPr>
          <a:xfrm>
            <a:off x="469900" y="1281496"/>
            <a:ext cx="1097280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accent1"/>
                </a:solidFill>
              </a:rPr>
              <a:t>Baseando</a:t>
            </a:r>
            <a:r>
              <a:rPr lang="en-US" sz="2000" dirty="0">
                <a:solidFill>
                  <a:schemeClr val="accent1"/>
                </a:solidFill>
              </a:rPr>
              <a:t>-se </a:t>
            </a:r>
            <a:r>
              <a:rPr lang="en-US" sz="2000" dirty="0" err="1">
                <a:solidFill>
                  <a:schemeClr val="accent1"/>
                </a:solidFill>
              </a:rPr>
              <a:t>em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algumas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práticas</a:t>
            </a:r>
            <a:r>
              <a:rPr lang="en-US" sz="2000" dirty="0">
                <a:solidFill>
                  <a:schemeClr val="accent1"/>
                </a:solidFill>
              </a:rPr>
              <a:t> (</a:t>
            </a:r>
            <a:r>
              <a:rPr lang="en-US" sz="2000" dirty="0" err="1">
                <a:solidFill>
                  <a:schemeClr val="accent1"/>
                </a:solidFill>
              </a:rPr>
              <a:t>questionáveis</a:t>
            </a:r>
            <a:r>
              <a:rPr lang="en-US" sz="2000" dirty="0">
                <a:solidFill>
                  <a:schemeClr val="accent1"/>
                </a:solidFill>
              </a:rPr>
              <a:t>) de </a:t>
            </a:r>
            <a:r>
              <a:rPr lang="en-US" sz="2000" dirty="0" err="1">
                <a:solidFill>
                  <a:schemeClr val="accent1"/>
                </a:solidFill>
              </a:rPr>
              <a:t>programação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 err="1">
                <a:solidFill>
                  <a:schemeClr val="accent1"/>
                </a:solidFill>
              </a:rPr>
              <a:t>alguém</a:t>
            </a:r>
            <a:r>
              <a:rPr lang="en-US" sz="2000" dirty="0">
                <a:solidFill>
                  <a:schemeClr val="accent1"/>
                </a:solidFill>
              </a:rPr>
              <a:t> um </a:t>
            </a:r>
            <a:r>
              <a:rPr lang="en-US" sz="2000" dirty="0" err="1">
                <a:solidFill>
                  <a:schemeClr val="accent1"/>
                </a:solidFill>
              </a:rPr>
              <a:t>dia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compilou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tudo</a:t>
            </a:r>
            <a:r>
              <a:rPr lang="en-US" sz="2000" dirty="0">
                <a:solidFill>
                  <a:schemeClr val="accent1"/>
                </a:solidFill>
              </a:rPr>
              <a:t> e </a:t>
            </a:r>
            <a:r>
              <a:rPr lang="en-US" sz="2000" dirty="0" err="1">
                <a:solidFill>
                  <a:schemeClr val="accent1"/>
                </a:solidFill>
              </a:rPr>
              <a:t>criou</a:t>
            </a:r>
            <a:r>
              <a:rPr lang="en-US" sz="2000" dirty="0">
                <a:solidFill>
                  <a:schemeClr val="accent1"/>
                </a:solidFill>
              </a:rPr>
              <a:t> o </a:t>
            </a:r>
            <a:r>
              <a:rPr lang="en-US" sz="2000" dirty="0" err="1">
                <a:solidFill>
                  <a:schemeClr val="accent1"/>
                </a:solidFill>
              </a:rPr>
              <a:t>processo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eXtreme</a:t>
            </a:r>
            <a:r>
              <a:rPr lang="en-US" sz="2000" dirty="0">
                <a:solidFill>
                  <a:schemeClr val="accent1"/>
                </a:solidFill>
              </a:rPr>
              <a:t> Go Horse. </a:t>
            </a:r>
          </a:p>
          <a:p>
            <a:pPr algn="ctr"/>
            <a:endParaRPr lang="en-US" sz="900" dirty="0">
              <a:solidFill>
                <a:schemeClr val="accent1"/>
              </a:solidFill>
            </a:endParaRPr>
          </a:p>
          <a:p>
            <a:pPr algn="ctr"/>
            <a:r>
              <a:rPr lang="en-US" sz="2000" dirty="0" err="1">
                <a:solidFill>
                  <a:schemeClr val="accent1"/>
                </a:solidFill>
              </a:rPr>
              <a:t>Você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já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conhece</a:t>
            </a:r>
            <a:r>
              <a:rPr lang="en-US" sz="2000" dirty="0">
                <a:solidFill>
                  <a:schemeClr val="accent1"/>
                </a:solidFill>
              </a:rPr>
              <a:t>? 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Se sim, </a:t>
            </a:r>
            <a:r>
              <a:rPr lang="en-US" sz="2000" dirty="0" err="1">
                <a:solidFill>
                  <a:schemeClr val="accent1"/>
                </a:solidFill>
              </a:rPr>
              <a:t>dá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uma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revisada</a:t>
            </a:r>
            <a:r>
              <a:rPr lang="en-US" sz="2000" dirty="0">
                <a:solidFill>
                  <a:schemeClr val="accent1"/>
                </a:solidFill>
              </a:rPr>
              <a:t> para </a:t>
            </a:r>
            <a:r>
              <a:rPr lang="en-US" sz="2000" dirty="0" err="1">
                <a:solidFill>
                  <a:schemeClr val="accent1"/>
                </a:solidFill>
              </a:rPr>
              <a:t>refrescar</a:t>
            </a:r>
            <a:r>
              <a:rPr lang="en-US" sz="2000" dirty="0">
                <a:solidFill>
                  <a:schemeClr val="accent1"/>
                </a:solidFill>
              </a:rPr>
              <a:t> a </a:t>
            </a:r>
            <a:r>
              <a:rPr lang="en-US" sz="2000" dirty="0" err="1">
                <a:solidFill>
                  <a:schemeClr val="accent1"/>
                </a:solidFill>
              </a:rPr>
              <a:t>memória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Se </a:t>
            </a:r>
            <a:r>
              <a:rPr lang="en-US" sz="2000" dirty="0" err="1">
                <a:solidFill>
                  <a:schemeClr val="accent1"/>
                </a:solidFill>
              </a:rPr>
              <a:t>não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 err="1">
                <a:solidFill>
                  <a:schemeClr val="accent1"/>
                </a:solidFill>
              </a:rPr>
              <a:t>leia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cpm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atenção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 err="1">
                <a:solidFill>
                  <a:schemeClr val="accent1"/>
                </a:solidFill>
              </a:rPr>
              <a:t>iremos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apresentar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cada</a:t>
            </a:r>
            <a:r>
              <a:rPr lang="en-US" sz="2000" dirty="0">
                <a:solidFill>
                  <a:schemeClr val="accent1"/>
                </a:solidFill>
              </a:rPr>
              <a:t> um dos </a:t>
            </a:r>
            <a:r>
              <a:rPr lang="en-US" sz="2000" dirty="0" err="1">
                <a:solidFill>
                  <a:schemeClr val="accent1"/>
                </a:solidFill>
              </a:rPr>
              <a:t>axiomas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desta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técnica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amplamente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usada</a:t>
            </a:r>
            <a:r>
              <a:rPr lang="en-US" sz="2000" dirty="0">
                <a:solidFill>
                  <a:schemeClr val="accent1"/>
                </a:solidFill>
              </a:rPr>
              <a:t>,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 err="1">
                <a:solidFill>
                  <a:schemeClr val="accent1"/>
                </a:solidFill>
              </a:rPr>
              <a:t>principalmente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por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profissionais</a:t>
            </a:r>
            <a:r>
              <a:rPr lang="en-US" sz="2000" dirty="0">
                <a:solidFill>
                  <a:schemeClr val="accent1"/>
                </a:solidFill>
              </a:rPr>
              <a:t> que primam pela </a:t>
            </a:r>
            <a:r>
              <a:rPr lang="en-US" sz="2000" dirty="0" err="1">
                <a:solidFill>
                  <a:schemeClr val="accent1"/>
                </a:solidFill>
              </a:rPr>
              <a:t>produtividade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E  </a:t>
            </a:r>
            <a:r>
              <a:rPr lang="en-US" sz="2000" dirty="0" err="1">
                <a:solidFill>
                  <a:schemeClr val="accent1"/>
                </a:solidFill>
              </a:rPr>
              <a:t>sobre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algumas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soluções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malucas</a:t>
            </a:r>
            <a:r>
              <a:rPr lang="en-US" sz="2000" dirty="0">
                <a:solidFill>
                  <a:schemeClr val="accent1"/>
                </a:solidFill>
              </a:rPr>
              <a:t> que </a:t>
            </a:r>
            <a:r>
              <a:rPr lang="en-US" sz="2000" dirty="0" err="1">
                <a:solidFill>
                  <a:schemeClr val="accent1"/>
                </a:solidFill>
              </a:rPr>
              <a:t>já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vimos</a:t>
            </a:r>
            <a:r>
              <a:rPr lang="en-US" sz="2000" dirty="0">
                <a:solidFill>
                  <a:schemeClr val="accent1"/>
                </a:solidFill>
              </a:rPr>
              <a:t> e </a:t>
            </a:r>
            <a:r>
              <a:rPr lang="en-US" sz="2000" dirty="0" err="1">
                <a:solidFill>
                  <a:schemeClr val="accent1"/>
                </a:solidFill>
              </a:rPr>
              <a:t>implementamos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como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programadores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 err="1">
                <a:solidFill>
                  <a:schemeClr val="accent1"/>
                </a:solidFill>
              </a:rPr>
              <a:t>muitas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vezes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seguindo</a:t>
            </a:r>
            <a:r>
              <a:rPr lang="en-US" sz="2000" dirty="0">
                <a:solidFill>
                  <a:schemeClr val="accent1"/>
                </a:solidFill>
              </a:rPr>
              <a:t> o </a:t>
            </a:r>
            <a:r>
              <a:rPr lang="en-US" sz="2000" dirty="0" err="1">
                <a:solidFill>
                  <a:schemeClr val="accent1"/>
                </a:solidFill>
              </a:rPr>
              <a:t>conceito</a:t>
            </a:r>
            <a:r>
              <a:rPr lang="en-US" sz="2000" dirty="0">
                <a:solidFill>
                  <a:schemeClr val="accent1"/>
                </a:solidFill>
              </a:rPr>
              <a:t> de POG (</a:t>
            </a:r>
            <a:r>
              <a:rPr lang="en-US" sz="2000" dirty="0" err="1">
                <a:solidFill>
                  <a:schemeClr val="accent1"/>
                </a:solidFill>
              </a:rPr>
              <a:t>Programação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Orientada</a:t>
            </a:r>
            <a:r>
              <a:rPr lang="en-US" sz="2000" dirty="0">
                <a:solidFill>
                  <a:schemeClr val="accent1"/>
                </a:solidFill>
              </a:rPr>
              <a:t> a </a:t>
            </a:r>
            <a:r>
              <a:rPr lang="en-US" sz="2000" dirty="0" err="1">
                <a:solidFill>
                  <a:schemeClr val="accent1"/>
                </a:solidFill>
              </a:rPr>
              <a:t>Gambiarras</a:t>
            </a:r>
            <a:r>
              <a:rPr lang="en-US" sz="2000" dirty="0">
                <a:solidFill>
                  <a:schemeClr val="accent1"/>
                </a:solidFill>
              </a:rPr>
              <a:t>).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55DBE1-8CD5-0756-FB7F-58B9A659E5BB}"/>
              </a:ext>
            </a:extLst>
          </p:cNvPr>
          <p:cNvSpPr txBox="1"/>
          <p:nvPr/>
        </p:nvSpPr>
        <p:spPr>
          <a:xfrm>
            <a:off x="440403" y="3959247"/>
            <a:ext cx="109728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solidFill>
                  <a:schemeClr val="accent1"/>
                </a:solidFill>
              </a:rPr>
              <a:t>Proceso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eXtreme</a:t>
            </a:r>
            <a:r>
              <a:rPr lang="en-US" sz="2800" b="1" dirty="0">
                <a:solidFill>
                  <a:schemeClr val="accent1"/>
                </a:solidFill>
              </a:rPr>
              <a:t> Go Horse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O </a:t>
            </a:r>
            <a:r>
              <a:rPr lang="en-US" sz="2000" dirty="0" err="1">
                <a:solidFill>
                  <a:schemeClr val="accent1"/>
                </a:solidFill>
              </a:rPr>
              <a:t>processo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eXtreme</a:t>
            </a:r>
            <a:r>
              <a:rPr lang="en-US" sz="2000" dirty="0">
                <a:solidFill>
                  <a:schemeClr val="accent1"/>
                </a:solidFill>
              </a:rPr>
              <a:t> Go Horse (XHG) é </a:t>
            </a:r>
            <a:r>
              <a:rPr lang="en-US" sz="2000" dirty="0" err="1">
                <a:solidFill>
                  <a:schemeClr val="accent1"/>
                </a:solidFill>
              </a:rPr>
              <a:t>composto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por</a:t>
            </a:r>
            <a:r>
              <a:rPr lang="en-US" sz="2000" dirty="0">
                <a:solidFill>
                  <a:schemeClr val="accent1"/>
                </a:solidFill>
              </a:rPr>
              <a:t> 22 </a:t>
            </a:r>
            <a:r>
              <a:rPr lang="en-US" sz="2000" dirty="0" err="1">
                <a:solidFill>
                  <a:schemeClr val="accent1"/>
                </a:solidFill>
              </a:rPr>
              <a:t>Axiomas</a:t>
            </a:r>
            <a:r>
              <a:rPr lang="en-US" sz="2000" dirty="0">
                <a:solidFill>
                  <a:schemeClr val="accent1"/>
                </a:solidFill>
              </a:rPr>
              <a:t> que </a:t>
            </a:r>
            <a:r>
              <a:rPr lang="en-US" sz="2000" dirty="0" err="1">
                <a:solidFill>
                  <a:schemeClr val="accent1"/>
                </a:solidFill>
              </a:rPr>
              <a:t>guiam</a:t>
            </a:r>
            <a:r>
              <a:rPr lang="en-US" sz="2000" dirty="0">
                <a:solidFill>
                  <a:schemeClr val="accent1"/>
                </a:solidFill>
              </a:rPr>
              <a:t> a </a:t>
            </a:r>
            <a:r>
              <a:rPr lang="en-US" sz="2000" dirty="0" err="1">
                <a:solidFill>
                  <a:schemeClr val="accent1"/>
                </a:solidFill>
              </a:rPr>
              <a:t>vida</a:t>
            </a:r>
            <a:r>
              <a:rPr lang="en-US" sz="2000" dirty="0">
                <a:solidFill>
                  <a:schemeClr val="accent1"/>
                </a:solidFill>
              </a:rPr>
              <a:t> dos </a:t>
            </a:r>
            <a:r>
              <a:rPr lang="en-US" sz="2000" dirty="0" err="1">
                <a:solidFill>
                  <a:schemeClr val="accent1"/>
                </a:solidFill>
              </a:rPr>
              <a:t>programadores</a:t>
            </a:r>
            <a:r>
              <a:rPr lang="en-US" sz="2000" dirty="0">
                <a:solidFill>
                  <a:schemeClr val="accent1"/>
                </a:solidFill>
              </a:rPr>
              <a:t> que o </a:t>
            </a:r>
            <a:r>
              <a:rPr lang="en-US" sz="2000" dirty="0" err="1">
                <a:solidFill>
                  <a:schemeClr val="accent1"/>
                </a:solidFill>
              </a:rPr>
              <a:t>seguem</a:t>
            </a:r>
            <a:r>
              <a:rPr lang="en-US" sz="2000" dirty="0">
                <a:solidFill>
                  <a:schemeClr val="accent1"/>
                </a:solidFill>
              </a:rPr>
              <a:t>. Se </a:t>
            </a:r>
            <a:r>
              <a:rPr lang="en-US" sz="2000" dirty="0" err="1">
                <a:solidFill>
                  <a:schemeClr val="accent1"/>
                </a:solidFill>
              </a:rPr>
              <a:t>você</a:t>
            </a:r>
            <a:r>
              <a:rPr lang="en-US" sz="2000" dirty="0">
                <a:solidFill>
                  <a:schemeClr val="accent1"/>
                </a:solidFill>
              </a:rPr>
              <a:t> é Go Horse, </a:t>
            </a:r>
            <a:r>
              <a:rPr lang="en-US" sz="2000" dirty="0" err="1">
                <a:solidFill>
                  <a:schemeClr val="accent1"/>
                </a:solidFill>
              </a:rPr>
              <a:t>precisa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dominar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esses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itens</a:t>
            </a:r>
            <a:r>
              <a:rPr lang="en-US" sz="2000" dirty="0">
                <a:solidFill>
                  <a:schemeClr val="accent1"/>
                </a:solidFill>
              </a:rPr>
              <a:t>. 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Se </a:t>
            </a:r>
            <a:r>
              <a:rPr lang="en-US" sz="2000" dirty="0" err="1">
                <a:solidFill>
                  <a:schemeClr val="accent1"/>
                </a:solidFill>
              </a:rPr>
              <a:t>você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não</a:t>
            </a:r>
            <a:r>
              <a:rPr lang="en-US" sz="2000" dirty="0">
                <a:solidFill>
                  <a:schemeClr val="accent1"/>
                </a:solidFill>
              </a:rPr>
              <a:t> é (</a:t>
            </a:r>
            <a:r>
              <a:rPr lang="en-US" sz="2000" dirty="0" err="1">
                <a:solidFill>
                  <a:schemeClr val="accent1"/>
                </a:solidFill>
              </a:rPr>
              <a:t>ou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acha</a:t>
            </a:r>
            <a:r>
              <a:rPr lang="en-US" sz="2000" dirty="0">
                <a:solidFill>
                  <a:schemeClr val="accent1"/>
                </a:solidFill>
              </a:rPr>
              <a:t> que </a:t>
            </a:r>
            <a:r>
              <a:rPr lang="en-US" sz="2000" dirty="0" err="1">
                <a:solidFill>
                  <a:schemeClr val="accent1"/>
                </a:solidFill>
              </a:rPr>
              <a:t>não</a:t>
            </a:r>
            <a:r>
              <a:rPr lang="en-US" sz="2000" dirty="0">
                <a:solidFill>
                  <a:schemeClr val="accent1"/>
                </a:solidFill>
              </a:rPr>
              <a:t> é) </a:t>
            </a:r>
            <a:r>
              <a:rPr lang="en-US" sz="2000" dirty="0" err="1">
                <a:solidFill>
                  <a:schemeClr val="accent1"/>
                </a:solidFill>
              </a:rPr>
              <a:t>confere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aí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os</a:t>
            </a:r>
            <a:r>
              <a:rPr lang="en-US" sz="2000" dirty="0">
                <a:solidFill>
                  <a:schemeClr val="accent1"/>
                </a:solidFill>
              </a:rPr>
              <a:t> 22 </a:t>
            </a:r>
            <a:r>
              <a:rPr lang="en-US" sz="2000" dirty="0" err="1">
                <a:solidFill>
                  <a:schemeClr val="accent1"/>
                </a:solidFill>
              </a:rPr>
              <a:t>tópicos</a:t>
            </a:r>
            <a:r>
              <a:rPr lang="en-US" sz="2000" dirty="0">
                <a:solidFill>
                  <a:schemeClr val="accent1"/>
                </a:solidFill>
              </a:rPr>
              <a:t> e </a:t>
            </a:r>
            <a:r>
              <a:rPr lang="en-US" sz="2000" dirty="0" err="1">
                <a:solidFill>
                  <a:schemeClr val="accent1"/>
                </a:solidFill>
              </a:rPr>
              <a:t>veja</a:t>
            </a:r>
            <a:r>
              <a:rPr lang="en-US" sz="2000" dirty="0">
                <a:solidFill>
                  <a:schemeClr val="accent1"/>
                </a:solidFill>
              </a:rPr>
              <a:t> com </a:t>
            </a:r>
            <a:r>
              <a:rPr lang="en-US" sz="2000" dirty="0" err="1">
                <a:solidFill>
                  <a:schemeClr val="accent1"/>
                </a:solidFill>
              </a:rPr>
              <a:t>quais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você</a:t>
            </a:r>
            <a:r>
              <a:rPr lang="en-US" sz="2000" dirty="0">
                <a:solidFill>
                  <a:schemeClr val="accent1"/>
                </a:solidFill>
              </a:rPr>
              <a:t> se </a:t>
            </a:r>
            <a:r>
              <a:rPr lang="en-US" sz="2000" dirty="0" err="1">
                <a:solidFill>
                  <a:schemeClr val="accent1"/>
                </a:solidFill>
              </a:rPr>
              <a:t>identifica</a:t>
            </a:r>
            <a:r>
              <a:rPr lang="en-US" sz="2000" dirty="0">
                <a:solidFill>
                  <a:schemeClr val="accent1"/>
                </a:solidFill>
              </a:rPr>
              <a:t>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87F9B-2C97-82AE-6227-65CFAE4AFD87}"/>
              </a:ext>
            </a:extLst>
          </p:cNvPr>
          <p:cNvCxnSpPr>
            <a:cxnSpLocks/>
          </p:cNvCxnSpPr>
          <p:nvPr/>
        </p:nvCxnSpPr>
        <p:spPr>
          <a:xfrm flipV="1">
            <a:off x="469900" y="99175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26BA21-9B7F-0F37-3902-E76253F89854}"/>
              </a:ext>
            </a:extLst>
          </p:cNvPr>
          <p:cNvSpPr txBox="1"/>
          <p:nvPr/>
        </p:nvSpPr>
        <p:spPr>
          <a:xfrm>
            <a:off x="1769807" y="5660909"/>
            <a:ext cx="89670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Para sua comodidade a partir deste ponto a transição deixa de ser automática, após a leitura  use o teclado ou o mouse para ir para os próximos slides.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32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1 - Pensou, não é XGH.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D2D9A-5544-22C2-40FE-809A8A64AE96}"/>
              </a:ext>
            </a:extLst>
          </p:cNvPr>
          <p:cNvSpPr txBox="1"/>
          <p:nvPr/>
        </p:nvSpPr>
        <p:spPr>
          <a:xfrm>
            <a:off x="469900" y="1376551"/>
            <a:ext cx="10972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accent1"/>
                </a:solidFill>
              </a:rPr>
              <a:t>XGH não pensa, faz a primeira coisa que vem à mente. </a:t>
            </a:r>
          </a:p>
          <a:p>
            <a:pPr algn="ctr"/>
            <a:r>
              <a:rPr lang="pt-BR" sz="3200" dirty="0">
                <a:solidFill>
                  <a:schemeClr val="accent1"/>
                </a:solidFill>
              </a:rPr>
              <a:t>Não existe segunda opção, a única opção é a mais rápida.</a:t>
            </a:r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04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8F443-AAA4-7093-706C-6D32311DFF42}"/>
              </a:ext>
            </a:extLst>
          </p:cNvPr>
          <p:cNvSpPr txBox="1"/>
          <p:nvPr/>
        </p:nvSpPr>
        <p:spPr>
          <a:xfrm>
            <a:off x="562610" y="0"/>
            <a:ext cx="10972800" cy="212365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2 - </a:t>
            </a:r>
            <a:r>
              <a:rPr lang="en-US" dirty="0" err="1"/>
              <a:t>Existem</a:t>
            </a:r>
            <a:r>
              <a:rPr lang="en-US" dirty="0"/>
              <a:t> 3 </a:t>
            </a:r>
            <a:r>
              <a:rPr lang="en-US" dirty="0" err="1"/>
              <a:t>formas</a:t>
            </a:r>
            <a:r>
              <a:rPr lang="en-US" dirty="0"/>
              <a:t> de se resolver um </a:t>
            </a:r>
            <a:r>
              <a:rPr lang="en-US" dirty="0" err="1"/>
              <a:t>problema</a:t>
            </a:r>
            <a:r>
              <a:rPr lang="en-US" dirty="0"/>
              <a:t>, a </a:t>
            </a:r>
            <a:r>
              <a:rPr lang="en-US" dirty="0" err="1"/>
              <a:t>correta</a:t>
            </a:r>
            <a:r>
              <a:rPr lang="en-US" dirty="0"/>
              <a:t>, a </a:t>
            </a:r>
            <a:r>
              <a:rPr lang="en-US" dirty="0" err="1"/>
              <a:t>errada</a:t>
            </a:r>
            <a:r>
              <a:rPr lang="en-US" dirty="0"/>
              <a:t> e a XGH, que é </a:t>
            </a:r>
            <a:r>
              <a:rPr lang="en-US" dirty="0" err="1"/>
              <a:t>igual</a:t>
            </a:r>
            <a:r>
              <a:rPr lang="en-US" dirty="0"/>
              <a:t> à </a:t>
            </a:r>
            <a:r>
              <a:rPr lang="en-US" dirty="0" err="1"/>
              <a:t>errada</a:t>
            </a:r>
            <a:r>
              <a:rPr lang="en-US" dirty="0"/>
              <a:t>, </a:t>
            </a:r>
            <a:r>
              <a:rPr lang="en-US" dirty="0" err="1"/>
              <a:t>só</a:t>
            </a:r>
            <a:r>
              <a:rPr lang="en-US" dirty="0"/>
              <a:t> que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BAC619-823A-49F8-2A39-A5F5EF3A5767}"/>
              </a:ext>
            </a:extLst>
          </p:cNvPr>
          <p:cNvSpPr txBox="1"/>
          <p:nvPr/>
        </p:nvSpPr>
        <p:spPr>
          <a:xfrm>
            <a:off x="562610" y="2908330"/>
            <a:ext cx="109728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US" dirty="0"/>
              <a:t>XGH é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rápido</a:t>
            </a:r>
            <a:r>
              <a:rPr lang="en-US" dirty="0"/>
              <a:t> que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metodologia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r>
              <a:rPr lang="en-US" dirty="0"/>
              <a:t> de software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conhece</a:t>
            </a:r>
            <a:r>
              <a:rPr lang="en-US" dirty="0"/>
              <a:t> </a:t>
            </a:r>
          </a:p>
          <a:p>
            <a:pPr algn="ctr"/>
            <a:r>
              <a:rPr lang="en-US" sz="2400" i="1" dirty="0">
                <a:solidFill>
                  <a:srgbClr val="C0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(Vide Axioma 14)</a:t>
            </a:r>
            <a:endParaRPr lang="en-US" sz="2400" i="1" dirty="0">
              <a:solidFill>
                <a:srgbClr val="C0000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167615-C372-474A-95EB-1DD34845F460}"/>
              </a:ext>
            </a:extLst>
          </p:cNvPr>
          <p:cNvCxnSpPr>
            <a:cxnSpLocks/>
          </p:cNvCxnSpPr>
          <p:nvPr/>
        </p:nvCxnSpPr>
        <p:spPr>
          <a:xfrm flipV="1">
            <a:off x="562610" y="2495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65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BD57A-EC80-F7CB-B1F7-8B6E4958A9C2}"/>
              </a:ext>
            </a:extLst>
          </p:cNvPr>
          <p:cNvSpPr txBox="1"/>
          <p:nvPr/>
        </p:nvSpPr>
        <p:spPr>
          <a:xfrm>
            <a:off x="482600" y="0"/>
            <a:ext cx="10972800" cy="14465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3 - Quanto mais XGH você faz, mais precisará fazer.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CE86B7-E1BD-5E9A-99D8-9E9DB60BFBBF}"/>
              </a:ext>
            </a:extLst>
          </p:cNvPr>
          <p:cNvSpPr txBox="1"/>
          <p:nvPr/>
        </p:nvSpPr>
        <p:spPr>
          <a:xfrm>
            <a:off x="482600" y="2136170"/>
            <a:ext cx="10972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pPr algn="ctr"/>
            <a:r>
              <a:rPr lang="pt-BR" dirty="0"/>
              <a:t>Para cada problema resolvido usando XGH, mais uns 7 são criados. Mas todos eles serão resolvidos da forma XGH. XGH tende ao infinito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039487-9C4B-8E18-60EE-21A5D9074EC1}"/>
              </a:ext>
            </a:extLst>
          </p:cNvPr>
          <p:cNvCxnSpPr>
            <a:cxnSpLocks/>
          </p:cNvCxnSpPr>
          <p:nvPr/>
        </p:nvCxnSpPr>
        <p:spPr>
          <a:xfrm flipV="1">
            <a:off x="482600" y="176391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75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87959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Aquecendo os motores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BD57A-EC80-F7CB-B1F7-8B6E4958A9C2}"/>
              </a:ext>
            </a:extLst>
          </p:cNvPr>
          <p:cNvSpPr txBox="1"/>
          <p:nvPr/>
        </p:nvSpPr>
        <p:spPr>
          <a:xfrm>
            <a:off x="50292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4 - XGH é totalmente reativo.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1313AC-64F8-A806-E1B6-ABB4E0021623}"/>
              </a:ext>
            </a:extLst>
          </p:cNvPr>
          <p:cNvSpPr txBox="1"/>
          <p:nvPr/>
        </p:nvSpPr>
        <p:spPr>
          <a:xfrm>
            <a:off x="502920" y="1444250"/>
            <a:ext cx="10972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pPr algn="ctr"/>
            <a:r>
              <a:rPr lang="pt-BR" dirty="0"/>
              <a:t>Os erros só existem quando aparecem.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7840C6-0C07-A5E4-F9F5-4CC97964BD26}"/>
              </a:ext>
            </a:extLst>
          </p:cNvPr>
          <p:cNvCxnSpPr>
            <a:cxnSpLocks/>
          </p:cNvCxnSpPr>
          <p:nvPr/>
        </p:nvCxnSpPr>
        <p:spPr>
          <a:xfrm flipV="1">
            <a:off x="502920" y="1074074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2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2108</Words>
  <Application>Microsoft Office PowerPoint</Application>
  <PresentationFormat>Widescreen</PresentationFormat>
  <Paragraphs>210</Paragraphs>
  <Slides>39</Slides>
  <Notes>0</Notes>
  <HiddenSlides>11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Ribeiro, Amauri Aparecido</dc:creator>
  <cp:lastModifiedBy>Amauri Ribeiro</cp:lastModifiedBy>
  <cp:revision>81</cp:revision>
  <dcterms:created xsi:type="dcterms:W3CDTF">2022-05-10T21:26:35Z</dcterms:created>
  <dcterms:modified xsi:type="dcterms:W3CDTF">2022-06-05T18:08:42Z</dcterms:modified>
</cp:coreProperties>
</file>