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9" r:id="rId4"/>
    <p:sldId id="270" r:id="rId5"/>
    <p:sldId id="271" r:id="rId6"/>
    <p:sldId id="272" r:id="rId7"/>
    <p:sldId id="273" r:id="rId8"/>
    <p:sldId id="282" r:id="rId9"/>
    <p:sldId id="274" r:id="rId10"/>
    <p:sldId id="276" r:id="rId11"/>
    <p:sldId id="283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6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0CD3-1374-42E7-9773-405CA57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B6FE3-332C-47F2-8FE0-04EA2609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78CA34-632B-47B2-B034-A7C230F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0B8A6-D42F-4AF8-9D27-10CC19A2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0DD07-3F87-409B-92F0-B42ABEE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9155-900E-42BB-AF31-194EBD1F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638F87-F7DD-4DC2-89C8-662BC928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F5C55-C29B-4AEB-9322-B034995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67648-DD8F-4E9F-90CC-E0AE390F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F0257-826F-44E2-97AB-9F1975D0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0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554698-D1AF-424A-A2CC-2B1FBFFA0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C4E303-AEBF-46E9-BEB8-E90E6D0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668C1-296F-4017-8189-010DFF5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B797E-24BD-4BDD-BB55-F0BE4665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32862-732B-454A-A292-AF39D95E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7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100A-24BA-4466-B152-B30A0400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8BA69-45F4-4649-9432-AC134F1D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05F76-A492-4F71-BEA7-692C897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A8F80-BDF5-462D-BD95-1C302792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51700-EDDB-478A-BE30-C8F3410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8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1B3D-031C-4E6C-BD23-D35820C8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CB85B-6F15-497C-93EB-9BDE9FB7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DD8BA-DA1E-4D49-8F47-61B87EB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FC90A-2297-4F25-AADF-15814B50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53D97-964D-4204-BB55-CD1D439F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3BCAA-B6EF-4F44-A21B-936B7461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2CBEE-B6FE-4AA0-A451-A6D0A9BD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976F06-F2E6-491A-B467-CEA44CB5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A8C9D-9F74-4D7B-B880-5D821D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F21C6-E6C1-4CB4-85AA-BE7A3F8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5C43F-BDE4-4925-A775-A538F2C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A164-2D11-4901-A13B-15A257A5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96469-396B-4462-94D6-AA5E4B25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48491F-31E3-4404-B505-ADC15BB3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0D41B4-1B62-414C-9918-50103E96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F9210-089C-422E-BBEE-93FBAFC9F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003483-CDBD-471F-9BD7-C1CEFF0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C42779-FE5D-40E5-9035-C29DD71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5ED81-DE98-4371-AF24-140FF702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9D76-875D-41DB-A70A-8C6791C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B1E800-A998-49D9-9C20-E7F9541E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E52CA-A73E-49E5-AB08-67135E14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81A6CD-C8AF-4ADD-BF91-6BA1A26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7F9A1B-7775-403C-9606-08A0C25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EE2935-E11B-4D57-BBDA-80023D6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B60CFE-F61A-4502-BDB6-AE88CBB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8ED0D-5B1E-4CCE-BBEF-0EA6866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FCBD2-98DC-4C9A-AB66-596B17C6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516FC-8B27-4648-AB24-1E5AD976B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49E85E-F6DA-4B04-B95C-AEA7D553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2F06F-BD0C-4774-A348-91EA6E0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D73CF-5056-43F8-B636-CBF225C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5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E569-5B91-4B37-B5D8-78DC4C85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09C479-32FB-4493-952A-ADC6163EB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E649D-5EBA-45E3-9DF1-19B05BF9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E8CD0-2403-487A-9847-E3B40DF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0331D-251A-4766-A7FD-CE7BB2F7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711CA-E928-484D-8C3A-F5A6859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C2626D-ED63-400A-9FCF-DCF6AA40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1726B-96F2-4AAC-AAE9-C11E3E43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2F19F-ABDC-40D6-A18E-AF0501E1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0C2-A165-4226-AD43-D695A5F93656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B5333-637E-4D99-B70E-B2724018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8C18B-9BA1-445B-8656-3B02E985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AEFA-50B2-4C84-8B94-F1CE5FAC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D4C945-7F70-49C8-B7CB-DAD8E4BBB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939" y="1927552"/>
            <a:ext cx="3397393" cy="339739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4464475-029C-4E07-ABE3-E683EF32053B}"/>
              </a:ext>
            </a:extLst>
          </p:cNvPr>
          <p:cNvSpPr txBox="1"/>
          <p:nvPr/>
        </p:nvSpPr>
        <p:spPr>
          <a:xfrm>
            <a:off x="0" y="5528183"/>
            <a:ext cx="595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nhancing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 err="1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</a:t>
            </a:r>
            <a:r>
              <a:rPr lang="pt-BR" sz="2800" b="1" dirty="0" err="1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nowledge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t-BR" sz="4000" b="1" dirty="0">
                <a:ln w="1016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pt-BR" sz="28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lways</a:t>
            </a:r>
            <a:endParaRPr lang="pt-BR" sz="16600" b="1" cap="none" spc="0" dirty="0">
              <a:ln w="10160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B6A179-A181-4984-804E-E3A3FDBCE8B0}"/>
              </a:ext>
            </a:extLst>
          </p:cNvPr>
          <p:cNvCxnSpPr>
            <a:cxnSpLocks/>
          </p:cNvCxnSpPr>
          <p:nvPr/>
        </p:nvCxnSpPr>
        <p:spPr>
          <a:xfrm>
            <a:off x="6096000" y="219402"/>
            <a:ext cx="0" cy="640080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6">
            <a:extLst>
              <a:ext uri="{FF2B5EF4-FFF2-40B4-BE49-F238E27FC236}">
                <a16:creationId xmlns:a16="http://schemas.microsoft.com/office/drawing/2014/main" id="{4F231644-C52C-4E2D-7BBA-0A114D34B708}"/>
              </a:ext>
            </a:extLst>
          </p:cNvPr>
          <p:cNvSpPr/>
          <p:nvPr/>
        </p:nvSpPr>
        <p:spPr>
          <a:xfrm>
            <a:off x="579057" y="40157"/>
            <a:ext cx="39580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</a:t>
            </a:r>
          </a:p>
        </p:txBody>
      </p:sp>
      <p:pic>
        <p:nvPicPr>
          <p:cNvPr id="19" name="Imagem 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588C94F9-DC45-D7E7-F7DC-AE342105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8" y="346411"/>
            <a:ext cx="986348" cy="986348"/>
          </a:xfrm>
          <a:prstGeom prst="rect">
            <a:avLst/>
          </a:prstGeom>
        </p:spPr>
      </p:pic>
      <p:sp>
        <p:nvSpPr>
          <p:cNvPr id="20" name="Retângulo 6">
            <a:extLst>
              <a:ext uri="{FF2B5EF4-FFF2-40B4-BE49-F238E27FC236}">
                <a16:creationId xmlns:a16="http://schemas.microsoft.com/office/drawing/2014/main" id="{32224512-FDD4-C3B8-F9CB-7213A21E6976}"/>
              </a:ext>
            </a:extLst>
          </p:cNvPr>
          <p:cNvSpPr/>
          <p:nvPr/>
        </p:nvSpPr>
        <p:spPr>
          <a:xfrm>
            <a:off x="7526995" y="120069"/>
            <a:ext cx="33552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Teste 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68208-7BD0-837D-790C-D2C8C8B077FE}"/>
              </a:ext>
            </a:extLst>
          </p:cNvPr>
          <p:cNvSpPr/>
          <p:nvPr/>
        </p:nvSpPr>
        <p:spPr>
          <a:xfrm>
            <a:off x="7512572" y="6030045"/>
            <a:ext cx="36824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16 - 20/06/2022 </a:t>
            </a:r>
          </a:p>
        </p:txBody>
      </p:sp>
      <p:pic>
        <p:nvPicPr>
          <p:cNvPr id="11" name="Espaço Reservado para Conteúdo 5">
            <a:extLst>
              <a:ext uri="{FF2B5EF4-FFF2-40B4-BE49-F238E27FC236}">
                <a16:creationId xmlns:a16="http://schemas.microsoft.com/office/drawing/2014/main" id="{34CD4A7E-FAA0-4A4B-8600-C1C3EF7DA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758" y="2016331"/>
            <a:ext cx="4336045" cy="3511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08 - O uso de comentários é uma das técnicas de código limpo que, em conjunto com a </a:t>
            </a:r>
            <a:r>
              <a:rPr lang="pt-BR" sz="2800" dirty="0" err="1">
                <a:solidFill>
                  <a:schemeClr val="accent1"/>
                </a:solidFill>
              </a:rPr>
              <a:t>refatoração</a:t>
            </a:r>
            <a:r>
              <a:rPr lang="pt-BR" sz="2800" dirty="0">
                <a:solidFill>
                  <a:schemeClr val="accent1"/>
                </a:solidFill>
              </a:rPr>
              <a:t> de códigos, permite aumentar o entendimento e a produtividade de desenvolvimento de códigos.</a:t>
            </a:r>
          </a:p>
        </p:txBody>
      </p:sp>
      <p:pic>
        <p:nvPicPr>
          <p:cNvPr id="13" name="Gráfico 12" descr="Caixa de seleção marcada com preenchimento sólido">
            <a:extLst>
              <a:ext uri="{FF2B5EF4-FFF2-40B4-BE49-F238E27FC236}">
                <a16:creationId xmlns:a16="http://schemas.microsoft.com/office/drawing/2014/main" id="{63983B58-46A6-4692-B051-DADCD526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8158" y="2681460"/>
            <a:ext cx="720000" cy="720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2AF8EF6-C7EC-4481-BB3B-421AB2F4A082}"/>
              </a:ext>
            </a:extLst>
          </p:cNvPr>
          <p:cNvSpPr/>
          <p:nvPr/>
        </p:nvSpPr>
        <p:spPr>
          <a:xfrm>
            <a:off x="1157911" y="4219813"/>
            <a:ext cx="1731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41ED0C-906E-4768-B6BF-C063FD9C1DC6}"/>
              </a:ext>
            </a:extLst>
          </p:cNvPr>
          <p:cNvSpPr/>
          <p:nvPr/>
        </p:nvSpPr>
        <p:spPr>
          <a:xfrm>
            <a:off x="9163664" y="4219813"/>
            <a:ext cx="2054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Errado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A227767-D30F-4741-852E-8980B0A2C346}"/>
              </a:ext>
            </a:extLst>
          </p:cNvPr>
          <p:cNvSpPr/>
          <p:nvPr/>
        </p:nvSpPr>
        <p:spPr>
          <a:xfrm>
            <a:off x="342588" y="2861901"/>
            <a:ext cx="5445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0"/>
                <a:solidFill>
                  <a:schemeClr val="accent1"/>
                </a:solidFill>
              </a:rPr>
              <a:t>Arraste este ícone para frente da resposta correta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5DFECB4-9E54-4181-84C1-A09BD1D13C14}"/>
              </a:ext>
            </a:extLst>
          </p:cNvPr>
          <p:cNvSpPr/>
          <p:nvPr/>
        </p:nvSpPr>
        <p:spPr>
          <a:xfrm>
            <a:off x="5842969" y="2937294"/>
            <a:ext cx="502422" cy="24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09 - Assinale a opção que apresenta instruções de elaboração corretas de acordo com a técnica Clean </a:t>
            </a:r>
            <a:r>
              <a:rPr lang="pt-BR" sz="2800" dirty="0" err="1">
                <a:solidFill>
                  <a:schemeClr val="accent1"/>
                </a:solidFill>
              </a:rPr>
              <a:t>Code</a:t>
            </a:r>
            <a:r>
              <a:rPr lang="pt-BR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CF509C-1290-48DF-9E7F-CD0A1CE212E4}"/>
              </a:ext>
            </a:extLst>
          </p:cNvPr>
          <p:cNvSpPr/>
          <p:nvPr/>
        </p:nvSpPr>
        <p:spPr>
          <a:xfrm>
            <a:off x="1621862" y="2473895"/>
            <a:ext cx="9108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cap="none" spc="0" dirty="0">
                <a:ln w="0"/>
                <a:solidFill>
                  <a:schemeClr val="accent1"/>
                </a:solidFill>
              </a:rPr>
              <a:t>Os nomes utilizados devem ser pronunciáveis e devem ter sentido conhecido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26EEFB3-0D4D-415E-BF6E-FE508316CD84}"/>
              </a:ext>
            </a:extLst>
          </p:cNvPr>
          <p:cNvSpPr/>
          <p:nvPr/>
        </p:nvSpPr>
        <p:spPr>
          <a:xfrm>
            <a:off x="1621862" y="3036416"/>
            <a:ext cx="9108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cap="none" spc="0" dirty="0">
                <a:ln w="0"/>
                <a:solidFill>
                  <a:schemeClr val="accent1"/>
                </a:solidFill>
              </a:rPr>
              <a:t>Os nomes de classes devem ser verbos no infinitivo e os de métodos devem ser substantivos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1DED978-62CB-46F5-BA4F-8A05ABB00EC8}"/>
              </a:ext>
            </a:extLst>
          </p:cNvPr>
          <p:cNvSpPr/>
          <p:nvPr/>
        </p:nvSpPr>
        <p:spPr>
          <a:xfrm>
            <a:off x="1621862" y="3630356"/>
            <a:ext cx="9108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cap="none" spc="0" dirty="0">
                <a:ln w="0"/>
                <a:solidFill>
                  <a:schemeClr val="accent1"/>
                </a:solidFill>
              </a:rPr>
              <a:t>Os nomes de funções e de métodos devem ser longos e descritivos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D77810-8001-4C49-B37D-434EB4BAB286}"/>
              </a:ext>
            </a:extLst>
          </p:cNvPr>
          <p:cNvSpPr txBox="1"/>
          <p:nvPr/>
        </p:nvSpPr>
        <p:spPr>
          <a:xfrm>
            <a:off x="1621862" y="4182580"/>
            <a:ext cx="910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Os parâmetros devem ser aglutinados em funções, e cada função deve ter, no máximo, três parâmetros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BD787D-90EA-4537-A0AA-33A64DE128E4}"/>
              </a:ext>
            </a:extLst>
          </p:cNvPr>
          <p:cNvSpPr txBox="1"/>
          <p:nvPr/>
        </p:nvSpPr>
        <p:spPr>
          <a:xfrm>
            <a:off x="1621862" y="5029173"/>
            <a:ext cx="910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 comando </a:t>
            </a:r>
            <a:r>
              <a:rPr lang="pt-BR" dirty="0" err="1">
                <a:solidFill>
                  <a:schemeClr val="accent1"/>
                </a:solidFill>
              </a:rPr>
              <a:t>return</a:t>
            </a:r>
            <a:r>
              <a:rPr lang="pt-BR" dirty="0">
                <a:solidFill>
                  <a:schemeClr val="accent1"/>
                </a:solidFill>
              </a:rPr>
              <a:t> deve ser evitado, ao passo que continue e break devem ser priorizados, assim como o goto</a:t>
            </a:r>
          </a:p>
        </p:txBody>
      </p:sp>
      <p:pic>
        <p:nvPicPr>
          <p:cNvPr id="23" name="Gráfico 22" descr="Caixa de seleção marcada com preenchimento sólido">
            <a:extLst>
              <a:ext uri="{FF2B5EF4-FFF2-40B4-BE49-F238E27FC236}">
                <a16:creationId xmlns:a16="http://schemas.microsoft.com/office/drawing/2014/main" id="{BBB0070E-05D0-46D0-82E5-5F07420F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167" y="1951915"/>
            <a:ext cx="720000" cy="720000"/>
          </a:xfrm>
          <a:prstGeom prst="rect">
            <a:avLst/>
          </a:prstGeom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FC8BDA66-0ACA-4A45-9C42-F3FE43BBBE61}"/>
              </a:ext>
            </a:extLst>
          </p:cNvPr>
          <p:cNvSpPr/>
          <p:nvPr/>
        </p:nvSpPr>
        <p:spPr>
          <a:xfrm>
            <a:off x="159261" y="2181907"/>
            <a:ext cx="502422" cy="24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10 - Sobre </a:t>
            </a:r>
            <a:r>
              <a:rPr lang="pt-BR" sz="2800" dirty="0" err="1">
                <a:solidFill>
                  <a:schemeClr val="accent1"/>
                </a:solidFill>
              </a:rPr>
              <a:t>padronizacao</a:t>
            </a:r>
            <a:r>
              <a:rPr lang="pt-BR" sz="2800" dirty="0">
                <a:solidFill>
                  <a:schemeClr val="accent1"/>
                </a:solidFill>
              </a:rPr>
              <a:t> de </a:t>
            </a:r>
            <a:r>
              <a:rPr lang="pt-BR" sz="2800" dirty="0" err="1">
                <a:solidFill>
                  <a:schemeClr val="accent1"/>
                </a:solidFill>
              </a:rPr>
              <a:t>codigo</a:t>
            </a:r>
            <a:r>
              <a:rPr lang="pt-BR" sz="2800" dirty="0">
                <a:solidFill>
                  <a:schemeClr val="accent1"/>
                </a:solidFill>
              </a:rPr>
              <a:t> podemos dizer</a:t>
            </a:r>
          </a:p>
        </p:txBody>
      </p:sp>
      <p:pic>
        <p:nvPicPr>
          <p:cNvPr id="18" name="Gráfico 17" descr="Caixa de seleção marcada com preenchimento sólido">
            <a:extLst>
              <a:ext uri="{FF2B5EF4-FFF2-40B4-BE49-F238E27FC236}">
                <a16:creationId xmlns:a16="http://schemas.microsoft.com/office/drawing/2014/main" id="{60602816-C390-4F1A-BBB6-2401FD56C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167" y="1621713"/>
            <a:ext cx="720000" cy="720000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430AFEB1-73AF-4F63-9CD6-DA4CE7AC678B}"/>
              </a:ext>
            </a:extLst>
          </p:cNvPr>
          <p:cNvSpPr/>
          <p:nvPr/>
        </p:nvSpPr>
        <p:spPr>
          <a:xfrm>
            <a:off x="159261" y="1851705"/>
            <a:ext cx="502422" cy="249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6FB7A8-0373-46B8-A3B6-6FA1E02EA1CC}"/>
              </a:ext>
            </a:extLst>
          </p:cNvPr>
          <p:cNvSpPr txBox="1"/>
          <p:nvPr/>
        </p:nvSpPr>
        <p:spPr>
          <a:xfrm>
            <a:off x="3155949" y="2333298"/>
            <a:ext cx="766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Ao se adotar um </a:t>
            </a:r>
            <a:r>
              <a:rPr lang="pt-BR" sz="2000" dirty="0" err="1">
                <a:solidFill>
                  <a:schemeClr val="accent1"/>
                </a:solidFill>
              </a:rPr>
              <a:t>padrao</a:t>
            </a:r>
            <a:r>
              <a:rPr lang="pt-BR" sz="2000" dirty="0">
                <a:solidFill>
                  <a:schemeClr val="accent1"/>
                </a:solidFill>
              </a:rPr>
              <a:t> independente de certo ou errado segui-lo eh sinal de </a:t>
            </a:r>
            <a:r>
              <a:rPr lang="pt-BR" sz="2000" dirty="0" err="1">
                <a:solidFill>
                  <a:schemeClr val="accent1"/>
                </a:solidFill>
              </a:rPr>
              <a:t>coerencia</a:t>
            </a:r>
            <a:r>
              <a:rPr lang="pt-BR" sz="2000" dirty="0">
                <a:solidFill>
                  <a:schemeClr val="accent1"/>
                </a:solidFill>
              </a:rPr>
              <a:t> e uma escolha </a:t>
            </a:r>
            <a:r>
              <a:rPr lang="pt-BR" sz="2000" dirty="0" err="1">
                <a:solidFill>
                  <a:schemeClr val="accent1"/>
                </a:solidFill>
              </a:rPr>
              <a:t>saudavel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C1DF9A-83BF-4738-B48B-4C150C70873B}"/>
              </a:ext>
            </a:extLst>
          </p:cNvPr>
          <p:cNvSpPr txBox="1"/>
          <p:nvPr/>
        </p:nvSpPr>
        <p:spPr>
          <a:xfrm>
            <a:off x="3155949" y="3555206"/>
            <a:ext cx="766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Ao perceber que a escolha se mostrou equivocada devemos adotar uma mais coerente com as boas praticas do Clean </a:t>
            </a:r>
            <a:r>
              <a:rPr lang="pt-BR" sz="2000" dirty="0" err="1">
                <a:solidFill>
                  <a:schemeClr val="accent1"/>
                </a:solidFill>
              </a:rPr>
              <a:t>Code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860D85-CC53-49BC-AD90-14BBFF5F92FA}"/>
              </a:ext>
            </a:extLst>
          </p:cNvPr>
          <p:cNvSpPr txBox="1"/>
          <p:nvPr/>
        </p:nvSpPr>
        <p:spPr>
          <a:xfrm>
            <a:off x="3155949" y="4771593"/>
            <a:ext cx="766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A </a:t>
            </a:r>
            <a:r>
              <a:rPr lang="pt-BR" sz="2000" dirty="0" err="1">
                <a:solidFill>
                  <a:schemeClr val="accent1"/>
                </a:solidFill>
              </a:rPr>
              <a:t>padronizacao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nao</a:t>
            </a:r>
            <a:r>
              <a:rPr lang="pt-BR" sz="2000" dirty="0">
                <a:solidFill>
                  <a:schemeClr val="accent1"/>
                </a:solidFill>
              </a:rPr>
              <a:t> eh o ponto mais importante a se observar que o </a:t>
            </a:r>
            <a:r>
              <a:rPr lang="pt-BR" sz="2000" dirty="0" err="1">
                <a:solidFill>
                  <a:schemeClr val="accent1"/>
                </a:solidFill>
              </a:rPr>
              <a:t>codigo</a:t>
            </a:r>
            <a:r>
              <a:rPr lang="pt-BR" sz="2000" dirty="0">
                <a:solidFill>
                  <a:schemeClr val="accent1"/>
                </a:solidFill>
              </a:rPr>
              <a:t> se eficaz e atenda os objetivos esperados eh o mais importante</a:t>
            </a:r>
          </a:p>
        </p:txBody>
      </p:sp>
    </p:spTree>
    <p:extLst>
      <p:ext uri="{BB962C8B-B14F-4D97-AF65-F5344CB8AC3E}">
        <p14:creationId xmlns:p14="http://schemas.microsoft.com/office/powerpoint/2010/main" val="25864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11 - Conceitue DDD!!!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91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12 - </a:t>
            </a:r>
            <a:r>
              <a:rPr lang="pt-BR" sz="2800" dirty="0" err="1">
                <a:solidFill>
                  <a:schemeClr val="accent1"/>
                </a:solidFill>
              </a:rPr>
              <a:t>Ubiquitous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 err="1">
                <a:solidFill>
                  <a:schemeClr val="accent1"/>
                </a:solidFill>
              </a:rPr>
              <a:t>Language</a:t>
            </a:r>
            <a:r>
              <a:rPr lang="pt-BR" sz="2800" dirty="0">
                <a:solidFill>
                  <a:schemeClr val="accent1"/>
                </a:solidFill>
              </a:rPr>
              <a:t>, defina e exemplifique!!!!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207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13 - </a:t>
            </a:r>
            <a:r>
              <a:rPr lang="pt-BR" sz="2800" dirty="0" err="1">
                <a:solidFill>
                  <a:schemeClr val="accent1"/>
                </a:solidFill>
              </a:rPr>
              <a:t>Bound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 err="1">
                <a:solidFill>
                  <a:schemeClr val="accent1"/>
                </a:solidFill>
              </a:rPr>
              <a:t>Context</a:t>
            </a:r>
            <a:r>
              <a:rPr lang="pt-BR" sz="2800" dirty="0">
                <a:solidFill>
                  <a:schemeClr val="accent1"/>
                </a:solidFill>
              </a:rPr>
              <a:t> e </a:t>
            </a:r>
            <a:r>
              <a:rPr lang="pt-BR" sz="2800" dirty="0" err="1">
                <a:solidFill>
                  <a:schemeClr val="accent1"/>
                </a:solidFill>
              </a:rPr>
              <a:t>Context</a:t>
            </a:r>
            <a:r>
              <a:rPr lang="pt-BR" sz="2800" dirty="0">
                <a:solidFill>
                  <a:schemeClr val="accent1"/>
                </a:solidFill>
              </a:rPr>
              <a:t> Map o que </a:t>
            </a:r>
            <a:r>
              <a:rPr lang="pt-BR" sz="2800" dirty="0" err="1">
                <a:solidFill>
                  <a:schemeClr val="accent1"/>
                </a:solidFill>
              </a:rPr>
              <a:t>sao</a:t>
            </a:r>
            <a:r>
              <a:rPr lang="pt-BR" sz="2800" dirty="0">
                <a:solidFill>
                  <a:schemeClr val="accent1"/>
                </a:solidFill>
              </a:rPr>
              <a:t> e como se relacionam???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417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14 - </a:t>
            </a:r>
            <a:r>
              <a:rPr lang="pt-BR" sz="2800" dirty="0" err="1">
                <a:solidFill>
                  <a:schemeClr val="accent1"/>
                </a:solidFill>
              </a:rPr>
              <a:t>Aggregate</a:t>
            </a:r>
            <a:r>
              <a:rPr lang="pt-BR" sz="2800" dirty="0">
                <a:solidFill>
                  <a:schemeClr val="accent1"/>
                </a:solidFill>
              </a:rPr>
              <a:t> Root - Defina???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1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14 - </a:t>
            </a:r>
            <a:r>
              <a:rPr lang="pt-BR" sz="2800" dirty="0" err="1">
                <a:solidFill>
                  <a:schemeClr val="accent1"/>
                </a:solidFill>
              </a:rPr>
              <a:t>Aggregate</a:t>
            </a:r>
            <a:r>
              <a:rPr lang="pt-BR" sz="2800" dirty="0">
                <a:solidFill>
                  <a:schemeClr val="accent1"/>
                </a:solidFill>
              </a:rPr>
              <a:t> Root - Defina???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70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43900" y="6002968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15 - Crie um </a:t>
            </a:r>
            <a:r>
              <a:rPr lang="pt-BR" sz="2800" dirty="0" err="1">
                <a:solidFill>
                  <a:schemeClr val="accent1"/>
                </a:solidFill>
              </a:rPr>
              <a:t>Bound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 err="1">
                <a:solidFill>
                  <a:schemeClr val="accent1"/>
                </a:solidFill>
              </a:rPr>
              <a:t>Context</a:t>
            </a:r>
            <a:r>
              <a:rPr lang="pt-BR" sz="2800" dirty="0">
                <a:solidFill>
                  <a:schemeClr val="accent1"/>
                </a:solidFill>
              </a:rPr>
              <a:t> com o exemplo abaixo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32EF98-1849-46D7-9E1E-9A1404389FEF}"/>
              </a:ext>
            </a:extLst>
          </p:cNvPr>
          <p:cNvSpPr/>
          <p:nvPr/>
        </p:nvSpPr>
        <p:spPr>
          <a:xfrm>
            <a:off x="7717200" y="306104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247F247-20E0-49DC-8170-C70948009492}"/>
              </a:ext>
            </a:extLst>
          </p:cNvPr>
          <p:cNvSpPr/>
          <p:nvPr/>
        </p:nvSpPr>
        <p:spPr>
          <a:xfrm>
            <a:off x="8528980" y="519437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E40A834-D1B3-4FBB-A4D4-0F1328C5515C}"/>
              </a:ext>
            </a:extLst>
          </p:cNvPr>
          <p:cNvSpPr/>
          <p:nvPr/>
        </p:nvSpPr>
        <p:spPr>
          <a:xfrm>
            <a:off x="10901808" y="3555021"/>
            <a:ext cx="720000" cy="72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B9B99D5-DB8B-4290-8482-D7D8B94AAC9B}"/>
              </a:ext>
            </a:extLst>
          </p:cNvPr>
          <p:cNvSpPr/>
          <p:nvPr/>
        </p:nvSpPr>
        <p:spPr>
          <a:xfrm>
            <a:off x="9626154" y="3090287"/>
            <a:ext cx="720000" cy="72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F213EDA-9A89-4FB5-87BB-509936F30241}"/>
              </a:ext>
            </a:extLst>
          </p:cNvPr>
          <p:cNvSpPr/>
          <p:nvPr/>
        </p:nvSpPr>
        <p:spPr>
          <a:xfrm>
            <a:off x="9986154" y="4932261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91521A2-C9FB-4A03-A6E2-3D98B6E6A0A4}"/>
              </a:ext>
            </a:extLst>
          </p:cNvPr>
          <p:cNvSpPr/>
          <p:nvPr/>
        </p:nvSpPr>
        <p:spPr>
          <a:xfrm>
            <a:off x="7265420" y="4345871"/>
            <a:ext cx="720000" cy="72000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89B9BC-5574-41A0-A4D5-0FDEFFF51230}"/>
              </a:ext>
            </a:extLst>
          </p:cNvPr>
          <p:cNvSpPr/>
          <p:nvPr/>
        </p:nvSpPr>
        <p:spPr>
          <a:xfrm>
            <a:off x="10823338" y="5083141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031A3C-B409-4253-96B4-14D98BF4EC47}"/>
              </a:ext>
            </a:extLst>
          </p:cNvPr>
          <p:cNvSpPr/>
          <p:nvPr/>
        </p:nvSpPr>
        <p:spPr>
          <a:xfrm>
            <a:off x="8602205" y="3403299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E8B19E68-B092-45A4-AF24-8A34C18C8248}"/>
              </a:ext>
            </a:extLst>
          </p:cNvPr>
          <p:cNvSpPr/>
          <p:nvPr/>
        </p:nvSpPr>
        <p:spPr>
          <a:xfrm>
            <a:off x="9367384" y="4303501"/>
            <a:ext cx="720000" cy="720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AF7426-395C-4B3B-934D-7EA459C7F630}"/>
              </a:ext>
            </a:extLst>
          </p:cNvPr>
          <p:cNvSpPr/>
          <p:nvPr/>
        </p:nvSpPr>
        <p:spPr>
          <a:xfrm>
            <a:off x="599440" y="1884690"/>
            <a:ext cx="1584960" cy="3830910"/>
          </a:xfrm>
          <a:prstGeom prst="rect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247E56-39EB-480B-98EC-0F228757DD1F}"/>
              </a:ext>
            </a:extLst>
          </p:cNvPr>
          <p:cNvSpPr/>
          <p:nvPr/>
        </p:nvSpPr>
        <p:spPr>
          <a:xfrm>
            <a:off x="2540748" y="1912049"/>
            <a:ext cx="1584960" cy="3830910"/>
          </a:xfrm>
          <a:prstGeom prst="rect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7A36D15-E1F3-4124-BB2C-EC0C6EFDB71E}"/>
              </a:ext>
            </a:extLst>
          </p:cNvPr>
          <p:cNvSpPr/>
          <p:nvPr/>
        </p:nvSpPr>
        <p:spPr>
          <a:xfrm>
            <a:off x="4511040" y="1925629"/>
            <a:ext cx="1584960" cy="3830910"/>
          </a:xfrm>
          <a:prstGeom prst="rect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9F2D10A-B474-475E-83F9-BBE885D048C4}"/>
              </a:ext>
            </a:extLst>
          </p:cNvPr>
          <p:cNvSpPr txBox="1"/>
          <p:nvPr/>
        </p:nvSpPr>
        <p:spPr>
          <a:xfrm>
            <a:off x="6941710" y="1687491"/>
            <a:ext cx="47609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accent1"/>
                </a:solidFill>
              </a:rPr>
              <a:t>Arraste a figuras abaixo para os </a:t>
            </a:r>
            <a:r>
              <a:rPr lang="pt-BR" sz="2800" dirty="0" err="1">
                <a:solidFill>
                  <a:schemeClr val="accent1"/>
                </a:solidFill>
              </a:rPr>
              <a:t>conexto</a:t>
            </a:r>
            <a:r>
              <a:rPr lang="pt-BR" sz="2800" dirty="0">
                <a:solidFill>
                  <a:schemeClr val="accent1"/>
                </a:solidFill>
              </a:rPr>
              <a:t> criados a esquerda</a:t>
            </a:r>
          </a:p>
        </p:txBody>
      </p:sp>
    </p:spTree>
    <p:extLst>
      <p:ext uri="{BB962C8B-B14F-4D97-AF65-F5344CB8AC3E}">
        <p14:creationId xmlns:p14="http://schemas.microsoft.com/office/powerpoint/2010/main" val="22595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43900" y="6002968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16 – Leia atentamente a descrição abaixo e extraia os domínios e os </a:t>
            </a:r>
            <a:r>
              <a:rPr lang="pt-BR" dirty="0" err="1">
                <a:solidFill>
                  <a:schemeClr val="accent1"/>
                </a:solidFill>
              </a:rPr>
              <a:t>bounds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contexts</a:t>
            </a:r>
            <a:r>
              <a:rPr lang="pt-BR" dirty="0">
                <a:solidFill>
                  <a:schemeClr val="accent1"/>
                </a:solidFill>
              </a:rPr>
              <a:t> que você identificar usa a próxima pagina para elenca-los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9F2D10A-B474-475E-83F9-BBE885D048C4}"/>
              </a:ext>
            </a:extLst>
          </p:cNvPr>
          <p:cNvSpPr txBox="1"/>
          <p:nvPr/>
        </p:nvSpPr>
        <p:spPr>
          <a:xfrm>
            <a:off x="469900" y="1859893"/>
            <a:ext cx="11431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chemeClr val="accent1"/>
                </a:solidFill>
              </a:rPr>
              <a:t>O WMS é um sistema completo, pois contém funcionalidades que englobam cada etapa da operação de armazenagem e distribuição, sendo assim: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Um bom sistema WMS permite inserir antecipadamente informações como local e horário de execução da operação de </a:t>
            </a:r>
            <a:r>
              <a:rPr lang="pt-BR" sz="1200" dirty="0" err="1">
                <a:solidFill>
                  <a:schemeClr val="accent1"/>
                </a:solidFill>
              </a:rPr>
              <a:t>netrega</a:t>
            </a:r>
            <a:r>
              <a:rPr lang="pt-BR" sz="1200" dirty="0">
                <a:solidFill>
                  <a:schemeClr val="accent1"/>
                </a:solidFill>
              </a:rPr>
              <a:t>, favorecendo o cálculo dos recursos e do tempo necessários.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Conferência de todos os volumes e o registro de inconformidades no momento em que a mercadoria chega ao galpão, se esta </a:t>
            </a:r>
            <a:r>
              <a:rPr lang="pt-BR" sz="1200" dirty="0" err="1">
                <a:solidFill>
                  <a:schemeClr val="accent1"/>
                </a:solidFill>
              </a:rPr>
              <a:t>conferenecia</a:t>
            </a:r>
            <a:r>
              <a:rPr lang="pt-BR" sz="1200" dirty="0">
                <a:solidFill>
                  <a:schemeClr val="accent1"/>
                </a:solidFill>
              </a:rPr>
              <a:t> cega ou </a:t>
            </a:r>
            <a:r>
              <a:rPr lang="pt-BR" sz="1200" dirty="0" err="1">
                <a:solidFill>
                  <a:schemeClr val="accent1"/>
                </a:solidFill>
              </a:rPr>
              <a:t>nao</a:t>
            </a:r>
            <a:endParaRPr lang="pt-BR" sz="1200" dirty="0">
              <a:solidFill>
                <a:schemeClr val="accent1"/>
              </a:solidFill>
            </a:endParaRP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Controle de espaços vagos nas dependências do estoque com identificação e localização por código de barras ou RFID. Além disso, é possível registrar o local exato em que as mercadorias estão, inclusive por lotes, o que facilita na localização.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Com as informações sempre atualizadas no sistema, o controle e a identificação de localização de cada item solicitado, assim como a reserva de equipamentos, ficam mais assertivos de acordo com a disponibilidade informada pela equipe.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A partir dos relatórios do sistema WMS, a conferência dos itens em área pronta para o embarque e envio aos clientes se torna mais rápida e eficiente.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Abastecimento de linhas de produção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Realização e manutenção da rotina da linha de produção, evitando pausas e interrupções por falta de insumos ou equipamentos.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Listagem rápida de todos os itens registrados no estoque para conferência manual, a qual é feita com rapidez por meio da leitura de código de barras ou identificador RFID, e contagem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pare </a:t>
            </a:r>
            <a:r>
              <a:rPr lang="pt-BR" sz="1200" dirty="0" err="1">
                <a:solidFill>
                  <a:schemeClr val="accent1"/>
                </a:solidFill>
              </a:rPr>
              <a:t>certificacao</a:t>
            </a:r>
            <a:r>
              <a:rPr lang="pt-BR" sz="1200" dirty="0">
                <a:solidFill>
                  <a:schemeClr val="accent1"/>
                </a:solidFill>
              </a:rPr>
              <a:t> de quantidades totais ou por lotes e segmentos de forma anual ou rotativa.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Ao gerir vários armazéns com o sistema WMS, as transferências entre estoques diferentes, inclusive em unidades e filiais, ficam mais assertivas e produtivas, evitando erros e retrabalhos.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Inserindo uma etiqueta RFID ou um código de barras nos paletes, é possível fazer o controle das mercadorias e localizá-las com mais rapidez.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Controle de caminhões autorizados a acessar o pátio da empresa para realizar entregas e coletas, bem como o gerenciamento das mercadorias que foram expedidas nestes veículos.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Emissão rápida de relatórios gerenciais para conferir e tomar decisões, assim como medir os resultados.</a:t>
            </a:r>
          </a:p>
          <a:p>
            <a:pPr algn="just"/>
            <a:r>
              <a:rPr lang="pt-BR" sz="1200" dirty="0">
                <a:solidFill>
                  <a:schemeClr val="accent1"/>
                </a:solidFill>
              </a:rPr>
              <a:t>Um bom software de WMS proporciona o planejamento e a atribuição dos equipamentos necessários para a operação e orientação da equipe sobre os locais corretos de armazenamento de cada produto.</a:t>
            </a:r>
          </a:p>
        </p:txBody>
      </p:sp>
    </p:spTree>
    <p:extLst>
      <p:ext uri="{BB962C8B-B14F-4D97-AF65-F5344CB8AC3E}">
        <p14:creationId xmlns:p14="http://schemas.microsoft.com/office/powerpoint/2010/main" val="389146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 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DA5845-3F99-46BE-AC74-981B399D8685}"/>
              </a:ext>
            </a:extLst>
          </p:cNvPr>
          <p:cNvSpPr/>
          <p:nvPr/>
        </p:nvSpPr>
        <p:spPr>
          <a:xfrm>
            <a:off x="3910765" y="1843676"/>
            <a:ext cx="30717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Identifique-se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30E0FDF-6896-49BD-B431-7EEC19A87DA5}"/>
              </a:ext>
            </a:extLst>
          </p:cNvPr>
          <p:cNvSpPr/>
          <p:nvPr/>
        </p:nvSpPr>
        <p:spPr>
          <a:xfrm>
            <a:off x="2599165" y="3153747"/>
            <a:ext cx="5877828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COLOQUE SEU NOME AQUI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16AF18F-50A2-46B6-802D-E563D6C21B96}"/>
              </a:ext>
            </a:extLst>
          </p:cNvPr>
          <p:cNvSpPr/>
          <p:nvPr/>
        </p:nvSpPr>
        <p:spPr>
          <a:xfrm>
            <a:off x="4073441" y="4655761"/>
            <a:ext cx="2746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Boa Sorte!!!</a:t>
            </a:r>
          </a:p>
        </p:txBody>
      </p:sp>
    </p:spTree>
    <p:extLst>
      <p:ext uri="{BB962C8B-B14F-4D97-AF65-F5344CB8AC3E}">
        <p14:creationId xmlns:p14="http://schemas.microsoft.com/office/powerpoint/2010/main" val="8120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43900" y="6002968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Desenhe ou escreva aqui os </a:t>
            </a:r>
            <a:r>
              <a:rPr lang="pt-BR" dirty="0" err="1">
                <a:solidFill>
                  <a:schemeClr val="accent1"/>
                </a:solidFill>
              </a:rPr>
              <a:t>os</a:t>
            </a:r>
            <a:r>
              <a:rPr lang="pt-BR" dirty="0">
                <a:solidFill>
                  <a:schemeClr val="accent1"/>
                </a:solidFill>
              </a:rPr>
              <a:t> domínios e os </a:t>
            </a:r>
            <a:r>
              <a:rPr lang="pt-BR" dirty="0" err="1">
                <a:solidFill>
                  <a:schemeClr val="accent1"/>
                </a:solidFill>
              </a:rPr>
              <a:t>bounds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contexts</a:t>
            </a:r>
            <a:r>
              <a:rPr lang="pt-BR" dirty="0">
                <a:solidFill>
                  <a:schemeClr val="accent1"/>
                </a:solidFill>
              </a:rPr>
              <a:t> identificados na pagina anterior</a:t>
            </a:r>
          </a:p>
        </p:txBody>
      </p:sp>
    </p:spTree>
    <p:extLst>
      <p:ext uri="{BB962C8B-B14F-4D97-AF65-F5344CB8AC3E}">
        <p14:creationId xmlns:p14="http://schemas.microsoft.com/office/powerpoint/2010/main" val="35645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CADB6A4B-9B2E-403F-B2B4-72EE702C7006}"/>
              </a:ext>
            </a:extLst>
          </p:cNvPr>
          <p:cNvCxnSpPr>
            <a:cxnSpLocks/>
          </p:cNvCxnSpPr>
          <p:nvPr/>
        </p:nvCxnSpPr>
        <p:spPr>
          <a:xfrm>
            <a:off x="4133461" y="1282816"/>
            <a:ext cx="0" cy="493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040E2E89-9B78-4AC1-8630-4C5763DA4B47}"/>
              </a:ext>
            </a:extLst>
          </p:cNvPr>
          <p:cNvSpPr/>
          <p:nvPr/>
        </p:nvSpPr>
        <p:spPr>
          <a:xfrm>
            <a:off x="469900" y="1847946"/>
            <a:ext cx="35182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End of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Slideshow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1E421-03C0-4390-8831-B1318E698298}"/>
              </a:ext>
            </a:extLst>
          </p:cNvPr>
          <p:cNvSpPr/>
          <p:nvPr/>
        </p:nvSpPr>
        <p:spPr>
          <a:xfrm>
            <a:off x="5085992" y="1555844"/>
            <a:ext cx="599074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 Extra Light" panose="020B0204020104020204" pitchFamily="34" charset="0"/>
              </a:rPr>
              <a:t>Thank You</a:t>
            </a:r>
          </a:p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 Extra Light" panose="020B0204020104020204" pitchFamily="34" charset="0"/>
              </a:rPr>
              <a:t>For your attention</a:t>
            </a:r>
            <a:endParaRPr lang="en-US" sz="6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C255DE8-8EAA-4BD5-9106-7F9D4B7CE1DB}"/>
              </a:ext>
            </a:extLst>
          </p:cNvPr>
          <p:cNvSpPr/>
          <p:nvPr/>
        </p:nvSpPr>
        <p:spPr>
          <a:xfrm>
            <a:off x="4412581" y="3784012"/>
            <a:ext cx="697338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dwardian Script ITC" panose="030303020407070D0804" pitchFamily="66" charset="0"/>
              </a:rPr>
              <a:t>The End!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71F948B-B51C-44B4-88AA-7A955BA80B00}"/>
              </a:ext>
            </a:extLst>
          </p:cNvPr>
          <p:cNvSpPr/>
          <p:nvPr/>
        </p:nvSpPr>
        <p:spPr>
          <a:xfrm>
            <a:off x="6587316" y="5943269"/>
            <a:ext cx="491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rgbClr val="FF0000"/>
                </a:solidFill>
                <a:latin typeface="Lucida Handwriting" panose="03010101010101010101" pitchFamily="66" charset="0"/>
              </a:rPr>
              <a:t>To be Continued…</a:t>
            </a:r>
          </a:p>
        </p:txBody>
      </p:sp>
      <p:pic>
        <p:nvPicPr>
          <p:cNvPr id="5" name="Imagem 4" descr="Uma imagem contendo atletismo&#10;&#10;Descrição gerada automaticamente">
            <a:extLst>
              <a:ext uri="{FF2B5EF4-FFF2-40B4-BE49-F238E27FC236}">
                <a16:creationId xmlns:a16="http://schemas.microsoft.com/office/drawing/2014/main" id="{98E430E3-2CAE-40E2-A783-D3FA4073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2" y="3833435"/>
            <a:ext cx="161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610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01 - O que é o SOLID para você?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5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02 - Por que o Princípio da Responsabilidade Única é importante?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124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03 - O que é inversão de controle? Como isso se relaciona à injeção de dependência?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04 - Por que as interfaces são importantes?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142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 2 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43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05 - Fale o que entende pelo principio Substituição de </a:t>
            </a:r>
            <a:r>
              <a:rPr lang="pt-BR" sz="2800" dirty="0" err="1">
                <a:solidFill>
                  <a:schemeClr val="accent1"/>
                </a:solidFill>
              </a:rPr>
              <a:t>Liskov</a:t>
            </a:r>
            <a:r>
              <a:rPr lang="pt-BR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135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78460" y="1140569"/>
            <a:ext cx="113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06 - O que você entende por Clean </a:t>
            </a:r>
            <a:r>
              <a:rPr lang="pt-BR" sz="2800" dirty="0" err="1">
                <a:solidFill>
                  <a:schemeClr val="accent1"/>
                </a:solidFill>
              </a:rPr>
              <a:t>Code</a:t>
            </a:r>
            <a:r>
              <a:rPr lang="pt-BR" sz="28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386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B2F9D-09C9-4782-A152-A9BBDC58DCB4}"/>
              </a:ext>
            </a:extLst>
          </p:cNvPr>
          <p:cNvGrpSpPr/>
          <p:nvPr/>
        </p:nvGrpSpPr>
        <p:grpSpPr>
          <a:xfrm>
            <a:off x="24273" y="5879590"/>
            <a:ext cx="12191999" cy="1024568"/>
            <a:chOff x="24273" y="5879590"/>
            <a:chExt cx="12191999" cy="1024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FB68CF-E711-41C1-CEAD-A6DB3518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3" y="5879590"/>
              <a:ext cx="12191999" cy="978410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CBBB03-DBF9-435A-AEB1-8D3E7F621413}"/>
                </a:ext>
              </a:extLst>
            </p:cNvPr>
            <p:cNvSpPr/>
            <p:nvPr/>
          </p:nvSpPr>
          <p:spPr>
            <a:xfrm>
              <a:off x="1625646" y="6380938"/>
              <a:ext cx="611234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Teste I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5" name="Retângulo 18">
              <a:extLst>
                <a:ext uri="{FF2B5EF4-FFF2-40B4-BE49-F238E27FC236}">
                  <a16:creationId xmlns:a16="http://schemas.microsoft.com/office/drawing/2014/main" id="{0F09E0DD-B02C-28AC-31CD-2F3B3E524BBD}"/>
                </a:ext>
              </a:extLst>
            </p:cNvPr>
            <p:cNvSpPr/>
            <p:nvPr/>
          </p:nvSpPr>
          <p:spPr>
            <a:xfrm>
              <a:off x="9163664" y="6380938"/>
              <a:ext cx="181896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pt-BR" sz="28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5"/>
                  </a:solidFill>
                </a:rPr>
                <a:t>PROJETO</a:t>
              </a:r>
              <a:endParaRPr lang="pt-BR" sz="28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5EA3566-B89D-2A2E-0A79-1BB550526FF1}"/>
              </a:ext>
            </a:extLst>
          </p:cNvPr>
          <p:cNvSpPr txBox="1"/>
          <p:nvPr/>
        </p:nvSpPr>
        <p:spPr>
          <a:xfrm>
            <a:off x="469900" y="0"/>
            <a:ext cx="1134000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4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5400" dirty="0"/>
              <a:t>Teste de Conhecimento</a:t>
            </a:r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D56A8-CD00-59DC-701D-BC379B7CB327}"/>
              </a:ext>
            </a:extLst>
          </p:cNvPr>
          <p:cNvCxnSpPr>
            <a:cxnSpLocks/>
          </p:cNvCxnSpPr>
          <p:nvPr/>
        </p:nvCxnSpPr>
        <p:spPr>
          <a:xfrm flipV="1">
            <a:off x="469900" y="1042553"/>
            <a:ext cx="11340000" cy="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7FF046-BFF2-43CB-A3C1-E55E6FE8F028}"/>
              </a:ext>
            </a:extLst>
          </p:cNvPr>
          <p:cNvSpPr txBox="1"/>
          <p:nvPr/>
        </p:nvSpPr>
        <p:spPr>
          <a:xfrm>
            <a:off x="382100" y="1142400"/>
            <a:ext cx="11431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07 - DRY, KISS e YAGNY - Fale sobre e acrescente mais uma ou duas siglas de sua preferencia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E9AA8A-6CC0-4B73-B28C-5086B269F313}"/>
              </a:ext>
            </a:extLst>
          </p:cNvPr>
          <p:cNvSpPr txBox="1"/>
          <p:nvPr/>
        </p:nvSpPr>
        <p:spPr>
          <a:xfrm>
            <a:off x="469900" y="1795805"/>
            <a:ext cx="11340000" cy="397031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Coloque sua resposta aqui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296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Widescreen</PresentationFormat>
  <Paragraphs>284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Edwardian Script ITC</vt:lpstr>
      <vt:lpstr>Felix Titling</vt:lpstr>
      <vt:lpstr>Lucida Handwriting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Ribeiro, Amauri Aparecido</dc:creator>
  <cp:lastModifiedBy>Ribeiro, Amauri Aparecido</cp:lastModifiedBy>
  <cp:revision>200</cp:revision>
  <dcterms:created xsi:type="dcterms:W3CDTF">2022-05-10T21:26:35Z</dcterms:created>
  <dcterms:modified xsi:type="dcterms:W3CDTF">2022-06-16T01:08:39Z</dcterms:modified>
</cp:coreProperties>
</file>