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7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8" r:id="rId12"/>
    <p:sldId id="280" r:id="rId13"/>
    <p:sldId id="281" r:id="rId14"/>
    <p:sldId id="269" r:id="rId15"/>
    <p:sldId id="282" r:id="rId16"/>
    <p:sldId id="283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0CD3-1374-42E7-9773-405CA57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B6FE3-332C-47F2-8FE0-04EA2609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8CA34-632B-47B2-B034-A7C230F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B8A6-D42F-4AF8-9D27-10CC19A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0DD07-3F87-409B-92F0-B42ABEE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9155-900E-42BB-AF31-194EBD1F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638F87-F7DD-4DC2-89C8-662BC928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F5C55-C29B-4AEB-9322-B034995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67648-DD8F-4E9F-90CC-E0AE390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F0257-826F-44E2-97AB-9F1975D0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0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54698-D1AF-424A-A2CC-2B1FBFFA0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4E303-AEBF-46E9-BEB8-E90E6D0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668C1-296F-4017-8189-010DFF5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B797E-24BD-4BDD-BB55-F0BE466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32862-732B-454A-A292-AF39D95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100A-24BA-4466-B152-B30A0400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BA69-45F4-4649-9432-AC134F1D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05F76-A492-4F71-BEA7-692C897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A8F80-BDF5-462D-BD95-1C30279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1700-EDDB-478A-BE30-C8F3410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1B3D-031C-4E6C-BD23-D35820C8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CB85B-6F15-497C-93EB-9BDE9FB7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DD8BA-DA1E-4D49-8F47-61B87EB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FC90A-2297-4F25-AADF-15814B5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53D97-964D-4204-BB55-CD1D439F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3BCAA-B6EF-4F44-A21B-936B746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CBEE-B6FE-4AA0-A451-A6D0A9BD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976F06-F2E6-491A-B467-CEA44CB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A8C9D-9F74-4D7B-B880-5D821D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F21C6-E6C1-4CB4-85AA-BE7A3F8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5C43F-BDE4-4925-A775-A538F2C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A164-2D11-4901-A13B-15A257A5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96469-396B-4462-94D6-AA5E4B25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8491F-31E3-4404-B505-ADC15BB3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0D41B4-1B62-414C-9918-50103E96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F9210-089C-422E-BBEE-93FBAFC9F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003483-CDBD-471F-9BD7-C1CEFF0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C42779-FE5D-40E5-9035-C29DD71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5ED81-DE98-4371-AF24-140FF702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9D76-875D-41DB-A70A-8C6791C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B1E800-A998-49D9-9C20-E7F9541E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E52CA-A73E-49E5-AB08-67135E1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81A6CD-C8AF-4ADD-BF91-6BA1A26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7F9A1B-7775-403C-9606-08A0C25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EE2935-E11B-4D57-BBDA-80023D6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60CFE-F61A-4502-BDB6-AE88CBB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8ED0D-5B1E-4CCE-BBEF-0EA6866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FCBD2-98DC-4C9A-AB66-596B17C6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516FC-8B27-4648-AB24-1E5AD976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9E85E-F6DA-4B04-B95C-AEA7D55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2F06F-BD0C-4774-A348-91EA6E0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D73CF-5056-43F8-B636-CBF225C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E569-5B91-4B37-B5D8-78DC4C85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9C479-32FB-4493-952A-ADC6163E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E649D-5EBA-45E3-9DF1-19B05BF9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E8CD0-2403-487A-9847-E3B40DF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0331D-251A-4766-A7FD-CE7BB2F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11CA-E928-484D-8C3A-F5A6859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C2626D-ED63-400A-9FCF-DCF6AA40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1726B-96F2-4AAC-AAE9-C11E3E43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2F19F-ABDC-40D6-A18E-AF0501E1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0C2-A165-4226-AD43-D695A5F93656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B5333-637E-4D99-B70E-B2724018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8C18B-9BA1-445B-8656-3B02E985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accurate.com.br/clean-code/" TargetMode="External"/><Relationship Id="rId3" Type="http://schemas.openxmlformats.org/officeDocument/2006/relationships/hyperlink" Target="https://balta.io/blog/clean-code" TargetMode="External"/><Relationship Id="rId7" Type="http://schemas.openxmlformats.org/officeDocument/2006/relationships/hyperlink" Target="https://vverner.com/o-que-e-clean-code-e-por-que-voce-deveria-usa-lo-imediatament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betrybe.com/tecnologia/clean-code/" TargetMode="External"/><Relationship Id="rId5" Type="http://schemas.openxmlformats.org/officeDocument/2006/relationships/hyperlink" Target="https://medium.com/desenvolvendo-com-paixao/1-clean-code-o-que-%C3%A9-porque-usar-1e4f9f4454c6" TargetMode="External"/><Relationship Id="rId4" Type="http://schemas.openxmlformats.org/officeDocument/2006/relationships/hyperlink" Target="https://www.sydle.com/br/blog/clean-code-602bef23da4d09680935509b/" TargetMode="External"/><Relationship Id="rId9" Type="http://schemas.openxmlformats.org/officeDocument/2006/relationships/hyperlink" Target="https://www.techtarget.com/searchsoftwarequality/definition/twelve-factor-a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D4C945-7F70-49C8-B7CB-DAD8E4BB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939" y="1927552"/>
            <a:ext cx="3397393" cy="33973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64475-029C-4E07-ABE3-E683EF32053B}"/>
              </a:ext>
            </a:extLst>
          </p:cNvPr>
          <p:cNvSpPr txBox="1"/>
          <p:nvPr/>
        </p:nvSpPr>
        <p:spPr>
          <a:xfrm>
            <a:off x="0" y="5528183"/>
            <a:ext cx="595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nhancing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nowledge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lways</a:t>
            </a:r>
            <a:endParaRPr lang="pt-BR" sz="16600" b="1" cap="none" spc="0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B6A179-A181-4984-804E-E3A3FDBCE8B0}"/>
              </a:ext>
            </a:extLst>
          </p:cNvPr>
          <p:cNvCxnSpPr>
            <a:cxnSpLocks/>
          </p:cNvCxnSpPr>
          <p:nvPr/>
        </p:nvCxnSpPr>
        <p:spPr>
          <a:xfrm>
            <a:off x="6096000" y="219402"/>
            <a:ext cx="0" cy="640080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6">
            <a:extLst>
              <a:ext uri="{FF2B5EF4-FFF2-40B4-BE49-F238E27FC236}">
                <a16:creationId xmlns:a16="http://schemas.microsoft.com/office/drawing/2014/main" id="{4F231644-C52C-4E2D-7BBA-0A114D34B708}"/>
              </a:ext>
            </a:extLst>
          </p:cNvPr>
          <p:cNvSpPr/>
          <p:nvPr/>
        </p:nvSpPr>
        <p:spPr>
          <a:xfrm>
            <a:off x="579057" y="40157"/>
            <a:ext cx="39580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</a:t>
            </a:r>
          </a:p>
        </p:txBody>
      </p:sp>
      <p:pic>
        <p:nvPicPr>
          <p:cNvPr id="1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588C94F9-DC45-D7E7-F7DC-AE342105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8" y="346411"/>
            <a:ext cx="986348" cy="986348"/>
          </a:xfrm>
          <a:prstGeom prst="rect">
            <a:avLst/>
          </a:prstGeom>
        </p:spPr>
      </p:pic>
      <p:sp>
        <p:nvSpPr>
          <p:cNvPr id="20" name="Retângulo 6">
            <a:extLst>
              <a:ext uri="{FF2B5EF4-FFF2-40B4-BE49-F238E27FC236}">
                <a16:creationId xmlns:a16="http://schemas.microsoft.com/office/drawing/2014/main" id="{32224512-FDD4-C3B8-F9CB-7213A21E6976}"/>
              </a:ext>
            </a:extLst>
          </p:cNvPr>
          <p:cNvSpPr/>
          <p:nvPr/>
        </p:nvSpPr>
        <p:spPr>
          <a:xfrm>
            <a:off x="6167119" y="120069"/>
            <a:ext cx="60248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TEORIA I</a:t>
            </a:r>
            <a:r>
              <a:rPr lang="pt-BR" sz="40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R</a:t>
            </a:r>
            <a:r>
              <a:rPr lang="pt-BR" sz="4000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68208-7BD0-837D-790C-D2C8C8B077FE}"/>
              </a:ext>
            </a:extLst>
          </p:cNvPr>
          <p:cNvSpPr/>
          <p:nvPr/>
        </p:nvSpPr>
        <p:spPr>
          <a:xfrm>
            <a:off x="6167120" y="6019456"/>
            <a:ext cx="60248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09/06/2022 - 18:30h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844E75-B6EA-4612-99BB-BB72AEE1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669" y="1545955"/>
            <a:ext cx="3334868" cy="44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29F1D3-9C58-40E9-847A-20B1DE8D79A4}"/>
              </a:ext>
            </a:extLst>
          </p:cNvPr>
          <p:cNvSpPr txBox="1"/>
          <p:nvPr/>
        </p:nvSpPr>
        <p:spPr>
          <a:xfrm>
            <a:off x="469900" y="1249185"/>
            <a:ext cx="109728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MiCo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Minimize </a:t>
            </a:r>
            <a:r>
              <a:rPr lang="pt-BR" sz="2400" dirty="0" err="1">
                <a:solidFill>
                  <a:schemeClr val="accent1"/>
                </a:solidFill>
              </a:rPr>
              <a:t>Coupling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Acoplamento é o grau em que cada módulo depende de outros módulos; uma medida de quão próximos dois módulos estão conectados. Devemos nos esforçar para minimizar o acoplamento.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acoplamento é geralmente contrastado com a coesão. O baixo acoplamento geralmente se correlaciona com alta coesão e vice-versa.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Módulos fortemente acoplados têm as seguintes desvantagens: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mudança em um módulo pode quebrar outro módulo.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mudança em um módulo geralmente força um efeito cascata de mudanças em outros módulos.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reutilização diminui à medida que a dependência de outros módulos aumenta.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montagem dos módulos pode exigir mais esforço e/ou tempo.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acoplamento pode ser reduzido por: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Escondendo detalhes internos e interagindo por meio de interfaces.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Evite interagir com classes com as quais pode evitar lidar diretamente.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Componentes em um sistema fracamente acoplado podem ser substituídos por implementações alternativas que fornecem os mesmos serviços.</a:t>
            </a:r>
          </a:p>
        </p:txBody>
      </p:sp>
    </p:spTree>
    <p:extLst>
      <p:ext uri="{BB962C8B-B14F-4D97-AF65-F5344CB8AC3E}">
        <p14:creationId xmlns:p14="http://schemas.microsoft.com/office/powerpoint/2010/main" val="41061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265060"/>
            <a:ext cx="109728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CQS</a:t>
            </a: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Command-Query </a:t>
            </a:r>
            <a:r>
              <a:rPr lang="pt-BR" sz="2400" dirty="0" err="1">
                <a:solidFill>
                  <a:schemeClr val="accent1"/>
                </a:solidFill>
              </a:rPr>
              <a:t>Separation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Command-Query </a:t>
            </a:r>
            <a:r>
              <a:rPr lang="pt-BR" dirty="0" err="1">
                <a:solidFill>
                  <a:schemeClr val="accent1"/>
                </a:solidFill>
              </a:rPr>
              <a:t>Separation</a:t>
            </a:r>
            <a:r>
              <a:rPr lang="pt-BR" dirty="0">
                <a:solidFill>
                  <a:schemeClr val="accent1"/>
                </a:solidFill>
              </a:rPr>
              <a:t> (CQS) afirma que cada método deve ser um comando que executa uma ação ou uma consulta que retorna dados para o chamador, mas não ambos. Em outras palavras, fazer uma pergunta não deve mudar a resposta.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Consulta: Retorna um resultado sem alterar o estado.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Comando: Altera o estado mas não retorna nenhum valor.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Dessa forma, o método de consulta pode ser usado em qualquer lugar sem alterar os dados/estado. Devemos aplicar convenções de nomenclatura (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accent1"/>
                </a:solidFill>
              </a:rPr>
              <a:t>, set, </a:t>
            </a:r>
            <a:r>
              <a:rPr lang="pt-BR" dirty="0" err="1">
                <a:solidFill>
                  <a:schemeClr val="accent1"/>
                </a:solidFill>
              </a:rPr>
              <a:t>add</a:t>
            </a:r>
            <a:r>
              <a:rPr lang="pt-BR" dirty="0">
                <a:solidFill>
                  <a:schemeClr val="accent1"/>
                </a:solidFill>
              </a:rPr>
              <a:t>, etc.) para indicar se é um comando ou uma consulta.</a:t>
            </a:r>
          </a:p>
        </p:txBody>
      </p:sp>
    </p:spTree>
    <p:extLst>
      <p:ext uri="{BB962C8B-B14F-4D97-AF65-F5344CB8AC3E}">
        <p14:creationId xmlns:p14="http://schemas.microsoft.com/office/powerpoint/2010/main" val="32723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265060"/>
            <a:ext cx="10972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Conclusão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Simples e direto: seguindo o princípio de KISS (</a:t>
            </a:r>
            <a:r>
              <a:rPr lang="pt-BR" sz="1600" dirty="0" err="1">
                <a:solidFill>
                  <a:schemeClr val="accent1"/>
                </a:solidFill>
              </a:rPr>
              <a:t>Keep</a:t>
            </a:r>
            <a:r>
              <a:rPr lang="pt-BR" sz="1600" dirty="0">
                <a:solidFill>
                  <a:schemeClr val="accent1"/>
                </a:solidFill>
              </a:rPr>
              <a:t> It </a:t>
            </a:r>
            <a:r>
              <a:rPr lang="pt-BR" sz="1600" dirty="0" err="1">
                <a:solidFill>
                  <a:schemeClr val="accent1"/>
                </a:solidFill>
              </a:rPr>
              <a:t>Simple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Stupid</a:t>
            </a:r>
            <a:r>
              <a:rPr lang="pt-BR" sz="1600" dirty="0">
                <a:solidFill>
                  <a:schemeClr val="accent1"/>
                </a:solidFill>
              </a:rPr>
              <a:t>), o código bem escrito deve ter o mínimo de complexidade possível, para que possa ser facilmente depurado e compreendido.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Seco: o código DRY “</a:t>
            </a:r>
            <a:r>
              <a:rPr lang="pt-BR" sz="1600" dirty="0" err="1">
                <a:solidFill>
                  <a:schemeClr val="accent1"/>
                </a:solidFill>
              </a:rPr>
              <a:t>Don’t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Repeat</a:t>
            </a:r>
            <a:r>
              <a:rPr lang="pt-BR" sz="1600" dirty="0">
                <a:solidFill>
                  <a:schemeClr val="accent1"/>
                </a:solidFill>
              </a:rPr>
              <a:t> It” – conceito trazido por Andy Hunt, um dos autores do Manifesto Ágil -, é aquele sem ambiguidade, ou seja, se você já o inseriu em algum lugar no código-fonte, ele não deve ser implementado novamente.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Eficiente: um código é programado para atender a algum objetivo específico, então procure se certificar que ele funcionará da forma que foi proposto.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Elegante: </a:t>
            </a:r>
            <a:r>
              <a:rPr lang="pt-BR" sz="1600" dirty="0" err="1">
                <a:solidFill>
                  <a:schemeClr val="accent1"/>
                </a:solidFill>
              </a:rPr>
              <a:t>Bjarne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Stroustrup</a:t>
            </a:r>
            <a:r>
              <a:rPr lang="pt-BR" sz="1600" dirty="0">
                <a:solidFill>
                  <a:schemeClr val="accent1"/>
                </a:solidFill>
              </a:rPr>
              <a:t>, inventor do C++, diz que gosta dos seus códigos elegantes e que, quando você o lê, deve se sentir feliz. A ideia da elegância é tornar o código diferente dos demais.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Atenção aos detalhes: o programador deve sempre criar um código de forma cuidadosa, já que um código mal escrito desde o início impactará em sua manutenção, trazendo grandes prejuízos e lentidão para entendê-lo.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Atenção aos comentários: comente o mínimo possível em seu código. O código já deve ser claro o suficiente para não necessitar de comentários. Caso necessite, tente comentar o mínimo possível.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Diante dessas regras, é sempre importante se lembrar que o código escrito por você passará, provavelmente, por manutenções e </a:t>
            </a:r>
            <a:r>
              <a:rPr lang="pt-BR" sz="1600" dirty="0" err="1">
                <a:solidFill>
                  <a:schemeClr val="accent1"/>
                </a:solidFill>
              </a:rPr>
              <a:t>refatoração</a:t>
            </a:r>
            <a:r>
              <a:rPr lang="pt-BR" sz="1600" dirty="0">
                <a:solidFill>
                  <a:schemeClr val="accent1"/>
                </a:solidFill>
              </a:rPr>
              <a:t>. O código só será considerado limpo se ele passar </a:t>
            </a:r>
            <a:r>
              <a:rPr lang="pt-BR" sz="1600">
                <a:solidFill>
                  <a:schemeClr val="accent1"/>
                </a:solidFill>
              </a:rPr>
              <a:t>por testes</a:t>
            </a:r>
            <a:endParaRPr lang="pt-B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354597"/>
            <a:ext cx="1097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</a:rPr>
              <a:t>“ Siga estes princípios, permitirá que você escreva um código melhor. Lembre-se de que um código limpo é mais fácil de manter, mais fácil de entender e com certeza economizará seu tempo quando você precisar alterar ou implementar algo. Evite usar código duplicado, tente manter seu código o mais simples possível e apenas implemente recursos quando for realmente necessário “</a:t>
            </a:r>
          </a:p>
        </p:txBody>
      </p:sp>
    </p:spTree>
    <p:extLst>
      <p:ext uri="{BB962C8B-B14F-4D97-AF65-F5344CB8AC3E}">
        <p14:creationId xmlns:p14="http://schemas.microsoft.com/office/powerpoint/2010/main" val="21046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857BA23-B061-4918-BBC9-FB81C90CC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992418"/>
            <a:ext cx="10972800" cy="56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50440DE-3724-4414-9301-79F79AED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" y="1180420"/>
            <a:ext cx="10888981" cy="3818300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93125D6-758F-4909-997F-094A0730A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3" y="5069840"/>
            <a:ext cx="7804551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D11A3F-5DC9-47E2-9E03-57C0D5634091}"/>
              </a:ext>
            </a:extLst>
          </p:cNvPr>
          <p:cNvSpPr txBox="1"/>
          <p:nvPr/>
        </p:nvSpPr>
        <p:spPr>
          <a:xfrm>
            <a:off x="469900" y="1369813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https://balta.io/blog/clean-code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BE7AF-4961-4035-878C-119F5152C56C}"/>
              </a:ext>
            </a:extLst>
          </p:cNvPr>
          <p:cNvSpPr txBox="1"/>
          <p:nvPr/>
        </p:nvSpPr>
        <p:spPr>
          <a:xfrm>
            <a:off x="469900" y="3031006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https://www.sydle.com/br/blog/clean-code-602bef23da4d09680935509b/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2440EA-CBE1-488B-9F86-B0E7E9862CF5}"/>
              </a:ext>
            </a:extLst>
          </p:cNvPr>
          <p:cNvSpPr txBox="1"/>
          <p:nvPr/>
        </p:nvSpPr>
        <p:spPr>
          <a:xfrm>
            <a:off x="469900" y="2417749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https://medium.com/desenvolvendo-com-paixao/1-clean-code-o-que-%C3%A9-porque-usar-1e4f9f4454c6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D14C60-0285-410B-9525-2B7AD5099A25}"/>
              </a:ext>
            </a:extLst>
          </p:cNvPr>
          <p:cNvSpPr txBox="1"/>
          <p:nvPr/>
        </p:nvSpPr>
        <p:spPr>
          <a:xfrm>
            <a:off x="469900" y="4067076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https://blog.betrybe.com/tecnologia/clean-code/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2B98AC-8C46-4C40-9942-D51D9EE28FF0}"/>
              </a:ext>
            </a:extLst>
          </p:cNvPr>
          <p:cNvSpPr txBox="1"/>
          <p:nvPr/>
        </p:nvSpPr>
        <p:spPr>
          <a:xfrm>
            <a:off x="498700" y="1899205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https://vverner.com/o-que-e-clean-code-e-por-que-voce-deveria-usa-lo-imediatamente/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BECF06-9206-496B-8D76-9E0685F85349}"/>
              </a:ext>
            </a:extLst>
          </p:cNvPr>
          <p:cNvSpPr txBox="1"/>
          <p:nvPr/>
        </p:nvSpPr>
        <p:spPr>
          <a:xfrm>
            <a:off x="469900" y="3518832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8"/>
              </a:rPr>
              <a:t>https://blog.accurate.com.br/clean-code/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BC5A7E-6FA7-4A38-BD96-72A862C04CAF}"/>
              </a:ext>
            </a:extLst>
          </p:cNvPr>
          <p:cNvSpPr txBox="1"/>
          <p:nvPr/>
        </p:nvSpPr>
        <p:spPr>
          <a:xfrm>
            <a:off x="469900" y="4650482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9"/>
              </a:rPr>
              <a:t>https://www.techtarget.com/searchsoftwarequality/definition/twelve-factor-app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6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60C3F3A5-4B66-455C-A703-874A687D6125}"/>
              </a:ext>
            </a:extLst>
          </p:cNvPr>
          <p:cNvCxnSpPr>
            <a:cxnSpLocks/>
          </p:cNvCxnSpPr>
          <p:nvPr/>
        </p:nvCxnSpPr>
        <p:spPr>
          <a:xfrm>
            <a:off x="4163941" y="589916"/>
            <a:ext cx="0" cy="5486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B43B54C6-4918-4F96-8AA7-0DD78D02B1B1}"/>
              </a:ext>
            </a:extLst>
          </p:cNvPr>
          <p:cNvSpPr/>
          <p:nvPr/>
        </p:nvSpPr>
        <p:spPr>
          <a:xfrm>
            <a:off x="484449" y="1522266"/>
            <a:ext cx="35182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ercise" panose="02000505020000020004" pitchFamily="2" charset="0"/>
              </a:rPr>
              <a:t>End of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ercise" panose="02000505020000020004" pitchFamily="2" charset="0"/>
              </a:rPr>
              <a:t>Slideshow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E2DF031-7627-4559-A9C8-2AD80C475A50}"/>
              </a:ext>
            </a:extLst>
          </p:cNvPr>
          <p:cNvSpPr/>
          <p:nvPr/>
        </p:nvSpPr>
        <p:spPr>
          <a:xfrm>
            <a:off x="5859404" y="1346317"/>
            <a:ext cx="4544835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elina" panose="00000400000000000000" pitchFamily="2" charset="0"/>
              </a:rPr>
              <a:t>Thank You</a:t>
            </a:r>
          </a:p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elina" panose="00000400000000000000" pitchFamily="2" charset="0"/>
              </a:rPr>
              <a:t>For your attention</a:t>
            </a:r>
            <a:endParaRPr 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elina" panose="00000400000000000000" pitchFamily="2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55482872-E3C8-4013-A6A5-64C36FD3FA78}"/>
              </a:ext>
            </a:extLst>
          </p:cNvPr>
          <p:cNvSpPr/>
          <p:nvPr/>
        </p:nvSpPr>
        <p:spPr>
          <a:xfrm>
            <a:off x="4477181" y="3274852"/>
            <a:ext cx="697338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dwardian Script ITC" panose="030303020407070D0804" pitchFamily="66" charset="0"/>
              </a:rPr>
              <a:t>The End!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9EFF287B-42C7-4B19-AD4A-8EC8F029481C}"/>
              </a:ext>
            </a:extLst>
          </p:cNvPr>
          <p:cNvSpPr/>
          <p:nvPr/>
        </p:nvSpPr>
        <p:spPr>
          <a:xfrm>
            <a:off x="6617796" y="5981889"/>
            <a:ext cx="491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rgbClr val="FF0000"/>
                </a:solidFill>
                <a:latin typeface="Lucida Handwriting" panose="03010101010101010101" pitchFamily="66" charset="0"/>
              </a:rPr>
              <a:t>To be Continued…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8E3F8A6-DEF2-4E02-ADBC-EA773FA56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799" y="3556450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A2C1E8-A52E-47E5-AA42-D5A0C1B96E60}"/>
              </a:ext>
            </a:extLst>
          </p:cNvPr>
          <p:cNvSpPr txBox="1"/>
          <p:nvPr/>
        </p:nvSpPr>
        <p:spPr>
          <a:xfrm>
            <a:off x="469900" y="1340396"/>
            <a:ext cx="10944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Clean </a:t>
            </a:r>
            <a:r>
              <a:rPr lang="pt-BR" sz="4000" b="1" dirty="0" err="1">
                <a:solidFill>
                  <a:schemeClr val="accent1"/>
                </a:solidFill>
              </a:rPr>
              <a:t>Code</a:t>
            </a:r>
            <a:endParaRPr lang="pt-BR" sz="4000" b="1" dirty="0">
              <a:solidFill>
                <a:schemeClr val="accent1"/>
              </a:solidFill>
            </a:endParaRPr>
          </a:p>
          <a:p>
            <a:pPr algn="ctr"/>
            <a:r>
              <a:rPr lang="pt-BR" sz="2400" b="1" dirty="0">
                <a:solidFill>
                  <a:schemeClr val="accent1"/>
                </a:solidFill>
              </a:rPr>
              <a:t> ou código limpo  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 refere a um conjunto de boas práticas na escrita de software que você pode aplicar para obter uma maior legibilidade e </a:t>
            </a:r>
            <a:r>
              <a:rPr lang="pt-BR" dirty="0" err="1">
                <a:solidFill>
                  <a:schemeClr val="accent1"/>
                </a:solidFill>
              </a:rPr>
              <a:t>manutenabilidade</a:t>
            </a:r>
            <a:r>
              <a:rPr lang="pt-BR" dirty="0">
                <a:solidFill>
                  <a:schemeClr val="accent1"/>
                </a:solidFill>
              </a:rPr>
              <a:t> do seu código.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DB30BF-344C-4347-B0D9-11CC48926343}"/>
              </a:ext>
            </a:extLst>
          </p:cNvPr>
          <p:cNvSpPr txBox="1"/>
          <p:nvPr/>
        </p:nvSpPr>
        <p:spPr>
          <a:xfrm>
            <a:off x="469900" y="3284974"/>
            <a:ext cx="1084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Existem algumas palavrinhas magicas ou siglas adotadas por todo programador que tem um </a:t>
            </a:r>
            <a:r>
              <a:rPr lang="pt-BR" dirty="0" err="1">
                <a:solidFill>
                  <a:schemeClr val="accent1"/>
                </a:solidFill>
              </a:rPr>
              <a:t>minimo</a:t>
            </a:r>
            <a:r>
              <a:rPr lang="pt-BR" dirty="0">
                <a:solidFill>
                  <a:schemeClr val="accent1"/>
                </a:solidFill>
              </a:rPr>
              <a:t> de zelo pela escrita de </a:t>
            </a:r>
            <a:r>
              <a:rPr lang="pt-BR" dirty="0" err="1">
                <a:solidFill>
                  <a:schemeClr val="accent1"/>
                </a:solidFill>
              </a:rPr>
              <a:t>codigo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61684A-A210-4FCB-9946-08431CFE1A07}"/>
              </a:ext>
            </a:extLst>
          </p:cNvPr>
          <p:cNvSpPr txBox="1"/>
          <p:nvPr/>
        </p:nvSpPr>
        <p:spPr>
          <a:xfrm>
            <a:off x="368300" y="4248835"/>
            <a:ext cx="109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DRY, KISS, YAGNI, BSR, LOD, DOT, DMT, HID, PORAE, </a:t>
            </a:r>
            <a:r>
              <a:rPr lang="pt-BR" sz="2400" b="1" dirty="0" err="1">
                <a:solidFill>
                  <a:schemeClr val="accent1"/>
                </a:solidFill>
              </a:rPr>
              <a:t>SoC</a:t>
            </a:r>
            <a:r>
              <a:rPr lang="pt-BR" sz="2400" b="1" dirty="0">
                <a:solidFill>
                  <a:schemeClr val="accent1"/>
                </a:solidFill>
              </a:rPr>
              <a:t>, </a:t>
            </a:r>
            <a:r>
              <a:rPr lang="pt-BR" sz="2400" b="1" dirty="0" err="1">
                <a:solidFill>
                  <a:schemeClr val="accent1"/>
                </a:solidFill>
              </a:rPr>
              <a:t>MaCo</a:t>
            </a:r>
            <a:r>
              <a:rPr lang="pt-BR" sz="2400" b="1">
                <a:solidFill>
                  <a:schemeClr val="accent1"/>
                </a:solidFill>
              </a:rPr>
              <a:t>, </a:t>
            </a:r>
            <a:r>
              <a:rPr lang="pt-BR" sz="2400" b="1" dirty="0" err="1">
                <a:solidFill>
                  <a:schemeClr val="accent1"/>
                </a:solidFill>
              </a:rPr>
              <a:t>MiCo</a:t>
            </a:r>
            <a:r>
              <a:rPr lang="pt-BR" sz="2400" b="1" dirty="0">
                <a:solidFill>
                  <a:schemeClr val="accent1"/>
                </a:solidFill>
              </a:rPr>
              <a:t>, CQS</a:t>
            </a:r>
          </a:p>
        </p:txBody>
      </p:sp>
    </p:spTree>
    <p:extLst>
      <p:ext uri="{BB962C8B-B14F-4D97-AF65-F5344CB8AC3E}">
        <p14:creationId xmlns:p14="http://schemas.microsoft.com/office/powerpoint/2010/main" val="10503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9EED64-2BBF-469E-8B9D-FAEE80611200}"/>
              </a:ext>
            </a:extLst>
          </p:cNvPr>
          <p:cNvSpPr txBox="1"/>
          <p:nvPr/>
        </p:nvSpPr>
        <p:spPr>
          <a:xfrm>
            <a:off x="469900" y="1644085"/>
            <a:ext cx="109728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DRY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2400" b="1" dirty="0" err="1">
                <a:solidFill>
                  <a:schemeClr val="accent1"/>
                </a:solidFill>
              </a:rPr>
              <a:t>Don't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Repeat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Yourself</a:t>
            </a:r>
            <a:endParaRPr lang="pt-BR" sz="2400" b="1" dirty="0">
              <a:solidFill>
                <a:schemeClr val="accent1"/>
              </a:solidFill>
            </a:endParaRPr>
          </a:p>
          <a:p>
            <a:pPr algn="ctr"/>
            <a:r>
              <a:rPr lang="pt-BR" dirty="0"/>
              <a:t>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No livro 'The </a:t>
            </a:r>
            <a:r>
              <a:rPr lang="pt-BR" dirty="0" err="1">
                <a:solidFill>
                  <a:schemeClr val="accent1"/>
                </a:solidFill>
              </a:rPr>
              <a:t>Pragmatic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Programmer</a:t>
            </a:r>
            <a:r>
              <a:rPr lang="pt-BR" dirty="0">
                <a:solidFill>
                  <a:schemeClr val="accent1"/>
                </a:solidFill>
              </a:rPr>
              <a:t>', podemos ver esta definição para DRY: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Cada pedaço de conhecimento deve ter uma representação única, inequívoca e autoritária dentro de um sistema.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Isso significa que você não deve ter código duplicado. É mais fácil manter um código que está em apenas um lugar, porque se você precisar alterar algo no código, basta alterar em um lugar. Além disso, se você tiver o mesmo código em dois ou mais lugares, a chance desse código se tornar diferente ao longo do tempo é alta, e quando isso acontecer será uma maneira fácil de introduzir bugs em seu sistema. O código duplicado também torna o código mais complexo e desnecessariamente maior.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Você também não deve escrever código ambíguo. Suas classes, suas variáveis, suas funções, elas devem ter um nome específico, e seu nome deve corresponder à sua responsabilidade. Se você tem uma função, você deve saber o que a função faz apenas lendo seu nome, sem precisar ler o código dentro dela.</a:t>
            </a:r>
          </a:p>
        </p:txBody>
      </p:sp>
    </p:spTree>
    <p:extLst>
      <p:ext uri="{BB962C8B-B14F-4D97-AF65-F5344CB8AC3E}">
        <p14:creationId xmlns:p14="http://schemas.microsoft.com/office/powerpoint/2010/main" val="814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20982-D7F2-4207-B4E9-AE3D90CB1C2C}"/>
              </a:ext>
            </a:extLst>
          </p:cNvPr>
          <p:cNvSpPr txBox="1"/>
          <p:nvPr/>
        </p:nvSpPr>
        <p:spPr>
          <a:xfrm>
            <a:off x="609600" y="1320590"/>
            <a:ext cx="109728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KISS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Keep</a:t>
            </a:r>
            <a:r>
              <a:rPr lang="pt-BR" sz="2400" dirty="0">
                <a:solidFill>
                  <a:schemeClr val="accent1"/>
                </a:solidFill>
              </a:rPr>
              <a:t> It </a:t>
            </a:r>
            <a:r>
              <a:rPr lang="pt-BR" sz="2400" dirty="0" err="1">
                <a:solidFill>
                  <a:schemeClr val="accent1"/>
                </a:solidFill>
              </a:rPr>
              <a:t>Simple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dirty="0" err="1">
                <a:solidFill>
                  <a:schemeClr val="accent1"/>
                </a:solidFill>
              </a:rPr>
              <a:t>Stupid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diz sobre como tornar seu código simples. Você deve evitar complexidade desnecessária. Um código simples é mais fácil de manter e mais fácil de entender.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Você pode aplicar esse princípio no design e na implementação do código. Você deve eliminar código duplicado, remover recursos desnecessários, não usar variáveis ​​e métodos desnecessários, usar nomes para variáveis ​​e métodos que façam sentido e correspondam às suas responsabilidades e, sempre que possível, seguir padrões conhecidos de desenvolvimento de código. Você também deve separar as responsabilidades de suas classes e as responsabilidades das camadas do projeto.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Às vezes você não precisa implementar algo novo para atender às suas necessidades, você pode simplesmente fazer uso dos recursos da linguagem de programação que está usando. Para isso, é bom que você conheça os recursos da linguagem de programação com a qual está trabalhando.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 você está trabalhando em um código que já está implementado e vê algo que não é necessário ou pode ser mais simples, considere </a:t>
            </a:r>
            <a:r>
              <a:rPr lang="pt-BR" dirty="0" err="1">
                <a:solidFill>
                  <a:schemeClr val="accent1"/>
                </a:solidFill>
              </a:rPr>
              <a:t>refatorá-lo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3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28BED8-B376-4AEC-9CE1-C044E1201D58}"/>
              </a:ext>
            </a:extLst>
          </p:cNvPr>
          <p:cNvSpPr txBox="1"/>
          <p:nvPr/>
        </p:nvSpPr>
        <p:spPr>
          <a:xfrm>
            <a:off x="469900" y="1274584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YAGNI 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You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Ain’t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Gonna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Need</a:t>
            </a:r>
            <a:r>
              <a:rPr lang="pt-BR" sz="2400" dirty="0">
                <a:solidFill>
                  <a:schemeClr val="accent1"/>
                </a:solidFill>
              </a:rPr>
              <a:t> It</a:t>
            </a: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É um princípio da metodologia de desenvolvimento de software da Extreme </a:t>
            </a:r>
            <a:r>
              <a:rPr lang="pt-BR" dirty="0" err="1">
                <a:solidFill>
                  <a:schemeClr val="accent1"/>
                </a:solidFill>
              </a:rPr>
              <a:t>Programming</a:t>
            </a:r>
            <a:r>
              <a:rPr lang="pt-BR" dirty="0">
                <a:solidFill>
                  <a:schemeClr val="accent1"/>
                </a:solidFill>
              </a:rPr>
              <a:t> (XP).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diz que você não deve criar recursos que não sejam realmente necessários.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é semelhante ao princípio KISS, uma vez que ambos visam uma solução mais simples.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diferença entre eles é que o YAGNI se concentra na remoção de funcionalidades e lógica desnecessárias, e o KISS se concentra na complexidade.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Ron </a:t>
            </a:r>
            <a:r>
              <a:rPr lang="pt-BR" dirty="0" err="1">
                <a:solidFill>
                  <a:schemeClr val="accent1"/>
                </a:solidFill>
              </a:rPr>
              <a:t>Jeffries</a:t>
            </a:r>
            <a:r>
              <a:rPr lang="pt-BR" dirty="0">
                <a:solidFill>
                  <a:schemeClr val="accent1"/>
                </a:solidFill>
              </a:rPr>
              <a:t>, um dos cofundadores do XP, disse uma vez: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Sempre implemente as coisas quando você realmente precisa delas, nunca quando você apenas prevê que precisa delas.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Isso significa que você não deve implementar a funcionalidade apenas porque acha que pode precisar dela algum dia, mas implementá-la apenas quando realmente precisar. Fazendo isso você evitará gastar tempo com implementações que nem eram necessárias, e talvez nunca sejam usadas.</a:t>
            </a:r>
          </a:p>
        </p:txBody>
      </p:sp>
    </p:spTree>
    <p:extLst>
      <p:ext uri="{BB962C8B-B14F-4D97-AF65-F5344CB8AC3E}">
        <p14:creationId xmlns:p14="http://schemas.microsoft.com/office/powerpoint/2010/main" val="223039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DAA22B-3B97-42B7-A8FE-DAFCDD4475B7}"/>
              </a:ext>
            </a:extLst>
          </p:cNvPr>
          <p:cNvSpPr txBox="1"/>
          <p:nvPr/>
        </p:nvSpPr>
        <p:spPr>
          <a:xfrm>
            <a:off x="469900" y="1121973"/>
            <a:ext cx="109728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BSR</a:t>
            </a:r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Boy-Scout </a:t>
            </a:r>
            <a:r>
              <a:rPr lang="pt-BR" sz="2400" dirty="0" err="1">
                <a:solidFill>
                  <a:schemeClr val="accent1"/>
                </a:solidFill>
              </a:rPr>
              <a:t>Rule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Regra dos escoteiros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Sempre que alguém vê algum código que não está tão claro quanto deveria, deve aproveitar a oportunidade para corrigi-lo ali mesmo - ou pelo menos em alguns minutos.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596923-DAA7-4210-AC5D-4D4677880F23}"/>
              </a:ext>
            </a:extLst>
          </p:cNvPr>
          <p:cNvSpPr txBox="1"/>
          <p:nvPr/>
        </p:nvSpPr>
        <p:spPr>
          <a:xfrm>
            <a:off x="469900" y="3136057"/>
            <a:ext cx="109728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LOD</a:t>
            </a: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Law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Demeter (</a:t>
            </a:r>
            <a:r>
              <a:rPr lang="pt-BR" sz="2400" dirty="0" err="1">
                <a:solidFill>
                  <a:schemeClr val="accent1"/>
                </a:solidFill>
              </a:rPr>
              <a:t>LoD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Lei de Deméter ( </a:t>
            </a:r>
            <a:r>
              <a:rPr lang="pt-BR" dirty="0" err="1">
                <a:solidFill>
                  <a:schemeClr val="accent1"/>
                </a:solidFill>
              </a:rPr>
              <a:t>LoD</a:t>
            </a:r>
            <a:r>
              <a:rPr lang="pt-BR" dirty="0">
                <a:solidFill>
                  <a:schemeClr val="accent1"/>
                </a:solidFill>
              </a:rPr>
              <a:t> ), ou princípio do mínimo conhecimento , é um princípio de design relacionado ao baixo acoplamento. Para minimizar o acoplamento entre os módulos de software, o princípio pode ser seguido ao projetar o software.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princípio segue o único idioma </a:t>
            </a:r>
            <a:r>
              <a:rPr lang="pt-BR" dirty="0" err="1">
                <a:solidFill>
                  <a:schemeClr val="accent1"/>
                </a:solidFill>
              </a:rPr>
              <a:t>talk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to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your</a:t>
            </a:r>
            <a:r>
              <a:rPr lang="pt-BR" dirty="0">
                <a:solidFill>
                  <a:schemeClr val="accent1"/>
                </a:solidFill>
              </a:rPr>
              <a:t> friends , que mantém o acoplamento solto limitando a comunicação de um módulo com outros módulos. Idealmente, um método deve apenas chamar outros métodos no mesmo objeto, em objetos que foram passados ​​para ele, em objetos componentes diretos, em objetos que ele criou/instanciado ou em objetos em uma variável global que são acessíveis.</a:t>
            </a:r>
          </a:p>
        </p:txBody>
      </p:sp>
    </p:spTree>
    <p:extLst>
      <p:ext uri="{BB962C8B-B14F-4D97-AF65-F5344CB8AC3E}">
        <p14:creationId xmlns:p14="http://schemas.microsoft.com/office/powerpoint/2010/main" val="23838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740657-4E51-4710-BEA6-39875E93AF2F}"/>
              </a:ext>
            </a:extLst>
          </p:cNvPr>
          <p:cNvSpPr txBox="1"/>
          <p:nvPr/>
        </p:nvSpPr>
        <p:spPr>
          <a:xfrm>
            <a:off x="469900" y="866011"/>
            <a:ext cx="1097280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DOT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Curly's</a:t>
            </a:r>
            <a:r>
              <a:rPr lang="pt-BR" sz="2400" dirty="0">
                <a:solidFill>
                  <a:schemeClr val="accent1"/>
                </a:solidFill>
              </a:rPr>
              <a:t> Law - Do </a:t>
            </a:r>
            <a:r>
              <a:rPr lang="pt-BR" sz="2400" dirty="0" err="1">
                <a:solidFill>
                  <a:schemeClr val="accent1"/>
                </a:solidFill>
              </a:rPr>
              <a:t>One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Thing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 Lei de </a:t>
            </a:r>
            <a:r>
              <a:rPr lang="pt-BR" sz="1600" dirty="0" err="1">
                <a:solidFill>
                  <a:schemeClr val="accent1"/>
                </a:solidFill>
              </a:rPr>
              <a:t>Curly</a:t>
            </a:r>
            <a:r>
              <a:rPr lang="pt-BR" sz="1600" dirty="0">
                <a:solidFill>
                  <a:schemeClr val="accent1"/>
                </a:solidFill>
              </a:rPr>
              <a:t> trata da escolha de um objetivo único e claramente definido para qualquer parte específica do código: Faça uma coisa.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Lei de </a:t>
            </a:r>
            <a:r>
              <a:rPr lang="pt-BR" sz="1600" dirty="0" err="1">
                <a:solidFill>
                  <a:schemeClr val="accent1"/>
                </a:solidFill>
              </a:rPr>
              <a:t>Curly</a:t>
            </a:r>
            <a:r>
              <a:rPr lang="pt-BR" sz="1600" dirty="0">
                <a:solidFill>
                  <a:schemeClr val="accent1"/>
                </a:solidFill>
              </a:rPr>
              <a:t>: Uma entidade (classe, função, variável) deve significar uma coisa, e apenas uma coisa. Não deve significar uma coisa em uma circunstância e carregar um valor diferente de um domínio diferente em outra ocasião. Não deve significar duas coisas ao mesmo tempo. Deve significar uma coisa e deve significar o tempo todo.</a:t>
            </a:r>
          </a:p>
          <a:p>
            <a:pPr algn="ctr"/>
            <a:endParaRPr lang="pt-BR" sz="6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>
                <a:solidFill>
                  <a:schemeClr val="accent1"/>
                </a:solidFill>
              </a:rPr>
              <a:t>DMT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Don't</a:t>
            </a:r>
            <a:r>
              <a:rPr lang="pt-BR" sz="2400" dirty="0">
                <a:solidFill>
                  <a:schemeClr val="accent1"/>
                </a:solidFill>
              </a:rPr>
              <a:t> make me </a:t>
            </a:r>
            <a:r>
              <a:rPr lang="pt-BR" sz="2400" dirty="0" err="1">
                <a:solidFill>
                  <a:schemeClr val="accent1"/>
                </a:solidFill>
              </a:rPr>
              <a:t>think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 código deve ser fácil de ler e entender sem pensar muito. Se não for, há uma perspectiva de simplificação.</a:t>
            </a:r>
          </a:p>
          <a:p>
            <a:pPr algn="ctr"/>
            <a:endParaRPr lang="pt-BR" sz="3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>
                <a:solidFill>
                  <a:schemeClr val="accent1"/>
                </a:solidFill>
              </a:rPr>
              <a:t>HID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Hide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Implementation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Details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Ocultar detalhes de implementação ajuda a fazer alterações em um componente sem fazer alterações nos outros módulos/clientes usando esse componente. Isso pode ser alcançado criando interfaces e usando-as em vez das classes concretas.</a:t>
            </a:r>
          </a:p>
        </p:txBody>
      </p:sp>
    </p:spTree>
    <p:extLst>
      <p:ext uri="{BB962C8B-B14F-4D97-AF65-F5344CB8AC3E}">
        <p14:creationId xmlns:p14="http://schemas.microsoft.com/office/powerpoint/2010/main" val="5961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88A5D-3948-4B21-93F0-3F00E354BAB2}"/>
              </a:ext>
            </a:extLst>
          </p:cNvPr>
          <p:cNvSpPr txBox="1"/>
          <p:nvPr/>
        </p:nvSpPr>
        <p:spPr>
          <a:xfrm>
            <a:off x="469900" y="1240309"/>
            <a:ext cx="109728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PORAE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Premature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Optimization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is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the</a:t>
            </a:r>
            <a:r>
              <a:rPr lang="pt-BR" sz="2400" dirty="0">
                <a:solidFill>
                  <a:schemeClr val="accent1"/>
                </a:solidFill>
              </a:rPr>
              <a:t> Root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All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Evil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Os programadores desperdiçam enormes quantidades de tempo pensando ou se preocupando com a velocidade de partes não críticas de seus programas, e essas tentativas de eficiência na verdade têm um forte impacto negativo quando a depuração e a manutenção são consideradas.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Devemos esquecer as pequenas eficiências, digamos cerca de 97% das vezes: a otimização prematura é a raiz de todos os males. No entanto, não devemos deixar passar nossas oportunidades nesses 3%.</a:t>
            </a:r>
          </a:p>
          <a:p>
            <a:pPr algn="ctr"/>
            <a:endParaRPr lang="pt-BR" sz="8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SoC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Separation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Concerns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Separação de interesses (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) é um princípio de design para separar um programa de computador em seções distintas, de modo que cada seção aborde uma preocupação separada.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Um programa que incorpora bem o 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 é chamado de programa modular. A modularidade e, portanto, a separação de interesses, é alcançada pela criação de classes bem encapsuladas que possuem interfaces bem definidas.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Devemos nos esforçar para separar o programa em seções separadas, de modo que a sobreposição seja a menor possível. 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 ajuda na manutenção e também na reutilização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30596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29F1D3-9C58-40E9-847A-20B1DE8D79A4}"/>
              </a:ext>
            </a:extLst>
          </p:cNvPr>
          <p:cNvSpPr txBox="1"/>
          <p:nvPr/>
        </p:nvSpPr>
        <p:spPr>
          <a:xfrm>
            <a:off x="469900" y="1234189"/>
            <a:ext cx="109728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MaCo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Maximize </a:t>
            </a:r>
            <a:r>
              <a:rPr lang="pt-BR" sz="2400" dirty="0" err="1">
                <a:solidFill>
                  <a:schemeClr val="accent1"/>
                </a:solidFill>
              </a:rPr>
              <a:t>Cohesion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Coesão é o grau de quão fortemente relacionadas e focadas são as várias responsabilidades de um módulo. É uma medida da força do relacionamento entre os métodos da classe e os próprios dados. Devemos nos esforçar para maximizar a coesão. A alta coesão resulta em melhor compreensão, manutenção e reutilização de componentes.</a:t>
            </a: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coesão é aumentada se: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As funcionalidades embutidas em uma classe, acessadas por meio de seus métodos, têm muito em comum.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Os métodos realizam um pequeno número de atividades relacionadas, evitando conjuntos de dados grosseiros ou não relacionados.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Os métodos relacionados estão no mesmo arquivo de origem ou agrupados de outra forma; por exemplo, em arquivos separados, mas no mesmo subdiretório/pasta.</a:t>
            </a:r>
          </a:p>
        </p:txBody>
      </p:sp>
    </p:spTree>
    <p:extLst>
      <p:ext uri="{BB962C8B-B14F-4D97-AF65-F5344CB8AC3E}">
        <p14:creationId xmlns:p14="http://schemas.microsoft.com/office/powerpoint/2010/main" val="17932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Angelina</vt:lpstr>
      <vt:lpstr>Arial</vt:lpstr>
      <vt:lpstr>Calibri</vt:lpstr>
      <vt:lpstr>Calibri Light</vt:lpstr>
      <vt:lpstr>Edwardian Script ITC</vt:lpstr>
      <vt:lpstr>Exercise</vt:lpstr>
      <vt:lpstr>Lucida Handwriting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Ribeiro, Amauri Aparecido</dc:creator>
  <cp:lastModifiedBy>Ribeiro, Amauri Aparecido</cp:lastModifiedBy>
  <cp:revision>117</cp:revision>
  <dcterms:created xsi:type="dcterms:W3CDTF">2022-05-10T21:26:35Z</dcterms:created>
  <dcterms:modified xsi:type="dcterms:W3CDTF">2022-06-10T11:07:13Z</dcterms:modified>
</cp:coreProperties>
</file>