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4" r:id="rId3"/>
    <p:sldId id="268" r:id="rId4"/>
    <p:sldId id="269" r:id="rId5"/>
    <p:sldId id="270" r:id="rId6"/>
    <p:sldId id="289" r:id="rId7"/>
    <p:sldId id="284" r:id="rId8"/>
    <p:sldId id="290" r:id="rId9"/>
    <p:sldId id="291" r:id="rId10"/>
    <p:sldId id="271" r:id="rId11"/>
    <p:sldId id="292" r:id="rId12"/>
    <p:sldId id="293" r:id="rId13"/>
    <p:sldId id="294" r:id="rId14"/>
    <p:sldId id="295" r:id="rId15"/>
    <p:sldId id="285" r:id="rId16"/>
    <p:sldId id="296" r:id="rId17"/>
    <p:sldId id="297" r:id="rId18"/>
    <p:sldId id="286" r:id="rId19"/>
    <p:sldId id="288" r:id="rId20"/>
    <p:sldId id="298" r:id="rId21"/>
    <p:sldId id="299" r:id="rId22"/>
    <p:sldId id="300" r:id="rId23"/>
    <p:sldId id="267" r:id="rId2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F50CD3-1374-42E7-9773-405CA57BD49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95B6FE3-332C-47F2-8FE0-04EA26093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B378CA34-632B-47B2-B034-A7C230FE3497}"/>
              </a:ext>
            </a:extLst>
          </p:cNvPr>
          <p:cNvSpPr>
            <a:spLocks noGrp="1"/>
          </p:cNvSpPr>
          <p:nvPr>
            <p:ph type="dt" sz="half" idx="10"/>
          </p:nvPr>
        </p:nvSpPr>
        <p:spPr/>
        <p:txBody>
          <a:bodyPr/>
          <a:lstStyle/>
          <a:p>
            <a:fld id="{EFD0D0C2-A165-4226-AD43-D695A5F93656}" type="datetimeFigureOut">
              <a:rPr lang="pt-BR" smtClean="0"/>
              <a:t>07/06/2022</a:t>
            </a:fld>
            <a:endParaRPr lang="pt-BR"/>
          </a:p>
        </p:txBody>
      </p:sp>
      <p:sp>
        <p:nvSpPr>
          <p:cNvPr id="5" name="Espaço Reservado para Rodapé 4">
            <a:extLst>
              <a:ext uri="{FF2B5EF4-FFF2-40B4-BE49-F238E27FC236}">
                <a16:creationId xmlns:a16="http://schemas.microsoft.com/office/drawing/2014/main" id="{3FE0B8A6-D42F-4AF8-9D27-10CC19A2963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180DD07-3F87-409B-92F0-B42ABEE0CA7B}"/>
              </a:ext>
            </a:extLst>
          </p:cNvPr>
          <p:cNvSpPr>
            <a:spLocks noGrp="1"/>
          </p:cNvSpPr>
          <p:nvPr>
            <p:ph type="sldNum" sz="quarter" idx="12"/>
          </p:nvPr>
        </p:nvSpPr>
        <p:spPr/>
        <p:txBody>
          <a:bodyPr/>
          <a:lstStyle/>
          <a:p>
            <a:fld id="{3687AEFA-50B2-4C84-8B94-F1CE5FAC3740}" type="slidenum">
              <a:rPr lang="pt-BR" smtClean="0"/>
              <a:t>‹#›</a:t>
            </a:fld>
            <a:endParaRPr lang="pt-BR"/>
          </a:p>
        </p:txBody>
      </p:sp>
    </p:spTree>
    <p:extLst>
      <p:ext uri="{BB962C8B-B14F-4D97-AF65-F5344CB8AC3E}">
        <p14:creationId xmlns:p14="http://schemas.microsoft.com/office/powerpoint/2010/main" val="15729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29155-900E-42BB-AF31-194EBD1F668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5638F87-F7DD-4DC2-89C8-662BC928C65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BEF5C55-C29B-4AEB-9322-B0349952FD99}"/>
              </a:ext>
            </a:extLst>
          </p:cNvPr>
          <p:cNvSpPr>
            <a:spLocks noGrp="1"/>
          </p:cNvSpPr>
          <p:nvPr>
            <p:ph type="dt" sz="half" idx="10"/>
          </p:nvPr>
        </p:nvSpPr>
        <p:spPr/>
        <p:txBody>
          <a:bodyPr/>
          <a:lstStyle/>
          <a:p>
            <a:fld id="{EFD0D0C2-A165-4226-AD43-D695A5F93656}" type="datetimeFigureOut">
              <a:rPr lang="pt-BR" smtClean="0"/>
              <a:t>07/06/2022</a:t>
            </a:fld>
            <a:endParaRPr lang="pt-BR"/>
          </a:p>
        </p:txBody>
      </p:sp>
      <p:sp>
        <p:nvSpPr>
          <p:cNvPr id="5" name="Espaço Reservado para Rodapé 4">
            <a:extLst>
              <a:ext uri="{FF2B5EF4-FFF2-40B4-BE49-F238E27FC236}">
                <a16:creationId xmlns:a16="http://schemas.microsoft.com/office/drawing/2014/main" id="{33F67648-DD8F-4E9F-90CC-E0AE390F662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B5F0257-826F-44E2-97AB-9F1975D0BF9A}"/>
              </a:ext>
            </a:extLst>
          </p:cNvPr>
          <p:cNvSpPr>
            <a:spLocks noGrp="1"/>
          </p:cNvSpPr>
          <p:nvPr>
            <p:ph type="sldNum" sz="quarter" idx="12"/>
          </p:nvPr>
        </p:nvSpPr>
        <p:spPr/>
        <p:txBody>
          <a:bodyPr/>
          <a:lstStyle/>
          <a:p>
            <a:fld id="{3687AEFA-50B2-4C84-8B94-F1CE5FAC3740}" type="slidenum">
              <a:rPr lang="pt-BR" smtClean="0"/>
              <a:t>‹#›</a:t>
            </a:fld>
            <a:endParaRPr lang="pt-BR"/>
          </a:p>
        </p:txBody>
      </p:sp>
    </p:spTree>
    <p:extLst>
      <p:ext uri="{BB962C8B-B14F-4D97-AF65-F5344CB8AC3E}">
        <p14:creationId xmlns:p14="http://schemas.microsoft.com/office/powerpoint/2010/main" val="158060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9554698-D1AF-424A-A2CC-2B1FBFFA0CA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BC4E303-AEBF-46E9-BEB8-E90E6D0BC2CE}"/>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A2668C1-296F-4017-8189-010DFF5DD29D}"/>
              </a:ext>
            </a:extLst>
          </p:cNvPr>
          <p:cNvSpPr>
            <a:spLocks noGrp="1"/>
          </p:cNvSpPr>
          <p:nvPr>
            <p:ph type="dt" sz="half" idx="10"/>
          </p:nvPr>
        </p:nvSpPr>
        <p:spPr/>
        <p:txBody>
          <a:bodyPr/>
          <a:lstStyle/>
          <a:p>
            <a:fld id="{EFD0D0C2-A165-4226-AD43-D695A5F93656}" type="datetimeFigureOut">
              <a:rPr lang="pt-BR" smtClean="0"/>
              <a:t>07/06/2022</a:t>
            </a:fld>
            <a:endParaRPr lang="pt-BR"/>
          </a:p>
        </p:txBody>
      </p:sp>
      <p:sp>
        <p:nvSpPr>
          <p:cNvPr id="5" name="Espaço Reservado para Rodapé 4">
            <a:extLst>
              <a:ext uri="{FF2B5EF4-FFF2-40B4-BE49-F238E27FC236}">
                <a16:creationId xmlns:a16="http://schemas.microsoft.com/office/drawing/2014/main" id="{B31B797E-24BD-4BDD-BB55-F0BE4665D15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EE32862-732B-454A-A292-AF39D95E6C88}"/>
              </a:ext>
            </a:extLst>
          </p:cNvPr>
          <p:cNvSpPr>
            <a:spLocks noGrp="1"/>
          </p:cNvSpPr>
          <p:nvPr>
            <p:ph type="sldNum" sz="quarter" idx="12"/>
          </p:nvPr>
        </p:nvSpPr>
        <p:spPr/>
        <p:txBody>
          <a:bodyPr/>
          <a:lstStyle/>
          <a:p>
            <a:fld id="{3687AEFA-50B2-4C84-8B94-F1CE5FAC3740}" type="slidenum">
              <a:rPr lang="pt-BR" smtClean="0"/>
              <a:t>‹#›</a:t>
            </a:fld>
            <a:endParaRPr lang="pt-BR"/>
          </a:p>
        </p:txBody>
      </p:sp>
    </p:spTree>
    <p:extLst>
      <p:ext uri="{BB962C8B-B14F-4D97-AF65-F5344CB8AC3E}">
        <p14:creationId xmlns:p14="http://schemas.microsoft.com/office/powerpoint/2010/main" val="316947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8100A-24BA-4466-B152-B30A0400BC9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178BA69-45F4-4649-9432-AC134F1D0F1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2905F76-A492-4F71-BEA7-692C897DE0A8}"/>
              </a:ext>
            </a:extLst>
          </p:cNvPr>
          <p:cNvSpPr>
            <a:spLocks noGrp="1"/>
          </p:cNvSpPr>
          <p:nvPr>
            <p:ph type="dt" sz="half" idx="10"/>
          </p:nvPr>
        </p:nvSpPr>
        <p:spPr/>
        <p:txBody>
          <a:bodyPr/>
          <a:lstStyle/>
          <a:p>
            <a:fld id="{EFD0D0C2-A165-4226-AD43-D695A5F93656}" type="datetimeFigureOut">
              <a:rPr lang="pt-BR" smtClean="0"/>
              <a:t>07/06/2022</a:t>
            </a:fld>
            <a:endParaRPr lang="pt-BR"/>
          </a:p>
        </p:txBody>
      </p:sp>
      <p:sp>
        <p:nvSpPr>
          <p:cNvPr id="5" name="Espaço Reservado para Rodapé 4">
            <a:extLst>
              <a:ext uri="{FF2B5EF4-FFF2-40B4-BE49-F238E27FC236}">
                <a16:creationId xmlns:a16="http://schemas.microsoft.com/office/drawing/2014/main" id="{252A8F80-BDF5-462D-BD95-1C3027924A6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7751700-EDDB-478A-BE30-C8F341092ED9}"/>
              </a:ext>
            </a:extLst>
          </p:cNvPr>
          <p:cNvSpPr>
            <a:spLocks noGrp="1"/>
          </p:cNvSpPr>
          <p:nvPr>
            <p:ph type="sldNum" sz="quarter" idx="12"/>
          </p:nvPr>
        </p:nvSpPr>
        <p:spPr/>
        <p:txBody>
          <a:bodyPr/>
          <a:lstStyle/>
          <a:p>
            <a:fld id="{3687AEFA-50B2-4C84-8B94-F1CE5FAC3740}" type="slidenum">
              <a:rPr lang="pt-BR" smtClean="0"/>
              <a:t>‹#›</a:t>
            </a:fld>
            <a:endParaRPr lang="pt-BR"/>
          </a:p>
        </p:txBody>
      </p:sp>
    </p:spTree>
    <p:extLst>
      <p:ext uri="{BB962C8B-B14F-4D97-AF65-F5344CB8AC3E}">
        <p14:creationId xmlns:p14="http://schemas.microsoft.com/office/powerpoint/2010/main" val="154288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B1B3D-031C-4E6C-BD23-D35820C83C1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6ACB85B-6F15-497C-93EB-9BDE9FB765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95DD8BA-DA1E-4D49-8F47-61B87EB459D3}"/>
              </a:ext>
            </a:extLst>
          </p:cNvPr>
          <p:cNvSpPr>
            <a:spLocks noGrp="1"/>
          </p:cNvSpPr>
          <p:nvPr>
            <p:ph type="dt" sz="half" idx="10"/>
          </p:nvPr>
        </p:nvSpPr>
        <p:spPr/>
        <p:txBody>
          <a:bodyPr/>
          <a:lstStyle/>
          <a:p>
            <a:fld id="{EFD0D0C2-A165-4226-AD43-D695A5F93656}" type="datetimeFigureOut">
              <a:rPr lang="pt-BR" smtClean="0"/>
              <a:t>07/06/2022</a:t>
            </a:fld>
            <a:endParaRPr lang="pt-BR"/>
          </a:p>
        </p:txBody>
      </p:sp>
      <p:sp>
        <p:nvSpPr>
          <p:cNvPr id="5" name="Espaço Reservado para Rodapé 4">
            <a:extLst>
              <a:ext uri="{FF2B5EF4-FFF2-40B4-BE49-F238E27FC236}">
                <a16:creationId xmlns:a16="http://schemas.microsoft.com/office/drawing/2014/main" id="{D0DFC90A-2297-4F25-AADF-15814B509E4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2353D97-964D-4204-BB55-CD1D439F7326}"/>
              </a:ext>
            </a:extLst>
          </p:cNvPr>
          <p:cNvSpPr>
            <a:spLocks noGrp="1"/>
          </p:cNvSpPr>
          <p:nvPr>
            <p:ph type="sldNum" sz="quarter" idx="12"/>
          </p:nvPr>
        </p:nvSpPr>
        <p:spPr/>
        <p:txBody>
          <a:bodyPr/>
          <a:lstStyle/>
          <a:p>
            <a:fld id="{3687AEFA-50B2-4C84-8B94-F1CE5FAC3740}" type="slidenum">
              <a:rPr lang="pt-BR" smtClean="0"/>
              <a:t>‹#›</a:t>
            </a:fld>
            <a:endParaRPr lang="pt-BR"/>
          </a:p>
        </p:txBody>
      </p:sp>
    </p:spTree>
    <p:extLst>
      <p:ext uri="{BB962C8B-B14F-4D97-AF65-F5344CB8AC3E}">
        <p14:creationId xmlns:p14="http://schemas.microsoft.com/office/powerpoint/2010/main" val="1433297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3BCAA-B6EF-4F44-A21B-936B746159D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442CBEE-B6FE-4AA0-A451-A6D0A9BD42A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A976F06-F2E6-491A-B467-CEA44CB55DE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BEA8C9D-9F74-4D7B-B880-5D821D0706E5}"/>
              </a:ext>
            </a:extLst>
          </p:cNvPr>
          <p:cNvSpPr>
            <a:spLocks noGrp="1"/>
          </p:cNvSpPr>
          <p:nvPr>
            <p:ph type="dt" sz="half" idx="10"/>
          </p:nvPr>
        </p:nvSpPr>
        <p:spPr/>
        <p:txBody>
          <a:bodyPr/>
          <a:lstStyle/>
          <a:p>
            <a:fld id="{EFD0D0C2-A165-4226-AD43-D695A5F93656}" type="datetimeFigureOut">
              <a:rPr lang="pt-BR" smtClean="0"/>
              <a:t>07/06/2022</a:t>
            </a:fld>
            <a:endParaRPr lang="pt-BR"/>
          </a:p>
        </p:txBody>
      </p:sp>
      <p:sp>
        <p:nvSpPr>
          <p:cNvPr id="6" name="Espaço Reservado para Rodapé 5">
            <a:extLst>
              <a:ext uri="{FF2B5EF4-FFF2-40B4-BE49-F238E27FC236}">
                <a16:creationId xmlns:a16="http://schemas.microsoft.com/office/drawing/2014/main" id="{E8AF21C6-E6C1-4CB4-85AA-BE7A3F8CFA7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6C5C43F-BDE4-4925-A775-A538F2CD3F7F}"/>
              </a:ext>
            </a:extLst>
          </p:cNvPr>
          <p:cNvSpPr>
            <a:spLocks noGrp="1"/>
          </p:cNvSpPr>
          <p:nvPr>
            <p:ph type="sldNum" sz="quarter" idx="12"/>
          </p:nvPr>
        </p:nvSpPr>
        <p:spPr/>
        <p:txBody>
          <a:bodyPr/>
          <a:lstStyle/>
          <a:p>
            <a:fld id="{3687AEFA-50B2-4C84-8B94-F1CE5FAC3740}" type="slidenum">
              <a:rPr lang="pt-BR" smtClean="0"/>
              <a:t>‹#›</a:t>
            </a:fld>
            <a:endParaRPr lang="pt-BR"/>
          </a:p>
        </p:txBody>
      </p:sp>
    </p:spTree>
    <p:extLst>
      <p:ext uri="{BB962C8B-B14F-4D97-AF65-F5344CB8AC3E}">
        <p14:creationId xmlns:p14="http://schemas.microsoft.com/office/powerpoint/2010/main" val="406420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DA164-2D11-4901-A13B-15A257A562A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BE96469-396B-4462-94D6-AA5E4B2536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248491F-31E3-4404-B505-ADC15BB3834C}"/>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D0D41B4-1B62-414C-9918-50103E963A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65F9210-089C-422E-BBEE-93FBAFC9F4F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2003483-CDBD-471F-9BD7-C1CEFF0DDD35}"/>
              </a:ext>
            </a:extLst>
          </p:cNvPr>
          <p:cNvSpPr>
            <a:spLocks noGrp="1"/>
          </p:cNvSpPr>
          <p:nvPr>
            <p:ph type="dt" sz="half" idx="10"/>
          </p:nvPr>
        </p:nvSpPr>
        <p:spPr/>
        <p:txBody>
          <a:bodyPr/>
          <a:lstStyle/>
          <a:p>
            <a:fld id="{EFD0D0C2-A165-4226-AD43-D695A5F93656}" type="datetimeFigureOut">
              <a:rPr lang="pt-BR" smtClean="0"/>
              <a:t>07/06/2022</a:t>
            </a:fld>
            <a:endParaRPr lang="pt-BR"/>
          </a:p>
        </p:txBody>
      </p:sp>
      <p:sp>
        <p:nvSpPr>
          <p:cNvPr id="8" name="Espaço Reservado para Rodapé 7">
            <a:extLst>
              <a:ext uri="{FF2B5EF4-FFF2-40B4-BE49-F238E27FC236}">
                <a16:creationId xmlns:a16="http://schemas.microsoft.com/office/drawing/2014/main" id="{31C42779-FE5D-40E5-9035-C29DD713903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935ED81-DE98-4371-AF24-140FF702C474}"/>
              </a:ext>
            </a:extLst>
          </p:cNvPr>
          <p:cNvSpPr>
            <a:spLocks noGrp="1"/>
          </p:cNvSpPr>
          <p:nvPr>
            <p:ph type="sldNum" sz="quarter" idx="12"/>
          </p:nvPr>
        </p:nvSpPr>
        <p:spPr/>
        <p:txBody>
          <a:bodyPr/>
          <a:lstStyle/>
          <a:p>
            <a:fld id="{3687AEFA-50B2-4C84-8B94-F1CE5FAC3740}" type="slidenum">
              <a:rPr lang="pt-BR" smtClean="0"/>
              <a:t>‹#›</a:t>
            </a:fld>
            <a:endParaRPr lang="pt-BR"/>
          </a:p>
        </p:txBody>
      </p:sp>
    </p:spTree>
    <p:extLst>
      <p:ext uri="{BB962C8B-B14F-4D97-AF65-F5344CB8AC3E}">
        <p14:creationId xmlns:p14="http://schemas.microsoft.com/office/powerpoint/2010/main" val="197899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E59D76-875D-41DB-A70A-8C6791C28AB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3B1E800-A998-49D9-9C20-E7F9541E0303}"/>
              </a:ext>
            </a:extLst>
          </p:cNvPr>
          <p:cNvSpPr>
            <a:spLocks noGrp="1"/>
          </p:cNvSpPr>
          <p:nvPr>
            <p:ph type="dt" sz="half" idx="10"/>
          </p:nvPr>
        </p:nvSpPr>
        <p:spPr/>
        <p:txBody>
          <a:bodyPr/>
          <a:lstStyle/>
          <a:p>
            <a:fld id="{EFD0D0C2-A165-4226-AD43-D695A5F93656}" type="datetimeFigureOut">
              <a:rPr lang="pt-BR" smtClean="0"/>
              <a:t>07/06/2022</a:t>
            </a:fld>
            <a:endParaRPr lang="pt-BR"/>
          </a:p>
        </p:txBody>
      </p:sp>
      <p:sp>
        <p:nvSpPr>
          <p:cNvPr id="4" name="Espaço Reservado para Rodapé 3">
            <a:extLst>
              <a:ext uri="{FF2B5EF4-FFF2-40B4-BE49-F238E27FC236}">
                <a16:creationId xmlns:a16="http://schemas.microsoft.com/office/drawing/2014/main" id="{C5CE52CA-A73E-49E5-AB08-67135E140D1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DD81A6CD-C8AF-4ADD-BF91-6BA1A2610741}"/>
              </a:ext>
            </a:extLst>
          </p:cNvPr>
          <p:cNvSpPr>
            <a:spLocks noGrp="1"/>
          </p:cNvSpPr>
          <p:nvPr>
            <p:ph type="sldNum" sz="quarter" idx="12"/>
          </p:nvPr>
        </p:nvSpPr>
        <p:spPr/>
        <p:txBody>
          <a:bodyPr/>
          <a:lstStyle/>
          <a:p>
            <a:fld id="{3687AEFA-50B2-4C84-8B94-F1CE5FAC3740}" type="slidenum">
              <a:rPr lang="pt-BR" smtClean="0"/>
              <a:t>‹#›</a:t>
            </a:fld>
            <a:endParaRPr lang="pt-BR"/>
          </a:p>
        </p:txBody>
      </p:sp>
    </p:spTree>
    <p:extLst>
      <p:ext uri="{BB962C8B-B14F-4D97-AF65-F5344CB8AC3E}">
        <p14:creationId xmlns:p14="http://schemas.microsoft.com/office/powerpoint/2010/main" val="418519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17F9A1B-7775-403C-9606-08A0C2508E81}"/>
              </a:ext>
            </a:extLst>
          </p:cNvPr>
          <p:cNvSpPr>
            <a:spLocks noGrp="1"/>
          </p:cNvSpPr>
          <p:nvPr>
            <p:ph type="dt" sz="half" idx="10"/>
          </p:nvPr>
        </p:nvSpPr>
        <p:spPr/>
        <p:txBody>
          <a:bodyPr/>
          <a:lstStyle/>
          <a:p>
            <a:fld id="{EFD0D0C2-A165-4226-AD43-D695A5F93656}" type="datetimeFigureOut">
              <a:rPr lang="pt-BR" smtClean="0"/>
              <a:t>07/06/2022</a:t>
            </a:fld>
            <a:endParaRPr lang="pt-BR"/>
          </a:p>
        </p:txBody>
      </p:sp>
      <p:sp>
        <p:nvSpPr>
          <p:cNvPr id="3" name="Espaço Reservado para Rodapé 2">
            <a:extLst>
              <a:ext uri="{FF2B5EF4-FFF2-40B4-BE49-F238E27FC236}">
                <a16:creationId xmlns:a16="http://schemas.microsoft.com/office/drawing/2014/main" id="{EEEE2935-E11B-4D57-BBDA-80023D6209E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B0B60CFE-F61A-4502-BDB6-AE88CBBFE86E}"/>
              </a:ext>
            </a:extLst>
          </p:cNvPr>
          <p:cNvSpPr>
            <a:spLocks noGrp="1"/>
          </p:cNvSpPr>
          <p:nvPr>
            <p:ph type="sldNum" sz="quarter" idx="12"/>
          </p:nvPr>
        </p:nvSpPr>
        <p:spPr/>
        <p:txBody>
          <a:bodyPr/>
          <a:lstStyle/>
          <a:p>
            <a:fld id="{3687AEFA-50B2-4C84-8B94-F1CE5FAC3740}" type="slidenum">
              <a:rPr lang="pt-BR" smtClean="0"/>
              <a:t>‹#›</a:t>
            </a:fld>
            <a:endParaRPr lang="pt-BR"/>
          </a:p>
        </p:txBody>
      </p:sp>
    </p:spTree>
    <p:extLst>
      <p:ext uri="{BB962C8B-B14F-4D97-AF65-F5344CB8AC3E}">
        <p14:creationId xmlns:p14="http://schemas.microsoft.com/office/powerpoint/2010/main" val="384483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88ED0D-5B1E-4CCE-BBEF-0EA6866527E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04FCBD2-98DC-4C9A-AB66-596B17C622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9D516FC-8B27-4648-AB24-1E5AD976B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A49E85E-F6DA-4B04-B95C-AEA7D55367DC}"/>
              </a:ext>
            </a:extLst>
          </p:cNvPr>
          <p:cNvSpPr>
            <a:spLocks noGrp="1"/>
          </p:cNvSpPr>
          <p:nvPr>
            <p:ph type="dt" sz="half" idx="10"/>
          </p:nvPr>
        </p:nvSpPr>
        <p:spPr/>
        <p:txBody>
          <a:bodyPr/>
          <a:lstStyle/>
          <a:p>
            <a:fld id="{EFD0D0C2-A165-4226-AD43-D695A5F93656}" type="datetimeFigureOut">
              <a:rPr lang="pt-BR" smtClean="0"/>
              <a:t>07/06/2022</a:t>
            </a:fld>
            <a:endParaRPr lang="pt-BR"/>
          </a:p>
        </p:txBody>
      </p:sp>
      <p:sp>
        <p:nvSpPr>
          <p:cNvPr id="6" name="Espaço Reservado para Rodapé 5">
            <a:extLst>
              <a:ext uri="{FF2B5EF4-FFF2-40B4-BE49-F238E27FC236}">
                <a16:creationId xmlns:a16="http://schemas.microsoft.com/office/drawing/2014/main" id="{1D12F06F-BD0C-4774-A348-91EA6E0584A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7AD73CF-5056-43F8-B636-CBF225C7DD82}"/>
              </a:ext>
            </a:extLst>
          </p:cNvPr>
          <p:cNvSpPr>
            <a:spLocks noGrp="1"/>
          </p:cNvSpPr>
          <p:nvPr>
            <p:ph type="sldNum" sz="quarter" idx="12"/>
          </p:nvPr>
        </p:nvSpPr>
        <p:spPr/>
        <p:txBody>
          <a:bodyPr/>
          <a:lstStyle/>
          <a:p>
            <a:fld id="{3687AEFA-50B2-4C84-8B94-F1CE5FAC3740}" type="slidenum">
              <a:rPr lang="pt-BR" smtClean="0"/>
              <a:t>‹#›</a:t>
            </a:fld>
            <a:endParaRPr lang="pt-BR"/>
          </a:p>
        </p:txBody>
      </p:sp>
    </p:spTree>
    <p:extLst>
      <p:ext uri="{BB962C8B-B14F-4D97-AF65-F5344CB8AC3E}">
        <p14:creationId xmlns:p14="http://schemas.microsoft.com/office/powerpoint/2010/main" val="198951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32E569-5B91-4B37-B5D8-78DC4C85D71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A09C479-32FB-4493-952A-ADC6163EB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F9E649D-5EBA-45E3-9DF1-19B05BF96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8EE8CD0-2403-487A-9847-E3B40DF9F5CB}"/>
              </a:ext>
            </a:extLst>
          </p:cNvPr>
          <p:cNvSpPr>
            <a:spLocks noGrp="1"/>
          </p:cNvSpPr>
          <p:nvPr>
            <p:ph type="dt" sz="half" idx="10"/>
          </p:nvPr>
        </p:nvSpPr>
        <p:spPr/>
        <p:txBody>
          <a:bodyPr/>
          <a:lstStyle/>
          <a:p>
            <a:fld id="{EFD0D0C2-A165-4226-AD43-D695A5F93656}" type="datetimeFigureOut">
              <a:rPr lang="pt-BR" smtClean="0"/>
              <a:t>07/06/2022</a:t>
            </a:fld>
            <a:endParaRPr lang="pt-BR"/>
          </a:p>
        </p:txBody>
      </p:sp>
      <p:sp>
        <p:nvSpPr>
          <p:cNvPr id="6" name="Espaço Reservado para Rodapé 5">
            <a:extLst>
              <a:ext uri="{FF2B5EF4-FFF2-40B4-BE49-F238E27FC236}">
                <a16:creationId xmlns:a16="http://schemas.microsoft.com/office/drawing/2014/main" id="{B760331D-251A-4766-A7FD-CE7BB2F74E3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FD711CA-E928-484D-8C3A-F5A6859650EC}"/>
              </a:ext>
            </a:extLst>
          </p:cNvPr>
          <p:cNvSpPr>
            <a:spLocks noGrp="1"/>
          </p:cNvSpPr>
          <p:nvPr>
            <p:ph type="sldNum" sz="quarter" idx="12"/>
          </p:nvPr>
        </p:nvSpPr>
        <p:spPr/>
        <p:txBody>
          <a:bodyPr/>
          <a:lstStyle/>
          <a:p>
            <a:fld id="{3687AEFA-50B2-4C84-8B94-F1CE5FAC3740}" type="slidenum">
              <a:rPr lang="pt-BR" smtClean="0"/>
              <a:t>‹#›</a:t>
            </a:fld>
            <a:endParaRPr lang="pt-BR"/>
          </a:p>
        </p:txBody>
      </p:sp>
    </p:spTree>
    <p:extLst>
      <p:ext uri="{BB962C8B-B14F-4D97-AF65-F5344CB8AC3E}">
        <p14:creationId xmlns:p14="http://schemas.microsoft.com/office/powerpoint/2010/main" val="3156676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0C2626D-ED63-400A-9FCF-DCF6AA402C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D01726B-96F2-4AAC-AAE9-C11E3E43C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CB2F19F-ABDC-40D6-A18E-AF0501E1D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0D0C2-A165-4226-AD43-D695A5F93656}" type="datetimeFigureOut">
              <a:rPr lang="pt-BR" smtClean="0"/>
              <a:t>07/06/2022</a:t>
            </a:fld>
            <a:endParaRPr lang="pt-BR"/>
          </a:p>
        </p:txBody>
      </p:sp>
      <p:sp>
        <p:nvSpPr>
          <p:cNvPr id="5" name="Espaço Reservado para Rodapé 4">
            <a:extLst>
              <a:ext uri="{FF2B5EF4-FFF2-40B4-BE49-F238E27FC236}">
                <a16:creationId xmlns:a16="http://schemas.microsoft.com/office/drawing/2014/main" id="{B1DB5333-637E-4D99-B70E-B27240184D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DBE8C18B-9BA1-445B-8656-3B02E9850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7AEFA-50B2-4C84-8B94-F1CE5FAC3740}" type="slidenum">
              <a:rPr lang="pt-BR" smtClean="0"/>
              <a:t>‹#›</a:t>
            </a:fld>
            <a:endParaRPr lang="pt-BR"/>
          </a:p>
        </p:txBody>
      </p:sp>
    </p:spTree>
    <p:extLst>
      <p:ext uri="{BB962C8B-B14F-4D97-AF65-F5344CB8AC3E}">
        <p14:creationId xmlns:p14="http://schemas.microsoft.com/office/powerpoint/2010/main" val="263026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edium.com/joaorobertopb/1-clean-code-o-que-%C3%A9-porque-usar-1e4f9f4454c6"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3CD4C945-7F70-49C8-B7CB-DAD8E4BBB52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52939" y="1927552"/>
            <a:ext cx="3397393" cy="3397393"/>
          </a:xfrm>
          <a:prstGeom prst="rect">
            <a:avLst/>
          </a:prstGeom>
          <a:ln>
            <a:noFill/>
          </a:ln>
          <a:effectLst/>
        </p:spPr>
      </p:pic>
      <p:sp>
        <p:nvSpPr>
          <p:cNvPr id="10" name="CaixaDeTexto 9">
            <a:extLst>
              <a:ext uri="{FF2B5EF4-FFF2-40B4-BE49-F238E27FC236}">
                <a16:creationId xmlns:a16="http://schemas.microsoft.com/office/drawing/2014/main" id="{34464475-029C-4E07-ABE3-E683EF32053B}"/>
              </a:ext>
            </a:extLst>
          </p:cNvPr>
          <p:cNvSpPr txBox="1"/>
          <p:nvPr/>
        </p:nvSpPr>
        <p:spPr>
          <a:xfrm>
            <a:off x="0" y="5528183"/>
            <a:ext cx="5953700" cy="707886"/>
          </a:xfrm>
          <a:prstGeom prst="rect">
            <a:avLst/>
          </a:prstGeom>
          <a:noFill/>
        </p:spPr>
        <p:txBody>
          <a:bodyPr wrap="square">
            <a:spAutoFit/>
          </a:bodyPr>
          <a:lstStyle/>
          <a:p>
            <a:pPr algn="ctr"/>
            <a:r>
              <a:rPr lang="pt-BR" sz="4000" b="1" dirty="0" err="1">
                <a:ln w="10160">
                  <a:solidFill>
                    <a:schemeClr val="accent2"/>
                  </a:solidFill>
                  <a:prstDash val="solid"/>
                </a:ln>
                <a:solidFill>
                  <a:schemeClr val="accent2"/>
                </a:solidFill>
                <a:effectLst>
                  <a:outerShdw blurRad="38100" dist="22860" dir="5400000" algn="tl" rotWithShape="0">
                    <a:srgbClr val="000000">
                      <a:alpha val="30000"/>
                    </a:srgbClr>
                  </a:outerShdw>
                </a:effectLst>
              </a:rPr>
              <a:t>E</a:t>
            </a:r>
            <a:r>
              <a:rPr lang="pt-BR" sz="2800" b="1" dirty="0" err="1">
                <a:ln w="10160">
                  <a:solidFill>
                    <a:srgbClr val="0070C0"/>
                  </a:solidFill>
                  <a:prstDash val="solid"/>
                </a:ln>
                <a:solidFill>
                  <a:srgbClr val="0070C0"/>
                </a:solidFill>
                <a:effectLst>
                  <a:outerShdw blurRad="38100" dist="22860" dir="5400000" algn="tl" rotWithShape="0">
                    <a:srgbClr val="000000">
                      <a:alpha val="30000"/>
                    </a:srgbClr>
                  </a:outerShdw>
                </a:effectLst>
              </a:rPr>
              <a:t>nhancing</a:t>
            </a:r>
            <a:r>
              <a:rPr lang="pt-BR" sz="2800" b="1" dirty="0">
                <a:ln w="10160">
                  <a:solidFill>
                    <a:srgbClr val="0070C0"/>
                  </a:solidFill>
                  <a:prstDash val="solid"/>
                </a:ln>
                <a:solidFill>
                  <a:srgbClr val="0070C0"/>
                </a:solidFill>
                <a:effectLst>
                  <a:outerShdw blurRad="38100" dist="22860" dir="5400000" algn="tl" rotWithShape="0">
                    <a:srgbClr val="000000">
                      <a:alpha val="30000"/>
                    </a:srgbClr>
                  </a:outerShdw>
                </a:effectLst>
              </a:rPr>
              <a:t> </a:t>
            </a:r>
            <a:r>
              <a:rPr lang="pt-BR" sz="4000" b="1" dirty="0" err="1">
                <a:ln w="10160">
                  <a:solidFill>
                    <a:schemeClr val="accent2"/>
                  </a:solidFill>
                  <a:prstDash val="solid"/>
                </a:ln>
                <a:solidFill>
                  <a:schemeClr val="accent2"/>
                </a:solidFill>
                <a:effectLst>
                  <a:outerShdw blurRad="38100" dist="22860" dir="5400000" algn="tl" rotWithShape="0">
                    <a:srgbClr val="000000">
                      <a:alpha val="30000"/>
                    </a:srgbClr>
                  </a:outerShdw>
                </a:effectLst>
              </a:rPr>
              <a:t>K</a:t>
            </a:r>
            <a:r>
              <a:rPr lang="pt-BR" sz="2800" b="1" dirty="0" err="1">
                <a:ln w="10160">
                  <a:solidFill>
                    <a:srgbClr val="0070C0"/>
                  </a:solidFill>
                  <a:prstDash val="solid"/>
                </a:ln>
                <a:solidFill>
                  <a:srgbClr val="0070C0"/>
                </a:solidFill>
                <a:effectLst>
                  <a:outerShdw blurRad="38100" dist="22860" dir="5400000" algn="tl" rotWithShape="0">
                    <a:srgbClr val="000000">
                      <a:alpha val="30000"/>
                    </a:srgbClr>
                  </a:outerShdw>
                </a:effectLst>
              </a:rPr>
              <a:t>nowledge</a:t>
            </a:r>
            <a:r>
              <a:rPr lang="pt-BR" sz="2800" b="1" dirty="0">
                <a:ln w="10160">
                  <a:solidFill>
                    <a:srgbClr val="0070C0"/>
                  </a:solidFill>
                  <a:prstDash val="solid"/>
                </a:ln>
                <a:solidFill>
                  <a:srgbClr val="0070C0"/>
                </a:solidFill>
                <a:effectLst>
                  <a:outerShdw blurRad="38100" dist="22860" dir="5400000" algn="tl" rotWithShape="0">
                    <a:srgbClr val="000000">
                      <a:alpha val="30000"/>
                    </a:srgbClr>
                  </a:outerShdw>
                </a:effectLst>
              </a:rPr>
              <a:t> </a:t>
            </a:r>
            <a:r>
              <a:rPr lang="pt-BR" sz="4000" b="1" dirty="0">
                <a:ln w="10160">
                  <a:solidFill>
                    <a:schemeClr val="accent2"/>
                  </a:solidFill>
                  <a:prstDash val="solid"/>
                </a:ln>
                <a:solidFill>
                  <a:schemeClr val="accent2"/>
                </a:solidFill>
                <a:effectLst>
                  <a:outerShdw blurRad="38100" dist="22860" dir="5400000" algn="tl" rotWithShape="0">
                    <a:srgbClr val="000000">
                      <a:alpha val="30000"/>
                    </a:srgbClr>
                  </a:outerShdw>
                </a:effectLst>
              </a:rPr>
              <a:t>A</a:t>
            </a:r>
            <a:r>
              <a:rPr lang="pt-BR" sz="2800" b="1" dirty="0">
                <a:ln w="10160">
                  <a:solidFill>
                    <a:srgbClr val="0070C0"/>
                  </a:solidFill>
                  <a:prstDash val="solid"/>
                </a:ln>
                <a:solidFill>
                  <a:srgbClr val="0070C0"/>
                </a:solidFill>
                <a:effectLst>
                  <a:outerShdw blurRad="38100" dist="22860" dir="5400000" algn="tl" rotWithShape="0">
                    <a:srgbClr val="000000">
                      <a:alpha val="30000"/>
                    </a:srgbClr>
                  </a:outerShdw>
                </a:effectLst>
              </a:rPr>
              <a:t>lways</a:t>
            </a:r>
            <a:endParaRPr lang="pt-BR" sz="16600" b="1" cap="none" spc="0" dirty="0">
              <a:ln w="10160">
                <a:solidFill>
                  <a:srgbClr val="0070C0"/>
                </a:solidFill>
                <a:prstDash val="solid"/>
              </a:ln>
              <a:solidFill>
                <a:srgbClr val="0070C0"/>
              </a:solidFill>
              <a:effectLst>
                <a:outerShdw blurRad="38100" dist="22860" dir="5400000" algn="tl" rotWithShape="0">
                  <a:srgbClr val="000000">
                    <a:alpha val="30000"/>
                  </a:srgbClr>
                </a:outerShdw>
              </a:effectLst>
            </a:endParaRPr>
          </a:p>
        </p:txBody>
      </p:sp>
      <p:cxnSp>
        <p:nvCxnSpPr>
          <p:cNvPr id="15" name="Conector reto 14">
            <a:extLst>
              <a:ext uri="{FF2B5EF4-FFF2-40B4-BE49-F238E27FC236}">
                <a16:creationId xmlns:a16="http://schemas.microsoft.com/office/drawing/2014/main" id="{56B6A179-A181-4984-804E-E3A3FDBCE8B0}"/>
              </a:ext>
            </a:extLst>
          </p:cNvPr>
          <p:cNvCxnSpPr>
            <a:cxnSpLocks/>
          </p:cNvCxnSpPr>
          <p:nvPr/>
        </p:nvCxnSpPr>
        <p:spPr>
          <a:xfrm>
            <a:off x="6096000" y="219402"/>
            <a:ext cx="0" cy="640080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Retângulo 6">
            <a:extLst>
              <a:ext uri="{FF2B5EF4-FFF2-40B4-BE49-F238E27FC236}">
                <a16:creationId xmlns:a16="http://schemas.microsoft.com/office/drawing/2014/main" id="{4F231644-C52C-4E2D-7BBA-0A114D34B708}"/>
              </a:ext>
            </a:extLst>
          </p:cNvPr>
          <p:cNvSpPr/>
          <p:nvPr/>
        </p:nvSpPr>
        <p:spPr>
          <a:xfrm>
            <a:off x="579057" y="40157"/>
            <a:ext cx="3958071" cy="1569660"/>
          </a:xfrm>
          <a:prstGeom prst="rect">
            <a:avLst/>
          </a:prstGeom>
          <a:noFill/>
        </p:spPr>
        <p:txBody>
          <a:bodyPr wrap="none" lIns="91440" tIns="45720" rIns="91440" bIns="45720">
            <a:spAutoFit/>
          </a:bodyPr>
          <a:lstStyle/>
          <a:p>
            <a:pPr algn="ctr"/>
            <a:r>
              <a:rPr lang="pt-BR" sz="9600" b="1" cap="none" spc="0" dirty="0">
                <a:ln w="10160">
                  <a:solidFill>
                    <a:srgbClr val="0070C0"/>
                  </a:solidFill>
                  <a:prstDash val="solid"/>
                </a:ln>
                <a:solidFill>
                  <a:srgbClr val="0070C0"/>
                </a:solidFill>
                <a:effectLst>
                  <a:outerShdw blurRad="38100" dist="22860" dir="5400000" algn="tl" rotWithShape="0">
                    <a:srgbClr val="000000">
                      <a:alpha val="30000"/>
                    </a:srgbClr>
                  </a:outerShdw>
                </a:effectLst>
              </a:rPr>
              <a:t>PROJET</a:t>
            </a:r>
          </a:p>
        </p:txBody>
      </p:sp>
      <p:pic>
        <p:nvPicPr>
          <p:cNvPr id="19" name="Imagem 8" descr="Desenho de um círculo&#10;&#10;Descrição gerada automaticamente com confiança média">
            <a:extLst>
              <a:ext uri="{FF2B5EF4-FFF2-40B4-BE49-F238E27FC236}">
                <a16:creationId xmlns:a16="http://schemas.microsoft.com/office/drawing/2014/main" id="{588C94F9-DC45-D7E7-F7DC-AE342105B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818" y="346411"/>
            <a:ext cx="986348" cy="986348"/>
          </a:xfrm>
          <a:prstGeom prst="rect">
            <a:avLst/>
          </a:prstGeom>
        </p:spPr>
      </p:pic>
      <p:sp>
        <p:nvSpPr>
          <p:cNvPr id="20" name="Retângulo 6">
            <a:extLst>
              <a:ext uri="{FF2B5EF4-FFF2-40B4-BE49-F238E27FC236}">
                <a16:creationId xmlns:a16="http://schemas.microsoft.com/office/drawing/2014/main" id="{32224512-FDD4-C3B8-F9CB-7213A21E6976}"/>
              </a:ext>
            </a:extLst>
          </p:cNvPr>
          <p:cNvSpPr/>
          <p:nvPr/>
        </p:nvSpPr>
        <p:spPr>
          <a:xfrm>
            <a:off x="6914648" y="120069"/>
            <a:ext cx="4579908" cy="1569660"/>
          </a:xfrm>
          <a:prstGeom prst="rect">
            <a:avLst/>
          </a:prstGeom>
          <a:noFill/>
        </p:spPr>
        <p:txBody>
          <a:bodyPr wrap="none" lIns="91440" tIns="45720" rIns="91440" bIns="45720">
            <a:spAutoFit/>
          </a:bodyPr>
          <a:lstStyle/>
          <a:p>
            <a:pPr algn="ctr"/>
            <a:r>
              <a:rPr lang="pt-BR" sz="9600" cap="none" spc="0" dirty="0">
                <a:ln w="10160">
                  <a:solidFill>
                    <a:srgbClr val="0070C0"/>
                  </a:solidFill>
                  <a:prstDash val="solid"/>
                </a:ln>
                <a:solidFill>
                  <a:srgbClr val="0070C0"/>
                </a:solidFill>
              </a:rPr>
              <a:t>TEORIA I</a:t>
            </a:r>
          </a:p>
        </p:txBody>
      </p:sp>
      <p:pic>
        <p:nvPicPr>
          <p:cNvPr id="9" name="Picture 8" descr="Diagram&#10;&#10;Description automatically generated">
            <a:extLst>
              <a:ext uri="{FF2B5EF4-FFF2-40B4-BE49-F238E27FC236}">
                <a16:creationId xmlns:a16="http://schemas.microsoft.com/office/drawing/2014/main" id="{6AB898F4-D790-D882-4515-DF6FB2094F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835" y="1731606"/>
            <a:ext cx="4945292" cy="3394788"/>
          </a:xfrm>
          <a:prstGeom prst="rect">
            <a:avLst/>
          </a:prstGeom>
        </p:spPr>
      </p:pic>
      <p:sp>
        <p:nvSpPr>
          <p:cNvPr id="16" name="Rectangle 15">
            <a:extLst>
              <a:ext uri="{FF2B5EF4-FFF2-40B4-BE49-F238E27FC236}">
                <a16:creationId xmlns:a16="http://schemas.microsoft.com/office/drawing/2014/main" id="{47E68208-7BD0-837D-790C-D2C8C8B077FE}"/>
              </a:ext>
            </a:extLst>
          </p:cNvPr>
          <p:cNvSpPr/>
          <p:nvPr/>
        </p:nvSpPr>
        <p:spPr>
          <a:xfrm>
            <a:off x="8107573" y="5338736"/>
            <a:ext cx="2659702" cy="1323439"/>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07/06/2022</a:t>
            </a:r>
            <a:br>
              <a:rPr lang="en-US" sz="4000" b="0" cap="none" spc="0" dirty="0">
                <a:ln w="0"/>
                <a:solidFill>
                  <a:schemeClr val="accent1"/>
                </a:solidFill>
                <a:effectLst>
                  <a:outerShdw blurRad="38100" dist="25400" dir="5400000" algn="ctr" rotWithShape="0">
                    <a:srgbClr val="6E747A">
                      <a:alpha val="43000"/>
                    </a:srgbClr>
                  </a:outerShdw>
                </a:effectLst>
              </a:rPr>
            </a:br>
            <a:r>
              <a:rPr lang="en-US" sz="4000" b="0" cap="none" spc="0" dirty="0">
                <a:ln w="0"/>
                <a:solidFill>
                  <a:schemeClr val="accent1"/>
                </a:solidFill>
                <a:effectLst>
                  <a:outerShdw blurRad="38100" dist="25400" dir="5400000" algn="ctr" rotWithShape="0">
                    <a:srgbClr val="6E747A">
                      <a:alpha val="43000"/>
                    </a:srgbClr>
                  </a:outerShdw>
                </a:effectLst>
              </a:rPr>
              <a:t>18:30h</a:t>
            </a:r>
          </a:p>
        </p:txBody>
      </p:sp>
    </p:spTree>
    <p:extLst>
      <p:ext uri="{BB962C8B-B14F-4D97-AF65-F5344CB8AC3E}">
        <p14:creationId xmlns:p14="http://schemas.microsoft.com/office/powerpoint/2010/main" val="36810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1138773"/>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err="1">
                <a:solidFill>
                  <a:schemeClr val="bg1"/>
                </a:solidFill>
              </a:rPr>
              <a:t>L</a:t>
            </a:r>
            <a:r>
              <a:rPr lang="pt-BR" sz="2400" dirty="0" err="1">
                <a:solidFill>
                  <a:schemeClr val="bg1"/>
                </a:solidFill>
              </a:rPr>
              <a:t>iskov</a:t>
            </a:r>
            <a:r>
              <a:rPr lang="pt-BR" sz="2400" dirty="0">
                <a:solidFill>
                  <a:schemeClr val="bg1"/>
                </a:solidFill>
              </a:rPr>
              <a:t> </a:t>
            </a:r>
            <a:r>
              <a:rPr lang="pt-BR" sz="2400" dirty="0" err="1">
                <a:solidFill>
                  <a:schemeClr val="bg1"/>
                </a:solidFill>
              </a:rPr>
              <a:t>Substitution</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da substituição de </a:t>
            </a:r>
            <a:r>
              <a:rPr lang="pt-BR" sz="2400" dirty="0" err="1">
                <a:solidFill>
                  <a:schemeClr val="bg1"/>
                </a:solidFill>
              </a:rPr>
              <a:t>Liskov</a:t>
            </a:r>
            <a:r>
              <a:rPr lang="pt-BR" sz="2400" dirty="0">
                <a:solidFill>
                  <a:schemeClr val="bg1"/>
                </a:solidFill>
              </a:rPr>
              <a:t>  </a:t>
            </a:r>
          </a:p>
          <a:p>
            <a:pPr algn="ctr"/>
            <a:r>
              <a:rPr lang="pt-BR" sz="2400" dirty="0">
                <a:solidFill>
                  <a:schemeClr val="bg1"/>
                </a:solidFill>
              </a:rPr>
              <a:t>Uma classe derivada deve ser substituível por sua classe base</a:t>
            </a: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469900" y="1409054"/>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CaixaDeTexto 10">
            <a:extLst>
              <a:ext uri="{FF2B5EF4-FFF2-40B4-BE49-F238E27FC236}">
                <a16:creationId xmlns:a16="http://schemas.microsoft.com/office/drawing/2014/main" id="{693E9F72-CA9B-8C6F-5FC0-377BDF1C90A8}"/>
              </a:ext>
            </a:extLst>
          </p:cNvPr>
          <p:cNvSpPr txBox="1"/>
          <p:nvPr/>
        </p:nvSpPr>
        <p:spPr>
          <a:xfrm>
            <a:off x="403900" y="1575266"/>
            <a:ext cx="10972800" cy="1323439"/>
          </a:xfrm>
          <a:prstGeom prst="rect">
            <a:avLst/>
          </a:prstGeom>
          <a:noFill/>
        </p:spPr>
        <p:txBody>
          <a:bodyPr wrap="square">
            <a:spAutoFit/>
          </a:bodyPr>
          <a:lstStyle/>
          <a:p>
            <a:pPr algn="just"/>
            <a:r>
              <a:rPr lang="pt-BR" sz="2000" dirty="0">
                <a:solidFill>
                  <a:schemeClr val="accent1"/>
                </a:solidFill>
              </a:rPr>
              <a:t>A definição formal de </a:t>
            </a:r>
            <a:r>
              <a:rPr lang="pt-BR" sz="2000" dirty="0" err="1">
                <a:solidFill>
                  <a:schemeClr val="accent1"/>
                </a:solidFill>
              </a:rPr>
              <a:t>Liskov</a:t>
            </a:r>
            <a:r>
              <a:rPr lang="pt-BR" sz="2000" dirty="0">
                <a:solidFill>
                  <a:schemeClr val="accent1"/>
                </a:solidFill>
              </a:rPr>
              <a:t> diz que:</a:t>
            </a:r>
          </a:p>
          <a:p>
            <a:pPr algn="just"/>
            <a:r>
              <a:rPr lang="pt-BR" sz="2000" dirty="0">
                <a:solidFill>
                  <a:schemeClr val="accent1"/>
                </a:solidFill>
              </a:rPr>
              <a:t>Se para cada objeto o1 do tipo S há um objeto o2 do tipo T de forma que,  para todos os programas P definidos em termos de T, o comportamento de P é inalterado quando o1 é substituído por o2 então S é um subtipo de T</a:t>
            </a:r>
          </a:p>
        </p:txBody>
      </p:sp>
      <p:sp>
        <p:nvSpPr>
          <p:cNvPr id="8" name="CaixaDeTexto 5">
            <a:extLst>
              <a:ext uri="{FF2B5EF4-FFF2-40B4-BE49-F238E27FC236}">
                <a16:creationId xmlns:a16="http://schemas.microsoft.com/office/drawing/2014/main" id="{D88C3211-F152-B71A-A3E9-50D183023C5E}"/>
              </a:ext>
            </a:extLst>
          </p:cNvPr>
          <p:cNvSpPr txBox="1"/>
          <p:nvPr/>
        </p:nvSpPr>
        <p:spPr>
          <a:xfrm>
            <a:off x="403900" y="2911939"/>
            <a:ext cx="10972800" cy="3200876"/>
          </a:xfrm>
          <a:prstGeom prst="rect">
            <a:avLst/>
          </a:prstGeom>
          <a:noFill/>
        </p:spPr>
        <p:txBody>
          <a:bodyPr wrap="square">
            <a:spAutoFit/>
          </a:bodyPr>
          <a:lstStyle/>
          <a:p>
            <a:pPr algn="just"/>
            <a:r>
              <a:rPr lang="pt-BR" sz="2000" dirty="0">
                <a:solidFill>
                  <a:schemeClr val="accent1"/>
                </a:solidFill>
              </a:rPr>
              <a:t>Se S é um subtipo de T, então os objetos do tipo T, em um programa, podem ser substituídos pelos objetos de tipo S sem que seja necessário alterar as propriedades deste programa.</a:t>
            </a:r>
          </a:p>
          <a:p>
            <a:pPr algn="just"/>
            <a:endParaRPr lang="pt-BR" sz="1000" dirty="0">
              <a:solidFill>
                <a:schemeClr val="accent1"/>
              </a:solidFill>
            </a:endParaRPr>
          </a:p>
          <a:p>
            <a:pPr algn="just"/>
            <a:r>
              <a:rPr lang="pt-BR" sz="2000" dirty="0">
                <a:solidFill>
                  <a:schemeClr val="accent1"/>
                </a:solidFill>
              </a:rPr>
              <a:t>Para não violar o </a:t>
            </a:r>
            <a:r>
              <a:rPr lang="pt-BR" sz="2000" dirty="0" err="1">
                <a:solidFill>
                  <a:schemeClr val="accent1"/>
                </a:solidFill>
              </a:rPr>
              <a:t>Liskov</a:t>
            </a:r>
            <a:r>
              <a:rPr lang="pt-BR" sz="2000" dirty="0">
                <a:solidFill>
                  <a:schemeClr val="accent1"/>
                </a:solidFill>
              </a:rPr>
              <a:t> </a:t>
            </a:r>
            <a:r>
              <a:rPr lang="pt-BR" sz="2000" dirty="0" err="1">
                <a:solidFill>
                  <a:schemeClr val="accent1"/>
                </a:solidFill>
              </a:rPr>
              <a:t>Substitution</a:t>
            </a:r>
            <a:r>
              <a:rPr lang="pt-BR" sz="2000" dirty="0">
                <a:solidFill>
                  <a:schemeClr val="accent1"/>
                </a:solidFill>
              </a:rPr>
              <a:t> </a:t>
            </a:r>
            <a:r>
              <a:rPr lang="pt-BR" sz="2000" dirty="0" err="1">
                <a:solidFill>
                  <a:schemeClr val="accent1"/>
                </a:solidFill>
              </a:rPr>
              <a:t>Principle</a:t>
            </a:r>
            <a:r>
              <a:rPr lang="pt-BR" sz="2000" dirty="0">
                <a:solidFill>
                  <a:schemeClr val="accent1"/>
                </a:solidFill>
              </a:rPr>
              <a:t>, além de estruturar muito bem as suas abstrações, em alguns casos, você precisara usar a injeção de dependência e também usar outros princípios do SOLID, como por exemplo, o Open-</a:t>
            </a:r>
            <a:r>
              <a:rPr lang="pt-BR" sz="2000" dirty="0" err="1">
                <a:solidFill>
                  <a:schemeClr val="accent1"/>
                </a:solidFill>
              </a:rPr>
              <a:t>Closed</a:t>
            </a:r>
            <a:r>
              <a:rPr lang="pt-BR" sz="2000" dirty="0">
                <a:solidFill>
                  <a:schemeClr val="accent1"/>
                </a:solidFill>
              </a:rPr>
              <a:t> </a:t>
            </a:r>
            <a:r>
              <a:rPr lang="pt-BR" sz="2000" dirty="0" err="1">
                <a:solidFill>
                  <a:schemeClr val="accent1"/>
                </a:solidFill>
              </a:rPr>
              <a:t>Principle</a:t>
            </a:r>
            <a:r>
              <a:rPr lang="pt-BR" sz="2000" dirty="0">
                <a:solidFill>
                  <a:schemeClr val="accent1"/>
                </a:solidFill>
              </a:rPr>
              <a:t> e o Interface </a:t>
            </a:r>
            <a:r>
              <a:rPr lang="pt-BR" sz="2000" dirty="0" err="1">
                <a:solidFill>
                  <a:schemeClr val="accent1"/>
                </a:solidFill>
              </a:rPr>
              <a:t>Segregation</a:t>
            </a:r>
            <a:r>
              <a:rPr lang="pt-BR" sz="2000" dirty="0">
                <a:solidFill>
                  <a:schemeClr val="accent1"/>
                </a:solidFill>
              </a:rPr>
              <a:t> </a:t>
            </a:r>
            <a:r>
              <a:rPr lang="pt-BR" sz="2000" dirty="0" err="1">
                <a:solidFill>
                  <a:schemeClr val="accent1"/>
                </a:solidFill>
              </a:rPr>
              <a:t>Principle</a:t>
            </a:r>
            <a:r>
              <a:rPr lang="pt-BR" sz="2000" dirty="0">
                <a:solidFill>
                  <a:schemeClr val="accent1"/>
                </a:solidFill>
              </a:rPr>
              <a:t> — será abordado no próximo tópico</a:t>
            </a:r>
          </a:p>
          <a:p>
            <a:pPr algn="just"/>
            <a:endParaRPr lang="pt-BR" sz="500" dirty="0">
              <a:solidFill>
                <a:schemeClr val="accent1"/>
              </a:solidFill>
            </a:endParaRPr>
          </a:p>
          <a:p>
            <a:pPr algn="just"/>
            <a:r>
              <a:rPr lang="pt-BR" sz="2000" dirty="0">
                <a:solidFill>
                  <a:schemeClr val="accent1"/>
                </a:solidFill>
              </a:rPr>
              <a:t>Seguir o LSP nos permite usar o polimorfismo com mais confiança. </a:t>
            </a:r>
          </a:p>
          <a:p>
            <a:pPr algn="just"/>
            <a:r>
              <a:rPr lang="pt-BR" sz="2000" dirty="0">
                <a:solidFill>
                  <a:schemeClr val="accent1"/>
                </a:solidFill>
              </a:rPr>
              <a:t>Podemos chamar nossas classes derivadas referindo-se à sua classe base sem preocupações com resultados inesperados</a:t>
            </a:r>
          </a:p>
        </p:txBody>
      </p:sp>
    </p:spTree>
    <p:extLst>
      <p:ext uri="{BB962C8B-B14F-4D97-AF65-F5344CB8AC3E}">
        <p14:creationId xmlns:p14="http://schemas.microsoft.com/office/powerpoint/2010/main" val="31969724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1138773"/>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err="1">
                <a:solidFill>
                  <a:schemeClr val="bg1"/>
                </a:solidFill>
              </a:rPr>
              <a:t>L</a:t>
            </a:r>
            <a:r>
              <a:rPr lang="pt-BR" sz="2400" dirty="0" err="1">
                <a:solidFill>
                  <a:schemeClr val="bg1"/>
                </a:solidFill>
              </a:rPr>
              <a:t>iskov</a:t>
            </a:r>
            <a:r>
              <a:rPr lang="pt-BR" sz="2400" dirty="0">
                <a:solidFill>
                  <a:schemeClr val="bg1"/>
                </a:solidFill>
              </a:rPr>
              <a:t> </a:t>
            </a:r>
            <a:r>
              <a:rPr lang="pt-BR" sz="2400" dirty="0" err="1">
                <a:solidFill>
                  <a:schemeClr val="bg1"/>
                </a:solidFill>
              </a:rPr>
              <a:t>Substitution</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da substituição de </a:t>
            </a:r>
            <a:r>
              <a:rPr lang="pt-BR" sz="2400" dirty="0" err="1">
                <a:solidFill>
                  <a:schemeClr val="bg1"/>
                </a:solidFill>
              </a:rPr>
              <a:t>Liskov</a:t>
            </a:r>
            <a:r>
              <a:rPr lang="pt-BR" sz="2400" dirty="0">
                <a:solidFill>
                  <a:schemeClr val="bg1"/>
                </a:solidFill>
              </a:rPr>
              <a:t>  </a:t>
            </a:r>
          </a:p>
          <a:p>
            <a:pPr algn="ctr"/>
            <a:r>
              <a:rPr lang="pt-BR" sz="2400" dirty="0">
                <a:solidFill>
                  <a:schemeClr val="bg1"/>
                </a:solidFill>
              </a:rPr>
              <a:t>Uma classe derivada deve ser substituível por sua classe base</a:t>
            </a: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469900" y="1409054"/>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0375325-9BF1-02D4-2EAC-B542AEB425A5}"/>
              </a:ext>
            </a:extLst>
          </p:cNvPr>
          <p:cNvSpPr txBox="1"/>
          <p:nvPr/>
        </p:nvSpPr>
        <p:spPr>
          <a:xfrm>
            <a:off x="469900" y="1585439"/>
            <a:ext cx="4694903" cy="1785104"/>
          </a:xfrm>
          <a:prstGeom prst="rect">
            <a:avLst/>
          </a:prstGeom>
          <a:solidFill>
            <a:srgbClr val="FF000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 </a:t>
            </a:r>
            <a:r>
              <a:rPr lang="en-US" sz="1000" dirty="0" err="1">
                <a:solidFill>
                  <a:srgbClr val="0000FF"/>
                </a:solidFill>
                <a:latin typeface="Cascadia Mono" panose="020B0609020000020004" pitchFamily="49" charset="0"/>
              </a:rPr>
              <a:t>Eka.LSP.Violacao</a:t>
            </a:r>
            <a:r>
              <a:rPr lang="en-US" sz="1000" dirty="0">
                <a:solidFill>
                  <a:srgbClr val="0000FF"/>
                </a:solidFill>
                <a:latin typeface="Cascadia Mono" panose="020B0609020000020004" pitchFamily="49" charset="0"/>
              </a:rPr>
              <a:t>;</a:t>
            </a:r>
            <a:br>
              <a:rPr lang="en-US" sz="1000" dirty="0">
                <a:solidFill>
                  <a:srgbClr val="0000FF"/>
                </a:solidFill>
                <a:latin typeface="Cascadia Mono" panose="020B0609020000020004" pitchFamily="49" charset="0"/>
              </a:rPr>
            </a:br>
            <a:r>
              <a:rPr lang="en-US" sz="1000" dirty="0">
                <a:solidFill>
                  <a:srgbClr val="0000FF"/>
                </a:solidFill>
                <a:latin typeface="Cascadia Mono" panose="020B0609020000020004" pitchFamily="49" charset="0"/>
              </a:rPr>
              <a:t>public abstract class Forma</a:t>
            </a: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double Altura { get; private set; }    </a:t>
            </a:r>
          </a:p>
          <a:p>
            <a:r>
              <a:rPr lang="en-US" sz="1000" dirty="0">
                <a:solidFill>
                  <a:srgbClr val="0000FF"/>
                </a:solidFill>
                <a:latin typeface="Cascadia Mono" panose="020B0609020000020004" pitchFamily="49" charset="0"/>
              </a:rPr>
              <a:t>    public double </a:t>
            </a:r>
            <a:r>
              <a:rPr lang="en-US" sz="1000" dirty="0" err="1">
                <a:solidFill>
                  <a:srgbClr val="0000FF"/>
                </a:solidFill>
                <a:latin typeface="Cascadia Mono" panose="020B0609020000020004" pitchFamily="49" charset="0"/>
              </a:rPr>
              <a:t>Largura</a:t>
            </a:r>
            <a:r>
              <a:rPr lang="en-US" sz="1000" dirty="0">
                <a:solidFill>
                  <a:srgbClr val="0000FF"/>
                </a:solidFill>
                <a:latin typeface="Cascadia Mono" panose="020B0609020000020004" pitchFamily="49" charset="0"/>
              </a:rPr>
              <a:t> { get; private set; }</a:t>
            </a:r>
          </a:p>
          <a:p>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    protected </a:t>
            </a:r>
            <a:r>
              <a:rPr lang="en-US" sz="1000" dirty="0" err="1">
                <a:solidFill>
                  <a:srgbClr val="0000FF"/>
                </a:solidFill>
                <a:latin typeface="Cascadia Mono" panose="020B0609020000020004" pitchFamily="49" charset="0"/>
              </a:rPr>
              <a:t>FiguraGeometrica</a:t>
            </a:r>
            <a:r>
              <a:rPr lang="en-US" sz="1000" dirty="0">
                <a:solidFill>
                  <a:srgbClr val="0000FF"/>
                </a:solidFill>
                <a:latin typeface="Cascadia Mono" panose="020B0609020000020004" pitchFamily="49" charset="0"/>
              </a:rPr>
              <a:t>(int </a:t>
            </a:r>
            <a:r>
              <a:rPr lang="en-US" sz="1000" dirty="0" err="1">
                <a:solidFill>
                  <a:srgbClr val="0000FF"/>
                </a:solidFill>
                <a:latin typeface="Cascadia Mono" panose="020B0609020000020004" pitchFamily="49" charset="0"/>
              </a:rPr>
              <a:t>altura</a:t>
            </a:r>
            <a:r>
              <a:rPr lang="en-US" sz="1000" dirty="0">
                <a:solidFill>
                  <a:srgbClr val="0000FF"/>
                </a:solidFill>
                <a:latin typeface="Cascadia Mono" panose="020B0609020000020004" pitchFamily="49" charset="0"/>
              </a:rPr>
              <a:t>, int </a:t>
            </a:r>
            <a:r>
              <a:rPr lang="en-US" sz="1000" dirty="0" err="1">
                <a:solidFill>
                  <a:srgbClr val="0000FF"/>
                </a:solidFill>
                <a:latin typeface="Cascadia Mono" panose="020B0609020000020004" pitchFamily="49" charset="0"/>
              </a:rPr>
              <a:t>largura</a:t>
            </a:r>
            <a:r>
              <a:rPr lang="en-US" sz="1000" dirty="0">
                <a:solidFill>
                  <a:srgbClr val="0000FF"/>
                </a:solidFill>
                <a:latin typeface="Cascadia Mono" panose="020B0609020000020004" pitchFamily="49" charset="0"/>
              </a:rPr>
              <a:t>)              </a:t>
            </a:r>
          </a:p>
          <a:p>
            <a:r>
              <a:rPr lang="en-US" sz="1000" dirty="0">
                <a:solidFill>
                  <a:srgbClr val="0000FF"/>
                </a:solidFill>
                <a:latin typeface="Cascadia Mono" panose="020B0609020000020004" pitchFamily="49" charset="0"/>
              </a:rPr>
              <a:t>        =&gt; (Altura, </a:t>
            </a:r>
            <a:r>
              <a:rPr lang="en-US" sz="1000" dirty="0" err="1">
                <a:solidFill>
                  <a:srgbClr val="0000FF"/>
                </a:solidFill>
                <a:latin typeface="Cascadia Mono" panose="020B0609020000020004" pitchFamily="49" charset="0"/>
              </a:rPr>
              <a:t>Largura</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altura</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largura</a:t>
            </a:r>
            <a:r>
              <a:rPr lang="en-US" sz="1000" dirty="0">
                <a:solidFill>
                  <a:srgbClr val="0000FF"/>
                </a:solidFill>
                <a:latin typeface="Cascadia Mono" panose="020B0609020000020004" pitchFamily="49" charset="0"/>
              </a:rPr>
              <a:t>);    </a:t>
            </a:r>
          </a:p>
          <a:p>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    public double </a:t>
            </a:r>
            <a:r>
              <a:rPr lang="en-US" sz="1000" dirty="0" err="1">
                <a:solidFill>
                  <a:srgbClr val="0000FF"/>
                </a:solidFill>
                <a:latin typeface="Cascadia Mono" panose="020B0609020000020004" pitchFamily="49" charset="0"/>
              </a:rPr>
              <a:t>CalculaArea</a:t>
            </a:r>
            <a:r>
              <a:rPr lang="en-US" sz="1000" dirty="0">
                <a:solidFill>
                  <a:srgbClr val="0000FF"/>
                </a:solidFill>
                <a:latin typeface="Cascadia Mono" panose="020B0609020000020004" pitchFamily="49" charset="0"/>
              </a:rPr>
              <a:t>() =&gt; Altura * </a:t>
            </a:r>
            <a:r>
              <a:rPr lang="en-US" sz="1000" dirty="0" err="1">
                <a:solidFill>
                  <a:srgbClr val="0000FF"/>
                </a:solidFill>
                <a:latin typeface="Cascadia Mono" panose="020B0609020000020004" pitchFamily="49" charset="0"/>
              </a:rPr>
              <a:t>Largura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13" name="TextBox 12">
            <a:extLst>
              <a:ext uri="{FF2B5EF4-FFF2-40B4-BE49-F238E27FC236}">
                <a16:creationId xmlns:a16="http://schemas.microsoft.com/office/drawing/2014/main" id="{452992FD-50B5-115D-62D7-B0BC552073F5}"/>
              </a:ext>
            </a:extLst>
          </p:cNvPr>
          <p:cNvSpPr txBox="1"/>
          <p:nvPr/>
        </p:nvSpPr>
        <p:spPr>
          <a:xfrm>
            <a:off x="469900" y="3541973"/>
            <a:ext cx="4694903" cy="1323439"/>
          </a:xfrm>
          <a:prstGeom prst="rect">
            <a:avLst/>
          </a:prstGeom>
          <a:solidFill>
            <a:srgbClr val="FF000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 </a:t>
            </a:r>
            <a:r>
              <a:rPr lang="en-US" sz="1000" dirty="0" err="1">
                <a:solidFill>
                  <a:srgbClr val="0000FF"/>
                </a:solidFill>
                <a:latin typeface="Cascadia Mono" panose="020B0609020000020004" pitchFamily="49" charset="0"/>
              </a:rPr>
              <a:t>Eka.SOLID.LSP.Violacao</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Retanculo</a:t>
            </a:r>
            <a:r>
              <a:rPr lang="en-US" sz="1000" dirty="0">
                <a:solidFill>
                  <a:srgbClr val="0000FF"/>
                </a:solidFill>
                <a:latin typeface="Cascadia Mono" panose="020B0609020000020004" pitchFamily="49" charset="0"/>
              </a:rPr>
              <a:t> : Forma</a:t>
            </a: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a:t>
            </a:r>
            <a:r>
              <a:rPr lang="en-US" sz="1000" dirty="0" err="1">
                <a:solidFill>
                  <a:srgbClr val="0000FF"/>
                </a:solidFill>
                <a:latin typeface="Cascadia Mono" panose="020B0609020000020004" pitchFamily="49" charset="0"/>
              </a:rPr>
              <a:t>Retanculo</a:t>
            </a:r>
            <a:r>
              <a:rPr lang="en-US" sz="1000" dirty="0">
                <a:solidFill>
                  <a:srgbClr val="0000FF"/>
                </a:solidFill>
                <a:latin typeface="Cascadia Mono" panose="020B0609020000020004" pitchFamily="49" charset="0"/>
              </a:rPr>
              <a:t>(int </a:t>
            </a:r>
            <a:r>
              <a:rPr lang="en-US" sz="1000" dirty="0" err="1">
                <a:solidFill>
                  <a:srgbClr val="0000FF"/>
                </a:solidFill>
                <a:latin typeface="Cascadia Mono" panose="020B0609020000020004" pitchFamily="49" charset="0"/>
              </a:rPr>
              <a:t>altura</a:t>
            </a:r>
            <a:r>
              <a:rPr lang="en-US" sz="1000" dirty="0">
                <a:solidFill>
                  <a:srgbClr val="0000FF"/>
                </a:solidFill>
                <a:latin typeface="Cascadia Mono" panose="020B0609020000020004" pitchFamily="49" charset="0"/>
              </a:rPr>
              <a:t>, int </a:t>
            </a:r>
            <a:r>
              <a:rPr lang="en-US" sz="1000" dirty="0" err="1">
                <a:solidFill>
                  <a:srgbClr val="0000FF"/>
                </a:solidFill>
                <a:latin typeface="Cascadia Mono" panose="020B0609020000020004" pitchFamily="49" charset="0"/>
              </a:rPr>
              <a:t>largura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 base(</a:t>
            </a:r>
            <a:r>
              <a:rPr lang="en-US" sz="1000" dirty="0" err="1">
                <a:solidFill>
                  <a:srgbClr val="0000FF"/>
                </a:solidFill>
                <a:latin typeface="Cascadia Mono" panose="020B0609020000020004" pitchFamily="49" charset="0"/>
              </a:rPr>
              <a:t>altura</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largura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a:t>
            </a:r>
          </a:p>
          <a:p>
            <a:r>
              <a:rPr lang="en-US" sz="1000" dirty="0">
                <a:solidFill>
                  <a:srgbClr val="0000FF"/>
                </a:solidFill>
                <a:latin typeface="Cascadia Mono" panose="020B0609020000020004" pitchFamily="49" charset="0"/>
              </a:rPr>
              <a:t>    }</a:t>
            </a:r>
          </a:p>
          <a:p>
            <a:r>
              <a:rPr lang="en-US" sz="1000" dirty="0">
                <a:solidFill>
                  <a:srgbClr val="0000FF"/>
                </a:solidFill>
                <a:latin typeface="Cascadia Mono" panose="020B0609020000020004" pitchFamily="49" charset="0"/>
              </a:rPr>
              <a:t>}</a:t>
            </a:r>
          </a:p>
        </p:txBody>
      </p:sp>
      <p:sp>
        <p:nvSpPr>
          <p:cNvPr id="14" name="TextBox 13">
            <a:extLst>
              <a:ext uri="{FF2B5EF4-FFF2-40B4-BE49-F238E27FC236}">
                <a16:creationId xmlns:a16="http://schemas.microsoft.com/office/drawing/2014/main" id="{67E50E4B-BE02-AA09-2CA5-44E693696C49}"/>
              </a:ext>
            </a:extLst>
          </p:cNvPr>
          <p:cNvSpPr txBox="1"/>
          <p:nvPr/>
        </p:nvSpPr>
        <p:spPr>
          <a:xfrm>
            <a:off x="5516633" y="1581844"/>
            <a:ext cx="5926067" cy="1631216"/>
          </a:xfrm>
          <a:prstGeom prst="rect">
            <a:avLst/>
          </a:prstGeom>
          <a:solidFill>
            <a:srgbClr val="FF000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 </a:t>
            </a:r>
            <a:r>
              <a:rPr lang="en-US" sz="1000" dirty="0" err="1">
                <a:solidFill>
                  <a:srgbClr val="0000FF"/>
                </a:solidFill>
                <a:latin typeface="Cascadia Mono" panose="020B0609020000020004" pitchFamily="49" charset="0"/>
              </a:rPr>
              <a:t>Eka.SOLID.LSP.ViolacaoSolucao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Quadrado</a:t>
            </a:r>
            <a:r>
              <a:rPr lang="en-US" sz="1000" dirty="0">
                <a:solidFill>
                  <a:srgbClr val="0000FF"/>
                </a:solidFill>
                <a:latin typeface="Cascadia Mono" panose="020B0609020000020004" pitchFamily="49" charset="0"/>
              </a:rPr>
              <a:t> : Forma</a:t>
            </a: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a:t>
            </a:r>
            <a:r>
              <a:rPr lang="en-US" sz="1000" dirty="0" err="1">
                <a:solidFill>
                  <a:srgbClr val="0000FF"/>
                </a:solidFill>
                <a:latin typeface="Cascadia Mono" panose="020B0609020000020004" pitchFamily="49" charset="0"/>
              </a:rPr>
              <a:t>Quadrado</a:t>
            </a:r>
            <a:r>
              <a:rPr lang="en-US" sz="1000" dirty="0">
                <a:solidFill>
                  <a:srgbClr val="0000FF"/>
                </a:solidFill>
                <a:latin typeface="Cascadia Mono" panose="020B0609020000020004" pitchFamily="49" charset="0"/>
              </a:rPr>
              <a:t>(int </a:t>
            </a:r>
            <a:r>
              <a:rPr lang="en-US" sz="1000" dirty="0" err="1">
                <a:solidFill>
                  <a:srgbClr val="0000FF"/>
                </a:solidFill>
                <a:latin typeface="Cascadia Mono" panose="020B0609020000020004" pitchFamily="49" charset="0"/>
              </a:rPr>
              <a:t>altura</a:t>
            </a:r>
            <a:r>
              <a:rPr lang="en-US" sz="1000" dirty="0">
                <a:solidFill>
                  <a:srgbClr val="0000FF"/>
                </a:solidFill>
                <a:latin typeface="Cascadia Mono" panose="020B0609020000020004" pitchFamily="49" charset="0"/>
              </a:rPr>
              <a:t>, int </a:t>
            </a:r>
            <a:r>
              <a:rPr lang="en-US" sz="1000" dirty="0" err="1">
                <a:solidFill>
                  <a:srgbClr val="0000FF"/>
                </a:solidFill>
                <a:latin typeface="Cascadia Mono" panose="020B0609020000020004" pitchFamily="49" charset="0"/>
              </a:rPr>
              <a:t>largura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 base(</a:t>
            </a:r>
            <a:r>
              <a:rPr lang="en-US" sz="1000" dirty="0" err="1">
                <a:solidFill>
                  <a:srgbClr val="0000FF"/>
                </a:solidFill>
                <a:latin typeface="Cascadia Mono" panose="020B0609020000020004" pitchFamily="49" charset="0"/>
              </a:rPr>
              <a:t>altura</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largura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a:t>
            </a:r>
          </a:p>
          <a:p>
            <a:r>
              <a:rPr lang="en-US" sz="1000" dirty="0">
                <a:solidFill>
                  <a:srgbClr val="0000FF"/>
                </a:solidFill>
                <a:latin typeface="Cascadia Mono" panose="020B0609020000020004" pitchFamily="49" charset="0"/>
              </a:rPr>
              <a:t>        if(</a:t>
            </a:r>
            <a:r>
              <a:rPr lang="en-US" sz="1000" dirty="0" err="1">
                <a:solidFill>
                  <a:srgbClr val="0000FF"/>
                </a:solidFill>
                <a:latin typeface="Cascadia Mono" panose="020B0609020000020004" pitchFamily="49" charset="0"/>
              </a:rPr>
              <a:t>largura</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altura</a:t>
            </a:r>
            <a:r>
              <a:rPr lang="en-US" sz="1000" dirty="0">
                <a:solidFill>
                  <a:srgbClr val="0000FF"/>
                </a:solidFill>
                <a:latin typeface="Cascadia Mono" panose="020B0609020000020004" pitchFamily="49" charset="0"/>
              </a:rPr>
              <a:t>)</a:t>
            </a:r>
          </a:p>
          <a:p>
            <a:r>
              <a:rPr lang="pt-BR" sz="1000" dirty="0">
                <a:solidFill>
                  <a:srgbClr val="0000FF"/>
                </a:solidFill>
                <a:latin typeface="Cascadia Mono" panose="020B0609020000020004" pitchFamily="49" charset="0"/>
              </a:rPr>
              <a:t>            </a:t>
            </a:r>
            <a:r>
              <a:rPr lang="pt-BR" sz="1000" dirty="0" err="1">
                <a:solidFill>
                  <a:srgbClr val="0000FF"/>
                </a:solidFill>
                <a:latin typeface="Cascadia Mono" panose="020B0609020000020004" pitchFamily="49" charset="0"/>
              </a:rPr>
              <a:t>throw</a:t>
            </a:r>
            <a:r>
              <a:rPr lang="pt-BR" sz="1000" dirty="0">
                <a:solidFill>
                  <a:srgbClr val="0000FF"/>
                </a:solidFill>
                <a:latin typeface="Cascadia Mono" panose="020B0609020000020004" pitchFamily="49" charset="0"/>
              </a:rPr>
              <a:t> new </a:t>
            </a:r>
            <a:r>
              <a:rPr lang="pt-BR" sz="1000" dirty="0" err="1">
                <a:solidFill>
                  <a:srgbClr val="0000FF"/>
                </a:solidFill>
                <a:latin typeface="Cascadia Mono" panose="020B0609020000020004" pitchFamily="49" charset="0"/>
              </a:rPr>
              <a:t>ArgumentException</a:t>
            </a:r>
            <a:r>
              <a:rPr lang="pt-BR" sz="1000" dirty="0">
                <a:solidFill>
                  <a:srgbClr val="0000FF"/>
                </a:solidFill>
                <a:latin typeface="Cascadia Mono" panose="020B0609020000020004" pitchFamily="49" charset="0"/>
              </a:rPr>
              <a:t>(“Quadrado com lados diferentes!!!);</a:t>
            </a:r>
          </a:p>
          <a:p>
            <a:r>
              <a:rPr lang="en-US" sz="1000" dirty="0">
                <a:solidFill>
                  <a:srgbClr val="0000FF"/>
                </a:solidFill>
                <a:latin typeface="Cascadia Mono" panose="020B0609020000020004" pitchFamily="49" charset="0"/>
              </a:rPr>
              <a:t>    }</a:t>
            </a:r>
          </a:p>
          <a:p>
            <a:r>
              <a:rPr lang="en-US" sz="1000" dirty="0">
                <a:solidFill>
                  <a:srgbClr val="0000FF"/>
                </a:solidFill>
                <a:latin typeface="Cascadia Mono" panose="020B0609020000020004" pitchFamily="49" charset="0"/>
              </a:rPr>
              <a:t>}</a:t>
            </a:r>
          </a:p>
        </p:txBody>
      </p:sp>
      <p:sp>
        <p:nvSpPr>
          <p:cNvPr id="15" name="TextBox 14">
            <a:extLst>
              <a:ext uri="{FF2B5EF4-FFF2-40B4-BE49-F238E27FC236}">
                <a16:creationId xmlns:a16="http://schemas.microsoft.com/office/drawing/2014/main" id="{AA5F23B3-431C-289B-56F6-10A2EC4561B5}"/>
              </a:ext>
            </a:extLst>
          </p:cNvPr>
          <p:cNvSpPr txBox="1"/>
          <p:nvPr/>
        </p:nvSpPr>
        <p:spPr>
          <a:xfrm>
            <a:off x="5516633" y="3465028"/>
            <a:ext cx="5926066" cy="1477328"/>
          </a:xfrm>
          <a:prstGeom prst="rect">
            <a:avLst/>
          </a:prstGeom>
          <a:solidFill>
            <a:srgbClr val="FF000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 </a:t>
            </a:r>
            <a:r>
              <a:rPr lang="en-US" sz="1000" dirty="0" err="1">
                <a:solidFill>
                  <a:srgbClr val="0000FF"/>
                </a:solidFill>
                <a:latin typeface="Cascadia Mono" panose="020B0609020000020004" pitchFamily="49" charset="0"/>
              </a:rPr>
              <a:t>Eka.SOLID.LSP.Violacao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Circulo</a:t>
            </a:r>
            <a:r>
              <a:rPr lang="en-US" sz="1000" dirty="0">
                <a:solidFill>
                  <a:srgbClr val="0000FF"/>
                </a:solidFill>
                <a:latin typeface="Cascadia Mono" panose="020B0609020000020004" pitchFamily="49" charset="0"/>
              </a:rPr>
              <a:t> : Forma</a:t>
            </a: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a:t>
            </a:r>
            <a:r>
              <a:rPr lang="en-US" sz="1000" dirty="0" err="1">
                <a:solidFill>
                  <a:srgbClr val="0000FF"/>
                </a:solidFill>
                <a:latin typeface="Cascadia Mono" panose="020B0609020000020004" pitchFamily="49" charset="0"/>
              </a:rPr>
              <a:t>Circulo</a:t>
            </a:r>
            <a:r>
              <a:rPr lang="en-US" sz="1000" dirty="0">
                <a:solidFill>
                  <a:srgbClr val="0000FF"/>
                </a:solidFill>
                <a:latin typeface="Cascadia Mono" panose="020B0609020000020004" pitchFamily="49" charset="0"/>
              </a:rPr>
              <a:t>(int </a:t>
            </a:r>
            <a:r>
              <a:rPr lang="en-US" sz="1000" dirty="0" err="1">
                <a:solidFill>
                  <a:srgbClr val="0000FF"/>
                </a:solidFill>
                <a:latin typeface="Cascadia Mono" panose="020B0609020000020004" pitchFamily="49" charset="0"/>
              </a:rPr>
              <a:t>altura</a:t>
            </a:r>
            <a:r>
              <a:rPr lang="en-US" sz="1000" dirty="0">
                <a:solidFill>
                  <a:srgbClr val="0000FF"/>
                </a:solidFill>
                <a:latin typeface="Cascadia Mono" panose="020B0609020000020004" pitchFamily="49" charset="0"/>
              </a:rPr>
              <a:t>, int </a:t>
            </a:r>
            <a:r>
              <a:rPr lang="en-US" sz="1000" dirty="0" err="1">
                <a:solidFill>
                  <a:srgbClr val="0000FF"/>
                </a:solidFill>
                <a:latin typeface="Cascadia Mono" panose="020B0609020000020004" pitchFamily="49" charset="0"/>
              </a:rPr>
              <a:t>largura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 base(</a:t>
            </a:r>
            <a:r>
              <a:rPr lang="en-US" sz="1000" dirty="0" err="1">
                <a:solidFill>
                  <a:srgbClr val="0000FF"/>
                </a:solidFill>
                <a:latin typeface="Cascadia Mono" panose="020B0609020000020004" pitchFamily="49" charset="0"/>
              </a:rPr>
              <a:t>altura</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largura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a:t>
            </a:r>
          </a:p>
          <a:p>
            <a:r>
              <a:rPr lang="en-US" sz="1000" dirty="0">
                <a:solidFill>
                  <a:srgbClr val="0000FF"/>
                </a:solidFill>
                <a:latin typeface="Cascadia Mono" panose="020B0609020000020004" pitchFamily="49" charset="0"/>
              </a:rPr>
              <a:t>        </a:t>
            </a:r>
            <a:r>
              <a:rPr lang="pt-BR" sz="1000" dirty="0" err="1">
                <a:solidFill>
                  <a:srgbClr val="0000FF"/>
                </a:solidFill>
                <a:latin typeface="Cascadia Mono" panose="020B0609020000020004" pitchFamily="49" charset="0"/>
              </a:rPr>
              <a:t>throw</a:t>
            </a:r>
            <a:r>
              <a:rPr lang="pt-BR" sz="1000" dirty="0">
                <a:solidFill>
                  <a:srgbClr val="0000FF"/>
                </a:solidFill>
                <a:latin typeface="Cascadia Mono" panose="020B0609020000020004" pitchFamily="49" charset="0"/>
              </a:rPr>
              <a:t> new </a:t>
            </a:r>
            <a:r>
              <a:rPr lang="pt-BR" sz="1000" dirty="0" err="1">
                <a:solidFill>
                  <a:srgbClr val="0000FF"/>
                </a:solidFill>
                <a:latin typeface="Cascadia Mono" panose="020B0609020000020004" pitchFamily="49" charset="0"/>
              </a:rPr>
              <a:t>ArgumentException</a:t>
            </a:r>
            <a:r>
              <a:rPr lang="pt-BR" sz="1000" dirty="0">
                <a:solidFill>
                  <a:srgbClr val="0000FF"/>
                </a:solidFill>
                <a:latin typeface="Cascadia Mono" panose="020B0609020000020004" pitchFamily="49" charset="0"/>
              </a:rPr>
              <a:t>(“Circulo não tem lados!!!");</a:t>
            </a:r>
          </a:p>
          <a:p>
            <a:r>
              <a:rPr lang="en-US" sz="1000" dirty="0">
                <a:solidFill>
                  <a:srgbClr val="0000FF"/>
                </a:solidFill>
                <a:latin typeface="Cascadia Mono" panose="020B0609020000020004" pitchFamily="49" charset="0"/>
              </a:rPr>
              <a:t>    }</a:t>
            </a:r>
          </a:p>
          <a:p>
            <a:r>
              <a:rPr lang="en-US" sz="1000" dirty="0">
                <a:solidFill>
                  <a:srgbClr val="0000FF"/>
                </a:solidFill>
                <a:latin typeface="Cascadia Mono" panose="020B0609020000020004" pitchFamily="49" charset="0"/>
              </a:rPr>
              <a:t>}</a:t>
            </a:r>
          </a:p>
        </p:txBody>
      </p:sp>
    </p:spTree>
    <p:extLst>
      <p:ext uri="{BB962C8B-B14F-4D97-AF65-F5344CB8AC3E}">
        <p14:creationId xmlns:p14="http://schemas.microsoft.com/office/powerpoint/2010/main" val="732813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1138773"/>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err="1">
                <a:solidFill>
                  <a:schemeClr val="bg1"/>
                </a:solidFill>
              </a:rPr>
              <a:t>L</a:t>
            </a:r>
            <a:r>
              <a:rPr lang="pt-BR" sz="2400" dirty="0" err="1">
                <a:solidFill>
                  <a:schemeClr val="bg1"/>
                </a:solidFill>
              </a:rPr>
              <a:t>iskov</a:t>
            </a:r>
            <a:r>
              <a:rPr lang="pt-BR" sz="2400" dirty="0">
                <a:solidFill>
                  <a:schemeClr val="bg1"/>
                </a:solidFill>
              </a:rPr>
              <a:t> </a:t>
            </a:r>
            <a:r>
              <a:rPr lang="pt-BR" sz="2400" dirty="0" err="1">
                <a:solidFill>
                  <a:schemeClr val="bg1"/>
                </a:solidFill>
              </a:rPr>
              <a:t>Substitution</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da substituição de </a:t>
            </a:r>
            <a:r>
              <a:rPr lang="pt-BR" sz="2400" dirty="0" err="1">
                <a:solidFill>
                  <a:schemeClr val="bg1"/>
                </a:solidFill>
              </a:rPr>
              <a:t>Liskov</a:t>
            </a:r>
            <a:r>
              <a:rPr lang="pt-BR" sz="2400" dirty="0">
                <a:solidFill>
                  <a:schemeClr val="bg1"/>
                </a:solidFill>
              </a:rPr>
              <a:t>  </a:t>
            </a:r>
          </a:p>
          <a:p>
            <a:pPr algn="ctr"/>
            <a:r>
              <a:rPr lang="pt-BR" sz="2400" dirty="0">
                <a:solidFill>
                  <a:schemeClr val="bg1"/>
                </a:solidFill>
              </a:rPr>
              <a:t>Uma classe derivada deve ser substituível por sua classe base</a:t>
            </a: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469900" y="1409054"/>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0375325-9BF1-02D4-2EAC-B542AEB425A5}"/>
              </a:ext>
            </a:extLst>
          </p:cNvPr>
          <p:cNvSpPr txBox="1"/>
          <p:nvPr/>
        </p:nvSpPr>
        <p:spPr>
          <a:xfrm>
            <a:off x="469900" y="1724464"/>
            <a:ext cx="4694903" cy="1169551"/>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 </a:t>
            </a:r>
            <a:r>
              <a:rPr lang="en-US" sz="1000" dirty="0" err="1">
                <a:solidFill>
                  <a:srgbClr val="0000FF"/>
                </a:solidFill>
                <a:latin typeface="Cascadia Mono" panose="020B0609020000020004" pitchFamily="49" charset="0"/>
              </a:rPr>
              <a:t>LSP.Solucao</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public abstract class Forma</a:t>
            </a: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abstract double Area { get; }</a:t>
            </a:r>
          </a:p>
          <a:p>
            <a:r>
              <a:rPr lang="en-US" sz="1000" dirty="0">
                <a:solidFill>
                  <a:srgbClr val="0000FF"/>
                </a:solidFill>
                <a:latin typeface="Cascadia Mono" panose="020B0609020000020004" pitchFamily="49" charset="0"/>
              </a:rPr>
              <a:t>    public static double </a:t>
            </a:r>
            <a:r>
              <a:rPr lang="en-US" sz="1000" dirty="0" err="1">
                <a:solidFill>
                  <a:srgbClr val="0000FF"/>
                </a:solidFill>
                <a:latin typeface="Cascadia Mono" panose="020B0609020000020004" pitchFamily="49" charset="0"/>
              </a:rPr>
              <a:t>ExibeArea</a:t>
            </a:r>
            <a:r>
              <a:rPr lang="en-US" sz="1000" dirty="0">
                <a:solidFill>
                  <a:srgbClr val="0000FF"/>
                </a:solidFill>
                <a:latin typeface="Cascadia Mono" panose="020B0609020000020004" pitchFamily="49" charset="0"/>
              </a:rPr>
              <a:t>(Forma forma) </a:t>
            </a:r>
          </a:p>
          <a:p>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forma.Area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endParaRPr lang="en-US" sz="1000" dirty="0">
              <a:solidFill>
                <a:srgbClr val="000000"/>
              </a:solidFill>
              <a:latin typeface="Cascadia Mono" panose="020B0609020000020004" pitchFamily="49" charset="0"/>
            </a:endParaRPr>
          </a:p>
        </p:txBody>
      </p:sp>
      <p:sp>
        <p:nvSpPr>
          <p:cNvPr id="13" name="TextBox 12">
            <a:extLst>
              <a:ext uri="{FF2B5EF4-FFF2-40B4-BE49-F238E27FC236}">
                <a16:creationId xmlns:a16="http://schemas.microsoft.com/office/drawing/2014/main" id="{452992FD-50B5-115D-62D7-B0BC552073F5}"/>
              </a:ext>
            </a:extLst>
          </p:cNvPr>
          <p:cNvSpPr txBox="1"/>
          <p:nvPr/>
        </p:nvSpPr>
        <p:spPr>
          <a:xfrm>
            <a:off x="469900" y="4591581"/>
            <a:ext cx="4694903" cy="1169551"/>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 </a:t>
            </a:r>
            <a:r>
              <a:rPr lang="en-US" sz="1000" dirty="0" err="1">
                <a:solidFill>
                  <a:srgbClr val="0000FF"/>
                </a:solidFill>
                <a:latin typeface="Cascadia Mono" panose="020B0609020000020004" pitchFamily="49" charset="0"/>
              </a:rPr>
              <a:t>LSP.Solucao</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Quadrado</a:t>
            </a:r>
            <a:r>
              <a:rPr lang="en-US" sz="1000" dirty="0">
                <a:solidFill>
                  <a:srgbClr val="0000FF"/>
                </a:solidFill>
                <a:latin typeface="Cascadia Mono" panose="020B0609020000020004" pitchFamily="49" charset="0"/>
              </a:rPr>
              <a:t> : Forma</a:t>
            </a: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double Lado { get; }</a:t>
            </a:r>
          </a:p>
          <a:p>
            <a:r>
              <a:rPr lang="en-US" sz="1000" dirty="0">
                <a:solidFill>
                  <a:srgbClr val="0000FF"/>
                </a:solidFill>
                <a:latin typeface="Cascadia Mono" panose="020B0609020000020004" pitchFamily="49" charset="0"/>
              </a:rPr>
              <a:t>    public </a:t>
            </a:r>
            <a:r>
              <a:rPr lang="en-US" sz="1000" dirty="0" err="1">
                <a:solidFill>
                  <a:srgbClr val="0000FF"/>
                </a:solidFill>
                <a:latin typeface="Cascadia Mono" panose="020B0609020000020004" pitchFamily="49" charset="0"/>
              </a:rPr>
              <a:t>Quadrado</a:t>
            </a:r>
            <a:r>
              <a:rPr lang="en-US" sz="1000" dirty="0">
                <a:solidFill>
                  <a:srgbClr val="0000FF"/>
                </a:solidFill>
                <a:latin typeface="Cascadia Mono" panose="020B0609020000020004" pitchFamily="49" charset="0"/>
              </a:rPr>
              <a:t>(double </a:t>
            </a:r>
            <a:r>
              <a:rPr lang="en-US" sz="1000" dirty="0" err="1">
                <a:solidFill>
                  <a:srgbClr val="0000FF"/>
                </a:solidFill>
                <a:latin typeface="Cascadia Mono" panose="020B0609020000020004" pitchFamily="49" charset="0"/>
              </a:rPr>
              <a:t>lado</a:t>
            </a:r>
            <a:r>
              <a:rPr lang="en-US" sz="1000" dirty="0">
                <a:solidFill>
                  <a:srgbClr val="0000FF"/>
                </a:solidFill>
                <a:latin typeface="Cascadia Mono" panose="020B0609020000020004" pitchFamily="49" charset="0"/>
              </a:rPr>
              <a:t>) =&gt; Lado = </a:t>
            </a:r>
            <a:r>
              <a:rPr lang="en-US" sz="1000" dirty="0" err="1">
                <a:solidFill>
                  <a:srgbClr val="0000FF"/>
                </a:solidFill>
                <a:latin typeface="Cascadia Mono" panose="020B0609020000020004" pitchFamily="49" charset="0"/>
              </a:rPr>
              <a:t>lado</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override double Area =&gt; </a:t>
            </a:r>
            <a:r>
              <a:rPr lang="en-US" sz="1000" dirty="0" err="1">
                <a:solidFill>
                  <a:srgbClr val="0000FF"/>
                </a:solidFill>
                <a:latin typeface="Cascadia Mono" panose="020B0609020000020004" pitchFamily="49" charset="0"/>
              </a:rPr>
              <a:t>Math.Pow</a:t>
            </a:r>
            <a:r>
              <a:rPr lang="en-US" sz="1000" dirty="0">
                <a:solidFill>
                  <a:srgbClr val="0000FF"/>
                </a:solidFill>
                <a:latin typeface="Cascadia Mono" panose="020B0609020000020004" pitchFamily="49" charset="0"/>
              </a:rPr>
              <a:t>(Lado, 2);</a:t>
            </a:r>
          </a:p>
          <a:p>
            <a:r>
              <a:rPr lang="en-US" sz="1000" dirty="0">
                <a:solidFill>
                  <a:srgbClr val="0000FF"/>
                </a:solidFill>
                <a:latin typeface="Cascadia Mono" panose="020B0609020000020004" pitchFamily="49" charset="0"/>
              </a:rPr>
              <a:t>}</a:t>
            </a:r>
            <a:endParaRPr lang="en-US" sz="1000" dirty="0">
              <a:solidFill>
                <a:srgbClr val="000000"/>
              </a:solidFill>
              <a:latin typeface="Cascadia Mono" panose="020B0609020000020004" pitchFamily="49" charset="0"/>
            </a:endParaRPr>
          </a:p>
        </p:txBody>
      </p:sp>
      <p:sp>
        <p:nvSpPr>
          <p:cNvPr id="14" name="TextBox 13">
            <a:extLst>
              <a:ext uri="{FF2B5EF4-FFF2-40B4-BE49-F238E27FC236}">
                <a16:creationId xmlns:a16="http://schemas.microsoft.com/office/drawing/2014/main" id="{67E50E4B-BE02-AA09-2CA5-44E693696C49}"/>
              </a:ext>
            </a:extLst>
          </p:cNvPr>
          <p:cNvSpPr txBox="1"/>
          <p:nvPr/>
        </p:nvSpPr>
        <p:spPr>
          <a:xfrm>
            <a:off x="5277873" y="1707606"/>
            <a:ext cx="6164827" cy="1169551"/>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 </a:t>
            </a:r>
            <a:r>
              <a:rPr lang="en-US" sz="1000" dirty="0" err="1">
                <a:solidFill>
                  <a:srgbClr val="0000FF"/>
                </a:solidFill>
                <a:latin typeface="Cascadia Mono" panose="020B0609020000020004" pitchFamily="49" charset="0"/>
              </a:rPr>
              <a:t>LSP.Solucao</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Circulo</a:t>
            </a:r>
            <a:r>
              <a:rPr lang="en-US" sz="1000" dirty="0">
                <a:solidFill>
                  <a:srgbClr val="0000FF"/>
                </a:solidFill>
                <a:latin typeface="Cascadia Mono" panose="020B0609020000020004" pitchFamily="49" charset="0"/>
              </a:rPr>
              <a:t> : Forma</a:t>
            </a: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double </a:t>
            </a:r>
            <a:r>
              <a:rPr lang="en-US" sz="1000" dirty="0" err="1">
                <a:solidFill>
                  <a:srgbClr val="0000FF"/>
                </a:solidFill>
                <a:latin typeface="Cascadia Mono" panose="020B0609020000020004" pitchFamily="49" charset="0"/>
              </a:rPr>
              <a:t>Raio</a:t>
            </a:r>
            <a:r>
              <a:rPr lang="en-US" sz="1000" dirty="0">
                <a:solidFill>
                  <a:srgbClr val="0000FF"/>
                </a:solidFill>
                <a:latin typeface="Cascadia Mono" panose="020B0609020000020004" pitchFamily="49" charset="0"/>
              </a:rPr>
              <a:t> { get; }</a:t>
            </a:r>
          </a:p>
          <a:p>
            <a:r>
              <a:rPr lang="en-US" sz="1000" dirty="0">
                <a:solidFill>
                  <a:srgbClr val="0000FF"/>
                </a:solidFill>
                <a:latin typeface="Cascadia Mono" panose="020B0609020000020004" pitchFamily="49" charset="0"/>
              </a:rPr>
              <a:t>    public </a:t>
            </a:r>
            <a:r>
              <a:rPr lang="en-US" sz="1000" dirty="0" err="1">
                <a:solidFill>
                  <a:srgbClr val="0000FF"/>
                </a:solidFill>
                <a:latin typeface="Cascadia Mono" panose="020B0609020000020004" pitchFamily="49" charset="0"/>
              </a:rPr>
              <a:t>Circulo</a:t>
            </a:r>
            <a:r>
              <a:rPr lang="en-US" sz="1000" dirty="0">
                <a:solidFill>
                  <a:srgbClr val="0000FF"/>
                </a:solidFill>
                <a:latin typeface="Cascadia Mono" panose="020B0609020000020004" pitchFamily="49" charset="0"/>
              </a:rPr>
              <a:t>(double </a:t>
            </a:r>
            <a:r>
              <a:rPr lang="en-US" sz="1000" dirty="0" err="1">
                <a:solidFill>
                  <a:srgbClr val="0000FF"/>
                </a:solidFill>
                <a:latin typeface="Cascadia Mono" panose="020B0609020000020004" pitchFamily="49" charset="0"/>
              </a:rPr>
              <a:t>raio</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Raio</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raio</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override double Area =&gt; </a:t>
            </a:r>
            <a:r>
              <a:rPr lang="en-US" sz="1000" dirty="0" err="1">
                <a:solidFill>
                  <a:srgbClr val="0000FF"/>
                </a:solidFill>
                <a:latin typeface="Cascadia Mono" panose="020B0609020000020004" pitchFamily="49" charset="0"/>
              </a:rPr>
              <a:t>Math.Round</a:t>
            </a:r>
            <a:r>
              <a:rPr lang="en-US" sz="1000" dirty="0">
                <a:solidFill>
                  <a:srgbClr val="0000FF"/>
                </a:solidFill>
                <a:latin typeface="Cascadia Mono" panose="020B0609020000020004" pitchFamily="49" charset="0"/>
              </a:rPr>
              <a:t>(</a:t>
            </a:r>
            <a:r>
              <a:rPr lang="en-US" sz="1000" dirty="0" err="1">
                <a:solidFill>
                  <a:srgbClr val="0000FF"/>
                </a:solidFill>
                <a:latin typeface="Cascadia Mono" panose="020B0609020000020004" pitchFamily="49" charset="0"/>
              </a:rPr>
              <a:t>Math.PI</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Math.Pow</a:t>
            </a:r>
            <a:r>
              <a:rPr lang="en-US" sz="1000" dirty="0">
                <a:solidFill>
                  <a:srgbClr val="0000FF"/>
                </a:solidFill>
                <a:latin typeface="Cascadia Mono" panose="020B0609020000020004" pitchFamily="49" charset="0"/>
              </a:rPr>
              <a:t>(</a:t>
            </a:r>
            <a:r>
              <a:rPr lang="en-US" sz="1000" dirty="0" err="1">
                <a:solidFill>
                  <a:srgbClr val="0000FF"/>
                </a:solidFill>
                <a:latin typeface="Cascadia Mono" panose="020B0609020000020004" pitchFamily="49" charset="0"/>
              </a:rPr>
              <a:t>Raio</a:t>
            </a:r>
            <a:r>
              <a:rPr lang="en-US" sz="1000" dirty="0">
                <a:solidFill>
                  <a:srgbClr val="0000FF"/>
                </a:solidFill>
                <a:latin typeface="Cascadia Mono" panose="020B0609020000020004" pitchFamily="49" charset="0"/>
              </a:rPr>
              <a:t>, 2), 2);</a:t>
            </a:r>
          </a:p>
          <a:p>
            <a:r>
              <a:rPr lang="en-US" sz="1000" dirty="0">
                <a:solidFill>
                  <a:srgbClr val="0000FF"/>
                </a:solidFill>
                <a:latin typeface="Cascadia Mono" panose="020B0609020000020004" pitchFamily="49" charset="0"/>
              </a:rPr>
              <a:t>}</a:t>
            </a:r>
            <a:endParaRPr lang="en-US" sz="1000" dirty="0">
              <a:solidFill>
                <a:srgbClr val="000000"/>
              </a:solidFill>
              <a:latin typeface="Cascadia Mono" panose="020B0609020000020004" pitchFamily="49" charset="0"/>
            </a:endParaRPr>
          </a:p>
        </p:txBody>
      </p:sp>
      <p:sp>
        <p:nvSpPr>
          <p:cNvPr id="15" name="TextBox 14">
            <a:extLst>
              <a:ext uri="{FF2B5EF4-FFF2-40B4-BE49-F238E27FC236}">
                <a16:creationId xmlns:a16="http://schemas.microsoft.com/office/drawing/2014/main" id="{AA5F23B3-431C-289B-56F6-10A2EC4561B5}"/>
              </a:ext>
            </a:extLst>
          </p:cNvPr>
          <p:cNvSpPr txBox="1"/>
          <p:nvPr/>
        </p:nvSpPr>
        <p:spPr>
          <a:xfrm>
            <a:off x="469900" y="3004134"/>
            <a:ext cx="4694903" cy="1477328"/>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 </a:t>
            </a:r>
            <a:r>
              <a:rPr lang="en-US" sz="1000" dirty="0" err="1">
                <a:solidFill>
                  <a:srgbClr val="0000FF"/>
                </a:solidFill>
                <a:latin typeface="Cascadia Mono" panose="020B0609020000020004" pitchFamily="49" charset="0"/>
              </a:rPr>
              <a:t>LSP.Solucao</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Retangulo</a:t>
            </a:r>
            <a:r>
              <a:rPr lang="en-US" sz="1000" dirty="0">
                <a:solidFill>
                  <a:srgbClr val="0000FF"/>
                </a:solidFill>
                <a:latin typeface="Cascadia Mono" panose="020B0609020000020004" pitchFamily="49" charset="0"/>
              </a:rPr>
              <a:t> : Forma</a:t>
            </a: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double Altura { get; }</a:t>
            </a:r>
          </a:p>
          <a:p>
            <a:r>
              <a:rPr lang="en-US" sz="1000" dirty="0">
                <a:solidFill>
                  <a:srgbClr val="0000FF"/>
                </a:solidFill>
                <a:latin typeface="Cascadia Mono" panose="020B0609020000020004" pitchFamily="49" charset="0"/>
              </a:rPr>
              <a:t>    public double </a:t>
            </a:r>
            <a:r>
              <a:rPr lang="en-US" sz="1000" dirty="0" err="1">
                <a:solidFill>
                  <a:srgbClr val="0000FF"/>
                </a:solidFill>
                <a:latin typeface="Cascadia Mono" panose="020B0609020000020004" pitchFamily="49" charset="0"/>
              </a:rPr>
              <a:t>Largura</a:t>
            </a:r>
            <a:r>
              <a:rPr lang="en-US" sz="1000" dirty="0">
                <a:solidFill>
                  <a:srgbClr val="0000FF"/>
                </a:solidFill>
                <a:latin typeface="Cascadia Mono" panose="020B0609020000020004" pitchFamily="49" charset="0"/>
              </a:rPr>
              <a:t> { get; }</a:t>
            </a:r>
          </a:p>
          <a:p>
            <a:r>
              <a:rPr lang="en-US" sz="1000" dirty="0">
                <a:solidFill>
                  <a:srgbClr val="0000FF"/>
                </a:solidFill>
                <a:latin typeface="Cascadia Mono" panose="020B0609020000020004" pitchFamily="49" charset="0"/>
              </a:rPr>
              <a:t>    public </a:t>
            </a:r>
            <a:r>
              <a:rPr lang="en-US" sz="1000" dirty="0" err="1">
                <a:solidFill>
                  <a:srgbClr val="0000FF"/>
                </a:solidFill>
                <a:latin typeface="Cascadia Mono" panose="020B0609020000020004" pitchFamily="49" charset="0"/>
              </a:rPr>
              <a:t>Retangulo</a:t>
            </a:r>
            <a:r>
              <a:rPr lang="en-US" sz="1000" dirty="0">
                <a:solidFill>
                  <a:srgbClr val="0000FF"/>
                </a:solidFill>
                <a:latin typeface="Cascadia Mono" panose="020B0609020000020004" pitchFamily="49" charset="0"/>
              </a:rPr>
              <a:t>(double </a:t>
            </a:r>
            <a:r>
              <a:rPr lang="en-US" sz="1000" dirty="0" err="1">
                <a:solidFill>
                  <a:srgbClr val="0000FF"/>
                </a:solidFill>
                <a:latin typeface="Cascadia Mono" panose="020B0609020000020004" pitchFamily="49" charset="0"/>
              </a:rPr>
              <a:t>altura</a:t>
            </a:r>
            <a:r>
              <a:rPr lang="en-US" sz="1000" dirty="0">
                <a:solidFill>
                  <a:srgbClr val="0000FF"/>
                </a:solidFill>
                <a:latin typeface="Cascadia Mono" panose="020B0609020000020004" pitchFamily="49" charset="0"/>
              </a:rPr>
              <a:t>, double </a:t>
            </a:r>
            <a:r>
              <a:rPr lang="en-US" sz="1000" dirty="0" err="1">
                <a:solidFill>
                  <a:srgbClr val="0000FF"/>
                </a:solidFill>
                <a:latin typeface="Cascadia Mono" panose="020B0609020000020004" pitchFamily="49" charset="0"/>
              </a:rPr>
              <a:t>largura</a:t>
            </a:r>
            <a:r>
              <a:rPr lang="en-US" sz="1000" dirty="0">
                <a:solidFill>
                  <a:srgbClr val="0000FF"/>
                </a:solidFill>
                <a:latin typeface="Cascadia Mono" panose="020B0609020000020004" pitchFamily="49" charset="0"/>
              </a:rPr>
              <a:t>) </a:t>
            </a:r>
          </a:p>
          <a:p>
            <a:r>
              <a:rPr lang="en-US" sz="1000" dirty="0">
                <a:solidFill>
                  <a:srgbClr val="0000FF"/>
                </a:solidFill>
                <a:latin typeface="Cascadia Mono" panose="020B0609020000020004" pitchFamily="49" charset="0"/>
              </a:rPr>
              <a:t>       =&gt; (Altura, </a:t>
            </a:r>
            <a:r>
              <a:rPr lang="en-US" sz="1000" dirty="0" err="1">
                <a:solidFill>
                  <a:srgbClr val="0000FF"/>
                </a:solidFill>
                <a:latin typeface="Cascadia Mono" panose="020B0609020000020004" pitchFamily="49" charset="0"/>
              </a:rPr>
              <a:t>Largura</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altura</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largura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override double Area =&gt; Altura * </a:t>
            </a:r>
            <a:r>
              <a:rPr lang="en-US" sz="1000" dirty="0" err="1">
                <a:solidFill>
                  <a:srgbClr val="0000FF"/>
                </a:solidFill>
                <a:latin typeface="Cascadia Mono" panose="020B0609020000020004" pitchFamily="49" charset="0"/>
              </a:rPr>
              <a:t>Largura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endParaRPr lang="en-US" sz="1000" dirty="0">
              <a:solidFill>
                <a:srgbClr val="000000"/>
              </a:solidFill>
              <a:latin typeface="Cascadia Mono" panose="020B0609020000020004" pitchFamily="49" charset="0"/>
            </a:endParaRPr>
          </a:p>
        </p:txBody>
      </p:sp>
      <p:sp>
        <p:nvSpPr>
          <p:cNvPr id="12" name="TextBox 11">
            <a:extLst>
              <a:ext uri="{FF2B5EF4-FFF2-40B4-BE49-F238E27FC236}">
                <a16:creationId xmlns:a16="http://schemas.microsoft.com/office/drawing/2014/main" id="{9CB83181-012F-1435-2262-16DB06649A00}"/>
              </a:ext>
            </a:extLst>
          </p:cNvPr>
          <p:cNvSpPr txBox="1"/>
          <p:nvPr/>
        </p:nvSpPr>
        <p:spPr>
          <a:xfrm>
            <a:off x="5336540" y="3010379"/>
            <a:ext cx="6106160" cy="3016210"/>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using </a:t>
            </a:r>
            <a:r>
              <a:rPr lang="en-US" sz="1000" dirty="0" err="1">
                <a:solidFill>
                  <a:srgbClr val="0000FF"/>
                </a:solidFill>
                <a:latin typeface="Cascadia Mono" panose="020B0609020000020004" pitchFamily="49" charset="0"/>
              </a:rPr>
              <a:t>LSP.Solucao</a:t>
            </a:r>
            <a:r>
              <a:rPr lang="en-US" sz="1000" dirty="0">
                <a:solidFill>
                  <a:srgbClr val="0000FF"/>
                </a:solidFill>
                <a:latin typeface="Cascadia Mono" panose="020B0609020000020004" pitchFamily="49" charset="0"/>
              </a:rPr>
              <a:t>;</a:t>
            </a:r>
          </a:p>
          <a:p>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var </a:t>
            </a:r>
            <a:r>
              <a:rPr lang="en-US" sz="1000" dirty="0" err="1">
                <a:solidFill>
                  <a:srgbClr val="0000FF"/>
                </a:solidFill>
                <a:latin typeface="Cascadia Mono" panose="020B0609020000020004" pitchFamily="49" charset="0"/>
              </a:rPr>
              <a:t>quadrado</a:t>
            </a:r>
            <a:r>
              <a:rPr lang="en-US" sz="1000" dirty="0">
                <a:solidFill>
                  <a:srgbClr val="0000FF"/>
                </a:solidFill>
                <a:latin typeface="Cascadia Mono" panose="020B0609020000020004" pitchFamily="49" charset="0"/>
              </a:rPr>
              <a:t> = new </a:t>
            </a:r>
            <a:r>
              <a:rPr lang="en-US" sz="1000" dirty="0" err="1">
                <a:solidFill>
                  <a:srgbClr val="0000FF"/>
                </a:solidFill>
                <a:latin typeface="Cascadia Mono" panose="020B0609020000020004" pitchFamily="49" charset="0"/>
              </a:rPr>
              <a:t>Quadrado</a:t>
            </a:r>
            <a:r>
              <a:rPr lang="en-US" sz="1000" dirty="0">
                <a:solidFill>
                  <a:srgbClr val="0000FF"/>
                </a:solidFill>
                <a:latin typeface="Cascadia Mono" panose="020B0609020000020004" pitchFamily="49" charset="0"/>
              </a:rPr>
              <a:t>(5);</a:t>
            </a:r>
          </a:p>
          <a:p>
            <a:r>
              <a:rPr lang="en-US" sz="1000" dirty="0">
                <a:solidFill>
                  <a:srgbClr val="0000FF"/>
                </a:solidFill>
                <a:latin typeface="Cascadia Mono" panose="020B0609020000020004" pitchFamily="49" charset="0"/>
              </a:rPr>
              <a:t>var </a:t>
            </a:r>
            <a:r>
              <a:rPr lang="en-US" sz="1000" dirty="0" err="1">
                <a:solidFill>
                  <a:srgbClr val="0000FF"/>
                </a:solidFill>
                <a:latin typeface="Cascadia Mono" panose="020B0609020000020004" pitchFamily="49" charset="0"/>
              </a:rPr>
              <a:t>retangulo</a:t>
            </a:r>
            <a:r>
              <a:rPr lang="en-US" sz="1000" dirty="0">
                <a:solidFill>
                  <a:srgbClr val="0000FF"/>
                </a:solidFill>
                <a:latin typeface="Cascadia Mono" panose="020B0609020000020004" pitchFamily="49" charset="0"/>
              </a:rPr>
              <a:t> = new </a:t>
            </a:r>
            <a:r>
              <a:rPr lang="en-US" sz="1000" dirty="0" err="1">
                <a:solidFill>
                  <a:srgbClr val="0000FF"/>
                </a:solidFill>
                <a:latin typeface="Cascadia Mono" panose="020B0609020000020004" pitchFamily="49" charset="0"/>
              </a:rPr>
              <a:t>Retangulo</a:t>
            </a:r>
            <a:r>
              <a:rPr lang="en-US" sz="1000" dirty="0">
                <a:solidFill>
                  <a:srgbClr val="0000FF"/>
                </a:solidFill>
                <a:latin typeface="Cascadia Mono" panose="020B0609020000020004" pitchFamily="49" charset="0"/>
              </a:rPr>
              <a:t>(10, 12);</a:t>
            </a:r>
          </a:p>
          <a:p>
            <a:r>
              <a:rPr lang="en-US" sz="1000" dirty="0">
                <a:solidFill>
                  <a:srgbClr val="0000FF"/>
                </a:solidFill>
                <a:latin typeface="Cascadia Mono" panose="020B0609020000020004" pitchFamily="49" charset="0"/>
              </a:rPr>
              <a:t>var </a:t>
            </a:r>
            <a:r>
              <a:rPr lang="en-US" sz="1000" dirty="0" err="1">
                <a:solidFill>
                  <a:srgbClr val="0000FF"/>
                </a:solidFill>
                <a:latin typeface="Cascadia Mono" panose="020B0609020000020004" pitchFamily="49" charset="0"/>
              </a:rPr>
              <a:t>circulo</a:t>
            </a:r>
            <a:r>
              <a:rPr lang="en-US" sz="1000" dirty="0">
                <a:solidFill>
                  <a:srgbClr val="0000FF"/>
                </a:solidFill>
                <a:latin typeface="Cascadia Mono" panose="020B0609020000020004" pitchFamily="49" charset="0"/>
              </a:rPr>
              <a:t> = new </a:t>
            </a:r>
            <a:r>
              <a:rPr lang="en-US" sz="1000" dirty="0" err="1">
                <a:solidFill>
                  <a:srgbClr val="0000FF"/>
                </a:solidFill>
                <a:latin typeface="Cascadia Mono" panose="020B0609020000020004" pitchFamily="49" charset="0"/>
              </a:rPr>
              <a:t>Circulo</a:t>
            </a:r>
            <a:r>
              <a:rPr lang="en-US" sz="1000" dirty="0">
                <a:solidFill>
                  <a:srgbClr val="0000FF"/>
                </a:solidFill>
                <a:latin typeface="Cascadia Mono" panose="020B0609020000020004" pitchFamily="49" charset="0"/>
              </a:rPr>
              <a:t>(3);</a:t>
            </a:r>
          </a:p>
          <a:p>
            <a:endParaRPr lang="en-US" sz="1000" dirty="0">
              <a:solidFill>
                <a:srgbClr val="0000FF"/>
              </a:solidFill>
              <a:latin typeface="Cascadia Mono" panose="020B0609020000020004" pitchFamily="49" charset="0"/>
            </a:endParaRPr>
          </a:p>
          <a:p>
            <a:r>
              <a:rPr lang="en-US" sz="1000" dirty="0" err="1">
                <a:solidFill>
                  <a:srgbClr val="0000FF"/>
                </a:solidFill>
                <a:latin typeface="Cascadia Mono" panose="020B0609020000020004" pitchFamily="49" charset="0"/>
              </a:rPr>
              <a:t>Console.WriteLine</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Quadrado</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Forma.ExibeArea</a:t>
            </a:r>
            <a:r>
              <a:rPr lang="en-US" sz="1000" dirty="0">
                <a:solidFill>
                  <a:srgbClr val="0000FF"/>
                </a:solidFill>
                <a:latin typeface="Cascadia Mono" panose="020B0609020000020004" pitchFamily="49" charset="0"/>
              </a:rPr>
              <a:t>(</a:t>
            </a:r>
            <a:r>
              <a:rPr lang="en-US" sz="1000" dirty="0" err="1">
                <a:solidFill>
                  <a:srgbClr val="0000FF"/>
                </a:solidFill>
                <a:latin typeface="Cascadia Mono" panose="020B0609020000020004" pitchFamily="49" charset="0"/>
              </a:rPr>
              <a:t>quadrado</a:t>
            </a:r>
            <a:r>
              <a:rPr lang="en-US" sz="1000" dirty="0">
                <a:solidFill>
                  <a:srgbClr val="0000FF"/>
                </a:solidFill>
                <a:latin typeface="Cascadia Mono" panose="020B0609020000020004" pitchFamily="49" charset="0"/>
              </a:rPr>
              <a:t>)}");</a:t>
            </a:r>
          </a:p>
          <a:p>
            <a:r>
              <a:rPr lang="en-US" sz="1000" dirty="0" err="1">
                <a:solidFill>
                  <a:srgbClr val="0000FF"/>
                </a:solidFill>
                <a:latin typeface="Cascadia Mono" panose="020B0609020000020004" pitchFamily="49" charset="0"/>
              </a:rPr>
              <a:t>Console.WriteLine</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Retangulo</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Forma.ExibeArea</a:t>
            </a:r>
            <a:r>
              <a:rPr lang="en-US" sz="1000" dirty="0">
                <a:solidFill>
                  <a:srgbClr val="0000FF"/>
                </a:solidFill>
                <a:latin typeface="Cascadia Mono" panose="020B0609020000020004" pitchFamily="49" charset="0"/>
              </a:rPr>
              <a:t>(</a:t>
            </a:r>
            <a:r>
              <a:rPr lang="en-US" sz="1000" dirty="0" err="1">
                <a:solidFill>
                  <a:srgbClr val="0000FF"/>
                </a:solidFill>
                <a:latin typeface="Cascadia Mono" panose="020B0609020000020004" pitchFamily="49" charset="0"/>
              </a:rPr>
              <a:t>retangulo</a:t>
            </a:r>
            <a:r>
              <a:rPr lang="en-US" sz="1000" dirty="0">
                <a:solidFill>
                  <a:srgbClr val="0000FF"/>
                </a:solidFill>
                <a:latin typeface="Cascadia Mono" panose="020B0609020000020004" pitchFamily="49" charset="0"/>
              </a:rPr>
              <a:t>)}");</a:t>
            </a:r>
          </a:p>
          <a:p>
            <a:r>
              <a:rPr lang="en-US" sz="1000" dirty="0" err="1">
                <a:solidFill>
                  <a:srgbClr val="0000FF"/>
                </a:solidFill>
                <a:latin typeface="Cascadia Mono" panose="020B0609020000020004" pitchFamily="49" charset="0"/>
              </a:rPr>
              <a:t>Console.WriteLine</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Circulo</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Forma.ExibeArea</a:t>
            </a:r>
            <a:r>
              <a:rPr lang="en-US" sz="1000" dirty="0">
                <a:solidFill>
                  <a:srgbClr val="0000FF"/>
                </a:solidFill>
                <a:latin typeface="Cascadia Mono" panose="020B0609020000020004" pitchFamily="49" charset="0"/>
              </a:rPr>
              <a:t>(</a:t>
            </a:r>
            <a:r>
              <a:rPr lang="en-US" sz="1000" dirty="0" err="1">
                <a:solidFill>
                  <a:srgbClr val="0000FF"/>
                </a:solidFill>
                <a:latin typeface="Cascadia Mono" panose="020B0609020000020004" pitchFamily="49" charset="0"/>
              </a:rPr>
              <a:t>circulo</a:t>
            </a:r>
            <a:r>
              <a:rPr lang="en-US" sz="1000" dirty="0">
                <a:solidFill>
                  <a:srgbClr val="0000FF"/>
                </a:solidFill>
                <a:latin typeface="Cascadia Mono" panose="020B0609020000020004" pitchFamily="49" charset="0"/>
              </a:rPr>
              <a:t>)}");</a:t>
            </a:r>
          </a:p>
          <a:p>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Forma </a:t>
            </a:r>
            <a:r>
              <a:rPr lang="en-US" sz="1000" dirty="0" err="1">
                <a:solidFill>
                  <a:srgbClr val="0000FF"/>
                </a:solidFill>
                <a:latin typeface="Cascadia Mono" panose="020B0609020000020004" pitchFamily="49" charset="0"/>
              </a:rPr>
              <a:t>quadradop</a:t>
            </a:r>
            <a:r>
              <a:rPr lang="en-US" sz="1000" dirty="0">
                <a:solidFill>
                  <a:srgbClr val="0000FF"/>
                </a:solidFill>
                <a:latin typeface="Cascadia Mono" panose="020B0609020000020004" pitchFamily="49" charset="0"/>
              </a:rPr>
              <a:t> = new </a:t>
            </a:r>
            <a:r>
              <a:rPr lang="en-US" sz="1000" dirty="0" err="1">
                <a:solidFill>
                  <a:srgbClr val="0000FF"/>
                </a:solidFill>
                <a:latin typeface="Cascadia Mono" panose="020B0609020000020004" pitchFamily="49" charset="0"/>
              </a:rPr>
              <a:t>Quadrado</a:t>
            </a:r>
            <a:r>
              <a:rPr lang="en-US" sz="1000" dirty="0">
                <a:solidFill>
                  <a:srgbClr val="0000FF"/>
                </a:solidFill>
                <a:latin typeface="Cascadia Mono" panose="020B0609020000020004" pitchFamily="49" charset="0"/>
              </a:rPr>
              <a:t>(5);</a:t>
            </a:r>
          </a:p>
          <a:p>
            <a:r>
              <a:rPr lang="en-US" sz="1000" dirty="0">
                <a:solidFill>
                  <a:srgbClr val="0000FF"/>
                </a:solidFill>
                <a:latin typeface="Cascadia Mono" panose="020B0609020000020004" pitchFamily="49" charset="0"/>
              </a:rPr>
              <a:t>Forma </a:t>
            </a:r>
            <a:r>
              <a:rPr lang="en-US" sz="1000" dirty="0" err="1">
                <a:solidFill>
                  <a:srgbClr val="0000FF"/>
                </a:solidFill>
                <a:latin typeface="Cascadia Mono" panose="020B0609020000020004" pitchFamily="49" charset="0"/>
              </a:rPr>
              <a:t>retangulop</a:t>
            </a:r>
            <a:r>
              <a:rPr lang="en-US" sz="1000" dirty="0">
                <a:solidFill>
                  <a:srgbClr val="0000FF"/>
                </a:solidFill>
                <a:latin typeface="Cascadia Mono" panose="020B0609020000020004" pitchFamily="49" charset="0"/>
              </a:rPr>
              <a:t> = new </a:t>
            </a:r>
            <a:r>
              <a:rPr lang="en-US" sz="1000" dirty="0" err="1">
                <a:solidFill>
                  <a:srgbClr val="0000FF"/>
                </a:solidFill>
                <a:latin typeface="Cascadia Mono" panose="020B0609020000020004" pitchFamily="49" charset="0"/>
              </a:rPr>
              <a:t>Retangulo</a:t>
            </a:r>
            <a:r>
              <a:rPr lang="en-US" sz="1000" dirty="0">
                <a:solidFill>
                  <a:srgbClr val="0000FF"/>
                </a:solidFill>
                <a:latin typeface="Cascadia Mono" panose="020B0609020000020004" pitchFamily="49" charset="0"/>
              </a:rPr>
              <a:t>(10, 12);</a:t>
            </a:r>
          </a:p>
          <a:p>
            <a:r>
              <a:rPr lang="en-US" sz="1000" dirty="0">
                <a:solidFill>
                  <a:srgbClr val="0000FF"/>
                </a:solidFill>
                <a:latin typeface="Cascadia Mono" panose="020B0609020000020004" pitchFamily="49" charset="0"/>
              </a:rPr>
              <a:t>Forma </a:t>
            </a:r>
            <a:r>
              <a:rPr lang="en-US" sz="1000" dirty="0" err="1">
                <a:solidFill>
                  <a:srgbClr val="0000FF"/>
                </a:solidFill>
                <a:latin typeface="Cascadia Mono" panose="020B0609020000020004" pitchFamily="49" charset="0"/>
              </a:rPr>
              <a:t>circulop</a:t>
            </a:r>
            <a:r>
              <a:rPr lang="en-US" sz="1000" dirty="0">
                <a:solidFill>
                  <a:srgbClr val="0000FF"/>
                </a:solidFill>
                <a:latin typeface="Cascadia Mono" panose="020B0609020000020004" pitchFamily="49" charset="0"/>
              </a:rPr>
              <a:t> = new </a:t>
            </a:r>
            <a:r>
              <a:rPr lang="en-US" sz="1000" dirty="0" err="1">
                <a:solidFill>
                  <a:srgbClr val="0000FF"/>
                </a:solidFill>
                <a:latin typeface="Cascadia Mono" panose="020B0609020000020004" pitchFamily="49" charset="0"/>
              </a:rPr>
              <a:t>Circulo</a:t>
            </a:r>
            <a:r>
              <a:rPr lang="en-US" sz="1000" dirty="0">
                <a:solidFill>
                  <a:srgbClr val="0000FF"/>
                </a:solidFill>
                <a:latin typeface="Cascadia Mono" panose="020B0609020000020004" pitchFamily="49" charset="0"/>
              </a:rPr>
              <a:t>(3);</a:t>
            </a:r>
          </a:p>
          <a:p>
            <a:endParaRPr lang="en-US" sz="1000" dirty="0">
              <a:solidFill>
                <a:srgbClr val="0000FF"/>
              </a:solidFill>
              <a:latin typeface="Cascadia Mono" panose="020B0609020000020004" pitchFamily="49" charset="0"/>
            </a:endParaRPr>
          </a:p>
          <a:p>
            <a:r>
              <a:rPr lang="en-US" sz="1000" dirty="0" err="1">
                <a:solidFill>
                  <a:srgbClr val="0000FF"/>
                </a:solidFill>
                <a:latin typeface="Cascadia Mono" panose="020B0609020000020004" pitchFamily="49" charset="0"/>
              </a:rPr>
              <a:t>Console.WriteLine</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Quadrado</a:t>
            </a:r>
            <a:r>
              <a:rPr lang="en-US" sz="1000" dirty="0">
                <a:solidFill>
                  <a:srgbClr val="0000FF"/>
                </a:solidFill>
                <a:latin typeface="Cascadia Mono" panose="020B0609020000020004" pitchFamily="49" charset="0"/>
              </a:rPr>
              <a:t> Pai: {</a:t>
            </a:r>
            <a:r>
              <a:rPr lang="en-US" sz="1000" dirty="0" err="1">
                <a:solidFill>
                  <a:srgbClr val="0000FF"/>
                </a:solidFill>
                <a:latin typeface="Cascadia Mono" panose="020B0609020000020004" pitchFamily="49" charset="0"/>
              </a:rPr>
              <a:t>Forma.ExibeArea</a:t>
            </a:r>
            <a:r>
              <a:rPr lang="en-US" sz="1000" dirty="0">
                <a:solidFill>
                  <a:srgbClr val="0000FF"/>
                </a:solidFill>
                <a:latin typeface="Cascadia Mono" panose="020B0609020000020004" pitchFamily="49" charset="0"/>
              </a:rPr>
              <a:t>(</a:t>
            </a:r>
            <a:r>
              <a:rPr lang="en-US" sz="1000" dirty="0" err="1">
                <a:solidFill>
                  <a:srgbClr val="0000FF"/>
                </a:solidFill>
                <a:latin typeface="Cascadia Mono" panose="020B0609020000020004" pitchFamily="49" charset="0"/>
              </a:rPr>
              <a:t>quadradop</a:t>
            </a:r>
            <a:r>
              <a:rPr lang="en-US" sz="1000" dirty="0">
                <a:solidFill>
                  <a:srgbClr val="0000FF"/>
                </a:solidFill>
                <a:latin typeface="Cascadia Mono" panose="020B0609020000020004" pitchFamily="49" charset="0"/>
              </a:rPr>
              <a:t>)}");</a:t>
            </a:r>
          </a:p>
          <a:p>
            <a:r>
              <a:rPr lang="en-US" sz="1000" dirty="0" err="1">
                <a:solidFill>
                  <a:srgbClr val="0000FF"/>
                </a:solidFill>
                <a:latin typeface="Cascadia Mono" panose="020B0609020000020004" pitchFamily="49" charset="0"/>
              </a:rPr>
              <a:t>Console.WriteLine</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Retangulo</a:t>
            </a:r>
            <a:r>
              <a:rPr lang="en-US" sz="1000" dirty="0">
                <a:solidFill>
                  <a:srgbClr val="0000FF"/>
                </a:solidFill>
                <a:latin typeface="Cascadia Mono" panose="020B0609020000020004" pitchFamily="49" charset="0"/>
              </a:rPr>
              <a:t> Pai: {</a:t>
            </a:r>
            <a:r>
              <a:rPr lang="en-US" sz="1000" dirty="0" err="1">
                <a:solidFill>
                  <a:srgbClr val="0000FF"/>
                </a:solidFill>
                <a:latin typeface="Cascadia Mono" panose="020B0609020000020004" pitchFamily="49" charset="0"/>
              </a:rPr>
              <a:t>Forma.ExibeArea</a:t>
            </a:r>
            <a:r>
              <a:rPr lang="en-US" sz="1000" dirty="0">
                <a:solidFill>
                  <a:srgbClr val="0000FF"/>
                </a:solidFill>
                <a:latin typeface="Cascadia Mono" panose="020B0609020000020004" pitchFamily="49" charset="0"/>
              </a:rPr>
              <a:t>(</a:t>
            </a:r>
            <a:r>
              <a:rPr lang="en-US" sz="1000" dirty="0" err="1">
                <a:solidFill>
                  <a:srgbClr val="0000FF"/>
                </a:solidFill>
                <a:latin typeface="Cascadia Mono" panose="020B0609020000020004" pitchFamily="49" charset="0"/>
              </a:rPr>
              <a:t>retangulop</a:t>
            </a:r>
            <a:r>
              <a:rPr lang="en-US" sz="1000" dirty="0">
                <a:solidFill>
                  <a:srgbClr val="0000FF"/>
                </a:solidFill>
                <a:latin typeface="Cascadia Mono" panose="020B0609020000020004" pitchFamily="49" charset="0"/>
              </a:rPr>
              <a:t>)}");</a:t>
            </a:r>
          </a:p>
          <a:p>
            <a:r>
              <a:rPr lang="en-US" sz="1000" dirty="0" err="1">
                <a:solidFill>
                  <a:srgbClr val="0000FF"/>
                </a:solidFill>
                <a:latin typeface="Cascadia Mono" panose="020B0609020000020004" pitchFamily="49" charset="0"/>
              </a:rPr>
              <a:t>Console.WriteLine</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Circulo</a:t>
            </a:r>
            <a:r>
              <a:rPr lang="en-US" sz="1000" dirty="0">
                <a:solidFill>
                  <a:srgbClr val="0000FF"/>
                </a:solidFill>
                <a:latin typeface="Cascadia Mono" panose="020B0609020000020004" pitchFamily="49" charset="0"/>
              </a:rPr>
              <a:t> Pai: {</a:t>
            </a:r>
            <a:r>
              <a:rPr lang="en-US" sz="1000" dirty="0" err="1">
                <a:solidFill>
                  <a:srgbClr val="0000FF"/>
                </a:solidFill>
                <a:latin typeface="Cascadia Mono" panose="020B0609020000020004" pitchFamily="49" charset="0"/>
              </a:rPr>
              <a:t>Forma.ExibeArea</a:t>
            </a:r>
            <a:r>
              <a:rPr lang="en-US" sz="1000" dirty="0">
                <a:solidFill>
                  <a:srgbClr val="0000FF"/>
                </a:solidFill>
                <a:latin typeface="Cascadia Mono" panose="020B0609020000020004" pitchFamily="49" charset="0"/>
              </a:rPr>
              <a:t>(</a:t>
            </a:r>
            <a:r>
              <a:rPr lang="en-US" sz="1000" dirty="0" err="1">
                <a:solidFill>
                  <a:srgbClr val="0000FF"/>
                </a:solidFill>
                <a:latin typeface="Cascadia Mono" panose="020B0609020000020004" pitchFamily="49" charset="0"/>
              </a:rPr>
              <a:t>circulop</a:t>
            </a:r>
            <a:r>
              <a:rPr lang="en-US" sz="1000" dirty="0">
                <a:solidFill>
                  <a:srgbClr val="0000FF"/>
                </a:solidFill>
                <a:latin typeface="Cascadia Mono" panose="020B0609020000020004" pitchFamily="49" charset="0"/>
              </a:rPr>
              <a:t>)}");</a:t>
            </a:r>
          </a:p>
          <a:p>
            <a:endParaRPr lang="en-US" sz="1000" dirty="0">
              <a:solidFill>
                <a:srgbClr val="0000FF"/>
              </a:solidFill>
              <a:latin typeface="Cascadia Mono" panose="020B0609020000020004" pitchFamily="49" charset="0"/>
            </a:endParaRPr>
          </a:p>
          <a:p>
            <a:r>
              <a:rPr lang="en-US" sz="1000" dirty="0" err="1">
                <a:solidFill>
                  <a:srgbClr val="0000FF"/>
                </a:solidFill>
                <a:latin typeface="Cascadia Mono" panose="020B0609020000020004" pitchFamily="49" charset="0"/>
              </a:rPr>
              <a:t>Console.ReadKey</a:t>
            </a:r>
            <a:r>
              <a:rPr lang="en-US" sz="1000" dirty="0">
                <a:solidFill>
                  <a:srgbClr val="0000FF"/>
                </a:solidFill>
                <a:latin typeface="Cascadia Mono" panose="020B0609020000020004" pitchFamily="49" charset="0"/>
              </a:rPr>
              <a:t>(); </a:t>
            </a:r>
          </a:p>
        </p:txBody>
      </p:sp>
      <p:pic>
        <p:nvPicPr>
          <p:cNvPr id="5" name="Picture 4">
            <a:extLst>
              <a:ext uri="{FF2B5EF4-FFF2-40B4-BE49-F238E27FC236}">
                <a16:creationId xmlns:a16="http://schemas.microsoft.com/office/drawing/2014/main" id="{339EBC19-CF98-6C9D-12DC-F2B3305F8F58}"/>
              </a:ext>
            </a:extLst>
          </p:cNvPr>
          <p:cNvPicPr>
            <a:picLocks noChangeAspect="1"/>
          </p:cNvPicPr>
          <p:nvPr/>
        </p:nvPicPr>
        <p:blipFill>
          <a:blip r:embed="rId3"/>
          <a:stretch>
            <a:fillRect/>
          </a:stretch>
        </p:blipFill>
        <p:spPr>
          <a:xfrm>
            <a:off x="2286000" y="2719702"/>
            <a:ext cx="7924800" cy="1971675"/>
          </a:xfrm>
          <a:prstGeom prst="rect">
            <a:avLst/>
          </a:prstGeom>
        </p:spPr>
      </p:pic>
    </p:spTree>
    <p:extLst>
      <p:ext uri="{BB962C8B-B14F-4D97-AF65-F5344CB8AC3E}">
        <p14:creationId xmlns:p14="http://schemas.microsoft.com/office/powerpoint/2010/main" val="42395986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inVertic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15" y="5872595"/>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1138773"/>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err="1">
                <a:solidFill>
                  <a:schemeClr val="bg1"/>
                </a:solidFill>
              </a:rPr>
              <a:t>L</a:t>
            </a:r>
            <a:r>
              <a:rPr lang="pt-BR" sz="2400" dirty="0" err="1">
                <a:solidFill>
                  <a:schemeClr val="bg1"/>
                </a:solidFill>
              </a:rPr>
              <a:t>iskov</a:t>
            </a:r>
            <a:r>
              <a:rPr lang="pt-BR" sz="2400" dirty="0">
                <a:solidFill>
                  <a:schemeClr val="bg1"/>
                </a:solidFill>
              </a:rPr>
              <a:t> </a:t>
            </a:r>
            <a:r>
              <a:rPr lang="pt-BR" sz="2400" dirty="0" err="1">
                <a:solidFill>
                  <a:schemeClr val="bg1"/>
                </a:solidFill>
              </a:rPr>
              <a:t>Substitution</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da substituição de </a:t>
            </a:r>
            <a:r>
              <a:rPr lang="pt-BR" sz="2400" dirty="0" err="1">
                <a:solidFill>
                  <a:schemeClr val="bg1"/>
                </a:solidFill>
              </a:rPr>
              <a:t>Liskov</a:t>
            </a:r>
            <a:r>
              <a:rPr lang="pt-BR" sz="2400" dirty="0">
                <a:solidFill>
                  <a:schemeClr val="bg1"/>
                </a:solidFill>
              </a:rPr>
              <a:t>  </a:t>
            </a:r>
          </a:p>
          <a:p>
            <a:pPr algn="ctr"/>
            <a:r>
              <a:rPr lang="pt-BR" sz="2400" dirty="0">
                <a:solidFill>
                  <a:schemeClr val="bg1"/>
                </a:solidFill>
              </a:rPr>
              <a:t>Uma classe derivada deve ser substituível por sua classe base</a:t>
            </a: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469900" y="1409054"/>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0375325-9BF1-02D4-2EAC-B542AEB425A5}"/>
              </a:ext>
            </a:extLst>
          </p:cNvPr>
          <p:cNvSpPr txBox="1"/>
          <p:nvPr/>
        </p:nvSpPr>
        <p:spPr>
          <a:xfrm>
            <a:off x="469899" y="1707606"/>
            <a:ext cx="5240021" cy="1785104"/>
          </a:xfrm>
          <a:prstGeom prst="rect">
            <a:avLst/>
          </a:prstGeom>
          <a:solidFill>
            <a:srgbClr val="FF000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abstract class </a:t>
            </a:r>
            <a:r>
              <a:rPr lang="en-US" sz="1000" dirty="0" err="1">
                <a:solidFill>
                  <a:srgbClr val="0000FF"/>
                </a:solidFill>
                <a:latin typeface="Cascadia Mono" panose="020B0609020000020004" pitchFamily="49" charset="0"/>
              </a:rPr>
              <a:t>Recebimento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int Id { get; }</a:t>
            </a:r>
          </a:p>
          <a:p>
            <a:r>
              <a:rPr lang="en-US" sz="1000" dirty="0">
                <a:solidFill>
                  <a:srgbClr val="0000FF"/>
                </a:solidFill>
                <a:latin typeface="Cascadia Mono" panose="020B0609020000020004" pitchFamily="49" charset="0"/>
              </a:rPr>
              <a:t>    public </a:t>
            </a:r>
            <a:r>
              <a:rPr lang="en-US" sz="1000" dirty="0" err="1">
                <a:solidFill>
                  <a:srgbClr val="0000FF"/>
                </a:solidFill>
                <a:latin typeface="Cascadia Mono" panose="020B0609020000020004" pitchFamily="49" charset="0"/>
              </a:rPr>
              <a:t>DateTime</a:t>
            </a:r>
            <a:r>
              <a:rPr lang="en-US" sz="1000" dirty="0">
                <a:solidFill>
                  <a:srgbClr val="0000FF"/>
                </a:solidFill>
                <a:latin typeface="Cascadia Mono" panose="020B0609020000020004" pitchFamily="49" charset="0"/>
              </a:rPr>
              <a:t> Data { get; }</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NotaFiscal</a:t>
            </a:r>
            <a:r>
              <a:rPr lang="en-US" sz="1000" dirty="0">
                <a:solidFill>
                  <a:srgbClr val="0000FF"/>
                </a:solidFill>
                <a:latin typeface="Cascadia Mono" panose="020B0609020000020004" pitchFamily="49" charset="0"/>
              </a:rPr>
              <a:t> { get; }</a:t>
            </a:r>
          </a:p>
          <a:p>
            <a:r>
              <a:rPr lang="en-US" sz="1000" dirty="0">
                <a:solidFill>
                  <a:srgbClr val="0000FF"/>
                </a:solidFill>
                <a:latin typeface="Cascadia Mono" panose="020B0609020000020004" pitchFamily="49" charset="0"/>
              </a:rPr>
              <a:t>    public int </a:t>
            </a:r>
            <a:r>
              <a:rPr lang="en-US" sz="1000" dirty="0" err="1">
                <a:solidFill>
                  <a:srgbClr val="0000FF"/>
                </a:solidFill>
                <a:latin typeface="Cascadia Mono" panose="020B0609020000020004" pitchFamily="49" charset="0"/>
              </a:rPr>
              <a:t>IdFuncionario</a:t>
            </a:r>
            <a:r>
              <a:rPr lang="en-US" sz="1000" dirty="0">
                <a:solidFill>
                  <a:srgbClr val="0000FF"/>
                </a:solidFill>
                <a:latin typeface="Cascadia Mono" panose="020B0609020000020004" pitchFamily="49" charset="0"/>
              </a:rPr>
              <a:t> { get; }</a:t>
            </a:r>
          </a:p>
          <a:p>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    public virtual string </a:t>
            </a:r>
            <a:r>
              <a:rPr lang="en-US" sz="1000" dirty="0" err="1">
                <a:solidFill>
                  <a:srgbClr val="0000FF"/>
                </a:solidFill>
                <a:latin typeface="Cascadia Mono" panose="020B0609020000020004" pitchFamily="49" charset="0"/>
              </a:rPr>
              <a:t>DescarregarMercadoria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virtual string </a:t>
            </a:r>
            <a:r>
              <a:rPr lang="en-US" sz="1000" dirty="0" err="1">
                <a:solidFill>
                  <a:srgbClr val="0000FF"/>
                </a:solidFill>
                <a:latin typeface="Cascadia Mono" panose="020B0609020000020004" pitchFamily="49" charset="0"/>
              </a:rPr>
              <a:t>ConferrirMercadoria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virtual string </a:t>
            </a:r>
            <a:r>
              <a:rPr lang="en-US" sz="1000" dirty="0" err="1">
                <a:solidFill>
                  <a:srgbClr val="0000FF"/>
                </a:solidFill>
                <a:latin typeface="Cascadia Mono" panose="020B0609020000020004" pitchFamily="49" charset="0"/>
              </a:rPr>
              <a:t>AprovarDivergencia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13" name="TextBox 12">
            <a:extLst>
              <a:ext uri="{FF2B5EF4-FFF2-40B4-BE49-F238E27FC236}">
                <a16:creationId xmlns:a16="http://schemas.microsoft.com/office/drawing/2014/main" id="{452992FD-50B5-115D-62D7-B0BC552073F5}"/>
              </a:ext>
            </a:extLst>
          </p:cNvPr>
          <p:cNvSpPr txBox="1"/>
          <p:nvPr/>
        </p:nvSpPr>
        <p:spPr>
          <a:xfrm>
            <a:off x="469900" y="3798828"/>
            <a:ext cx="5240020" cy="1785104"/>
          </a:xfrm>
          <a:prstGeom prst="rect">
            <a:avLst/>
          </a:prstGeom>
          <a:solidFill>
            <a:srgbClr val="FF000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Ajudante</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Recebimento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int Id { get; }</a:t>
            </a:r>
          </a:p>
          <a:p>
            <a:r>
              <a:rPr lang="en-US" sz="1000" dirty="0">
                <a:solidFill>
                  <a:srgbClr val="0000FF"/>
                </a:solidFill>
                <a:latin typeface="Cascadia Mono" panose="020B0609020000020004" pitchFamily="49" charset="0"/>
              </a:rPr>
              <a:t>    public </a:t>
            </a:r>
            <a:r>
              <a:rPr lang="en-US" sz="1000" dirty="0" err="1">
                <a:solidFill>
                  <a:srgbClr val="0000FF"/>
                </a:solidFill>
                <a:latin typeface="Cascadia Mono" panose="020B0609020000020004" pitchFamily="49" charset="0"/>
              </a:rPr>
              <a:t>DateTime</a:t>
            </a:r>
            <a:r>
              <a:rPr lang="en-US" sz="1000" dirty="0">
                <a:solidFill>
                  <a:srgbClr val="0000FF"/>
                </a:solidFill>
                <a:latin typeface="Cascadia Mono" panose="020B0609020000020004" pitchFamily="49" charset="0"/>
              </a:rPr>
              <a:t> Data { get; }</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NotaFiscal</a:t>
            </a:r>
            <a:r>
              <a:rPr lang="en-US" sz="1000" dirty="0">
                <a:solidFill>
                  <a:srgbClr val="0000FF"/>
                </a:solidFill>
                <a:latin typeface="Cascadia Mono" panose="020B0609020000020004" pitchFamily="49" charset="0"/>
              </a:rPr>
              <a:t> { get; }</a:t>
            </a:r>
          </a:p>
          <a:p>
            <a:r>
              <a:rPr lang="en-US" sz="1000" dirty="0">
                <a:solidFill>
                  <a:srgbClr val="0000FF"/>
                </a:solidFill>
                <a:latin typeface="Cascadia Mono" panose="020B0609020000020004" pitchFamily="49" charset="0"/>
              </a:rPr>
              <a:t>    public int </a:t>
            </a:r>
            <a:r>
              <a:rPr lang="en-US" sz="1000" dirty="0" err="1">
                <a:solidFill>
                  <a:srgbClr val="0000FF"/>
                </a:solidFill>
                <a:latin typeface="Cascadia Mono" panose="020B0609020000020004" pitchFamily="49" charset="0"/>
              </a:rPr>
              <a:t>IdFuncionario</a:t>
            </a:r>
            <a:r>
              <a:rPr lang="en-US" sz="1000" dirty="0">
                <a:solidFill>
                  <a:srgbClr val="0000FF"/>
                </a:solidFill>
                <a:latin typeface="Cascadia Mono" panose="020B0609020000020004" pitchFamily="49" charset="0"/>
              </a:rPr>
              <a:t> { get; }</a:t>
            </a:r>
          </a:p>
          <a:p>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    public virtual string </a:t>
            </a:r>
            <a:r>
              <a:rPr lang="en-US" sz="1000" dirty="0" err="1">
                <a:solidFill>
                  <a:srgbClr val="0000FF"/>
                </a:solidFill>
                <a:latin typeface="Cascadia Mono" panose="020B0609020000020004" pitchFamily="49" charset="0"/>
              </a:rPr>
              <a:t>DescarregarMercadoria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virtual string </a:t>
            </a:r>
            <a:r>
              <a:rPr lang="en-US" sz="1000" dirty="0" err="1">
                <a:solidFill>
                  <a:srgbClr val="0000FF"/>
                </a:solidFill>
                <a:latin typeface="Cascadia Mono" panose="020B0609020000020004" pitchFamily="49" charset="0"/>
              </a:rPr>
              <a:t>ConferrirMercadoria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virtual string </a:t>
            </a:r>
            <a:r>
              <a:rPr lang="en-US" sz="1000" dirty="0" err="1">
                <a:solidFill>
                  <a:srgbClr val="0000FF"/>
                </a:solidFill>
                <a:latin typeface="Cascadia Mono" panose="020B0609020000020004" pitchFamily="49" charset="0"/>
              </a:rPr>
              <a:t>AprovarDivergencia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14" name="TextBox 13">
            <a:extLst>
              <a:ext uri="{FF2B5EF4-FFF2-40B4-BE49-F238E27FC236}">
                <a16:creationId xmlns:a16="http://schemas.microsoft.com/office/drawing/2014/main" id="{67E50E4B-BE02-AA09-2CA5-44E693696C49}"/>
              </a:ext>
            </a:extLst>
          </p:cNvPr>
          <p:cNvSpPr txBox="1"/>
          <p:nvPr/>
        </p:nvSpPr>
        <p:spPr>
          <a:xfrm>
            <a:off x="6096000" y="1707606"/>
            <a:ext cx="5346700" cy="1785104"/>
          </a:xfrm>
          <a:prstGeom prst="rect">
            <a:avLst/>
          </a:prstGeom>
          <a:solidFill>
            <a:srgbClr val="FF000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Conferente</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Recebimento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int Id { get; }</a:t>
            </a:r>
          </a:p>
          <a:p>
            <a:r>
              <a:rPr lang="en-US" sz="1000" dirty="0">
                <a:solidFill>
                  <a:srgbClr val="0000FF"/>
                </a:solidFill>
                <a:latin typeface="Cascadia Mono" panose="020B0609020000020004" pitchFamily="49" charset="0"/>
              </a:rPr>
              <a:t>    public </a:t>
            </a:r>
            <a:r>
              <a:rPr lang="en-US" sz="1000" dirty="0" err="1">
                <a:solidFill>
                  <a:srgbClr val="0000FF"/>
                </a:solidFill>
                <a:latin typeface="Cascadia Mono" panose="020B0609020000020004" pitchFamily="49" charset="0"/>
              </a:rPr>
              <a:t>DateTime</a:t>
            </a:r>
            <a:r>
              <a:rPr lang="en-US" sz="1000" dirty="0">
                <a:solidFill>
                  <a:srgbClr val="0000FF"/>
                </a:solidFill>
                <a:latin typeface="Cascadia Mono" panose="020B0609020000020004" pitchFamily="49" charset="0"/>
              </a:rPr>
              <a:t> Data { get; }</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NotaFiscal</a:t>
            </a:r>
            <a:r>
              <a:rPr lang="en-US" sz="1000" dirty="0">
                <a:solidFill>
                  <a:srgbClr val="0000FF"/>
                </a:solidFill>
                <a:latin typeface="Cascadia Mono" panose="020B0609020000020004" pitchFamily="49" charset="0"/>
              </a:rPr>
              <a:t> { get; }</a:t>
            </a:r>
          </a:p>
          <a:p>
            <a:r>
              <a:rPr lang="en-US" sz="1000" dirty="0">
                <a:solidFill>
                  <a:srgbClr val="0000FF"/>
                </a:solidFill>
                <a:latin typeface="Cascadia Mono" panose="020B0609020000020004" pitchFamily="49" charset="0"/>
              </a:rPr>
              <a:t>    public int </a:t>
            </a:r>
            <a:r>
              <a:rPr lang="en-US" sz="1000" dirty="0" err="1">
                <a:solidFill>
                  <a:srgbClr val="0000FF"/>
                </a:solidFill>
                <a:latin typeface="Cascadia Mono" panose="020B0609020000020004" pitchFamily="49" charset="0"/>
              </a:rPr>
              <a:t>IdFuncionario</a:t>
            </a:r>
            <a:r>
              <a:rPr lang="en-US" sz="1000" dirty="0">
                <a:solidFill>
                  <a:srgbClr val="0000FF"/>
                </a:solidFill>
                <a:latin typeface="Cascadia Mono" panose="020B0609020000020004" pitchFamily="49" charset="0"/>
              </a:rPr>
              <a:t> { get; }</a:t>
            </a:r>
          </a:p>
          <a:p>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    public virtual string </a:t>
            </a:r>
            <a:r>
              <a:rPr lang="en-US" sz="1000" dirty="0" err="1">
                <a:solidFill>
                  <a:srgbClr val="0000FF"/>
                </a:solidFill>
                <a:latin typeface="Cascadia Mono" panose="020B0609020000020004" pitchFamily="49" charset="0"/>
              </a:rPr>
              <a:t>DescarregarMercadoria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virtual string </a:t>
            </a:r>
            <a:r>
              <a:rPr lang="en-US" sz="1000" dirty="0" err="1">
                <a:solidFill>
                  <a:srgbClr val="0000FF"/>
                </a:solidFill>
                <a:latin typeface="Cascadia Mono" panose="020B0609020000020004" pitchFamily="49" charset="0"/>
              </a:rPr>
              <a:t>ConferrirMercadoria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virtual string </a:t>
            </a:r>
            <a:r>
              <a:rPr lang="en-US" sz="1000" dirty="0" err="1">
                <a:solidFill>
                  <a:srgbClr val="0000FF"/>
                </a:solidFill>
                <a:latin typeface="Cascadia Mono" panose="020B0609020000020004" pitchFamily="49" charset="0"/>
              </a:rPr>
              <a:t>AprovarDivergencia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15" name="TextBox 14">
            <a:extLst>
              <a:ext uri="{FF2B5EF4-FFF2-40B4-BE49-F238E27FC236}">
                <a16:creationId xmlns:a16="http://schemas.microsoft.com/office/drawing/2014/main" id="{AA5F23B3-431C-289B-56F6-10A2EC4561B5}"/>
              </a:ext>
            </a:extLst>
          </p:cNvPr>
          <p:cNvSpPr txBox="1"/>
          <p:nvPr/>
        </p:nvSpPr>
        <p:spPr>
          <a:xfrm>
            <a:off x="6096001" y="3798828"/>
            <a:ext cx="5346700" cy="1785104"/>
          </a:xfrm>
          <a:prstGeom prst="rect">
            <a:avLst/>
          </a:prstGeom>
          <a:solidFill>
            <a:srgbClr val="FF000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class Supervisor : </a:t>
            </a:r>
            <a:r>
              <a:rPr lang="en-US" sz="1000" dirty="0" err="1">
                <a:solidFill>
                  <a:srgbClr val="0000FF"/>
                </a:solidFill>
                <a:latin typeface="Cascadia Mono" panose="020B0609020000020004" pitchFamily="49" charset="0"/>
              </a:rPr>
              <a:t>Recebimento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int Id { get; }</a:t>
            </a:r>
          </a:p>
          <a:p>
            <a:r>
              <a:rPr lang="en-US" sz="1000" dirty="0">
                <a:solidFill>
                  <a:srgbClr val="0000FF"/>
                </a:solidFill>
                <a:latin typeface="Cascadia Mono" panose="020B0609020000020004" pitchFamily="49" charset="0"/>
              </a:rPr>
              <a:t>    public </a:t>
            </a:r>
            <a:r>
              <a:rPr lang="en-US" sz="1000" dirty="0" err="1">
                <a:solidFill>
                  <a:srgbClr val="0000FF"/>
                </a:solidFill>
                <a:latin typeface="Cascadia Mono" panose="020B0609020000020004" pitchFamily="49" charset="0"/>
              </a:rPr>
              <a:t>DateTime</a:t>
            </a:r>
            <a:r>
              <a:rPr lang="en-US" sz="1000" dirty="0">
                <a:solidFill>
                  <a:srgbClr val="0000FF"/>
                </a:solidFill>
                <a:latin typeface="Cascadia Mono" panose="020B0609020000020004" pitchFamily="49" charset="0"/>
              </a:rPr>
              <a:t> Data { get; }</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NotaFiscal</a:t>
            </a:r>
            <a:r>
              <a:rPr lang="en-US" sz="1000" dirty="0">
                <a:solidFill>
                  <a:srgbClr val="0000FF"/>
                </a:solidFill>
                <a:latin typeface="Cascadia Mono" panose="020B0609020000020004" pitchFamily="49" charset="0"/>
              </a:rPr>
              <a:t> { get; }</a:t>
            </a:r>
          </a:p>
          <a:p>
            <a:r>
              <a:rPr lang="en-US" sz="1000" dirty="0">
                <a:solidFill>
                  <a:srgbClr val="0000FF"/>
                </a:solidFill>
                <a:latin typeface="Cascadia Mono" panose="020B0609020000020004" pitchFamily="49" charset="0"/>
              </a:rPr>
              <a:t>    public int </a:t>
            </a:r>
            <a:r>
              <a:rPr lang="en-US" sz="1000" dirty="0" err="1">
                <a:solidFill>
                  <a:srgbClr val="0000FF"/>
                </a:solidFill>
                <a:latin typeface="Cascadia Mono" panose="020B0609020000020004" pitchFamily="49" charset="0"/>
              </a:rPr>
              <a:t>IdFuncionario</a:t>
            </a:r>
            <a:r>
              <a:rPr lang="en-US" sz="1000" dirty="0">
                <a:solidFill>
                  <a:srgbClr val="0000FF"/>
                </a:solidFill>
                <a:latin typeface="Cascadia Mono" panose="020B0609020000020004" pitchFamily="49" charset="0"/>
              </a:rPr>
              <a:t> { get; }</a:t>
            </a:r>
          </a:p>
          <a:p>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    public virtual string </a:t>
            </a:r>
            <a:r>
              <a:rPr lang="en-US" sz="1000" dirty="0" err="1">
                <a:solidFill>
                  <a:srgbClr val="0000FF"/>
                </a:solidFill>
                <a:latin typeface="Cascadia Mono" panose="020B0609020000020004" pitchFamily="49" charset="0"/>
              </a:rPr>
              <a:t>DescarregarMercadoria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virtual string </a:t>
            </a:r>
            <a:r>
              <a:rPr lang="en-US" sz="1000" dirty="0" err="1">
                <a:solidFill>
                  <a:srgbClr val="0000FF"/>
                </a:solidFill>
                <a:latin typeface="Cascadia Mono" panose="020B0609020000020004" pitchFamily="49" charset="0"/>
              </a:rPr>
              <a:t>ConferrirMercadoria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virtual string </a:t>
            </a:r>
            <a:r>
              <a:rPr lang="en-US" sz="1000" dirty="0" err="1">
                <a:solidFill>
                  <a:srgbClr val="0000FF"/>
                </a:solidFill>
                <a:latin typeface="Cascadia Mono" panose="020B0609020000020004" pitchFamily="49" charset="0"/>
              </a:rPr>
              <a:t>AprovarDivergencia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Tree>
    <p:extLst>
      <p:ext uri="{BB962C8B-B14F-4D97-AF65-F5344CB8AC3E}">
        <p14:creationId xmlns:p14="http://schemas.microsoft.com/office/powerpoint/2010/main" val="31018073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1138773"/>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err="1">
                <a:solidFill>
                  <a:schemeClr val="bg1"/>
                </a:solidFill>
              </a:rPr>
              <a:t>L</a:t>
            </a:r>
            <a:r>
              <a:rPr lang="pt-BR" sz="2400" dirty="0" err="1">
                <a:solidFill>
                  <a:schemeClr val="bg1"/>
                </a:solidFill>
              </a:rPr>
              <a:t>iskov</a:t>
            </a:r>
            <a:r>
              <a:rPr lang="pt-BR" sz="2400" dirty="0">
                <a:solidFill>
                  <a:schemeClr val="bg1"/>
                </a:solidFill>
              </a:rPr>
              <a:t> </a:t>
            </a:r>
            <a:r>
              <a:rPr lang="pt-BR" sz="2400" dirty="0" err="1">
                <a:solidFill>
                  <a:schemeClr val="bg1"/>
                </a:solidFill>
              </a:rPr>
              <a:t>Substitution</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da substituição de </a:t>
            </a:r>
            <a:r>
              <a:rPr lang="pt-BR" sz="2400" dirty="0" err="1">
                <a:solidFill>
                  <a:schemeClr val="bg1"/>
                </a:solidFill>
              </a:rPr>
              <a:t>Liskov</a:t>
            </a:r>
            <a:r>
              <a:rPr lang="pt-BR" sz="2400" dirty="0">
                <a:solidFill>
                  <a:schemeClr val="bg1"/>
                </a:solidFill>
              </a:rPr>
              <a:t>  </a:t>
            </a:r>
          </a:p>
          <a:p>
            <a:pPr algn="ctr"/>
            <a:r>
              <a:rPr lang="pt-BR" sz="2400" dirty="0">
                <a:solidFill>
                  <a:schemeClr val="bg1"/>
                </a:solidFill>
              </a:rPr>
              <a:t>Uma classe derivada deve ser substituível por sua classe base</a:t>
            </a: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469900" y="1315744"/>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0375325-9BF1-02D4-2EAC-B542AEB425A5}"/>
              </a:ext>
            </a:extLst>
          </p:cNvPr>
          <p:cNvSpPr txBox="1"/>
          <p:nvPr/>
        </p:nvSpPr>
        <p:spPr>
          <a:xfrm>
            <a:off x="469897" y="1495386"/>
            <a:ext cx="4694903" cy="1477328"/>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 </a:t>
            </a:r>
            <a:r>
              <a:rPr lang="en-US" sz="1000" dirty="0" err="1">
                <a:solidFill>
                  <a:srgbClr val="0000FF"/>
                </a:solidFill>
                <a:latin typeface="Cascadia Mono" panose="020B0609020000020004" pitchFamily="49" charset="0"/>
              </a:rPr>
              <a:t>LSP.Solucao</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public abstract class </a:t>
            </a:r>
            <a:r>
              <a:rPr lang="en-US" sz="1000" dirty="0" err="1">
                <a:solidFill>
                  <a:srgbClr val="0000FF"/>
                </a:solidFill>
                <a:latin typeface="Cascadia Mono" panose="020B0609020000020004" pitchFamily="49" charset="0"/>
              </a:rPr>
              <a:t>Recebimento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int Id { get; }</a:t>
            </a:r>
          </a:p>
          <a:p>
            <a:r>
              <a:rPr lang="en-US" sz="1000" dirty="0">
                <a:solidFill>
                  <a:srgbClr val="0000FF"/>
                </a:solidFill>
                <a:latin typeface="Cascadia Mono" panose="020B0609020000020004" pitchFamily="49" charset="0"/>
              </a:rPr>
              <a:t>    public </a:t>
            </a:r>
            <a:r>
              <a:rPr lang="en-US" sz="1000" dirty="0" err="1">
                <a:solidFill>
                  <a:srgbClr val="0000FF"/>
                </a:solidFill>
                <a:latin typeface="Cascadia Mono" panose="020B0609020000020004" pitchFamily="49" charset="0"/>
              </a:rPr>
              <a:t>DateTime</a:t>
            </a:r>
            <a:r>
              <a:rPr lang="en-US" sz="1000" dirty="0">
                <a:solidFill>
                  <a:srgbClr val="0000FF"/>
                </a:solidFill>
                <a:latin typeface="Cascadia Mono" panose="020B0609020000020004" pitchFamily="49" charset="0"/>
              </a:rPr>
              <a:t> Data { get; }</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NotaFiscal</a:t>
            </a:r>
            <a:r>
              <a:rPr lang="en-US" sz="1000" dirty="0">
                <a:solidFill>
                  <a:srgbClr val="0000FF"/>
                </a:solidFill>
                <a:latin typeface="Cascadia Mono" panose="020B0609020000020004" pitchFamily="49" charset="0"/>
              </a:rPr>
              <a:t> { get; }</a:t>
            </a:r>
          </a:p>
          <a:p>
            <a:r>
              <a:rPr lang="en-US" sz="1000" dirty="0">
                <a:solidFill>
                  <a:srgbClr val="0000FF"/>
                </a:solidFill>
                <a:latin typeface="Cascadia Mono" panose="020B0609020000020004" pitchFamily="49" charset="0"/>
              </a:rPr>
              <a:t>    public int </a:t>
            </a:r>
            <a:r>
              <a:rPr lang="en-US" sz="1000" dirty="0" err="1">
                <a:solidFill>
                  <a:srgbClr val="0000FF"/>
                </a:solidFill>
                <a:latin typeface="Cascadia Mono" panose="020B0609020000020004" pitchFamily="49" charset="0"/>
              </a:rPr>
              <a:t>IdFuncionario</a:t>
            </a:r>
            <a:r>
              <a:rPr lang="en-US" sz="1000" dirty="0">
                <a:solidFill>
                  <a:srgbClr val="0000FF"/>
                </a:solidFill>
                <a:latin typeface="Cascadia Mono" panose="020B0609020000020004" pitchFamily="49" charset="0"/>
              </a:rPr>
              <a:t> { get; }</a:t>
            </a:r>
          </a:p>
          <a:p>
            <a:r>
              <a:rPr lang="en-US" sz="1000" dirty="0">
                <a:solidFill>
                  <a:srgbClr val="0000FF"/>
                </a:solidFill>
                <a:latin typeface="Cascadia Mono" panose="020B0609020000020004" pitchFamily="49" charset="0"/>
              </a:rPr>
              <a:t>    public virtual string </a:t>
            </a:r>
            <a:r>
              <a:rPr lang="en-US" sz="1000" dirty="0" err="1">
                <a:solidFill>
                  <a:srgbClr val="0000FF"/>
                </a:solidFill>
                <a:latin typeface="Cascadia Mono" panose="020B0609020000020004" pitchFamily="49" charset="0"/>
              </a:rPr>
              <a:t>ExecutarTarefa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13" name="TextBox 12">
            <a:extLst>
              <a:ext uri="{FF2B5EF4-FFF2-40B4-BE49-F238E27FC236}">
                <a16:creationId xmlns:a16="http://schemas.microsoft.com/office/drawing/2014/main" id="{452992FD-50B5-115D-62D7-B0BC552073F5}"/>
              </a:ext>
            </a:extLst>
          </p:cNvPr>
          <p:cNvSpPr txBox="1"/>
          <p:nvPr/>
        </p:nvSpPr>
        <p:spPr>
          <a:xfrm>
            <a:off x="469897" y="3044160"/>
            <a:ext cx="4694903" cy="1015663"/>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 </a:t>
            </a:r>
            <a:r>
              <a:rPr lang="en-US" sz="1000" dirty="0" err="1">
                <a:solidFill>
                  <a:srgbClr val="0000FF"/>
                </a:solidFill>
                <a:latin typeface="Cascadia Mono" panose="020B0609020000020004" pitchFamily="49" charset="0"/>
              </a:rPr>
              <a:t>LSP.Solucao</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Ajudante</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Recebimento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override string </a:t>
            </a:r>
            <a:r>
              <a:rPr lang="en-US" sz="1000" dirty="0" err="1">
                <a:solidFill>
                  <a:srgbClr val="0000FF"/>
                </a:solidFill>
                <a:latin typeface="Cascadia Mono" panose="020B0609020000020004" pitchFamily="49" charset="0"/>
              </a:rPr>
              <a:t>ExecutarTarefa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=&gt; new </a:t>
            </a:r>
            <a:r>
              <a:rPr lang="en-US" sz="1000" dirty="0" err="1">
                <a:solidFill>
                  <a:srgbClr val="0000FF"/>
                </a:solidFill>
                <a:latin typeface="Cascadia Mono" panose="020B0609020000020004" pitchFamily="49" charset="0"/>
              </a:rPr>
              <a:t>Descarregar</a:t>
            </a:r>
            <a:r>
              <a:rPr lang="en-US" sz="1000" dirty="0">
                <a:solidFill>
                  <a:srgbClr val="0000FF"/>
                </a:solidFill>
                <a:latin typeface="Cascadia Mono" panose="020B0609020000020004" pitchFamily="49" charset="0"/>
              </a:rPr>
              <a:t>().Execute();</a:t>
            </a:r>
          </a:p>
          <a:p>
            <a:r>
              <a:rPr lang="en-US" sz="1000" dirty="0">
                <a:solidFill>
                  <a:srgbClr val="0000FF"/>
                </a:solidFill>
                <a:latin typeface="Cascadia Mono" panose="020B0609020000020004" pitchFamily="49" charset="0"/>
              </a:rPr>
              <a:t>}</a:t>
            </a:r>
            <a:endParaRPr lang="en-US" sz="1000" dirty="0">
              <a:solidFill>
                <a:srgbClr val="000000"/>
              </a:solidFill>
              <a:latin typeface="Cascadia Mono" panose="020B0609020000020004" pitchFamily="49" charset="0"/>
            </a:endParaRPr>
          </a:p>
        </p:txBody>
      </p:sp>
      <p:sp>
        <p:nvSpPr>
          <p:cNvPr id="14" name="TextBox 13">
            <a:extLst>
              <a:ext uri="{FF2B5EF4-FFF2-40B4-BE49-F238E27FC236}">
                <a16:creationId xmlns:a16="http://schemas.microsoft.com/office/drawing/2014/main" id="{67E50E4B-BE02-AA09-2CA5-44E693696C49}"/>
              </a:ext>
            </a:extLst>
          </p:cNvPr>
          <p:cNvSpPr txBox="1"/>
          <p:nvPr/>
        </p:nvSpPr>
        <p:spPr>
          <a:xfrm>
            <a:off x="469898" y="4129140"/>
            <a:ext cx="4694903" cy="1015663"/>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 </a:t>
            </a:r>
            <a:r>
              <a:rPr lang="en-US" sz="1000" dirty="0" err="1">
                <a:solidFill>
                  <a:srgbClr val="0000FF"/>
                </a:solidFill>
                <a:latin typeface="Cascadia Mono" panose="020B0609020000020004" pitchFamily="49" charset="0"/>
              </a:rPr>
              <a:t>LSP.Solucao</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Conferente</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Recebimento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override string </a:t>
            </a:r>
            <a:r>
              <a:rPr lang="en-US" sz="1000" dirty="0" err="1">
                <a:solidFill>
                  <a:srgbClr val="0000FF"/>
                </a:solidFill>
                <a:latin typeface="Cascadia Mono" panose="020B0609020000020004" pitchFamily="49" charset="0"/>
              </a:rPr>
              <a:t>ExecutarTarefa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=&gt; new </a:t>
            </a:r>
            <a:r>
              <a:rPr lang="en-US" sz="1000" dirty="0" err="1">
                <a:solidFill>
                  <a:srgbClr val="0000FF"/>
                </a:solidFill>
                <a:latin typeface="Cascadia Mono" panose="020B0609020000020004" pitchFamily="49" charset="0"/>
              </a:rPr>
              <a:t>Conferir</a:t>
            </a:r>
            <a:r>
              <a:rPr lang="en-US" sz="1000" dirty="0">
                <a:solidFill>
                  <a:srgbClr val="0000FF"/>
                </a:solidFill>
                <a:latin typeface="Cascadia Mono" panose="020B0609020000020004" pitchFamily="49" charset="0"/>
              </a:rPr>
              <a:t>().Execute();</a:t>
            </a:r>
          </a:p>
          <a:p>
            <a:r>
              <a:rPr lang="en-US" sz="1000" dirty="0">
                <a:solidFill>
                  <a:srgbClr val="0000FF"/>
                </a:solidFill>
                <a:latin typeface="Cascadia Mono" panose="020B0609020000020004" pitchFamily="49" charset="0"/>
              </a:rPr>
              <a:t>}</a:t>
            </a:r>
            <a:endParaRPr lang="en-US" sz="1000" dirty="0">
              <a:solidFill>
                <a:srgbClr val="000000"/>
              </a:solidFill>
              <a:latin typeface="Cascadia Mono" panose="020B0609020000020004" pitchFamily="49" charset="0"/>
            </a:endParaRPr>
          </a:p>
        </p:txBody>
      </p:sp>
      <p:sp>
        <p:nvSpPr>
          <p:cNvPr id="15" name="TextBox 14">
            <a:extLst>
              <a:ext uri="{FF2B5EF4-FFF2-40B4-BE49-F238E27FC236}">
                <a16:creationId xmlns:a16="http://schemas.microsoft.com/office/drawing/2014/main" id="{AA5F23B3-431C-289B-56F6-10A2EC4561B5}"/>
              </a:ext>
            </a:extLst>
          </p:cNvPr>
          <p:cNvSpPr txBox="1"/>
          <p:nvPr/>
        </p:nvSpPr>
        <p:spPr>
          <a:xfrm>
            <a:off x="464457" y="5196417"/>
            <a:ext cx="4694903" cy="1015663"/>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 </a:t>
            </a:r>
            <a:r>
              <a:rPr lang="en-US" sz="1000" dirty="0" err="1">
                <a:solidFill>
                  <a:srgbClr val="0000FF"/>
                </a:solidFill>
                <a:latin typeface="Cascadia Mono" panose="020B0609020000020004" pitchFamily="49" charset="0"/>
              </a:rPr>
              <a:t>LSP.Solucao</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public class Supervisor : </a:t>
            </a:r>
            <a:r>
              <a:rPr lang="en-US" sz="1000" dirty="0" err="1">
                <a:solidFill>
                  <a:srgbClr val="0000FF"/>
                </a:solidFill>
                <a:latin typeface="Cascadia Mono" panose="020B0609020000020004" pitchFamily="49" charset="0"/>
              </a:rPr>
              <a:t>Recebimento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override string </a:t>
            </a:r>
            <a:r>
              <a:rPr lang="en-US" sz="1000" dirty="0" err="1">
                <a:solidFill>
                  <a:srgbClr val="0000FF"/>
                </a:solidFill>
                <a:latin typeface="Cascadia Mono" panose="020B0609020000020004" pitchFamily="49" charset="0"/>
              </a:rPr>
              <a:t>ExecutarTarefa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=&gt; new </a:t>
            </a:r>
            <a:r>
              <a:rPr lang="en-US" sz="1000" dirty="0" err="1">
                <a:solidFill>
                  <a:srgbClr val="0000FF"/>
                </a:solidFill>
                <a:latin typeface="Cascadia Mono" panose="020B0609020000020004" pitchFamily="49" charset="0"/>
              </a:rPr>
              <a:t>Aprovar</a:t>
            </a:r>
            <a:r>
              <a:rPr lang="en-US" sz="1000" dirty="0">
                <a:solidFill>
                  <a:srgbClr val="0000FF"/>
                </a:solidFill>
                <a:latin typeface="Cascadia Mono" panose="020B0609020000020004" pitchFamily="49" charset="0"/>
              </a:rPr>
              <a:t>().Execute();</a:t>
            </a:r>
          </a:p>
          <a:p>
            <a:r>
              <a:rPr lang="en-US" sz="1000" dirty="0">
                <a:solidFill>
                  <a:srgbClr val="0000FF"/>
                </a:solidFill>
                <a:latin typeface="Cascadia Mono" panose="020B0609020000020004" pitchFamily="49" charset="0"/>
              </a:rPr>
              <a:t>}</a:t>
            </a:r>
            <a:endParaRPr lang="en-US" sz="1000" dirty="0">
              <a:solidFill>
                <a:srgbClr val="000000"/>
              </a:solidFill>
              <a:latin typeface="Cascadia Mono" panose="020B0609020000020004" pitchFamily="49" charset="0"/>
            </a:endParaRPr>
          </a:p>
        </p:txBody>
      </p:sp>
      <p:sp>
        <p:nvSpPr>
          <p:cNvPr id="16" name="TextBox 15">
            <a:extLst>
              <a:ext uri="{FF2B5EF4-FFF2-40B4-BE49-F238E27FC236}">
                <a16:creationId xmlns:a16="http://schemas.microsoft.com/office/drawing/2014/main" id="{EC635C8C-2FD5-BD47-9E44-F78EBF4CF3BC}"/>
              </a:ext>
            </a:extLst>
          </p:cNvPr>
          <p:cNvSpPr txBox="1"/>
          <p:nvPr/>
        </p:nvSpPr>
        <p:spPr>
          <a:xfrm>
            <a:off x="5553640" y="4263509"/>
            <a:ext cx="2933135" cy="861774"/>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abstract class </a:t>
            </a:r>
            <a:r>
              <a:rPr lang="en-US" sz="1000" dirty="0" err="1">
                <a:solidFill>
                  <a:srgbClr val="0000FF"/>
                </a:solidFill>
                <a:latin typeface="Cascadia Mono" panose="020B0609020000020004" pitchFamily="49" charset="0"/>
              </a:rPr>
              <a:t>Tarefa</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virtual string Execute() </a:t>
            </a:r>
          </a:p>
          <a:p>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18" name="TextBox 17">
            <a:extLst>
              <a:ext uri="{FF2B5EF4-FFF2-40B4-BE49-F238E27FC236}">
                <a16:creationId xmlns:a16="http://schemas.microsoft.com/office/drawing/2014/main" id="{54F49A5E-AA71-2E3B-E9D2-DDA136EDBEAB}"/>
              </a:ext>
            </a:extLst>
          </p:cNvPr>
          <p:cNvSpPr txBox="1"/>
          <p:nvPr/>
        </p:nvSpPr>
        <p:spPr>
          <a:xfrm>
            <a:off x="5553640" y="1495130"/>
            <a:ext cx="5889060" cy="2631490"/>
          </a:xfrm>
          <a:prstGeom prst="rect">
            <a:avLst/>
          </a:prstGeom>
          <a:solidFill>
            <a:srgbClr val="00B050">
              <a:alpha val="20000"/>
            </a:srgbClr>
          </a:solidFill>
          <a:ln w="28575">
            <a:solidFill>
              <a:schemeClr val="accent1"/>
            </a:solidFill>
          </a:ln>
        </p:spPr>
        <p:txBody>
          <a:bodyPr wrap="square">
            <a:spAutoFit/>
          </a:bodyPr>
          <a:lstStyle/>
          <a:p>
            <a:r>
              <a:rPr lang="en-US" sz="1000" dirty="0"/>
              <a:t>us</a:t>
            </a:r>
            <a:r>
              <a:rPr lang="en-US" sz="1000" dirty="0">
                <a:solidFill>
                  <a:srgbClr val="0000FF"/>
                </a:solidFill>
                <a:latin typeface="Cascadia Mono" panose="020B0609020000020004" pitchFamily="49" charset="0"/>
              </a:rPr>
              <a:t>ing </a:t>
            </a:r>
            <a:r>
              <a:rPr lang="en-US" sz="1000" dirty="0" err="1">
                <a:solidFill>
                  <a:srgbClr val="0000FF"/>
                </a:solidFill>
                <a:latin typeface="Cascadia Mono" panose="020B0609020000020004" pitchFamily="49" charset="0"/>
              </a:rPr>
              <a:t>LSP.Solucao</a:t>
            </a:r>
            <a:r>
              <a:rPr lang="en-US" sz="1000" dirty="0">
                <a:solidFill>
                  <a:srgbClr val="0000FF"/>
                </a:solidFill>
                <a:latin typeface="Cascadia Mono" panose="020B0609020000020004" pitchFamily="49" charset="0"/>
              </a:rPr>
              <a:t>;</a:t>
            </a:r>
          </a:p>
          <a:p>
            <a:endParaRPr lang="en-US" sz="5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var </a:t>
            </a:r>
            <a:r>
              <a:rPr lang="en-US" sz="1000" dirty="0" err="1">
                <a:solidFill>
                  <a:srgbClr val="0000FF"/>
                </a:solidFill>
                <a:latin typeface="Cascadia Mono" panose="020B0609020000020004" pitchFamily="49" charset="0"/>
              </a:rPr>
              <a:t>ajudante</a:t>
            </a:r>
            <a:r>
              <a:rPr lang="en-US" sz="1000" dirty="0">
                <a:solidFill>
                  <a:srgbClr val="0000FF"/>
                </a:solidFill>
                <a:latin typeface="Cascadia Mono" panose="020B0609020000020004" pitchFamily="49" charset="0"/>
              </a:rPr>
              <a:t> = new </a:t>
            </a:r>
            <a:r>
              <a:rPr lang="en-US" sz="1000" dirty="0" err="1">
                <a:solidFill>
                  <a:srgbClr val="0000FF"/>
                </a:solidFill>
                <a:latin typeface="Cascadia Mono" panose="020B0609020000020004" pitchFamily="49" charset="0"/>
              </a:rPr>
              <a:t>Ajudante</a:t>
            </a:r>
            <a:r>
              <a:rPr lang="en-US" sz="1000" dirty="0">
                <a:solidFill>
                  <a:srgbClr val="0000FF"/>
                </a:solidFill>
                <a:latin typeface="Cascadia Mono" panose="020B0609020000020004" pitchFamily="49" charset="0"/>
              </a:rPr>
              <a:t>().</a:t>
            </a:r>
            <a:r>
              <a:rPr lang="en-US" sz="1000" dirty="0" err="1">
                <a:solidFill>
                  <a:srgbClr val="0000FF"/>
                </a:solidFill>
                <a:latin typeface="Cascadia Mono" panose="020B0609020000020004" pitchFamily="49" charset="0"/>
              </a:rPr>
              <a:t>ExecutarTarefa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var </a:t>
            </a:r>
            <a:r>
              <a:rPr lang="en-US" sz="1000" dirty="0" err="1">
                <a:solidFill>
                  <a:srgbClr val="0000FF"/>
                </a:solidFill>
                <a:latin typeface="Cascadia Mono" panose="020B0609020000020004" pitchFamily="49" charset="0"/>
              </a:rPr>
              <a:t>conferente</a:t>
            </a:r>
            <a:r>
              <a:rPr lang="en-US" sz="1000" dirty="0">
                <a:solidFill>
                  <a:srgbClr val="0000FF"/>
                </a:solidFill>
                <a:latin typeface="Cascadia Mono" panose="020B0609020000020004" pitchFamily="49" charset="0"/>
              </a:rPr>
              <a:t> = new </a:t>
            </a:r>
            <a:r>
              <a:rPr lang="en-US" sz="1000" dirty="0" err="1">
                <a:solidFill>
                  <a:srgbClr val="0000FF"/>
                </a:solidFill>
                <a:latin typeface="Cascadia Mono" panose="020B0609020000020004" pitchFamily="49" charset="0"/>
              </a:rPr>
              <a:t>Conferente</a:t>
            </a:r>
            <a:r>
              <a:rPr lang="en-US" sz="1000" dirty="0">
                <a:solidFill>
                  <a:srgbClr val="0000FF"/>
                </a:solidFill>
                <a:latin typeface="Cascadia Mono" panose="020B0609020000020004" pitchFamily="49" charset="0"/>
              </a:rPr>
              <a:t>().</a:t>
            </a:r>
            <a:r>
              <a:rPr lang="en-US" sz="1000" dirty="0" err="1">
                <a:solidFill>
                  <a:srgbClr val="0000FF"/>
                </a:solidFill>
                <a:latin typeface="Cascadia Mono" panose="020B0609020000020004" pitchFamily="49" charset="0"/>
              </a:rPr>
              <a:t>ExecutarTarefa</a:t>
            </a:r>
            <a:r>
              <a:rPr lang="en-US" sz="1000" dirty="0">
                <a:solidFill>
                  <a:srgbClr val="0000FF"/>
                </a:solidFill>
                <a:latin typeface="Cascadia Mono" panose="020B0609020000020004" pitchFamily="49" charset="0"/>
              </a:rPr>
              <a:t>(); </a:t>
            </a:r>
          </a:p>
          <a:p>
            <a:r>
              <a:rPr lang="en-US" sz="1000" dirty="0">
                <a:solidFill>
                  <a:srgbClr val="0000FF"/>
                </a:solidFill>
                <a:latin typeface="Cascadia Mono" panose="020B0609020000020004" pitchFamily="49" charset="0"/>
              </a:rPr>
              <a:t>var supervisor = new Supervisor().</a:t>
            </a:r>
            <a:r>
              <a:rPr lang="en-US" sz="1000" dirty="0" err="1">
                <a:solidFill>
                  <a:srgbClr val="0000FF"/>
                </a:solidFill>
                <a:latin typeface="Cascadia Mono" panose="020B0609020000020004" pitchFamily="49" charset="0"/>
              </a:rPr>
              <a:t>ExecutarTarefa</a:t>
            </a:r>
            <a:r>
              <a:rPr lang="en-US" sz="1000" dirty="0">
                <a:solidFill>
                  <a:srgbClr val="0000FF"/>
                </a:solidFill>
                <a:latin typeface="Cascadia Mono" panose="020B0609020000020004" pitchFamily="49" charset="0"/>
              </a:rPr>
              <a:t>();</a:t>
            </a:r>
          </a:p>
          <a:p>
            <a:r>
              <a:rPr lang="en-US" sz="1000" dirty="0" err="1">
                <a:solidFill>
                  <a:srgbClr val="0000FF"/>
                </a:solidFill>
                <a:latin typeface="Cascadia Mono" panose="020B0609020000020004" pitchFamily="49" charset="0"/>
              </a:rPr>
              <a:t>Console.WriteLine</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Ajudante</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ajudante</a:t>
            </a:r>
            <a:r>
              <a:rPr lang="en-US" sz="1000" dirty="0">
                <a:solidFill>
                  <a:srgbClr val="0000FF"/>
                </a:solidFill>
                <a:latin typeface="Cascadia Mono" panose="020B0609020000020004" pitchFamily="49" charset="0"/>
              </a:rPr>
              <a:t>}");</a:t>
            </a:r>
          </a:p>
          <a:p>
            <a:r>
              <a:rPr lang="en-US" sz="1000" dirty="0" err="1">
                <a:solidFill>
                  <a:srgbClr val="0000FF"/>
                </a:solidFill>
                <a:latin typeface="Cascadia Mono" panose="020B0609020000020004" pitchFamily="49" charset="0"/>
              </a:rPr>
              <a:t>Console.WriteLine</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Conferista</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conferente</a:t>
            </a:r>
            <a:r>
              <a:rPr lang="en-US" sz="1000" dirty="0">
                <a:solidFill>
                  <a:srgbClr val="0000FF"/>
                </a:solidFill>
                <a:latin typeface="Cascadia Mono" panose="020B0609020000020004" pitchFamily="49" charset="0"/>
              </a:rPr>
              <a:t>}");</a:t>
            </a:r>
          </a:p>
          <a:p>
            <a:r>
              <a:rPr lang="en-US" sz="1000" dirty="0" err="1">
                <a:solidFill>
                  <a:srgbClr val="0000FF"/>
                </a:solidFill>
                <a:latin typeface="Cascadia Mono" panose="020B0609020000020004" pitchFamily="49" charset="0"/>
              </a:rPr>
              <a:t>Console.WriteLine</a:t>
            </a:r>
            <a:r>
              <a:rPr lang="en-US" sz="1000" dirty="0">
                <a:solidFill>
                  <a:srgbClr val="0000FF"/>
                </a:solidFill>
                <a:latin typeface="Cascadia Mono" panose="020B0609020000020004" pitchFamily="49" charset="0"/>
              </a:rPr>
              <a:t>($" Supervisor: {supervisor}");</a:t>
            </a:r>
          </a:p>
          <a:p>
            <a:endParaRPr lang="en-US" sz="500" dirty="0">
              <a:solidFill>
                <a:srgbClr val="0000FF"/>
              </a:solidFill>
              <a:latin typeface="Cascadia Mono" panose="020B0609020000020004" pitchFamily="49" charset="0"/>
            </a:endParaRPr>
          </a:p>
          <a:p>
            <a:r>
              <a:rPr lang="en-US" sz="1000" dirty="0" err="1">
                <a:solidFill>
                  <a:srgbClr val="0000FF"/>
                </a:solidFill>
                <a:latin typeface="Cascadia Mono" panose="020B0609020000020004" pitchFamily="49" charset="0"/>
              </a:rPr>
              <a:t>Recebimento</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ajudantep</a:t>
            </a:r>
            <a:r>
              <a:rPr lang="en-US" sz="1000" dirty="0">
                <a:solidFill>
                  <a:srgbClr val="0000FF"/>
                </a:solidFill>
                <a:latin typeface="Cascadia Mono" panose="020B0609020000020004" pitchFamily="49" charset="0"/>
              </a:rPr>
              <a:t> = new </a:t>
            </a:r>
            <a:r>
              <a:rPr lang="en-US" sz="1000" dirty="0" err="1">
                <a:solidFill>
                  <a:srgbClr val="0000FF"/>
                </a:solidFill>
                <a:latin typeface="Cascadia Mono" panose="020B0609020000020004" pitchFamily="49" charset="0"/>
              </a:rPr>
              <a:t>Ajudante</a:t>
            </a:r>
            <a:r>
              <a:rPr lang="en-US" sz="1000" dirty="0">
                <a:solidFill>
                  <a:srgbClr val="0000FF"/>
                </a:solidFill>
                <a:latin typeface="Cascadia Mono" panose="020B0609020000020004" pitchFamily="49" charset="0"/>
              </a:rPr>
              <a:t>();</a:t>
            </a:r>
          </a:p>
          <a:p>
            <a:r>
              <a:rPr lang="en-US" sz="1000" dirty="0" err="1">
                <a:solidFill>
                  <a:srgbClr val="0000FF"/>
                </a:solidFill>
                <a:latin typeface="Cascadia Mono" panose="020B0609020000020004" pitchFamily="49" charset="0"/>
              </a:rPr>
              <a:t>Recebimento</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conferentep</a:t>
            </a:r>
            <a:r>
              <a:rPr lang="en-US" sz="1000" dirty="0">
                <a:solidFill>
                  <a:srgbClr val="0000FF"/>
                </a:solidFill>
                <a:latin typeface="Cascadia Mono" panose="020B0609020000020004" pitchFamily="49" charset="0"/>
              </a:rPr>
              <a:t> = new </a:t>
            </a:r>
            <a:r>
              <a:rPr lang="en-US" sz="1000" dirty="0" err="1">
                <a:solidFill>
                  <a:srgbClr val="0000FF"/>
                </a:solidFill>
                <a:latin typeface="Cascadia Mono" panose="020B0609020000020004" pitchFamily="49" charset="0"/>
              </a:rPr>
              <a:t>Conferente</a:t>
            </a:r>
            <a:r>
              <a:rPr lang="en-US" sz="1000" dirty="0">
                <a:solidFill>
                  <a:srgbClr val="0000FF"/>
                </a:solidFill>
                <a:latin typeface="Cascadia Mono" panose="020B0609020000020004" pitchFamily="49" charset="0"/>
              </a:rPr>
              <a:t>();</a:t>
            </a:r>
          </a:p>
          <a:p>
            <a:r>
              <a:rPr lang="en-US" sz="1000" dirty="0" err="1">
                <a:solidFill>
                  <a:srgbClr val="0000FF"/>
                </a:solidFill>
                <a:latin typeface="Cascadia Mono" panose="020B0609020000020004" pitchFamily="49" charset="0"/>
              </a:rPr>
              <a:t>Recebimento</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supervisorp</a:t>
            </a:r>
            <a:r>
              <a:rPr lang="en-US" sz="1000" dirty="0">
                <a:solidFill>
                  <a:srgbClr val="0000FF"/>
                </a:solidFill>
                <a:latin typeface="Cascadia Mono" panose="020B0609020000020004" pitchFamily="49" charset="0"/>
              </a:rPr>
              <a:t> = new Supervisor();</a:t>
            </a:r>
          </a:p>
          <a:p>
            <a:endParaRPr lang="en-US" sz="500" dirty="0">
              <a:solidFill>
                <a:srgbClr val="0000FF"/>
              </a:solidFill>
              <a:latin typeface="Cascadia Mono" panose="020B0609020000020004" pitchFamily="49" charset="0"/>
            </a:endParaRPr>
          </a:p>
          <a:p>
            <a:r>
              <a:rPr lang="en-US" sz="1000" dirty="0" err="1">
                <a:solidFill>
                  <a:srgbClr val="0000FF"/>
                </a:solidFill>
                <a:latin typeface="Cascadia Mono" panose="020B0609020000020004" pitchFamily="49" charset="0"/>
              </a:rPr>
              <a:t>Console.WriteLine</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Ajudante</a:t>
            </a:r>
            <a:r>
              <a:rPr lang="en-US" sz="1000" dirty="0">
                <a:solidFill>
                  <a:srgbClr val="0000FF"/>
                </a:solidFill>
                <a:latin typeface="Cascadia Mono" panose="020B0609020000020004" pitchFamily="49" charset="0"/>
              </a:rPr>
              <a:t> Pai: {</a:t>
            </a:r>
            <a:r>
              <a:rPr lang="en-US" sz="1000" dirty="0" err="1">
                <a:solidFill>
                  <a:srgbClr val="0000FF"/>
                </a:solidFill>
                <a:latin typeface="Cascadia Mono" panose="020B0609020000020004" pitchFamily="49" charset="0"/>
              </a:rPr>
              <a:t>ajudantep.ExecutarTarefa</a:t>
            </a:r>
            <a:r>
              <a:rPr lang="en-US" sz="1000" dirty="0">
                <a:solidFill>
                  <a:srgbClr val="0000FF"/>
                </a:solidFill>
                <a:latin typeface="Cascadia Mono" panose="020B0609020000020004" pitchFamily="49" charset="0"/>
              </a:rPr>
              <a:t>()}");</a:t>
            </a:r>
          </a:p>
          <a:p>
            <a:r>
              <a:rPr lang="en-US" sz="1000" dirty="0" err="1">
                <a:solidFill>
                  <a:srgbClr val="0000FF"/>
                </a:solidFill>
                <a:latin typeface="Cascadia Mono" panose="020B0609020000020004" pitchFamily="49" charset="0"/>
              </a:rPr>
              <a:t>Console.WriteLine</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Conferista</a:t>
            </a:r>
            <a:r>
              <a:rPr lang="en-US" sz="1000" dirty="0">
                <a:solidFill>
                  <a:srgbClr val="0000FF"/>
                </a:solidFill>
                <a:latin typeface="Cascadia Mono" panose="020B0609020000020004" pitchFamily="49" charset="0"/>
              </a:rPr>
              <a:t> Pai: {</a:t>
            </a:r>
            <a:r>
              <a:rPr lang="en-US" sz="1000" dirty="0" err="1">
                <a:solidFill>
                  <a:srgbClr val="0000FF"/>
                </a:solidFill>
                <a:latin typeface="Cascadia Mono" panose="020B0609020000020004" pitchFamily="49" charset="0"/>
              </a:rPr>
              <a:t>conferentep.ExecutarTarefa</a:t>
            </a:r>
            <a:r>
              <a:rPr lang="en-US" sz="1000" dirty="0">
                <a:solidFill>
                  <a:srgbClr val="0000FF"/>
                </a:solidFill>
                <a:latin typeface="Cascadia Mono" panose="020B0609020000020004" pitchFamily="49" charset="0"/>
              </a:rPr>
              <a:t>()}");</a:t>
            </a:r>
          </a:p>
          <a:p>
            <a:r>
              <a:rPr lang="en-US" sz="1000" dirty="0" err="1">
                <a:solidFill>
                  <a:srgbClr val="0000FF"/>
                </a:solidFill>
                <a:latin typeface="Cascadia Mono" panose="020B0609020000020004" pitchFamily="49" charset="0"/>
              </a:rPr>
              <a:t>Console.WriteLine</a:t>
            </a:r>
            <a:r>
              <a:rPr lang="en-US" sz="1000" dirty="0">
                <a:solidFill>
                  <a:srgbClr val="0000FF"/>
                </a:solidFill>
                <a:latin typeface="Cascadia Mono" panose="020B0609020000020004" pitchFamily="49" charset="0"/>
              </a:rPr>
              <a:t>($" Supervisor Pai: {</a:t>
            </a:r>
            <a:r>
              <a:rPr lang="en-US" sz="1000" dirty="0" err="1">
                <a:solidFill>
                  <a:srgbClr val="0000FF"/>
                </a:solidFill>
                <a:latin typeface="Cascadia Mono" panose="020B0609020000020004" pitchFamily="49" charset="0"/>
              </a:rPr>
              <a:t>supervisorp.ExecutarTarefa</a:t>
            </a:r>
            <a:r>
              <a:rPr lang="en-US" sz="1000" dirty="0">
                <a:solidFill>
                  <a:srgbClr val="0000FF"/>
                </a:solidFill>
                <a:latin typeface="Cascadia Mono" panose="020B0609020000020004" pitchFamily="49" charset="0"/>
              </a:rPr>
              <a:t>()}");</a:t>
            </a:r>
          </a:p>
          <a:p>
            <a:endParaRPr lang="en-US" sz="500" dirty="0">
              <a:solidFill>
                <a:srgbClr val="0000FF"/>
              </a:solidFill>
              <a:latin typeface="Cascadia Mono" panose="020B0609020000020004" pitchFamily="49" charset="0"/>
            </a:endParaRPr>
          </a:p>
          <a:p>
            <a:r>
              <a:rPr lang="en-US" sz="1000" dirty="0" err="1">
                <a:solidFill>
                  <a:srgbClr val="0000FF"/>
                </a:solidFill>
                <a:latin typeface="Cascadia Mono" panose="020B0609020000020004" pitchFamily="49" charset="0"/>
              </a:rPr>
              <a:t>Console.ReadKey</a:t>
            </a:r>
            <a:r>
              <a:rPr lang="en-US" sz="1000" dirty="0">
                <a:solidFill>
                  <a:srgbClr val="0000FF"/>
                </a:solidFill>
                <a:latin typeface="Cascadia Mono" panose="020B0609020000020004" pitchFamily="49" charset="0"/>
              </a:rPr>
              <a:t>();  </a:t>
            </a:r>
          </a:p>
        </p:txBody>
      </p:sp>
      <p:sp>
        <p:nvSpPr>
          <p:cNvPr id="20" name="TextBox 19">
            <a:extLst>
              <a:ext uri="{FF2B5EF4-FFF2-40B4-BE49-F238E27FC236}">
                <a16:creationId xmlns:a16="http://schemas.microsoft.com/office/drawing/2014/main" id="{2B90308E-7D91-0224-0EDE-CB1E618832C5}"/>
              </a:ext>
            </a:extLst>
          </p:cNvPr>
          <p:cNvSpPr txBox="1"/>
          <p:nvPr/>
        </p:nvSpPr>
        <p:spPr>
          <a:xfrm>
            <a:off x="5553639" y="5202048"/>
            <a:ext cx="2933135" cy="861774"/>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Descarregar</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Tarefa</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override string Execute() </a:t>
            </a:r>
          </a:p>
          <a:p>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DescarregarMercadoria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21" name="TextBox 20">
            <a:extLst>
              <a:ext uri="{FF2B5EF4-FFF2-40B4-BE49-F238E27FC236}">
                <a16:creationId xmlns:a16="http://schemas.microsoft.com/office/drawing/2014/main" id="{711A0C66-02DE-8B60-552C-B87E88DBC009}"/>
              </a:ext>
            </a:extLst>
          </p:cNvPr>
          <p:cNvSpPr txBox="1"/>
          <p:nvPr/>
        </p:nvSpPr>
        <p:spPr>
          <a:xfrm>
            <a:off x="8579406" y="4263509"/>
            <a:ext cx="3016973" cy="861774"/>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Conferir</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Tarefa</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override string Execute() </a:t>
            </a:r>
          </a:p>
          <a:p>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ConferirMercadoria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22" name="TextBox 21">
            <a:extLst>
              <a:ext uri="{FF2B5EF4-FFF2-40B4-BE49-F238E27FC236}">
                <a16:creationId xmlns:a16="http://schemas.microsoft.com/office/drawing/2014/main" id="{106FA475-0C82-81CE-F5A1-16ECCF5B93CA}"/>
              </a:ext>
            </a:extLst>
          </p:cNvPr>
          <p:cNvSpPr txBox="1"/>
          <p:nvPr/>
        </p:nvSpPr>
        <p:spPr>
          <a:xfrm>
            <a:off x="8579406" y="5196417"/>
            <a:ext cx="3016973" cy="861774"/>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Aprovar</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Tarefa</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override string Execute() </a:t>
            </a:r>
          </a:p>
          <a:p>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AprovarDivergencia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pic>
        <p:nvPicPr>
          <p:cNvPr id="7" name="Picture 6">
            <a:extLst>
              <a:ext uri="{FF2B5EF4-FFF2-40B4-BE49-F238E27FC236}">
                <a16:creationId xmlns:a16="http://schemas.microsoft.com/office/drawing/2014/main" id="{D13A4D5C-1321-1FB1-8F90-3B764B351758}"/>
              </a:ext>
            </a:extLst>
          </p:cNvPr>
          <p:cNvPicPr>
            <a:picLocks noChangeAspect="1"/>
          </p:cNvPicPr>
          <p:nvPr/>
        </p:nvPicPr>
        <p:blipFill>
          <a:blip r:embed="rId3"/>
          <a:stretch>
            <a:fillRect/>
          </a:stretch>
        </p:blipFill>
        <p:spPr>
          <a:xfrm>
            <a:off x="1784479" y="2930095"/>
            <a:ext cx="7905750" cy="1743075"/>
          </a:xfrm>
          <a:prstGeom prst="rect">
            <a:avLst/>
          </a:prstGeom>
        </p:spPr>
      </p:pic>
    </p:spTree>
    <p:extLst>
      <p:ext uri="{BB962C8B-B14F-4D97-AF65-F5344CB8AC3E}">
        <p14:creationId xmlns:p14="http://schemas.microsoft.com/office/powerpoint/2010/main" val="33461070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inVertic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arn(inVertical)">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arn(inVertical)">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arn(inVertical)">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P spid="16" grpId="0" animBg="1"/>
      <p:bldP spid="18" grpId="0" animBg="1"/>
      <p:bldP spid="20"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1508105"/>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a:solidFill>
                  <a:schemeClr val="bg1"/>
                </a:solidFill>
              </a:rPr>
              <a:t>I</a:t>
            </a:r>
            <a:r>
              <a:rPr lang="pt-BR" sz="2400" dirty="0">
                <a:solidFill>
                  <a:schemeClr val="bg1"/>
                </a:solidFill>
              </a:rPr>
              <a:t>nterface </a:t>
            </a:r>
            <a:r>
              <a:rPr lang="pt-BR" sz="2400" dirty="0" err="1">
                <a:solidFill>
                  <a:schemeClr val="bg1"/>
                </a:solidFill>
              </a:rPr>
              <a:t>Segregation</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da Segregação da Interface  </a:t>
            </a:r>
          </a:p>
          <a:p>
            <a:pPr algn="ctr"/>
            <a:r>
              <a:rPr lang="pt-BR" sz="2400" dirty="0">
                <a:solidFill>
                  <a:schemeClr val="bg1"/>
                </a:solidFill>
              </a:rPr>
              <a:t>Uma classe não deve ser forçada a implementar interfaces e métodos que não irão utilizar</a:t>
            </a: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469900" y="1736541"/>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CaixaDeTexto 10">
            <a:extLst>
              <a:ext uri="{FF2B5EF4-FFF2-40B4-BE49-F238E27FC236}">
                <a16:creationId xmlns:a16="http://schemas.microsoft.com/office/drawing/2014/main" id="{D7DCA9F5-D912-119C-3E91-84BA1517DCB2}"/>
              </a:ext>
            </a:extLst>
          </p:cNvPr>
          <p:cNvSpPr txBox="1"/>
          <p:nvPr/>
        </p:nvSpPr>
        <p:spPr>
          <a:xfrm>
            <a:off x="526640" y="2086009"/>
            <a:ext cx="10972800" cy="707886"/>
          </a:xfrm>
          <a:prstGeom prst="rect">
            <a:avLst/>
          </a:prstGeom>
          <a:noFill/>
        </p:spPr>
        <p:txBody>
          <a:bodyPr wrap="square">
            <a:spAutoFit/>
          </a:bodyPr>
          <a:lstStyle/>
          <a:p>
            <a:pPr algn="just"/>
            <a:r>
              <a:rPr lang="pt-BR" sz="2000" dirty="0">
                <a:solidFill>
                  <a:schemeClr val="accent1"/>
                </a:solidFill>
              </a:rPr>
              <a:t>Esse princípio basicamente diz que é melhor criar interfaces mais específicas ao invés de termos uma única interface genérica.</a:t>
            </a:r>
          </a:p>
        </p:txBody>
      </p:sp>
      <p:sp>
        <p:nvSpPr>
          <p:cNvPr id="8" name="CaixaDeTexto 6">
            <a:extLst>
              <a:ext uri="{FF2B5EF4-FFF2-40B4-BE49-F238E27FC236}">
                <a16:creationId xmlns:a16="http://schemas.microsoft.com/office/drawing/2014/main" id="{EF2DEE4F-8BF6-8EC6-2239-7DAB310ED099}"/>
              </a:ext>
            </a:extLst>
          </p:cNvPr>
          <p:cNvSpPr txBox="1"/>
          <p:nvPr/>
        </p:nvSpPr>
        <p:spPr>
          <a:xfrm>
            <a:off x="526640" y="3117205"/>
            <a:ext cx="10972800" cy="1938992"/>
          </a:xfrm>
          <a:prstGeom prst="rect">
            <a:avLst/>
          </a:prstGeom>
          <a:noFill/>
        </p:spPr>
        <p:txBody>
          <a:bodyPr wrap="square">
            <a:spAutoFit/>
          </a:bodyPr>
          <a:lstStyle/>
          <a:p>
            <a:pPr algn="just"/>
            <a:r>
              <a:rPr lang="pt-BR" sz="2000" b="0" i="0" dirty="0">
                <a:solidFill>
                  <a:schemeClr val="accent1"/>
                </a:solidFill>
                <a:effectLst/>
              </a:rPr>
              <a:t>O </a:t>
            </a:r>
            <a:r>
              <a:rPr lang="pt-BR" sz="2000" b="1" i="0" dirty="0">
                <a:solidFill>
                  <a:schemeClr val="accent1"/>
                </a:solidFill>
                <a:effectLst/>
              </a:rPr>
              <a:t>princípio de segregação de interface</a:t>
            </a:r>
            <a:r>
              <a:rPr lang="pt-BR" sz="2000" b="0" i="0" dirty="0">
                <a:solidFill>
                  <a:schemeClr val="accent1"/>
                </a:solidFill>
                <a:effectLst/>
              </a:rPr>
              <a:t> (ISP) exige que as classes sejam capazes de realizar apenas comportamentos que sejam úteis para atingir sua funcionalidade final. Em outras palavras, as classes não incluem comportamentos que elas não usam.</a:t>
            </a:r>
          </a:p>
          <a:p>
            <a:pPr algn="just"/>
            <a:r>
              <a:rPr lang="pt-BR" sz="2000" b="0" i="0" dirty="0">
                <a:solidFill>
                  <a:schemeClr val="accent1"/>
                </a:solidFill>
                <a:effectLst/>
              </a:rPr>
              <a:t>Isso está relacionado ao nosso primeiro princípio SOLID, pois juntos esses dois princípios eliminam uma classe de todas as variáveis, métodos ou comportamentos que não contribuem diretamente para sua função. Os métodos devem contribuir para o objetivo final em sua totalidade.</a:t>
            </a:r>
          </a:p>
        </p:txBody>
      </p:sp>
    </p:spTree>
    <p:extLst>
      <p:ext uri="{BB962C8B-B14F-4D97-AF65-F5344CB8AC3E}">
        <p14:creationId xmlns:p14="http://schemas.microsoft.com/office/powerpoint/2010/main" val="4241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1508105"/>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a:solidFill>
                  <a:schemeClr val="bg1"/>
                </a:solidFill>
              </a:rPr>
              <a:t>I</a:t>
            </a:r>
            <a:r>
              <a:rPr lang="pt-BR" sz="2400" dirty="0">
                <a:solidFill>
                  <a:schemeClr val="bg1"/>
                </a:solidFill>
              </a:rPr>
              <a:t>nterface </a:t>
            </a:r>
            <a:r>
              <a:rPr lang="pt-BR" sz="2400" dirty="0" err="1">
                <a:solidFill>
                  <a:schemeClr val="bg1"/>
                </a:solidFill>
              </a:rPr>
              <a:t>Segregation</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da Segregação da Interface  </a:t>
            </a:r>
          </a:p>
          <a:p>
            <a:pPr algn="ctr"/>
            <a:r>
              <a:rPr lang="pt-BR" sz="2400" dirty="0">
                <a:solidFill>
                  <a:schemeClr val="bg1"/>
                </a:solidFill>
              </a:rPr>
              <a:t>Uma classe não deve ser forçada a implementar interfaces e métodos que não irão utilizar</a:t>
            </a: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469900" y="1736541"/>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BB4CB10-044B-CE22-C06A-044E1BB1C63C}"/>
              </a:ext>
            </a:extLst>
          </p:cNvPr>
          <p:cNvSpPr txBox="1"/>
          <p:nvPr/>
        </p:nvSpPr>
        <p:spPr>
          <a:xfrm>
            <a:off x="469900" y="3262671"/>
            <a:ext cx="4279382" cy="1015663"/>
          </a:xfrm>
          <a:prstGeom prst="rect">
            <a:avLst/>
          </a:prstGeom>
          <a:solidFill>
            <a:srgbClr val="FF000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interface </a:t>
            </a:r>
            <a:r>
              <a:rPr lang="en-US" sz="1000" dirty="0" err="1">
                <a:solidFill>
                  <a:srgbClr val="0000FF"/>
                </a:solidFill>
                <a:latin typeface="Cascadia Mono" panose="020B0609020000020004" pitchFamily="49" charset="0"/>
              </a:rPr>
              <a:t>IRecebimento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string </a:t>
            </a:r>
            <a:r>
              <a:rPr lang="en-US" sz="1000" dirty="0" err="1">
                <a:solidFill>
                  <a:srgbClr val="0000FF"/>
                </a:solidFill>
                <a:latin typeface="Cascadia Mono" panose="020B0609020000020004" pitchFamily="49" charset="0"/>
              </a:rPr>
              <a:t>DescarregarMercadoria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string </a:t>
            </a:r>
            <a:r>
              <a:rPr lang="en-US" sz="1000" dirty="0" err="1">
                <a:solidFill>
                  <a:srgbClr val="0000FF"/>
                </a:solidFill>
                <a:latin typeface="Cascadia Mono" panose="020B0609020000020004" pitchFamily="49" charset="0"/>
              </a:rPr>
              <a:t>ConferrirMercadoria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string </a:t>
            </a:r>
            <a:r>
              <a:rPr lang="en-US" sz="1000" dirty="0" err="1">
                <a:solidFill>
                  <a:srgbClr val="0000FF"/>
                </a:solidFill>
                <a:latin typeface="Cascadia Mono" panose="020B0609020000020004" pitchFamily="49" charset="0"/>
              </a:rPr>
              <a:t>AprovarDivergencia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11" name="TextBox 10">
            <a:extLst>
              <a:ext uri="{FF2B5EF4-FFF2-40B4-BE49-F238E27FC236}">
                <a16:creationId xmlns:a16="http://schemas.microsoft.com/office/drawing/2014/main" id="{5521F1EA-D326-F5D3-9D77-F4D4B4B240CD}"/>
              </a:ext>
            </a:extLst>
          </p:cNvPr>
          <p:cNvSpPr txBox="1"/>
          <p:nvPr/>
        </p:nvSpPr>
        <p:spPr>
          <a:xfrm>
            <a:off x="5111327" y="2028138"/>
            <a:ext cx="6331373" cy="1015663"/>
          </a:xfrm>
          <a:prstGeom prst="rect">
            <a:avLst/>
          </a:prstGeom>
          <a:solidFill>
            <a:srgbClr val="FF000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Ajudante</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IRecebimento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DescarregarMercadoria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ConferrirMercadoria</a:t>
            </a:r>
            <a:r>
              <a:rPr lang="en-US" sz="1000" dirty="0">
                <a:solidFill>
                  <a:srgbClr val="0000FF"/>
                </a:solidFill>
                <a:latin typeface="Cascadia Mono" panose="020B0609020000020004" pitchFamily="49" charset="0"/>
              </a:rPr>
              <a:t>() =&gt; throw new </a:t>
            </a:r>
            <a:r>
              <a:rPr lang="en-US" sz="1000" dirty="0" err="1">
                <a:solidFill>
                  <a:srgbClr val="0000FF"/>
                </a:solidFill>
                <a:latin typeface="Cascadia Mono" panose="020B0609020000020004" pitchFamily="49" charset="0"/>
              </a:rPr>
              <a:t>NotImplementedException</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AprovarDivergencia</a:t>
            </a:r>
            <a:r>
              <a:rPr lang="en-US" sz="1000" dirty="0">
                <a:solidFill>
                  <a:srgbClr val="0000FF"/>
                </a:solidFill>
                <a:latin typeface="Cascadia Mono" panose="020B0609020000020004" pitchFamily="49" charset="0"/>
              </a:rPr>
              <a:t>() =&gt; throw new </a:t>
            </a:r>
            <a:r>
              <a:rPr lang="en-US" sz="1000" dirty="0" err="1">
                <a:solidFill>
                  <a:srgbClr val="0000FF"/>
                </a:solidFill>
                <a:latin typeface="Cascadia Mono" panose="020B0609020000020004" pitchFamily="49" charset="0"/>
              </a:rPr>
              <a:t>NotImplementedException</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12" name="TextBox 11">
            <a:extLst>
              <a:ext uri="{FF2B5EF4-FFF2-40B4-BE49-F238E27FC236}">
                <a16:creationId xmlns:a16="http://schemas.microsoft.com/office/drawing/2014/main" id="{A2433B00-30C7-3327-DC41-1312173726C9}"/>
              </a:ext>
            </a:extLst>
          </p:cNvPr>
          <p:cNvSpPr txBox="1"/>
          <p:nvPr/>
        </p:nvSpPr>
        <p:spPr>
          <a:xfrm>
            <a:off x="5111328" y="3226918"/>
            <a:ext cx="6331372" cy="1015663"/>
          </a:xfrm>
          <a:prstGeom prst="rect">
            <a:avLst/>
          </a:prstGeom>
          <a:solidFill>
            <a:srgbClr val="FF000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Conferente</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IRecebimento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DescarregarMercadoria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ConferrirMercadoria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AprovarDivergencia</a:t>
            </a:r>
            <a:r>
              <a:rPr lang="en-US" sz="1000" dirty="0">
                <a:solidFill>
                  <a:srgbClr val="0000FF"/>
                </a:solidFill>
                <a:latin typeface="Cascadia Mono" panose="020B0609020000020004" pitchFamily="49" charset="0"/>
              </a:rPr>
              <a:t>() =&gt; throw new </a:t>
            </a:r>
            <a:r>
              <a:rPr lang="en-US" sz="1000" dirty="0" err="1">
                <a:solidFill>
                  <a:srgbClr val="0000FF"/>
                </a:solidFill>
                <a:latin typeface="Cascadia Mono" panose="020B0609020000020004" pitchFamily="49" charset="0"/>
              </a:rPr>
              <a:t>NotImplementedException</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13" name="TextBox 12">
            <a:extLst>
              <a:ext uri="{FF2B5EF4-FFF2-40B4-BE49-F238E27FC236}">
                <a16:creationId xmlns:a16="http://schemas.microsoft.com/office/drawing/2014/main" id="{1EE56DCB-162C-5AF3-F51E-B58D326F42B1}"/>
              </a:ext>
            </a:extLst>
          </p:cNvPr>
          <p:cNvSpPr txBox="1"/>
          <p:nvPr/>
        </p:nvSpPr>
        <p:spPr>
          <a:xfrm>
            <a:off x="5111328" y="4497693"/>
            <a:ext cx="6331372" cy="1015663"/>
          </a:xfrm>
          <a:prstGeom prst="rect">
            <a:avLst/>
          </a:prstGeom>
          <a:solidFill>
            <a:srgbClr val="FF000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class Supervisor : </a:t>
            </a:r>
            <a:r>
              <a:rPr lang="en-US" sz="1000" dirty="0" err="1">
                <a:solidFill>
                  <a:srgbClr val="0000FF"/>
                </a:solidFill>
                <a:latin typeface="Cascadia Mono" panose="020B0609020000020004" pitchFamily="49" charset="0"/>
              </a:rPr>
              <a:t>IRecebimento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DescarregarMercadoria</a:t>
            </a:r>
            <a:r>
              <a:rPr lang="en-US" sz="1000" dirty="0">
                <a:solidFill>
                  <a:srgbClr val="0000FF"/>
                </a:solidFill>
                <a:latin typeface="Cascadia Mono" panose="020B0609020000020004" pitchFamily="49" charset="0"/>
              </a:rPr>
              <a:t>() =&gt; throw new </a:t>
            </a:r>
            <a:r>
              <a:rPr lang="en-US" sz="1000" dirty="0" err="1">
                <a:solidFill>
                  <a:srgbClr val="0000FF"/>
                </a:solidFill>
                <a:latin typeface="Cascadia Mono" panose="020B0609020000020004" pitchFamily="49" charset="0"/>
              </a:rPr>
              <a:t>NotImplementedException</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ConferrirMercadoria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AprovarDivergencia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Tree>
    <p:extLst>
      <p:ext uri="{BB962C8B-B14F-4D97-AF65-F5344CB8AC3E}">
        <p14:creationId xmlns:p14="http://schemas.microsoft.com/office/powerpoint/2010/main" val="21202368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1508105"/>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a:solidFill>
                  <a:schemeClr val="bg1"/>
                </a:solidFill>
              </a:rPr>
              <a:t>I</a:t>
            </a:r>
            <a:r>
              <a:rPr lang="pt-BR" sz="2400" dirty="0">
                <a:solidFill>
                  <a:schemeClr val="bg1"/>
                </a:solidFill>
              </a:rPr>
              <a:t>nterface </a:t>
            </a:r>
            <a:r>
              <a:rPr lang="pt-BR" sz="2400" dirty="0" err="1">
                <a:solidFill>
                  <a:schemeClr val="bg1"/>
                </a:solidFill>
              </a:rPr>
              <a:t>Segregation</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da Segregação da Interface  </a:t>
            </a:r>
          </a:p>
          <a:p>
            <a:pPr algn="ctr"/>
            <a:r>
              <a:rPr lang="pt-BR" sz="2400" dirty="0">
                <a:solidFill>
                  <a:schemeClr val="bg1"/>
                </a:solidFill>
              </a:rPr>
              <a:t>Uma classe não deve ser forçada a implementar interfaces e métodos que não irão utilizar</a:t>
            </a: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469900" y="1736541"/>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BB4CB10-044B-CE22-C06A-044E1BB1C63C}"/>
              </a:ext>
            </a:extLst>
          </p:cNvPr>
          <p:cNvSpPr txBox="1"/>
          <p:nvPr/>
        </p:nvSpPr>
        <p:spPr>
          <a:xfrm>
            <a:off x="404583" y="2113303"/>
            <a:ext cx="3474720" cy="553998"/>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Interface </a:t>
            </a:r>
            <a:r>
              <a:rPr lang="en-US" sz="1000" dirty="0" err="1">
                <a:solidFill>
                  <a:srgbClr val="0000FF"/>
                </a:solidFill>
                <a:latin typeface="Cascadia Mono" panose="020B0609020000020004" pitchFamily="49" charset="0"/>
              </a:rPr>
              <a:t>IRecebimento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11" name="TextBox 10">
            <a:extLst>
              <a:ext uri="{FF2B5EF4-FFF2-40B4-BE49-F238E27FC236}">
                <a16:creationId xmlns:a16="http://schemas.microsoft.com/office/drawing/2014/main" id="{5521F1EA-D326-F5D3-9D77-F4D4B4B240CD}"/>
              </a:ext>
            </a:extLst>
          </p:cNvPr>
          <p:cNvSpPr txBox="1"/>
          <p:nvPr/>
        </p:nvSpPr>
        <p:spPr>
          <a:xfrm>
            <a:off x="404583" y="2949146"/>
            <a:ext cx="3474720" cy="861774"/>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Ajudante</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IRecebimento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DescarregarMercadoria</a:t>
            </a:r>
            <a:r>
              <a:rPr lang="en-US" sz="1000" dirty="0">
                <a:solidFill>
                  <a:srgbClr val="0000FF"/>
                </a:solidFill>
                <a:latin typeface="Cascadia Mono" panose="020B0609020000020004" pitchFamily="49" charset="0"/>
              </a:rPr>
              <a:t>() </a:t>
            </a:r>
            <a:br>
              <a:rPr lang="en-US" sz="1000" dirty="0">
                <a:solidFill>
                  <a:srgbClr val="0000FF"/>
                </a:solidFill>
                <a:latin typeface="Cascadia Mono" panose="020B0609020000020004" pitchFamily="49" charset="0"/>
              </a:rPr>
            </a:b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12" name="TextBox 11">
            <a:extLst>
              <a:ext uri="{FF2B5EF4-FFF2-40B4-BE49-F238E27FC236}">
                <a16:creationId xmlns:a16="http://schemas.microsoft.com/office/drawing/2014/main" id="{A2433B00-30C7-3327-DC41-1312173726C9}"/>
              </a:ext>
            </a:extLst>
          </p:cNvPr>
          <p:cNvSpPr txBox="1"/>
          <p:nvPr/>
        </p:nvSpPr>
        <p:spPr>
          <a:xfrm>
            <a:off x="404583" y="3964908"/>
            <a:ext cx="3474720" cy="861774"/>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Conferente</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IRecebimento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ConferrirMercadoria</a:t>
            </a:r>
            <a:r>
              <a:rPr lang="en-US" sz="1000" dirty="0">
                <a:solidFill>
                  <a:srgbClr val="0000FF"/>
                </a:solidFill>
                <a:latin typeface="Cascadia Mono" panose="020B0609020000020004" pitchFamily="49" charset="0"/>
              </a:rPr>
              <a:t>() </a:t>
            </a:r>
          </a:p>
          <a:p>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13" name="TextBox 12">
            <a:extLst>
              <a:ext uri="{FF2B5EF4-FFF2-40B4-BE49-F238E27FC236}">
                <a16:creationId xmlns:a16="http://schemas.microsoft.com/office/drawing/2014/main" id="{1EE56DCB-162C-5AF3-F51E-B58D326F42B1}"/>
              </a:ext>
            </a:extLst>
          </p:cNvPr>
          <p:cNvSpPr txBox="1"/>
          <p:nvPr/>
        </p:nvSpPr>
        <p:spPr>
          <a:xfrm>
            <a:off x="404583" y="4981881"/>
            <a:ext cx="3474720" cy="861774"/>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class Supervisor : </a:t>
            </a:r>
            <a:r>
              <a:rPr lang="en-US" sz="1000" dirty="0" err="1">
                <a:solidFill>
                  <a:srgbClr val="0000FF"/>
                </a:solidFill>
                <a:latin typeface="Cascadia Mono" panose="020B0609020000020004" pitchFamily="49" charset="0"/>
              </a:rPr>
              <a:t>IRecebimento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AprovarDivergencia</a:t>
            </a:r>
            <a:r>
              <a:rPr lang="en-US" sz="1000" dirty="0">
                <a:solidFill>
                  <a:srgbClr val="0000FF"/>
                </a:solidFill>
                <a:latin typeface="Cascadia Mono" panose="020B0609020000020004" pitchFamily="49" charset="0"/>
              </a:rPr>
              <a:t>() </a:t>
            </a:r>
          </a:p>
          <a:p>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14" name="TextBox 13">
            <a:extLst>
              <a:ext uri="{FF2B5EF4-FFF2-40B4-BE49-F238E27FC236}">
                <a16:creationId xmlns:a16="http://schemas.microsoft.com/office/drawing/2014/main" id="{FD2439B3-1E2D-0CDB-BDF9-45E912225908}"/>
              </a:ext>
            </a:extLst>
          </p:cNvPr>
          <p:cNvSpPr txBox="1"/>
          <p:nvPr/>
        </p:nvSpPr>
        <p:spPr>
          <a:xfrm>
            <a:off x="4162444" y="2096867"/>
            <a:ext cx="3564620" cy="707886"/>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interface </a:t>
            </a:r>
            <a:r>
              <a:rPr lang="en-US" sz="1000" dirty="0" err="1">
                <a:solidFill>
                  <a:srgbClr val="0000FF"/>
                </a:solidFill>
                <a:latin typeface="Cascadia Mono" panose="020B0609020000020004" pitchFamily="49" charset="0"/>
              </a:rPr>
              <a:t>IRecebBase</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void </a:t>
            </a:r>
            <a:r>
              <a:rPr lang="en-US" sz="1000" dirty="0" err="1">
                <a:solidFill>
                  <a:srgbClr val="0000FF"/>
                </a:solidFill>
                <a:latin typeface="Cascadia Mono" panose="020B0609020000020004" pitchFamily="49" charset="0"/>
              </a:rPr>
              <a:t>DescarregarMercadoria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15" name="TextBox 14">
            <a:extLst>
              <a:ext uri="{FF2B5EF4-FFF2-40B4-BE49-F238E27FC236}">
                <a16:creationId xmlns:a16="http://schemas.microsoft.com/office/drawing/2014/main" id="{79E9B91A-A77A-52BA-1C7A-3CA65FF0F80B}"/>
              </a:ext>
            </a:extLst>
          </p:cNvPr>
          <p:cNvSpPr txBox="1"/>
          <p:nvPr/>
        </p:nvSpPr>
        <p:spPr>
          <a:xfrm>
            <a:off x="4181065" y="3807659"/>
            <a:ext cx="3556923" cy="707886"/>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interface </a:t>
            </a:r>
            <a:r>
              <a:rPr lang="en-US" sz="1000" dirty="0" err="1">
                <a:solidFill>
                  <a:srgbClr val="0000FF"/>
                </a:solidFill>
                <a:latin typeface="Cascadia Mono" panose="020B0609020000020004" pitchFamily="49" charset="0"/>
              </a:rPr>
              <a:t>IReceboSuper</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void </a:t>
            </a:r>
            <a:r>
              <a:rPr lang="en-US" sz="1000" dirty="0" err="1">
                <a:solidFill>
                  <a:srgbClr val="0000FF"/>
                </a:solidFill>
                <a:latin typeface="Cascadia Mono" panose="020B0609020000020004" pitchFamily="49" charset="0"/>
              </a:rPr>
              <a:t>AprovarDiergencia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16" name="TextBox 15">
            <a:extLst>
              <a:ext uri="{FF2B5EF4-FFF2-40B4-BE49-F238E27FC236}">
                <a16:creationId xmlns:a16="http://schemas.microsoft.com/office/drawing/2014/main" id="{9B593ACD-5A06-6083-C0B7-FAC86F068B64}"/>
              </a:ext>
            </a:extLst>
          </p:cNvPr>
          <p:cNvSpPr txBox="1"/>
          <p:nvPr/>
        </p:nvSpPr>
        <p:spPr>
          <a:xfrm>
            <a:off x="8029869" y="2293742"/>
            <a:ext cx="3424796" cy="861774"/>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Ajudante</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RecebBase</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DescarregarMercadoria</a:t>
            </a:r>
            <a:r>
              <a:rPr lang="en-US" sz="1000" dirty="0">
                <a:solidFill>
                  <a:srgbClr val="0000FF"/>
                </a:solidFill>
                <a:latin typeface="Cascadia Mono" panose="020B0609020000020004" pitchFamily="49" charset="0"/>
              </a:rPr>
              <a:t>() </a:t>
            </a:r>
            <a:br>
              <a:rPr lang="en-US" sz="1000" dirty="0">
                <a:solidFill>
                  <a:srgbClr val="0000FF"/>
                </a:solidFill>
                <a:latin typeface="Cascadia Mono" panose="020B0609020000020004" pitchFamily="49" charset="0"/>
              </a:rPr>
            </a:b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 </a:t>
            </a:r>
            <a:br>
              <a:rPr lang="en-US" sz="1000" dirty="0">
                <a:solidFill>
                  <a:srgbClr val="0000FF"/>
                </a:solidFill>
                <a:latin typeface="Cascadia Mono" panose="020B0609020000020004" pitchFamily="49" charset="0"/>
              </a:rPr>
            </a:br>
            <a:r>
              <a:rPr lang="en-US" sz="1000" dirty="0">
                <a:solidFill>
                  <a:srgbClr val="0000FF"/>
                </a:solidFill>
                <a:latin typeface="Cascadia Mono" panose="020B0609020000020004" pitchFamily="49" charset="0"/>
              </a:rPr>
              <a:t>}</a:t>
            </a:r>
          </a:p>
        </p:txBody>
      </p:sp>
      <p:sp>
        <p:nvSpPr>
          <p:cNvPr id="17" name="TextBox 16">
            <a:extLst>
              <a:ext uri="{FF2B5EF4-FFF2-40B4-BE49-F238E27FC236}">
                <a16:creationId xmlns:a16="http://schemas.microsoft.com/office/drawing/2014/main" id="{EA5901D3-64C8-F6D3-8DD1-FA14AF04DD1B}"/>
              </a:ext>
            </a:extLst>
          </p:cNvPr>
          <p:cNvSpPr txBox="1"/>
          <p:nvPr/>
        </p:nvSpPr>
        <p:spPr>
          <a:xfrm>
            <a:off x="8017904" y="3330930"/>
            <a:ext cx="3424796" cy="1169551"/>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class </a:t>
            </a:r>
            <a:r>
              <a:rPr lang="en-US" sz="1000" dirty="0" err="1">
                <a:solidFill>
                  <a:srgbClr val="0000FF"/>
                </a:solidFill>
                <a:latin typeface="Cascadia Mono" panose="020B0609020000020004" pitchFamily="49" charset="0"/>
              </a:rPr>
              <a:t>Conferente</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IRecebimentoMedio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DescarregarMercadoria</a:t>
            </a:r>
            <a:r>
              <a:rPr lang="en-US" sz="1000" dirty="0">
                <a:solidFill>
                  <a:srgbClr val="0000FF"/>
                </a:solidFill>
                <a:latin typeface="Cascadia Mono" panose="020B0609020000020004" pitchFamily="49" charset="0"/>
              </a:rPr>
              <a:t>() </a:t>
            </a:r>
          </a:p>
          <a:p>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 </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ConferirMercadoria</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p:txBody>
      </p:sp>
      <p:sp>
        <p:nvSpPr>
          <p:cNvPr id="18" name="TextBox 17">
            <a:extLst>
              <a:ext uri="{FF2B5EF4-FFF2-40B4-BE49-F238E27FC236}">
                <a16:creationId xmlns:a16="http://schemas.microsoft.com/office/drawing/2014/main" id="{5B73CCB6-67F6-3798-6B04-591C92773FF0}"/>
              </a:ext>
            </a:extLst>
          </p:cNvPr>
          <p:cNvSpPr txBox="1"/>
          <p:nvPr/>
        </p:nvSpPr>
        <p:spPr>
          <a:xfrm>
            <a:off x="6779260" y="4675895"/>
            <a:ext cx="4663440" cy="1015663"/>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class Supervisor : </a:t>
            </a:r>
            <a:r>
              <a:rPr lang="en-US" sz="1000" dirty="0" err="1">
                <a:solidFill>
                  <a:srgbClr val="0000FF"/>
                </a:solidFill>
                <a:latin typeface="Cascadia Mono" panose="020B0609020000020004" pitchFamily="49" charset="0"/>
              </a:rPr>
              <a:t>IRecebimentoBase</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IReceimentoSuper</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DescarregarMercadoria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 </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ConferirMercadoria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AprovarDivergencia</a:t>
            </a:r>
            <a:r>
              <a:rPr lang="en-US" sz="1000" dirty="0">
                <a:solidFill>
                  <a:srgbClr val="0000FF"/>
                </a:solidFill>
                <a:latin typeface="Cascadia Mono" panose="020B0609020000020004" pitchFamily="49" charset="0"/>
              </a:rPr>
              <a:t>() =&gt; </a:t>
            </a:r>
            <a:r>
              <a:rPr lang="en-US" sz="1000" dirty="0" err="1">
                <a:solidFill>
                  <a:srgbClr val="0000FF"/>
                </a:solidFill>
                <a:latin typeface="Cascadia Mono" panose="020B0609020000020004" pitchFamily="49" charset="0"/>
              </a:rPr>
              <a:t>String.Empty</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a:t>
            </a:r>
          </a:p>
        </p:txBody>
      </p:sp>
      <p:sp>
        <p:nvSpPr>
          <p:cNvPr id="20" name="TextBox 19">
            <a:extLst>
              <a:ext uri="{FF2B5EF4-FFF2-40B4-BE49-F238E27FC236}">
                <a16:creationId xmlns:a16="http://schemas.microsoft.com/office/drawing/2014/main" id="{A989C413-2490-0A85-C7D7-25EB61B76C97}"/>
              </a:ext>
            </a:extLst>
          </p:cNvPr>
          <p:cNvSpPr txBox="1"/>
          <p:nvPr/>
        </p:nvSpPr>
        <p:spPr>
          <a:xfrm>
            <a:off x="4173990" y="2952263"/>
            <a:ext cx="3564620" cy="707886"/>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Public interface </a:t>
            </a:r>
            <a:r>
              <a:rPr lang="en-US" sz="1000" dirty="0" err="1">
                <a:solidFill>
                  <a:srgbClr val="0000FF"/>
                </a:solidFill>
                <a:latin typeface="Cascadia Mono" panose="020B0609020000020004" pitchFamily="49" charset="0"/>
              </a:rPr>
              <a:t>IRecebMedio</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IRecebBase</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 </a:t>
            </a:r>
          </a:p>
          <a:p>
            <a:r>
              <a:rPr lang="en-US" sz="1000" dirty="0">
                <a:solidFill>
                  <a:srgbClr val="0000FF"/>
                </a:solidFill>
                <a:latin typeface="Cascadia Mono" panose="020B0609020000020004" pitchFamily="49" charset="0"/>
              </a:rPr>
              <a:t>   string </a:t>
            </a:r>
            <a:r>
              <a:rPr lang="en-US" sz="1000" dirty="0" err="1">
                <a:solidFill>
                  <a:srgbClr val="0000FF"/>
                </a:solidFill>
                <a:latin typeface="Cascadia Mono" panose="020B0609020000020004" pitchFamily="49" charset="0"/>
              </a:rPr>
              <a:t>ConferirMercadoria</a:t>
            </a:r>
            <a:r>
              <a:rPr lang="en-US" sz="1000" dirty="0">
                <a:solidFill>
                  <a:srgbClr val="0000FF"/>
                </a:solidFill>
                <a:latin typeface="Cascadia Mono" panose="020B0609020000020004" pitchFamily="49" charset="0"/>
              </a:rPr>
              <a:t>();</a:t>
            </a:r>
            <a:br>
              <a:rPr lang="en-US" sz="1000" dirty="0">
                <a:solidFill>
                  <a:srgbClr val="0000FF"/>
                </a:solidFill>
                <a:latin typeface="Cascadia Mono" panose="020B0609020000020004" pitchFamily="49" charset="0"/>
              </a:rPr>
            </a:br>
            <a:r>
              <a:rPr lang="en-US" sz="1000" dirty="0">
                <a:solidFill>
                  <a:srgbClr val="0000FF"/>
                </a:solidFill>
                <a:latin typeface="Cascadia Mono" panose="020B0609020000020004" pitchFamily="49" charset="0"/>
              </a:rPr>
              <a:t>}</a:t>
            </a:r>
          </a:p>
        </p:txBody>
      </p:sp>
    </p:spTree>
    <p:extLst>
      <p:ext uri="{BB962C8B-B14F-4D97-AF65-F5344CB8AC3E}">
        <p14:creationId xmlns:p14="http://schemas.microsoft.com/office/powerpoint/2010/main" val="5256396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Vertical)">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arn(inVertic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arn(inVertical)">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arn(inVertical)">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1138773"/>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err="1">
                <a:solidFill>
                  <a:schemeClr val="bg1"/>
                </a:solidFill>
              </a:rPr>
              <a:t>D</a:t>
            </a:r>
            <a:r>
              <a:rPr lang="pt-BR" sz="2400" dirty="0" err="1">
                <a:solidFill>
                  <a:schemeClr val="bg1"/>
                </a:solidFill>
              </a:rPr>
              <a:t>ependency</a:t>
            </a:r>
            <a:r>
              <a:rPr lang="pt-BR" sz="2400" dirty="0">
                <a:solidFill>
                  <a:schemeClr val="bg1"/>
                </a:solidFill>
              </a:rPr>
              <a:t> </a:t>
            </a:r>
            <a:r>
              <a:rPr lang="pt-BR" sz="2400" dirty="0" err="1">
                <a:solidFill>
                  <a:schemeClr val="bg1"/>
                </a:solidFill>
              </a:rPr>
              <a:t>Inversion</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da Inversão de Dependência  </a:t>
            </a:r>
          </a:p>
          <a:p>
            <a:pPr algn="ctr"/>
            <a:r>
              <a:rPr lang="pt-BR" sz="2400" dirty="0">
                <a:solidFill>
                  <a:schemeClr val="bg1"/>
                </a:solidFill>
              </a:rPr>
              <a:t>Dependa de abstrações e não de implementações</a:t>
            </a: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507219" y="1391308"/>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CaixaDeTexto 10">
            <a:extLst>
              <a:ext uri="{FF2B5EF4-FFF2-40B4-BE49-F238E27FC236}">
                <a16:creationId xmlns:a16="http://schemas.microsoft.com/office/drawing/2014/main" id="{8C4CB38A-14EA-53CC-9055-C95715200A1F}"/>
              </a:ext>
            </a:extLst>
          </p:cNvPr>
          <p:cNvSpPr txBox="1"/>
          <p:nvPr/>
        </p:nvSpPr>
        <p:spPr>
          <a:xfrm>
            <a:off x="459880" y="1603260"/>
            <a:ext cx="10972800" cy="400110"/>
          </a:xfrm>
          <a:prstGeom prst="rect">
            <a:avLst/>
          </a:prstGeom>
          <a:noFill/>
        </p:spPr>
        <p:txBody>
          <a:bodyPr wrap="square">
            <a:spAutoFit/>
          </a:bodyPr>
          <a:lstStyle/>
          <a:p>
            <a:pPr algn="just"/>
            <a:r>
              <a:rPr lang="pt-BR" sz="2000" dirty="0">
                <a:solidFill>
                  <a:schemeClr val="accent1"/>
                </a:solidFill>
              </a:rPr>
              <a:t>Esse princípio pode ser definido da seguinte forma</a:t>
            </a:r>
          </a:p>
        </p:txBody>
      </p:sp>
      <p:sp>
        <p:nvSpPr>
          <p:cNvPr id="8" name="CaixaDeTexto 4">
            <a:extLst>
              <a:ext uri="{FF2B5EF4-FFF2-40B4-BE49-F238E27FC236}">
                <a16:creationId xmlns:a16="http://schemas.microsoft.com/office/drawing/2014/main" id="{310A9FBF-03D4-0CFF-C57B-5423EBB0B7A5}"/>
              </a:ext>
            </a:extLst>
          </p:cNvPr>
          <p:cNvSpPr txBox="1"/>
          <p:nvPr/>
        </p:nvSpPr>
        <p:spPr>
          <a:xfrm>
            <a:off x="431891" y="2072868"/>
            <a:ext cx="10972800" cy="707886"/>
          </a:xfrm>
          <a:prstGeom prst="rect">
            <a:avLst/>
          </a:prstGeom>
          <a:noFill/>
        </p:spPr>
        <p:txBody>
          <a:bodyPr wrap="square">
            <a:spAutoFit/>
          </a:bodyPr>
          <a:lstStyle/>
          <a:p>
            <a:r>
              <a:rPr lang="pt-BR" sz="2000" b="1" dirty="0">
                <a:solidFill>
                  <a:schemeClr val="accent1"/>
                </a:solidFill>
              </a:rPr>
              <a:t>1. Módulos de alto nível não devem depender de módulos de baixo nível. Ambos devem depender da abstração.</a:t>
            </a:r>
          </a:p>
        </p:txBody>
      </p:sp>
      <p:sp>
        <p:nvSpPr>
          <p:cNvPr id="10" name="CaixaDeTexto 6">
            <a:extLst>
              <a:ext uri="{FF2B5EF4-FFF2-40B4-BE49-F238E27FC236}">
                <a16:creationId xmlns:a16="http://schemas.microsoft.com/office/drawing/2014/main" id="{848E8C53-CA80-DD4F-645A-8196EEF830FB}"/>
              </a:ext>
            </a:extLst>
          </p:cNvPr>
          <p:cNvSpPr txBox="1"/>
          <p:nvPr/>
        </p:nvSpPr>
        <p:spPr>
          <a:xfrm>
            <a:off x="450551" y="2858600"/>
            <a:ext cx="10972800" cy="400110"/>
          </a:xfrm>
          <a:prstGeom prst="rect">
            <a:avLst/>
          </a:prstGeom>
          <a:noFill/>
        </p:spPr>
        <p:txBody>
          <a:bodyPr wrap="square">
            <a:spAutoFit/>
          </a:bodyPr>
          <a:lstStyle/>
          <a:p>
            <a:r>
              <a:rPr lang="pt-BR" sz="2000" b="1" dirty="0">
                <a:solidFill>
                  <a:schemeClr val="accent1"/>
                </a:solidFill>
              </a:rPr>
              <a:t>2. Abstrações não devem depender de detalhes. Detalhes devem depender de abstrações</a:t>
            </a:r>
            <a:r>
              <a:rPr lang="pt-BR" sz="2000" dirty="0">
                <a:solidFill>
                  <a:schemeClr val="accent1"/>
                </a:solidFill>
              </a:rPr>
              <a:t>.</a:t>
            </a:r>
          </a:p>
        </p:txBody>
      </p:sp>
      <p:sp>
        <p:nvSpPr>
          <p:cNvPr id="11" name="CaixaDeTexto 9">
            <a:extLst>
              <a:ext uri="{FF2B5EF4-FFF2-40B4-BE49-F238E27FC236}">
                <a16:creationId xmlns:a16="http://schemas.microsoft.com/office/drawing/2014/main" id="{AF195180-3BEB-4CB2-0DBF-1893601F052C}"/>
              </a:ext>
            </a:extLst>
          </p:cNvPr>
          <p:cNvSpPr txBox="1"/>
          <p:nvPr/>
        </p:nvSpPr>
        <p:spPr>
          <a:xfrm>
            <a:off x="487871" y="3319651"/>
            <a:ext cx="10972800" cy="2523768"/>
          </a:xfrm>
          <a:prstGeom prst="rect">
            <a:avLst/>
          </a:prstGeom>
          <a:noFill/>
        </p:spPr>
        <p:txBody>
          <a:bodyPr wrap="square">
            <a:spAutoFit/>
          </a:bodyPr>
          <a:lstStyle/>
          <a:p>
            <a:r>
              <a:rPr lang="pt-BR" sz="2000" dirty="0">
                <a:solidFill>
                  <a:schemeClr val="accent1"/>
                </a:solidFill>
              </a:rPr>
              <a:t>No contexto da programação orientada a objetos, é comum que as pessoas confundam a Inversão de Dependência com a Injeção de Dependência, porém são coisas distintas, mas que relacionam entre si com um proposito em comum, deixar o código desacoplado.</a:t>
            </a:r>
          </a:p>
          <a:p>
            <a:endParaRPr lang="pt-BR" sz="900" dirty="0">
              <a:solidFill>
                <a:schemeClr val="accent1"/>
              </a:solidFill>
            </a:endParaRPr>
          </a:p>
          <a:p>
            <a:r>
              <a:rPr lang="pt-BR" sz="2000" dirty="0">
                <a:solidFill>
                  <a:schemeClr val="accent1"/>
                </a:solidFill>
              </a:rPr>
              <a:t>Importante: Inversão de Dependência não é igual a Injeção de Dependência, fique ciente disso! A Inversão de Dependência é um princípio (Conceito) e a Injeção de Dependência é um padrão de projeto (Design </a:t>
            </a:r>
            <a:r>
              <a:rPr lang="pt-BR" sz="2000" dirty="0" err="1">
                <a:solidFill>
                  <a:schemeClr val="accent1"/>
                </a:solidFill>
              </a:rPr>
              <a:t>Pattern</a:t>
            </a:r>
            <a:r>
              <a:rPr lang="pt-BR" sz="2000" dirty="0">
                <a:solidFill>
                  <a:schemeClr val="accent1"/>
                </a:solidFill>
              </a:rPr>
              <a:t>).</a:t>
            </a:r>
          </a:p>
          <a:p>
            <a:endParaRPr lang="pt-BR" sz="700" dirty="0">
              <a:solidFill>
                <a:schemeClr val="accent1"/>
              </a:solidFill>
            </a:endParaRPr>
          </a:p>
          <a:p>
            <a:r>
              <a:rPr lang="pt-BR" sz="2000" dirty="0">
                <a:solidFill>
                  <a:schemeClr val="accent1"/>
                </a:solidFill>
              </a:rPr>
              <a:t>Porque estamos dependendo de uma implementação e não de uma abstração, simples assim.</a:t>
            </a:r>
          </a:p>
        </p:txBody>
      </p:sp>
    </p:spTree>
    <p:extLst>
      <p:ext uri="{BB962C8B-B14F-4D97-AF65-F5344CB8AC3E}">
        <p14:creationId xmlns:p14="http://schemas.microsoft.com/office/powerpoint/2010/main" val="29367682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1138773"/>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err="1">
                <a:solidFill>
                  <a:schemeClr val="bg1"/>
                </a:solidFill>
              </a:rPr>
              <a:t>D</a:t>
            </a:r>
            <a:r>
              <a:rPr lang="pt-BR" sz="2400" dirty="0" err="1">
                <a:solidFill>
                  <a:schemeClr val="bg1"/>
                </a:solidFill>
              </a:rPr>
              <a:t>ependency</a:t>
            </a:r>
            <a:r>
              <a:rPr lang="pt-BR" sz="2400" dirty="0">
                <a:solidFill>
                  <a:schemeClr val="bg1"/>
                </a:solidFill>
              </a:rPr>
              <a:t> </a:t>
            </a:r>
            <a:r>
              <a:rPr lang="pt-BR" sz="2400" dirty="0" err="1">
                <a:solidFill>
                  <a:schemeClr val="bg1"/>
                </a:solidFill>
              </a:rPr>
              <a:t>Inversion</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da Inversão de Dependência  </a:t>
            </a:r>
          </a:p>
          <a:p>
            <a:pPr algn="ctr"/>
            <a:r>
              <a:rPr lang="pt-BR" sz="2400" dirty="0">
                <a:solidFill>
                  <a:schemeClr val="bg1"/>
                </a:solidFill>
              </a:rPr>
              <a:t>Dependa de abstrações e não de implementações</a:t>
            </a: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507219" y="1391308"/>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CaixaDeTexto 9">
            <a:extLst>
              <a:ext uri="{FF2B5EF4-FFF2-40B4-BE49-F238E27FC236}">
                <a16:creationId xmlns:a16="http://schemas.microsoft.com/office/drawing/2014/main" id="{E6112337-3204-975D-BFDE-6EBF3E425A21}"/>
              </a:ext>
            </a:extLst>
          </p:cNvPr>
          <p:cNvSpPr txBox="1"/>
          <p:nvPr/>
        </p:nvSpPr>
        <p:spPr>
          <a:xfrm>
            <a:off x="469900" y="1640121"/>
            <a:ext cx="10972800" cy="3477875"/>
          </a:xfrm>
          <a:prstGeom prst="rect">
            <a:avLst/>
          </a:prstGeom>
          <a:noFill/>
        </p:spPr>
        <p:txBody>
          <a:bodyPr wrap="square">
            <a:spAutoFit/>
          </a:bodyPr>
          <a:lstStyle/>
          <a:p>
            <a:r>
              <a:rPr lang="pt-BR" sz="2000" dirty="0">
                <a:solidFill>
                  <a:schemeClr val="accent1"/>
                </a:solidFill>
              </a:rPr>
              <a:t>De acordo com a definição do DIP, um módulo de alto nível não deve depender de módulos de baixo nível, ambos devem depender da abstração. Então, a primeira coisa que precisamos fazer é identificar no nosso código qual é o módulo de alto nível e qual é o módulo de baixo nível. Módulo de alto nível é um módulo que depende de outros módulos.</a:t>
            </a:r>
          </a:p>
          <a:p>
            <a:endParaRPr lang="pt-BR" sz="2000" dirty="0">
              <a:solidFill>
                <a:schemeClr val="accent1"/>
              </a:solidFill>
            </a:endParaRPr>
          </a:p>
          <a:p>
            <a:pPr algn="ctr"/>
            <a:r>
              <a:rPr lang="pt-BR" sz="2000" b="1" dirty="0">
                <a:solidFill>
                  <a:schemeClr val="accent1"/>
                </a:solidFill>
              </a:rPr>
              <a:t>Se tratando de POO, você já ouviu aquela frase: </a:t>
            </a:r>
          </a:p>
          <a:p>
            <a:pPr algn="ctr"/>
            <a:r>
              <a:rPr lang="pt-BR" sz="2000" b="1" dirty="0">
                <a:solidFill>
                  <a:schemeClr val="accent1"/>
                </a:solidFill>
              </a:rPr>
              <a:t>“Programe para uma interface e não para uma implementação.”</a:t>
            </a:r>
          </a:p>
          <a:p>
            <a:endParaRPr lang="pt-BR" sz="2000" dirty="0">
              <a:solidFill>
                <a:schemeClr val="accent1"/>
              </a:solidFill>
            </a:endParaRPr>
          </a:p>
          <a:p>
            <a:r>
              <a:rPr lang="pt-BR" sz="2000" dirty="0">
                <a:solidFill>
                  <a:schemeClr val="accent1"/>
                </a:solidFill>
              </a:rPr>
              <a:t>Dessa forma, não estamos mais violando o DIP, ambas as classes estão desacopladas e dependendo de uma abstração. Além disso, estamos favorecendo a </a:t>
            </a:r>
            <a:r>
              <a:rPr lang="pt-BR" sz="2000" dirty="0" err="1">
                <a:solidFill>
                  <a:schemeClr val="accent1"/>
                </a:solidFill>
              </a:rPr>
              <a:t>reusabilidade</a:t>
            </a:r>
            <a:r>
              <a:rPr lang="pt-BR" sz="2000" dirty="0">
                <a:solidFill>
                  <a:schemeClr val="accent1"/>
                </a:solidFill>
              </a:rPr>
              <a:t> do código e como “bônus” também estamos respeitando o SRP e o OCP.</a:t>
            </a:r>
          </a:p>
        </p:txBody>
      </p:sp>
    </p:spTree>
    <p:extLst>
      <p:ext uri="{BB962C8B-B14F-4D97-AF65-F5344CB8AC3E}">
        <p14:creationId xmlns:p14="http://schemas.microsoft.com/office/powerpoint/2010/main" val="3710654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769441"/>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marL="571500" indent="-571500" algn="l">
              <a:buFont typeface="Wingdings" panose="05000000000000000000" pitchFamily="2" charset="2"/>
              <a:buChar char="Ø"/>
            </a:pPr>
            <a:r>
              <a:rPr lang="pt-BR" dirty="0"/>
              <a:t>S O L I D</a:t>
            </a: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469900" y="971433"/>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CaixaDeTexto 5">
            <a:extLst>
              <a:ext uri="{FF2B5EF4-FFF2-40B4-BE49-F238E27FC236}">
                <a16:creationId xmlns:a16="http://schemas.microsoft.com/office/drawing/2014/main" id="{1A3AB906-8840-5C6C-7552-8C9EC2A3462C}"/>
              </a:ext>
            </a:extLst>
          </p:cNvPr>
          <p:cNvSpPr txBox="1"/>
          <p:nvPr/>
        </p:nvSpPr>
        <p:spPr>
          <a:xfrm>
            <a:off x="1519334" y="2378449"/>
            <a:ext cx="9153331" cy="2420663"/>
          </a:xfrm>
          <a:prstGeom prst="rect">
            <a:avLst/>
          </a:prstGeom>
          <a:noFill/>
          <a:ln>
            <a:noFill/>
          </a:ln>
        </p:spPr>
        <p:txBody>
          <a:bodyPr wrap="square">
            <a:spAutoFit/>
          </a:bodyPr>
          <a:lstStyle/>
          <a:p>
            <a:pPr algn="just">
              <a:lnSpc>
                <a:spcPts val="3600"/>
              </a:lnSpc>
            </a:pPr>
            <a:r>
              <a:rPr lang="pt-BR" sz="4000" b="1" i="0" dirty="0">
                <a:solidFill>
                  <a:schemeClr val="accent1"/>
                </a:solidFill>
                <a:effectLst/>
                <a:latin typeface="charter"/>
              </a:rPr>
              <a:t>S</a:t>
            </a:r>
            <a:r>
              <a:rPr lang="pt-BR" sz="2400" b="1" i="0" dirty="0">
                <a:solidFill>
                  <a:schemeClr val="accent1"/>
                </a:solidFill>
                <a:effectLst/>
                <a:latin typeface="charter"/>
              </a:rPr>
              <a:t>ingle </a:t>
            </a:r>
            <a:r>
              <a:rPr lang="pt-BR" sz="2400" b="1" i="0" dirty="0" err="1">
                <a:solidFill>
                  <a:schemeClr val="accent1"/>
                </a:solidFill>
                <a:effectLst/>
                <a:latin typeface="charter"/>
              </a:rPr>
              <a:t>Responsiblity</a:t>
            </a:r>
            <a:r>
              <a:rPr lang="pt-BR" sz="2400" b="1" i="0" dirty="0">
                <a:solidFill>
                  <a:schemeClr val="accent1"/>
                </a:solidFill>
                <a:effectLst/>
                <a:latin typeface="charter"/>
              </a:rPr>
              <a:t> </a:t>
            </a:r>
            <a:r>
              <a:rPr lang="pt-BR" sz="2400" b="1" i="0" dirty="0" err="1">
                <a:solidFill>
                  <a:schemeClr val="accent1"/>
                </a:solidFill>
                <a:effectLst/>
                <a:latin typeface="charter"/>
              </a:rPr>
              <a:t>Principle</a:t>
            </a:r>
            <a:r>
              <a:rPr lang="pt-BR" sz="2400" b="1" i="0" dirty="0">
                <a:solidFill>
                  <a:schemeClr val="accent1"/>
                </a:solidFill>
                <a:effectLst/>
                <a:latin typeface="charter"/>
              </a:rPr>
              <a:t>  </a:t>
            </a:r>
            <a:r>
              <a:rPr lang="pt-BR" sz="2400" b="1" dirty="0">
                <a:solidFill>
                  <a:schemeClr val="accent1"/>
                </a:solidFill>
                <a:latin typeface="charter"/>
              </a:rPr>
              <a:t>- </a:t>
            </a:r>
            <a:r>
              <a:rPr lang="pt-BR" sz="2400" b="0" i="0" dirty="0">
                <a:solidFill>
                  <a:schemeClr val="accent1"/>
                </a:solidFill>
                <a:effectLst/>
                <a:latin typeface="charter"/>
              </a:rPr>
              <a:t>Princípio da responsabilidade única</a:t>
            </a:r>
          </a:p>
          <a:p>
            <a:pPr algn="just">
              <a:lnSpc>
                <a:spcPts val="3600"/>
              </a:lnSpc>
            </a:pPr>
            <a:r>
              <a:rPr lang="pt-BR" sz="4000" b="1" dirty="0">
                <a:solidFill>
                  <a:schemeClr val="accent1"/>
                </a:solidFill>
                <a:latin typeface="charter"/>
              </a:rPr>
              <a:t>O</a:t>
            </a:r>
            <a:r>
              <a:rPr lang="pt-BR" sz="2400" b="1" i="0" dirty="0">
                <a:solidFill>
                  <a:schemeClr val="accent1"/>
                </a:solidFill>
                <a:effectLst/>
                <a:latin typeface="charter"/>
              </a:rPr>
              <a:t>pen-</a:t>
            </a:r>
            <a:r>
              <a:rPr lang="pt-BR" sz="2400" b="1" i="0" dirty="0" err="1">
                <a:solidFill>
                  <a:schemeClr val="accent1"/>
                </a:solidFill>
                <a:effectLst/>
                <a:latin typeface="charter"/>
              </a:rPr>
              <a:t>Closed</a:t>
            </a:r>
            <a:r>
              <a:rPr lang="pt-BR" sz="2400" b="1" i="0" dirty="0">
                <a:solidFill>
                  <a:schemeClr val="accent1"/>
                </a:solidFill>
                <a:effectLst/>
                <a:latin typeface="charter"/>
              </a:rPr>
              <a:t> </a:t>
            </a:r>
            <a:r>
              <a:rPr lang="pt-BR" sz="2400" b="1" i="0" dirty="0" err="1">
                <a:solidFill>
                  <a:schemeClr val="accent1"/>
                </a:solidFill>
                <a:effectLst/>
                <a:latin typeface="charter"/>
              </a:rPr>
              <a:t>Principle</a:t>
            </a:r>
            <a:r>
              <a:rPr lang="pt-BR" sz="2400" b="1" i="0" dirty="0">
                <a:solidFill>
                  <a:schemeClr val="accent1"/>
                </a:solidFill>
                <a:effectLst/>
                <a:latin typeface="charter"/>
              </a:rPr>
              <a:t> </a:t>
            </a:r>
            <a:r>
              <a:rPr lang="pt-BR" sz="2400" dirty="0">
                <a:solidFill>
                  <a:schemeClr val="accent1"/>
                </a:solidFill>
                <a:latin typeface="charter"/>
              </a:rPr>
              <a:t>- </a:t>
            </a:r>
            <a:r>
              <a:rPr lang="pt-BR" sz="2400" b="0" i="0" dirty="0">
                <a:solidFill>
                  <a:schemeClr val="accent1"/>
                </a:solidFill>
                <a:effectLst/>
                <a:latin typeface="charter"/>
              </a:rPr>
              <a:t>Princípio Aberto-Fechado</a:t>
            </a:r>
          </a:p>
          <a:p>
            <a:pPr algn="just">
              <a:lnSpc>
                <a:spcPts val="3600"/>
              </a:lnSpc>
            </a:pPr>
            <a:r>
              <a:rPr lang="pt-BR" sz="4000" b="1" dirty="0" err="1">
                <a:solidFill>
                  <a:schemeClr val="accent1"/>
                </a:solidFill>
                <a:latin typeface="charter"/>
              </a:rPr>
              <a:t>L</a:t>
            </a:r>
            <a:r>
              <a:rPr lang="pt-BR" sz="2400" b="1" i="0" dirty="0" err="1">
                <a:solidFill>
                  <a:schemeClr val="accent1"/>
                </a:solidFill>
                <a:effectLst/>
                <a:latin typeface="charter"/>
              </a:rPr>
              <a:t>iskov</a:t>
            </a:r>
            <a:r>
              <a:rPr lang="pt-BR" sz="2400" b="1" i="0" dirty="0">
                <a:solidFill>
                  <a:schemeClr val="accent1"/>
                </a:solidFill>
                <a:effectLst/>
                <a:latin typeface="charter"/>
              </a:rPr>
              <a:t> </a:t>
            </a:r>
            <a:r>
              <a:rPr lang="pt-BR" sz="2400" b="1" i="0" dirty="0" err="1">
                <a:solidFill>
                  <a:schemeClr val="accent1"/>
                </a:solidFill>
                <a:effectLst/>
                <a:latin typeface="charter"/>
              </a:rPr>
              <a:t>Substitution</a:t>
            </a:r>
            <a:r>
              <a:rPr lang="pt-BR" sz="2400" b="1" i="0" dirty="0">
                <a:solidFill>
                  <a:schemeClr val="accent1"/>
                </a:solidFill>
                <a:effectLst/>
                <a:latin typeface="charter"/>
              </a:rPr>
              <a:t> </a:t>
            </a:r>
            <a:r>
              <a:rPr lang="pt-BR" sz="2400" b="1" i="0" dirty="0" err="1">
                <a:solidFill>
                  <a:schemeClr val="accent1"/>
                </a:solidFill>
                <a:effectLst/>
                <a:latin typeface="charter"/>
              </a:rPr>
              <a:t>Principle</a:t>
            </a:r>
            <a:r>
              <a:rPr lang="pt-BR" sz="2400" b="1" i="0" dirty="0">
                <a:solidFill>
                  <a:schemeClr val="accent1"/>
                </a:solidFill>
                <a:effectLst/>
                <a:latin typeface="charter"/>
              </a:rPr>
              <a:t> - </a:t>
            </a:r>
            <a:r>
              <a:rPr lang="pt-BR" sz="2400" b="0" i="0" dirty="0">
                <a:solidFill>
                  <a:schemeClr val="accent1"/>
                </a:solidFill>
                <a:effectLst/>
                <a:latin typeface="charter"/>
              </a:rPr>
              <a:t>Princípio da substituição de </a:t>
            </a:r>
            <a:r>
              <a:rPr lang="pt-BR" sz="2400" b="0" i="0" dirty="0" err="1">
                <a:solidFill>
                  <a:schemeClr val="accent1"/>
                </a:solidFill>
                <a:effectLst/>
                <a:latin typeface="charter"/>
              </a:rPr>
              <a:t>Liskov</a:t>
            </a:r>
            <a:endParaRPr lang="pt-BR" sz="2400" b="0" i="0" dirty="0">
              <a:solidFill>
                <a:schemeClr val="accent1"/>
              </a:solidFill>
              <a:effectLst/>
              <a:latin typeface="charter"/>
            </a:endParaRPr>
          </a:p>
          <a:p>
            <a:pPr algn="just">
              <a:lnSpc>
                <a:spcPts val="3600"/>
              </a:lnSpc>
            </a:pPr>
            <a:r>
              <a:rPr lang="pt-BR" sz="4000" b="1" dirty="0">
                <a:solidFill>
                  <a:schemeClr val="accent1"/>
                </a:solidFill>
                <a:latin typeface="charter"/>
              </a:rPr>
              <a:t>I</a:t>
            </a:r>
            <a:r>
              <a:rPr lang="pt-BR" sz="2400" b="1" i="0" dirty="0">
                <a:solidFill>
                  <a:schemeClr val="accent1"/>
                </a:solidFill>
                <a:effectLst/>
                <a:latin typeface="charter"/>
              </a:rPr>
              <a:t>nterface </a:t>
            </a:r>
            <a:r>
              <a:rPr lang="pt-BR" sz="2400" b="1" i="0" dirty="0" err="1">
                <a:solidFill>
                  <a:schemeClr val="accent1"/>
                </a:solidFill>
                <a:effectLst/>
                <a:latin typeface="charter"/>
              </a:rPr>
              <a:t>Segregation</a:t>
            </a:r>
            <a:r>
              <a:rPr lang="pt-BR" sz="2400" b="1" i="0" dirty="0">
                <a:solidFill>
                  <a:schemeClr val="accent1"/>
                </a:solidFill>
                <a:effectLst/>
                <a:latin typeface="charter"/>
              </a:rPr>
              <a:t> </a:t>
            </a:r>
            <a:r>
              <a:rPr lang="pt-BR" sz="2400" b="1" i="0" dirty="0" err="1">
                <a:solidFill>
                  <a:schemeClr val="accent1"/>
                </a:solidFill>
                <a:effectLst/>
                <a:latin typeface="charter"/>
              </a:rPr>
              <a:t>Principle</a:t>
            </a:r>
            <a:r>
              <a:rPr lang="pt-BR" sz="2400" b="1" i="0" dirty="0">
                <a:solidFill>
                  <a:schemeClr val="accent1"/>
                </a:solidFill>
                <a:effectLst/>
                <a:latin typeface="charter"/>
              </a:rPr>
              <a:t> - </a:t>
            </a:r>
            <a:r>
              <a:rPr lang="pt-BR" sz="2400" b="0" i="0" dirty="0">
                <a:solidFill>
                  <a:schemeClr val="accent1"/>
                </a:solidFill>
                <a:effectLst/>
                <a:latin typeface="charter"/>
              </a:rPr>
              <a:t>Princípio da Segregação da Interface</a:t>
            </a:r>
          </a:p>
          <a:p>
            <a:pPr algn="just">
              <a:lnSpc>
                <a:spcPts val="3600"/>
              </a:lnSpc>
            </a:pPr>
            <a:r>
              <a:rPr lang="pt-BR" sz="4000" b="1" dirty="0" err="1">
                <a:solidFill>
                  <a:schemeClr val="accent1"/>
                </a:solidFill>
                <a:latin typeface="charter"/>
              </a:rPr>
              <a:t>D</a:t>
            </a:r>
            <a:r>
              <a:rPr lang="pt-BR" sz="2400" b="1" i="0" dirty="0" err="1">
                <a:solidFill>
                  <a:schemeClr val="accent1"/>
                </a:solidFill>
                <a:effectLst/>
                <a:latin typeface="charter"/>
              </a:rPr>
              <a:t>ependency</a:t>
            </a:r>
            <a:r>
              <a:rPr lang="pt-BR" sz="2400" b="1" i="0" dirty="0">
                <a:solidFill>
                  <a:schemeClr val="accent1"/>
                </a:solidFill>
                <a:effectLst/>
                <a:latin typeface="charter"/>
              </a:rPr>
              <a:t> </a:t>
            </a:r>
            <a:r>
              <a:rPr lang="pt-BR" sz="2400" b="1" i="0" dirty="0" err="1">
                <a:solidFill>
                  <a:schemeClr val="accent1"/>
                </a:solidFill>
                <a:effectLst/>
                <a:latin typeface="charter"/>
              </a:rPr>
              <a:t>Inversion</a:t>
            </a:r>
            <a:r>
              <a:rPr lang="pt-BR" sz="2400" b="1" i="0" dirty="0">
                <a:solidFill>
                  <a:schemeClr val="accent1"/>
                </a:solidFill>
                <a:effectLst/>
                <a:latin typeface="charter"/>
              </a:rPr>
              <a:t> </a:t>
            </a:r>
            <a:r>
              <a:rPr lang="pt-BR" sz="2400" b="1" i="0" dirty="0" err="1">
                <a:solidFill>
                  <a:schemeClr val="accent1"/>
                </a:solidFill>
                <a:effectLst/>
                <a:latin typeface="charter"/>
              </a:rPr>
              <a:t>Principle</a:t>
            </a:r>
            <a:r>
              <a:rPr lang="pt-BR" sz="2400" b="1" i="0" dirty="0">
                <a:solidFill>
                  <a:schemeClr val="accent1"/>
                </a:solidFill>
                <a:effectLst/>
                <a:latin typeface="charter"/>
              </a:rPr>
              <a:t> </a:t>
            </a:r>
            <a:r>
              <a:rPr lang="pt-BR" sz="2400" dirty="0">
                <a:solidFill>
                  <a:schemeClr val="accent1"/>
                </a:solidFill>
                <a:latin typeface="charter"/>
              </a:rPr>
              <a:t>- </a:t>
            </a:r>
            <a:r>
              <a:rPr lang="pt-BR" sz="2400" b="0" i="0" dirty="0">
                <a:solidFill>
                  <a:schemeClr val="accent1"/>
                </a:solidFill>
                <a:effectLst/>
                <a:latin typeface="charter"/>
              </a:rPr>
              <a:t>Princípio da inversão da dependência</a:t>
            </a:r>
          </a:p>
        </p:txBody>
      </p:sp>
      <p:sp>
        <p:nvSpPr>
          <p:cNvPr id="10" name="CaixaDeTexto 4">
            <a:extLst>
              <a:ext uri="{FF2B5EF4-FFF2-40B4-BE49-F238E27FC236}">
                <a16:creationId xmlns:a16="http://schemas.microsoft.com/office/drawing/2014/main" id="{8C0A141C-7403-8485-DD15-796940368D39}"/>
              </a:ext>
            </a:extLst>
          </p:cNvPr>
          <p:cNvSpPr txBox="1"/>
          <p:nvPr/>
        </p:nvSpPr>
        <p:spPr>
          <a:xfrm>
            <a:off x="404586" y="1158176"/>
            <a:ext cx="10972800" cy="1015663"/>
          </a:xfrm>
          <a:prstGeom prst="rect">
            <a:avLst/>
          </a:prstGeom>
          <a:noFill/>
        </p:spPr>
        <p:txBody>
          <a:bodyPr wrap="square">
            <a:spAutoFit/>
          </a:bodyPr>
          <a:lstStyle/>
          <a:p>
            <a:pPr algn="just"/>
            <a:r>
              <a:rPr lang="pt-BR" sz="2000" dirty="0">
                <a:solidFill>
                  <a:schemeClr val="accent1"/>
                </a:solidFill>
              </a:rPr>
              <a:t>São cinco princípios da programação orientada a objetos que facilitam no desenvolvimento de softwares, tornando-os fáceis de manter e estender. Esses princípios podem ser aplicados a qualquer linguagem de POO.</a:t>
            </a:r>
          </a:p>
        </p:txBody>
      </p:sp>
      <p:sp>
        <p:nvSpPr>
          <p:cNvPr id="11" name="CaixaDeTexto 6">
            <a:extLst>
              <a:ext uri="{FF2B5EF4-FFF2-40B4-BE49-F238E27FC236}">
                <a16:creationId xmlns:a16="http://schemas.microsoft.com/office/drawing/2014/main" id="{6A7D7A5C-C777-0BBC-E5CD-887EADF83602}"/>
              </a:ext>
            </a:extLst>
          </p:cNvPr>
          <p:cNvSpPr txBox="1"/>
          <p:nvPr/>
        </p:nvSpPr>
        <p:spPr>
          <a:xfrm>
            <a:off x="469902" y="5051232"/>
            <a:ext cx="10972800" cy="707886"/>
          </a:xfrm>
          <a:prstGeom prst="rect">
            <a:avLst/>
          </a:prstGeom>
          <a:noFill/>
        </p:spPr>
        <p:txBody>
          <a:bodyPr wrap="square">
            <a:spAutoFit/>
          </a:bodyPr>
          <a:lstStyle/>
          <a:p>
            <a:pPr algn="just"/>
            <a:r>
              <a:rPr lang="pt-BR" sz="2000" b="0" i="0" dirty="0">
                <a:solidFill>
                  <a:schemeClr val="accent1"/>
                </a:solidFill>
                <a:effectLst/>
                <a:latin typeface="charter"/>
              </a:rPr>
              <a:t>Esses princípios ajudam o programador a escrever </a:t>
            </a:r>
            <a:r>
              <a:rPr lang="pt-BR" sz="2000" b="0" i="0" u="sng" dirty="0">
                <a:solidFill>
                  <a:schemeClr val="accent1"/>
                </a:solidFill>
                <a:effectLst/>
                <a:latin typeface="charter"/>
                <a:hlinkClick r:id="rId3">
                  <a:extLst>
                    <a:ext uri="{A12FA001-AC4F-418D-AE19-62706E023703}">
                      <ahyp:hlinkClr xmlns:ahyp="http://schemas.microsoft.com/office/drawing/2018/hyperlinkcolor" val="tx"/>
                    </a:ext>
                  </a:extLst>
                </a:hlinkClick>
              </a:rPr>
              <a:t>códigos mais limpos</a:t>
            </a:r>
            <a:r>
              <a:rPr lang="pt-BR" sz="2000" b="0" i="0" dirty="0">
                <a:solidFill>
                  <a:schemeClr val="accent1"/>
                </a:solidFill>
                <a:effectLst/>
                <a:latin typeface="charter"/>
              </a:rPr>
              <a:t>, separando responsabilidades, diminuindo acoplamentos, facilitando na </a:t>
            </a:r>
            <a:r>
              <a:rPr lang="pt-BR" sz="2000" b="0" i="0" dirty="0" err="1">
                <a:solidFill>
                  <a:schemeClr val="accent1"/>
                </a:solidFill>
                <a:effectLst/>
                <a:latin typeface="charter"/>
              </a:rPr>
              <a:t>refatoração</a:t>
            </a:r>
            <a:r>
              <a:rPr lang="pt-BR" sz="2000" b="0" i="0" dirty="0">
                <a:solidFill>
                  <a:schemeClr val="accent1"/>
                </a:solidFill>
                <a:effectLst/>
                <a:latin typeface="charter"/>
              </a:rPr>
              <a:t> e estimulando o reaproveitamento do código.</a:t>
            </a:r>
            <a:endParaRPr lang="pt-BR" sz="2000" dirty="0">
              <a:solidFill>
                <a:schemeClr val="accent1"/>
              </a:solidFill>
            </a:endParaRPr>
          </a:p>
        </p:txBody>
      </p:sp>
    </p:spTree>
    <p:extLst>
      <p:ext uri="{BB962C8B-B14F-4D97-AF65-F5344CB8AC3E}">
        <p14:creationId xmlns:p14="http://schemas.microsoft.com/office/powerpoint/2010/main" val="8120467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left)">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wipe(left)">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1138773"/>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err="1">
                <a:solidFill>
                  <a:schemeClr val="bg1"/>
                </a:solidFill>
              </a:rPr>
              <a:t>D</a:t>
            </a:r>
            <a:r>
              <a:rPr lang="pt-BR" sz="2400" dirty="0" err="1">
                <a:solidFill>
                  <a:schemeClr val="bg1"/>
                </a:solidFill>
              </a:rPr>
              <a:t>ependency</a:t>
            </a:r>
            <a:r>
              <a:rPr lang="pt-BR" sz="2400" dirty="0">
                <a:solidFill>
                  <a:schemeClr val="bg1"/>
                </a:solidFill>
              </a:rPr>
              <a:t> </a:t>
            </a:r>
            <a:r>
              <a:rPr lang="pt-BR" sz="2400" dirty="0" err="1">
                <a:solidFill>
                  <a:schemeClr val="bg1"/>
                </a:solidFill>
              </a:rPr>
              <a:t>Inversion</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da Inversão de Dependência  </a:t>
            </a:r>
          </a:p>
          <a:p>
            <a:pPr algn="ctr"/>
            <a:r>
              <a:rPr lang="pt-BR" sz="2400" dirty="0">
                <a:solidFill>
                  <a:schemeClr val="bg1"/>
                </a:solidFill>
              </a:rPr>
              <a:t>Dependa de abstrações e não de implementações</a:t>
            </a: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507219" y="1391308"/>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1A9E724-8C9C-5095-2AFE-E53D39AE567C}"/>
              </a:ext>
            </a:extLst>
          </p:cNvPr>
          <p:cNvSpPr txBox="1"/>
          <p:nvPr/>
        </p:nvSpPr>
        <p:spPr>
          <a:xfrm>
            <a:off x="501939" y="1505396"/>
            <a:ext cx="3657600" cy="2092881"/>
          </a:xfrm>
          <a:prstGeom prst="rect">
            <a:avLst/>
          </a:prstGeom>
          <a:solidFill>
            <a:srgbClr val="00B050">
              <a:alpha val="20000"/>
            </a:srgbClr>
          </a:solidFill>
          <a:ln w="28575">
            <a:solidFill>
              <a:schemeClr val="accent1"/>
            </a:solidFill>
          </a:ln>
        </p:spPr>
        <p:txBody>
          <a:bodyPr wrap="square">
            <a:spAutoFit/>
          </a:bodyPr>
          <a:lstStyle/>
          <a:p>
            <a:r>
              <a:rPr lang="en-US" sz="1000" dirty="0">
                <a:solidFill>
                  <a:schemeClr val="accent1"/>
                </a:solidFill>
              </a:rPr>
              <a:t>namespace </a:t>
            </a:r>
            <a:r>
              <a:rPr lang="en-US" sz="1000" dirty="0" err="1">
                <a:solidFill>
                  <a:schemeClr val="accent1"/>
                </a:solidFill>
              </a:rPr>
              <a:t>DIP.Solucao</a:t>
            </a:r>
            <a:r>
              <a:rPr lang="en-US" sz="1000" dirty="0">
                <a:solidFill>
                  <a:schemeClr val="accent1"/>
                </a:solidFill>
              </a:rPr>
              <a:t>;</a:t>
            </a:r>
          </a:p>
          <a:p>
            <a:r>
              <a:rPr lang="en-US" sz="1000" dirty="0">
                <a:solidFill>
                  <a:schemeClr val="accent1"/>
                </a:solidFill>
              </a:rPr>
              <a:t>public class </a:t>
            </a:r>
            <a:r>
              <a:rPr lang="en-US" sz="1000" dirty="0" err="1">
                <a:solidFill>
                  <a:schemeClr val="accent1"/>
                </a:solidFill>
              </a:rPr>
              <a:t>Cliente</a:t>
            </a:r>
            <a:endParaRPr lang="en-US" sz="1000" dirty="0">
              <a:solidFill>
                <a:schemeClr val="accent1"/>
              </a:solidFill>
            </a:endParaRPr>
          </a:p>
          <a:p>
            <a:r>
              <a:rPr lang="en-US" sz="1000" dirty="0">
                <a:solidFill>
                  <a:schemeClr val="accent1"/>
                </a:solidFill>
              </a:rPr>
              <a:t>{</a:t>
            </a:r>
          </a:p>
          <a:p>
            <a:r>
              <a:rPr lang="en-US" sz="1000" dirty="0">
                <a:solidFill>
                  <a:schemeClr val="accent1"/>
                </a:solidFill>
              </a:rPr>
              <a:t>    public int Id { get; set; }</a:t>
            </a:r>
          </a:p>
          <a:p>
            <a:r>
              <a:rPr lang="en-US" sz="1000" dirty="0">
                <a:solidFill>
                  <a:schemeClr val="accent1"/>
                </a:solidFill>
              </a:rPr>
              <a:t>    public string Pessoa { get; set; } = "J";</a:t>
            </a:r>
          </a:p>
          <a:p>
            <a:r>
              <a:rPr lang="en-US" sz="1000" dirty="0">
                <a:solidFill>
                  <a:schemeClr val="accent1"/>
                </a:solidFill>
              </a:rPr>
              <a:t>    public string </a:t>
            </a:r>
            <a:r>
              <a:rPr lang="en-US" sz="1000" dirty="0" err="1">
                <a:solidFill>
                  <a:schemeClr val="accent1"/>
                </a:solidFill>
              </a:rPr>
              <a:t>Documento</a:t>
            </a:r>
            <a:r>
              <a:rPr lang="en-US" sz="1000" dirty="0">
                <a:solidFill>
                  <a:schemeClr val="accent1"/>
                </a:solidFill>
              </a:rPr>
              <a:t> { get; set; }</a:t>
            </a:r>
          </a:p>
          <a:p>
            <a:r>
              <a:rPr lang="en-US" sz="1000" dirty="0">
                <a:solidFill>
                  <a:schemeClr val="accent1"/>
                </a:solidFill>
              </a:rPr>
              <a:t>    public string Fantasia { get; set; }</a:t>
            </a:r>
          </a:p>
          <a:p>
            <a:r>
              <a:rPr lang="en-US" sz="1000" dirty="0">
                <a:solidFill>
                  <a:schemeClr val="accent1"/>
                </a:solidFill>
              </a:rPr>
              <a:t>    public string Nome { get; set; }</a:t>
            </a:r>
          </a:p>
          <a:p>
            <a:r>
              <a:rPr lang="en-US" sz="1000" dirty="0">
                <a:solidFill>
                  <a:schemeClr val="accent1"/>
                </a:solidFill>
              </a:rPr>
              <a:t>    public string Email { get; set; }</a:t>
            </a:r>
          </a:p>
          <a:p>
            <a:r>
              <a:rPr lang="en-US" sz="1000" dirty="0">
                <a:solidFill>
                  <a:schemeClr val="accent1"/>
                </a:solidFill>
              </a:rPr>
              <a:t>    public string </a:t>
            </a:r>
            <a:r>
              <a:rPr lang="en-US" sz="1000" dirty="0" err="1">
                <a:solidFill>
                  <a:schemeClr val="accent1"/>
                </a:solidFill>
              </a:rPr>
              <a:t>Codigo</a:t>
            </a:r>
            <a:r>
              <a:rPr lang="en-US" sz="1000" dirty="0">
                <a:solidFill>
                  <a:schemeClr val="accent1"/>
                </a:solidFill>
              </a:rPr>
              <a:t> { get; set; }</a:t>
            </a:r>
          </a:p>
          <a:p>
            <a:r>
              <a:rPr lang="en-US" sz="1000" dirty="0">
                <a:solidFill>
                  <a:schemeClr val="accent1"/>
                </a:solidFill>
              </a:rPr>
              <a:t>    public </a:t>
            </a:r>
            <a:r>
              <a:rPr lang="en-US" sz="1000" dirty="0" err="1">
                <a:solidFill>
                  <a:schemeClr val="accent1"/>
                </a:solidFill>
              </a:rPr>
              <a:t>DateTime</a:t>
            </a:r>
            <a:r>
              <a:rPr lang="en-US" sz="1000" dirty="0">
                <a:solidFill>
                  <a:schemeClr val="accent1"/>
                </a:solidFill>
              </a:rPr>
              <a:t> </a:t>
            </a:r>
            <a:r>
              <a:rPr lang="en-US" sz="1000" dirty="0" err="1">
                <a:solidFill>
                  <a:schemeClr val="accent1"/>
                </a:solidFill>
              </a:rPr>
              <a:t>DtCadastro</a:t>
            </a:r>
            <a:r>
              <a:rPr lang="en-US" sz="1000" dirty="0">
                <a:solidFill>
                  <a:schemeClr val="accent1"/>
                </a:solidFill>
              </a:rPr>
              <a:t> { get; set; } = </a:t>
            </a:r>
            <a:r>
              <a:rPr lang="en-US" sz="1000" dirty="0" err="1">
                <a:solidFill>
                  <a:schemeClr val="accent1"/>
                </a:solidFill>
              </a:rPr>
              <a:t>DateTime.Now</a:t>
            </a:r>
            <a:r>
              <a:rPr lang="en-US" sz="1000" dirty="0">
                <a:solidFill>
                  <a:schemeClr val="accent1"/>
                </a:solidFill>
              </a:rPr>
              <a:t>;</a:t>
            </a:r>
          </a:p>
          <a:p>
            <a:r>
              <a:rPr lang="en-US" sz="1000" dirty="0">
                <a:solidFill>
                  <a:schemeClr val="accent1"/>
                </a:solidFill>
              </a:rPr>
              <a:t>    public int Status { get; set; } = 1; // </a:t>
            </a:r>
            <a:r>
              <a:rPr lang="en-US" sz="1000" dirty="0" err="1">
                <a:solidFill>
                  <a:schemeClr val="accent1"/>
                </a:solidFill>
              </a:rPr>
              <a:t>Ativo</a:t>
            </a:r>
            <a:endParaRPr lang="en-US" sz="1000" dirty="0">
              <a:solidFill>
                <a:schemeClr val="accent1"/>
              </a:solidFill>
            </a:endParaRPr>
          </a:p>
          <a:p>
            <a:r>
              <a:rPr lang="en-US" sz="1000" dirty="0">
                <a:solidFill>
                  <a:schemeClr val="accent1"/>
                </a:solidFill>
              </a:rPr>
              <a:t>}</a:t>
            </a:r>
          </a:p>
        </p:txBody>
      </p:sp>
      <p:sp>
        <p:nvSpPr>
          <p:cNvPr id="11" name="TextBox 10">
            <a:extLst>
              <a:ext uri="{FF2B5EF4-FFF2-40B4-BE49-F238E27FC236}">
                <a16:creationId xmlns:a16="http://schemas.microsoft.com/office/drawing/2014/main" id="{8DDE0925-BD30-735B-4E68-680EEA395F00}"/>
              </a:ext>
            </a:extLst>
          </p:cNvPr>
          <p:cNvSpPr txBox="1"/>
          <p:nvPr/>
        </p:nvSpPr>
        <p:spPr>
          <a:xfrm>
            <a:off x="501939" y="3708758"/>
            <a:ext cx="3657600" cy="861774"/>
          </a:xfrm>
          <a:prstGeom prst="rect">
            <a:avLst/>
          </a:prstGeom>
          <a:solidFill>
            <a:srgbClr val="00B050">
              <a:alpha val="20000"/>
            </a:srgbClr>
          </a:solidFill>
          <a:ln w="28575">
            <a:solidFill>
              <a:schemeClr val="accent1"/>
            </a:solidFill>
          </a:ln>
        </p:spPr>
        <p:txBody>
          <a:bodyPr wrap="square">
            <a:spAutoFit/>
          </a:bodyPr>
          <a:lstStyle/>
          <a:p>
            <a:r>
              <a:rPr lang="en-US" sz="1000" dirty="0">
                <a:solidFill>
                  <a:schemeClr val="accent1"/>
                </a:solidFill>
              </a:rPr>
              <a:t>namespace </a:t>
            </a:r>
            <a:r>
              <a:rPr lang="en-US" sz="1000" dirty="0" err="1">
                <a:solidFill>
                  <a:schemeClr val="accent1"/>
                </a:solidFill>
              </a:rPr>
              <a:t>DIP.Solucao</a:t>
            </a:r>
            <a:r>
              <a:rPr lang="en-US" sz="1000" dirty="0">
                <a:solidFill>
                  <a:schemeClr val="accent1"/>
                </a:solidFill>
              </a:rPr>
              <a:t>;</a:t>
            </a:r>
          </a:p>
          <a:p>
            <a:r>
              <a:rPr lang="en-US" sz="1000" dirty="0">
                <a:solidFill>
                  <a:schemeClr val="accent1"/>
                </a:solidFill>
              </a:rPr>
              <a:t>public interface </a:t>
            </a:r>
            <a:r>
              <a:rPr lang="en-US" sz="1000" dirty="0" err="1">
                <a:solidFill>
                  <a:schemeClr val="accent1"/>
                </a:solidFill>
              </a:rPr>
              <a:t>IClienteRepositorio</a:t>
            </a:r>
            <a:endParaRPr lang="en-US" sz="1000" dirty="0">
              <a:solidFill>
                <a:schemeClr val="accent1"/>
              </a:solidFill>
            </a:endParaRPr>
          </a:p>
          <a:p>
            <a:r>
              <a:rPr lang="en-US" sz="1000" dirty="0">
                <a:solidFill>
                  <a:schemeClr val="accent1"/>
                </a:solidFill>
              </a:rPr>
              <a:t>{</a:t>
            </a:r>
          </a:p>
          <a:p>
            <a:r>
              <a:rPr lang="en-US" sz="1000" dirty="0">
                <a:solidFill>
                  <a:schemeClr val="accent1"/>
                </a:solidFill>
              </a:rPr>
              <a:t>    void </a:t>
            </a:r>
            <a:r>
              <a:rPr lang="en-US" sz="1000" dirty="0" err="1">
                <a:solidFill>
                  <a:schemeClr val="accent1"/>
                </a:solidFill>
              </a:rPr>
              <a:t>AdicionarCliente</a:t>
            </a:r>
            <a:r>
              <a:rPr lang="en-US" sz="1000" dirty="0">
                <a:solidFill>
                  <a:schemeClr val="accent1"/>
                </a:solidFill>
              </a:rPr>
              <a:t>(</a:t>
            </a:r>
            <a:r>
              <a:rPr lang="en-US" sz="1000" dirty="0" err="1">
                <a:solidFill>
                  <a:schemeClr val="accent1"/>
                </a:solidFill>
              </a:rPr>
              <a:t>Cliente</a:t>
            </a:r>
            <a:r>
              <a:rPr lang="en-US" sz="1000" dirty="0">
                <a:solidFill>
                  <a:schemeClr val="accent1"/>
                </a:solidFill>
              </a:rPr>
              <a:t> </a:t>
            </a:r>
            <a:r>
              <a:rPr lang="en-US" sz="1000" dirty="0" err="1">
                <a:solidFill>
                  <a:schemeClr val="accent1"/>
                </a:solidFill>
              </a:rPr>
              <a:t>cliente</a:t>
            </a:r>
            <a:r>
              <a:rPr lang="en-US" sz="1000" dirty="0">
                <a:solidFill>
                  <a:schemeClr val="accent1"/>
                </a:solidFill>
              </a:rPr>
              <a:t>);</a:t>
            </a:r>
          </a:p>
          <a:p>
            <a:r>
              <a:rPr lang="en-US" sz="1000" dirty="0">
                <a:solidFill>
                  <a:schemeClr val="accent1"/>
                </a:solidFill>
              </a:rPr>
              <a:t>}</a:t>
            </a:r>
          </a:p>
        </p:txBody>
      </p:sp>
      <p:sp>
        <p:nvSpPr>
          <p:cNvPr id="15" name="TextBox 14">
            <a:extLst>
              <a:ext uri="{FF2B5EF4-FFF2-40B4-BE49-F238E27FC236}">
                <a16:creationId xmlns:a16="http://schemas.microsoft.com/office/drawing/2014/main" id="{203D1CF6-2914-9EC1-75CD-B6E8E01A6384}"/>
              </a:ext>
            </a:extLst>
          </p:cNvPr>
          <p:cNvSpPr txBox="1"/>
          <p:nvPr/>
        </p:nvSpPr>
        <p:spPr>
          <a:xfrm>
            <a:off x="501939" y="4681013"/>
            <a:ext cx="3657600" cy="861774"/>
          </a:xfrm>
          <a:prstGeom prst="rect">
            <a:avLst/>
          </a:prstGeom>
          <a:solidFill>
            <a:srgbClr val="00B050">
              <a:alpha val="20000"/>
            </a:srgbClr>
          </a:solidFill>
          <a:ln w="28575">
            <a:solidFill>
              <a:schemeClr val="accent1"/>
            </a:solidFill>
          </a:ln>
        </p:spPr>
        <p:txBody>
          <a:bodyPr wrap="square">
            <a:spAutoFit/>
          </a:bodyPr>
          <a:lstStyle/>
          <a:p>
            <a:r>
              <a:rPr lang="en-US" sz="1000" dirty="0">
                <a:solidFill>
                  <a:schemeClr val="accent1"/>
                </a:solidFill>
              </a:rPr>
              <a:t>namespace </a:t>
            </a:r>
            <a:r>
              <a:rPr lang="en-US" sz="1000" dirty="0" err="1">
                <a:solidFill>
                  <a:schemeClr val="accent1"/>
                </a:solidFill>
              </a:rPr>
              <a:t>DIP.Solucao</a:t>
            </a:r>
            <a:r>
              <a:rPr lang="en-US" sz="1000" dirty="0">
                <a:solidFill>
                  <a:schemeClr val="accent1"/>
                </a:solidFill>
              </a:rPr>
              <a:t>;</a:t>
            </a:r>
          </a:p>
          <a:p>
            <a:r>
              <a:rPr lang="en-US" sz="1000" dirty="0">
                <a:solidFill>
                  <a:schemeClr val="accent1"/>
                </a:solidFill>
              </a:rPr>
              <a:t>public interface </a:t>
            </a:r>
            <a:r>
              <a:rPr lang="en-US" sz="1000" dirty="0" err="1">
                <a:solidFill>
                  <a:schemeClr val="accent1"/>
                </a:solidFill>
              </a:rPr>
              <a:t>IClienteValidacao</a:t>
            </a:r>
            <a:endParaRPr lang="en-US" sz="1000" dirty="0">
              <a:solidFill>
                <a:schemeClr val="accent1"/>
              </a:solidFill>
            </a:endParaRPr>
          </a:p>
          <a:p>
            <a:r>
              <a:rPr lang="en-US" sz="1000" dirty="0">
                <a:solidFill>
                  <a:schemeClr val="accent1"/>
                </a:solidFill>
              </a:rPr>
              <a:t>{</a:t>
            </a:r>
          </a:p>
          <a:p>
            <a:r>
              <a:rPr lang="en-US" sz="1000" dirty="0">
                <a:solidFill>
                  <a:schemeClr val="accent1"/>
                </a:solidFill>
              </a:rPr>
              <a:t>    bool </a:t>
            </a:r>
            <a:r>
              <a:rPr lang="en-US" sz="1000" dirty="0" err="1">
                <a:solidFill>
                  <a:schemeClr val="accent1"/>
                </a:solidFill>
              </a:rPr>
              <a:t>EhValido</a:t>
            </a:r>
            <a:r>
              <a:rPr lang="en-US" sz="1000" dirty="0">
                <a:solidFill>
                  <a:schemeClr val="accent1"/>
                </a:solidFill>
              </a:rPr>
              <a:t>(string </a:t>
            </a:r>
            <a:r>
              <a:rPr lang="en-US" sz="1000" dirty="0" err="1">
                <a:solidFill>
                  <a:schemeClr val="accent1"/>
                </a:solidFill>
              </a:rPr>
              <a:t>pessoa</a:t>
            </a:r>
            <a:r>
              <a:rPr lang="en-US" sz="1000" dirty="0">
                <a:solidFill>
                  <a:schemeClr val="accent1"/>
                </a:solidFill>
              </a:rPr>
              <a:t>, string doc);</a:t>
            </a:r>
          </a:p>
          <a:p>
            <a:r>
              <a:rPr lang="en-US" sz="1000" dirty="0">
                <a:solidFill>
                  <a:schemeClr val="accent1"/>
                </a:solidFill>
              </a:rPr>
              <a:t>}</a:t>
            </a:r>
          </a:p>
        </p:txBody>
      </p:sp>
      <p:sp>
        <p:nvSpPr>
          <p:cNvPr id="17" name="TextBox 16">
            <a:extLst>
              <a:ext uri="{FF2B5EF4-FFF2-40B4-BE49-F238E27FC236}">
                <a16:creationId xmlns:a16="http://schemas.microsoft.com/office/drawing/2014/main" id="{C31F3993-2464-4E67-A11B-CFBC5E64739B}"/>
              </a:ext>
            </a:extLst>
          </p:cNvPr>
          <p:cNvSpPr txBox="1"/>
          <p:nvPr/>
        </p:nvSpPr>
        <p:spPr>
          <a:xfrm>
            <a:off x="4333240" y="1448357"/>
            <a:ext cx="3840480" cy="1015663"/>
          </a:xfrm>
          <a:prstGeom prst="rect">
            <a:avLst/>
          </a:prstGeom>
          <a:solidFill>
            <a:srgbClr val="00B050">
              <a:alpha val="20000"/>
            </a:srgbClr>
          </a:solidFill>
          <a:ln w="28575">
            <a:solidFill>
              <a:schemeClr val="accent1"/>
            </a:solidFill>
          </a:ln>
        </p:spPr>
        <p:txBody>
          <a:bodyPr wrap="square">
            <a:spAutoFit/>
          </a:bodyPr>
          <a:lstStyle/>
          <a:p>
            <a:r>
              <a:rPr lang="en-US" sz="1000" dirty="0">
                <a:solidFill>
                  <a:schemeClr val="accent1"/>
                </a:solidFill>
              </a:rPr>
              <a:t>namespace </a:t>
            </a:r>
            <a:r>
              <a:rPr lang="en-US" sz="1000" dirty="0" err="1">
                <a:solidFill>
                  <a:schemeClr val="accent1"/>
                </a:solidFill>
              </a:rPr>
              <a:t>DIP.Solucao</a:t>
            </a:r>
            <a:r>
              <a:rPr lang="en-US" sz="1000" dirty="0">
                <a:solidFill>
                  <a:schemeClr val="accent1"/>
                </a:solidFill>
              </a:rPr>
              <a:t>;</a:t>
            </a:r>
          </a:p>
          <a:p>
            <a:r>
              <a:rPr lang="en-US" sz="1000" dirty="0">
                <a:solidFill>
                  <a:schemeClr val="accent1"/>
                </a:solidFill>
              </a:rPr>
              <a:t>public interface </a:t>
            </a:r>
            <a:r>
              <a:rPr lang="en-US" sz="1000" dirty="0" err="1">
                <a:solidFill>
                  <a:schemeClr val="accent1"/>
                </a:solidFill>
              </a:rPr>
              <a:t>IEmailServico</a:t>
            </a:r>
            <a:endParaRPr lang="en-US" sz="1000" dirty="0">
              <a:solidFill>
                <a:schemeClr val="accent1"/>
              </a:solidFill>
            </a:endParaRPr>
          </a:p>
          <a:p>
            <a:r>
              <a:rPr lang="en-US" sz="1000" dirty="0">
                <a:solidFill>
                  <a:schemeClr val="accent1"/>
                </a:solidFill>
              </a:rPr>
              <a:t>{</a:t>
            </a:r>
          </a:p>
          <a:p>
            <a:r>
              <a:rPr lang="en-US" sz="1000" dirty="0">
                <a:solidFill>
                  <a:schemeClr val="accent1"/>
                </a:solidFill>
              </a:rPr>
              <a:t>    bool </a:t>
            </a:r>
            <a:r>
              <a:rPr lang="en-US" sz="1000" dirty="0" err="1">
                <a:solidFill>
                  <a:schemeClr val="accent1"/>
                </a:solidFill>
              </a:rPr>
              <a:t>EhValido</a:t>
            </a:r>
            <a:r>
              <a:rPr lang="en-US" sz="1000" dirty="0">
                <a:solidFill>
                  <a:schemeClr val="accent1"/>
                </a:solidFill>
              </a:rPr>
              <a:t>(string email);</a:t>
            </a:r>
          </a:p>
          <a:p>
            <a:r>
              <a:rPr lang="en-US" sz="1000" dirty="0">
                <a:solidFill>
                  <a:schemeClr val="accent1"/>
                </a:solidFill>
              </a:rPr>
              <a:t>    void </a:t>
            </a:r>
            <a:r>
              <a:rPr lang="en-US" sz="1000" dirty="0" err="1">
                <a:solidFill>
                  <a:schemeClr val="accent1"/>
                </a:solidFill>
              </a:rPr>
              <a:t>Enviar</a:t>
            </a:r>
            <a:r>
              <a:rPr lang="en-US" sz="1000" dirty="0">
                <a:solidFill>
                  <a:schemeClr val="accent1"/>
                </a:solidFill>
              </a:rPr>
              <a:t>(string de, string para, string </a:t>
            </a:r>
            <a:r>
              <a:rPr lang="en-US" sz="1000" dirty="0" err="1">
                <a:solidFill>
                  <a:schemeClr val="accent1"/>
                </a:solidFill>
              </a:rPr>
              <a:t>assunto</a:t>
            </a:r>
            <a:r>
              <a:rPr lang="en-US" sz="1000" dirty="0">
                <a:solidFill>
                  <a:schemeClr val="accent1"/>
                </a:solidFill>
              </a:rPr>
              <a:t>, string </a:t>
            </a:r>
            <a:r>
              <a:rPr lang="en-US" sz="1000" dirty="0" err="1">
                <a:solidFill>
                  <a:schemeClr val="accent1"/>
                </a:solidFill>
              </a:rPr>
              <a:t>mensagem</a:t>
            </a:r>
            <a:r>
              <a:rPr lang="en-US" sz="1000" dirty="0">
                <a:solidFill>
                  <a:schemeClr val="accent1"/>
                </a:solidFill>
              </a:rPr>
              <a:t>);</a:t>
            </a:r>
          </a:p>
          <a:p>
            <a:r>
              <a:rPr lang="en-US" sz="1000" dirty="0">
                <a:solidFill>
                  <a:schemeClr val="accent1"/>
                </a:solidFill>
              </a:rPr>
              <a:t>}</a:t>
            </a:r>
          </a:p>
        </p:txBody>
      </p:sp>
      <p:sp>
        <p:nvSpPr>
          <p:cNvPr id="20" name="TextBox 19">
            <a:extLst>
              <a:ext uri="{FF2B5EF4-FFF2-40B4-BE49-F238E27FC236}">
                <a16:creationId xmlns:a16="http://schemas.microsoft.com/office/drawing/2014/main" id="{3216EE30-D67F-6108-7AEA-AA2E223740F5}"/>
              </a:ext>
            </a:extLst>
          </p:cNvPr>
          <p:cNvSpPr txBox="1"/>
          <p:nvPr/>
        </p:nvSpPr>
        <p:spPr>
          <a:xfrm>
            <a:off x="4341068" y="2516047"/>
            <a:ext cx="7138952" cy="3108543"/>
          </a:xfrm>
          <a:prstGeom prst="rect">
            <a:avLst/>
          </a:prstGeom>
          <a:solidFill>
            <a:srgbClr val="00B050">
              <a:alpha val="20000"/>
            </a:srgbClr>
          </a:solidFill>
          <a:ln w="28575">
            <a:solidFill>
              <a:schemeClr val="accent1"/>
            </a:solidFill>
          </a:ln>
        </p:spPr>
        <p:txBody>
          <a:bodyPr wrap="square">
            <a:spAutoFit/>
          </a:bodyPr>
          <a:lstStyle/>
          <a:p>
            <a:r>
              <a:rPr lang="en-US" sz="700" dirty="0">
                <a:solidFill>
                  <a:schemeClr val="accent1"/>
                </a:solidFill>
              </a:rPr>
              <a:t>namespace </a:t>
            </a:r>
            <a:r>
              <a:rPr lang="en-US" sz="700" dirty="0" err="1">
                <a:solidFill>
                  <a:schemeClr val="accent1"/>
                </a:solidFill>
              </a:rPr>
              <a:t>DIP.Solucao</a:t>
            </a:r>
            <a:r>
              <a:rPr lang="en-US" sz="700" dirty="0">
                <a:solidFill>
                  <a:schemeClr val="accent1"/>
                </a:solidFill>
              </a:rPr>
              <a:t>;</a:t>
            </a:r>
          </a:p>
          <a:p>
            <a:r>
              <a:rPr lang="en-US" sz="700" dirty="0">
                <a:solidFill>
                  <a:schemeClr val="accent1"/>
                </a:solidFill>
              </a:rPr>
              <a:t>public class </a:t>
            </a:r>
            <a:r>
              <a:rPr lang="en-US" sz="700" dirty="0" err="1">
                <a:solidFill>
                  <a:schemeClr val="accent1"/>
                </a:solidFill>
              </a:rPr>
              <a:t>ClienteRepositorio</a:t>
            </a:r>
            <a:r>
              <a:rPr lang="en-US" sz="700" dirty="0">
                <a:solidFill>
                  <a:schemeClr val="accent1"/>
                </a:solidFill>
              </a:rPr>
              <a:t> : </a:t>
            </a:r>
            <a:r>
              <a:rPr lang="en-US" sz="700" dirty="0" err="1">
                <a:solidFill>
                  <a:schemeClr val="accent1"/>
                </a:solidFill>
              </a:rPr>
              <a:t>IClienteRepositorio</a:t>
            </a:r>
            <a:endParaRPr lang="en-US" sz="700" dirty="0">
              <a:solidFill>
                <a:schemeClr val="accent1"/>
              </a:solidFill>
            </a:endParaRPr>
          </a:p>
          <a:p>
            <a:r>
              <a:rPr lang="en-US" sz="700" dirty="0">
                <a:solidFill>
                  <a:schemeClr val="accent1"/>
                </a:solidFill>
              </a:rPr>
              <a:t>{</a:t>
            </a:r>
          </a:p>
          <a:p>
            <a:r>
              <a:rPr lang="en-US" sz="700" dirty="0">
                <a:solidFill>
                  <a:schemeClr val="accent1"/>
                </a:solidFill>
              </a:rPr>
              <a:t>    public void </a:t>
            </a:r>
            <a:r>
              <a:rPr lang="en-US" sz="700" dirty="0" err="1">
                <a:solidFill>
                  <a:schemeClr val="accent1"/>
                </a:solidFill>
              </a:rPr>
              <a:t>AdicionarCliente</a:t>
            </a:r>
            <a:r>
              <a:rPr lang="en-US" sz="700" dirty="0">
                <a:solidFill>
                  <a:schemeClr val="accent1"/>
                </a:solidFill>
              </a:rPr>
              <a:t>(</a:t>
            </a:r>
            <a:r>
              <a:rPr lang="en-US" sz="700" dirty="0" err="1">
                <a:solidFill>
                  <a:schemeClr val="accent1"/>
                </a:solidFill>
              </a:rPr>
              <a:t>Cliente</a:t>
            </a:r>
            <a:r>
              <a:rPr lang="en-US" sz="700" dirty="0">
                <a:solidFill>
                  <a:schemeClr val="accent1"/>
                </a:solidFill>
              </a:rPr>
              <a:t> </a:t>
            </a:r>
            <a:r>
              <a:rPr lang="en-US" sz="700" dirty="0" err="1">
                <a:solidFill>
                  <a:schemeClr val="accent1"/>
                </a:solidFill>
              </a:rPr>
              <a:t>cliente</a:t>
            </a:r>
            <a:r>
              <a:rPr lang="en-US" sz="700" dirty="0">
                <a:solidFill>
                  <a:schemeClr val="accent1"/>
                </a:solidFill>
              </a:rPr>
              <a:t>)</a:t>
            </a:r>
          </a:p>
          <a:p>
            <a:r>
              <a:rPr lang="en-US" sz="700" dirty="0">
                <a:solidFill>
                  <a:schemeClr val="accent1"/>
                </a:solidFill>
              </a:rPr>
              <a:t>    {</a:t>
            </a:r>
          </a:p>
          <a:p>
            <a:r>
              <a:rPr lang="en-US" sz="700" dirty="0">
                <a:solidFill>
                  <a:schemeClr val="accent1"/>
                </a:solidFill>
              </a:rPr>
              <a:t>        using (var </a:t>
            </a:r>
            <a:r>
              <a:rPr lang="en-US" sz="700" dirty="0" err="1">
                <a:solidFill>
                  <a:schemeClr val="accent1"/>
                </a:solidFill>
              </a:rPr>
              <a:t>cn</a:t>
            </a:r>
            <a:r>
              <a:rPr lang="en-US" sz="700" dirty="0">
                <a:solidFill>
                  <a:schemeClr val="accent1"/>
                </a:solidFill>
              </a:rPr>
              <a:t> = new </a:t>
            </a:r>
            <a:r>
              <a:rPr lang="en-US" sz="700" dirty="0" err="1">
                <a:solidFill>
                  <a:schemeClr val="accent1"/>
                </a:solidFill>
              </a:rPr>
              <a:t>SqlConnection</a:t>
            </a:r>
            <a:r>
              <a:rPr lang="en-US" sz="700" dirty="0">
                <a:solidFill>
                  <a:schemeClr val="accent1"/>
                </a:solidFill>
              </a:rPr>
              <a:t>())</a:t>
            </a:r>
          </a:p>
          <a:p>
            <a:r>
              <a:rPr lang="en-US" sz="700" dirty="0">
                <a:solidFill>
                  <a:schemeClr val="accent1"/>
                </a:solidFill>
              </a:rPr>
              <a:t>        {</a:t>
            </a:r>
          </a:p>
          <a:p>
            <a:r>
              <a:rPr lang="en-US" sz="700" dirty="0">
                <a:solidFill>
                  <a:schemeClr val="accent1"/>
                </a:solidFill>
              </a:rPr>
              <a:t>            var </a:t>
            </a:r>
            <a:r>
              <a:rPr lang="en-US" sz="700" dirty="0" err="1">
                <a:solidFill>
                  <a:schemeClr val="accent1"/>
                </a:solidFill>
              </a:rPr>
              <a:t>cmd</a:t>
            </a:r>
            <a:r>
              <a:rPr lang="en-US" sz="700" dirty="0">
                <a:solidFill>
                  <a:schemeClr val="accent1"/>
                </a:solidFill>
              </a:rPr>
              <a:t> = new </a:t>
            </a:r>
            <a:r>
              <a:rPr lang="en-US" sz="700" dirty="0" err="1">
                <a:solidFill>
                  <a:schemeClr val="accent1"/>
                </a:solidFill>
              </a:rPr>
              <a:t>SqlCommand</a:t>
            </a:r>
            <a:r>
              <a:rPr lang="en-US" sz="700" dirty="0">
                <a:solidFill>
                  <a:schemeClr val="accent1"/>
                </a:solidFill>
              </a:rPr>
              <a:t>();</a:t>
            </a:r>
          </a:p>
          <a:p>
            <a:r>
              <a:rPr lang="en-US" sz="700" dirty="0">
                <a:solidFill>
                  <a:schemeClr val="accent1"/>
                </a:solidFill>
              </a:rPr>
              <a:t>            </a:t>
            </a:r>
            <a:r>
              <a:rPr lang="en-US" sz="700" dirty="0" err="1">
                <a:solidFill>
                  <a:schemeClr val="accent1"/>
                </a:solidFill>
              </a:rPr>
              <a:t>cn.ConnectionString</a:t>
            </a:r>
            <a:r>
              <a:rPr lang="en-US" sz="700" dirty="0">
                <a:solidFill>
                  <a:schemeClr val="accent1"/>
                </a:solidFill>
              </a:rPr>
              <a:t> = "</a:t>
            </a:r>
            <a:r>
              <a:rPr lang="en-US" sz="700" dirty="0" err="1">
                <a:solidFill>
                  <a:schemeClr val="accent1"/>
                </a:solidFill>
              </a:rPr>
              <a:t>MinhaConnectionString</a:t>
            </a:r>
            <a:r>
              <a:rPr lang="en-US" sz="700" dirty="0">
                <a:solidFill>
                  <a:schemeClr val="accent1"/>
                </a:solidFill>
              </a:rPr>
              <a:t>";</a:t>
            </a:r>
          </a:p>
          <a:p>
            <a:r>
              <a:rPr lang="en-US" sz="700" dirty="0">
                <a:solidFill>
                  <a:schemeClr val="accent1"/>
                </a:solidFill>
              </a:rPr>
              <a:t>            </a:t>
            </a:r>
            <a:r>
              <a:rPr lang="en-US" sz="700" dirty="0" err="1">
                <a:solidFill>
                  <a:schemeClr val="accent1"/>
                </a:solidFill>
              </a:rPr>
              <a:t>cmd.Connection</a:t>
            </a:r>
            <a:r>
              <a:rPr lang="en-US" sz="700" dirty="0">
                <a:solidFill>
                  <a:schemeClr val="accent1"/>
                </a:solidFill>
              </a:rPr>
              <a:t> = </a:t>
            </a:r>
            <a:r>
              <a:rPr lang="en-US" sz="700" dirty="0" err="1">
                <a:solidFill>
                  <a:schemeClr val="accent1"/>
                </a:solidFill>
              </a:rPr>
              <a:t>cn</a:t>
            </a:r>
            <a:r>
              <a:rPr lang="en-US" sz="700" dirty="0">
                <a:solidFill>
                  <a:schemeClr val="accent1"/>
                </a:solidFill>
              </a:rPr>
              <a:t>;</a:t>
            </a:r>
          </a:p>
          <a:p>
            <a:r>
              <a:rPr lang="en-US" sz="700" dirty="0">
                <a:solidFill>
                  <a:schemeClr val="accent1"/>
                </a:solidFill>
              </a:rPr>
              <a:t>            </a:t>
            </a:r>
            <a:r>
              <a:rPr lang="en-US" sz="700" dirty="0" err="1">
                <a:solidFill>
                  <a:schemeClr val="accent1"/>
                </a:solidFill>
              </a:rPr>
              <a:t>cmd.CommandType</a:t>
            </a:r>
            <a:r>
              <a:rPr lang="en-US" sz="700" dirty="0">
                <a:solidFill>
                  <a:schemeClr val="accent1"/>
                </a:solidFill>
              </a:rPr>
              <a:t> = </a:t>
            </a:r>
            <a:r>
              <a:rPr lang="en-US" sz="700" dirty="0" err="1">
                <a:solidFill>
                  <a:schemeClr val="accent1"/>
                </a:solidFill>
              </a:rPr>
              <a:t>CommandType.Text</a:t>
            </a:r>
            <a:r>
              <a:rPr lang="en-US" sz="700" dirty="0">
                <a:solidFill>
                  <a:schemeClr val="accent1"/>
                </a:solidFill>
              </a:rPr>
              <a:t>;</a:t>
            </a:r>
          </a:p>
          <a:p>
            <a:r>
              <a:rPr lang="en-US" sz="700" dirty="0">
                <a:solidFill>
                  <a:schemeClr val="accent1"/>
                </a:solidFill>
              </a:rPr>
              <a:t>            </a:t>
            </a:r>
            <a:r>
              <a:rPr lang="en-US" sz="700" dirty="0" err="1">
                <a:solidFill>
                  <a:schemeClr val="accent1"/>
                </a:solidFill>
              </a:rPr>
              <a:t>cmd.CommandText</a:t>
            </a:r>
            <a:r>
              <a:rPr lang="en-US" sz="700" dirty="0">
                <a:solidFill>
                  <a:schemeClr val="accent1"/>
                </a:solidFill>
              </a:rPr>
              <a:t> = "INSERT INTO CLIENTE (PESSOA, DOCUMENTO, FANTASIA, NOME, EMAIL, CODIGO, DTCADASTRO, STATUS) VALUES (@pessoa, @documento, @fantasia, @nome, @email, @codigo, @dtcadastro@status)";</a:t>
            </a:r>
          </a:p>
          <a:p>
            <a:endParaRPr lang="en-US" sz="700" dirty="0">
              <a:solidFill>
                <a:schemeClr val="accent1"/>
              </a:solidFill>
            </a:endParaRPr>
          </a:p>
          <a:p>
            <a:r>
              <a:rPr lang="pt-BR" sz="700" dirty="0">
                <a:solidFill>
                  <a:schemeClr val="accent1"/>
                </a:solidFill>
              </a:rPr>
              <a:t>            </a:t>
            </a:r>
            <a:r>
              <a:rPr lang="pt-BR" sz="700" dirty="0" err="1">
                <a:solidFill>
                  <a:schemeClr val="accent1"/>
                </a:solidFill>
              </a:rPr>
              <a:t>cmd.Parameters.AddWithValue</a:t>
            </a:r>
            <a:r>
              <a:rPr lang="pt-BR" sz="700" dirty="0">
                <a:solidFill>
                  <a:schemeClr val="accent1"/>
                </a:solidFill>
              </a:rPr>
              <a:t>("pessoa", </a:t>
            </a:r>
            <a:r>
              <a:rPr lang="pt-BR" sz="700" dirty="0" err="1">
                <a:solidFill>
                  <a:schemeClr val="accent1"/>
                </a:solidFill>
              </a:rPr>
              <a:t>cliente.Pessoa</a:t>
            </a:r>
            <a:r>
              <a:rPr lang="pt-BR" sz="700" dirty="0">
                <a:solidFill>
                  <a:schemeClr val="accent1"/>
                </a:solidFill>
              </a:rPr>
              <a:t>);</a:t>
            </a:r>
          </a:p>
          <a:p>
            <a:r>
              <a:rPr lang="en-US" sz="700" dirty="0">
                <a:solidFill>
                  <a:schemeClr val="accent1"/>
                </a:solidFill>
              </a:rPr>
              <a:t>            </a:t>
            </a:r>
            <a:r>
              <a:rPr lang="en-US" sz="700" dirty="0" err="1">
                <a:solidFill>
                  <a:schemeClr val="accent1"/>
                </a:solidFill>
              </a:rPr>
              <a:t>cmd.Parameters.AddWithValue</a:t>
            </a:r>
            <a:r>
              <a:rPr lang="en-US" sz="700" dirty="0">
                <a:solidFill>
                  <a:schemeClr val="accent1"/>
                </a:solidFill>
              </a:rPr>
              <a:t>("</a:t>
            </a:r>
            <a:r>
              <a:rPr lang="en-US" sz="700" dirty="0" err="1">
                <a:solidFill>
                  <a:schemeClr val="accent1"/>
                </a:solidFill>
              </a:rPr>
              <a:t>documento</a:t>
            </a:r>
            <a:r>
              <a:rPr lang="en-US" sz="700" dirty="0">
                <a:solidFill>
                  <a:schemeClr val="accent1"/>
                </a:solidFill>
              </a:rPr>
              <a:t>", </a:t>
            </a:r>
            <a:r>
              <a:rPr lang="en-US" sz="700" dirty="0" err="1">
                <a:solidFill>
                  <a:schemeClr val="accent1"/>
                </a:solidFill>
              </a:rPr>
              <a:t>cliente.Documento</a:t>
            </a:r>
            <a:r>
              <a:rPr lang="en-US" sz="700" dirty="0">
                <a:solidFill>
                  <a:schemeClr val="accent1"/>
                </a:solidFill>
              </a:rPr>
              <a:t>);</a:t>
            </a:r>
          </a:p>
          <a:p>
            <a:r>
              <a:rPr lang="en-US" sz="700" dirty="0">
                <a:solidFill>
                  <a:schemeClr val="accent1"/>
                </a:solidFill>
              </a:rPr>
              <a:t>            </a:t>
            </a:r>
            <a:r>
              <a:rPr lang="en-US" sz="700" dirty="0" err="1">
                <a:solidFill>
                  <a:schemeClr val="accent1"/>
                </a:solidFill>
              </a:rPr>
              <a:t>cmd.Parameters.AddWithValue</a:t>
            </a:r>
            <a:r>
              <a:rPr lang="en-US" sz="700" dirty="0">
                <a:solidFill>
                  <a:schemeClr val="accent1"/>
                </a:solidFill>
              </a:rPr>
              <a:t>("fantasia", </a:t>
            </a:r>
            <a:r>
              <a:rPr lang="en-US" sz="700" dirty="0" err="1">
                <a:solidFill>
                  <a:schemeClr val="accent1"/>
                </a:solidFill>
              </a:rPr>
              <a:t>cliente.Fantasia</a:t>
            </a:r>
            <a:r>
              <a:rPr lang="en-US" sz="700" dirty="0">
                <a:solidFill>
                  <a:schemeClr val="accent1"/>
                </a:solidFill>
              </a:rPr>
              <a:t>);</a:t>
            </a:r>
          </a:p>
          <a:p>
            <a:r>
              <a:rPr lang="en-US" sz="700" dirty="0">
                <a:solidFill>
                  <a:schemeClr val="accent1"/>
                </a:solidFill>
              </a:rPr>
              <a:t>            </a:t>
            </a:r>
            <a:r>
              <a:rPr lang="en-US" sz="700" dirty="0" err="1">
                <a:solidFill>
                  <a:schemeClr val="accent1"/>
                </a:solidFill>
              </a:rPr>
              <a:t>cmd.Parameters.AddWithValue</a:t>
            </a:r>
            <a:r>
              <a:rPr lang="en-US" sz="700" dirty="0">
                <a:solidFill>
                  <a:schemeClr val="accent1"/>
                </a:solidFill>
              </a:rPr>
              <a:t>("</a:t>
            </a:r>
            <a:r>
              <a:rPr lang="en-US" sz="700" dirty="0" err="1">
                <a:solidFill>
                  <a:schemeClr val="accent1"/>
                </a:solidFill>
              </a:rPr>
              <a:t>nome</a:t>
            </a:r>
            <a:r>
              <a:rPr lang="en-US" sz="700" dirty="0">
                <a:solidFill>
                  <a:schemeClr val="accent1"/>
                </a:solidFill>
              </a:rPr>
              <a:t>", </a:t>
            </a:r>
            <a:r>
              <a:rPr lang="en-US" sz="700" dirty="0" err="1">
                <a:solidFill>
                  <a:schemeClr val="accent1"/>
                </a:solidFill>
              </a:rPr>
              <a:t>cliente.Nome</a:t>
            </a:r>
            <a:r>
              <a:rPr lang="en-US" sz="700" dirty="0">
                <a:solidFill>
                  <a:schemeClr val="accent1"/>
                </a:solidFill>
              </a:rPr>
              <a:t>);</a:t>
            </a:r>
          </a:p>
          <a:p>
            <a:r>
              <a:rPr lang="en-US" sz="700" dirty="0">
                <a:solidFill>
                  <a:schemeClr val="accent1"/>
                </a:solidFill>
              </a:rPr>
              <a:t>            </a:t>
            </a:r>
            <a:r>
              <a:rPr lang="en-US" sz="700" dirty="0" err="1">
                <a:solidFill>
                  <a:schemeClr val="accent1"/>
                </a:solidFill>
              </a:rPr>
              <a:t>cmd.Parameters.AddWithValue</a:t>
            </a:r>
            <a:r>
              <a:rPr lang="en-US" sz="700" dirty="0">
                <a:solidFill>
                  <a:schemeClr val="accent1"/>
                </a:solidFill>
              </a:rPr>
              <a:t>("email", </a:t>
            </a:r>
            <a:r>
              <a:rPr lang="en-US" sz="700" dirty="0" err="1">
                <a:solidFill>
                  <a:schemeClr val="accent1"/>
                </a:solidFill>
              </a:rPr>
              <a:t>cliente.Email</a:t>
            </a:r>
            <a:r>
              <a:rPr lang="en-US" sz="700" dirty="0">
                <a:solidFill>
                  <a:schemeClr val="accent1"/>
                </a:solidFill>
              </a:rPr>
              <a:t>);</a:t>
            </a:r>
          </a:p>
          <a:p>
            <a:r>
              <a:rPr lang="en-US" sz="700" dirty="0">
                <a:solidFill>
                  <a:schemeClr val="accent1"/>
                </a:solidFill>
              </a:rPr>
              <a:t>            </a:t>
            </a:r>
            <a:r>
              <a:rPr lang="en-US" sz="700" dirty="0" err="1">
                <a:solidFill>
                  <a:schemeClr val="accent1"/>
                </a:solidFill>
              </a:rPr>
              <a:t>cmd.Parameters.AddWithValue</a:t>
            </a:r>
            <a:r>
              <a:rPr lang="en-US" sz="700" dirty="0">
                <a:solidFill>
                  <a:schemeClr val="accent1"/>
                </a:solidFill>
              </a:rPr>
              <a:t>("</a:t>
            </a:r>
            <a:r>
              <a:rPr lang="en-US" sz="700" dirty="0" err="1">
                <a:solidFill>
                  <a:schemeClr val="accent1"/>
                </a:solidFill>
              </a:rPr>
              <a:t>codigo</a:t>
            </a:r>
            <a:r>
              <a:rPr lang="en-US" sz="700" dirty="0">
                <a:solidFill>
                  <a:schemeClr val="accent1"/>
                </a:solidFill>
              </a:rPr>
              <a:t>", </a:t>
            </a:r>
            <a:r>
              <a:rPr lang="en-US" sz="700" dirty="0" err="1">
                <a:solidFill>
                  <a:schemeClr val="accent1"/>
                </a:solidFill>
              </a:rPr>
              <a:t>cliente.Codigo</a:t>
            </a:r>
            <a:r>
              <a:rPr lang="en-US" sz="700" dirty="0">
                <a:solidFill>
                  <a:schemeClr val="accent1"/>
                </a:solidFill>
              </a:rPr>
              <a:t>);</a:t>
            </a:r>
          </a:p>
          <a:p>
            <a:r>
              <a:rPr lang="en-US" sz="700" dirty="0">
                <a:solidFill>
                  <a:schemeClr val="accent1"/>
                </a:solidFill>
              </a:rPr>
              <a:t>            </a:t>
            </a:r>
            <a:r>
              <a:rPr lang="en-US" sz="700" dirty="0" err="1">
                <a:solidFill>
                  <a:schemeClr val="accent1"/>
                </a:solidFill>
              </a:rPr>
              <a:t>cmd.Parameters.AddWithValue</a:t>
            </a:r>
            <a:r>
              <a:rPr lang="en-US" sz="700" dirty="0">
                <a:solidFill>
                  <a:schemeClr val="accent1"/>
                </a:solidFill>
              </a:rPr>
              <a:t>("</a:t>
            </a:r>
            <a:r>
              <a:rPr lang="en-US" sz="700" dirty="0" err="1">
                <a:solidFill>
                  <a:schemeClr val="accent1"/>
                </a:solidFill>
              </a:rPr>
              <a:t>dtcadastro</a:t>
            </a:r>
            <a:r>
              <a:rPr lang="en-US" sz="700" dirty="0">
                <a:solidFill>
                  <a:schemeClr val="accent1"/>
                </a:solidFill>
              </a:rPr>
              <a:t>", </a:t>
            </a:r>
            <a:r>
              <a:rPr lang="en-US" sz="700" dirty="0" err="1">
                <a:solidFill>
                  <a:schemeClr val="accent1"/>
                </a:solidFill>
              </a:rPr>
              <a:t>cliente.DtCadastro</a:t>
            </a:r>
            <a:r>
              <a:rPr lang="en-US" sz="700" dirty="0">
                <a:solidFill>
                  <a:schemeClr val="accent1"/>
                </a:solidFill>
              </a:rPr>
              <a:t>);</a:t>
            </a:r>
          </a:p>
          <a:p>
            <a:r>
              <a:rPr lang="en-US" sz="700" dirty="0">
                <a:solidFill>
                  <a:schemeClr val="accent1"/>
                </a:solidFill>
              </a:rPr>
              <a:t>            </a:t>
            </a:r>
            <a:r>
              <a:rPr lang="en-US" sz="700" dirty="0" err="1">
                <a:solidFill>
                  <a:schemeClr val="accent1"/>
                </a:solidFill>
              </a:rPr>
              <a:t>cmd.Parameters.AddWithValue</a:t>
            </a:r>
            <a:r>
              <a:rPr lang="en-US" sz="700" dirty="0">
                <a:solidFill>
                  <a:schemeClr val="accent1"/>
                </a:solidFill>
              </a:rPr>
              <a:t>("status", </a:t>
            </a:r>
            <a:r>
              <a:rPr lang="en-US" sz="700" dirty="0" err="1">
                <a:solidFill>
                  <a:schemeClr val="accent1"/>
                </a:solidFill>
              </a:rPr>
              <a:t>cliente.Status</a:t>
            </a:r>
            <a:r>
              <a:rPr lang="en-US" sz="700" dirty="0">
                <a:solidFill>
                  <a:schemeClr val="accent1"/>
                </a:solidFill>
              </a:rPr>
              <a:t>);</a:t>
            </a:r>
          </a:p>
          <a:p>
            <a:endParaRPr lang="en-US" sz="700" dirty="0">
              <a:solidFill>
                <a:schemeClr val="accent1"/>
              </a:solidFill>
            </a:endParaRPr>
          </a:p>
          <a:p>
            <a:r>
              <a:rPr lang="en-US" sz="700" dirty="0">
                <a:solidFill>
                  <a:schemeClr val="accent1"/>
                </a:solidFill>
              </a:rPr>
              <a:t>            </a:t>
            </a:r>
            <a:r>
              <a:rPr lang="en-US" sz="700" dirty="0" err="1">
                <a:solidFill>
                  <a:schemeClr val="accent1"/>
                </a:solidFill>
              </a:rPr>
              <a:t>cn.Open</a:t>
            </a:r>
            <a:r>
              <a:rPr lang="en-US" sz="700" dirty="0">
                <a:solidFill>
                  <a:schemeClr val="accent1"/>
                </a:solidFill>
              </a:rPr>
              <a:t>();</a:t>
            </a:r>
          </a:p>
          <a:p>
            <a:r>
              <a:rPr lang="en-US" sz="700" dirty="0">
                <a:solidFill>
                  <a:schemeClr val="accent1"/>
                </a:solidFill>
              </a:rPr>
              <a:t>            </a:t>
            </a:r>
            <a:r>
              <a:rPr lang="en-US" sz="700" dirty="0" err="1">
                <a:solidFill>
                  <a:schemeClr val="accent1"/>
                </a:solidFill>
              </a:rPr>
              <a:t>cmd.ExecuteNonQuery</a:t>
            </a:r>
            <a:r>
              <a:rPr lang="en-US" sz="700" dirty="0">
                <a:solidFill>
                  <a:schemeClr val="accent1"/>
                </a:solidFill>
              </a:rPr>
              <a:t>();</a:t>
            </a:r>
          </a:p>
          <a:p>
            <a:r>
              <a:rPr lang="en-US" sz="700" dirty="0">
                <a:solidFill>
                  <a:schemeClr val="accent1"/>
                </a:solidFill>
              </a:rPr>
              <a:t>        }</a:t>
            </a:r>
          </a:p>
          <a:p>
            <a:r>
              <a:rPr lang="en-US" sz="700" dirty="0">
                <a:solidFill>
                  <a:schemeClr val="accent1"/>
                </a:solidFill>
              </a:rPr>
              <a:t>    }</a:t>
            </a:r>
          </a:p>
          <a:p>
            <a:r>
              <a:rPr lang="en-US" sz="700" dirty="0">
                <a:solidFill>
                  <a:schemeClr val="accent1"/>
                </a:solidFill>
              </a:rPr>
              <a:t>}</a:t>
            </a:r>
          </a:p>
        </p:txBody>
      </p:sp>
      <p:sp>
        <p:nvSpPr>
          <p:cNvPr id="21" name="TextBox 20">
            <a:extLst>
              <a:ext uri="{FF2B5EF4-FFF2-40B4-BE49-F238E27FC236}">
                <a16:creationId xmlns:a16="http://schemas.microsoft.com/office/drawing/2014/main" id="{828E172B-EE9C-46AA-6D94-1D63C72B8516}"/>
              </a:ext>
            </a:extLst>
          </p:cNvPr>
          <p:cNvSpPr txBox="1"/>
          <p:nvPr/>
        </p:nvSpPr>
        <p:spPr>
          <a:xfrm>
            <a:off x="9333720" y="1493566"/>
            <a:ext cx="2146300" cy="1708160"/>
          </a:xfrm>
          <a:prstGeom prst="rect">
            <a:avLst/>
          </a:prstGeom>
          <a:solidFill>
            <a:srgbClr val="00B050">
              <a:alpha val="80000"/>
            </a:srgbClr>
          </a:solidFill>
          <a:ln w="28575">
            <a:solidFill>
              <a:schemeClr val="accent1"/>
            </a:solidFill>
          </a:ln>
        </p:spPr>
        <p:txBody>
          <a:bodyPr wrap="square">
            <a:spAutoFit/>
          </a:bodyPr>
          <a:lstStyle/>
          <a:p>
            <a:r>
              <a:rPr lang="en-US" sz="700" dirty="0">
                <a:solidFill>
                  <a:sysClr val="windowText" lastClr="000000"/>
                </a:solidFill>
              </a:rPr>
              <a:t>namespace </a:t>
            </a:r>
            <a:r>
              <a:rPr lang="en-US" sz="700" dirty="0" err="1">
                <a:solidFill>
                  <a:sysClr val="windowText" lastClr="000000"/>
                </a:solidFill>
              </a:rPr>
              <a:t>DIP.Solucao</a:t>
            </a:r>
            <a:r>
              <a:rPr lang="en-US" sz="700" dirty="0">
                <a:solidFill>
                  <a:sysClr val="windowText" lastClr="000000"/>
                </a:solidFill>
              </a:rPr>
              <a:t>;</a:t>
            </a:r>
          </a:p>
          <a:p>
            <a:r>
              <a:rPr lang="en-US" sz="700" dirty="0">
                <a:solidFill>
                  <a:sysClr val="windowText" lastClr="000000"/>
                </a:solidFill>
              </a:rPr>
              <a:t>public class </a:t>
            </a:r>
            <a:r>
              <a:rPr lang="en-US" sz="700" dirty="0" err="1">
                <a:solidFill>
                  <a:sysClr val="windowText" lastClr="000000"/>
                </a:solidFill>
              </a:rPr>
              <a:t>ClienteValidacao</a:t>
            </a:r>
            <a:r>
              <a:rPr lang="en-US" sz="700" dirty="0">
                <a:solidFill>
                  <a:sysClr val="windowText" lastClr="000000"/>
                </a:solidFill>
              </a:rPr>
              <a:t> : </a:t>
            </a:r>
            <a:r>
              <a:rPr lang="en-US" sz="700" dirty="0" err="1">
                <a:solidFill>
                  <a:sysClr val="windowText" lastClr="000000"/>
                </a:solidFill>
              </a:rPr>
              <a:t>IClienteValidacao</a:t>
            </a:r>
            <a:endParaRPr lang="en-US" sz="700" dirty="0">
              <a:solidFill>
                <a:sysClr val="windowText" lastClr="000000"/>
              </a:solidFill>
            </a:endParaRPr>
          </a:p>
          <a:p>
            <a:r>
              <a:rPr lang="en-US" sz="700" dirty="0">
                <a:solidFill>
                  <a:sysClr val="windowText" lastClr="000000"/>
                </a:solidFill>
              </a:rPr>
              <a:t>{</a:t>
            </a:r>
          </a:p>
          <a:p>
            <a:r>
              <a:rPr lang="en-US" sz="700" dirty="0">
                <a:solidFill>
                  <a:sysClr val="windowText" lastClr="000000"/>
                </a:solidFill>
              </a:rPr>
              <a:t>    public bool </a:t>
            </a:r>
            <a:r>
              <a:rPr lang="en-US" sz="700" dirty="0" err="1">
                <a:solidFill>
                  <a:sysClr val="windowText" lastClr="000000"/>
                </a:solidFill>
              </a:rPr>
              <a:t>EhValido</a:t>
            </a:r>
            <a:r>
              <a:rPr lang="en-US" sz="700" dirty="0">
                <a:solidFill>
                  <a:sysClr val="windowText" lastClr="000000"/>
                </a:solidFill>
              </a:rPr>
              <a:t>(string </a:t>
            </a:r>
            <a:r>
              <a:rPr lang="en-US" sz="700" dirty="0" err="1">
                <a:solidFill>
                  <a:sysClr val="windowText" lastClr="000000"/>
                </a:solidFill>
              </a:rPr>
              <a:t>pessoa</a:t>
            </a:r>
            <a:r>
              <a:rPr lang="en-US" sz="700" dirty="0">
                <a:solidFill>
                  <a:sysClr val="windowText" lastClr="000000"/>
                </a:solidFill>
              </a:rPr>
              <a:t>, string doc)</a:t>
            </a:r>
          </a:p>
          <a:p>
            <a:r>
              <a:rPr lang="en-US" sz="700" dirty="0">
                <a:solidFill>
                  <a:sysClr val="windowText" lastClr="000000"/>
                </a:solidFill>
              </a:rPr>
              <a:t>    {</a:t>
            </a:r>
          </a:p>
          <a:p>
            <a:endParaRPr lang="en-US" sz="700" dirty="0">
              <a:solidFill>
                <a:sysClr val="windowText" lastClr="000000"/>
              </a:solidFill>
            </a:endParaRPr>
          </a:p>
          <a:p>
            <a:r>
              <a:rPr lang="en-US" sz="700" dirty="0">
                <a:solidFill>
                  <a:sysClr val="windowText" lastClr="000000"/>
                </a:solidFill>
              </a:rPr>
              <a:t>        var </a:t>
            </a:r>
            <a:r>
              <a:rPr lang="en-US" sz="700" dirty="0" err="1">
                <a:solidFill>
                  <a:sysClr val="windowText" lastClr="000000"/>
                </a:solidFill>
              </a:rPr>
              <a:t>valido</a:t>
            </a:r>
            <a:r>
              <a:rPr lang="en-US" sz="700" dirty="0">
                <a:solidFill>
                  <a:sysClr val="windowText" lastClr="000000"/>
                </a:solidFill>
              </a:rPr>
              <a:t> = false;</a:t>
            </a:r>
          </a:p>
          <a:p>
            <a:endParaRPr lang="en-US" sz="700" dirty="0">
              <a:solidFill>
                <a:sysClr val="windowText" lastClr="000000"/>
              </a:solidFill>
            </a:endParaRPr>
          </a:p>
          <a:p>
            <a:r>
              <a:rPr lang="en-US" sz="700" dirty="0">
                <a:solidFill>
                  <a:sysClr val="windowText" lastClr="000000"/>
                </a:solidFill>
              </a:rPr>
              <a:t>        if (</a:t>
            </a:r>
            <a:r>
              <a:rPr lang="en-US" sz="700" dirty="0" err="1">
                <a:solidFill>
                  <a:sysClr val="windowText" lastClr="000000"/>
                </a:solidFill>
              </a:rPr>
              <a:t>pessoa</a:t>
            </a:r>
            <a:r>
              <a:rPr lang="en-US" sz="700" dirty="0">
                <a:solidFill>
                  <a:sysClr val="windowText" lastClr="000000"/>
                </a:solidFill>
              </a:rPr>
              <a:t> == "F" &amp;&amp; </a:t>
            </a:r>
            <a:r>
              <a:rPr lang="en-US" sz="700" dirty="0" err="1">
                <a:solidFill>
                  <a:sysClr val="windowText" lastClr="000000"/>
                </a:solidFill>
              </a:rPr>
              <a:t>doc.Length</a:t>
            </a:r>
            <a:r>
              <a:rPr lang="en-US" sz="700" dirty="0">
                <a:solidFill>
                  <a:sysClr val="windowText" lastClr="000000"/>
                </a:solidFill>
              </a:rPr>
              <a:t> != 11)</a:t>
            </a:r>
          </a:p>
          <a:p>
            <a:r>
              <a:rPr lang="en-US" sz="700" dirty="0">
                <a:solidFill>
                  <a:sysClr val="windowText" lastClr="000000"/>
                </a:solidFill>
              </a:rPr>
              <a:t>            </a:t>
            </a:r>
            <a:r>
              <a:rPr lang="en-US" sz="700" dirty="0" err="1">
                <a:solidFill>
                  <a:sysClr val="windowText" lastClr="000000"/>
                </a:solidFill>
              </a:rPr>
              <a:t>valido</a:t>
            </a:r>
            <a:r>
              <a:rPr lang="en-US" sz="700" dirty="0">
                <a:solidFill>
                  <a:sysClr val="windowText" lastClr="000000"/>
                </a:solidFill>
              </a:rPr>
              <a:t> = true;</a:t>
            </a:r>
          </a:p>
          <a:p>
            <a:r>
              <a:rPr lang="en-US" sz="700" dirty="0">
                <a:solidFill>
                  <a:sysClr val="windowText" lastClr="000000"/>
                </a:solidFill>
              </a:rPr>
              <a:t>        else if (</a:t>
            </a:r>
            <a:r>
              <a:rPr lang="en-US" sz="700" dirty="0" err="1">
                <a:solidFill>
                  <a:sysClr val="windowText" lastClr="000000"/>
                </a:solidFill>
              </a:rPr>
              <a:t>pessoa</a:t>
            </a:r>
            <a:r>
              <a:rPr lang="en-US" sz="700" dirty="0">
                <a:solidFill>
                  <a:sysClr val="windowText" lastClr="000000"/>
                </a:solidFill>
              </a:rPr>
              <a:t> == "J" &amp;&amp; </a:t>
            </a:r>
            <a:r>
              <a:rPr lang="en-US" sz="700" dirty="0" err="1">
                <a:solidFill>
                  <a:sysClr val="windowText" lastClr="000000"/>
                </a:solidFill>
              </a:rPr>
              <a:t>doc.Length</a:t>
            </a:r>
            <a:r>
              <a:rPr lang="en-US" sz="700" dirty="0">
                <a:solidFill>
                  <a:sysClr val="windowText" lastClr="000000"/>
                </a:solidFill>
              </a:rPr>
              <a:t> != 14)</a:t>
            </a:r>
          </a:p>
          <a:p>
            <a:r>
              <a:rPr lang="en-US" sz="700" dirty="0">
                <a:solidFill>
                  <a:sysClr val="windowText" lastClr="000000"/>
                </a:solidFill>
              </a:rPr>
              <a:t>            </a:t>
            </a:r>
            <a:r>
              <a:rPr lang="en-US" sz="700" dirty="0" err="1">
                <a:solidFill>
                  <a:sysClr val="windowText" lastClr="000000"/>
                </a:solidFill>
              </a:rPr>
              <a:t>valido</a:t>
            </a:r>
            <a:r>
              <a:rPr lang="en-US" sz="700" dirty="0">
                <a:solidFill>
                  <a:sysClr val="windowText" lastClr="000000"/>
                </a:solidFill>
              </a:rPr>
              <a:t> = true;</a:t>
            </a:r>
          </a:p>
          <a:p>
            <a:r>
              <a:rPr lang="en-US" sz="700" dirty="0">
                <a:solidFill>
                  <a:sysClr val="windowText" lastClr="000000"/>
                </a:solidFill>
              </a:rPr>
              <a:t>        return </a:t>
            </a:r>
            <a:r>
              <a:rPr lang="en-US" sz="700" dirty="0" err="1">
                <a:solidFill>
                  <a:sysClr val="windowText" lastClr="000000"/>
                </a:solidFill>
              </a:rPr>
              <a:t>valido</a:t>
            </a:r>
            <a:r>
              <a:rPr lang="en-US" sz="700" dirty="0">
                <a:solidFill>
                  <a:sysClr val="windowText" lastClr="000000"/>
                </a:solidFill>
              </a:rPr>
              <a:t>;</a:t>
            </a:r>
          </a:p>
          <a:p>
            <a:r>
              <a:rPr lang="en-US" sz="700" dirty="0">
                <a:solidFill>
                  <a:sysClr val="windowText" lastClr="000000"/>
                </a:solidFill>
              </a:rPr>
              <a:t>    }</a:t>
            </a:r>
          </a:p>
          <a:p>
            <a:r>
              <a:rPr lang="en-US" sz="700" dirty="0">
                <a:solidFill>
                  <a:sysClr val="windowText" lastClr="000000"/>
                </a:solidFill>
              </a:rPr>
              <a:t>}</a:t>
            </a:r>
          </a:p>
        </p:txBody>
      </p:sp>
      <p:sp>
        <p:nvSpPr>
          <p:cNvPr id="23" name="TextBox 22">
            <a:extLst>
              <a:ext uri="{FF2B5EF4-FFF2-40B4-BE49-F238E27FC236}">
                <a16:creationId xmlns:a16="http://schemas.microsoft.com/office/drawing/2014/main" id="{836E274D-D624-39D6-0FC2-A5177010D19D}"/>
              </a:ext>
            </a:extLst>
          </p:cNvPr>
          <p:cNvSpPr txBox="1"/>
          <p:nvPr/>
        </p:nvSpPr>
        <p:spPr>
          <a:xfrm>
            <a:off x="7536179" y="3391435"/>
            <a:ext cx="3833811" cy="2031325"/>
          </a:xfrm>
          <a:prstGeom prst="rect">
            <a:avLst/>
          </a:prstGeom>
          <a:solidFill>
            <a:srgbClr val="00B050">
              <a:alpha val="80000"/>
            </a:srgbClr>
          </a:solidFill>
          <a:ln w="28575">
            <a:solidFill>
              <a:schemeClr val="accent1"/>
            </a:solidFill>
          </a:ln>
        </p:spPr>
        <p:txBody>
          <a:bodyPr wrap="square">
            <a:spAutoFit/>
          </a:bodyPr>
          <a:lstStyle/>
          <a:p>
            <a:r>
              <a:rPr lang="en-US" sz="600" dirty="0">
                <a:solidFill>
                  <a:sysClr val="windowText" lastClr="000000"/>
                </a:solidFill>
                <a:latin typeface="Cascadia Mono" panose="020B0609020000020004" pitchFamily="49" charset="0"/>
              </a:rPr>
              <a:t>namespace </a:t>
            </a:r>
            <a:r>
              <a:rPr lang="en-US" sz="600" dirty="0" err="1">
                <a:solidFill>
                  <a:sysClr val="windowText" lastClr="000000"/>
                </a:solidFill>
                <a:latin typeface="Cascadia Mono" panose="020B0609020000020004" pitchFamily="49" charset="0"/>
              </a:rPr>
              <a:t>DIP.Solucao</a:t>
            </a:r>
            <a:r>
              <a:rPr lang="en-US" sz="600" dirty="0">
                <a:solidFill>
                  <a:sysClr val="windowText" lastClr="000000"/>
                </a:solidFill>
                <a:latin typeface="Cascadia Mono" panose="020B0609020000020004" pitchFamily="49" charset="0"/>
              </a:rPr>
              <a:t>;</a:t>
            </a:r>
          </a:p>
          <a:p>
            <a:r>
              <a:rPr lang="en-US" sz="600" dirty="0">
                <a:solidFill>
                  <a:sysClr val="windowText" lastClr="000000"/>
                </a:solidFill>
                <a:latin typeface="Cascadia Mono" panose="020B0609020000020004" pitchFamily="49" charset="0"/>
              </a:rPr>
              <a:t>public class </a:t>
            </a:r>
            <a:r>
              <a:rPr lang="en-US" sz="600" dirty="0" err="1">
                <a:solidFill>
                  <a:sysClr val="windowText" lastClr="000000"/>
                </a:solidFill>
                <a:latin typeface="Cascadia Mono" panose="020B0609020000020004" pitchFamily="49" charset="0"/>
              </a:rPr>
              <a:t>EmailServico</a:t>
            </a:r>
            <a:r>
              <a:rPr lang="en-US" sz="600" dirty="0">
                <a:solidFill>
                  <a:sysClr val="windowText" lastClr="000000"/>
                </a:solidFill>
                <a:latin typeface="Cascadia Mono" panose="020B0609020000020004" pitchFamily="49" charset="0"/>
              </a:rPr>
              <a:t> : </a:t>
            </a:r>
            <a:r>
              <a:rPr lang="en-US" sz="600" dirty="0" err="1">
                <a:solidFill>
                  <a:sysClr val="windowText" lastClr="000000"/>
                </a:solidFill>
                <a:latin typeface="Cascadia Mono" panose="020B0609020000020004" pitchFamily="49" charset="0"/>
              </a:rPr>
              <a:t>IEmailServico</a:t>
            </a:r>
            <a:endParaRPr lang="en-US" sz="600" dirty="0">
              <a:solidFill>
                <a:sysClr val="windowText" lastClr="000000"/>
              </a:solidFill>
              <a:latin typeface="Cascadia Mono" panose="020B0609020000020004" pitchFamily="49" charset="0"/>
            </a:endParaRPr>
          </a:p>
          <a:p>
            <a:r>
              <a:rPr lang="en-US" sz="600" dirty="0">
                <a:solidFill>
                  <a:sysClr val="windowText" lastClr="000000"/>
                </a:solidFill>
                <a:latin typeface="Cascadia Mono" panose="020B0609020000020004" pitchFamily="49" charset="0"/>
              </a:rPr>
              <a:t>{</a:t>
            </a:r>
          </a:p>
          <a:p>
            <a:r>
              <a:rPr lang="en-US" sz="600" dirty="0">
                <a:solidFill>
                  <a:sysClr val="windowText" lastClr="000000"/>
                </a:solidFill>
                <a:latin typeface="Cascadia Mono" panose="020B0609020000020004" pitchFamily="49" charset="0"/>
              </a:rPr>
              <a:t>    public bool </a:t>
            </a:r>
            <a:r>
              <a:rPr lang="en-US" sz="600" dirty="0" err="1">
                <a:solidFill>
                  <a:sysClr val="windowText" lastClr="000000"/>
                </a:solidFill>
                <a:latin typeface="Cascadia Mono" panose="020B0609020000020004" pitchFamily="49" charset="0"/>
              </a:rPr>
              <a:t>EhValido</a:t>
            </a:r>
            <a:r>
              <a:rPr lang="en-US" sz="600" dirty="0">
                <a:solidFill>
                  <a:sysClr val="windowText" lastClr="000000"/>
                </a:solidFill>
                <a:latin typeface="Cascadia Mono" panose="020B0609020000020004" pitchFamily="49" charset="0"/>
              </a:rPr>
              <a:t>(string email) =&gt; </a:t>
            </a:r>
            <a:r>
              <a:rPr lang="en-US" sz="600" dirty="0" err="1">
                <a:solidFill>
                  <a:sysClr val="windowText" lastClr="000000"/>
                </a:solidFill>
                <a:latin typeface="Cascadia Mono" panose="020B0609020000020004" pitchFamily="49" charset="0"/>
              </a:rPr>
              <a:t>email.Contains</a:t>
            </a:r>
            <a:r>
              <a:rPr lang="en-US" sz="600" dirty="0">
                <a:solidFill>
                  <a:sysClr val="windowText" lastClr="000000"/>
                </a:solidFill>
                <a:latin typeface="Cascadia Mono" panose="020B0609020000020004" pitchFamily="49" charset="0"/>
              </a:rPr>
              <a:t>("@");</a:t>
            </a:r>
          </a:p>
          <a:p>
            <a:endParaRPr lang="en-US" sz="600" dirty="0">
              <a:solidFill>
                <a:sysClr val="windowText" lastClr="000000"/>
              </a:solidFill>
              <a:latin typeface="Cascadia Mono" panose="020B0609020000020004" pitchFamily="49" charset="0"/>
            </a:endParaRPr>
          </a:p>
          <a:p>
            <a:r>
              <a:rPr lang="en-US" sz="600" dirty="0">
                <a:solidFill>
                  <a:sysClr val="windowText" lastClr="000000"/>
                </a:solidFill>
                <a:latin typeface="Cascadia Mono" panose="020B0609020000020004" pitchFamily="49" charset="0"/>
              </a:rPr>
              <a:t>    public void </a:t>
            </a:r>
            <a:r>
              <a:rPr lang="en-US" sz="600" dirty="0" err="1">
                <a:solidFill>
                  <a:sysClr val="windowText" lastClr="000000"/>
                </a:solidFill>
                <a:latin typeface="Cascadia Mono" panose="020B0609020000020004" pitchFamily="49" charset="0"/>
              </a:rPr>
              <a:t>Enviar</a:t>
            </a:r>
            <a:r>
              <a:rPr lang="en-US" sz="600" dirty="0">
                <a:solidFill>
                  <a:sysClr val="windowText" lastClr="000000"/>
                </a:solidFill>
                <a:latin typeface="Cascadia Mono" panose="020B0609020000020004" pitchFamily="49" charset="0"/>
              </a:rPr>
              <a:t>(string de, string para, string </a:t>
            </a:r>
            <a:r>
              <a:rPr lang="en-US" sz="600" dirty="0" err="1">
                <a:solidFill>
                  <a:sysClr val="windowText" lastClr="000000"/>
                </a:solidFill>
                <a:latin typeface="Cascadia Mono" panose="020B0609020000020004" pitchFamily="49" charset="0"/>
              </a:rPr>
              <a:t>assunto</a:t>
            </a:r>
            <a:r>
              <a:rPr lang="en-US" sz="600" dirty="0">
                <a:solidFill>
                  <a:sysClr val="windowText" lastClr="000000"/>
                </a:solidFill>
                <a:latin typeface="Cascadia Mono" panose="020B0609020000020004" pitchFamily="49" charset="0"/>
              </a:rPr>
              <a:t>, string </a:t>
            </a:r>
            <a:r>
              <a:rPr lang="en-US" sz="600" dirty="0" err="1">
                <a:solidFill>
                  <a:sysClr val="windowText" lastClr="000000"/>
                </a:solidFill>
                <a:latin typeface="Cascadia Mono" panose="020B0609020000020004" pitchFamily="49" charset="0"/>
              </a:rPr>
              <a:t>mensagem</a:t>
            </a:r>
            <a:r>
              <a:rPr lang="en-US" sz="600" dirty="0">
                <a:solidFill>
                  <a:sysClr val="windowText" lastClr="000000"/>
                </a:solidFill>
                <a:latin typeface="Cascadia Mono" panose="020B0609020000020004" pitchFamily="49" charset="0"/>
              </a:rPr>
              <a:t>)</a:t>
            </a:r>
          </a:p>
          <a:p>
            <a:r>
              <a:rPr lang="en-US" sz="600" dirty="0">
                <a:solidFill>
                  <a:sysClr val="windowText" lastClr="000000"/>
                </a:solidFill>
                <a:latin typeface="Cascadia Mono" panose="020B0609020000020004" pitchFamily="49" charset="0"/>
              </a:rPr>
              <a:t>    {</a:t>
            </a:r>
          </a:p>
          <a:p>
            <a:r>
              <a:rPr lang="fr-FR" sz="600" dirty="0">
                <a:solidFill>
                  <a:sysClr val="windowText" lastClr="000000"/>
                </a:solidFill>
                <a:latin typeface="Cascadia Mono" panose="020B0609020000020004" pitchFamily="49" charset="0"/>
              </a:rPr>
              <a:t>        var mail = new </a:t>
            </a:r>
            <a:r>
              <a:rPr lang="fr-FR" sz="600" dirty="0" err="1">
                <a:solidFill>
                  <a:sysClr val="windowText" lastClr="000000"/>
                </a:solidFill>
                <a:latin typeface="Cascadia Mono" panose="020B0609020000020004" pitchFamily="49" charset="0"/>
              </a:rPr>
              <a:t>MailMessage</a:t>
            </a:r>
            <a:r>
              <a:rPr lang="fr-FR" sz="600" dirty="0">
                <a:solidFill>
                  <a:sysClr val="windowText" lastClr="000000"/>
                </a:solidFill>
                <a:latin typeface="Cascadia Mono" panose="020B0609020000020004" pitchFamily="49" charset="0"/>
              </a:rPr>
              <a:t>(de, para);</a:t>
            </a:r>
          </a:p>
          <a:p>
            <a:r>
              <a:rPr lang="en-US" sz="600" dirty="0">
                <a:solidFill>
                  <a:sysClr val="windowText" lastClr="000000"/>
                </a:solidFill>
                <a:latin typeface="Cascadia Mono" panose="020B0609020000020004" pitchFamily="49" charset="0"/>
              </a:rPr>
              <a:t>        var client = new </a:t>
            </a:r>
            <a:r>
              <a:rPr lang="en-US" sz="600" dirty="0" err="1">
                <a:solidFill>
                  <a:sysClr val="windowText" lastClr="000000"/>
                </a:solidFill>
                <a:latin typeface="Cascadia Mono" panose="020B0609020000020004" pitchFamily="49" charset="0"/>
              </a:rPr>
              <a:t>SmtpClient</a:t>
            </a:r>
            <a:endParaRPr lang="en-US" sz="600" dirty="0">
              <a:solidFill>
                <a:sysClr val="windowText" lastClr="000000"/>
              </a:solidFill>
              <a:latin typeface="Cascadia Mono" panose="020B0609020000020004" pitchFamily="49" charset="0"/>
            </a:endParaRPr>
          </a:p>
          <a:p>
            <a:r>
              <a:rPr lang="en-US" sz="600" dirty="0">
                <a:solidFill>
                  <a:sysClr val="windowText" lastClr="000000"/>
                </a:solidFill>
                <a:latin typeface="Cascadia Mono" panose="020B0609020000020004" pitchFamily="49" charset="0"/>
              </a:rPr>
              <a:t>        {</a:t>
            </a:r>
          </a:p>
          <a:p>
            <a:r>
              <a:rPr lang="en-US" sz="600" dirty="0">
                <a:solidFill>
                  <a:sysClr val="windowText" lastClr="000000"/>
                </a:solidFill>
                <a:latin typeface="Cascadia Mono" panose="020B0609020000020004" pitchFamily="49" charset="0"/>
              </a:rPr>
              <a:t>            Port = 25,</a:t>
            </a:r>
          </a:p>
          <a:p>
            <a:r>
              <a:rPr lang="en-US" sz="600" dirty="0">
                <a:solidFill>
                  <a:sysClr val="windowText" lastClr="000000"/>
                </a:solidFill>
                <a:latin typeface="Cascadia Mono" panose="020B0609020000020004" pitchFamily="49" charset="0"/>
              </a:rPr>
              <a:t>            </a:t>
            </a:r>
            <a:r>
              <a:rPr lang="en-US" sz="600" dirty="0" err="1">
                <a:solidFill>
                  <a:sysClr val="windowText" lastClr="000000"/>
                </a:solidFill>
                <a:latin typeface="Cascadia Mono" panose="020B0609020000020004" pitchFamily="49" charset="0"/>
              </a:rPr>
              <a:t>DeliveryMethod</a:t>
            </a:r>
            <a:r>
              <a:rPr lang="en-US" sz="600" dirty="0">
                <a:solidFill>
                  <a:sysClr val="windowText" lastClr="000000"/>
                </a:solidFill>
                <a:latin typeface="Cascadia Mono" panose="020B0609020000020004" pitchFamily="49" charset="0"/>
              </a:rPr>
              <a:t> = </a:t>
            </a:r>
            <a:r>
              <a:rPr lang="en-US" sz="600" dirty="0" err="1">
                <a:solidFill>
                  <a:sysClr val="windowText" lastClr="000000"/>
                </a:solidFill>
                <a:latin typeface="Cascadia Mono" panose="020B0609020000020004" pitchFamily="49" charset="0"/>
              </a:rPr>
              <a:t>SmtpDeliveryMethod.Network</a:t>
            </a:r>
            <a:r>
              <a:rPr lang="en-US" sz="600" dirty="0">
                <a:solidFill>
                  <a:sysClr val="windowText" lastClr="000000"/>
                </a:solidFill>
                <a:latin typeface="Cascadia Mono" panose="020B0609020000020004" pitchFamily="49" charset="0"/>
              </a:rPr>
              <a:t>,</a:t>
            </a:r>
          </a:p>
          <a:p>
            <a:r>
              <a:rPr lang="en-US" sz="600" dirty="0">
                <a:solidFill>
                  <a:sysClr val="windowText" lastClr="000000"/>
                </a:solidFill>
                <a:latin typeface="Cascadia Mono" panose="020B0609020000020004" pitchFamily="49" charset="0"/>
              </a:rPr>
              <a:t>            </a:t>
            </a:r>
            <a:r>
              <a:rPr lang="en-US" sz="600" dirty="0" err="1">
                <a:solidFill>
                  <a:sysClr val="windowText" lastClr="000000"/>
                </a:solidFill>
                <a:latin typeface="Cascadia Mono" panose="020B0609020000020004" pitchFamily="49" charset="0"/>
              </a:rPr>
              <a:t>UseDefaultCredentials</a:t>
            </a:r>
            <a:r>
              <a:rPr lang="en-US" sz="600" dirty="0">
                <a:solidFill>
                  <a:sysClr val="windowText" lastClr="000000"/>
                </a:solidFill>
                <a:latin typeface="Cascadia Mono" panose="020B0609020000020004" pitchFamily="49" charset="0"/>
              </a:rPr>
              <a:t> = false,</a:t>
            </a:r>
          </a:p>
          <a:p>
            <a:r>
              <a:rPr lang="en-US" sz="600" dirty="0">
                <a:solidFill>
                  <a:sysClr val="windowText" lastClr="000000"/>
                </a:solidFill>
                <a:latin typeface="Cascadia Mono" panose="020B0609020000020004" pitchFamily="49" charset="0"/>
              </a:rPr>
              <a:t>            Host = "smtp.google.com"</a:t>
            </a:r>
          </a:p>
          <a:p>
            <a:r>
              <a:rPr lang="en-US" sz="600" dirty="0">
                <a:solidFill>
                  <a:sysClr val="windowText" lastClr="000000"/>
                </a:solidFill>
                <a:latin typeface="Cascadia Mono" panose="020B0609020000020004" pitchFamily="49" charset="0"/>
              </a:rPr>
              <a:t>        };</a:t>
            </a:r>
          </a:p>
          <a:p>
            <a:endParaRPr lang="en-US" sz="600" dirty="0">
              <a:solidFill>
                <a:sysClr val="windowText" lastClr="000000"/>
              </a:solidFill>
              <a:latin typeface="Cascadia Mono" panose="020B0609020000020004" pitchFamily="49" charset="0"/>
            </a:endParaRPr>
          </a:p>
          <a:p>
            <a:r>
              <a:rPr lang="en-US" sz="600" dirty="0">
                <a:solidFill>
                  <a:sysClr val="windowText" lastClr="000000"/>
                </a:solidFill>
                <a:latin typeface="Cascadia Mono" panose="020B0609020000020004" pitchFamily="49" charset="0"/>
              </a:rPr>
              <a:t>        </a:t>
            </a:r>
            <a:r>
              <a:rPr lang="en-US" sz="600" dirty="0" err="1">
                <a:solidFill>
                  <a:sysClr val="windowText" lastClr="000000"/>
                </a:solidFill>
                <a:latin typeface="Cascadia Mono" panose="020B0609020000020004" pitchFamily="49" charset="0"/>
              </a:rPr>
              <a:t>mail.Subject</a:t>
            </a:r>
            <a:r>
              <a:rPr lang="en-US" sz="600" dirty="0">
                <a:solidFill>
                  <a:sysClr val="windowText" lastClr="000000"/>
                </a:solidFill>
                <a:latin typeface="Cascadia Mono" panose="020B0609020000020004" pitchFamily="49" charset="0"/>
              </a:rPr>
              <a:t> = </a:t>
            </a:r>
            <a:r>
              <a:rPr lang="en-US" sz="600" dirty="0" err="1">
                <a:solidFill>
                  <a:sysClr val="windowText" lastClr="000000"/>
                </a:solidFill>
                <a:latin typeface="Cascadia Mono" panose="020B0609020000020004" pitchFamily="49" charset="0"/>
              </a:rPr>
              <a:t>assunto</a:t>
            </a:r>
            <a:r>
              <a:rPr lang="en-US" sz="600" dirty="0">
                <a:solidFill>
                  <a:sysClr val="windowText" lastClr="000000"/>
                </a:solidFill>
                <a:latin typeface="Cascadia Mono" panose="020B0609020000020004" pitchFamily="49" charset="0"/>
              </a:rPr>
              <a:t>;</a:t>
            </a:r>
          </a:p>
          <a:p>
            <a:r>
              <a:rPr lang="en-US" sz="600" dirty="0">
                <a:solidFill>
                  <a:sysClr val="windowText" lastClr="000000"/>
                </a:solidFill>
                <a:latin typeface="Cascadia Mono" panose="020B0609020000020004" pitchFamily="49" charset="0"/>
              </a:rPr>
              <a:t>        </a:t>
            </a:r>
            <a:r>
              <a:rPr lang="en-US" sz="600" dirty="0" err="1">
                <a:solidFill>
                  <a:sysClr val="windowText" lastClr="000000"/>
                </a:solidFill>
                <a:latin typeface="Cascadia Mono" panose="020B0609020000020004" pitchFamily="49" charset="0"/>
              </a:rPr>
              <a:t>mail.Body</a:t>
            </a:r>
            <a:r>
              <a:rPr lang="en-US" sz="600" dirty="0">
                <a:solidFill>
                  <a:sysClr val="windowText" lastClr="000000"/>
                </a:solidFill>
                <a:latin typeface="Cascadia Mono" panose="020B0609020000020004" pitchFamily="49" charset="0"/>
              </a:rPr>
              <a:t> = </a:t>
            </a:r>
            <a:r>
              <a:rPr lang="en-US" sz="600" dirty="0" err="1">
                <a:solidFill>
                  <a:sysClr val="windowText" lastClr="000000"/>
                </a:solidFill>
                <a:latin typeface="Cascadia Mono" panose="020B0609020000020004" pitchFamily="49" charset="0"/>
              </a:rPr>
              <a:t>mensagem</a:t>
            </a:r>
            <a:r>
              <a:rPr lang="en-US" sz="600" dirty="0">
                <a:solidFill>
                  <a:sysClr val="windowText" lastClr="000000"/>
                </a:solidFill>
                <a:latin typeface="Cascadia Mono" panose="020B0609020000020004" pitchFamily="49" charset="0"/>
              </a:rPr>
              <a:t>;</a:t>
            </a:r>
          </a:p>
          <a:p>
            <a:r>
              <a:rPr lang="en-US" sz="600" dirty="0">
                <a:solidFill>
                  <a:sysClr val="windowText" lastClr="000000"/>
                </a:solidFill>
                <a:latin typeface="Cascadia Mono" panose="020B0609020000020004" pitchFamily="49" charset="0"/>
              </a:rPr>
              <a:t>        </a:t>
            </a:r>
            <a:r>
              <a:rPr lang="en-US" sz="600" dirty="0" err="1">
                <a:solidFill>
                  <a:sysClr val="windowText" lastClr="000000"/>
                </a:solidFill>
                <a:latin typeface="Cascadia Mono" panose="020B0609020000020004" pitchFamily="49" charset="0"/>
              </a:rPr>
              <a:t>client.Send</a:t>
            </a:r>
            <a:r>
              <a:rPr lang="en-US" sz="600" dirty="0">
                <a:solidFill>
                  <a:sysClr val="windowText" lastClr="000000"/>
                </a:solidFill>
                <a:latin typeface="Cascadia Mono" panose="020B0609020000020004" pitchFamily="49" charset="0"/>
              </a:rPr>
              <a:t>(mail);</a:t>
            </a:r>
          </a:p>
          <a:p>
            <a:r>
              <a:rPr lang="en-US" sz="600" dirty="0">
                <a:solidFill>
                  <a:sysClr val="windowText" lastClr="000000"/>
                </a:solidFill>
                <a:latin typeface="Cascadia Mono" panose="020B0609020000020004" pitchFamily="49" charset="0"/>
              </a:rPr>
              <a:t>    }</a:t>
            </a:r>
          </a:p>
          <a:p>
            <a:r>
              <a:rPr lang="en-US" sz="600" dirty="0">
                <a:solidFill>
                  <a:sysClr val="windowText" lastClr="000000"/>
                </a:solidFill>
                <a:latin typeface="Cascadia Mono" panose="020B0609020000020004" pitchFamily="49" charset="0"/>
              </a:rPr>
              <a:t>}</a:t>
            </a:r>
            <a:endParaRPr lang="en-US" sz="600" dirty="0">
              <a:solidFill>
                <a:sysClr val="windowText" lastClr="000000"/>
              </a:solidFill>
            </a:endParaRPr>
          </a:p>
        </p:txBody>
      </p:sp>
    </p:spTree>
    <p:extLst>
      <p:ext uri="{BB962C8B-B14F-4D97-AF65-F5344CB8AC3E}">
        <p14:creationId xmlns:p14="http://schemas.microsoft.com/office/powerpoint/2010/main" val="257294697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arn(inVertical)">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inVertical)">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7" grpId="0" animBg="1"/>
      <p:bldP spid="20" grpId="0" animBg="1"/>
      <p:bldP spid="21"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1138773"/>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err="1">
                <a:solidFill>
                  <a:schemeClr val="bg1"/>
                </a:solidFill>
              </a:rPr>
              <a:t>D</a:t>
            </a:r>
            <a:r>
              <a:rPr lang="pt-BR" sz="2400" dirty="0" err="1">
                <a:solidFill>
                  <a:schemeClr val="bg1"/>
                </a:solidFill>
              </a:rPr>
              <a:t>ependency</a:t>
            </a:r>
            <a:r>
              <a:rPr lang="pt-BR" sz="2400" dirty="0">
                <a:solidFill>
                  <a:schemeClr val="bg1"/>
                </a:solidFill>
              </a:rPr>
              <a:t> </a:t>
            </a:r>
            <a:r>
              <a:rPr lang="pt-BR" sz="2400" dirty="0" err="1">
                <a:solidFill>
                  <a:schemeClr val="bg1"/>
                </a:solidFill>
              </a:rPr>
              <a:t>Inversion</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da Inversão de Dependência  </a:t>
            </a:r>
          </a:p>
          <a:p>
            <a:pPr algn="ctr"/>
            <a:r>
              <a:rPr lang="pt-BR" sz="2400" dirty="0">
                <a:solidFill>
                  <a:schemeClr val="bg1"/>
                </a:solidFill>
              </a:rPr>
              <a:t>Dependa de abstrações e não de implementações</a:t>
            </a: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507219" y="1391308"/>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BA0FEB8-A981-09C0-6B5E-183079E7970E}"/>
              </a:ext>
            </a:extLst>
          </p:cNvPr>
          <p:cNvSpPr txBox="1"/>
          <p:nvPr/>
        </p:nvSpPr>
        <p:spPr>
          <a:xfrm>
            <a:off x="5501640" y="1724621"/>
            <a:ext cx="5379720" cy="4401205"/>
          </a:xfrm>
          <a:prstGeom prst="rect">
            <a:avLst/>
          </a:prstGeom>
          <a:solidFill>
            <a:srgbClr val="00B050">
              <a:alpha val="20000"/>
            </a:srgbClr>
          </a:solidFill>
          <a:ln w="28575">
            <a:solidFill>
              <a:schemeClr val="accent1"/>
            </a:solidFill>
          </a:ln>
        </p:spPr>
        <p:txBody>
          <a:bodyPr wrap="square">
            <a:spAutoFit/>
          </a:bodyPr>
          <a:lstStyle/>
          <a:p>
            <a:r>
              <a:rPr lang="en-US" sz="1000" dirty="0">
                <a:solidFill>
                  <a:sysClr val="windowText" lastClr="000000"/>
                </a:solidFill>
                <a:latin typeface="Cascadia Mono" panose="020B0609020000020004" pitchFamily="49" charset="0"/>
              </a:rPr>
              <a:t>namespace </a:t>
            </a:r>
            <a:r>
              <a:rPr lang="en-US" sz="1000" dirty="0" err="1">
                <a:solidFill>
                  <a:sysClr val="windowText" lastClr="000000"/>
                </a:solidFill>
                <a:latin typeface="Cascadia Mono" panose="020B0609020000020004" pitchFamily="49" charset="0"/>
              </a:rPr>
              <a:t>DIP.Solucao</a:t>
            </a:r>
            <a:r>
              <a:rPr lang="en-US" sz="1000" dirty="0">
                <a:solidFill>
                  <a:sysClr val="windowText" lastClr="000000"/>
                </a:solidFill>
                <a:latin typeface="Cascadia Mono" panose="020B0609020000020004" pitchFamily="49" charset="0"/>
              </a:rPr>
              <a:t>;</a:t>
            </a:r>
          </a:p>
          <a:p>
            <a:r>
              <a:rPr lang="en-US" sz="1000" dirty="0">
                <a:solidFill>
                  <a:sysClr val="windowText" lastClr="000000"/>
                </a:solidFill>
                <a:latin typeface="Cascadia Mono" panose="020B0609020000020004" pitchFamily="49" charset="0"/>
              </a:rPr>
              <a:t>public class </a:t>
            </a:r>
            <a:r>
              <a:rPr lang="en-US" sz="1000" dirty="0" err="1">
                <a:solidFill>
                  <a:sysClr val="windowText" lastClr="000000"/>
                </a:solidFill>
                <a:latin typeface="Cascadia Mono" panose="020B0609020000020004" pitchFamily="49" charset="0"/>
              </a:rPr>
              <a:t>ClienteServico</a:t>
            </a:r>
            <a:endParaRPr lang="en-US" sz="1000" dirty="0">
              <a:solidFill>
                <a:sysClr val="windowText" lastClr="000000"/>
              </a:solidFill>
              <a:latin typeface="Cascadia Mono" panose="020B0609020000020004" pitchFamily="49" charset="0"/>
            </a:endParaRPr>
          </a:p>
          <a:p>
            <a:r>
              <a:rPr lang="en-US" sz="1000" dirty="0">
                <a:solidFill>
                  <a:sysClr val="windowText" lastClr="000000"/>
                </a:solidFill>
                <a:latin typeface="Cascadia Mono" panose="020B0609020000020004" pitchFamily="49" charset="0"/>
              </a:rPr>
              <a:t>{</a:t>
            </a:r>
          </a:p>
          <a:p>
            <a:r>
              <a:rPr lang="en-US" sz="1000" dirty="0">
                <a:solidFill>
                  <a:sysClr val="windowText" lastClr="000000"/>
                </a:solidFill>
                <a:latin typeface="Cascadia Mono" panose="020B0609020000020004" pitchFamily="49" charset="0"/>
              </a:rPr>
              <a:t>    private </a:t>
            </a:r>
            <a:r>
              <a:rPr lang="en-US" sz="1000" dirty="0" err="1">
                <a:solidFill>
                  <a:sysClr val="windowText" lastClr="000000"/>
                </a:solidFill>
                <a:latin typeface="Cascadia Mono" panose="020B0609020000020004" pitchFamily="49" charset="0"/>
              </a:rPr>
              <a:t>readonly</a:t>
            </a:r>
            <a:r>
              <a:rPr lang="en-US" sz="1000" dirty="0">
                <a:solidFill>
                  <a:sysClr val="windowText" lastClr="000000"/>
                </a:solidFill>
                <a:latin typeface="Cascadia Mono" panose="020B0609020000020004" pitchFamily="49" charset="0"/>
              </a:rPr>
              <a:t> </a:t>
            </a:r>
            <a:r>
              <a:rPr lang="en-US" sz="1000" dirty="0" err="1">
                <a:solidFill>
                  <a:sysClr val="windowText" lastClr="000000"/>
                </a:solidFill>
                <a:latin typeface="Cascadia Mono" panose="020B0609020000020004" pitchFamily="49" charset="0"/>
              </a:rPr>
              <a:t>EmailServico</a:t>
            </a:r>
            <a:r>
              <a:rPr lang="en-US" sz="1000" dirty="0">
                <a:solidFill>
                  <a:sysClr val="windowText" lastClr="000000"/>
                </a:solidFill>
                <a:latin typeface="Cascadia Mono" panose="020B0609020000020004" pitchFamily="49" charset="0"/>
              </a:rPr>
              <a:t> _</a:t>
            </a:r>
            <a:r>
              <a:rPr lang="en-US" sz="1000" dirty="0" err="1">
                <a:solidFill>
                  <a:sysClr val="windowText" lastClr="000000"/>
                </a:solidFill>
                <a:latin typeface="Cascadia Mono" panose="020B0609020000020004" pitchFamily="49" charset="0"/>
              </a:rPr>
              <a:t>emasrv</a:t>
            </a:r>
            <a:r>
              <a:rPr lang="en-US" sz="1000" dirty="0">
                <a:solidFill>
                  <a:sysClr val="windowText" lastClr="000000"/>
                </a:solidFill>
                <a:latin typeface="Cascadia Mono" panose="020B0609020000020004" pitchFamily="49" charset="0"/>
              </a:rPr>
              <a:t>;</a:t>
            </a:r>
          </a:p>
          <a:p>
            <a:r>
              <a:rPr lang="en-US" sz="1000" dirty="0">
                <a:solidFill>
                  <a:sysClr val="windowText" lastClr="000000"/>
                </a:solidFill>
                <a:latin typeface="Cascadia Mono" panose="020B0609020000020004" pitchFamily="49" charset="0"/>
              </a:rPr>
              <a:t>    private </a:t>
            </a:r>
            <a:r>
              <a:rPr lang="en-US" sz="1000" dirty="0" err="1">
                <a:solidFill>
                  <a:sysClr val="windowText" lastClr="000000"/>
                </a:solidFill>
                <a:latin typeface="Cascadia Mono" panose="020B0609020000020004" pitchFamily="49" charset="0"/>
              </a:rPr>
              <a:t>readonly</a:t>
            </a:r>
            <a:r>
              <a:rPr lang="en-US" sz="1000" dirty="0">
                <a:solidFill>
                  <a:sysClr val="windowText" lastClr="000000"/>
                </a:solidFill>
                <a:latin typeface="Cascadia Mono" panose="020B0609020000020004" pitchFamily="49" charset="0"/>
              </a:rPr>
              <a:t> </a:t>
            </a:r>
            <a:r>
              <a:rPr lang="en-US" sz="1000" dirty="0" err="1">
                <a:solidFill>
                  <a:sysClr val="windowText" lastClr="000000"/>
                </a:solidFill>
                <a:latin typeface="Cascadia Mono" panose="020B0609020000020004" pitchFamily="49" charset="0"/>
              </a:rPr>
              <a:t>ClienteValidacao</a:t>
            </a:r>
            <a:r>
              <a:rPr lang="en-US" sz="1000" dirty="0">
                <a:solidFill>
                  <a:sysClr val="windowText" lastClr="000000"/>
                </a:solidFill>
                <a:latin typeface="Cascadia Mono" panose="020B0609020000020004" pitchFamily="49" charset="0"/>
              </a:rPr>
              <a:t> _clival;</a:t>
            </a:r>
          </a:p>
          <a:p>
            <a:r>
              <a:rPr lang="en-US" sz="1000" dirty="0">
                <a:solidFill>
                  <a:sysClr val="windowText" lastClr="000000"/>
                </a:solidFill>
                <a:latin typeface="Cascadia Mono" panose="020B0609020000020004" pitchFamily="49" charset="0"/>
              </a:rPr>
              <a:t>    private </a:t>
            </a:r>
            <a:r>
              <a:rPr lang="en-US" sz="1000" dirty="0" err="1">
                <a:solidFill>
                  <a:sysClr val="windowText" lastClr="000000"/>
                </a:solidFill>
                <a:latin typeface="Cascadia Mono" panose="020B0609020000020004" pitchFamily="49" charset="0"/>
              </a:rPr>
              <a:t>readonly</a:t>
            </a:r>
            <a:r>
              <a:rPr lang="en-US" sz="1000" dirty="0">
                <a:solidFill>
                  <a:sysClr val="windowText" lastClr="000000"/>
                </a:solidFill>
                <a:latin typeface="Cascadia Mono" panose="020B0609020000020004" pitchFamily="49" charset="0"/>
              </a:rPr>
              <a:t> </a:t>
            </a:r>
            <a:r>
              <a:rPr lang="en-US" sz="1000" dirty="0" err="1">
                <a:solidFill>
                  <a:sysClr val="windowText" lastClr="000000"/>
                </a:solidFill>
                <a:latin typeface="Cascadia Mono" panose="020B0609020000020004" pitchFamily="49" charset="0"/>
              </a:rPr>
              <a:t>ClienteRepositorio</a:t>
            </a:r>
            <a:r>
              <a:rPr lang="en-US" sz="1000" dirty="0">
                <a:solidFill>
                  <a:sysClr val="windowText" lastClr="000000"/>
                </a:solidFill>
                <a:latin typeface="Cascadia Mono" panose="020B0609020000020004" pitchFamily="49" charset="0"/>
              </a:rPr>
              <a:t> _</a:t>
            </a:r>
            <a:r>
              <a:rPr lang="en-US" sz="1000" dirty="0" err="1">
                <a:solidFill>
                  <a:sysClr val="windowText" lastClr="000000"/>
                </a:solidFill>
                <a:latin typeface="Cascadia Mono" panose="020B0609020000020004" pitchFamily="49" charset="0"/>
              </a:rPr>
              <a:t>clirep</a:t>
            </a:r>
            <a:r>
              <a:rPr lang="en-US" sz="1000" dirty="0">
                <a:solidFill>
                  <a:sysClr val="windowText" lastClr="000000"/>
                </a:solidFill>
                <a:latin typeface="Cascadia Mono" panose="020B0609020000020004" pitchFamily="49" charset="0"/>
              </a:rPr>
              <a:t>;</a:t>
            </a:r>
          </a:p>
          <a:p>
            <a:endParaRPr lang="en-US" sz="1000" dirty="0">
              <a:solidFill>
                <a:sysClr val="windowText" lastClr="000000"/>
              </a:solidFill>
              <a:latin typeface="Cascadia Mono" panose="020B0609020000020004" pitchFamily="49" charset="0"/>
            </a:endParaRPr>
          </a:p>
          <a:p>
            <a:r>
              <a:rPr lang="en-US" sz="1000" dirty="0">
                <a:solidFill>
                  <a:sysClr val="windowText" lastClr="000000"/>
                </a:solidFill>
                <a:latin typeface="Cascadia Mono" panose="020B0609020000020004" pitchFamily="49" charset="0"/>
              </a:rPr>
              <a:t>    public </a:t>
            </a:r>
            <a:r>
              <a:rPr lang="en-US" sz="1000" dirty="0" err="1">
                <a:solidFill>
                  <a:sysClr val="windowText" lastClr="000000"/>
                </a:solidFill>
                <a:latin typeface="Cascadia Mono" panose="020B0609020000020004" pitchFamily="49" charset="0"/>
              </a:rPr>
              <a:t>ClienteServico</a:t>
            </a:r>
            <a:r>
              <a:rPr lang="en-US" sz="1000" dirty="0">
                <a:solidFill>
                  <a:sysClr val="windowText" lastClr="000000"/>
                </a:solidFill>
                <a:latin typeface="Cascadia Mono" panose="020B0609020000020004" pitchFamily="49" charset="0"/>
              </a:rPr>
              <a:t>(</a:t>
            </a:r>
            <a:r>
              <a:rPr lang="en-US" sz="1000" dirty="0" err="1">
                <a:solidFill>
                  <a:sysClr val="windowText" lastClr="000000"/>
                </a:solidFill>
                <a:latin typeface="Cascadia Mono" panose="020B0609020000020004" pitchFamily="49" charset="0"/>
              </a:rPr>
              <a:t>EmailServico</a:t>
            </a:r>
            <a:r>
              <a:rPr lang="en-US" sz="1000" dirty="0">
                <a:solidFill>
                  <a:sysClr val="windowText" lastClr="000000"/>
                </a:solidFill>
                <a:latin typeface="Cascadia Mono" panose="020B0609020000020004" pitchFamily="49" charset="0"/>
              </a:rPr>
              <a:t> </a:t>
            </a:r>
            <a:r>
              <a:rPr lang="en-US" sz="1000" dirty="0" err="1">
                <a:solidFill>
                  <a:sysClr val="windowText" lastClr="000000"/>
                </a:solidFill>
                <a:latin typeface="Cascadia Mono" panose="020B0609020000020004" pitchFamily="49" charset="0"/>
              </a:rPr>
              <a:t>emasrv</a:t>
            </a:r>
            <a:r>
              <a:rPr lang="en-US" sz="1000" dirty="0">
                <a:solidFill>
                  <a:sysClr val="windowText" lastClr="000000"/>
                </a:solidFill>
                <a:latin typeface="Cascadia Mono" panose="020B0609020000020004" pitchFamily="49" charset="0"/>
              </a:rPr>
              <a:t>,</a:t>
            </a:r>
          </a:p>
          <a:p>
            <a:r>
              <a:rPr lang="en-US" sz="1000" dirty="0">
                <a:solidFill>
                  <a:sysClr val="windowText" lastClr="000000"/>
                </a:solidFill>
                <a:latin typeface="Cascadia Mono" panose="020B0609020000020004" pitchFamily="49" charset="0"/>
              </a:rPr>
              <a:t>           </a:t>
            </a:r>
            <a:r>
              <a:rPr lang="en-US" sz="1000" dirty="0" err="1">
                <a:solidFill>
                  <a:sysClr val="windowText" lastClr="000000"/>
                </a:solidFill>
                <a:latin typeface="Cascadia Mono" panose="020B0609020000020004" pitchFamily="49" charset="0"/>
              </a:rPr>
              <a:t>ClienteValidacao</a:t>
            </a:r>
            <a:r>
              <a:rPr lang="en-US" sz="1000" dirty="0">
                <a:solidFill>
                  <a:sysClr val="windowText" lastClr="000000"/>
                </a:solidFill>
                <a:latin typeface="Cascadia Mono" panose="020B0609020000020004" pitchFamily="49" charset="0"/>
              </a:rPr>
              <a:t> clival,</a:t>
            </a:r>
          </a:p>
          <a:p>
            <a:r>
              <a:rPr lang="en-US" sz="1000" dirty="0">
                <a:solidFill>
                  <a:sysClr val="windowText" lastClr="000000"/>
                </a:solidFill>
                <a:latin typeface="Cascadia Mono" panose="020B0609020000020004" pitchFamily="49" charset="0"/>
              </a:rPr>
              <a:t>           </a:t>
            </a:r>
            <a:r>
              <a:rPr lang="en-US" sz="1000" dirty="0" err="1">
                <a:solidFill>
                  <a:sysClr val="windowText" lastClr="000000"/>
                </a:solidFill>
                <a:latin typeface="Cascadia Mono" panose="020B0609020000020004" pitchFamily="49" charset="0"/>
              </a:rPr>
              <a:t>ClienteRepositorio</a:t>
            </a:r>
            <a:r>
              <a:rPr lang="en-US" sz="1000" dirty="0">
                <a:solidFill>
                  <a:sysClr val="windowText" lastClr="000000"/>
                </a:solidFill>
                <a:latin typeface="Cascadia Mono" panose="020B0609020000020004" pitchFamily="49" charset="0"/>
              </a:rPr>
              <a:t> </a:t>
            </a:r>
            <a:r>
              <a:rPr lang="en-US" sz="1000" dirty="0" err="1">
                <a:solidFill>
                  <a:sysClr val="windowText" lastClr="000000"/>
                </a:solidFill>
                <a:latin typeface="Cascadia Mono" panose="020B0609020000020004" pitchFamily="49" charset="0"/>
              </a:rPr>
              <a:t>clirep</a:t>
            </a:r>
            <a:r>
              <a:rPr lang="en-US" sz="1000" dirty="0">
                <a:solidFill>
                  <a:sysClr val="windowText" lastClr="000000"/>
                </a:solidFill>
                <a:latin typeface="Cascadia Mono" panose="020B0609020000020004" pitchFamily="49" charset="0"/>
              </a:rPr>
              <a:t>)</a:t>
            </a:r>
          </a:p>
          <a:p>
            <a:r>
              <a:rPr lang="en-US" sz="1000" dirty="0">
                <a:solidFill>
                  <a:sysClr val="windowText" lastClr="000000"/>
                </a:solidFill>
                <a:latin typeface="Cascadia Mono" panose="020B0609020000020004" pitchFamily="49" charset="0"/>
              </a:rPr>
              <a:t>        =&gt; (_</a:t>
            </a:r>
            <a:r>
              <a:rPr lang="en-US" sz="1000" dirty="0" err="1">
                <a:solidFill>
                  <a:sysClr val="windowText" lastClr="000000"/>
                </a:solidFill>
                <a:latin typeface="Cascadia Mono" panose="020B0609020000020004" pitchFamily="49" charset="0"/>
              </a:rPr>
              <a:t>emasrv</a:t>
            </a:r>
            <a:r>
              <a:rPr lang="en-US" sz="1000" dirty="0">
                <a:solidFill>
                  <a:sysClr val="windowText" lastClr="000000"/>
                </a:solidFill>
                <a:latin typeface="Cascadia Mono" panose="020B0609020000020004" pitchFamily="49" charset="0"/>
              </a:rPr>
              <a:t>, _clival, _</a:t>
            </a:r>
            <a:r>
              <a:rPr lang="en-US" sz="1000" dirty="0" err="1">
                <a:solidFill>
                  <a:sysClr val="windowText" lastClr="000000"/>
                </a:solidFill>
                <a:latin typeface="Cascadia Mono" panose="020B0609020000020004" pitchFamily="49" charset="0"/>
              </a:rPr>
              <a:t>clirep</a:t>
            </a:r>
            <a:r>
              <a:rPr lang="en-US" sz="1000" dirty="0">
                <a:solidFill>
                  <a:sysClr val="windowText" lastClr="000000"/>
                </a:solidFill>
                <a:latin typeface="Cascadia Mono" panose="020B0609020000020004" pitchFamily="49" charset="0"/>
              </a:rPr>
              <a:t>) = (</a:t>
            </a:r>
            <a:r>
              <a:rPr lang="en-US" sz="1000" dirty="0" err="1">
                <a:solidFill>
                  <a:sysClr val="windowText" lastClr="000000"/>
                </a:solidFill>
                <a:latin typeface="Cascadia Mono" panose="020B0609020000020004" pitchFamily="49" charset="0"/>
              </a:rPr>
              <a:t>emasrv</a:t>
            </a:r>
            <a:r>
              <a:rPr lang="en-US" sz="1000" dirty="0">
                <a:solidFill>
                  <a:sysClr val="windowText" lastClr="000000"/>
                </a:solidFill>
                <a:latin typeface="Cascadia Mono" panose="020B0609020000020004" pitchFamily="49" charset="0"/>
              </a:rPr>
              <a:t>, clival, </a:t>
            </a:r>
            <a:r>
              <a:rPr lang="en-US" sz="1000" dirty="0" err="1">
                <a:solidFill>
                  <a:sysClr val="windowText" lastClr="000000"/>
                </a:solidFill>
                <a:latin typeface="Cascadia Mono" panose="020B0609020000020004" pitchFamily="49" charset="0"/>
              </a:rPr>
              <a:t>clirep</a:t>
            </a:r>
            <a:r>
              <a:rPr lang="en-US" sz="1000" dirty="0">
                <a:solidFill>
                  <a:sysClr val="windowText" lastClr="000000"/>
                </a:solidFill>
                <a:latin typeface="Cascadia Mono" panose="020B0609020000020004" pitchFamily="49" charset="0"/>
              </a:rPr>
              <a:t>);</a:t>
            </a:r>
          </a:p>
          <a:p>
            <a:endParaRPr lang="en-US" sz="1000" dirty="0">
              <a:solidFill>
                <a:sysClr val="windowText" lastClr="000000"/>
              </a:solidFill>
              <a:latin typeface="Cascadia Mono" panose="020B0609020000020004" pitchFamily="49" charset="0"/>
            </a:endParaRPr>
          </a:p>
          <a:p>
            <a:r>
              <a:rPr lang="en-US" sz="1000" dirty="0">
                <a:solidFill>
                  <a:sysClr val="windowText" lastClr="000000"/>
                </a:solidFill>
                <a:latin typeface="Cascadia Mono" panose="020B0609020000020004" pitchFamily="49" charset="0"/>
              </a:rPr>
              <a:t>    public string </a:t>
            </a:r>
            <a:r>
              <a:rPr lang="en-US" sz="1000" dirty="0" err="1">
                <a:solidFill>
                  <a:sysClr val="windowText" lastClr="000000"/>
                </a:solidFill>
                <a:latin typeface="Cascadia Mono" panose="020B0609020000020004" pitchFamily="49" charset="0"/>
              </a:rPr>
              <a:t>AdicionarCliente</a:t>
            </a:r>
            <a:r>
              <a:rPr lang="en-US" sz="1000" dirty="0">
                <a:solidFill>
                  <a:sysClr val="windowText" lastClr="000000"/>
                </a:solidFill>
                <a:latin typeface="Cascadia Mono" panose="020B0609020000020004" pitchFamily="49" charset="0"/>
              </a:rPr>
              <a:t>(</a:t>
            </a:r>
            <a:r>
              <a:rPr lang="en-US" sz="1000" dirty="0" err="1">
                <a:solidFill>
                  <a:sysClr val="windowText" lastClr="000000"/>
                </a:solidFill>
                <a:latin typeface="Cascadia Mono" panose="020B0609020000020004" pitchFamily="49" charset="0"/>
              </a:rPr>
              <a:t>Cliente</a:t>
            </a:r>
            <a:r>
              <a:rPr lang="en-US" sz="1000" dirty="0">
                <a:solidFill>
                  <a:sysClr val="windowText" lastClr="000000"/>
                </a:solidFill>
                <a:latin typeface="Cascadia Mono" panose="020B0609020000020004" pitchFamily="49" charset="0"/>
              </a:rPr>
              <a:t> </a:t>
            </a:r>
            <a:r>
              <a:rPr lang="en-US" sz="1000" dirty="0" err="1">
                <a:solidFill>
                  <a:sysClr val="windowText" lastClr="000000"/>
                </a:solidFill>
                <a:latin typeface="Cascadia Mono" panose="020B0609020000020004" pitchFamily="49" charset="0"/>
              </a:rPr>
              <a:t>cliente</a:t>
            </a:r>
            <a:r>
              <a:rPr lang="en-US" sz="1000" dirty="0">
                <a:solidFill>
                  <a:sysClr val="windowText" lastClr="000000"/>
                </a:solidFill>
                <a:latin typeface="Cascadia Mono" panose="020B0609020000020004" pitchFamily="49" charset="0"/>
              </a:rPr>
              <a:t>)</a:t>
            </a:r>
          </a:p>
          <a:p>
            <a:r>
              <a:rPr lang="en-US" sz="1000" dirty="0">
                <a:solidFill>
                  <a:sysClr val="windowText" lastClr="000000"/>
                </a:solidFill>
                <a:latin typeface="Cascadia Mono" panose="020B0609020000020004" pitchFamily="49" charset="0"/>
              </a:rPr>
              <a:t>    {</a:t>
            </a:r>
          </a:p>
          <a:p>
            <a:r>
              <a:rPr lang="en-US" sz="1000" dirty="0">
                <a:solidFill>
                  <a:sysClr val="windowText" lastClr="000000"/>
                </a:solidFill>
                <a:latin typeface="Cascadia Mono" panose="020B0609020000020004" pitchFamily="49" charset="0"/>
              </a:rPr>
              <a:t>        if (!_</a:t>
            </a:r>
            <a:r>
              <a:rPr lang="en-US" sz="1000" dirty="0" err="1">
                <a:solidFill>
                  <a:sysClr val="windowText" lastClr="000000"/>
                </a:solidFill>
                <a:latin typeface="Cascadia Mono" panose="020B0609020000020004" pitchFamily="49" charset="0"/>
              </a:rPr>
              <a:t>emasrv.EhValido</a:t>
            </a:r>
            <a:r>
              <a:rPr lang="en-US" sz="1000" dirty="0">
                <a:solidFill>
                  <a:sysClr val="windowText" lastClr="000000"/>
                </a:solidFill>
                <a:latin typeface="Cascadia Mono" panose="020B0609020000020004" pitchFamily="49" charset="0"/>
              </a:rPr>
              <a:t>(</a:t>
            </a:r>
            <a:r>
              <a:rPr lang="en-US" sz="1000" dirty="0" err="1">
                <a:solidFill>
                  <a:sysClr val="windowText" lastClr="000000"/>
                </a:solidFill>
                <a:latin typeface="Cascadia Mono" panose="020B0609020000020004" pitchFamily="49" charset="0"/>
              </a:rPr>
              <a:t>cliente.Email</a:t>
            </a:r>
            <a:r>
              <a:rPr lang="en-US" sz="1000" dirty="0">
                <a:solidFill>
                  <a:sysClr val="windowText" lastClr="000000"/>
                </a:solidFill>
                <a:latin typeface="Cascadia Mono" panose="020B0609020000020004" pitchFamily="49" charset="0"/>
              </a:rPr>
              <a:t>))</a:t>
            </a:r>
          </a:p>
          <a:p>
            <a:r>
              <a:rPr lang="en-US" sz="1000" dirty="0">
                <a:solidFill>
                  <a:sysClr val="windowText" lastClr="000000"/>
                </a:solidFill>
                <a:latin typeface="Cascadia Mono" panose="020B0609020000020004" pitchFamily="49" charset="0"/>
              </a:rPr>
              <a:t>            return "Dados </a:t>
            </a:r>
            <a:r>
              <a:rPr lang="en-US" sz="1000" dirty="0" err="1">
                <a:solidFill>
                  <a:sysClr val="windowText" lastClr="000000"/>
                </a:solidFill>
                <a:latin typeface="Cascadia Mono" panose="020B0609020000020004" pitchFamily="49" charset="0"/>
              </a:rPr>
              <a:t>inválidos</a:t>
            </a:r>
            <a:r>
              <a:rPr lang="en-US" sz="1000" dirty="0">
                <a:solidFill>
                  <a:sysClr val="windowText" lastClr="000000"/>
                </a:solidFill>
                <a:latin typeface="Cascadia Mono" panose="020B0609020000020004" pitchFamily="49" charset="0"/>
              </a:rPr>
              <a:t>";</a:t>
            </a:r>
          </a:p>
          <a:p>
            <a:endParaRPr lang="en-US" sz="1000" dirty="0">
              <a:solidFill>
                <a:sysClr val="windowText" lastClr="000000"/>
              </a:solidFill>
              <a:latin typeface="Cascadia Mono" panose="020B0609020000020004" pitchFamily="49" charset="0"/>
            </a:endParaRPr>
          </a:p>
          <a:p>
            <a:r>
              <a:rPr lang="pt-BR" sz="1000" dirty="0">
                <a:solidFill>
                  <a:sysClr val="windowText" lastClr="000000"/>
                </a:solidFill>
                <a:latin typeface="Cascadia Mono" panose="020B0609020000020004" pitchFamily="49" charset="0"/>
              </a:rPr>
              <a:t>        </a:t>
            </a:r>
            <a:r>
              <a:rPr lang="pt-BR" sz="1000" dirty="0" err="1">
                <a:solidFill>
                  <a:sysClr val="windowText" lastClr="000000"/>
                </a:solidFill>
                <a:latin typeface="Cascadia Mono" panose="020B0609020000020004" pitchFamily="49" charset="0"/>
              </a:rPr>
              <a:t>if</a:t>
            </a:r>
            <a:r>
              <a:rPr lang="pt-BR" sz="1000" dirty="0">
                <a:solidFill>
                  <a:sysClr val="windowText" lastClr="000000"/>
                </a:solidFill>
                <a:latin typeface="Cascadia Mono" panose="020B0609020000020004" pitchFamily="49" charset="0"/>
              </a:rPr>
              <a:t> (!_</a:t>
            </a:r>
            <a:r>
              <a:rPr lang="pt-BR" sz="1000" dirty="0" err="1">
                <a:solidFill>
                  <a:sysClr val="windowText" lastClr="000000"/>
                </a:solidFill>
                <a:latin typeface="Cascadia Mono" panose="020B0609020000020004" pitchFamily="49" charset="0"/>
              </a:rPr>
              <a:t>clival.EhValido</a:t>
            </a:r>
            <a:r>
              <a:rPr lang="pt-BR" sz="1000" dirty="0">
                <a:solidFill>
                  <a:sysClr val="windowText" lastClr="000000"/>
                </a:solidFill>
                <a:latin typeface="Cascadia Mono" panose="020B0609020000020004" pitchFamily="49" charset="0"/>
              </a:rPr>
              <a:t>(</a:t>
            </a:r>
            <a:r>
              <a:rPr lang="pt-BR" sz="1000" dirty="0" err="1">
                <a:solidFill>
                  <a:sysClr val="windowText" lastClr="000000"/>
                </a:solidFill>
                <a:latin typeface="Cascadia Mono" panose="020B0609020000020004" pitchFamily="49" charset="0"/>
              </a:rPr>
              <a:t>cliente.Documento</a:t>
            </a:r>
            <a:r>
              <a:rPr lang="pt-BR" sz="1000" dirty="0">
                <a:solidFill>
                  <a:sysClr val="windowText" lastClr="000000"/>
                </a:solidFill>
                <a:latin typeface="Cascadia Mono" panose="020B0609020000020004" pitchFamily="49" charset="0"/>
              </a:rPr>
              <a:t>, </a:t>
            </a:r>
            <a:r>
              <a:rPr lang="pt-BR" sz="1000" dirty="0" err="1">
                <a:solidFill>
                  <a:sysClr val="windowText" lastClr="000000"/>
                </a:solidFill>
                <a:latin typeface="Cascadia Mono" panose="020B0609020000020004" pitchFamily="49" charset="0"/>
              </a:rPr>
              <a:t>cliente.Pessoa</a:t>
            </a:r>
            <a:r>
              <a:rPr lang="pt-BR" sz="1000" dirty="0">
                <a:solidFill>
                  <a:sysClr val="windowText" lastClr="000000"/>
                </a:solidFill>
                <a:latin typeface="Cascadia Mono" panose="020B0609020000020004" pitchFamily="49" charset="0"/>
              </a:rPr>
              <a:t>))</a:t>
            </a:r>
          </a:p>
          <a:p>
            <a:r>
              <a:rPr lang="en-US" sz="1000" dirty="0">
                <a:solidFill>
                  <a:sysClr val="windowText" lastClr="000000"/>
                </a:solidFill>
                <a:latin typeface="Cascadia Mono" panose="020B0609020000020004" pitchFamily="49" charset="0"/>
              </a:rPr>
              <a:t>            return "Dados </a:t>
            </a:r>
            <a:r>
              <a:rPr lang="en-US" sz="1000" dirty="0" err="1">
                <a:solidFill>
                  <a:sysClr val="windowText" lastClr="000000"/>
                </a:solidFill>
                <a:latin typeface="Cascadia Mono" panose="020B0609020000020004" pitchFamily="49" charset="0"/>
              </a:rPr>
              <a:t>inválidos</a:t>
            </a:r>
            <a:r>
              <a:rPr lang="en-US" sz="1000" dirty="0">
                <a:solidFill>
                  <a:sysClr val="windowText" lastClr="000000"/>
                </a:solidFill>
                <a:latin typeface="Cascadia Mono" panose="020B0609020000020004" pitchFamily="49" charset="0"/>
              </a:rPr>
              <a:t>";</a:t>
            </a:r>
          </a:p>
          <a:p>
            <a:endParaRPr lang="en-US" sz="1000" dirty="0">
              <a:solidFill>
                <a:sysClr val="windowText" lastClr="000000"/>
              </a:solidFill>
              <a:latin typeface="Cascadia Mono" panose="020B0609020000020004" pitchFamily="49" charset="0"/>
            </a:endParaRPr>
          </a:p>
          <a:p>
            <a:r>
              <a:rPr lang="en-US" sz="1000" dirty="0">
                <a:solidFill>
                  <a:sysClr val="windowText" lastClr="000000"/>
                </a:solidFill>
                <a:latin typeface="Cascadia Mono" panose="020B0609020000020004" pitchFamily="49" charset="0"/>
              </a:rPr>
              <a:t>        _</a:t>
            </a:r>
            <a:r>
              <a:rPr lang="en-US" sz="1000" dirty="0" err="1">
                <a:solidFill>
                  <a:sysClr val="windowText" lastClr="000000"/>
                </a:solidFill>
                <a:latin typeface="Cascadia Mono" panose="020B0609020000020004" pitchFamily="49" charset="0"/>
              </a:rPr>
              <a:t>clirep.AdicionarCliente</a:t>
            </a:r>
            <a:r>
              <a:rPr lang="en-US" sz="1000" dirty="0">
                <a:solidFill>
                  <a:sysClr val="windowText" lastClr="000000"/>
                </a:solidFill>
                <a:latin typeface="Cascadia Mono" panose="020B0609020000020004" pitchFamily="49" charset="0"/>
              </a:rPr>
              <a:t>(</a:t>
            </a:r>
            <a:r>
              <a:rPr lang="en-US" sz="1000" dirty="0" err="1">
                <a:solidFill>
                  <a:sysClr val="windowText" lastClr="000000"/>
                </a:solidFill>
                <a:latin typeface="Cascadia Mono" panose="020B0609020000020004" pitchFamily="49" charset="0"/>
              </a:rPr>
              <a:t>cliente</a:t>
            </a:r>
            <a:r>
              <a:rPr lang="en-US" sz="1000" dirty="0">
                <a:solidFill>
                  <a:sysClr val="windowText" lastClr="000000"/>
                </a:solidFill>
                <a:latin typeface="Cascadia Mono" panose="020B0609020000020004" pitchFamily="49" charset="0"/>
              </a:rPr>
              <a:t>);</a:t>
            </a:r>
          </a:p>
          <a:p>
            <a:endParaRPr lang="en-US" sz="1000" dirty="0">
              <a:solidFill>
                <a:sysClr val="windowText" lastClr="000000"/>
              </a:solidFill>
              <a:latin typeface="Cascadia Mono" panose="020B0609020000020004" pitchFamily="49" charset="0"/>
            </a:endParaRPr>
          </a:p>
          <a:p>
            <a:r>
              <a:rPr lang="pt-BR" sz="1000" dirty="0">
                <a:solidFill>
                  <a:sysClr val="windowText" lastClr="000000"/>
                </a:solidFill>
                <a:latin typeface="Cascadia Mono" panose="020B0609020000020004" pitchFamily="49" charset="0"/>
              </a:rPr>
              <a:t>        _</a:t>
            </a:r>
            <a:r>
              <a:rPr lang="pt-BR" sz="1000" dirty="0" err="1">
                <a:solidFill>
                  <a:sysClr val="windowText" lastClr="000000"/>
                </a:solidFill>
                <a:latin typeface="Cascadia Mono" panose="020B0609020000020004" pitchFamily="49" charset="0"/>
              </a:rPr>
              <a:t>emasrv.Enviar</a:t>
            </a:r>
            <a:r>
              <a:rPr lang="pt-BR" sz="1000" dirty="0">
                <a:solidFill>
                  <a:sysClr val="windowText" lastClr="000000"/>
                </a:solidFill>
                <a:latin typeface="Cascadia Mono" panose="020B0609020000020004" pitchFamily="49" charset="0"/>
              </a:rPr>
              <a:t>(CLIENTE);</a:t>
            </a:r>
          </a:p>
          <a:p>
            <a:endParaRPr lang="en-US" sz="1000" dirty="0">
              <a:solidFill>
                <a:sysClr val="windowText" lastClr="000000"/>
              </a:solidFill>
              <a:latin typeface="Cascadia Mono" panose="020B0609020000020004" pitchFamily="49" charset="0"/>
            </a:endParaRPr>
          </a:p>
          <a:p>
            <a:r>
              <a:rPr lang="pt-BR" sz="1000" dirty="0">
                <a:solidFill>
                  <a:sysClr val="windowText" lastClr="000000"/>
                </a:solidFill>
                <a:latin typeface="Cascadia Mono" panose="020B0609020000020004" pitchFamily="49" charset="0"/>
              </a:rPr>
              <a:t>        </a:t>
            </a:r>
            <a:r>
              <a:rPr lang="pt-BR" sz="1000" dirty="0" err="1">
                <a:solidFill>
                  <a:sysClr val="windowText" lastClr="000000"/>
                </a:solidFill>
                <a:latin typeface="Cascadia Mono" panose="020B0609020000020004" pitchFamily="49" charset="0"/>
              </a:rPr>
              <a:t>return</a:t>
            </a:r>
            <a:r>
              <a:rPr lang="pt-BR" sz="1000" dirty="0">
                <a:solidFill>
                  <a:sysClr val="windowText" lastClr="000000"/>
                </a:solidFill>
                <a:latin typeface="Cascadia Mono" panose="020B0609020000020004" pitchFamily="49" charset="0"/>
              </a:rPr>
              <a:t> "Cliente cadastrado com sucesso";</a:t>
            </a:r>
          </a:p>
          <a:p>
            <a:r>
              <a:rPr lang="en-US" sz="1000" dirty="0">
                <a:solidFill>
                  <a:sysClr val="windowText" lastClr="000000"/>
                </a:solidFill>
                <a:latin typeface="Cascadia Mono" panose="020B0609020000020004" pitchFamily="49" charset="0"/>
              </a:rPr>
              <a:t>    }</a:t>
            </a:r>
          </a:p>
          <a:p>
            <a:r>
              <a:rPr lang="en-US" sz="1000" dirty="0">
                <a:solidFill>
                  <a:sysClr val="windowText" lastClr="000000"/>
                </a:solidFill>
                <a:latin typeface="Cascadia Mono" panose="020B0609020000020004" pitchFamily="49" charset="0"/>
              </a:rPr>
              <a:t>}</a:t>
            </a:r>
            <a:endParaRPr lang="en-US" sz="1000" dirty="0">
              <a:solidFill>
                <a:sysClr val="windowText" lastClr="000000"/>
              </a:solidFill>
            </a:endParaRPr>
          </a:p>
        </p:txBody>
      </p:sp>
      <p:sp>
        <p:nvSpPr>
          <p:cNvPr id="16" name="CaixaDeTexto 5">
            <a:extLst>
              <a:ext uri="{FF2B5EF4-FFF2-40B4-BE49-F238E27FC236}">
                <a16:creationId xmlns:a16="http://schemas.microsoft.com/office/drawing/2014/main" id="{0744FE60-F66C-4C94-F824-7FFCD3E2B696}"/>
              </a:ext>
            </a:extLst>
          </p:cNvPr>
          <p:cNvSpPr txBox="1"/>
          <p:nvPr/>
        </p:nvSpPr>
        <p:spPr>
          <a:xfrm>
            <a:off x="1019219" y="1724621"/>
            <a:ext cx="3101789" cy="3493264"/>
          </a:xfrm>
          <a:prstGeom prst="rect">
            <a:avLst/>
          </a:prstGeom>
          <a:solidFill>
            <a:srgbClr val="00B050">
              <a:alpha val="21000"/>
            </a:srgbClr>
          </a:solidFill>
          <a:ln w="28575">
            <a:solidFill>
              <a:schemeClr val="accent1"/>
            </a:solidFill>
          </a:ln>
        </p:spPr>
        <p:txBody>
          <a:bodyPr wrap="square">
            <a:spAutoFit/>
          </a:bodyPr>
          <a:lstStyle/>
          <a:p>
            <a:r>
              <a:rPr lang="en-US" sz="1200" dirty="0">
                <a:solidFill>
                  <a:schemeClr val="accent1"/>
                </a:solidFill>
              </a:rPr>
              <a:t>namespace </a:t>
            </a:r>
            <a:r>
              <a:rPr lang="en-US" sz="1200" dirty="0" err="1"/>
              <a:t>SRP.Solucao</a:t>
            </a:r>
            <a:r>
              <a:rPr lang="en-US" sz="1200" dirty="0"/>
              <a:t>;</a:t>
            </a:r>
          </a:p>
          <a:p>
            <a:endParaRPr lang="en-US" sz="500" dirty="0"/>
          </a:p>
          <a:p>
            <a:r>
              <a:rPr lang="en-US" sz="1200" dirty="0">
                <a:solidFill>
                  <a:schemeClr val="accent1"/>
                </a:solidFill>
              </a:rPr>
              <a:t>public class </a:t>
            </a:r>
            <a:r>
              <a:rPr lang="en-US" sz="1200" dirty="0" err="1"/>
              <a:t>Cliente</a:t>
            </a:r>
            <a:endParaRPr lang="en-US" sz="1200" dirty="0"/>
          </a:p>
          <a:p>
            <a:r>
              <a:rPr lang="en-US" sz="1200" dirty="0"/>
              <a:t>{</a:t>
            </a:r>
          </a:p>
          <a:p>
            <a:r>
              <a:rPr lang="en-US" sz="1200" dirty="0"/>
              <a:t>    //</a:t>
            </a:r>
            <a:r>
              <a:rPr lang="en-US" sz="1200" dirty="0" err="1"/>
              <a:t>atributos</a:t>
            </a:r>
            <a:endParaRPr lang="en-US" sz="1200" dirty="0"/>
          </a:p>
          <a:p>
            <a:r>
              <a:rPr lang="en-US" sz="1200" dirty="0"/>
              <a:t>        ---</a:t>
            </a:r>
          </a:p>
          <a:p>
            <a:r>
              <a:rPr lang="en-US" sz="1200" dirty="0"/>
              <a:t>    //</a:t>
            </a:r>
            <a:r>
              <a:rPr lang="en-US" sz="1200" dirty="0" err="1"/>
              <a:t>metodos</a:t>
            </a:r>
            <a:endParaRPr lang="en-US" sz="1200" dirty="0"/>
          </a:p>
          <a:p>
            <a:r>
              <a:rPr lang="en-US" sz="1200" dirty="0"/>
              <a:t>    </a:t>
            </a:r>
            <a:r>
              <a:rPr lang="en-US" sz="1200" dirty="0">
                <a:solidFill>
                  <a:schemeClr val="accent1"/>
                </a:solidFill>
              </a:rPr>
              <a:t>public string </a:t>
            </a:r>
            <a:r>
              <a:rPr lang="en-US" sz="1200" dirty="0" err="1"/>
              <a:t>AdicionarCliente</a:t>
            </a:r>
            <a:r>
              <a:rPr lang="en-US" sz="1200" dirty="0"/>
              <a:t>()</a:t>
            </a:r>
          </a:p>
          <a:p>
            <a:r>
              <a:rPr lang="en-US" sz="1200" dirty="0"/>
              <a:t>    {</a:t>
            </a:r>
          </a:p>
          <a:p>
            <a:r>
              <a:rPr lang="en-US" sz="1200" dirty="0"/>
              <a:t>        //</a:t>
            </a:r>
            <a:r>
              <a:rPr lang="en-US" sz="1200" dirty="0" err="1"/>
              <a:t>Valida</a:t>
            </a:r>
            <a:r>
              <a:rPr lang="en-US" sz="1200" dirty="0"/>
              <a:t> email</a:t>
            </a:r>
          </a:p>
          <a:p>
            <a:r>
              <a:rPr lang="en-US" sz="1200" dirty="0"/>
              <a:t>            </a:t>
            </a:r>
            <a:r>
              <a:rPr lang="en-US" sz="1200" dirty="0" err="1"/>
              <a:t>EmailService.Validar</a:t>
            </a:r>
            <a:r>
              <a:rPr lang="en-US" sz="1200" dirty="0"/>
              <a:t>(Email);</a:t>
            </a:r>
          </a:p>
          <a:p>
            <a:r>
              <a:rPr lang="en-US" sz="1200" dirty="0"/>
              <a:t>       //</a:t>
            </a:r>
            <a:r>
              <a:rPr lang="en-US" sz="1200" dirty="0" err="1"/>
              <a:t>Valida</a:t>
            </a:r>
            <a:r>
              <a:rPr lang="en-US" sz="1200" dirty="0"/>
              <a:t> </a:t>
            </a:r>
            <a:r>
              <a:rPr lang="en-US" sz="1200" dirty="0" err="1"/>
              <a:t>documento</a:t>
            </a:r>
            <a:endParaRPr lang="pt-BR" sz="1200" dirty="0"/>
          </a:p>
          <a:p>
            <a:r>
              <a:rPr lang="en-US" sz="1200" dirty="0"/>
              <a:t>            </a:t>
            </a:r>
            <a:r>
              <a:rPr lang="en-US" sz="1200" dirty="0" err="1"/>
              <a:t>ClienteValidacao.Validar</a:t>
            </a:r>
            <a:r>
              <a:rPr lang="en-US" sz="1200" dirty="0"/>
              <a:t>(</a:t>
            </a:r>
            <a:r>
              <a:rPr lang="en-US" sz="1200" dirty="0" err="1"/>
              <a:t>Documento</a:t>
            </a:r>
            <a:r>
              <a:rPr lang="en-US" sz="1200" dirty="0"/>
              <a:t>);             </a:t>
            </a:r>
          </a:p>
          <a:p>
            <a:r>
              <a:rPr lang="en-US" sz="1200" dirty="0"/>
              <a:t>       //Salva </a:t>
            </a:r>
            <a:r>
              <a:rPr lang="en-US" sz="1200" dirty="0" err="1"/>
              <a:t>Registro</a:t>
            </a:r>
            <a:endParaRPr lang="en-US" sz="1200" dirty="0"/>
          </a:p>
          <a:p>
            <a:r>
              <a:rPr lang="en-US" sz="1200" dirty="0"/>
              <a:t>           </a:t>
            </a:r>
            <a:r>
              <a:rPr lang="en-US" sz="1200" dirty="0" err="1"/>
              <a:t>ClienteRepositorio.Salvar</a:t>
            </a:r>
            <a:r>
              <a:rPr lang="en-US" sz="1200" dirty="0"/>
              <a:t>(</a:t>
            </a:r>
            <a:r>
              <a:rPr lang="en-US" sz="1200" dirty="0" err="1"/>
              <a:t>Cliente</a:t>
            </a:r>
            <a:r>
              <a:rPr lang="en-US" sz="1200" dirty="0"/>
              <a:t>);  </a:t>
            </a:r>
          </a:p>
          <a:p>
            <a:r>
              <a:rPr lang="en-US" sz="1200" dirty="0"/>
              <a:t>      // </a:t>
            </a:r>
            <a:r>
              <a:rPr lang="en-US" sz="1200" dirty="0" err="1"/>
              <a:t>Envia</a:t>
            </a:r>
            <a:r>
              <a:rPr lang="en-US" sz="1200" dirty="0"/>
              <a:t> Email</a:t>
            </a:r>
          </a:p>
          <a:p>
            <a:r>
              <a:rPr lang="en-US" sz="1200" dirty="0"/>
              <a:t>           </a:t>
            </a:r>
            <a:r>
              <a:rPr lang="en-US" sz="1200" dirty="0" err="1"/>
              <a:t>EmailService.Enviar</a:t>
            </a:r>
            <a:r>
              <a:rPr lang="en-US" sz="1200" dirty="0"/>
              <a:t>(</a:t>
            </a:r>
            <a:r>
              <a:rPr lang="en-US" sz="1200" dirty="0" err="1"/>
              <a:t>Cliente</a:t>
            </a:r>
            <a:r>
              <a:rPr lang="en-US" sz="1200" dirty="0"/>
              <a:t>);</a:t>
            </a:r>
          </a:p>
          <a:p>
            <a:r>
              <a:rPr lang="en-US" sz="1200" dirty="0"/>
              <a:t>    }</a:t>
            </a:r>
            <a:br>
              <a:rPr lang="en-US" sz="1200" dirty="0"/>
            </a:br>
            <a:r>
              <a:rPr lang="en-US" sz="1200" dirty="0"/>
              <a:t>}</a:t>
            </a:r>
          </a:p>
        </p:txBody>
      </p:sp>
    </p:spTree>
    <p:extLst>
      <p:ext uri="{BB962C8B-B14F-4D97-AF65-F5344CB8AC3E}">
        <p14:creationId xmlns:p14="http://schemas.microsoft.com/office/powerpoint/2010/main" val="399661639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1138773"/>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err="1">
                <a:solidFill>
                  <a:schemeClr val="bg1"/>
                </a:solidFill>
              </a:rPr>
              <a:t>D</a:t>
            </a:r>
            <a:r>
              <a:rPr lang="pt-BR" sz="2400" dirty="0" err="1">
                <a:solidFill>
                  <a:schemeClr val="bg1"/>
                </a:solidFill>
              </a:rPr>
              <a:t>ependency</a:t>
            </a:r>
            <a:r>
              <a:rPr lang="pt-BR" sz="2400" dirty="0">
                <a:solidFill>
                  <a:schemeClr val="bg1"/>
                </a:solidFill>
              </a:rPr>
              <a:t> </a:t>
            </a:r>
            <a:r>
              <a:rPr lang="pt-BR" sz="2400" dirty="0" err="1">
                <a:solidFill>
                  <a:schemeClr val="bg1"/>
                </a:solidFill>
              </a:rPr>
              <a:t>Inversion</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da Inversão de Dependência  </a:t>
            </a:r>
          </a:p>
          <a:p>
            <a:pPr algn="ctr"/>
            <a:r>
              <a:rPr lang="pt-BR" sz="2400" dirty="0">
                <a:solidFill>
                  <a:schemeClr val="bg1"/>
                </a:solidFill>
              </a:rPr>
              <a:t>Dependa de abstrações e não de implementações</a:t>
            </a: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507219" y="1391308"/>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83309E8-DDD5-C11A-08FE-7B8071B1F01D}"/>
              </a:ext>
            </a:extLst>
          </p:cNvPr>
          <p:cNvSpPr txBox="1"/>
          <p:nvPr/>
        </p:nvSpPr>
        <p:spPr>
          <a:xfrm>
            <a:off x="388999" y="2013421"/>
            <a:ext cx="10972800" cy="369332"/>
          </a:xfrm>
          <a:prstGeom prst="rect">
            <a:avLst/>
          </a:prstGeom>
          <a:noFill/>
        </p:spPr>
        <p:txBody>
          <a:bodyPr wrap="square">
            <a:spAutoFit/>
          </a:bodyPr>
          <a:lstStyle/>
          <a:p>
            <a:r>
              <a:rPr lang="en-US" dirty="0"/>
              <a:t>https://www.c-sharpcorner.com/UploadFile/damubetha/solid-principles-in-C-Sharp/</a:t>
            </a:r>
          </a:p>
        </p:txBody>
      </p:sp>
      <p:sp>
        <p:nvSpPr>
          <p:cNvPr id="12" name="TextBox 11">
            <a:extLst>
              <a:ext uri="{FF2B5EF4-FFF2-40B4-BE49-F238E27FC236}">
                <a16:creationId xmlns:a16="http://schemas.microsoft.com/office/drawing/2014/main" id="{3A902B69-56A4-661E-6B24-39611EA2EDDB}"/>
              </a:ext>
            </a:extLst>
          </p:cNvPr>
          <p:cNvSpPr txBox="1"/>
          <p:nvPr/>
        </p:nvSpPr>
        <p:spPr>
          <a:xfrm>
            <a:off x="388999" y="2358672"/>
            <a:ext cx="10972800" cy="369332"/>
          </a:xfrm>
          <a:prstGeom prst="rect">
            <a:avLst/>
          </a:prstGeom>
          <a:noFill/>
        </p:spPr>
        <p:txBody>
          <a:bodyPr wrap="square">
            <a:spAutoFit/>
          </a:bodyPr>
          <a:lstStyle/>
          <a:p>
            <a:r>
              <a:rPr lang="en-US" dirty="0"/>
              <a:t>https://medium.com/beelabacademy/princ%C3%ADpios-de-s-o-l-i-d-em-c-guia-pr%C3%A1tico-cbb1e6584284</a:t>
            </a:r>
          </a:p>
        </p:txBody>
      </p:sp>
      <p:sp>
        <p:nvSpPr>
          <p:cNvPr id="14" name="TextBox 13">
            <a:extLst>
              <a:ext uri="{FF2B5EF4-FFF2-40B4-BE49-F238E27FC236}">
                <a16:creationId xmlns:a16="http://schemas.microsoft.com/office/drawing/2014/main" id="{FFE628D4-3947-999E-11B0-D3610CEDA2A7}"/>
              </a:ext>
            </a:extLst>
          </p:cNvPr>
          <p:cNvSpPr txBox="1"/>
          <p:nvPr/>
        </p:nvSpPr>
        <p:spPr>
          <a:xfrm>
            <a:off x="388999" y="2723681"/>
            <a:ext cx="10972800" cy="369332"/>
          </a:xfrm>
          <a:prstGeom prst="rect">
            <a:avLst/>
          </a:prstGeom>
          <a:noFill/>
        </p:spPr>
        <p:txBody>
          <a:bodyPr wrap="square">
            <a:spAutoFit/>
          </a:bodyPr>
          <a:lstStyle/>
          <a:p>
            <a:r>
              <a:rPr lang="en-US" dirty="0"/>
              <a:t>https://www.dotnettricks.com/learn/designpatterns/solid-design-principles-explained-using-csharp</a:t>
            </a:r>
          </a:p>
        </p:txBody>
      </p:sp>
      <p:sp>
        <p:nvSpPr>
          <p:cNvPr id="17" name="TextBox 16">
            <a:extLst>
              <a:ext uri="{FF2B5EF4-FFF2-40B4-BE49-F238E27FC236}">
                <a16:creationId xmlns:a16="http://schemas.microsoft.com/office/drawing/2014/main" id="{C7535904-CD94-DF92-51D2-F6DA51566BDD}"/>
              </a:ext>
            </a:extLst>
          </p:cNvPr>
          <p:cNvSpPr txBox="1"/>
          <p:nvPr/>
        </p:nvSpPr>
        <p:spPr>
          <a:xfrm>
            <a:off x="388999" y="3093013"/>
            <a:ext cx="10972800" cy="369332"/>
          </a:xfrm>
          <a:prstGeom prst="rect">
            <a:avLst/>
          </a:prstGeom>
          <a:noFill/>
        </p:spPr>
        <p:txBody>
          <a:bodyPr wrap="square">
            <a:spAutoFit/>
          </a:bodyPr>
          <a:lstStyle/>
          <a:p>
            <a:r>
              <a:rPr lang="en-US" dirty="0"/>
              <a:t>https://www.educative.io/blog/solid-principles-oop-c-sharp</a:t>
            </a:r>
          </a:p>
        </p:txBody>
      </p:sp>
      <p:sp>
        <p:nvSpPr>
          <p:cNvPr id="18" name="TextBox 17">
            <a:extLst>
              <a:ext uri="{FF2B5EF4-FFF2-40B4-BE49-F238E27FC236}">
                <a16:creationId xmlns:a16="http://schemas.microsoft.com/office/drawing/2014/main" id="{D9F2682F-EC4A-4CC1-CC16-213A941668DF}"/>
              </a:ext>
            </a:extLst>
          </p:cNvPr>
          <p:cNvSpPr txBox="1"/>
          <p:nvPr/>
        </p:nvSpPr>
        <p:spPr>
          <a:xfrm>
            <a:off x="388999" y="3463819"/>
            <a:ext cx="10972800" cy="369332"/>
          </a:xfrm>
          <a:prstGeom prst="rect">
            <a:avLst/>
          </a:prstGeom>
          <a:noFill/>
        </p:spPr>
        <p:txBody>
          <a:bodyPr wrap="square">
            <a:spAutoFit/>
          </a:bodyPr>
          <a:lstStyle/>
          <a:p>
            <a:r>
              <a:rPr lang="en-US" dirty="0"/>
              <a:t>https://dotnettutorials.net/course/solid-design-principles/</a:t>
            </a:r>
          </a:p>
        </p:txBody>
      </p:sp>
      <p:sp>
        <p:nvSpPr>
          <p:cNvPr id="20" name="TextBox 19">
            <a:extLst>
              <a:ext uri="{FF2B5EF4-FFF2-40B4-BE49-F238E27FC236}">
                <a16:creationId xmlns:a16="http://schemas.microsoft.com/office/drawing/2014/main" id="{D401C061-487E-0CBC-0431-80FB87C7613E}"/>
              </a:ext>
            </a:extLst>
          </p:cNvPr>
          <p:cNvSpPr txBox="1"/>
          <p:nvPr/>
        </p:nvSpPr>
        <p:spPr>
          <a:xfrm>
            <a:off x="388999" y="3815771"/>
            <a:ext cx="10972800" cy="369332"/>
          </a:xfrm>
          <a:prstGeom prst="rect">
            <a:avLst/>
          </a:prstGeom>
          <a:noFill/>
        </p:spPr>
        <p:txBody>
          <a:bodyPr wrap="square">
            <a:spAutoFit/>
          </a:bodyPr>
          <a:lstStyle/>
          <a:p>
            <a:r>
              <a:rPr lang="en-US" dirty="0"/>
              <a:t>https://www.codeproject.com/Tips/1033646/SOLID-Principle-with-Csharp-Example</a:t>
            </a:r>
          </a:p>
        </p:txBody>
      </p:sp>
      <p:sp>
        <p:nvSpPr>
          <p:cNvPr id="22" name="TextBox 21">
            <a:extLst>
              <a:ext uri="{FF2B5EF4-FFF2-40B4-BE49-F238E27FC236}">
                <a16:creationId xmlns:a16="http://schemas.microsoft.com/office/drawing/2014/main" id="{0A5EB242-0B12-2DF8-6CDD-C62539BACB5B}"/>
              </a:ext>
            </a:extLst>
          </p:cNvPr>
          <p:cNvSpPr txBox="1"/>
          <p:nvPr/>
        </p:nvSpPr>
        <p:spPr>
          <a:xfrm>
            <a:off x="388999" y="4169416"/>
            <a:ext cx="10972800" cy="646331"/>
          </a:xfrm>
          <a:prstGeom prst="rect">
            <a:avLst/>
          </a:prstGeom>
          <a:noFill/>
        </p:spPr>
        <p:txBody>
          <a:bodyPr wrap="square">
            <a:spAutoFit/>
          </a:bodyPr>
          <a:lstStyle/>
          <a:p>
            <a:r>
              <a:rPr lang="en-US" dirty="0"/>
              <a:t>https://docs.microsoft.com/en-us/archive/msdn-magazine/2014/may/csharp-best-practices-dangers-of-violating-solid-principles-in-csharp</a:t>
            </a:r>
          </a:p>
        </p:txBody>
      </p:sp>
      <p:sp>
        <p:nvSpPr>
          <p:cNvPr id="24" name="TextBox 23">
            <a:extLst>
              <a:ext uri="{FF2B5EF4-FFF2-40B4-BE49-F238E27FC236}">
                <a16:creationId xmlns:a16="http://schemas.microsoft.com/office/drawing/2014/main" id="{5B40A75B-B2E0-8EEB-2CCA-7CBC2687AE5D}"/>
              </a:ext>
            </a:extLst>
          </p:cNvPr>
          <p:cNvSpPr txBox="1"/>
          <p:nvPr/>
        </p:nvSpPr>
        <p:spPr>
          <a:xfrm>
            <a:off x="388999" y="4788884"/>
            <a:ext cx="10972800" cy="369332"/>
          </a:xfrm>
          <a:prstGeom prst="rect">
            <a:avLst/>
          </a:prstGeom>
          <a:noFill/>
        </p:spPr>
        <p:txBody>
          <a:bodyPr wrap="square">
            <a:spAutoFit/>
          </a:bodyPr>
          <a:lstStyle/>
          <a:p>
            <a:r>
              <a:rPr lang="en-US" dirty="0"/>
              <a:t>https://code-maze.com/solid-principles/</a:t>
            </a:r>
          </a:p>
        </p:txBody>
      </p:sp>
      <p:sp>
        <p:nvSpPr>
          <p:cNvPr id="21" name="Rectangle 20">
            <a:extLst>
              <a:ext uri="{FF2B5EF4-FFF2-40B4-BE49-F238E27FC236}">
                <a16:creationId xmlns:a16="http://schemas.microsoft.com/office/drawing/2014/main" id="{1819AECE-63B3-36AB-F885-A0212A30C66D}"/>
              </a:ext>
            </a:extLst>
          </p:cNvPr>
          <p:cNvSpPr/>
          <p:nvPr/>
        </p:nvSpPr>
        <p:spPr>
          <a:xfrm>
            <a:off x="388999" y="1404782"/>
            <a:ext cx="4176207"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Links </a:t>
            </a:r>
            <a:r>
              <a:rPr lang="en-US" sz="3600" b="0" cap="none" spc="0" dirty="0" err="1">
                <a:ln w="0"/>
                <a:solidFill>
                  <a:schemeClr val="accent1"/>
                </a:solidFill>
                <a:effectLst>
                  <a:outerShdw blurRad="38100" dist="25400" dir="5400000" algn="ctr" rotWithShape="0">
                    <a:srgbClr val="6E747A">
                      <a:alpha val="43000"/>
                    </a:srgbClr>
                  </a:outerShdw>
                </a:effectLst>
              </a:rPr>
              <a:t>sobre</a:t>
            </a:r>
            <a:r>
              <a:rPr lang="en-US" sz="3600" b="0" cap="none" spc="0" dirty="0">
                <a:ln w="0"/>
                <a:solidFill>
                  <a:schemeClr val="accent1"/>
                </a:solidFill>
                <a:effectLst>
                  <a:outerShdw blurRad="38100" dist="25400" dir="5400000" algn="ctr" rotWithShape="0">
                    <a:srgbClr val="6E747A">
                      <a:alpha val="43000"/>
                    </a:srgbClr>
                  </a:outerShdw>
                </a:effectLst>
              </a:rPr>
              <a:t> o </a:t>
            </a:r>
            <a:r>
              <a:rPr lang="en-US" sz="3600" b="0" cap="none" spc="0" dirty="0" err="1">
                <a:ln w="0"/>
                <a:solidFill>
                  <a:schemeClr val="accent1"/>
                </a:solidFill>
                <a:effectLst>
                  <a:outerShdw blurRad="38100" dist="25400" dir="5400000" algn="ctr" rotWithShape="0">
                    <a:srgbClr val="6E747A">
                      <a:alpha val="43000"/>
                    </a:srgbClr>
                  </a:outerShdw>
                </a:effectLst>
              </a:rPr>
              <a:t>assunto</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0678806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00609"/>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cxnSp>
        <p:nvCxnSpPr>
          <p:cNvPr id="4" name="Straight Connector 3">
            <a:extLst>
              <a:ext uri="{FF2B5EF4-FFF2-40B4-BE49-F238E27FC236}">
                <a16:creationId xmlns:a16="http://schemas.microsoft.com/office/drawing/2014/main" id="{731D8EE5-7111-205B-087C-93698F50DAC7}"/>
              </a:ext>
            </a:extLst>
          </p:cNvPr>
          <p:cNvCxnSpPr>
            <a:cxnSpLocks/>
          </p:cNvCxnSpPr>
          <p:nvPr/>
        </p:nvCxnSpPr>
        <p:spPr>
          <a:xfrm>
            <a:off x="4133461" y="551296"/>
            <a:ext cx="0" cy="548640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B531496-37A2-2B16-A831-C4B71484277A}"/>
              </a:ext>
            </a:extLst>
          </p:cNvPr>
          <p:cNvSpPr/>
          <p:nvPr/>
        </p:nvSpPr>
        <p:spPr>
          <a:xfrm>
            <a:off x="453969" y="538766"/>
            <a:ext cx="3518207" cy="1446550"/>
          </a:xfrm>
          <a:prstGeom prst="rect">
            <a:avLst/>
          </a:prstGeom>
          <a:noFill/>
        </p:spPr>
        <p:txBody>
          <a:bodyPr wrap="none" lIns="91440" tIns="45720" rIns="91440" bIns="45720">
            <a:spAutoFit/>
          </a:bodyPr>
          <a:lstStyle/>
          <a:p>
            <a:pPr algn="ctr"/>
            <a:r>
              <a:rPr lang="en-US" sz="4400" b="1" cap="none" spc="0" dirty="0">
                <a:ln w="0"/>
                <a:solidFill>
                  <a:schemeClr val="accent1"/>
                </a:solidFill>
                <a:effectLst>
                  <a:outerShdw blurRad="38100" dist="38100" dir="2700000" algn="tl">
                    <a:srgbClr val="000000">
                      <a:alpha val="43137"/>
                    </a:srgbClr>
                  </a:outerShdw>
                </a:effectLst>
                <a:latin typeface="Exercise" panose="02000505020000020004" pitchFamily="2" charset="0"/>
              </a:rPr>
              <a:t>End of </a:t>
            </a:r>
          </a:p>
          <a:p>
            <a:pPr algn="ctr"/>
            <a:r>
              <a:rPr lang="en-US" sz="4400" b="1" cap="none" spc="0" dirty="0">
                <a:ln w="0"/>
                <a:solidFill>
                  <a:schemeClr val="accent1"/>
                </a:solidFill>
                <a:effectLst>
                  <a:outerShdw blurRad="38100" dist="38100" dir="2700000" algn="tl">
                    <a:srgbClr val="000000">
                      <a:alpha val="43137"/>
                    </a:srgbClr>
                  </a:outerShdw>
                </a:effectLst>
                <a:latin typeface="Exercise" panose="02000505020000020004" pitchFamily="2" charset="0"/>
              </a:rPr>
              <a:t>Slideshow</a:t>
            </a:r>
          </a:p>
        </p:txBody>
      </p:sp>
      <p:sp>
        <p:nvSpPr>
          <p:cNvPr id="12" name="Rectangle 11">
            <a:extLst>
              <a:ext uri="{FF2B5EF4-FFF2-40B4-BE49-F238E27FC236}">
                <a16:creationId xmlns:a16="http://schemas.microsoft.com/office/drawing/2014/main" id="{8AF33D7B-863D-209F-A0DB-33C4A6909A2B}"/>
              </a:ext>
            </a:extLst>
          </p:cNvPr>
          <p:cNvSpPr/>
          <p:nvPr/>
        </p:nvSpPr>
        <p:spPr>
          <a:xfrm>
            <a:off x="5828924" y="830177"/>
            <a:ext cx="4544835" cy="2123658"/>
          </a:xfrm>
          <a:prstGeom prst="rect">
            <a:avLst/>
          </a:prstGeom>
          <a:noFill/>
        </p:spPr>
        <p:txBody>
          <a:bodyPr wrap="none" lIns="91440" tIns="45720" rIns="91440" bIns="45720">
            <a:spAutoFit/>
          </a:bodyPr>
          <a:lstStyle/>
          <a:p>
            <a:pPr algn="ctr"/>
            <a:r>
              <a:rPr lang="en-US" sz="6600" b="1" cap="none" spc="0" dirty="0">
                <a:ln w="0"/>
                <a:solidFill>
                  <a:schemeClr val="accent1"/>
                </a:solidFill>
                <a:effectLst>
                  <a:outerShdw blurRad="38100" dist="25400" dir="5400000" algn="ctr" rotWithShape="0">
                    <a:srgbClr val="6E747A">
                      <a:alpha val="43000"/>
                    </a:srgbClr>
                  </a:outerShdw>
                </a:effectLst>
                <a:latin typeface="Angelina" panose="00000400000000000000" pitchFamily="2" charset="0"/>
              </a:rPr>
              <a:t>Thank You</a:t>
            </a:r>
          </a:p>
          <a:p>
            <a:pPr algn="ctr"/>
            <a:r>
              <a:rPr lang="en-US" sz="6600" b="1" dirty="0">
                <a:ln w="0"/>
                <a:solidFill>
                  <a:schemeClr val="accent1"/>
                </a:solidFill>
                <a:effectLst>
                  <a:outerShdw blurRad="38100" dist="25400" dir="5400000" algn="ctr" rotWithShape="0">
                    <a:srgbClr val="6E747A">
                      <a:alpha val="43000"/>
                    </a:srgbClr>
                  </a:outerShdw>
                </a:effectLst>
                <a:latin typeface="Angelina" panose="00000400000000000000" pitchFamily="2" charset="0"/>
              </a:rPr>
              <a:t>For your attention</a:t>
            </a:r>
            <a:endParaRPr lang="en-US" sz="6600" b="1" cap="none" spc="0" dirty="0">
              <a:ln w="0"/>
              <a:solidFill>
                <a:schemeClr val="accent1"/>
              </a:solidFill>
              <a:effectLst>
                <a:outerShdw blurRad="38100" dist="25400" dir="5400000" algn="ctr" rotWithShape="0">
                  <a:srgbClr val="6E747A">
                    <a:alpha val="43000"/>
                  </a:srgbClr>
                </a:outerShdw>
              </a:effectLst>
              <a:latin typeface="Angelina" panose="00000400000000000000" pitchFamily="2" charset="0"/>
            </a:endParaRPr>
          </a:p>
        </p:txBody>
      </p:sp>
      <p:sp>
        <p:nvSpPr>
          <p:cNvPr id="17" name="Rectangle 16">
            <a:extLst>
              <a:ext uri="{FF2B5EF4-FFF2-40B4-BE49-F238E27FC236}">
                <a16:creationId xmlns:a16="http://schemas.microsoft.com/office/drawing/2014/main" id="{6EB6E51D-D1AD-0157-1AEF-7E7ED3429B02}"/>
              </a:ext>
            </a:extLst>
          </p:cNvPr>
          <p:cNvSpPr/>
          <p:nvPr/>
        </p:nvSpPr>
        <p:spPr>
          <a:xfrm>
            <a:off x="4446701" y="2921272"/>
            <a:ext cx="6973384" cy="2646878"/>
          </a:xfrm>
          <a:prstGeom prst="rect">
            <a:avLst/>
          </a:prstGeom>
          <a:noFill/>
        </p:spPr>
        <p:txBody>
          <a:bodyPr wrap="none" lIns="91440" tIns="45720" rIns="91440" bIns="45720">
            <a:spAutoFit/>
          </a:bodyPr>
          <a:lstStyle/>
          <a:p>
            <a:pPr algn="ctr"/>
            <a:r>
              <a:rPr lang="en-US" sz="16600" b="1" cap="none" spc="0" dirty="0">
                <a:ln w="0"/>
                <a:solidFill>
                  <a:schemeClr val="accent1"/>
                </a:solidFill>
                <a:effectLst>
                  <a:outerShdw blurRad="38100" dist="25400" dir="5400000" algn="ctr" rotWithShape="0">
                    <a:srgbClr val="6E747A">
                      <a:alpha val="43000"/>
                    </a:srgbClr>
                  </a:outerShdw>
                </a:effectLst>
                <a:latin typeface="Edwardian Script ITC" panose="030303020407070D0804" pitchFamily="66" charset="0"/>
              </a:rPr>
              <a:t>The End!</a:t>
            </a:r>
          </a:p>
        </p:txBody>
      </p:sp>
      <p:sp>
        <p:nvSpPr>
          <p:cNvPr id="18" name="Rectangle 17">
            <a:extLst>
              <a:ext uri="{FF2B5EF4-FFF2-40B4-BE49-F238E27FC236}">
                <a16:creationId xmlns:a16="http://schemas.microsoft.com/office/drawing/2014/main" id="{8B0EA6C8-1E86-DDAF-6B46-C6AA4D869023}"/>
              </a:ext>
            </a:extLst>
          </p:cNvPr>
          <p:cNvSpPr/>
          <p:nvPr/>
        </p:nvSpPr>
        <p:spPr>
          <a:xfrm>
            <a:off x="6587316" y="5943269"/>
            <a:ext cx="4917328" cy="523220"/>
          </a:xfrm>
          <a:prstGeom prst="rect">
            <a:avLst/>
          </a:prstGeom>
          <a:noFill/>
        </p:spPr>
        <p:txBody>
          <a:bodyPr wrap="square" lIns="91440" tIns="45720" rIns="91440" bIns="45720">
            <a:spAutoFit/>
          </a:bodyPr>
          <a:lstStyle/>
          <a:p>
            <a:pPr algn="ctr"/>
            <a:r>
              <a:rPr lang="en-US" sz="2800" cap="none" spc="0" dirty="0">
                <a:ln w="0"/>
                <a:solidFill>
                  <a:srgbClr val="FF0000"/>
                </a:solidFill>
                <a:latin typeface="Lucida Handwriting" panose="03010101010101010101" pitchFamily="66" charset="0"/>
              </a:rPr>
              <a:t>To be Continued…</a:t>
            </a:r>
          </a:p>
        </p:txBody>
      </p:sp>
      <p:pic>
        <p:nvPicPr>
          <p:cNvPr id="14" name="Picture 13">
            <a:extLst>
              <a:ext uri="{FF2B5EF4-FFF2-40B4-BE49-F238E27FC236}">
                <a16:creationId xmlns:a16="http://schemas.microsoft.com/office/drawing/2014/main" id="{2B792DEB-A0DE-A3AC-E05C-6D4343BD583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52319" y="2928550"/>
            <a:ext cx="2028825" cy="2028825"/>
          </a:xfrm>
          <a:prstGeom prst="rect">
            <a:avLst/>
          </a:prstGeom>
        </p:spPr>
      </p:pic>
    </p:spTree>
    <p:extLst>
      <p:ext uri="{BB962C8B-B14F-4D97-AF65-F5344CB8AC3E}">
        <p14:creationId xmlns:p14="http://schemas.microsoft.com/office/powerpoint/2010/main" val="36073212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500"/>
                            </p:stCondLst>
                            <p:childTnLst>
                              <p:par>
                                <p:cTn id="17" presetID="2" presetClass="entr" presetSubtype="4"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6" presetClass="entr" presetSubtype="37"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arn(outVertical)">
                                      <p:cBhvr>
                                        <p:cTn id="24" dur="500"/>
                                        <p:tgtEl>
                                          <p:spTgt spid="17"/>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769441"/>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marL="571500" indent="-571500" algn="l">
              <a:buFont typeface="Wingdings" panose="05000000000000000000" pitchFamily="2" charset="2"/>
              <a:buChar char="Ø"/>
            </a:pPr>
            <a:r>
              <a:rPr lang="pt-BR" dirty="0"/>
              <a:t>S O L I D</a:t>
            </a: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469900" y="971433"/>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CaixaDeTexto 4">
            <a:extLst>
              <a:ext uri="{FF2B5EF4-FFF2-40B4-BE49-F238E27FC236}">
                <a16:creationId xmlns:a16="http://schemas.microsoft.com/office/drawing/2014/main" id="{DEE6934D-CD0A-3588-360B-2B9933D311CE}"/>
              </a:ext>
            </a:extLst>
          </p:cNvPr>
          <p:cNvSpPr txBox="1"/>
          <p:nvPr/>
        </p:nvSpPr>
        <p:spPr>
          <a:xfrm>
            <a:off x="469899" y="1163661"/>
            <a:ext cx="10972800" cy="1631216"/>
          </a:xfrm>
          <a:prstGeom prst="rect">
            <a:avLst/>
          </a:prstGeom>
          <a:noFill/>
        </p:spPr>
        <p:txBody>
          <a:bodyPr wrap="square">
            <a:spAutoFit/>
          </a:bodyPr>
          <a:lstStyle/>
          <a:p>
            <a:pPr algn="just"/>
            <a:r>
              <a:rPr lang="pt-BR" sz="2000" dirty="0">
                <a:solidFill>
                  <a:schemeClr val="accent1"/>
                </a:solidFill>
              </a:rPr>
              <a:t>Os princípios SOLID são um conjunto de </a:t>
            </a:r>
            <a:r>
              <a:rPr lang="pt-BR" sz="2000" b="1" dirty="0">
                <a:solidFill>
                  <a:schemeClr val="accent1"/>
                </a:solidFill>
              </a:rPr>
              <a:t>regras de ouro usadas por desenvolvedores orientados a objetos</a:t>
            </a:r>
            <a:r>
              <a:rPr lang="pt-BR" sz="2000" dirty="0">
                <a:solidFill>
                  <a:schemeClr val="accent1"/>
                </a:solidFill>
              </a:rPr>
              <a:t> desde o início dos anos 2000. Eles definem o padrão de como programar em linguagens OOP e agora além no desenvolvimento ágil e muito mais. Os programas SOLID são melhor dimensionados, custam menos tempo para trabalhar e podem responder mais facilmente às mudanças. Os empregadores sempre preferirão um candidato com uma forte compreensão dos princípios SOLID.</a:t>
            </a:r>
            <a:endParaRPr lang="pt-BR" sz="2800" dirty="0">
              <a:solidFill>
                <a:schemeClr val="accent1"/>
              </a:solidFill>
            </a:endParaRPr>
          </a:p>
        </p:txBody>
      </p:sp>
    </p:spTree>
    <p:extLst>
      <p:ext uri="{BB962C8B-B14F-4D97-AF65-F5344CB8AC3E}">
        <p14:creationId xmlns:p14="http://schemas.microsoft.com/office/powerpoint/2010/main" val="29820869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1138773"/>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a:solidFill>
                  <a:schemeClr val="bg1"/>
                </a:solidFill>
              </a:rPr>
              <a:t>S</a:t>
            </a:r>
            <a:r>
              <a:rPr lang="pt-BR" sz="2400" dirty="0">
                <a:solidFill>
                  <a:schemeClr val="bg1"/>
                </a:solidFill>
              </a:rPr>
              <a:t>ingle </a:t>
            </a:r>
            <a:r>
              <a:rPr lang="pt-BR" sz="2400" dirty="0" err="1">
                <a:solidFill>
                  <a:schemeClr val="bg1"/>
                </a:solidFill>
              </a:rPr>
              <a:t>Responsibility</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da Responsabilidade Única </a:t>
            </a:r>
          </a:p>
          <a:p>
            <a:pPr algn="ctr"/>
            <a:r>
              <a:rPr lang="pt-BR" sz="2400" dirty="0">
                <a:solidFill>
                  <a:schemeClr val="bg1"/>
                </a:solidFill>
              </a:rPr>
              <a:t>Uma classe deve ter um, e somente um, motivo para mudar.</a:t>
            </a:r>
            <a:endParaRPr lang="pt-BR" sz="2400" dirty="0"/>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469900" y="1363319"/>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CaixaDeTexto 10">
            <a:extLst>
              <a:ext uri="{FF2B5EF4-FFF2-40B4-BE49-F238E27FC236}">
                <a16:creationId xmlns:a16="http://schemas.microsoft.com/office/drawing/2014/main" id="{166F6BAE-0BA7-F900-96E4-E415B274A155}"/>
              </a:ext>
            </a:extLst>
          </p:cNvPr>
          <p:cNvSpPr txBox="1"/>
          <p:nvPr/>
        </p:nvSpPr>
        <p:spPr>
          <a:xfrm>
            <a:off x="469900" y="1640121"/>
            <a:ext cx="10972800" cy="707886"/>
          </a:xfrm>
          <a:prstGeom prst="rect">
            <a:avLst/>
          </a:prstGeom>
          <a:noFill/>
        </p:spPr>
        <p:txBody>
          <a:bodyPr wrap="square">
            <a:spAutoFit/>
          </a:bodyPr>
          <a:lstStyle/>
          <a:p>
            <a:pPr algn="just"/>
            <a:r>
              <a:rPr lang="pt-BR" sz="2000" dirty="0">
                <a:solidFill>
                  <a:schemeClr val="accent1"/>
                </a:solidFill>
              </a:rPr>
              <a:t>Esse princípio declara que uma classe deve ser especializada em um único assunto e possuir apenas uma responsabilidade dentro do software, ou seja, a classe deve ter uma única tarefa ou ação para executar.</a:t>
            </a:r>
          </a:p>
        </p:txBody>
      </p:sp>
      <p:sp>
        <p:nvSpPr>
          <p:cNvPr id="8" name="CaixaDeTexto 12">
            <a:extLst>
              <a:ext uri="{FF2B5EF4-FFF2-40B4-BE49-F238E27FC236}">
                <a16:creationId xmlns:a16="http://schemas.microsoft.com/office/drawing/2014/main" id="{8F1C17A8-00CF-E1EB-84EB-545E975AB52A}"/>
              </a:ext>
            </a:extLst>
          </p:cNvPr>
          <p:cNvSpPr txBox="1"/>
          <p:nvPr/>
        </p:nvSpPr>
        <p:spPr>
          <a:xfrm>
            <a:off x="469900" y="2858231"/>
            <a:ext cx="10972800" cy="2246769"/>
          </a:xfrm>
          <a:prstGeom prst="rect">
            <a:avLst/>
          </a:prstGeom>
          <a:noFill/>
        </p:spPr>
        <p:txBody>
          <a:bodyPr wrap="square">
            <a:spAutoFit/>
          </a:bodyPr>
          <a:lstStyle/>
          <a:p>
            <a:pPr algn="just"/>
            <a:r>
              <a:rPr lang="pt-BR" sz="2000" dirty="0">
                <a:solidFill>
                  <a:schemeClr val="accent1"/>
                </a:solidFill>
              </a:rPr>
              <a:t>Quando estamos aprendendo programação orientada a objetos, sem sabermos,  damos a uma classe mais de uma responsabilidade e acabamos criando classes que fazem de tudo — </a:t>
            </a:r>
            <a:r>
              <a:rPr lang="pt-BR" sz="2000" dirty="0" err="1">
                <a:solidFill>
                  <a:schemeClr val="accent1"/>
                </a:solidFill>
              </a:rPr>
              <a:t>God</a:t>
            </a:r>
            <a:r>
              <a:rPr lang="pt-BR" sz="2000" dirty="0">
                <a:solidFill>
                  <a:schemeClr val="accent1"/>
                </a:solidFill>
              </a:rPr>
              <a:t> </a:t>
            </a:r>
            <a:r>
              <a:rPr lang="pt-BR" sz="2000" dirty="0" err="1">
                <a:solidFill>
                  <a:schemeClr val="accent1"/>
                </a:solidFill>
              </a:rPr>
              <a:t>Class</a:t>
            </a:r>
            <a:r>
              <a:rPr lang="pt-BR" sz="2000" dirty="0">
                <a:solidFill>
                  <a:schemeClr val="accent1"/>
                </a:solidFill>
              </a:rPr>
              <a:t>*. </a:t>
            </a:r>
          </a:p>
          <a:p>
            <a:pPr algn="just"/>
            <a:r>
              <a:rPr lang="pt-BR" sz="2000" dirty="0">
                <a:solidFill>
                  <a:schemeClr val="accent1"/>
                </a:solidFill>
              </a:rPr>
              <a:t>Num primeiro momento isso pode parecer eficiente, mas como as  responsabilidades acabam se misturando, quando há necessidade de realizar  alterações nessa classe, será difícil modificar uma dessas responsabilidades sem comprometer as outras. </a:t>
            </a:r>
          </a:p>
          <a:p>
            <a:pPr algn="just"/>
            <a:r>
              <a:rPr lang="pt-BR" sz="2000" dirty="0">
                <a:solidFill>
                  <a:schemeClr val="accent1"/>
                </a:solidFill>
              </a:rPr>
              <a:t>Toda alteração acaba sendo introduzida com um certo nível de incerteza  em nosso sistema — principalmente se não existirem testes automatizados!</a:t>
            </a:r>
          </a:p>
        </p:txBody>
      </p:sp>
    </p:spTree>
    <p:extLst>
      <p:ext uri="{BB962C8B-B14F-4D97-AF65-F5344CB8AC3E}">
        <p14:creationId xmlns:p14="http://schemas.microsoft.com/office/powerpoint/2010/main" val="31921372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86B45CA-EC3D-4698-1DFD-488AF50EC0CC}"/>
              </a:ext>
            </a:extLst>
          </p:cNvPr>
          <p:cNvSpPr txBox="1"/>
          <p:nvPr/>
        </p:nvSpPr>
        <p:spPr>
          <a:xfrm>
            <a:off x="469900" y="0"/>
            <a:ext cx="10972800" cy="1138773"/>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a:solidFill>
                  <a:schemeClr val="bg1"/>
                </a:solidFill>
              </a:rPr>
              <a:t>S</a:t>
            </a:r>
            <a:r>
              <a:rPr lang="pt-BR" sz="2400" dirty="0">
                <a:solidFill>
                  <a:schemeClr val="bg1"/>
                </a:solidFill>
              </a:rPr>
              <a:t>ingle </a:t>
            </a:r>
            <a:r>
              <a:rPr lang="pt-BR" sz="2400" dirty="0" err="1">
                <a:solidFill>
                  <a:schemeClr val="bg1"/>
                </a:solidFill>
              </a:rPr>
              <a:t>Responsibility</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da Responsabilidade Única </a:t>
            </a:r>
          </a:p>
          <a:p>
            <a:pPr algn="ctr"/>
            <a:r>
              <a:rPr lang="pt-BR" sz="2400" dirty="0">
                <a:solidFill>
                  <a:schemeClr val="bg1"/>
                </a:solidFill>
              </a:rPr>
              <a:t>Uma classe deve ter um, e somente um, motivo para mudar.</a:t>
            </a:r>
            <a:endParaRPr lang="pt-BR" sz="2400" dirty="0"/>
          </a:p>
        </p:txBody>
      </p:sp>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469900" y="1381985"/>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CaixaDeTexto 10">
            <a:extLst>
              <a:ext uri="{FF2B5EF4-FFF2-40B4-BE49-F238E27FC236}">
                <a16:creationId xmlns:a16="http://schemas.microsoft.com/office/drawing/2014/main" id="{47DD2AB6-BED0-23DA-3B2D-BEF6FD963175}"/>
              </a:ext>
            </a:extLst>
          </p:cNvPr>
          <p:cNvSpPr txBox="1"/>
          <p:nvPr/>
        </p:nvSpPr>
        <p:spPr>
          <a:xfrm>
            <a:off x="446901" y="1621923"/>
            <a:ext cx="10972800" cy="400110"/>
          </a:xfrm>
          <a:prstGeom prst="rect">
            <a:avLst/>
          </a:prstGeom>
          <a:noFill/>
        </p:spPr>
        <p:txBody>
          <a:bodyPr wrap="square">
            <a:spAutoFit/>
          </a:bodyPr>
          <a:lstStyle/>
          <a:p>
            <a:pPr algn="just"/>
            <a:r>
              <a:rPr lang="pt-BR" sz="2000" dirty="0">
                <a:solidFill>
                  <a:schemeClr val="accent1"/>
                </a:solidFill>
              </a:rPr>
              <a:t>A violação do Single </a:t>
            </a:r>
            <a:r>
              <a:rPr lang="pt-BR" sz="2000" dirty="0" err="1">
                <a:solidFill>
                  <a:schemeClr val="accent1"/>
                </a:solidFill>
              </a:rPr>
              <a:t>Responsibility</a:t>
            </a:r>
            <a:r>
              <a:rPr lang="pt-BR" sz="2000" dirty="0">
                <a:solidFill>
                  <a:schemeClr val="accent1"/>
                </a:solidFill>
              </a:rPr>
              <a:t> </a:t>
            </a:r>
            <a:r>
              <a:rPr lang="pt-BR" sz="2000" dirty="0" err="1">
                <a:solidFill>
                  <a:schemeClr val="accent1"/>
                </a:solidFill>
              </a:rPr>
              <a:t>Principle</a:t>
            </a:r>
            <a:r>
              <a:rPr lang="pt-BR" sz="2000" dirty="0">
                <a:solidFill>
                  <a:schemeClr val="accent1"/>
                </a:solidFill>
              </a:rPr>
              <a:t> pode gerar alguns problemas, sendo eles:</a:t>
            </a:r>
          </a:p>
        </p:txBody>
      </p:sp>
      <p:sp>
        <p:nvSpPr>
          <p:cNvPr id="8" name="CaixaDeTexto 12">
            <a:extLst>
              <a:ext uri="{FF2B5EF4-FFF2-40B4-BE49-F238E27FC236}">
                <a16:creationId xmlns:a16="http://schemas.microsoft.com/office/drawing/2014/main" id="{909DDD70-1A49-998A-46F9-E9C2312303A0}"/>
              </a:ext>
            </a:extLst>
          </p:cNvPr>
          <p:cNvSpPr txBox="1"/>
          <p:nvPr/>
        </p:nvSpPr>
        <p:spPr>
          <a:xfrm>
            <a:off x="446901" y="1966918"/>
            <a:ext cx="10972800" cy="1631216"/>
          </a:xfrm>
          <a:prstGeom prst="rect">
            <a:avLst/>
          </a:prstGeom>
          <a:noFill/>
        </p:spPr>
        <p:txBody>
          <a:bodyPr wrap="square">
            <a:spAutoFit/>
          </a:bodyPr>
          <a:lstStyle/>
          <a:p>
            <a:pPr marL="342900" indent="-342900" algn="just">
              <a:buFont typeface="Wingdings" panose="05000000000000000000" pitchFamily="2" charset="2"/>
              <a:buChar char="Ø"/>
            </a:pPr>
            <a:r>
              <a:rPr lang="pt-BR" sz="2000" dirty="0">
                <a:solidFill>
                  <a:schemeClr val="accent1"/>
                </a:solidFill>
              </a:rPr>
              <a:t>Falta de coesão — uma classe não deve assumir responsabilidades que não são suas;</a:t>
            </a:r>
          </a:p>
          <a:p>
            <a:pPr marL="342900" indent="-342900" algn="just">
              <a:buFont typeface="Wingdings" panose="05000000000000000000" pitchFamily="2" charset="2"/>
              <a:buChar char="Ø"/>
            </a:pPr>
            <a:r>
              <a:rPr lang="pt-BR" sz="2000" dirty="0">
                <a:solidFill>
                  <a:schemeClr val="accent1"/>
                </a:solidFill>
              </a:rPr>
              <a:t>Alto acoplamento — Mais responsabilidades geram um maior nível de dependências, deixando o sistema engessado e frágil para alterações;</a:t>
            </a:r>
          </a:p>
          <a:p>
            <a:pPr marL="342900" indent="-342900" algn="just">
              <a:buFont typeface="Wingdings" panose="05000000000000000000" pitchFamily="2" charset="2"/>
              <a:buChar char="Ø"/>
            </a:pPr>
            <a:r>
              <a:rPr lang="pt-BR" sz="2000" dirty="0">
                <a:solidFill>
                  <a:schemeClr val="accent1"/>
                </a:solidFill>
              </a:rPr>
              <a:t>Dificuldades na implementação de testes automatizados — É difícil de “</a:t>
            </a:r>
            <a:r>
              <a:rPr lang="pt-BR" sz="2000" dirty="0" err="1">
                <a:solidFill>
                  <a:schemeClr val="accent1"/>
                </a:solidFill>
              </a:rPr>
              <a:t>mockar</a:t>
            </a:r>
            <a:r>
              <a:rPr lang="pt-BR" sz="2000" dirty="0">
                <a:solidFill>
                  <a:schemeClr val="accent1"/>
                </a:solidFill>
              </a:rPr>
              <a:t>” esse tipo de classe;</a:t>
            </a:r>
          </a:p>
          <a:p>
            <a:pPr marL="342900" indent="-342900" algn="just">
              <a:buFont typeface="Wingdings" panose="05000000000000000000" pitchFamily="2" charset="2"/>
              <a:buChar char="Ø"/>
            </a:pPr>
            <a:r>
              <a:rPr lang="pt-BR" sz="2000" dirty="0">
                <a:solidFill>
                  <a:schemeClr val="accent1"/>
                </a:solidFill>
              </a:rPr>
              <a:t>Dificuldades para reaproveitar o código;</a:t>
            </a:r>
          </a:p>
        </p:txBody>
      </p:sp>
      <p:sp>
        <p:nvSpPr>
          <p:cNvPr id="10" name="CaixaDeTexto 5">
            <a:extLst>
              <a:ext uri="{FF2B5EF4-FFF2-40B4-BE49-F238E27FC236}">
                <a16:creationId xmlns:a16="http://schemas.microsoft.com/office/drawing/2014/main" id="{AD5157F8-FA6A-6450-0624-62EEF8E26929}"/>
              </a:ext>
            </a:extLst>
          </p:cNvPr>
          <p:cNvSpPr txBox="1"/>
          <p:nvPr/>
        </p:nvSpPr>
        <p:spPr>
          <a:xfrm>
            <a:off x="446901" y="3588556"/>
            <a:ext cx="10972800" cy="2246769"/>
          </a:xfrm>
          <a:prstGeom prst="rect">
            <a:avLst/>
          </a:prstGeom>
          <a:noFill/>
        </p:spPr>
        <p:txBody>
          <a:bodyPr wrap="square">
            <a:spAutoFit/>
          </a:bodyPr>
          <a:lstStyle/>
          <a:p>
            <a:pPr algn="just"/>
            <a:r>
              <a:rPr lang="pt-BR" sz="2000" dirty="0">
                <a:solidFill>
                  <a:schemeClr val="accent1"/>
                </a:solidFill>
              </a:rPr>
              <a:t>Este princípio não se limita somente a classes, ele também pode ser aplicado em métodos e funções, ou seja, tudo que é responsável por executar uma ação, deve ser responsável por apenas aquilo que se propõe a fazer.</a:t>
            </a:r>
          </a:p>
          <a:p>
            <a:pPr algn="just"/>
            <a:r>
              <a:rPr lang="pt-BR" sz="2000" dirty="0">
                <a:solidFill>
                  <a:schemeClr val="accent1"/>
                </a:solidFill>
              </a:rPr>
              <a:t>É também um dos princípios mais importantes, ele acaba sendo a base para outros princípios e padrões porque aborda temas como acoplamento e coesão, características que todo código orientado a objetos deveria ter. Aplicando esse princípio, automaticamente você estará escrevendo um código mais limpo e de fácil manutenção!</a:t>
            </a:r>
          </a:p>
        </p:txBody>
      </p:sp>
    </p:spTree>
    <p:extLst>
      <p:ext uri="{BB962C8B-B14F-4D97-AF65-F5344CB8AC3E}">
        <p14:creationId xmlns:p14="http://schemas.microsoft.com/office/powerpoint/2010/main" val="11764664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left)">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wipe(left)">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898251"/>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94593"/>
            <a:ext cx="10972800" cy="1077218"/>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r>
              <a:rPr lang="pt-BR" sz="4000" b="1" dirty="0"/>
              <a:t>S</a:t>
            </a:r>
            <a:r>
              <a:rPr lang="pt-BR" sz="2400" dirty="0"/>
              <a:t>ingle </a:t>
            </a:r>
            <a:r>
              <a:rPr lang="pt-BR" sz="2400" dirty="0" err="1"/>
              <a:t>Responsibility</a:t>
            </a:r>
            <a:r>
              <a:rPr lang="pt-BR" sz="2400" dirty="0"/>
              <a:t> </a:t>
            </a:r>
            <a:r>
              <a:rPr lang="pt-BR" sz="2400" dirty="0" err="1"/>
              <a:t>Principle</a:t>
            </a:r>
            <a:r>
              <a:rPr lang="pt-BR" sz="2400" dirty="0"/>
              <a:t> - Princípio da Responsabilidade Única </a:t>
            </a:r>
          </a:p>
          <a:p>
            <a:r>
              <a:rPr lang="pt-BR" sz="2400" dirty="0"/>
              <a:t>Uma classe deve ter um, e somente um, motivo para mudar.</a:t>
            </a: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507219" y="1208670"/>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CaixaDeTexto 5">
            <a:extLst>
              <a:ext uri="{FF2B5EF4-FFF2-40B4-BE49-F238E27FC236}">
                <a16:creationId xmlns:a16="http://schemas.microsoft.com/office/drawing/2014/main" id="{C9886CFD-D099-E522-131C-330586DE769E}"/>
              </a:ext>
            </a:extLst>
          </p:cNvPr>
          <p:cNvSpPr txBox="1"/>
          <p:nvPr/>
        </p:nvSpPr>
        <p:spPr>
          <a:xfrm>
            <a:off x="507219" y="1474188"/>
            <a:ext cx="2361499" cy="3493264"/>
          </a:xfrm>
          <a:prstGeom prst="rect">
            <a:avLst/>
          </a:prstGeom>
          <a:solidFill>
            <a:srgbClr val="FF0000">
              <a:alpha val="20000"/>
            </a:srgbClr>
          </a:solidFill>
          <a:ln w="28575">
            <a:solidFill>
              <a:schemeClr val="accent1"/>
            </a:solidFill>
          </a:ln>
        </p:spPr>
        <p:txBody>
          <a:bodyPr wrap="square">
            <a:spAutoFit/>
          </a:bodyPr>
          <a:lstStyle/>
          <a:p>
            <a:r>
              <a:rPr lang="en-US" sz="1200" dirty="0">
                <a:solidFill>
                  <a:schemeClr val="accent1"/>
                </a:solidFill>
              </a:rPr>
              <a:t>namespace</a:t>
            </a:r>
            <a:r>
              <a:rPr lang="en-US" sz="1200" dirty="0"/>
              <a:t> </a:t>
            </a:r>
            <a:r>
              <a:rPr lang="en-US" sz="1200" dirty="0" err="1"/>
              <a:t>SRP.Violacao</a:t>
            </a:r>
            <a:r>
              <a:rPr lang="en-US" sz="1200" dirty="0"/>
              <a:t>;</a:t>
            </a:r>
          </a:p>
          <a:p>
            <a:endParaRPr lang="en-US" sz="500" dirty="0"/>
          </a:p>
          <a:p>
            <a:r>
              <a:rPr lang="en-US" sz="1200" dirty="0">
                <a:solidFill>
                  <a:schemeClr val="accent1"/>
                </a:solidFill>
              </a:rPr>
              <a:t>public class </a:t>
            </a:r>
            <a:r>
              <a:rPr lang="en-US" sz="1200" dirty="0" err="1"/>
              <a:t>Cliente</a:t>
            </a:r>
            <a:endParaRPr lang="en-US" sz="1200" dirty="0"/>
          </a:p>
          <a:p>
            <a:r>
              <a:rPr lang="en-US" sz="1200" dirty="0"/>
              <a:t>{</a:t>
            </a:r>
          </a:p>
          <a:p>
            <a:r>
              <a:rPr lang="en-US" sz="1200" dirty="0"/>
              <a:t>    //</a:t>
            </a:r>
            <a:r>
              <a:rPr lang="en-US" sz="1200" dirty="0" err="1"/>
              <a:t>atributos</a:t>
            </a:r>
            <a:endParaRPr lang="en-US" sz="1200" dirty="0"/>
          </a:p>
          <a:p>
            <a:r>
              <a:rPr lang="en-US" sz="1200" dirty="0"/>
              <a:t>        --</a:t>
            </a:r>
          </a:p>
          <a:p>
            <a:r>
              <a:rPr lang="en-US" sz="1200" dirty="0"/>
              <a:t>    //</a:t>
            </a:r>
            <a:r>
              <a:rPr lang="en-US" sz="1200" dirty="0" err="1"/>
              <a:t>metodos</a:t>
            </a:r>
            <a:endParaRPr lang="en-US" sz="1200" dirty="0"/>
          </a:p>
          <a:p>
            <a:r>
              <a:rPr lang="en-US" sz="1200" dirty="0"/>
              <a:t>    </a:t>
            </a:r>
            <a:r>
              <a:rPr lang="en-US" sz="1200" dirty="0">
                <a:solidFill>
                  <a:schemeClr val="accent1"/>
                </a:solidFill>
              </a:rPr>
              <a:t>public string </a:t>
            </a:r>
            <a:r>
              <a:rPr lang="en-US" sz="1200" dirty="0" err="1"/>
              <a:t>AdicionarCliente</a:t>
            </a:r>
            <a:r>
              <a:rPr lang="en-US" sz="1200" dirty="0"/>
              <a:t>()</a:t>
            </a:r>
          </a:p>
          <a:p>
            <a:r>
              <a:rPr lang="en-US" sz="1200" dirty="0"/>
              <a:t>    {</a:t>
            </a:r>
          </a:p>
          <a:p>
            <a:r>
              <a:rPr lang="en-US" sz="1200" dirty="0"/>
              <a:t>        //</a:t>
            </a:r>
            <a:r>
              <a:rPr lang="en-US" sz="1200" dirty="0" err="1"/>
              <a:t>Valida</a:t>
            </a:r>
            <a:r>
              <a:rPr lang="en-US" sz="1200" dirty="0"/>
              <a:t> email</a:t>
            </a:r>
          </a:p>
          <a:p>
            <a:r>
              <a:rPr lang="en-US" sz="1200" dirty="0"/>
              <a:t>            …</a:t>
            </a:r>
          </a:p>
          <a:p>
            <a:r>
              <a:rPr lang="en-US" sz="1200" dirty="0"/>
              <a:t>       //</a:t>
            </a:r>
            <a:r>
              <a:rPr lang="en-US" sz="1200" dirty="0" err="1"/>
              <a:t>Valida</a:t>
            </a:r>
            <a:r>
              <a:rPr lang="en-US" sz="1200" dirty="0"/>
              <a:t> </a:t>
            </a:r>
            <a:r>
              <a:rPr lang="en-US" sz="1200" dirty="0" err="1"/>
              <a:t>documento</a:t>
            </a:r>
            <a:endParaRPr lang="pt-BR" sz="1200" dirty="0"/>
          </a:p>
          <a:p>
            <a:r>
              <a:rPr lang="en-US" sz="1200" dirty="0"/>
              <a:t>          …</a:t>
            </a:r>
          </a:p>
          <a:p>
            <a:r>
              <a:rPr lang="en-US" sz="1200" dirty="0"/>
              <a:t>      //Salva </a:t>
            </a:r>
            <a:r>
              <a:rPr lang="en-US" sz="1200" dirty="0" err="1"/>
              <a:t>Registro</a:t>
            </a:r>
            <a:endParaRPr lang="en-US" sz="1200" dirty="0"/>
          </a:p>
          <a:p>
            <a:r>
              <a:rPr lang="en-US" sz="1200" dirty="0"/>
              <a:t>         …    </a:t>
            </a:r>
          </a:p>
          <a:p>
            <a:r>
              <a:rPr lang="en-US" sz="1200" dirty="0"/>
              <a:t>      // </a:t>
            </a:r>
            <a:r>
              <a:rPr lang="en-US" sz="1200" dirty="0" err="1"/>
              <a:t>Envia</a:t>
            </a:r>
            <a:r>
              <a:rPr lang="en-US" sz="1200" dirty="0"/>
              <a:t> Email</a:t>
            </a:r>
          </a:p>
          <a:p>
            <a:r>
              <a:rPr lang="en-US" sz="1200" dirty="0"/>
              <a:t>          …</a:t>
            </a:r>
          </a:p>
          <a:p>
            <a:r>
              <a:rPr lang="en-US" sz="1200" dirty="0"/>
              <a:t>    }</a:t>
            </a:r>
          </a:p>
          <a:p>
            <a:r>
              <a:rPr lang="en-US" sz="1200" dirty="0"/>
              <a:t>}</a:t>
            </a:r>
          </a:p>
        </p:txBody>
      </p:sp>
      <p:sp>
        <p:nvSpPr>
          <p:cNvPr id="11" name="CaixaDeTexto 5">
            <a:extLst>
              <a:ext uri="{FF2B5EF4-FFF2-40B4-BE49-F238E27FC236}">
                <a16:creationId xmlns:a16="http://schemas.microsoft.com/office/drawing/2014/main" id="{97F4B462-6D28-324D-49CB-A0188D7121C4}"/>
              </a:ext>
            </a:extLst>
          </p:cNvPr>
          <p:cNvSpPr txBox="1"/>
          <p:nvPr/>
        </p:nvSpPr>
        <p:spPr>
          <a:xfrm>
            <a:off x="3130922" y="1474188"/>
            <a:ext cx="3101789" cy="3493264"/>
          </a:xfrm>
          <a:prstGeom prst="rect">
            <a:avLst/>
          </a:prstGeom>
          <a:solidFill>
            <a:srgbClr val="00B050">
              <a:alpha val="21000"/>
            </a:srgbClr>
          </a:solidFill>
          <a:ln w="28575">
            <a:solidFill>
              <a:schemeClr val="accent1"/>
            </a:solidFill>
          </a:ln>
        </p:spPr>
        <p:txBody>
          <a:bodyPr wrap="square">
            <a:spAutoFit/>
          </a:bodyPr>
          <a:lstStyle/>
          <a:p>
            <a:r>
              <a:rPr lang="en-US" sz="1200" dirty="0">
                <a:solidFill>
                  <a:schemeClr val="accent1"/>
                </a:solidFill>
              </a:rPr>
              <a:t>namespace </a:t>
            </a:r>
            <a:r>
              <a:rPr lang="en-US" sz="1200" dirty="0" err="1"/>
              <a:t>SRP.Solucao</a:t>
            </a:r>
            <a:r>
              <a:rPr lang="en-US" sz="1200" dirty="0"/>
              <a:t>;</a:t>
            </a:r>
          </a:p>
          <a:p>
            <a:endParaRPr lang="en-US" sz="500" dirty="0"/>
          </a:p>
          <a:p>
            <a:r>
              <a:rPr lang="en-US" sz="1200" dirty="0">
                <a:solidFill>
                  <a:schemeClr val="accent1"/>
                </a:solidFill>
              </a:rPr>
              <a:t>public class </a:t>
            </a:r>
            <a:r>
              <a:rPr lang="en-US" sz="1200" dirty="0" err="1"/>
              <a:t>Cliente</a:t>
            </a:r>
            <a:endParaRPr lang="en-US" sz="1200" dirty="0"/>
          </a:p>
          <a:p>
            <a:r>
              <a:rPr lang="en-US" sz="1200" dirty="0"/>
              <a:t>{</a:t>
            </a:r>
          </a:p>
          <a:p>
            <a:r>
              <a:rPr lang="en-US" sz="1200" dirty="0"/>
              <a:t>    //</a:t>
            </a:r>
            <a:r>
              <a:rPr lang="en-US" sz="1200" dirty="0" err="1"/>
              <a:t>atributos</a:t>
            </a:r>
            <a:endParaRPr lang="en-US" sz="1200" dirty="0"/>
          </a:p>
          <a:p>
            <a:r>
              <a:rPr lang="en-US" sz="1200" dirty="0"/>
              <a:t>        ---</a:t>
            </a:r>
          </a:p>
          <a:p>
            <a:r>
              <a:rPr lang="en-US" sz="1200" dirty="0"/>
              <a:t>    //</a:t>
            </a:r>
            <a:r>
              <a:rPr lang="en-US" sz="1200" dirty="0" err="1"/>
              <a:t>metodos</a:t>
            </a:r>
            <a:endParaRPr lang="en-US" sz="1200" dirty="0"/>
          </a:p>
          <a:p>
            <a:r>
              <a:rPr lang="en-US" sz="1200" dirty="0"/>
              <a:t>    </a:t>
            </a:r>
            <a:r>
              <a:rPr lang="en-US" sz="1200" dirty="0">
                <a:solidFill>
                  <a:schemeClr val="accent1"/>
                </a:solidFill>
              </a:rPr>
              <a:t>public string </a:t>
            </a:r>
            <a:r>
              <a:rPr lang="en-US" sz="1200" dirty="0" err="1"/>
              <a:t>AdicionarCliente</a:t>
            </a:r>
            <a:r>
              <a:rPr lang="en-US" sz="1200" dirty="0"/>
              <a:t>()</a:t>
            </a:r>
          </a:p>
          <a:p>
            <a:r>
              <a:rPr lang="en-US" sz="1200" dirty="0"/>
              <a:t>    {</a:t>
            </a:r>
          </a:p>
          <a:p>
            <a:r>
              <a:rPr lang="en-US" sz="1200" dirty="0"/>
              <a:t>        //</a:t>
            </a:r>
            <a:r>
              <a:rPr lang="en-US" sz="1200" dirty="0" err="1"/>
              <a:t>Valida</a:t>
            </a:r>
            <a:r>
              <a:rPr lang="en-US" sz="1200" dirty="0"/>
              <a:t> email</a:t>
            </a:r>
          </a:p>
          <a:p>
            <a:r>
              <a:rPr lang="en-US" sz="1200" dirty="0"/>
              <a:t>            </a:t>
            </a:r>
            <a:r>
              <a:rPr lang="en-US" sz="1200" dirty="0" err="1"/>
              <a:t>EmailService.Validar</a:t>
            </a:r>
            <a:r>
              <a:rPr lang="en-US" sz="1200" dirty="0"/>
              <a:t>(Email);</a:t>
            </a:r>
          </a:p>
          <a:p>
            <a:r>
              <a:rPr lang="en-US" sz="1200" dirty="0"/>
              <a:t>       //</a:t>
            </a:r>
            <a:r>
              <a:rPr lang="en-US" sz="1200" dirty="0" err="1"/>
              <a:t>Valida</a:t>
            </a:r>
            <a:r>
              <a:rPr lang="en-US" sz="1200" dirty="0"/>
              <a:t> </a:t>
            </a:r>
            <a:r>
              <a:rPr lang="en-US" sz="1200" dirty="0" err="1"/>
              <a:t>documento</a:t>
            </a:r>
            <a:endParaRPr lang="pt-BR" sz="1200" dirty="0"/>
          </a:p>
          <a:p>
            <a:r>
              <a:rPr lang="en-US" sz="1200" dirty="0"/>
              <a:t>            </a:t>
            </a:r>
            <a:r>
              <a:rPr lang="en-US" sz="1200" dirty="0" err="1"/>
              <a:t>ClienteValidacao.Validar</a:t>
            </a:r>
            <a:r>
              <a:rPr lang="en-US" sz="1200" dirty="0"/>
              <a:t>(</a:t>
            </a:r>
            <a:r>
              <a:rPr lang="en-US" sz="1200" dirty="0" err="1"/>
              <a:t>Documento</a:t>
            </a:r>
            <a:r>
              <a:rPr lang="en-US" sz="1200" dirty="0"/>
              <a:t>);             </a:t>
            </a:r>
          </a:p>
          <a:p>
            <a:r>
              <a:rPr lang="en-US" sz="1200" dirty="0"/>
              <a:t>       //Salva </a:t>
            </a:r>
            <a:r>
              <a:rPr lang="en-US" sz="1200" dirty="0" err="1"/>
              <a:t>Registro</a:t>
            </a:r>
            <a:endParaRPr lang="en-US" sz="1200" dirty="0"/>
          </a:p>
          <a:p>
            <a:r>
              <a:rPr lang="en-US" sz="1200" dirty="0"/>
              <a:t>           </a:t>
            </a:r>
            <a:r>
              <a:rPr lang="en-US" sz="1200" dirty="0" err="1"/>
              <a:t>ClienteRepositorio.Salvar</a:t>
            </a:r>
            <a:r>
              <a:rPr lang="en-US" sz="1200" dirty="0"/>
              <a:t>(</a:t>
            </a:r>
            <a:r>
              <a:rPr lang="en-US" sz="1200" dirty="0" err="1"/>
              <a:t>Cliente</a:t>
            </a:r>
            <a:r>
              <a:rPr lang="en-US" sz="1200" dirty="0"/>
              <a:t>);  </a:t>
            </a:r>
          </a:p>
          <a:p>
            <a:r>
              <a:rPr lang="en-US" sz="1200" dirty="0"/>
              <a:t>      // </a:t>
            </a:r>
            <a:r>
              <a:rPr lang="en-US" sz="1200" dirty="0" err="1"/>
              <a:t>Envia</a:t>
            </a:r>
            <a:r>
              <a:rPr lang="en-US" sz="1200" dirty="0"/>
              <a:t> Email</a:t>
            </a:r>
          </a:p>
          <a:p>
            <a:r>
              <a:rPr lang="en-US" sz="1200" dirty="0"/>
              <a:t>           </a:t>
            </a:r>
            <a:r>
              <a:rPr lang="en-US" sz="1200" dirty="0" err="1"/>
              <a:t>EmailService.Enviar</a:t>
            </a:r>
            <a:r>
              <a:rPr lang="en-US" sz="1200" dirty="0"/>
              <a:t>(</a:t>
            </a:r>
            <a:r>
              <a:rPr lang="en-US" sz="1200" dirty="0" err="1"/>
              <a:t>Cliente</a:t>
            </a:r>
            <a:r>
              <a:rPr lang="en-US" sz="1200" dirty="0"/>
              <a:t>);</a:t>
            </a:r>
          </a:p>
          <a:p>
            <a:r>
              <a:rPr lang="en-US" sz="1200" dirty="0"/>
              <a:t>    }</a:t>
            </a:r>
            <a:br>
              <a:rPr lang="en-US" sz="1200" dirty="0"/>
            </a:br>
            <a:r>
              <a:rPr lang="en-US" sz="1200" dirty="0"/>
              <a:t>}</a:t>
            </a:r>
          </a:p>
        </p:txBody>
      </p:sp>
      <p:sp>
        <p:nvSpPr>
          <p:cNvPr id="12" name="CaixaDeTexto 5">
            <a:extLst>
              <a:ext uri="{FF2B5EF4-FFF2-40B4-BE49-F238E27FC236}">
                <a16:creationId xmlns:a16="http://schemas.microsoft.com/office/drawing/2014/main" id="{907F2C4B-44C2-221C-213A-82B83A268175}"/>
              </a:ext>
            </a:extLst>
          </p:cNvPr>
          <p:cNvSpPr txBox="1"/>
          <p:nvPr/>
        </p:nvSpPr>
        <p:spPr>
          <a:xfrm>
            <a:off x="6335697" y="1474188"/>
            <a:ext cx="2556535" cy="2569934"/>
          </a:xfrm>
          <a:prstGeom prst="rect">
            <a:avLst/>
          </a:prstGeom>
          <a:solidFill>
            <a:srgbClr val="00B050">
              <a:alpha val="21000"/>
            </a:srgbClr>
          </a:solidFill>
          <a:ln w="28575">
            <a:solidFill>
              <a:schemeClr val="accent1"/>
            </a:solidFill>
          </a:ln>
        </p:spPr>
        <p:txBody>
          <a:bodyPr wrap="square">
            <a:spAutoFit/>
          </a:bodyPr>
          <a:lstStyle/>
          <a:p>
            <a:r>
              <a:rPr lang="en-US" sz="1200" dirty="0">
                <a:solidFill>
                  <a:schemeClr val="accent1"/>
                </a:solidFill>
              </a:rPr>
              <a:t>namespace </a:t>
            </a:r>
            <a:r>
              <a:rPr lang="en-US" sz="1200" dirty="0" err="1"/>
              <a:t>SRP.Solucao</a:t>
            </a:r>
            <a:r>
              <a:rPr lang="en-US" sz="1200" dirty="0"/>
              <a:t>;</a:t>
            </a:r>
          </a:p>
          <a:p>
            <a:endParaRPr lang="en-US" sz="500" dirty="0">
              <a:solidFill>
                <a:schemeClr val="accent1"/>
              </a:solidFill>
            </a:endParaRPr>
          </a:p>
          <a:p>
            <a:r>
              <a:rPr lang="en-US" sz="1200" dirty="0">
                <a:solidFill>
                  <a:schemeClr val="accent1"/>
                </a:solidFill>
              </a:rPr>
              <a:t>public class </a:t>
            </a:r>
            <a:r>
              <a:rPr lang="en-US" sz="1200" dirty="0" err="1">
                <a:solidFill>
                  <a:schemeClr val="accent1"/>
                </a:solidFill>
              </a:rPr>
              <a:t>E</a:t>
            </a:r>
            <a:r>
              <a:rPr lang="en-US" sz="1200" dirty="0" err="1"/>
              <a:t>mailServico</a:t>
            </a:r>
            <a:endParaRPr lang="en-US" sz="1200" dirty="0"/>
          </a:p>
          <a:p>
            <a:r>
              <a:rPr lang="en-US" sz="1200" dirty="0"/>
              <a:t>{</a:t>
            </a:r>
          </a:p>
          <a:p>
            <a:r>
              <a:rPr lang="en-US" sz="1200" dirty="0"/>
              <a:t>    //</a:t>
            </a:r>
            <a:r>
              <a:rPr lang="en-US" sz="1200" dirty="0" err="1"/>
              <a:t>metodos</a:t>
            </a:r>
            <a:endParaRPr lang="en-US" sz="1200" dirty="0"/>
          </a:p>
          <a:p>
            <a:r>
              <a:rPr lang="en-US" sz="1200" dirty="0">
                <a:solidFill>
                  <a:schemeClr val="accent1"/>
                </a:solidFill>
              </a:rPr>
              <a:t>    public bool</a:t>
            </a:r>
            <a:r>
              <a:rPr lang="en-US" sz="1200" dirty="0"/>
              <a:t> Validar(string email)</a:t>
            </a:r>
          </a:p>
          <a:p>
            <a:r>
              <a:rPr lang="en-US" sz="1200" dirty="0"/>
              <a:t>    {</a:t>
            </a:r>
          </a:p>
          <a:p>
            <a:r>
              <a:rPr lang="en-US" sz="1200" dirty="0"/>
              <a:t>         ….</a:t>
            </a:r>
          </a:p>
          <a:p>
            <a:r>
              <a:rPr lang="en-US" sz="1200" dirty="0"/>
              <a:t>    }</a:t>
            </a:r>
          </a:p>
          <a:p>
            <a:r>
              <a:rPr lang="en-US" sz="1200" dirty="0"/>
              <a:t>    </a:t>
            </a:r>
            <a:r>
              <a:rPr lang="en-US" sz="1200" dirty="0">
                <a:solidFill>
                  <a:schemeClr val="accent1"/>
                </a:solidFill>
              </a:rPr>
              <a:t>public bool </a:t>
            </a:r>
            <a:r>
              <a:rPr lang="en-US" sz="1200" dirty="0" err="1"/>
              <a:t>Enviar</a:t>
            </a:r>
            <a:r>
              <a:rPr lang="en-US" sz="1200" dirty="0"/>
              <a:t>(</a:t>
            </a:r>
            <a:r>
              <a:rPr lang="en-US" sz="1200" dirty="0" err="1"/>
              <a:t>Cliente</a:t>
            </a:r>
            <a:r>
              <a:rPr lang="en-US" sz="1200" dirty="0"/>
              <a:t> </a:t>
            </a:r>
            <a:r>
              <a:rPr lang="en-US" sz="1200" dirty="0" err="1"/>
              <a:t>ckiente</a:t>
            </a:r>
            <a:r>
              <a:rPr lang="en-US" sz="1200" dirty="0"/>
              <a:t>)</a:t>
            </a:r>
          </a:p>
          <a:p>
            <a:r>
              <a:rPr lang="en-US" sz="1200" dirty="0"/>
              <a:t>    {</a:t>
            </a:r>
          </a:p>
          <a:p>
            <a:r>
              <a:rPr lang="en-US" sz="1200" dirty="0"/>
              <a:t>         ...</a:t>
            </a:r>
          </a:p>
          <a:p>
            <a:r>
              <a:rPr lang="en-US" sz="1200" dirty="0"/>
              <a:t>    }</a:t>
            </a:r>
          </a:p>
          <a:p>
            <a:r>
              <a:rPr lang="en-US" sz="1200" dirty="0"/>
              <a:t>}</a:t>
            </a:r>
          </a:p>
        </p:txBody>
      </p:sp>
      <p:sp>
        <p:nvSpPr>
          <p:cNvPr id="13" name="CaixaDeTexto 5">
            <a:extLst>
              <a:ext uri="{FF2B5EF4-FFF2-40B4-BE49-F238E27FC236}">
                <a16:creationId xmlns:a16="http://schemas.microsoft.com/office/drawing/2014/main" id="{CCB48A80-6F25-24FD-1DD5-FF1975DE0376}"/>
              </a:ext>
            </a:extLst>
          </p:cNvPr>
          <p:cNvSpPr txBox="1"/>
          <p:nvPr/>
        </p:nvSpPr>
        <p:spPr>
          <a:xfrm>
            <a:off x="6321193" y="4106306"/>
            <a:ext cx="2842471" cy="1831271"/>
          </a:xfrm>
          <a:prstGeom prst="rect">
            <a:avLst/>
          </a:prstGeom>
          <a:solidFill>
            <a:srgbClr val="00B050">
              <a:alpha val="21000"/>
            </a:srgbClr>
          </a:solidFill>
          <a:ln w="28575">
            <a:solidFill>
              <a:schemeClr val="accent1"/>
            </a:solidFill>
          </a:ln>
        </p:spPr>
        <p:txBody>
          <a:bodyPr wrap="square">
            <a:spAutoFit/>
          </a:bodyPr>
          <a:lstStyle/>
          <a:p>
            <a:r>
              <a:rPr lang="en-US" sz="1200" dirty="0">
                <a:solidFill>
                  <a:schemeClr val="accent1"/>
                </a:solidFill>
              </a:rPr>
              <a:t>namespace </a:t>
            </a:r>
            <a:r>
              <a:rPr lang="en-US" sz="1200" dirty="0" err="1"/>
              <a:t>SRP.Solucao</a:t>
            </a:r>
            <a:r>
              <a:rPr lang="en-US" sz="1200" dirty="0"/>
              <a:t>;</a:t>
            </a:r>
          </a:p>
          <a:p>
            <a:endParaRPr lang="en-US" sz="500" dirty="0"/>
          </a:p>
          <a:p>
            <a:r>
              <a:rPr lang="en-US" sz="1200" dirty="0">
                <a:solidFill>
                  <a:schemeClr val="accent1"/>
                </a:solidFill>
              </a:rPr>
              <a:t>public class </a:t>
            </a:r>
            <a:r>
              <a:rPr lang="en-US" sz="1200" dirty="0" err="1"/>
              <a:t>ClienteValidacao</a:t>
            </a:r>
            <a:endParaRPr lang="en-US" sz="1200" dirty="0"/>
          </a:p>
          <a:p>
            <a:r>
              <a:rPr lang="en-US" sz="1200" dirty="0"/>
              <a:t>{</a:t>
            </a:r>
          </a:p>
          <a:p>
            <a:r>
              <a:rPr lang="en-US" sz="1200" dirty="0"/>
              <a:t>    //</a:t>
            </a:r>
            <a:r>
              <a:rPr lang="en-US" sz="1200" dirty="0" err="1"/>
              <a:t>metodos</a:t>
            </a:r>
            <a:endParaRPr lang="en-US" sz="1200" dirty="0"/>
          </a:p>
          <a:p>
            <a:r>
              <a:rPr lang="en-US" sz="1200" dirty="0">
                <a:solidFill>
                  <a:schemeClr val="accent1"/>
                </a:solidFill>
              </a:rPr>
              <a:t>    public bool </a:t>
            </a:r>
            <a:r>
              <a:rPr lang="en-US" sz="1200" dirty="0"/>
              <a:t>Validar(string </a:t>
            </a:r>
            <a:r>
              <a:rPr lang="en-US" sz="1200" dirty="0" err="1"/>
              <a:t>dcocumento</a:t>
            </a:r>
            <a:r>
              <a:rPr lang="en-US" sz="1200" dirty="0"/>
              <a:t>)</a:t>
            </a:r>
          </a:p>
          <a:p>
            <a:r>
              <a:rPr lang="en-US" sz="1200" dirty="0"/>
              <a:t>    {</a:t>
            </a:r>
          </a:p>
          <a:p>
            <a:r>
              <a:rPr lang="en-US" sz="1200" dirty="0"/>
              <a:t>       …</a:t>
            </a:r>
          </a:p>
          <a:p>
            <a:r>
              <a:rPr lang="en-US" sz="1200" dirty="0"/>
              <a:t>    }</a:t>
            </a:r>
          </a:p>
          <a:p>
            <a:r>
              <a:rPr lang="en-US" sz="1200" dirty="0"/>
              <a:t>}</a:t>
            </a:r>
          </a:p>
        </p:txBody>
      </p:sp>
      <p:sp>
        <p:nvSpPr>
          <p:cNvPr id="14" name="CaixaDeTexto 5">
            <a:extLst>
              <a:ext uri="{FF2B5EF4-FFF2-40B4-BE49-F238E27FC236}">
                <a16:creationId xmlns:a16="http://schemas.microsoft.com/office/drawing/2014/main" id="{05F80CEA-B66E-5281-4350-1A70AE45D451}"/>
              </a:ext>
            </a:extLst>
          </p:cNvPr>
          <p:cNvSpPr txBox="1"/>
          <p:nvPr/>
        </p:nvSpPr>
        <p:spPr>
          <a:xfrm>
            <a:off x="8995218" y="1475228"/>
            <a:ext cx="2484801" cy="1831271"/>
          </a:xfrm>
          <a:prstGeom prst="rect">
            <a:avLst/>
          </a:prstGeom>
          <a:solidFill>
            <a:srgbClr val="00B050">
              <a:alpha val="21000"/>
            </a:srgbClr>
          </a:solidFill>
          <a:ln w="28575">
            <a:solidFill>
              <a:schemeClr val="accent1"/>
            </a:solidFill>
          </a:ln>
        </p:spPr>
        <p:txBody>
          <a:bodyPr wrap="square">
            <a:spAutoFit/>
          </a:bodyPr>
          <a:lstStyle/>
          <a:p>
            <a:r>
              <a:rPr lang="en-US" sz="1200" b="1" dirty="0">
                <a:solidFill>
                  <a:schemeClr val="accent1"/>
                </a:solidFill>
              </a:rPr>
              <a:t>namespace </a:t>
            </a:r>
            <a:r>
              <a:rPr lang="en-US" sz="1200" b="1" dirty="0" err="1"/>
              <a:t>SRP.Solucao</a:t>
            </a:r>
            <a:r>
              <a:rPr lang="en-US" sz="1200" b="1" dirty="0"/>
              <a:t>;</a:t>
            </a:r>
          </a:p>
          <a:p>
            <a:endParaRPr lang="en-US" sz="500" b="1" dirty="0"/>
          </a:p>
          <a:p>
            <a:r>
              <a:rPr lang="en-US" sz="1200" b="1" dirty="0">
                <a:solidFill>
                  <a:schemeClr val="accent1"/>
                </a:solidFill>
              </a:rPr>
              <a:t>public class </a:t>
            </a:r>
            <a:r>
              <a:rPr lang="en-US" sz="1200" b="1" dirty="0" err="1"/>
              <a:t>ClienteRepositorio</a:t>
            </a:r>
            <a:endParaRPr lang="en-US" sz="1200" b="1" dirty="0"/>
          </a:p>
          <a:p>
            <a:r>
              <a:rPr lang="en-US" sz="1200" b="1" dirty="0"/>
              <a:t>{</a:t>
            </a:r>
          </a:p>
          <a:p>
            <a:r>
              <a:rPr lang="en-US" sz="1200" dirty="0"/>
              <a:t>    //</a:t>
            </a:r>
            <a:r>
              <a:rPr lang="en-US" sz="1200" dirty="0" err="1"/>
              <a:t>metodos</a:t>
            </a:r>
            <a:endParaRPr lang="en-US" sz="1200" dirty="0"/>
          </a:p>
          <a:p>
            <a:r>
              <a:rPr lang="en-US" sz="1200" b="1" dirty="0"/>
              <a:t>    public bool </a:t>
            </a:r>
            <a:r>
              <a:rPr lang="en-US" sz="1200" b="1" dirty="0" err="1"/>
              <a:t>Salvar</a:t>
            </a:r>
            <a:r>
              <a:rPr lang="en-US" sz="1200" b="1" dirty="0"/>
              <a:t>(</a:t>
            </a:r>
            <a:r>
              <a:rPr lang="en-US" sz="1200" b="1" dirty="0" err="1"/>
              <a:t>Cliente</a:t>
            </a:r>
            <a:r>
              <a:rPr lang="en-US" sz="1200" b="1" dirty="0"/>
              <a:t> </a:t>
            </a:r>
            <a:r>
              <a:rPr lang="en-US" sz="1200" b="1" dirty="0" err="1"/>
              <a:t>cliente</a:t>
            </a:r>
            <a:r>
              <a:rPr lang="en-US" sz="1200" b="1" dirty="0"/>
              <a:t>)</a:t>
            </a:r>
          </a:p>
          <a:p>
            <a:r>
              <a:rPr lang="en-US" sz="1200" b="1" dirty="0"/>
              <a:t>    {</a:t>
            </a:r>
          </a:p>
          <a:p>
            <a:r>
              <a:rPr lang="en-US" sz="1200" b="1" dirty="0"/>
              <a:t>             ….</a:t>
            </a:r>
          </a:p>
          <a:p>
            <a:r>
              <a:rPr lang="en-US" sz="1200" b="1" dirty="0"/>
              <a:t>    }</a:t>
            </a:r>
          </a:p>
          <a:p>
            <a:r>
              <a:rPr lang="en-US" sz="1200" b="1" dirty="0"/>
              <a:t>}</a:t>
            </a:r>
          </a:p>
        </p:txBody>
      </p:sp>
    </p:spTree>
    <p:extLst>
      <p:ext uri="{BB962C8B-B14F-4D97-AF65-F5344CB8AC3E}">
        <p14:creationId xmlns:p14="http://schemas.microsoft.com/office/powerpoint/2010/main" val="38459787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1508105"/>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a:solidFill>
                  <a:schemeClr val="bg1"/>
                </a:solidFill>
              </a:rPr>
              <a:t>O</a:t>
            </a:r>
            <a:r>
              <a:rPr lang="pt-BR" sz="2400" dirty="0">
                <a:solidFill>
                  <a:schemeClr val="bg1"/>
                </a:solidFill>
              </a:rPr>
              <a:t>pen-</a:t>
            </a:r>
            <a:r>
              <a:rPr lang="pt-BR" sz="2400" dirty="0" err="1">
                <a:solidFill>
                  <a:schemeClr val="bg1"/>
                </a:solidFill>
              </a:rPr>
              <a:t>Closed</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Aberto-Fechado </a:t>
            </a:r>
          </a:p>
          <a:p>
            <a:pPr algn="ctr"/>
            <a:r>
              <a:rPr lang="pt-BR" sz="2400" dirty="0">
                <a:solidFill>
                  <a:schemeClr val="bg1"/>
                </a:solidFill>
              </a:rPr>
              <a:t>Objetos ou entidades devem estar abertos para extensão, mas fechados para modificação</a:t>
            </a:r>
          </a:p>
        </p:txBody>
      </p:sp>
      <p:cxnSp>
        <p:nvCxnSpPr>
          <p:cNvPr id="9" name="Straight Connector 8">
            <a:extLst>
              <a:ext uri="{FF2B5EF4-FFF2-40B4-BE49-F238E27FC236}">
                <a16:creationId xmlns:a16="http://schemas.microsoft.com/office/drawing/2014/main" id="{924D56A8-CD00-59DC-701D-BC379B7CB327}"/>
              </a:ext>
            </a:extLst>
          </p:cNvPr>
          <p:cNvCxnSpPr>
            <a:cxnSpLocks/>
          </p:cNvCxnSpPr>
          <p:nvPr/>
        </p:nvCxnSpPr>
        <p:spPr>
          <a:xfrm flipV="1">
            <a:off x="507219" y="1755207"/>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CaixaDeTexto 10">
            <a:extLst>
              <a:ext uri="{FF2B5EF4-FFF2-40B4-BE49-F238E27FC236}">
                <a16:creationId xmlns:a16="http://schemas.microsoft.com/office/drawing/2014/main" id="{C6D867CD-C9B7-C7B6-0931-FEC94AED9818}"/>
              </a:ext>
            </a:extLst>
          </p:cNvPr>
          <p:cNvSpPr txBox="1"/>
          <p:nvPr/>
        </p:nvSpPr>
        <p:spPr>
          <a:xfrm>
            <a:off x="507260" y="2004485"/>
            <a:ext cx="10972800" cy="707886"/>
          </a:xfrm>
          <a:prstGeom prst="rect">
            <a:avLst/>
          </a:prstGeom>
          <a:noFill/>
        </p:spPr>
        <p:txBody>
          <a:bodyPr wrap="square">
            <a:spAutoFit/>
          </a:bodyPr>
          <a:lstStyle/>
          <a:p>
            <a:pPr algn="just"/>
            <a:r>
              <a:rPr lang="pt-BR" sz="2000" dirty="0">
                <a:solidFill>
                  <a:schemeClr val="accent1"/>
                </a:solidFill>
              </a:rPr>
              <a:t>Ou seja, quando novos comportamentos e recursos precisam ser adicionados no software, devemos estender e não alterar o código fonte original.</a:t>
            </a:r>
          </a:p>
        </p:txBody>
      </p:sp>
      <p:sp>
        <p:nvSpPr>
          <p:cNvPr id="8" name="CaixaDeTexto 5">
            <a:extLst>
              <a:ext uri="{FF2B5EF4-FFF2-40B4-BE49-F238E27FC236}">
                <a16:creationId xmlns:a16="http://schemas.microsoft.com/office/drawing/2014/main" id="{C9886CFD-D099-E522-131C-330586DE769E}"/>
              </a:ext>
            </a:extLst>
          </p:cNvPr>
          <p:cNvSpPr txBox="1"/>
          <p:nvPr/>
        </p:nvSpPr>
        <p:spPr>
          <a:xfrm>
            <a:off x="507260" y="2869999"/>
            <a:ext cx="10972800" cy="1323439"/>
          </a:xfrm>
          <a:prstGeom prst="rect">
            <a:avLst/>
          </a:prstGeom>
          <a:noFill/>
        </p:spPr>
        <p:txBody>
          <a:bodyPr wrap="square">
            <a:spAutoFit/>
          </a:bodyPr>
          <a:lstStyle/>
          <a:p>
            <a:pPr algn="just"/>
            <a:r>
              <a:rPr lang="pt-BR" sz="2000" dirty="0">
                <a:solidFill>
                  <a:schemeClr val="accent1"/>
                </a:solidFill>
              </a:rPr>
              <a:t>Open-</a:t>
            </a:r>
            <a:r>
              <a:rPr lang="pt-BR" sz="2000" dirty="0" err="1">
                <a:solidFill>
                  <a:schemeClr val="accent1"/>
                </a:solidFill>
              </a:rPr>
              <a:t>Closed</a:t>
            </a:r>
            <a:r>
              <a:rPr lang="pt-BR" sz="2000" dirty="0">
                <a:solidFill>
                  <a:schemeClr val="accent1"/>
                </a:solidFill>
              </a:rPr>
              <a:t> </a:t>
            </a:r>
            <a:r>
              <a:rPr lang="pt-BR" sz="2000" dirty="0" err="1">
                <a:solidFill>
                  <a:schemeClr val="accent1"/>
                </a:solidFill>
              </a:rPr>
              <a:t>Principle</a:t>
            </a:r>
            <a:r>
              <a:rPr lang="pt-BR" sz="2000" dirty="0">
                <a:solidFill>
                  <a:schemeClr val="accent1"/>
                </a:solidFill>
              </a:rPr>
              <a:t> também é base para o padrão de projeto </a:t>
            </a:r>
            <a:r>
              <a:rPr lang="pt-BR" sz="2000" dirty="0" err="1">
                <a:solidFill>
                  <a:schemeClr val="accent1"/>
                </a:solidFill>
              </a:rPr>
              <a:t>Strategy</a:t>
            </a:r>
            <a:r>
              <a:rPr lang="pt-BR" sz="2000" dirty="0">
                <a:solidFill>
                  <a:schemeClr val="accent1"/>
                </a:solidFill>
              </a:rPr>
              <a:t> </a:t>
            </a:r>
          </a:p>
          <a:p>
            <a:pPr algn="just"/>
            <a:r>
              <a:rPr lang="pt-BR" sz="2000" dirty="0">
                <a:solidFill>
                  <a:schemeClr val="accent1"/>
                </a:solidFill>
              </a:rPr>
              <a:t>Sua principal vantagem é a facilidade na adição de novos requisitos, </a:t>
            </a:r>
          </a:p>
          <a:p>
            <a:pPr algn="just"/>
            <a:r>
              <a:rPr lang="pt-BR" sz="2000" dirty="0">
                <a:solidFill>
                  <a:schemeClr val="accent1"/>
                </a:solidFill>
              </a:rPr>
              <a:t>diminuindo as chances de introduzir novos bugs ou bugs de menor expressão, pois o novo comportamento fica isolado, e o que estava funcionando provavelmente continuara funcionando.</a:t>
            </a:r>
          </a:p>
        </p:txBody>
      </p:sp>
    </p:spTree>
    <p:extLst>
      <p:ext uri="{BB962C8B-B14F-4D97-AF65-F5344CB8AC3E}">
        <p14:creationId xmlns:p14="http://schemas.microsoft.com/office/powerpoint/2010/main" val="14387826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1508105"/>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a:solidFill>
                  <a:schemeClr val="bg1"/>
                </a:solidFill>
              </a:rPr>
              <a:t>O</a:t>
            </a:r>
            <a:r>
              <a:rPr lang="pt-BR" sz="2400" dirty="0">
                <a:solidFill>
                  <a:schemeClr val="bg1"/>
                </a:solidFill>
              </a:rPr>
              <a:t>pen-</a:t>
            </a:r>
            <a:r>
              <a:rPr lang="pt-BR" sz="2400" dirty="0" err="1">
                <a:solidFill>
                  <a:schemeClr val="bg1"/>
                </a:solidFill>
              </a:rPr>
              <a:t>Closed</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Aberto-Fechado </a:t>
            </a:r>
          </a:p>
          <a:p>
            <a:pPr algn="ctr"/>
            <a:r>
              <a:rPr lang="pt-BR" sz="2400" dirty="0">
                <a:solidFill>
                  <a:schemeClr val="bg1"/>
                </a:solidFill>
              </a:rPr>
              <a:t>Objetos ou entidades devem estar abertos para extensão, mas fechados para modificação</a:t>
            </a:r>
          </a:p>
        </p:txBody>
      </p:sp>
      <p:sp>
        <p:nvSpPr>
          <p:cNvPr id="10" name="TextBox 9">
            <a:extLst>
              <a:ext uri="{FF2B5EF4-FFF2-40B4-BE49-F238E27FC236}">
                <a16:creationId xmlns:a16="http://schemas.microsoft.com/office/drawing/2014/main" id="{207C83BC-2A96-EDBE-5280-389A0AC2C534}"/>
              </a:ext>
            </a:extLst>
          </p:cNvPr>
          <p:cNvSpPr txBox="1"/>
          <p:nvPr/>
        </p:nvSpPr>
        <p:spPr>
          <a:xfrm>
            <a:off x="1805505" y="1732040"/>
            <a:ext cx="5088812" cy="4524315"/>
          </a:xfrm>
          <a:prstGeom prst="rect">
            <a:avLst/>
          </a:prstGeom>
          <a:solidFill>
            <a:srgbClr val="FF000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OCP.Violacao</a:t>
            </a:r>
            <a:r>
              <a:rPr lang="en-US" sz="1000" dirty="0">
                <a:solidFill>
                  <a:srgbClr val="000000"/>
                </a:solidFill>
                <a:latin typeface="Cascadia Mono" panose="020B0609020000020004" pitchFamily="49" charset="0"/>
              </a:rPr>
              <a:t>;</a:t>
            </a:r>
          </a:p>
          <a:p>
            <a:endParaRPr lang="en-US" sz="600" dirty="0">
              <a:solidFill>
                <a:srgbClr val="000000"/>
              </a:solidFill>
              <a:latin typeface="Cascadia Mono" panose="020B0609020000020004" pitchFamily="49" charset="0"/>
            </a:endParaRPr>
          </a:p>
          <a:p>
            <a:r>
              <a:rPr lang="en-US" sz="1000" dirty="0">
                <a:solidFill>
                  <a:srgbClr val="0000FF"/>
                </a:solidFill>
                <a:latin typeface="Cascadia Mono" panose="020B0609020000020004" pitchFamily="49" charset="0"/>
              </a:rPr>
              <a:t>internal</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class</a:t>
            </a:r>
            <a:r>
              <a:rPr lang="en-US" sz="1000" dirty="0">
                <a:solidFill>
                  <a:srgbClr val="000000"/>
                </a:solidFill>
                <a:latin typeface="Cascadia Mono" panose="020B0609020000020004" pitchFamily="49" charset="0"/>
              </a:rPr>
              <a:t> </a:t>
            </a:r>
            <a:r>
              <a:rPr lang="en-US" sz="1000" dirty="0" err="1">
                <a:solidFill>
                  <a:srgbClr val="2B91AF"/>
                </a:solidFill>
                <a:latin typeface="Cascadia Mono" panose="020B0609020000020004" pitchFamily="49" charset="0"/>
              </a:rPr>
              <a:t>Pedido</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Id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DateTime</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DataHoraPedido</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 = </a:t>
            </a:r>
            <a:r>
              <a:rPr lang="en-US" sz="1000" dirty="0" err="1">
                <a:solidFill>
                  <a:srgbClr val="000000"/>
                </a:solidFill>
                <a:latin typeface="Cascadia Mono" panose="020B0609020000020004" pitchFamily="49" charset="0"/>
              </a:rPr>
              <a:t>DateTime.Now</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IdCliente</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PedidoTipo</a:t>
            </a:r>
            <a:r>
              <a:rPr lang="en-US" sz="1000" dirty="0">
                <a:solidFill>
                  <a:srgbClr val="000000"/>
                </a:solidFill>
                <a:latin typeface="Cascadia Mono" panose="020B0609020000020004" pitchFamily="49" charset="0"/>
              </a:rPr>
              <a:t> Tipo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Fornecimento</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NumPedido</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List&lt;</a:t>
            </a:r>
            <a:r>
              <a:rPr lang="en-US" sz="1000" dirty="0" err="1">
                <a:solidFill>
                  <a:srgbClr val="000000"/>
                </a:solidFill>
                <a:latin typeface="Cascadia Mono" panose="020B0609020000020004" pitchFamily="49" charset="0"/>
              </a:rPr>
              <a:t>PedidoItem</a:t>
            </a:r>
            <a:r>
              <a:rPr lang="en-US" sz="1000" dirty="0">
                <a:solidFill>
                  <a:srgbClr val="000000"/>
                </a:solidFill>
                <a:latin typeface="Cascadia Mono" panose="020B0609020000020004" pitchFamily="49" charset="0"/>
              </a:rPr>
              <a:t>&gt; </a:t>
            </a:r>
            <a:r>
              <a:rPr lang="en-US" sz="1000" dirty="0" err="1">
                <a:solidFill>
                  <a:srgbClr val="000000"/>
                </a:solidFill>
                <a:latin typeface="Cascadia Mono" panose="020B0609020000020004" pitchFamily="49" charset="0"/>
              </a:rPr>
              <a:t>Itens</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Status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 = 1;</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bool</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ValidarPedidoDeVenda</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valido</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false</a:t>
            </a:r>
            <a:r>
              <a:rPr lang="en-US" sz="1000" dirty="0">
                <a:solidFill>
                  <a:srgbClr val="000000"/>
                </a:solidFill>
                <a:latin typeface="Cascadia Mono" panose="020B0609020000020004" pitchFamily="49" charset="0"/>
              </a:rPr>
              <a:t>;</a:t>
            </a:r>
          </a:p>
          <a:p>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a:t>
            </a:r>
            <a:r>
              <a:rPr lang="en-US" sz="1000" dirty="0">
                <a:solidFill>
                  <a:srgbClr val="008000"/>
                </a:solidFill>
                <a:latin typeface="Cascadia Mono" panose="020B0609020000020004" pitchFamily="49" charset="0"/>
              </a:rPr>
              <a:t>//</a:t>
            </a:r>
            <a:r>
              <a:rPr lang="en-US" sz="1000" dirty="0" err="1">
                <a:solidFill>
                  <a:srgbClr val="008000"/>
                </a:solidFill>
                <a:latin typeface="Cascadia Mono" panose="020B0609020000020004" pitchFamily="49" charset="0"/>
              </a:rPr>
              <a:t>ValidaQtdeEstoque</a:t>
            </a:r>
            <a:r>
              <a:rPr lang="en-US" sz="1000" dirty="0">
                <a:solidFill>
                  <a:srgbClr val="008000"/>
                </a:solidFill>
                <a:latin typeface="Cascadia Mono" panose="020B0609020000020004" pitchFamily="49" charset="0"/>
              </a:rPr>
              <a:t>();</a:t>
            </a:r>
            <a:endParaRPr lang="en-US" sz="1000" dirty="0">
              <a:solidFill>
                <a:srgbClr val="000000"/>
              </a:solidFill>
              <a:latin typeface="Cascadia Mono" panose="020B0609020000020004" pitchFamily="49" charset="0"/>
            </a:endParaRPr>
          </a:p>
          <a:p>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if</a:t>
            </a:r>
            <a:r>
              <a:rPr lang="en-US" sz="1000" dirty="0">
                <a:solidFill>
                  <a:srgbClr val="000000"/>
                </a:solidFill>
                <a:latin typeface="Cascadia Mono" panose="020B0609020000020004" pitchFamily="49" charset="0"/>
              </a:rPr>
              <a:t> (Tipo == </a:t>
            </a:r>
            <a:r>
              <a:rPr lang="en-US" sz="1000" dirty="0" err="1">
                <a:solidFill>
                  <a:srgbClr val="000000"/>
                </a:solidFill>
                <a:latin typeface="Cascadia Mono" panose="020B0609020000020004" pitchFamily="49" charset="0"/>
              </a:rPr>
              <a:t>PedidoTipo.Movel</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8000"/>
                </a:solidFill>
                <a:latin typeface="Cascadia Mono" panose="020B0609020000020004" pitchFamily="49" charset="0"/>
              </a:rPr>
              <a:t>// </a:t>
            </a:r>
            <a:r>
              <a:rPr lang="en-US" sz="1000" dirty="0" err="1">
                <a:solidFill>
                  <a:srgbClr val="008000"/>
                </a:solidFill>
                <a:latin typeface="Cascadia Mono" panose="020B0609020000020004" pitchFamily="49" charset="0"/>
              </a:rPr>
              <a:t>ValidarOrigem</a:t>
            </a:r>
            <a:r>
              <a:rPr lang="en-US" sz="1000" dirty="0">
                <a:solidFill>
                  <a:srgbClr val="008000"/>
                </a:solidFill>
                <a:latin typeface="Cascadia Mono" panose="020B0609020000020004" pitchFamily="49" charset="0"/>
              </a:rPr>
              <a:t>();</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valido</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true</a:t>
            </a:r>
            <a:r>
              <a:rPr lang="en-US" sz="1000" dirty="0">
                <a:solidFill>
                  <a:srgbClr val="000000"/>
                </a:solidFill>
                <a:latin typeface="Cascadia Mono" panose="020B0609020000020004" pitchFamily="49" charset="0"/>
              </a:rPr>
              <a:t>; </a:t>
            </a:r>
          </a:p>
          <a:p>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else</a:t>
            </a:r>
            <a:r>
              <a:rPr lang="pt-BR" sz="1000" dirty="0">
                <a:solidFill>
                  <a:srgbClr val="000000"/>
                </a:solidFill>
                <a:latin typeface="Cascadia Mono" panose="020B0609020000020004" pitchFamily="49" charset="0"/>
              </a:rPr>
              <a:t> </a:t>
            </a:r>
            <a:r>
              <a:rPr lang="pt-BR" sz="1000" dirty="0" err="1">
                <a:solidFill>
                  <a:srgbClr val="0000FF"/>
                </a:solidFill>
                <a:latin typeface="Cascadia Mono" panose="020B0609020000020004" pitchFamily="49" charset="0"/>
              </a:rPr>
              <a:t>if</a:t>
            </a:r>
            <a:r>
              <a:rPr lang="pt-BR" sz="1000" dirty="0">
                <a:solidFill>
                  <a:srgbClr val="000000"/>
                </a:solidFill>
                <a:latin typeface="Cascadia Mono" panose="020B0609020000020004" pitchFamily="49" charset="0"/>
              </a:rPr>
              <a:t> (Tipo == </a:t>
            </a:r>
            <a:r>
              <a:rPr lang="pt-BR" sz="1000" dirty="0" err="1">
                <a:solidFill>
                  <a:srgbClr val="000000"/>
                </a:solidFill>
                <a:latin typeface="Cascadia Mono" panose="020B0609020000020004" pitchFamily="49" charset="0"/>
              </a:rPr>
              <a:t>PedidoTipo.Fixa</a:t>
            </a:r>
            <a:r>
              <a:rPr lang="pt-BR"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8000"/>
                </a:solidFill>
                <a:latin typeface="Cascadia Mono" panose="020B0609020000020004" pitchFamily="49" charset="0"/>
              </a:rPr>
              <a:t>// </a:t>
            </a:r>
            <a:r>
              <a:rPr lang="en-US" sz="1000" dirty="0" err="1">
                <a:solidFill>
                  <a:srgbClr val="008000"/>
                </a:solidFill>
                <a:latin typeface="Cascadia Mono" panose="020B0609020000020004" pitchFamily="49" charset="0"/>
              </a:rPr>
              <a:t>EncaminhaPedidoEngenharia</a:t>
            </a:r>
            <a:r>
              <a:rPr lang="en-US" sz="1000" dirty="0">
                <a:solidFill>
                  <a:srgbClr val="008000"/>
                </a:solidFill>
                <a:latin typeface="Cascadia Mono" panose="020B0609020000020004" pitchFamily="49" charset="0"/>
              </a:rPr>
              <a:t>();</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valido</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true</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return</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valido</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a:t>
            </a:r>
            <a:endParaRPr lang="en-US" sz="1000" dirty="0"/>
          </a:p>
        </p:txBody>
      </p:sp>
      <p:sp>
        <p:nvSpPr>
          <p:cNvPr id="12" name="TextBox 11">
            <a:extLst>
              <a:ext uri="{FF2B5EF4-FFF2-40B4-BE49-F238E27FC236}">
                <a16:creationId xmlns:a16="http://schemas.microsoft.com/office/drawing/2014/main" id="{7F72B027-75C8-B842-5217-2B088ED11DD3}"/>
              </a:ext>
            </a:extLst>
          </p:cNvPr>
          <p:cNvSpPr txBox="1"/>
          <p:nvPr/>
        </p:nvSpPr>
        <p:spPr>
          <a:xfrm>
            <a:off x="7148576" y="1732040"/>
            <a:ext cx="4255796" cy="1631216"/>
          </a:xfrm>
          <a:prstGeom prst="rect">
            <a:avLst/>
          </a:prstGeom>
          <a:solidFill>
            <a:srgbClr val="FF000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OCP.Violacao</a:t>
            </a:r>
            <a:r>
              <a:rPr lang="en-US" sz="1000" dirty="0">
                <a:solidFill>
                  <a:srgbClr val="000000"/>
                </a:solidFill>
                <a:latin typeface="Cascadia Mono" panose="020B0609020000020004" pitchFamily="49" charset="0"/>
              </a:rPr>
              <a:t>;</a:t>
            </a:r>
          </a:p>
          <a:p>
            <a:endParaRPr lang="en-US" sz="1000" dirty="0">
              <a:solidFill>
                <a:srgbClr val="000000"/>
              </a:solidFill>
              <a:latin typeface="Cascadia Mono" panose="020B0609020000020004" pitchFamily="49" charset="0"/>
            </a:endParaRPr>
          </a:p>
          <a:p>
            <a:r>
              <a:rPr lang="en-US" sz="1000" dirty="0">
                <a:solidFill>
                  <a:srgbClr val="0000FF"/>
                </a:solidFill>
                <a:latin typeface="Cascadia Mono" panose="020B0609020000020004" pitchFamily="49" charset="0"/>
              </a:rPr>
              <a:t>internal</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class</a:t>
            </a:r>
            <a:r>
              <a:rPr lang="en-US" sz="1000" dirty="0">
                <a:solidFill>
                  <a:srgbClr val="000000"/>
                </a:solidFill>
                <a:latin typeface="Cascadia Mono" panose="020B0609020000020004" pitchFamily="49" charset="0"/>
              </a:rPr>
              <a:t> </a:t>
            </a:r>
            <a:r>
              <a:rPr lang="en-US" sz="1000" dirty="0" err="1">
                <a:solidFill>
                  <a:srgbClr val="2B91AF"/>
                </a:solidFill>
                <a:latin typeface="Cascadia Mono" panose="020B0609020000020004" pitchFamily="49" charset="0"/>
              </a:rPr>
              <a:t>PedidoItem</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Id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IdPedido</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IdProduto</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Quantidade</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Status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 = 1;</a:t>
            </a:r>
          </a:p>
          <a:p>
            <a:r>
              <a:rPr lang="en-US" sz="1000" dirty="0">
                <a:solidFill>
                  <a:srgbClr val="000000"/>
                </a:solidFill>
                <a:latin typeface="Cascadia Mono" panose="020B0609020000020004" pitchFamily="49" charset="0"/>
              </a:rPr>
              <a:t>}</a:t>
            </a:r>
            <a:endParaRPr lang="en-US" sz="1000" dirty="0"/>
          </a:p>
        </p:txBody>
      </p:sp>
      <p:sp>
        <p:nvSpPr>
          <p:cNvPr id="14" name="TextBox 13">
            <a:extLst>
              <a:ext uri="{FF2B5EF4-FFF2-40B4-BE49-F238E27FC236}">
                <a16:creationId xmlns:a16="http://schemas.microsoft.com/office/drawing/2014/main" id="{3F805CA6-B528-6016-FDDA-BEDFE6063696}"/>
              </a:ext>
            </a:extLst>
          </p:cNvPr>
          <p:cNvSpPr txBox="1"/>
          <p:nvPr/>
        </p:nvSpPr>
        <p:spPr>
          <a:xfrm>
            <a:off x="7112256" y="3846621"/>
            <a:ext cx="4255796" cy="1015663"/>
          </a:xfrm>
          <a:prstGeom prst="rect">
            <a:avLst/>
          </a:prstGeom>
          <a:solidFill>
            <a:srgbClr val="FF000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OCP.Violacao</a:t>
            </a:r>
            <a:r>
              <a:rPr lang="en-US" sz="1000" dirty="0">
                <a:solidFill>
                  <a:srgbClr val="000000"/>
                </a:solidFill>
                <a:latin typeface="Cascadia Mono" panose="020B0609020000020004" pitchFamily="49" charset="0"/>
              </a:rPr>
              <a:t>;</a:t>
            </a:r>
          </a:p>
          <a:p>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err="1">
                <a:solidFill>
                  <a:srgbClr val="0000FF"/>
                </a:solidFill>
                <a:latin typeface="Cascadia Mono" panose="020B0609020000020004" pitchFamily="49" charset="0"/>
              </a:rPr>
              <a:t>enum</a:t>
            </a:r>
            <a:r>
              <a:rPr lang="en-US" sz="1000" dirty="0">
                <a:solidFill>
                  <a:srgbClr val="000000"/>
                </a:solidFill>
                <a:latin typeface="Cascadia Mono" panose="020B0609020000020004" pitchFamily="49" charset="0"/>
              </a:rPr>
              <a:t> </a:t>
            </a:r>
            <a:r>
              <a:rPr lang="en-US" sz="1000" dirty="0" err="1">
                <a:solidFill>
                  <a:srgbClr val="2B91AF"/>
                </a:solidFill>
                <a:latin typeface="Cascadia Mono" panose="020B0609020000020004" pitchFamily="49" charset="0"/>
              </a:rPr>
              <a:t>PedidoTipo</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Movel</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Fixa</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a:t>
            </a:r>
            <a:endParaRPr lang="en-US" sz="1000" dirty="0"/>
          </a:p>
        </p:txBody>
      </p:sp>
      <p:cxnSp>
        <p:nvCxnSpPr>
          <p:cNvPr id="15" name="Straight Connector 14">
            <a:extLst>
              <a:ext uri="{FF2B5EF4-FFF2-40B4-BE49-F238E27FC236}">
                <a16:creationId xmlns:a16="http://schemas.microsoft.com/office/drawing/2014/main" id="{B3AA51F9-CCB8-32CA-048A-D006997D2D15}"/>
              </a:ext>
            </a:extLst>
          </p:cNvPr>
          <p:cNvCxnSpPr>
            <a:cxnSpLocks/>
          </p:cNvCxnSpPr>
          <p:nvPr/>
        </p:nvCxnSpPr>
        <p:spPr>
          <a:xfrm flipV="1">
            <a:off x="469900" y="1616575"/>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8270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B68CF-E711-41C1-CEAD-A6DB3518E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3" y="5879590"/>
            <a:ext cx="12191999" cy="978410"/>
          </a:xfrm>
          <a:prstGeom prst="rect">
            <a:avLst/>
          </a:prstGeom>
        </p:spPr>
      </p:pic>
      <p:sp>
        <p:nvSpPr>
          <p:cNvPr id="19" name="Retângulo 18">
            <a:extLst>
              <a:ext uri="{FF2B5EF4-FFF2-40B4-BE49-F238E27FC236}">
                <a16:creationId xmlns:a16="http://schemas.microsoft.com/office/drawing/2014/main" id="{D1CBBB03-DBF9-435A-AEB1-8D3E7F621413}"/>
              </a:ext>
            </a:extLst>
          </p:cNvPr>
          <p:cNvSpPr/>
          <p:nvPr/>
        </p:nvSpPr>
        <p:spPr>
          <a:xfrm>
            <a:off x="1625646" y="6389814"/>
            <a:ext cx="6112342"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TEORIA – I </a:t>
            </a:r>
            <a:endParaRPr lang="pt-BR" sz="2800" cap="none" spc="0" dirty="0">
              <a:ln w="10160">
                <a:solidFill>
                  <a:schemeClr val="accent5"/>
                </a:solidFill>
                <a:prstDash val="solid"/>
              </a:ln>
              <a:solidFill>
                <a:schemeClr val="accent5"/>
              </a:solidFill>
            </a:endParaRPr>
          </a:p>
        </p:txBody>
      </p:sp>
      <p:sp>
        <p:nvSpPr>
          <p:cNvPr id="25" name="Retângulo 18">
            <a:extLst>
              <a:ext uri="{FF2B5EF4-FFF2-40B4-BE49-F238E27FC236}">
                <a16:creationId xmlns:a16="http://schemas.microsoft.com/office/drawing/2014/main" id="{0F09E0DD-B02C-28AC-31CD-2F3B3E524BBD}"/>
              </a:ext>
            </a:extLst>
          </p:cNvPr>
          <p:cNvSpPr/>
          <p:nvPr/>
        </p:nvSpPr>
        <p:spPr>
          <a:xfrm>
            <a:off x="9163664" y="6380938"/>
            <a:ext cx="1818967" cy="523220"/>
          </a:xfrm>
          <a:prstGeom prst="rect">
            <a:avLst/>
          </a:prstGeom>
          <a:noFill/>
        </p:spPr>
        <p:txBody>
          <a:bodyPr wrap="square" lIns="91440" tIns="45720" rIns="91440" bIns="45720">
            <a:spAutoFit/>
          </a:bodyPr>
          <a:lstStyle/>
          <a:p>
            <a:pPr marL="342900" indent="-342900">
              <a:buFont typeface="Wingdings" panose="05000000000000000000" pitchFamily="2" charset="2"/>
              <a:buChar char="v"/>
            </a:pPr>
            <a:r>
              <a:rPr lang="pt-BR" sz="2800" dirty="0">
                <a:ln w="10160">
                  <a:solidFill>
                    <a:schemeClr val="accent5"/>
                  </a:solidFill>
                  <a:prstDash val="solid"/>
                </a:ln>
                <a:solidFill>
                  <a:schemeClr val="accent5"/>
                </a:solidFill>
              </a:rPr>
              <a:t>PROJETO</a:t>
            </a:r>
            <a:endParaRPr lang="pt-BR" sz="2800" cap="none" spc="0" dirty="0">
              <a:ln w="10160">
                <a:solidFill>
                  <a:schemeClr val="accent5"/>
                </a:solidFill>
                <a:prstDash val="solid"/>
              </a:ln>
              <a:solidFill>
                <a:schemeClr val="accent5"/>
              </a:solidFill>
            </a:endParaRPr>
          </a:p>
        </p:txBody>
      </p:sp>
      <p:sp>
        <p:nvSpPr>
          <p:cNvPr id="6" name="TextBox 5">
            <a:extLst>
              <a:ext uri="{FF2B5EF4-FFF2-40B4-BE49-F238E27FC236}">
                <a16:creationId xmlns:a16="http://schemas.microsoft.com/office/drawing/2014/main" id="{55EA3566-B89D-2A2E-0A79-1BB550526FF1}"/>
              </a:ext>
            </a:extLst>
          </p:cNvPr>
          <p:cNvSpPr txBox="1"/>
          <p:nvPr/>
        </p:nvSpPr>
        <p:spPr>
          <a:xfrm>
            <a:off x="469900" y="0"/>
            <a:ext cx="10972800" cy="1508105"/>
          </a:xfrm>
          <a:prstGeom prst="rect">
            <a:avLst/>
          </a:prstGeom>
          <a:solidFill>
            <a:schemeClr val="accent1"/>
          </a:solidFill>
          <a:ln>
            <a:solidFill>
              <a:schemeClr val="accent1"/>
            </a:solidFill>
          </a:ln>
        </p:spPr>
        <p:txBody>
          <a:bodyPr wrap="square">
            <a:spAutoFit/>
          </a:bodyPr>
          <a:lstStyle>
            <a:defPPr>
              <a:defRPr lang="pt-BR"/>
            </a:defPPr>
            <a:lvl1pPr algn="ctr">
              <a:defRPr sz="4400">
                <a:ln>
                  <a:solidFill>
                    <a:schemeClr val="bg1"/>
                  </a:solidFill>
                </a:ln>
                <a:solidFill>
                  <a:schemeClr val="bg1"/>
                </a:solidFill>
              </a:defRPr>
            </a:lvl1pPr>
          </a:lstStyle>
          <a:p>
            <a:pPr algn="ctr"/>
            <a:r>
              <a:rPr lang="pt-BR" b="1" dirty="0">
                <a:solidFill>
                  <a:schemeClr val="bg1"/>
                </a:solidFill>
              </a:rPr>
              <a:t>O</a:t>
            </a:r>
            <a:r>
              <a:rPr lang="pt-BR" sz="2400" dirty="0">
                <a:solidFill>
                  <a:schemeClr val="bg1"/>
                </a:solidFill>
              </a:rPr>
              <a:t>pen-</a:t>
            </a:r>
            <a:r>
              <a:rPr lang="pt-BR" sz="2400" dirty="0" err="1">
                <a:solidFill>
                  <a:schemeClr val="bg1"/>
                </a:solidFill>
              </a:rPr>
              <a:t>Closed</a:t>
            </a:r>
            <a:r>
              <a:rPr lang="pt-BR" sz="2400" dirty="0">
                <a:solidFill>
                  <a:schemeClr val="bg1"/>
                </a:solidFill>
              </a:rPr>
              <a:t> </a:t>
            </a:r>
            <a:r>
              <a:rPr lang="pt-BR" sz="2400" dirty="0" err="1">
                <a:solidFill>
                  <a:schemeClr val="bg1"/>
                </a:solidFill>
              </a:rPr>
              <a:t>Principle</a:t>
            </a:r>
            <a:r>
              <a:rPr lang="pt-BR" sz="2400" dirty="0">
                <a:solidFill>
                  <a:schemeClr val="bg1"/>
                </a:solidFill>
              </a:rPr>
              <a:t> - Princípio Aberto-Fechado </a:t>
            </a:r>
          </a:p>
          <a:p>
            <a:pPr algn="ctr"/>
            <a:r>
              <a:rPr lang="pt-BR" sz="2400" dirty="0">
                <a:solidFill>
                  <a:schemeClr val="bg1"/>
                </a:solidFill>
              </a:rPr>
              <a:t>Objetos ou entidades devem estar abertos para extensão, mas fechados para modificação</a:t>
            </a:r>
          </a:p>
        </p:txBody>
      </p:sp>
      <p:sp>
        <p:nvSpPr>
          <p:cNvPr id="10" name="TextBox 9">
            <a:extLst>
              <a:ext uri="{FF2B5EF4-FFF2-40B4-BE49-F238E27FC236}">
                <a16:creationId xmlns:a16="http://schemas.microsoft.com/office/drawing/2014/main" id="{207C83BC-2A96-EDBE-5280-389A0AC2C534}"/>
              </a:ext>
            </a:extLst>
          </p:cNvPr>
          <p:cNvSpPr txBox="1"/>
          <p:nvPr/>
        </p:nvSpPr>
        <p:spPr>
          <a:xfrm>
            <a:off x="135602" y="1879520"/>
            <a:ext cx="5871906" cy="2554545"/>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 </a:t>
            </a:r>
            <a:r>
              <a:rPr lang="en-US" sz="1000" dirty="0" err="1">
                <a:solidFill>
                  <a:srgbClr val="0000FF"/>
                </a:solidFill>
                <a:latin typeface="Cascadia Mono" panose="020B0609020000020004" pitchFamily="49" charset="0"/>
              </a:rPr>
              <a:t>Eka.OCP.Implementacao</a:t>
            </a:r>
            <a:r>
              <a:rPr lang="en-US" sz="1000" dirty="0">
                <a:solidFill>
                  <a:srgbClr val="0000FF"/>
                </a:solidFill>
                <a:latin typeface="Cascadia Mono" panose="020B0609020000020004" pitchFamily="49" charset="0"/>
              </a:rPr>
              <a:t>;</a:t>
            </a:r>
          </a:p>
          <a:p>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public abstract class </a:t>
            </a:r>
            <a:r>
              <a:rPr lang="en-US" sz="1000" dirty="0" err="1">
                <a:solidFill>
                  <a:srgbClr val="0000FF"/>
                </a:solidFill>
                <a:latin typeface="Cascadia Mono" panose="020B0609020000020004" pitchFamily="49" charset="0"/>
              </a:rPr>
              <a:t>Pedido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int Id { get; set; }</a:t>
            </a:r>
          </a:p>
          <a:p>
            <a:r>
              <a:rPr lang="en-US" sz="1000" dirty="0">
                <a:solidFill>
                  <a:srgbClr val="0000FF"/>
                </a:solidFill>
                <a:latin typeface="Cascadia Mono" panose="020B0609020000020004" pitchFamily="49" charset="0"/>
              </a:rPr>
              <a:t>    public </a:t>
            </a:r>
            <a:r>
              <a:rPr lang="en-US" sz="1000" dirty="0" err="1">
                <a:solidFill>
                  <a:srgbClr val="0000FF"/>
                </a:solidFill>
                <a:latin typeface="Cascadia Mono" panose="020B0609020000020004" pitchFamily="49" charset="0"/>
              </a:rPr>
              <a:t>DateTime</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DataHoraPedido</a:t>
            </a:r>
            <a:r>
              <a:rPr lang="en-US" sz="1000" dirty="0">
                <a:solidFill>
                  <a:srgbClr val="0000FF"/>
                </a:solidFill>
                <a:latin typeface="Cascadia Mono" panose="020B0609020000020004" pitchFamily="49" charset="0"/>
              </a:rPr>
              <a:t> { get; set; } = </a:t>
            </a:r>
            <a:r>
              <a:rPr lang="en-US" sz="1000" dirty="0" err="1">
                <a:solidFill>
                  <a:srgbClr val="0000FF"/>
                </a:solidFill>
                <a:latin typeface="Cascadia Mono" panose="020B0609020000020004" pitchFamily="49" charset="0"/>
              </a:rPr>
              <a:t>DateTime.Now</a:t>
            </a:r>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int </a:t>
            </a:r>
            <a:r>
              <a:rPr lang="en-US" sz="1000" dirty="0" err="1">
                <a:solidFill>
                  <a:srgbClr val="0000FF"/>
                </a:solidFill>
                <a:latin typeface="Cascadia Mono" panose="020B0609020000020004" pitchFamily="49" charset="0"/>
              </a:rPr>
              <a:t>IdCliente</a:t>
            </a:r>
            <a:r>
              <a:rPr lang="en-US" sz="1000" dirty="0">
                <a:solidFill>
                  <a:srgbClr val="0000FF"/>
                </a:solidFill>
                <a:latin typeface="Cascadia Mono" panose="020B0609020000020004" pitchFamily="49" charset="0"/>
              </a:rPr>
              <a:t> { get; set; }</a:t>
            </a:r>
          </a:p>
          <a:p>
            <a:r>
              <a:rPr lang="en-US" sz="1000" dirty="0">
                <a:solidFill>
                  <a:srgbClr val="0000FF"/>
                </a:solidFill>
                <a:latin typeface="Cascadia Mono" panose="020B0609020000020004" pitchFamily="49" charset="0"/>
              </a:rPr>
              <a:t>    public string Tipo { get; set; }</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Fornecimento</a:t>
            </a:r>
            <a:r>
              <a:rPr lang="en-US" sz="1000" dirty="0">
                <a:solidFill>
                  <a:srgbClr val="0000FF"/>
                </a:solidFill>
                <a:latin typeface="Cascadia Mono" panose="020B0609020000020004" pitchFamily="49" charset="0"/>
              </a:rPr>
              <a:t> { get; set; }</a:t>
            </a:r>
          </a:p>
          <a:p>
            <a:r>
              <a:rPr lang="en-US" sz="1000" dirty="0">
                <a:solidFill>
                  <a:srgbClr val="0000FF"/>
                </a:solidFill>
                <a:latin typeface="Cascadia Mono" panose="020B0609020000020004" pitchFamily="49" charset="0"/>
              </a:rPr>
              <a:t>    public string </a:t>
            </a:r>
            <a:r>
              <a:rPr lang="en-US" sz="1000" dirty="0" err="1">
                <a:solidFill>
                  <a:srgbClr val="0000FF"/>
                </a:solidFill>
                <a:latin typeface="Cascadia Mono" panose="020B0609020000020004" pitchFamily="49" charset="0"/>
              </a:rPr>
              <a:t>NumPedido</a:t>
            </a:r>
            <a:r>
              <a:rPr lang="en-US" sz="1000" dirty="0">
                <a:solidFill>
                  <a:srgbClr val="0000FF"/>
                </a:solidFill>
                <a:latin typeface="Cascadia Mono" panose="020B0609020000020004" pitchFamily="49" charset="0"/>
              </a:rPr>
              <a:t> { get; set; }</a:t>
            </a:r>
          </a:p>
          <a:p>
            <a:r>
              <a:rPr lang="en-US" sz="1000" dirty="0">
                <a:solidFill>
                  <a:srgbClr val="0000FF"/>
                </a:solidFill>
                <a:latin typeface="Cascadia Mono" panose="020B0609020000020004" pitchFamily="49" charset="0"/>
              </a:rPr>
              <a:t>    public List&lt;</a:t>
            </a:r>
            <a:r>
              <a:rPr lang="en-US" sz="1000" dirty="0" err="1">
                <a:solidFill>
                  <a:srgbClr val="0000FF"/>
                </a:solidFill>
                <a:latin typeface="Cascadia Mono" panose="020B0609020000020004" pitchFamily="49" charset="0"/>
              </a:rPr>
              <a:t>PedidoItem</a:t>
            </a:r>
            <a:r>
              <a:rPr lang="en-US" sz="1000" dirty="0">
                <a:solidFill>
                  <a:srgbClr val="0000FF"/>
                </a:solidFill>
                <a:latin typeface="Cascadia Mono" panose="020B0609020000020004" pitchFamily="49" charset="0"/>
              </a:rPr>
              <a:t>&gt; </a:t>
            </a:r>
            <a:r>
              <a:rPr lang="en-US" sz="1000" dirty="0" err="1">
                <a:solidFill>
                  <a:srgbClr val="0000FF"/>
                </a:solidFill>
                <a:latin typeface="Cascadia Mono" panose="020B0609020000020004" pitchFamily="49" charset="0"/>
              </a:rPr>
              <a:t>Itens</a:t>
            </a:r>
            <a:r>
              <a:rPr lang="en-US" sz="1000" dirty="0">
                <a:solidFill>
                  <a:srgbClr val="0000FF"/>
                </a:solidFill>
                <a:latin typeface="Cascadia Mono" panose="020B0609020000020004" pitchFamily="49" charset="0"/>
              </a:rPr>
              <a:t> { get; set; }</a:t>
            </a:r>
          </a:p>
          <a:p>
            <a:r>
              <a:rPr lang="en-US" sz="1000" dirty="0">
                <a:solidFill>
                  <a:srgbClr val="0000FF"/>
                </a:solidFill>
                <a:latin typeface="Cascadia Mono" panose="020B0609020000020004" pitchFamily="49" charset="0"/>
              </a:rPr>
              <a:t>    public int Status { get; set; } = 1;</a:t>
            </a:r>
          </a:p>
          <a:p>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valida</a:t>
            </a:r>
            <a:r>
              <a:rPr lang="en-US" sz="1000" dirty="0">
                <a:solidFill>
                  <a:srgbClr val="0000FF"/>
                </a:solidFill>
                <a:latin typeface="Cascadia Mono" panose="020B0609020000020004" pitchFamily="49" charset="0"/>
              </a:rPr>
              <a:t> se </a:t>
            </a:r>
            <a:r>
              <a:rPr lang="en-US" sz="1000" dirty="0" err="1">
                <a:solidFill>
                  <a:srgbClr val="0000FF"/>
                </a:solidFill>
                <a:latin typeface="Cascadia Mono" panose="020B0609020000020004" pitchFamily="49" charset="0"/>
              </a:rPr>
              <a:t>existe</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quantidade</a:t>
            </a:r>
            <a:r>
              <a:rPr lang="en-US" sz="1000" dirty="0">
                <a:solidFill>
                  <a:srgbClr val="0000FF"/>
                </a:solidFill>
                <a:latin typeface="Cascadia Mono" panose="020B0609020000020004" pitchFamily="49" charset="0"/>
              </a:rPr>
              <a:t> </a:t>
            </a:r>
            <a:r>
              <a:rPr lang="en-US" sz="1000" dirty="0" err="1">
                <a:solidFill>
                  <a:srgbClr val="0000FF"/>
                </a:solidFill>
                <a:latin typeface="Cascadia Mono" panose="020B0609020000020004" pitchFamily="49" charset="0"/>
              </a:rPr>
              <a:t>disponivel</a:t>
            </a:r>
            <a:r>
              <a:rPr lang="en-US" sz="1000" dirty="0">
                <a:solidFill>
                  <a:srgbClr val="0000FF"/>
                </a:solidFill>
                <a:latin typeface="Cascadia Mono" panose="020B0609020000020004" pitchFamily="49" charset="0"/>
              </a:rPr>
              <a:t> no estoque </a:t>
            </a:r>
            <a:r>
              <a:rPr lang="en-US" sz="1000" dirty="0" err="1">
                <a:solidFill>
                  <a:srgbClr val="0000FF"/>
                </a:solidFill>
                <a:latin typeface="Cascadia Mono" panose="020B0609020000020004" pitchFamily="49" charset="0"/>
              </a:rPr>
              <a:t>dp</a:t>
            </a:r>
            <a:r>
              <a:rPr lang="en-US" sz="1000" dirty="0">
                <a:solidFill>
                  <a:srgbClr val="0000FF"/>
                </a:solidFill>
                <a:latin typeface="Cascadia Mono" panose="020B0609020000020004" pitchFamily="49" charset="0"/>
              </a:rPr>
              <a:t> CD</a:t>
            </a:r>
          </a:p>
          <a:p>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    public virtual bool </a:t>
            </a:r>
            <a:r>
              <a:rPr lang="en-US" sz="1000" dirty="0" err="1">
                <a:solidFill>
                  <a:srgbClr val="0000FF"/>
                </a:solidFill>
                <a:latin typeface="Cascadia Mono" panose="020B0609020000020004" pitchFamily="49" charset="0"/>
              </a:rPr>
              <a:t>ValidarQuantidade</a:t>
            </a:r>
            <a:r>
              <a:rPr lang="en-US" sz="1000" dirty="0">
                <a:solidFill>
                  <a:srgbClr val="0000FF"/>
                </a:solidFill>
                <a:latin typeface="Cascadia Mono" panose="020B0609020000020004" pitchFamily="49" charset="0"/>
              </a:rPr>
              <a:t>(List&lt;</a:t>
            </a:r>
            <a:r>
              <a:rPr lang="en-US" sz="1000" dirty="0" err="1">
                <a:solidFill>
                  <a:srgbClr val="0000FF"/>
                </a:solidFill>
                <a:latin typeface="Cascadia Mono" panose="020B0609020000020004" pitchFamily="49" charset="0"/>
              </a:rPr>
              <a:t>PedidoItem</a:t>
            </a:r>
            <a:r>
              <a:rPr lang="en-US" sz="1000" dirty="0">
                <a:solidFill>
                  <a:srgbClr val="0000FF"/>
                </a:solidFill>
                <a:latin typeface="Cascadia Mono" panose="020B0609020000020004" pitchFamily="49" charset="0"/>
              </a:rPr>
              <a:t>&gt; </a:t>
            </a:r>
            <a:r>
              <a:rPr lang="en-US" sz="1000" dirty="0" err="1">
                <a:solidFill>
                  <a:srgbClr val="0000FF"/>
                </a:solidFill>
                <a:latin typeface="Cascadia Mono" panose="020B0609020000020004" pitchFamily="49" charset="0"/>
              </a:rPr>
              <a:t>itens</a:t>
            </a:r>
            <a:r>
              <a:rPr lang="en-US" sz="1000" dirty="0">
                <a:solidFill>
                  <a:srgbClr val="0000FF"/>
                </a:solidFill>
                <a:latin typeface="Cascadia Mono" panose="020B0609020000020004" pitchFamily="49" charset="0"/>
              </a:rPr>
              <a:t>) =&gt; true;</a:t>
            </a:r>
          </a:p>
          <a:p>
            <a:r>
              <a:rPr lang="en-US" sz="1000" dirty="0">
                <a:solidFill>
                  <a:srgbClr val="0000FF"/>
                </a:solidFill>
                <a:latin typeface="Cascadia Mono" panose="020B0609020000020004" pitchFamily="49" charset="0"/>
              </a:rPr>
              <a:t>}</a:t>
            </a:r>
            <a:endParaRPr lang="en-US" sz="1000" dirty="0"/>
          </a:p>
        </p:txBody>
      </p:sp>
      <p:sp>
        <p:nvSpPr>
          <p:cNvPr id="12" name="TextBox 11">
            <a:extLst>
              <a:ext uri="{FF2B5EF4-FFF2-40B4-BE49-F238E27FC236}">
                <a16:creationId xmlns:a16="http://schemas.microsoft.com/office/drawing/2014/main" id="{7F72B027-75C8-B842-5217-2B088ED11DD3}"/>
              </a:ext>
            </a:extLst>
          </p:cNvPr>
          <p:cNvSpPr txBox="1"/>
          <p:nvPr/>
        </p:nvSpPr>
        <p:spPr>
          <a:xfrm>
            <a:off x="1751712" y="4562460"/>
            <a:ext cx="4255796" cy="1631216"/>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Eka.OCP.Violacao</a:t>
            </a:r>
            <a:r>
              <a:rPr lang="en-US" sz="1000" dirty="0">
                <a:solidFill>
                  <a:srgbClr val="000000"/>
                </a:solidFill>
                <a:latin typeface="Cascadia Mono" panose="020B0609020000020004" pitchFamily="49" charset="0"/>
              </a:rPr>
              <a:t>;</a:t>
            </a:r>
          </a:p>
          <a:p>
            <a:endParaRPr lang="en-US" sz="1000" dirty="0">
              <a:solidFill>
                <a:srgbClr val="000000"/>
              </a:solidFill>
              <a:latin typeface="Cascadia Mono" panose="020B0609020000020004" pitchFamily="49" charset="0"/>
            </a:endParaRPr>
          </a:p>
          <a:p>
            <a:r>
              <a:rPr lang="en-US" sz="1000" dirty="0">
                <a:solidFill>
                  <a:srgbClr val="0000FF"/>
                </a:solidFill>
                <a:latin typeface="Cascadia Mono" panose="020B0609020000020004" pitchFamily="49" charset="0"/>
              </a:rPr>
              <a:t>internal</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class</a:t>
            </a:r>
            <a:r>
              <a:rPr lang="en-US" sz="1000" dirty="0">
                <a:solidFill>
                  <a:srgbClr val="000000"/>
                </a:solidFill>
                <a:latin typeface="Cascadia Mono" panose="020B0609020000020004" pitchFamily="49" charset="0"/>
              </a:rPr>
              <a:t> </a:t>
            </a:r>
            <a:r>
              <a:rPr lang="en-US" sz="1000" dirty="0" err="1">
                <a:solidFill>
                  <a:srgbClr val="2B91AF"/>
                </a:solidFill>
                <a:latin typeface="Cascadia Mono" panose="020B0609020000020004" pitchFamily="49" charset="0"/>
              </a:rPr>
              <a:t>PedidoItem</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Id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IdPedido</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IdProduto</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Quantidade</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Status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 = 1;</a:t>
            </a:r>
          </a:p>
          <a:p>
            <a:r>
              <a:rPr lang="en-US" sz="1000" dirty="0">
                <a:solidFill>
                  <a:srgbClr val="000000"/>
                </a:solidFill>
                <a:latin typeface="Cascadia Mono" panose="020B0609020000020004" pitchFamily="49" charset="0"/>
              </a:rPr>
              <a:t>}</a:t>
            </a:r>
            <a:endParaRPr lang="en-US" sz="1000" dirty="0"/>
          </a:p>
        </p:txBody>
      </p:sp>
      <p:sp>
        <p:nvSpPr>
          <p:cNvPr id="14" name="TextBox 13">
            <a:extLst>
              <a:ext uri="{FF2B5EF4-FFF2-40B4-BE49-F238E27FC236}">
                <a16:creationId xmlns:a16="http://schemas.microsoft.com/office/drawing/2014/main" id="{3F805CA6-B528-6016-FDDA-BEDFE6063696}"/>
              </a:ext>
            </a:extLst>
          </p:cNvPr>
          <p:cNvSpPr txBox="1"/>
          <p:nvPr/>
        </p:nvSpPr>
        <p:spPr>
          <a:xfrm>
            <a:off x="6158886" y="1894382"/>
            <a:ext cx="5871905" cy="1169551"/>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 </a:t>
            </a:r>
            <a:r>
              <a:rPr lang="en-US" sz="1000" dirty="0" err="1">
                <a:solidFill>
                  <a:srgbClr val="0000FF"/>
                </a:solidFill>
                <a:latin typeface="Cascadia Mono" panose="020B0609020000020004" pitchFamily="49" charset="0"/>
              </a:rPr>
              <a:t>Eka.OCP.Implementacao</a:t>
            </a:r>
            <a:r>
              <a:rPr lang="en-US" sz="1000" dirty="0">
                <a:solidFill>
                  <a:srgbClr val="0000FF"/>
                </a:solidFill>
                <a:latin typeface="Cascadia Mono" panose="020B0609020000020004" pitchFamily="49" charset="0"/>
              </a:rPr>
              <a:t>;</a:t>
            </a:r>
          </a:p>
          <a:p>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public class </a:t>
            </a:r>
            <a:r>
              <a:rPr lang="en-US" sz="1050" dirty="0" err="1">
                <a:solidFill>
                  <a:srgbClr val="0000FF"/>
                </a:solidFill>
                <a:latin typeface="Cascadia Mono" panose="020B0609020000020004" pitchFamily="49" charset="0"/>
              </a:rPr>
              <a:t>PedidoFixa</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Pedido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override bool </a:t>
            </a:r>
            <a:r>
              <a:rPr lang="en-US" sz="1000" dirty="0" err="1">
                <a:solidFill>
                  <a:srgbClr val="0000FF"/>
                </a:solidFill>
                <a:latin typeface="Cascadia Mono" panose="020B0609020000020004" pitchFamily="49" charset="0"/>
              </a:rPr>
              <a:t>ValidarQuantidade</a:t>
            </a:r>
            <a:r>
              <a:rPr lang="en-US" sz="1000" dirty="0">
                <a:solidFill>
                  <a:srgbClr val="0000FF"/>
                </a:solidFill>
                <a:latin typeface="Cascadia Mono" panose="020B0609020000020004" pitchFamily="49" charset="0"/>
              </a:rPr>
              <a:t>(List&lt;</a:t>
            </a:r>
            <a:r>
              <a:rPr lang="en-US" sz="1000" dirty="0" err="1">
                <a:solidFill>
                  <a:srgbClr val="0000FF"/>
                </a:solidFill>
                <a:latin typeface="Cascadia Mono" panose="020B0609020000020004" pitchFamily="49" charset="0"/>
              </a:rPr>
              <a:t>PedidoItem</a:t>
            </a:r>
            <a:r>
              <a:rPr lang="en-US" sz="1000" dirty="0">
                <a:solidFill>
                  <a:srgbClr val="0000FF"/>
                </a:solidFill>
                <a:latin typeface="Cascadia Mono" panose="020B0609020000020004" pitchFamily="49" charset="0"/>
              </a:rPr>
              <a:t>&gt; </a:t>
            </a:r>
            <a:r>
              <a:rPr lang="en-US" sz="1000" dirty="0" err="1">
                <a:solidFill>
                  <a:srgbClr val="0000FF"/>
                </a:solidFill>
                <a:latin typeface="Cascadia Mono" panose="020B0609020000020004" pitchFamily="49" charset="0"/>
              </a:rPr>
              <a:t>itens</a:t>
            </a:r>
            <a:r>
              <a:rPr lang="en-US" sz="1000" dirty="0">
                <a:solidFill>
                  <a:srgbClr val="0000FF"/>
                </a:solidFill>
                <a:latin typeface="Cascadia Mono" panose="020B0609020000020004" pitchFamily="49" charset="0"/>
              </a:rPr>
              <a:t>) =&gt; true;</a:t>
            </a:r>
          </a:p>
          <a:p>
            <a:r>
              <a:rPr lang="en-US" sz="1000" dirty="0">
                <a:solidFill>
                  <a:srgbClr val="0000FF"/>
                </a:solidFill>
                <a:latin typeface="Cascadia Mono" panose="020B0609020000020004" pitchFamily="49" charset="0"/>
              </a:rPr>
              <a:t>    public bool </a:t>
            </a:r>
            <a:r>
              <a:rPr lang="en-US" sz="1000" dirty="0" err="1">
                <a:solidFill>
                  <a:srgbClr val="0000FF"/>
                </a:solidFill>
                <a:latin typeface="Cascadia Mono" panose="020B0609020000020004" pitchFamily="49" charset="0"/>
              </a:rPr>
              <a:t>EncaminhaPedidoEngenharia</a:t>
            </a:r>
            <a:r>
              <a:rPr lang="en-US" sz="1000" dirty="0">
                <a:solidFill>
                  <a:srgbClr val="0000FF"/>
                </a:solidFill>
                <a:latin typeface="Cascadia Mono" panose="020B0609020000020004" pitchFamily="49" charset="0"/>
              </a:rPr>
              <a:t>()=&gt; true;</a:t>
            </a:r>
          </a:p>
          <a:p>
            <a:r>
              <a:rPr lang="en-US" sz="1000" dirty="0">
                <a:solidFill>
                  <a:srgbClr val="0000FF"/>
                </a:solidFill>
                <a:latin typeface="Cascadia Mono" panose="020B0609020000020004" pitchFamily="49" charset="0"/>
              </a:rPr>
              <a:t>}</a:t>
            </a:r>
            <a:endParaRPr lang="en-US" sz="1000" dirty="0"/>
          </a:p>
        </p:txBody>
      </p:sp>
      <p:cxnSp>
        <p:nvCxnSpPr>
          <p:cNvPr id="9" name="Straight Connector 8">
            <a:extLst>
              <a:ext uri="{FF2B5EF4-FFF2-40B4-BE49-F238E27FC236}">
                <a16:creationId xmlns:a16="http://schemas.microsoft.com/office/drawing/2014/main" id="{6CCDAB11-AC55-D3BC-DFC6-A03E300943A5}"/>
              </a:ext>
            </a:extLst>
          </p:cNvPr>
          <p:cNvCxnSpPr>
            <a:cxnSpLocks/>
          </p:cNvCxnSpPr>
          <p:nvPr/>
        </p:nvCxnSpPr>
        <p:spPr>
          <a:xfrm flipV="1">
            <a:off x="469900" y="1616575"/>
            <a:ext cx="10972800" cy="69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E4DA08-2FEA-3BED-BCCF-9DB01A0ACB06}"/>
              </a:ext>
            </a:extLst>
          </p:cNvPr>
          <p:cNvSpPr txBox="1"/>
          <p:nvPr/>
        </p:nvSpPr>
        <p:spPr>
          <a:xfrm>
            <a:off x="6175937" y="4556533"/>
            <a:ext cx="5871905" cy="1169551"/>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 </a:t>
            </a:r>
            <a:r>
              <a:rPr lang="en-US" sz="1000" dirty="0" err="1">
                <a:solidFill>
                  <a:srgbClr val="0000FF"/>
                </a:solidFill>
                <a:latin typeface="Cascadia Mono" panose="020B0609020000020004" pitchFamily="49" charset="0"/>
              </a:rPr>
              <a:t>Eka.OCP.Implementacao</a:t>
            </a:r>
            <a:r>
              <a:rPr lang="en-US" sz="1000" dirty="0">
                <a:solidFill>
                  <a:srgbClr val="0000FF"/>
                </a:solidFill>
                <a:latin typeface="Cascadia Mono" panose="020B0609020000020004" pitchFamily="49" charset="0"/>
              </a:rPr>
              <a:t>;</a:t>
            </a:r>
          </a:p>
          <a:p>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public class </a:t>
            </a:r>
            <a:r>
              <a:rPr lang="en-US" sz="1000" b="1" dirty="0" err="1">
                <a:solidFill>
                  <a:srgbClr val="0000FF"/>
                </a:solidFill>
                <a:latin typeface="Cascadia Mono" panose="020B0609020000020004" pitchFamily="49" charset="0"/>
              </a:rPr>
              <a:t>PedidoMarketing</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Pedido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override bool </a:t>
            </a:r>
            <a:r>
              <a:rPr lang="en-US" sz="1000" dirty="0" err="1">
                <a:solidFill>
                  <a:srgbClr val="0000FF"/>
                </a:solidFill>
                <a:latin typeface="Cascadia Mono" panose="020B0609020000020004" pitchFamily="49" charset="0"/>
              </a:rPr>
              <a:t>ValidarQuantidade</a:t>
            </a:r>
            <a:r>
              <a:rPr lang="en-US" sz="1000" dirty="0">
                <a:solidFill>
                  <a:srgbClr val="0000FF"/>
                </a:solidFill>
                <a:latin typeface="Cascadia Mono" panose="020B0609020000020004" pitchFamily="49" charset="0"/>
              </a:rPr>
              <a:t>(List&lt;</a:t>
            </a:r>
            <a:r>
              <a:rPr lang="en-US" sz="1000" dirty="0" err="1">
                <a:solidFill>
                  <a:srgbClr val="0000FF"/>
                </a:solidFill>
                <a:latin typeface="Cascadia Mono" panose="020B0609020000020004" pitchFamily="49" charset="0"/>
              </a:rPr>
              <a:t>PedidoItem</a:t>
            </a:r>
            <a:r>
              <a:rPr lang="en-US" sz="1000" dirty="0">
                <a:solidFill>
                  <a:srgbClr val="0000FF"/>
                </a:solidFill>
                <a:latin typeface="Cascadia Mono" panose="020B0609020000020004" pitchFamily="49" charset="0"/>
              </a:rPr>
              <a:t>&gt; </a:t>
            </a:r>
            <a:r>
              <a:rPr lang="en-US" sz="1000" dirty="0" err="1">
                <a:solidFill>
                  <a:srgbClr val="0000FF"/>
                </a:solidFill>
                <a:latin typeface="Cascadia Mono" panose="020B0609020000020004" pitchFamily="49" charset="0"/>
              </a:rPr>
              <a:t>itens</a:t>
            </a:r>
            <a:r>
              <a:rPr lang="en-US" sz="1000" dirty="0">
                <a:solidFill>
                  <a:srgbClr val="0000FF"/>
                </a:solidFill>
                <a:latin typeface="Cascadia Mono" panose="020B0609020000020004" pitchFamily="49" charset="0"/>
              </a:rPr>
              <a:t>) =&gt; true;</a:t>
            </a:r>
          </a:p>
          <a:p>
            <a:r>
              <a:rPr lang="en-US" sz="1000" dirty="0">
                <a:solidFill>
                  <a:srgbClr val="0000FF"/>
                </a:solidFill>
                <a:latin typeface="Cascadia Mono" panose="020B0609020000020004" pitchFamily="49" charset="0"/>
              </a:rPr>
              <a:t>    public bool </a:t>
            </a:r>
            <a:r>
              <a:rPr lang="en-US" sz="1000" dirty="0" err="1">
                <a:solidFill>
                  <a:srgbClr val="0000FF"/>
                </a:solidFill>
                <a:latin typeface="Cascadia Mono" panose="020B0609020000020004" pitchFamily="49" charset="0"/>
              </a:rPr>
              <a:t>VerificaCampanha</a:t>
            </a:r>
            <a:r>
              <a:rPr lang="en-US" sz="1000" dirty="0">
                <a:solidFill>
                  <a:srgbClr val="0000FF"/>
                </a:solidFill>
                <a:latin typeface="Cascadia Mono" panose="020B0609020000020004" pitchFamily="49" charset="0"/>
              </a:rPr>
              <a:t>() =&gt; true;</a:t>
            </a:r>
          </a:p>
          <a:p>
            <a:r>
              <a:rPr lang="en-US" sz="1000" dirty="0">
                <a:solidFill>
                  <a:srgbClr val="0000FF"/>
                </a:solidFill>
                <a:latin typeface="Cascadia Mono" panose="020B0609020000020004" pitchFamily="49" charset="0"/>
              </a:rPr>
              <a:t>}</a:t>
            </a:r>
            <a:endParaRPr lang="en-US" sz="1000" dirty="0"/>
          </a:p>
        </p:txBody>
      </p:sp>
      <p:sp>
        <p:nvSpPr>
          <p:cNvPr id="13" name="TextBox 12">
            <a:extLst>
              <a:ext uri="{FF2B5EF4-FFF2-40B4-BE49-F238E27FC236}">
                <a16:creationId xmlns:a16="http://schemas.microsoft.com/office/drawing/2014/main" id="{DD863FB9-4796-E276-52AB-6321C0EDBD4E}"/>
              </a:ext>
            </a:extLst>
          </p:cNvPr>
          <p:cNvSpPr txBox="1"/>
          <p:nvPr/>
        </p:nvSpPr>
        <p:spPr>
          <a:xfrm>
            <a:off x="6158885" y="3211512"/>
            <a:ext cx="5871905" cy="1169551"/>
          </a:xfrm>
          <a:prstGeom prst="rect">
            <a:avLst/>
          </a:prstGeom>
          <a:solidFill>
            <a:srgbClr val="00B050">
              <a:alpha val="20000"/>
            </a:srgbClr>
          </a:solidFill>
          <a:ln w="28575">
            <a:solidFill>
              <a:schemeClr val="accent1"/>
            </a:solidFill>
          </a:ln>
        </p:spPr>
        <p:txBody>
          <a:bodyPr wrap="square">
            <a:spAutoFit/>
          </a:bodyPr>
          <a:lstStyle/>
          <a:p>
            <a:r>
              <a:rPr lang="en-US" sz="1000" dirty="0">
                <a:solidFill>
                  <a:srgbClr val="0000FF"/>
                </a:solidFill>
                <a:latin typeface="Cascadia Mono" panose="020B0609020000020004" pitchFamily="49" charset="0"/>
              </a:rPr>
              <a:t>namespace </a:t>
            </a:r>
            <a:r>
              <a:rPr lang="en-US" sz="1000" dirty="0" err="1">
                <a:solidFill>
                  <a:srgbClr val="0000FF"/>
                </a:solidFill>
                <a:latin typeface="Cascadia Mono" panose="020B0609020000020004" pitchFamily="49" charset="0"/>
              </a:rPr>
              <a:t>EkaOCP.Implementacao</a:t>
            </a:r>
            <a:r>
              <a:rPr lang="en-US" sz="1000" dirty="0">
                <a:solidFill>
                  <a:srgbClr val="0000FF"/>
                </a:solidFill>
                <a:latin typeface="Cascadia Mono" panose="020B0609020000020004" pitchFamily="49" charset="0"/>
              </a:rPr>
              <a:t>;</a:t>
            </a:r>
          </a:p>
          <a:p>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public class </a:t>
            </a:r>
            <a:r>
              <a:rPr lang="en-US" sz="1000" b="1" dirty="0" err="1">
                <a:solidFill>
                  <a:srgbClr val="0000FF"/>
                </a:solidFill>
                <a:latin typeface="Cascadia Mono" panose="020B0609020000020004" pitchFamily="49" charset="0"/>
              </a:rPr>
              <a:t>PedidoMovel</a:t>
            </a:r>
            <a:r>
              <a:rPr lang="en-US" sz="1000" dirty="0">
                <a:solidFill>
                  <a:srgbClr val="0000FF"/>
                </a:solidFill>
                <a:latin typeface="Cascadia Mono" panose="020B0609020000020004" pitchFamily="49" charset="0"/>
              </a:rPr>
              <a:t> : </a:t>
            </a:r>
            <a:r>
              <a:rPr lang="en-US" sz="1000" dirty="0" err="1">
                <a:solidFill>
                  <a:srgbClr val="0000FF"/>
                </a:solidFill>
                <a:latin typeface="Cascadia Mono" panose="020B0609020000020004" pitchFamily="49" charset="0"/>
              </a:rPr>
              <a:t>Pedido</a:t>
            </a:r>
            <a:endParaRPr lang="en-US" sz="1000" dirty="0">
              <a:solidFill>
                <a:srgbClr val="0000FF"/>
              </a:solidFill>
              <a:latin typeface="Cascadia Mono" panose="020B0609020000020004" pitchFamily="49" charset="0"/>
            </a:endParaRPr>
          </a:p>
          <a:p>
            <a:r>
              <a:rPr lang="en-US" sz="1000" dirty="0">
                <a:solidFill>
                  <a:srgbClr val="0000FF"/>
                </a:solidFill>
                <a:latin typeface="Cascadia Mono" panose="020B0609020000020004" pitchFamily="49" charset="0"/>
              </a:rPr>
              <a:t>{</a:t>
            </a:r>
          </a:p>
          <a:p>
            <a:r>
              <a:rPr lang="en-US" sz="1000" dirty="0">
                <a:solidFill>
                  <a:srgbClr val="0000FF"/>
                </a:solidFill>
                <a:latin typeface="Cascadia Mono" panose="020B0609020000020004" pitchFamily="49" charset="0"/>
              </a:rPr>
              <a:t>    public override bool </a:t>
            </a:r>
            <a:r>
              <a:rPr lang="en-US" sz="1000" dirty="0" err="1">
                <a:solidFill>
                  <a:srgbClr val="0000FF"/>
                </a:solidFill>
                <a:latin typeface="Cascadia Mono" panose="020B0609020000020004" pitchFamily="49" charset="0"/>
              </a:rPr>
              <a:t>ValidarQuantidade</a:t>
            </a:r>
            <a:r>
              <a:rPr lang="en-US" sz="1000" dirty="0">
                <a:solidFill>
                  <a:srgbClr val="0000FF"/>
                </a:solidFill>
                <a:latin typeface="Cascadia Mono" panose="020B0609020000020004" pitchFamily="49" charset="0"/>
              </a:rPr>
              <a:t>(List&lt;</a:t>
            </a:r>
            <a:r>
              <a:rPr lang="en-US" sz="1000" dirty="0" err="1">
                <a:solidFill>
                  <a:srgbClr val="0000FF"/>
                </a:solidFill>
                <a:latin typeface="Cascadia Mono" panose="020B0609020000020004" pitchFamily="49" charset="0"/>
              </a:rPr>
              <a:t>PedidoItem</a:t>
            </a:r>
            <a:r>
              <a:rPr lang="en-US" sz="1000" dirty="0">
                <a:solidFill>
                  <a:srgbClr val="0000FF"/>
                </a:solidFill>
                <a:latin typeface="Cascadia Mono" panose="020B0609020000020004" pitchFamily="49" charset="0"/>
              </a:rPr>
              <a:t>&gt; </a:t>
            </a:r>
            <a:r>
              <a:rPr lang="en-US" sz="1000" dirty="0" err="1">
                <a:solidFill>
                  <a:srgbClr val="0000FF"/>
                </a:solidFill>
                <a:latin typeface="Cascadia Mono" panose="020B0609020000020004" pitchFamily="49" charset="0"/>
              </a:rPr>
              <a:t>itens</a:t>
            </a:r>
            <a:r>
              <a:rPr lang="en-US" sz="1000" dirty="0">
                <a:solidFill>
                  <a:srgbClr val="0000FF"/>
                </a:solidFill>
                <a:latin typeface="Cascadia Mono" panose="020B0609020000020004" pitchFamily="49" charset="0"/>
              </a:rPr>
              <a:t>) =&gt; true;</a:t>
            </a:r>
          </a:p>
          <a:p>
            <a:r>
              <a:rPr lang="en-US" sz="1000" dirty="0">
                <a:solidFill>
                  <a:srgbClr val="0000FF"/>
                </a:solidFill>
                <a:latin typeface="Cascadia Mono" panose="020B0609020000020004" pitchFamily="49" charset="0"/>
              </a:rPr>
              <a:t>    public bool </a:t>
            </a:r>
            <a:r>
              <a:rPr lang="en-US" sz="1000" dirty="0" err="1">
                <a:solidFill>
                  <a:srgbClr val="0000FF"/>
                </a:solidFill>
                <a:latin typeface="Cascadia Mono" panose="020B0609020000020004" pitchFamily="49" charset="0"/>
              </a:rPr>
              <a:t>ValidarOrigem</a:t>
            </a:r>
            <a:r>
              <a:rPr lang="en-US" sz="1000" dirty="0">
                <a:solidFill>
                  <a:srgbClr val="0000FF"/>
                </a:solidFill>
                <a:latin typeface="Cascadia Mono" panose="020B0609020000020004" pitchFamily="49" charset="0"/>
              </a:rPr>
              <a:t>() =&gt; true;</a:t>
            </a:r>
          </a:p>
          <a:p>
            <a:r>
              <a:rPr lang="en-US" sz="1000" dirty="0">
                <a:solidFill>
                  <a:srgbClr val="0000FF"/>
                </a:solidFill>
                <a:latin typeface="Cascadia Mono" panose="020B0609020000020004" pitchFamily="49" charset="0"/>
              </a:rPr>
              <a:t>}</a:t>
            </a:r>
            <a:endParaRPr lang="en-US" sz="1000" dirty="0"/>
          </a:p>
        </p:txBody>
      </p:sp>
    </p:spTree>
    <p:extLst>
      <p:ext uri="{BB962C8B-B14F-4D97-AF65-F5344CB8AC3E}">
        <p14:creationId xmlns:p14="http://schemas.microsoft.com/office/powerpoint/2010/main" val="29301052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out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outVertic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outVertic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1" grpId="0" animBg="1"/>
      <p:bldP spid="13" grpId="0" animBg="1"/>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3216</TotalTime>
  <Words>4746</Words>
  <Application>Microsoft Office PowerPoint</Application>
  <PresentationFormat>Widescreen</PresentationFormat>
  <Paragraphs>714</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Angelina</vt:lpstr>
      <vt:lpstr>Arial</vt:lpstr>
      <vt:lpstr>Calibri</vt:lpstr>
      <vt:lpstr>Calibri Light</vt:lpstr>
      <vt:lpstr>Cascadia Mono</vt:lpstr>
      <vt:lpstr>charter</vt:lpstr>
      <vt:lpstr>Edwardian Script ITC</vt:lpstr>
      <vt:lpstr>Exercise</vt:lpstr>
      <vt:lpstr>Lucida Handwriting</vt:lpstr>
      <vt:lpstr>Wingdings</vt:lpstr>
      <vt:lpstr>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Ribeiro, Amauri Aparecido</dc:creator>
  <cp:lastModifiedBy>Amauri Ribeiro</cp:lastModifiedBy>
  <cp:revision>109</cp:revision>
  <dcterms:created xsi:type="dcterms:W3CDTF">2022-05-10T21:26:35Z</dcterms:created>
  <dcterms:modified xsi:type="dcterms:W3CDTF">2022-06-07T20:04:50Z</dcterms:modified>
</cp:coreProperties>
</file>