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jpeg" ContentType="image/jpe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Pulse para editar el formato de texto del esquema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Segundo nivel del esquema</a:t>
            </a:r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Tercer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 descr=""/>
          <p:cNvPicPr/>
          <p:nvPr/>
        </p:nvPicPr>
        <p:blipFill>
          <a:blip r:embed="rId2"/>
          <a:srcRect l="88720" t="0" r="0" b="81505"/>
          <a:stretch/>
        </p:blipFill>
        <p:spPr>
          <a:xfrm>
            <a:off x="8113320" y="0"/>
            <a:ext cx="1030320" cy="95040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Pulse para editar el formato de texto del esquema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Segundo nivel del esquema</a:t>
            </a:r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Tercer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2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Pulse para editar el formato de texto del esquema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Segundo nivel del esquema</a:t>
            </a:r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Tercer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2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Pulse para editar el formato de texto del esquema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Segundo nivel del esquema</a:t>
            </a:r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Tercer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0" y="1304640"/>
            <a:ext cx="892260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CO" sz="3200" spc="-1" strike="noStrike">
                <a:solidFill>
                  <a:srgbClr val="404040"/>
                </a:solidFill>
                <a:latin typeface="Calibri"/>
              </a:rPr>
              <a:t>ISO 12207</a:t>
            </a:r>
            <a:endParaRPr b="0" lang="es-CO" sz="32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2939040" y="2376000"/>
            <a:ext cx="42609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404040"/>
                </a:solidFill>
                <a:latin typeface="Calibri"/>
              </a:rPr>
              <a:t>Juan Esteban Ospina Zapata</a:t>
            </a:r>
            <a:endParaRPr b="0" lang="es-CO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404040"/>
                </a:solidFill>
                <a:latin typeface="Calibri"/>
              </a:rPr>
              <a:t>Deimer Tapias Sanchez</a:t>
            </a:r>
            <a:endParaRPr b="0" lang="es-CO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404040"/>
                </a:solidFill>
                <a:latin typeface="Calibri"/>
              </a:rPr>
              <a:t>Emiliano Caro Salazar</a:t>
            </a:r>
            <a:endParaRPr b="0" lang="es-CO" sz="1800" spc="-1" strike="noStrike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3961800" y="2088000"/>
            <a:ext cx="718200" cy="45360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383040" y="249480"/>
            <a:ext cx="31849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2"/>
          <p:cNvSpPr/>
          <p:nvPr/>
        </p:nvSpPr>
        <p:spPr>
          <a:xfrm>
            <a:off x="312480" y="2015280"/>
            <a:ext cx="8303400" cy="155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s-CO" sz="3200" spc="-1" strike="noStrike">
                <a:solidFill>
                  <a:srgbClr val="404040"/>
                </a:solidFill>
                <a:latin typeface="Calibir"/>
                <a:ea typeface="Helvetica Neue"/>
              </a:rPr>
              <a:t>¿Que es?</a:t>
            </a:r>
            <a:endParaRPr b="0" lang="es-CO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CO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CO" sz="3200" spc="-1" strike="noStrike">
                <a:solidFill>
                  <a:srgbClr val="404040"/>
                </a:solidFill>
                <a:latin typeface="Calibir"/>
                <a:ea typeface="Helvetica Neue"/>
              </a:rPr>
              <a:t>¿Para que sirve?</a:t>
            </a:r>
            <a:endParaRPr b="0" lang="es-CO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383040" y="249480"/>
            <a:ext cx="53913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3600" spc="-1" strike="noStrike">
                <a:solidFill>
                  <a:srgbClr val="ffffff"/>
                </a:solidFill>
                <a:latin typeface="Calibri"/>
              </a:rPr>
              <a:t>PROCESOS</a:t>
            </a:r>
            <a:endParaRPr b="0" lang="es-CO" sz="36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383040" y="1831320"/>
            <a:ext cx="8333280" cy="61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15000"/>
              </a:lnSpc>
            </a:pPr>
            <a:endParaRPr b="0" lang="es-CO" sz="1800" spc="-1" strike="noStrike"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es-CO" sz="1800" spc="-1" strike="noStrike">
              <a:latin typeface="Arial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2045520" y="1296000"/>
            <a:ext cx="5514480" cy="3309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167040" y="275400"/>
            <a:ext cx="63129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2800" spc="-1" strike="noStrike">
                <a:solidFill>
                  <a:srgbClr val="ffffff"/>
                </a:solidFill>
                <a:latin typeface="Calibri"/>
              </a:rPr>
              <a:t>PROCESOS PRIMARIOS</a:t>
            </a:r>
            <a:endParaRPr b="0" lang="es-CO" sz="28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383040" y="1831320"/>
            <a:ext cx="8333280" cy="61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15000"/>
              </a:lnSpc>
            </a:pPr>
            <a:endParaRPr b="0" lang="es-CO" sz="1800" spc="-1" strike="noStrike"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es-CO" sz="1800" spc="-1" strike="noStrike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2448000" y="1096920"/>
            <a:ext cx="4223880" cy="392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CO" sz="2800" spc="-1" strike="noStrike">
                <a:solidFill>
                  <a:srgbClr val="404040"/>
                </a:solidFill>
                <a:latin typeface="Calibir"/>
                <a:ea typeface="Helvetica Neue"/>
              </a:rPr>
              <a:t>- Adquisición</a:t>
            </a:r>
            <a:endParaRPr b="0" lang="es-CO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CO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2800" spc="-1" strike="noStrike">
                <a:solidFill>
                  <a:srgbClr val="404040"/>
                </a:solidFill>
                <a:latin typeface="Calibir"/>
                <a:ea typeface="Helvetica Neue"/>
              </a:rPr>
              <a:t>- Suministro</a:t>
            </a:r>
            <a:endParaRPr b="0" lang="es-CO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CO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2800" spc="-1" strike="noStrike">
                <a:solidFill>
                  <a:srgbClr val="404040"/>
                </a:solidFill>
                <a:latin typeface="Calibir"/>
                <a:ea typeface="Helvetica Neue"/>
              </a:rPr>
              <a:t>- Desarrollo</a:t>
            </a:r>
            <a:endParaRPr b="0" lang="es-CO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CO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2800" spc="-1" strike="noStrike">
                <a:solidFill>
                  <a:srgbClr val="404040"/>
                </a:solidFill>
                <a:latin typeface="Calibir"/>
                <a:ea typeface="Helvetica Neue"/>
              </a:rPr>
              <a:t>- Operación</a:t>
            </a:r>
            <a:endParaRPr b="0" lang="es-CO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CO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2800" spc="-1" strike="noStrike">
                <a:solidFill>
                  <a:srgbClr val="404040"/>
                </a:solidFill>
                <a:latin typeface="Calibir"/>
                <a:ea typeface="Helvetica Neue"/>
              </a:rPr>
              <a:t>- Mantenimiento</a:t>
            </a:r>
            <a:endParaRPr b="0" lang="es-CO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167040" y="275400"/>
            <a:ext cx="63129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2800" spc="-1" strike="noStrike">
                <a:solidFill>
                  <a:srgbClr val="ffffff"/>
                </a:solidFill>
                <a:latin typeface="Calibri"/>
              </a:rPr>
              <a:t>PROCESOS DE SOPORTE</a:t>
            </a:r>
            <a:endParaRPr b="0" lang="es-CO" sz="28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383040" y="1831320"/>
            <a:ext cx="8333280" cy="61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15000"/>
              </a:lnSpc>
            </a:pPr>
            <a:endParaRPr b="0" lang="es-CO" sz="1800" spc="-1" strike="noStrike"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es-CO" sz="1800" spc="-1" strike="noStrike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1440000" y="1440000"/>
            <a:ext cx="6984000" cy="307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CO" sz="2800" spc="-1" strike="noStrike">
                <a:solidFill>
                  <a:srgbClr val="404040"/>
                </a:solidFill>
                <a:latin typeface="Calibir"/>
                <a:ea typeface="Helvetica Neue"/>
              </a:rPr>
              <a:t>- Documentación</a:t>
            </a:r>
            <a:endParaRPr b="0" lang="es-CO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CO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2800" spc="-1" strike="noStrike">
                <a:solidFill>
                  <a:srgbClr val="404040"/>
                </a:solidFill>
                <a:latin typeface="Calibir"/>
                <a:ea typeface="Helvetica Neue"/>
              </a:rPr>
              <a:t>- Administración de la configuración</a:t>
            </a:r>
            <a:endParaRPr b="0" lang="es-CO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CO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2800" spc="-1" strike="noStrike">
                <a:solidFill>
                  <a:srgbClr val="404040"/>
                </a:solidFill>
                <a:latin typeface="Calibir"/>
                <a:ea typeface="Helvetica Neue"/>
              </a:rPr>
              <a:t>- Aseguramiento de la calidad</a:t>
            </a:r>
            <a:endParaRPr b="0" lang="es-CO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CO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2800" spc="-1" strike="noStrike">
                <a:solidFill>
                  <a:srgbClr val="404040"/>
                </a:solidFill>
                <a:latin typeface="Calibir"/>
                <a:ea typeface="Helvetica Neue"/>
              </a:rPr>
              <a:t>- Verificación</a:t>
            </a:r>
            <a:endParaRPr b="0" lang="es-CO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167040" y="275400"/>
            <a:ext cx="63129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2800" spc="-1" strike="noStrike">
                <a:solidFill>
                  <a:srgbClr val="ffffff"/>
                </a:solidFill>
                <a:latin typeface="Calibri"/>
              </a:rPr>
              <a:t>PROCESOS DE SOPORTE</a:t>
            </a:r>
            <a:endParaRPr b="0" lang="es-CO" sz="28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383040" y="1831320"/>
            <a:ext cx="8333280" cy="61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15000"/>
              </a:lnSpc>
            </a:pPr>
            <a:endParaRPr b="0" lang="es-CO" sz="1800" spc="-1" strike="noStrike"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es-CO" sz="1800" spc="-1" strike="noStrike"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2016000" y="1440000"/>
            <a:ext cx="8208000" cy="307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CO" sz="2800" spc="-1" strike="noStrike">
                <a:solidFill>
                  <a:srgbClr val="404040"/>
                </a:solidFill>
                <a:latin typeface="Calibir"/>
                <a:ea typeface="Helvetica Neue"/>
              </a:rPr>
              <a:t>- Validación</a:t>
            </a:r>
            <a:endParaRPr b="0" lang="es-CO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CO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2800" spc="-1" strike="noStrike">
                <a:solidFill>
                  <a:srgbClr val="404040"/>
                </a:solidFill>
                <a:latin typeface="Calibir"/>
                <a:ea typeface="Helvetica Neue"/>
              </a:rPr>
              <a:t>- Revisiones Conjuntas</a:t>
            </a:r>
            <a:endParaRPr b="0" lang="es-CO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CO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2800" spc="-1" strike="noStrike">
                <a:solidFill>
                  <a:srgbClr val="404040"/>
                </a:solidFill>
                <a:latin typeface="Calibir"/>
                <a:ea typeface="Helvetica Neue"/>
              </a:rPr>
              <a:t>- Auditorías</a:t>
            </a:r>
            <a:endParaRPr b="0" lang="es-CO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CO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2800" spc="-1" strike="noStrike">
                <a:solidFill>
                  <a:srgbClr val="404040"/>
                </a:solidFill>
                <a:latin typeface="Calibir"/>
                <a:ea typeface="Helvetica Neue"/>
              </a:rPr>
              <a:t>- Resolución de problemas</a:t>
            </a:r>
            <a:endParaRPr b="0" lang="es-CO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167040" y="275400"/>
            <a:ext cx="67449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2800" spc="-1" strike="noStrike">
                <a:solidFill>
                  <a:srgbClr val="ffffff"/>
                </a:solidFill>
                <a:latin typeface="Calibri"/>
              </a:rPr>
              <a:t>PROCESOS ORGANIZACIONALES</a:t>
            </a:r>
            <a:endParaRPr b="0" lang="es-CO" sz="28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383040" y="1831320"/>
            <a:ext cx="8333280" cy="61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15000"/>
              </a:lnSpc>
            </a:pPr>
            <a:endParaRPr b="0" lang="es-CO" sz="1800" spc="-1" strike="noStrike"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es-CO" sz="1800" spc="-1" strike="noStrike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2664000" y="1462680"/>
            <a:ext cx="5256000" cy="307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CO" sz="2800" spc="-1" strike="noStrike">
                <a:solidFill>
                  <a:srgbClr val="404040"/>
                </a:solidFill>
                <a:latin typeface="Calibir"/>
                <a:ea typeface="Helvetica Neue"/>
              </a:rPr>
              <a:t>- Administración</a:t>
            </a:r>
            <a:endParaRPr b="0" lang="es-CO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CO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2800" spc="-1" strike="noStrike">
                <a:solidFill>
                  <a:srgbClr val="404040"/>
                </a:solidFill>
                <a:latin typeface="Calibir"/>
                <a:ea typeface="Helvetica Neue"/>
              </a:rPr>
              <a:t>- Infraestructura</a:t>
            </a:r>
            <a:endParaRPr b="0" lang="es-CO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CO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2800" spc="-1" strike="noStrike">
                <a:solidFill>
                  <a:srgbClr val="404040"/>
                </a:solidFill>
                <a:latin typeface="Calibir"/>
                <a:ea typeface="Helvetica Neue"/>
              </a:rPr>
              <a:t>- Mejoras</a:t>
            </a:r>
            <a:endParaRPr b="0" lang="es-CO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CO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2800" spc="-1" strike="noStrike">
                <a:solidFill>
                  <a:srgbClr val="404040"/>
                </a:solidFill>
                <a:latin typeface="Calibir"/>
                <a:ea typeface="Helvetica Neue"/>
              </a:rPr>
              <a:t>- Entrenamiento</a:t>
            </a:r>
            <a:endParaRPr b="0" lang="es-CO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4149</TotalTime>
  <Application>LibreOffice/6.4.4.2$Linux_X86_64 LibreOffice_project/40$Build-2</Application>
  <Words>581</Words>
  <Paragraphs>52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2019-11-27T03:16:21Z</dcterms:created>
  <dc:creator>Leonardo Cantor</dc:creator>
  <dc:description/>
  <dc:language>es-CO</dc:language>
  <cp:lastModifiedBy/>
  <dcterms:modified xsi:type="dcterms:W3CDTF">2020-08-18T23:24:03Z</dcterms:modified>
  <cp:revision>98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