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99"/>
    <a:srgbClr val="FFFF66"/>
    <a:srgbClr val="99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2692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383" cy="469744"/>
          </a:xfrm>
          <a:prstGeom prst="rect">
            <a:avLst/>
          </a:prstGeom>
          <a:noFill/>
          <a:ln>
            <a:noFill/>
          </a:ln>
        </p:spPr>
        <p:txBody>
          <a:bodyPr vert="horz" wrap="square" lIns="94217" tIns="47109" rIns="94217" bIns="47109" numCol="1" anchor="t" anchorCtr="0" compatLnSpc="1">
            <a:prstTxWarp prst="textNoShape">
              <a:avLst/>
            </a:prstTxWarp>
          </a:bodyPr>
          <a:lstStyle>
            <a:lvl1pPr defTabSz="94226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86" y="0"/>
            <a:ext cx="3078383" cy="469744"/>
          </a:xfrm>
          <a:prstGeom prst="rect">
            <a:avLst/>
          </a:prstGeom>
          <a:noFill/>
          <a:ln>
            <a:noFill/>
          </a:ln>
        </p:spPr>
        <p:txBody>
          <a:bodyPr vert="horz" wrap="square" lIns="94217" tIns="47109" rIns="94217" bIns="47109" numCol="1" anchor="t" anchorCtr="0" compatLnSpc="1">
            <a:prstTxWarp prst="textNoShape">
              <a:avLst/>
            </a:prstTxWarp>
          </a:bodyPr>
          <a:lstStyle>
            <a:lvl1pPr algn="r" defTabSz="94226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3263"/>
            <a:ext cx="4692650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891" y="4460168"/>
            <a:ext cx="5680694" cy="4224494"/>
          </a:xfrm>
          <a:prstGeom prst="rect">
            <a:avLst/>
          </a:prstGeom>
          <a:noFill/>
          <a:ln>
            <a:noFill/>
          </a:ln>
        </p:spPr>
        <p:txBody>
          <a:bodyPr vert="horz" wrap="square" lIns="94217" tIns="47109" rIns="94217" bIns="471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128"/>
            <a:ext cx="3078383" cy="469744"/>
          </a:xfrm>
          <a:prstGeom prst="rect">
            <a:avLst/>
          </a:prstGeom>
          <a:noFill/>
          <a:ln>
            <a:noFill/>
          </a:ln>
        </p:spPr>
        <p:txBody>
          <a:bodyPr vert="horz" wrap="square" lIns="94217" tIns="47109" rIns="94217" bIns="47109" numCol="1" anchor="b" anchorCtr="0" compatLnSpc="1">
            <a:prstTxWarp prst="textNoShape">
              <a:avLst/>
            </a:prstTxWarp>
          </a:bodyPr>
          <a:lstStyle>
            <a:lvl1pPr defTabSz="94226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486" y="8917128"/>
            <a:ext cx="3078383" cy="469744"/>
          </a:xfrm>
          <a:prstGeom prst="rect">
            <a:avLst/>
          </a:prstGeom>
          <a:noFill/>
          <a:ln>
            <a:noFill/>
          </a:ln>
        </p:spPr>
        <p:txBody>
          <a:bodyPr vert="horz" wrap="square" lIns="94217" tIns="47109" rIns="94217" bIns="47109" numCol="1" anchor="b" anchorCtr="0" compatLnSpc="1">
            <a:prstTxWarp prst="textNoShape">
              <a:avLst/>
            </a:prstTxWarp>
          </a:bodyPr>
          <a:lstStyle>
            <a:lvl1pPr algn="r" defTabSz="942262">
              <a:defRPr sz="1200"/>
            </a:lvl1pPr>
          </a:lstStyle>
          <a:p>
            <a:pPr>
              <a:defRPr/>
            </a:pPr>
            <a:fld id="{D5169F98-3178-48D5-898F-F666AC821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85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957FF1-9AC9-432B-A357-0A51237AECF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957FF1-9AC9-432B-A357-0A51237AEC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F3A41-6A9B-40D3-B963-50C0E3AC5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0389-0404-4F7D-9024-A58D4B121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625DE-099A-42CC-8EB9-6E94B32C0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C9FC7-2EE9-4FE7-A1B2-0A1E15487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9FE7C-DC02-456F-8860-BDB23662D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C71CC-65BF-413B-A311-4AFAA9F84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0B3D4-1BF8-45BA-A093-5C84933B9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420F6-EE56-4CA5-B169-4BD5438B1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55F30-87FF-4951-89E0-87290BA43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A2E84-8EE3-40C6-9B61-D641F49FC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18412-620C-4434-91DC-1046B60CB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A62A769-0F57-4F27-8BC3-24B9CEF8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BD50150-FE97-4FEE-A8D4-8431D19A1531}"/>
              </a:ext>
            </a:extLst>
          </p:cNvPr>
          <p:cNvCxnSpPr>
            <a:cxnSpLocks/>
          </p:cNvCxnSpPr>
          <p:nvPr/>
        </p:nvCxnSpPr>
        <p:spPr>
          <a:xfrm>
            <a:off x="1348030" y="2043712"/>
            <a:ext cx="4290972" cy="285269"/>
          </a:xfrm>
          <a:prstGeom prst="bentConnector3">
            <a:avLst>
              <a:gd name="adj1" fmla="val 100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9D715D-BB91-42EA-8514-5974AF31BABA}"/>
              </a:ext>
            </a:extLst>
          </p:cNvPr>
          <p:cNvCxnSpPr>
            <a:cxnSpLocks/>
          </p:cNvCxnSpPr>
          <p:nvPr/>
        </p:nvCxnSpPr>
        <p:spPr>
          <a:xfrm>
            <a:off x="4491162" y="1282924"/>
            <a:ext cx="0" cy="31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8FB7529-D2EE-4A5A-B122-8A5A4C9918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7781" y="2644515"/>
            <a:ext cx="2149278" cy="75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52">
            <a:extLst>
              <a:ext uri="{FF2B5EF4-FFF2-40B4-BE49-F238E27FC236}">
                <a16:creationId xmlns:a16="http://schemas.microsoft.com/office/drawing/2014/main" id="{B744BBDE-DFC7-454C-A9DE-FA953A414149}"/>
              </a:ext>
            </a:extLst>
          </p:cNvPr>
          <p:cNvCxnSpPr>
            <a:cxnSpLocks/>
          </p:cNvCxnSpPr>
          <p:nvPr/>
        </p:nvCxnSpPr>
        <p:spPr>
          <a:xfrm flipH="1">
            <a:off x="3470066" y="2043712"/>
            <a:ext cx="23450" cy="16792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BC7C299-AE37-47C8-AC78-3CC1CD7B58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7092" y="2934559"/>
            <a:ext cx="1223821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59981F-9A29-4B62-98E9-B12493D329EE}"/>
              </a:ext>
            </a:extLst>
          </p:cNvPr>
          <p:cNvCxnSpPr>
            <a:cxnSpLocks/>
          </p:cNvCxnSpPr>
          <p:nvPr/>
        </p:nvCxnSpPr>
        <p:spPr>
          <a:xfrm flipV="1">
            <a:off x="1328152" y="1607758"/>
            <a:ext cx="0" cy="366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853183" y="167929"/>
            <a:ext cx="34206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Organization Chart – Sales </a:t>
            </a:r>
          </a:p>
          <a:p>
            <a:pPr algn="ctr">
              <a:spcBef>
                <a:spcPct val="50000"/>
              </a:spcBef>
            </a:pPr>
            <a:r>
              <a:rPr lang="en-US" sz="1200" b="1" i="1" dirty="0"/>
              <a:t>As of  July 20, 2020</a:t>
            </a:r>
          </a:p>
        </p:txBody>
      </p:sp>
      <p:sp>
        <p:nvSpPr>
          <p:cNvPr id="14354" name="Rectangle 25"/>
          <p:cNvSpPr>
            <a:spLocks noChangeAspect="1" noChangeArrowheads="1"/>
          </p:cNvSpPr>
          <p:nvPr/>
        </p:nvSpPr>
        <p:spPr bwMode="auto">
          <a:xfrm>
            <a:off x="7153027" y="1707254"/>
            <a:ext cx="1176634" cy="5440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dirty="0"/>
              <a:t>VP Marketing</a:t>
            </a:r>
          </a:p>
          <a:p>
            <a:pPr algn="ctr"/>
            <a:r>
              <a:rPr lang="en-US" sz="1050" dirty="0"/>
              <a:t>Doug Schoenberg</a:t>
            </a:r>
          </a:p>
        </p:txBody>
      </p:sp>
      <p:pic>
        <p:nvPicPr>
          <p:cNvPr id="14375" name="Picture 74" descr="Osprey Medical Corp_Logo_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44"/>
          <p:cNvSpPr>
            <a:spLocks noChangeAspect="1" noChangeArrowheads="1"/>
          </p:cNvSpPr>
          <p:nvPr/>
        </p:nvSpPr>
        <p:spPr bwMode="auto">
          <a:xfrm>
            <a:off x="3736782" y="800875"/>
            <a:ext cx="1508760" cy="6011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/>
              <a:t>President &amp; CEO</a:t>
            </a:r>
          </a:p>
          <a:p>
            <a:pPr algn="ctr"/>
            <a:r>
              <a:rPr lang="en-US" sz="1000" i="1" dirty="0"/>
              <a:t>Mike McCormick</a:t>
            </a:r>
          </a:p>
          <a:p>
            <a:pPr algn="ctr"/>
            <a:endParaRPr 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7153027" y="6531015"/>
            <a:ext cx="1838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Confidential</a:t>
            </a:r>
          </a:p>
        </p:txBody>
      </p:sp>
      <p:cxnSp>
        <p:nvCxnSpPr>
          <p:cNvPr id="61" name="Elbow Connector 52"/>
          <p:cNvCxnSpPr>
            <a:cxnSpLocks/>
          </p:cNvCxnSpPr>
          <p:nvPr/>
        </p:nvCxnSpPr>
        <p:spPr>
          <a:xfrm>
            <a:off x="1278388" y="2118855"/>
            <a:ext cx="1" cy="6898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44">
            <a:extLst>
              <a:ext uri="{FF2B5EF4-FFF2-40B4-BE49-F238E27FC236}">
                <a16:creationId xmlns:a16="http://schemas.microsoft.com/office/drawing/2014/main" id="{E1A0153D-538E-47A0-BBD5-260C6F7F9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30157" y="2515551"/>
            <a:ext cx="1482590" cy="634059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Regional Sales 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Manager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</a:rPr>
              <a:t>Henna Blankenship</a:t>
            </a:r>
          </a:p>
        </p:txBody>
      </p:sp>
      <p:sp>
        <p:nvSpPr>
          <p:cNvPr id="99" name="Rectangle 44">
            <a:extLst>
              <a:ext uri="{FF2B5EF4-FFF2-40B4-BE49-F238E27FC236}">
                <a16:creationId xmlns:a16="http://schemas.microsoft.com/office/drawing/2014/main" id="{C271001F-F433-4ABB-80C2-5B7990F89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6977" y="3400002"/>
            <a:ext cx="2096010" cy="10299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/>
            <a:r>
              <a:rPr lang="en-US" sz="800" b="1" u="sng" dirty="0"/>
              <a:t>Ohio, Pennsylvania, Missouri</a:t>
            </a:r>
          </a:p>
          <a:p>
            <a:pPr algn="ctr"/>
            <a:endParaRPr lang="en-US" sz="800" b="1" u="sng" dirty="0"/>
          </a:p>
          <a:p>
            <a:pPr algn="just"/>
            <a:r>
              <a:rPr lang="en-US" sz="800" b="1" u="sng" dirty="0"/>
              <a:t>Territory Manager                Territory</a:t>
            </a:r>
            <a:endParaRPr lang="en-US" sz="800" u="sng" dirty="0"/>
          </a:p>
          <a:p>
            <a:pPr algn="just"/>
            <a:r>
              <a:rPr lang="en-US" sz="800" dirty="0">
                <a:solidFill>
                  <a:schemeClr val="accent4"/>
                </a:solidFill>
              </a:rPr>
              <a:t>Andrea Amick	          Pennsylvania</a:t>
            </a:r>
          </a:p>
          <a:p>
            <a:pPr algn="just"/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b="1" u="sng" dirty="0"/>
              <a:t>Sales Representative            Territory</a:t>
            </a:r>
          </a:p>
          <a:p>
            <a:pPr algn="just"/>
            <a:r>
              <a:rPr lang="en-US" sz="800" dirty="0">
                <a:solidFill>
                  <a:schemeClr val="accent4"/>
                </a:solidFill>
              </a:rPr>
              <a:t>Fernando Dawson                          Ohio</a:t>
            </a:r>
          </a:p>
          <a:p>
            <a:pPr algn="just"/>
            <a:endParaRPr lang="en-US" sz="800" dirty="0">
              <a:solidFill>
                <a:schemeClr val="accent4"/>
              </a:solidFill>
            </a:endParaRPr>
          </a:p>
          <a:p>
            <a:endParaRPr lang="en-US" sz="900" dirty="0"/>
          </a:p>
        </p:txBody>
      </p:sp>
      <p:sp>
        <p:nvSpPr>
          <p:cNvPr id="28" name="Rectangle 44">
            <a:extLst>
              <a:ext uri="{FF2B5EF4-FFF2-40B4-BE49-F238E27FC236}">
                <a16:creationId xmlns:a16="http://schemas.microsoft.com/office/drawing/2014/main" id="{F2985A54-D194-4F8F-8C7D-676601395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6289" y="2523634"/>
            <a:ext cx="1495291" cy="64600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Regional Sales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 Manager/Dir Strategic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Accounts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Rachel Armstrong</a:t>
            </a:r>
          </a:p>
        </p:txBody>
      </p:sp>
      <p:sp>
        <p:nvSpPr>
          <p:cNvPr id="29" name="Rectangle 44">
            <a:extLst>
              <a:ext uri="{FF2B5EF4-FFF2-40B4-BE49-F238E27FC236}">
                <a16:creationId xmlns:a16="http://schemas.microsoft.com/office/drawing/2014/main" id="{BC99B25D-3425-4E85-A3A4-BE07FDABEE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678" y="1738433"/>
            <a:ext cx="1176630" cy="58421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Director of Sales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</a:rPr>
              <a:t>Hank Butcher</a:t>
            </a:r>
          </a:p>
          <a:p>
            <a:pPr algn="ctr"/>
            <a:endParaRPr lang="en-US" sz="1050" dirty="0"/>
          </a:p>
        </p:txBody>
      </p:sp>
      <p:sp>
        <p:nvSpPr>
          <p:cNvPr id="92" name="Rectangle 44">
            <a:extLst>
              <a:ext uri="{FF2B5EF4-FFF2-40B4-BE49-F238E27FC236}">
                <a16:creationId xmlns:a16="http://schemas.microsoft.com/office/drawing/2014/main" id="{A4E7E374-AB35-442B-BDE9-654FCDE71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014" y="2590800"/>
            <a:ext cx="2105965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/>
            <a:r>
              <a:rPr lang="en-US" sz="800" b="1" u="sng" dirty="0"/>
              <a:t>TX, AL, MS</a:t>
            </a:r>
          </a:p>
          <a:p>
            <a:pPr algn="ctr"/>
            <a:endParaRPr lang="en-US" sz="800" b="1" u="sng" dirty="0"/>
          </a:p>
          <a:p>
            <a:r>
              <a:rPr lang="en-US" sz="800" b="1" u="sng" dirty="0"/>
              <a:t>Sr, Territory  Manager          Territory     </a:t>
            </a:r>
            <a:endParaRPr lang="en-US" sz="800" u="sng" dirty="0"/>
          </a:p>
          <a:p>
            <a:r>
              <a:rPr lang="en-US" sz="800" dirty="0">
                <a:solidFill>
                  <a:schemeClr val="accent4"/>
                </a:solidFill>
              </a:rPr>
              <a:t>Joe Isenhart	            Central Texas</a:t>
            </a:r>
          </a:p>
          <a:p>
            <a:endParaRPr lang="en-US" sz="800" b="1" u="sng" dirty="0"/>
          </a:p>
          <a:p>
            <a:r>
              <a:rPr lang="en-US" sz="800" b="1" u="sng" dirty="0"/>
              <a:t>Territory Manager	               Territory      </a:t>
            </a:r>
            <a:endParaRPr lang="en-US" sz="800" u="sng" dirty="0"/>
          </a:p>
          <a:p>
            <a:r>
              <a:rPr lang="en-US" sz="800" dirty="0">
                <a:solidFill>
                  <a:schemeClr val="accent4"/>
                </a:solidFill>
              </a:rPr>
              <a:t>Jason Hoelscher	                East Texas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Keith Brown	                   </a:t>
            </a:r>
            <a:r>
              <a:rPr lang="en-US" sz="800" dirty="0"/>
              <a:t>California</a:t>
            </a:r>
          </a:p>
          <a:p>
            <a:r>
              <a:rPr lang="en-US" sz="800" dirty="0"/>
              <a:t>William Watts	                     AL / MS</a:t>
            </a:r>
          </a:p>
          <a:p>
            <a:endParaRPr lang="en-US" sz="800" dirty="0"/>
          </a:p>
          <a:p>
            <a:r>
              <a:rPr lang="en-US" sz="800" b="1" u="sng" dirty="0"/>
              <a:t>Sales Representative                Territory</a:t>
            </a:r>
          </a:p>
          <a:p>
            <a:r>
              <a:rPr lang="en-US" sz="800" dirty="0"/>
              <a:t>Danielle Hostetler	               South Texas</a:t>
            </a:r>
          </a:p>
          <a:p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b="1" u="sng" dirty="0">
                <a:solidFill>
                  <a:schemeClr val="accent4"/>
                </a:solidFill>
              </a:rPr>
              <a:t>Clinical Specialist	</a:t>
            </a:r>
          </a:p>
          <a:p>
            <a:r>
              <a:rPr lang="en-US" sz="800" dirty="0">
                <a:solidFill>
                  <a:srgbClr val="0000CC"/>
                </a:solidFill>
              </a:rPr>
              <a:t>Paul Duran	               South Texas</a:t>
            </a:r>
            <a:r>
              <a:rPr lang="en-US" sz="800" dirty="0">
                <a:solidFill>
                  <a:schemeClr val="accent4"/>
                </a:solidFill>
              </a:rPr>
              <a:t>	</a:t>
            </a:r>
          </a:p>
          <a:p>
            <a:r>
              <a:rPr lang="en-US" sz="800" dirty="0">
                <a:solidFill>
                  <a:srgbClr val="0000CC"/>
                </a:solidFill>
              </a:rPr>
              <a:t>Terry Demaree                         East Texas </a:t>
            </a:r>
          </a:p>
          <a:p>
            <a:endParaRPr lang="en-US" sz="800" dirty="0"/>
          </a:p>
          <a:p>
            <a:endParaRPr lang="en-US" sz="900" dirty="0"/>
          </a:p>
        </p:txBody>
      </p:sp>
      <p:cxnSp>
        <p:nvCxnSpPr>
          <p:cNvPr id="14345" name="Connector: Elbow 14344">
            <a:extLst>
              <a:ext uri="{FF2B5EF4-FFF2-40B4-BE49-F238E27FC236}">
                <a16:creationId xmlns:a16="http://schemas.microsoft.com/office/drawing/2014/main" id="{8538CDA5-04EC-45CC-BD8F-2C55841C1D31}"/>
              </a:ext>
            </a:extLst>
          </p:cNvPr>
          <p:cNvCxnSpPr>
            <a:cxnSpLocks/>
          </p:cNvCxnSpPr>
          <p:nvPr/>
        </p:nvCxnSpPr>
        <p:spPr>
          <a:xfrm>
            <a:off x="1348030" y="1594101"/>
            <a:ext cx="6455084" cy="12700"/>
          </a:xfrm>
          <a:prstGeom prst="bentConnector3">
            <a:avLst>
              <a:gd name="adj1" fmla="val 995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44">
            <a:extLst>
              <a:ext uri="{FF2B5EF4-FFF2-40B4-BE49-F238E27FC236}">
                <a16:creationId xmlns:a16="http://schemas.microsoft.com/office/drawing/2014/main" id="{75A5EAAA-C857-464D-BB5F-CFE83DE63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7006" y="6327382"/>
            <a:ext cx="954928" cy="38048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</a:rPr>
              <a:t>4</a:t>
            </a:r>
          </a:p>
          <a:p>
            <a:pPr algn="ctr"/>
            <a:endParaRPr lang="en-US" sz="1050" dirty="0"/>
          </a:p>
        </p:txBody>
      </p:sp>
      <p:sp>
        <p:nvSpPr>
          <p:cNvPr id="100" name="Rectangle 44">
            <a:extLst>
              <a:ext uri="{FF2B5EF4-FFF2-40B4-BE49-F238E27FC236}">
                <a16:creationId xmlns:a16="http://schemas.microsoft.com/office/drawing/2014/main" id="{8851268D-6A98-4AA2-8F08-8F64062B89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0417" y="6326584"/>
            <a:ext cx="954928" cy="38048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/>
              <a:t>Sales Support</a:t>
            </a:r>
          </a:p>
          <a:p>
            <a:pPr algn="ctr"/>
            <a:r>
              <a:rPr lang="en-US" sz="1050" i="1" dirty="0"/>
              <a:t>1</a:t>
            </a:r>
            <a:endParaRPr lang="en-US" sz="1000" i="1" dirty="0"/>
          </a:p>
          <a:p>
            <a:pPr algn="ctr"/>
            <a:endParaRPr lang="en-US" sz="1050" dirty="0"/>
          </a:p>
        </p:txBody>
      </p:sp>
      <p:sp>
        <p:nvSpPr>
          <p:cNvPr id="101" name="Rectangle 44">
            <a:extLst>
              <a:ext uri="{FF2B5EF4-FFF2-40B4-BE49-F238E27FC236}">
                <a16:creationId xmlns:a16="http://schemas.microsoft.com/office/drawing/2014/main" id="{48727E89-14CA-40AA-8ED0-D7D943D16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1443" y="6326584"/>
            <a:ext cx="954928" cy="3804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/>
              <a:t>Territories</a:t>
            </a:r>
          </a:p>
          <a:p>
            <a:pPr algn="ctr"/>
            <a:r>
              <a:rPr lang="en-US" sz="1050" i="1" dirty="0"/>
              <a:t>11</a:t>
            </a:r>
            <a:endParaRPr lang="en-US" sz="1000" i="1" dirty="0"/>
          </a:p>
          <a:p>
            <a:pPr algn="ctr"/>
            <a:endParaRPr lang="en-US" sz="1050" dirty="0"/>
          </a:p>
        </p:txBody>
      </p:sp>
      <p:sp>
        <p:nvSpPr>
          <p:cNvPr id="102" name="Rectangle 44">
            <a:extLst>
              <a:ext uri="{FF2B5EF4-FFF2-40B4-BE49-F238E27FC236}">
                <a16:creationId xmlns:a16="http://schemas.microsoft.com/office/drawing/2014/main" id="{3F834BC4-AA44-4F58-AA6E-3674D1D3F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0434" y="6337889"/>
            <a:ext cx="1326543" cy="3804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>
                <a:solidFill>
                  <a:srgbClr val="0000CC"/>
                </a:solidFill>
              </a:rPr>
              <a:t>Clinical/Sales Support</a:t>
            </a:r>
          </a:p>
          <a:p>
            <a:pPr algn="ctr"/>
            <a:r>
              <a:rPr lang="en-US" sz="1050" i="1" dirty="0">
                <a:solidFill>
                  <a:srgbClr val="0000CC"/>
                </a:solidFill>
              </a:rPr>
              <a:t>2</a:t>
            </a:r>
            <a:endParaRPr lang="en-US" sz="1000" i="1" dirty="0">
              <a:solidFill>
                <a:srgbClr val="0000CC"/>
              </a:solidFill>
            </a:endParaRPr>
          </a:p>
          <a:p>
            <a:pPr algn="ctr"/>
            <a:endParaRPr lang="en-US" sz="1050" dirty="0"/>
          </a:p>
        </p:txBody>
      </p:sp>
      <p:sp>
        <p:nvSpPr>
          <p:cNvPr id="24" name="Rectangle 44">
            <a:extLst>
              <a:ext uri="{FF2B5EF4-FFF2-40B4-BE49-F238E27FC236}">
                <a16:creationId xmlns:a16="http://schemas.microsoft.com/office/drawing/2014/main" id="{DEE569E7-0C44-4027-AF52-BB4422FCB3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5930" y="3399531"/>
            <a:ext cx="2096010" cy="6871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/>
            <a:r>
              <a:rPr lang="en-US" sz="800" b="1" u="sng" dirty="0"/>
              <a:t>Florida</a:t>
            </a:r>
          </a:p>
          <a:p>
            <a:pPr algn="ctr"/>
            <a:endParaRPr lang="en-US" sz="800" b="1" u="sng" dirty="0"/>
          </a:p>
          <a:p>
            <a:r>
              <a:rPr lang="en-US" sz="800" b="1" u="sng" dirty="0"/>
              <a:t>Sales Representative                Territory</a:t>
            </a:r>
          </a:p>
          <a:p>
            <a:r>
              <a:rPr lang="en-US" sz="800" dirty="0"/>
              <a:t>Jo Santana	                        Florida</a:t>
            </a:r>
          </a:p>
          <a:p>
            <a:endParaRPr lang="en-US" sz="800" dirty="0">
              <a:solidFill>
                <a:schemeClr val="accent4"/>
              </a:solidFill>
            </a:endParaRPr>
          </a:p>
          <a:p>
            <a:endParaRPr lang="en-US" sz="900" dirty="0"/>
          </a:p>
        </p:txBody>
      </p:sp>
      <p:sp>
        <p:nvSpPr>
          <p:cNvPr id="25" name="Rectangle 44">
            <a:extLst>
              <a:ext uri="{FF2B5EF4-FFF2-40B4-BE49-F238E27FC236}">
                <a16:creationId xmlns:a16="http://schemas.microsoft.com/office/drawing/2014/main" id="{B7175C6D-276D-4A9C-9A2E-C7649FCD78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22061" y="3409085"/>
            <a:ext cx="2096010" cy="11482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/>
            <a:r>
              <a:rPr lang="en-US" sz="800" b="1" u="sng" dirty="0"/>
              <a:t>GA, NC, SC, VA</a:t>
            </a:r>
          </a:p>
          <a:p>
            <a:pPr algn="ctr"/>
            <a:endParaRPr lang="en-US" sz="800" b="1" u="sng" dirty="0"/>
          </a:p>
          <a:p>
            <a:r>
              <a:rPr lang="en-US" sz="800" b="1" u="sng" dirty="0"/>
              <a:t>Territory Manager	               Territory      </a:t>
            </a:r>
            <a:endParaRPr lang="en-US" sz="800" u="sng" dirty="0"/>
          </a:p>
          <a:p>
            <a:r>
              <a:rPr lang="en-US" sz="800" dirty="0"/>
              <a:t>Sabrina Kerns	                     Virginia</a:t>
            </a:r>
          </a:p>
          <a:p>
            <a:r>
              <a:rPr lang="en-US" sz="800" dirty="0"/>
              <a:t>Kim Wilson                                   Georgia</a:t>
            </a:r>
          </a:p>
          <a:p>
            <a:endParaRPr lang="en-US" sz="800" dirty="0"/>
          </a:p>
          <a:p>
            <a:r>
              <a:rPr lang="en-US" sz="800" b="1" u="sng" dirty="0"/>
              <a:t>Territory Product Specialist     Territory 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Bryan O’Connor	                       NC /SC</a:t>
            </a:r>
          </a:p>
          <a:p>
            <a:endParaRPr lang="en-US" sz="800" dirty="0"/>
          </a:p>
          <a:p>
            <a:endParaRPr lang="en-US" sz="900" dirty="0"/>
          </a:p>
        </p:txBody>
      </p:sp>
      <p:sp>
        <p:nvSpPr>
          <p:cNvPr id="26" name="Rectangle 44">
            <a:extLst>
              <a:ext uri="{FF2B5EF4-FFF2-40B4-BE49-F238E27FC236}">
                <a16:creationId xmlns:a16="http://schemas.microsoft.com/office/drawing/2014/main" id="{6E646465-C96C-48F7-8293-5094DD824C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2421" y="2511691"/>
            <a:ext cx="1495291" cy="64600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Regional Sales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 Manager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Todd McKenzie</a:t>
            </a:r>
          </a:p>
        </p:txBody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26A52F54-2132-4D59-9688-35F0194CDE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8179" y="782020"/>
            <a:ext cx="1176634" cy="52734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50" dirty="0"/>
              <a:t>Customer Service</a:t>
            </a:r>
          </a:p>
          <a:p>
            <a:pPr algn="ctr"/>
            <a:r>
              <a:rPr lang="en-US" sz="1050" dirty="0"/>
              <a:t>Manager</a:t>
            </a:r>
          </a:p>
          <a:p>
            <a:pPr algn="ctr"/>
            <a:r>
              <a:rPr lang="en-US" sz="1000" i="1" dirty="0"/>
              <a:t>Ellen Lukes</a:t>
            </a:r>
          </a:p>
        </p:txBody>
      </p:sp>
      <p:sp>
        <p:nvSpPr>
          <p:cNvPr id="30" name="Footer Placeholder 59">
            <a:extLst>
              <a:ext uri="{FF2B5EF4-FFF2-40B4-BE49-F238E27FC236}">
                <a16:creationId xmlns:a16="http://schemas.microsoft.com/office/drawing/2014/main" id="{31794FBF-DB67-4E6E-BD89-D8BEE59E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949" y="6438484"/>
            <a:ext cx="1144920" cy="307975"/>
          </a:xfrm>
          <a:noFill/>
        </p:spPr>
        <p:txBody>
          <a:bodyPr/>
          <a:lstStyle/>
          <a:p>
            <a:r>
              <a:rPr lang="en-US" sz="1000" dirty="0"/>
              <a:t>2004-AM</a:t>
            </a:r>
          </a:p>
        </p:txBody>
      </p:sp>
    </p:spTree>
    <p:extLst>
      <p:ext uri="{BB962C8B-B14F-4D97-AF65-F5344CB8AC3E}">
        <p14:creationId xmlns:p14="http://schemas.microsoft.com/office/powerpoint/2010/main" val="427767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0443E-8D87-4B7B-A267-971F646A86B7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3332326" y="5299805"/>
            <a:ext cx="3514" cy="70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7CCBBF9-AD2D-4FFC-B650-64956B75C5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48640" y="4360350"/>
            <a:ext cx="592739" cy="442036"/>
          </a:xfrm>
          <a:prstGeom prst="bentConnector3">
            <a:avLst>
              <a:gd name="adj1" fmla="val 136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F9BBBA0-15B2-4131-9696-36044C6887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4700" y="4114927"/>
            <a:ext cx="896954" cy="1135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13B140F-46B7-43A7-983E-56DC04EE42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0688" y="3493231"/>
            <a:ext cx="896954" cy="1135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3E349FC-1CDA-4129-8866-35D121D4B7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93640" y="2857930"/>
            <a:ext cx="1454581" cy="8671"/>
          </a:xfrm>
          <a:prstGeom prst="bentConnector3">
            <a:avLst>
              <a:gd name="adj1" fmla="val 97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F8C1D6-0F4F-45D3-A06A-3BA0748DD80A}"/>
              </a:ext>
            </a:extLst>
          </p:cNvPr>
          <p:cNvCxnSpPr>
            <a:cxnSpLocks/>
          </p:cNvCxnSpPr>
          <p:nvPr/>
        </p:nvCxnSpPr>
        <p:spPr>
          <a:xfrm>
            <a:off x="1825393" y="5163007"/>
            <a:ext cx="0" cy="53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52"/>
          <p:cNvCxnSpPr>
            <a:cxnSpLocks/>
            <a:stCxn id="14339" idx="2"/>
          </p:cNvCxnSpPr>
          <p:nvPr/>
        </p:nvCxnSpPr>
        <p:spPr>
          <a:xfrm>
            <a:off x="4694684" y="1377304"/>
            <a:ext cx="0" cy="2385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D543F83C-2E95-4DFC-9F84-F5EED18301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51460" y="1620518"/>
            <a:ext cx="807865" cy="393349"/>
          </a:xfrm>
          <a:prstGeom prst="bentConnector3">
            <a:avLst>
              <a:gd name="adj1" fmla="val 791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52">
            <a:extLst>
              <a:ext uri="{FF2B5EF4-FFF2-40B4-BE49-F238E27FC236}">
                <a16:creationId xmlns:a16="http://schemas.microsoft.com/office/drawing/2014/main" id="{01B5A86B-F7BF-45D5-BA5C-44C5C76DA7A4}"/>
              </a:ext>
            </a:extLst>
          </p:cNvPr>
          <p:cNvCxnSpPr>
            <a:cxnSpLocks/>
          </p:cNvCxnSpPr>
          <p:nvPr/>
        </p:nvCxnSpPr>
        <p:spPr>
          <a:xfrm>
            <a:off x="7121826" y="1596034"/>
            <a:ext cx="0" cy="1522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2">
            <a:extLst>
              <a:ext uri="{FF2B5EF4-FFF2-40B4-BE49-F238E27FC236}">
                <a16:creationId xmlns:a16="http://schemas.microsoft.com/office/drawing/2014/main" id="{0EFA97E4-002D-4435-936F-05E3190FE8FE}"/>
              </a:ext>
            </a:extLst>
          </p:cNvPr>
          <p:cNvCxnSpPr>
            <a:cxnSpLocks/>
          </p:cNvCxnSpPr>
          <p:nvPr/>
        </p:nvCxnSpPr>
        <p:spPr>
          <a:xfrm>
            <a:off x="5869532" y="1605918"/>
            <a:ext cx="0" cy="1522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A62607BD-A09C-4F21-8D53-2A4C299888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8395" y="1619910"/>
            <a:ext cx="1227997" cy="1733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FB58F7-CA2C-44ED-BFB2-F06A2DDDFEDF}"/>
              </a:ext>
            </a:extLst>
          </p:cNvPr>
          <p:cNvCxnSpPr>
            <a:cxnSpLocks/>
          </p:cNvCxnSpPr>
          <p:nvPr/>
        </p:nvCxnSpPr>
        <p:spPr>
          <a:xfrm rot="5400000">
            <a:off x="177184" y="2181034"/>
            <a:ext cx="455749" cy="61861"/>
          </a:xfrm>
          <a:prstGeom prst="bentConnector4">
            <a:avLst>
              <a:gd name="adj1" fmla="val -10129"/>
              <a:gd name="adj2" fmla="val 315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50571AF-4189-46E8-BEB9-2EEE5EB234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45898" y="2278420"/>
            <a:ext cx="377842" cy="105788"/>
          </a:xfrm>
          <a:prstGeom prst="bentConnector3">
            <a:avLst>
              <a:gd name="adj1" fmla="val 910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10617C32-CA51-4B36-AD1C-A3EA14DEB2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6707" y="2484067"/>
            <a:ext cx="896954" cy="1135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34CF0E06-AEA3-47BA-8B1E-D8118ABB4B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26563" y="2244794"/>
            <a:ext cx="333284" cy="113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5C2F1157-2042-44AF-B3E4-6C242C06E904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5187256" y="2274581"/>
            <a:ext cx="400792" cy="943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9588E98-B94D-4F76-9C54-42A9A18EE1CB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6587267" y="2248080"/>
            <a:ext cx="366594" cy="1043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7587DD17-7702-4033-B2BB-6205C4B046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84148" y="2650139"/>
            <a:ext cx="572247" cy="106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4046B21-0FA0-4036-A54F-9AC3193B646E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2719075" y="2320492"/>
            <a:ext cx="318179" cy="1231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A76A8B3-4917-44E0-B3F0-C15E02883718}"/>
              </a:ext>
            </a:extLst>
          </p:cNvPr>
          <p:cNvCxnSpPr>
            <a:cxnSpLocks/>
            <a:endCxn id="84" idx="1"/>
          </p:cNvCxnSpPr>
          <p:nvPr/>
        </p:nvCxnSpPr>
        <p:spPr>
          <a:xfrm rot="16200000" flipH="1">
            <a:off x="2786462" y="2793615"/>
            <a:ext cx="471260" cy="955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Rectangle 2"/>
          <p:cNvSpPr>
            <a:spLocks noChangeAspect="1" noChangeArrowheads="1"/>
          </p:cNvSpPr>
          <p:nvPr/>
        </p:nvSpPr>
        <p:spPr bwMode="auto">
          <a:xfrm>
            <a:off x="4054604" y="828664"/>
            <a:ext cx="1280160" cy="548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dirty="0"/>
              <a:t>President/CEO</a:t>
            </a:r>
          </a:p>
          <a:p>
            <a:pPr algn="ctr"/>
            <a:r>
              <a:rPr lang="en-US" sz="900" i="1" dirty="0"/>
              <a:t>Mike McCormick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437384" y="174023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Organization Chart </a:t>
            </a:r>
          </a:p>
          <a:p>
            <a:pPr algn="ctr">
              <a:spcBef>
                <a:spcPct val="50000"/>
              </a:spcBef>
            </a:pPr>
            <a:r>
              <a:rPr lang="en-US" sz="1200" b="1" i="1" dirty="0"/>
              <a:t>As of July 20, 2020</a:t>
            </a:r>
          </a:p>
        </p:txBody>
      </p:sp>
      <p:sp>
        <p:nvSpPr>
          <p:cNvPr id="14348" name="Rectangle 16"/>
          <p:cNvSpPr>
            <a:spLocks noChangeAspect="1" noChangeArrowheads="1"/>
          </p:cNvSpPr>
          <p:nvPr/>
        </p:nvSpPr>
        <p:spPr bwMode="auto">
          <a:xfrm>
            <a:off x="6604678" y="1735703"/>
            <a:ext cx="1143000" cy="42264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VP Finance &amp; 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Human Resources</a:t>
            </a:r>
          </a:p>
          <a:p>
            <a:pPr algn="ctr">
              <a:spcBef>
                <a:spcPts val="0"/>
              </a:spcBef>
            </a:pPr>
            <a:r>
              <a:rPr lang="en-US" sz="800" i="1" dirty="0"/>
              <a:t>Nancy Ness</a:t>
            </a:r>
          </a:p>
        </p:txBody>
      </p:sp>
      <p:sp>
        <p:nvSpPr>
          <p:cNvPr id="14351" name="Rectangle 25"/>
          <p:cNvSpPr>
            <a:spLocks noChangeArrowheads="1"/>
          </p:cNvSpPr>
          <p:nvPr/>
        </p:nvSpPr>
        <p:spPr bwMode="auto">
          <a:xfrm>
            <a:off x="100682" y="1751984"/>
            <a:ext cx="1143000" cy="4094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VP Research &amp; </a:t>
            </a:r>
            <a:br>
              <a:rPr lang="en-US" sz="800" dirty="0"/>
            </a:br>
            <a:r>
              <a:rPr lang="en-US" sz="800" dirty="0"/>
              <a:t>Development</a:t>
            </a:r>
          </a:p>
          <a:p>
            <a:pPr algn="ctr"/>
            <a:r>
              <a:rPr lang="en-US" sz="800" i="1" dirty="0"/>
              <a:t>Rod Houfburg</a:t>
            </a:r>
          </a:p>
        </p:txBody>
      </p:sp>
      <p:sp>
        <p:nvSpPr>
          <p:cNvPr id="14354" name="Rectangle 25"/>
          <p:cNvSpPr>
            <a:spLocks noChangeAspect="1" noChangeArrowheads="1"/>
          </p:cNvSpPr>
          <p:nvPr/>
        </p:nvSpPr>
        <p:spPr bwMode="auto">
          <a:xfrm>
            <a:off x="1354072" y="1749151"/>
            <a:ext cx="1143000" cy="4141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VP Marketing</a:t>
            </a:r>
          </a:p>
          <a:p>
            <a:r>
              <a:rPr lang="en-US" sz="800" dirty="0" err="1"/>
              <a:t>Reimb</a:t>
            </a:r>
            <a:r>
              <a:rPr lang="en-US" sz="800" dirty="0"/>
              <a:t>. &amp; Education</a:t>
            </a:r>
          </a:p>
          <a:p>
            <a:pPr algn="ctr"/>
            <a:r>
              <a:rPr lang="en-US" sz="800" i="1" dirty="0"/>
              <a:t>Doug Schoenberg</a:t>
            </a:r>
          </a:p>
        </p:txBody>
      </p:sp>
      <p:sp>
        <p:nvSpPr>
          <p:cNvPr id="14356" name="Rectangle 28"/>
          <p:cNvSpPr>
            <a:spLocks noChangeArrowheads="1"/>
          </p:cNvSpPr>
          <p:nvPr/>
        </p:nvSpPr>
        <p:spPr bwMode="auto">
          <a:xfrm>
            <a:off x="364090" y="2260434"/>
            <a:ext cx="979266" cy="359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Director, </a:t>
            </a:r>
          </a:p>
          <a:p>
            <a:pPr algn="ctr"/>
            <a:r>
              <a:rPr lang="en-US" sz="800" dirty="0"/>
              <a:t>Engineering </a:t>
            </a:r>
          </a:p>
          <a:p>
            <a:pPr algn="ctr"/>
            <a:r>
              <a:rPr lang="en-US" sz="800" i="1" dirty="0"/>
              <a:t>Dale Brady</a:t>
            </a:r>
          </a:p>
        </p:txBody>
      </p:sp>
      <p:sp>
        <p:nvSpPr>
          <p:cNvPr id="14361" name="Rectangle 43"/>
          <p:cNvSpPr>
            <a:spLocks noChangeAspect="1" noChangeArrowheads="1"/>
          </p:cNvSpPr>
          <p:nvPr/>
        </p:nvSpPr>
        <p:spPr bwMode="auto">
          <a:xfrm>
            <a:off x="3893394" y="1744807"/>
            <a:ext cx="1237190" cy="4206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VP Operations/IT</a:t>
            </a:r>
          </a:p>
          <a:p>
            <a:pPr algn="ctr"/>
            <a:r>
              <a:rPr lang="en-US" sz="800" i="1" dirty="0"/>
              <a:t>Vic Fabano</a:t>
            </a:r>
          </a:p>
        </p:txBody>
      </p:sp>
      <p:sp>
        <p:nvSpPr>
          <p:cNvPr id="14362" name="Rectangle 44"/>
          <p:cNvSpPr>
            <a:spLocks noChangeAspect="1" noChangeArrowheads="1"/>
          </p:cNvSpPr>
          <p:nvPr/>
        </p:nvSpPr>
        <p:spPr bwMode="auto">
          <a:xfrm>
            <a:off x="2682947" y="3429079"/>
            <a:ext cx="1143000" cy="420564"/>
          </a:xfrm>
          <a:prstGeom prst="rect">
            <a:avLst/>
          </a:prstGeom>
          <a:pattFill prst="lgCheck">
            <a:fgClr>
              <a:srgbClr val="FF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Clinical Affairs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Kimberly Knish</a:t>
            </a:r>
          </a:p>
        </p:txBody>
      </p:sp>
      <p:sp>
        <p:nvSpPr>
          <p:cNvPr id="14369" name="Rectangle 22"/>
          <p:cNvSpPr>
            <a:spLocks noChangeArrowheads="1"/>
          </p:cNvSpPr>
          <p:nvPr/>
        </p:nvSpPr>
        <p:spPr bwMode="auto">
          <a:xfrm>
            <a:off x="1397500" y="6272576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/>
              <a:t> Employee</a:t>
            </a:r>
          </a:p>
        </p:txBody>
      </p:sp>
      <p:sp>
        <p:nvSpPr>
          <p:cNvPr id="14370" name="Rectangle 22"/>
          <p:cNvSpPr>
            <a:spLocks noChangeArrowheads="1"/>
          </p:cNvSpPr>
          <p:nvPr/>
        </p:nvSpPr>
        <p:spPr bwMode="auto">
          <a:xfrm>
            <a:off x="2380278" y="6272576"/>
            <a:ext cx="838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Consultant</a:t>
            </a:r>
          </a:p>
        </p:txBody>
      </p:sp>
      <p:sp>
        <p:nvSpPr>
          <p:cNvPr id="14371" name="Footer Placeholder 59"/>
          <p:cNvSpPr>
            <a:spLocks noGrp="1"/>
          </p:cNvSpPr>
          <p:nvPr>
            <p:ph type="ftr" sz="quarter" idx="11"/>
          </p:nvPr>
        </p:nvSpPr>
        <p:spPr>
          <a:xfrm>
            <a:off x="23949" y="6438484"/>
            <a:ext cx="1144920" cy="307975"/>
          </a:xfrm>
          <a:noFill/>
        </p:spPr>
        <p:txBody>
          <a:bodyPr/>
          <a:lstStyle/>
          <a:p>
            <a:r>
              <a:rPr lang="en-US" sz="1000" dirty="0"/>
              <a:t>2004-AM</a:t>
            </a:r>
          </a:p>
        </p:txBody>
      </p:sp>
      <p:sp>
        <p:nvSpPr>
          <p:cNvPr id="14372" name="Rectangle 18"/>
          <p:cNvSpPr>
            <a:spLocks noChangeAspect="1" noChangeArrowheads="1"/>
          </p:cNvSpPr>
          <p:nvPr/>
        </p:nvSpPr>
        <p:spPr bwMode="auto">
          <a:xfrm>
            <a:off x="6822743" y="2814694"/>
            <a:ext cx="992243" cy="42264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Sr. Manager,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Accounting</a:t>
            </a:r>
          </a:p>
          <a:p>
            <a:pPr algn="ctr">
              <a:spcBef>
                <a:spcPts val="0"/>
              </a:spcBef>
            </a:pPr>
            <a:r>
              <a:rPr lang="en-US" sz="800" i="1" dirty="0"/>
              <a:t>Liza Seferyan</a:t>
            </a:r>
          </a:p>
        </p:txBody>
      </p:sp>
      <p:pic>
        <p:nvPicPr>
          <p:cNvPr id="14375" name="Picture 74" descr="Osprey Medical Corp_Logo_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47"/>
          <p:cNvSpPr>
            <a:spLocks noChangeAspect="1" noChangeArrowheads="1"/>
          </p:cNvSpPr>
          <p:nvPr/>
        </p:nvSpPr>
        <p:spPr bwMode="auto">
          <a:xfrm>
            <a:off x="4227351" y="2272602"/>
            <a:ext cx="966258" cy="4179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800" dirty="0"/>
              <a:t>Material Manager</a:t>
            </a:r>
          </a:p>
          <a:p>
            <a:pPr algn="ctr"/>
            <a:r>
              <a:rPr lang="en-US" sz="800" dirty="0"/>
              <a:t>Matt Johnson</a:t>
            </a:r>
          </a:p>
        </p:txBody>
      </p:sp>
      <p:sp>
        <p:nvSpPr>
          <p:cNvPr id="47" name="Rectangle 18"/>
          <p:cNvSpPr>
            <a:spLocks noChangeAspect="1" noChangeArrowheads="1"/>
          </p:cNvSpPr>
          <p:nvPr/>
        </p:nvSpPr>
        <p:spPr bwMode="auto">
          <a:xfrm>
            <a:off x="5298032" y="1749151"/>
            <a:ext cx="1143000" cy="4162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VP Regulatory/</a:t>
            </a:r>
          </a:p>
          <a:p>
            <a:pPr algn="ctr"/>
            <a:r>
              <a:rPr lang="en-US" sz="800" dirty="0"/>
              <a:t>Compliance/Quality</a:t>
            </a:r>
          </a:p>
          <a:p>
            <a:pPr algn="ctr"/>
            <a:r>
              <a:rPr lang="en-US" sz="800" i="1" dirty="0"/>
              <a:t>Melanie Hess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3027" y="6531015"/>
            <a:ext cx="1838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Confidential</a:t>
            </a:r>
          </a:p>
        </p:txBody>
      </p:sp>
      <p:sp>
        <p:nvSpPr>
          <p:cNvPr id="54" name="Rectangle 18"/>
          <p:cNvSpPr>
            <a:spLocks noChangeAspect="1" noChangeArrowheads="1"/>
          </p:cNvSpPr>
          <p:nvPr/>
        </p:nvSpPr>
        <p:spPr bwMode="auto">
          <a:xfrm>
            <a:off x="1643326" y="2254169"/>
            <a:ext cx="944714" cy="4048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Sr. Director, 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Marketing </a:t>
            </a:r>
            <a:r>
              <a:rPr lang="en-US" sz="800" dirty="0" err="1"/>
              <a:t>Devlpmt</a:t>
            </a:r>
            <a:endParaRPr lang="en-US" sz="800" dirty="0"/>
          </a:p>
          <a:p>
            <a:pPr algn="ctr">
              <a:spcBef>
                <a:spcPts val="0"/>
              </a:spcBef>
            </a:pPr>
            <a:r>
              <a:rPr lang="en-US" sz="800" i="1" dirty="0"/>
              <a:t>Tricia Haydon</a:t>
            </a:r>
          </a:p>
        </p:txBody>
      </p:sp>
      <p:sp>
        <p:nvSpPr>
          <p:cNvPr id="71" name="Rectangle 18"/>
          <p:cNvSpPr>
            <a:spLocks noChangeAspect="1" noChangeArrowheads="1"/>
          </p:cNvSpPr>
          <p:nvPr/>
        </p:nvSpPr>
        <p:spPr bwMode="auto">
          <a:xfrm>
            <a:off x="357972" y="3202346"/>
            <a:ext cx="990618" cy="393049"/>
          </a:xfrm>
          <a:prstGeom prst="rect">
            <a:avLst/>
          </a:prstGeom>
          <a:pattFill prst="lgCheck">
            <a:fgClr>
              <a:srgbClr val="FF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R&amp;D Engineer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Tom </a:t>
            </a:r>
            <a:r>
              <a:rPr lang="en-US" sz="800" dirty="0" err="1"/>
              <a:t>Gisel</a:t>
            </a:r>
            <a:endParaRPr lang="en-US" sz="800" dirty="0"/>
          </a:p>
        </p:txBody>
      </p:sp>
      <p:sp>
        <p:nvSpPr>
          <p:cNvPr id="60" name="Rectangle 18"/>
          <p:cNvSpPr>
            <a:spLocks noChangeAspect="1" noChangeArrowheads="1"/>
          </p:cNvSpPr>
          <p:nvPr/>
        </p:nvSpPr>
        <p:spPr bwMode="auto">
          <a:xfrm>
            <a:off x="368401" y="2719006"/>
            <a:ext cx="985671" cy="40144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Principal, R&amp;D </a:t>
            </a:r>
          </a:p>
          <a:p>
            <a:pPr algn="ctr"/>
            <a:r>
              <a:rPr lang="en-US" sz="800" dirty="0"/>
              <a:t>Engineer</a:t>
            </a:r>
          </a:p>
          <a:p>
            <a:pPr algn="ctr"/>
            <a:r>
              <a:rPr lang="en-US" sz="800" dirty="0"/>
              <a:t>Alex Dietz</a:t>
            </a:r>
          </a:p>
        </p:txBody>
      </p:sp>
      <p:sp>
        <p:nvSpPr>
          <p:cNvPr id="55" name="Rectangle 18"/>
          <p:cNvSpPr>
            <a:spLocks noChangeAspect="1" noChangeArrowheads="1"/>
          </p:cNvSpPr>
          <p:nvPr/>
        </p:nvSpPr>
        <p:spPr bwMode="auto">
          <a:xfrm>
            <a:off x="347182" y="3669292"/>
            <a:ext cx="998024" cy="393049"/>
          </a:xfrm>
          <a:prstGeom prst="rect">
            <a:avLst/>
          </a:prstGeom>
          <a:pattFill prst="lgCheck">
            <a:fgClr>
              <a:srgbClr val="FF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Intellectual Property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Matt Burns</a:t>
            </a:r>
          </a:p>
        </p:txBody>
      </p:sp>
      <p:sp>
        <p:nvSpPr>
          <p:cNvPr id="56" name="Rectangle 18"/>
          <p:cNvSpPr>
            <a:spLocks noChangeAspect="1" noChangeArrowheads="1"/>
          </p:cNvSpPr>
          <p:nvPr/>
        </p:nvSpPr>
        <p:spPr bwMode="auto">
          <a:xfrm>
            <a:off x="2847993" y="4488051"/>
            <a:ext cx="955521" cy="4058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endParaRPr lang="en-US" sz="800" dirty="0"/>
          </a:p>
          <a:p>
            <a:pPr algn="ctr">
              <a:spcBef>
                <a:spcPts val="0"/>
              </a:spcBef>
            </a:pPr>
            <a:r>
              <a:rPr lang="en-US" sz="800" dirty="0"/>
              <a:t>Manufacturing 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Assemblers</a:t>
            </a:r>
          </a:p>
          <a:p>
            <a:pPr algn="ctr">
              <a:spcBef>
                <a:spcPts val="0"/>
              </a:spcBef>
            </a:pPr>
            <a:endParaRPr lang="en-US" sz="800" i="1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4F4B548-2FAD-4C87-B7D9-26FDDF616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02" y="2570634"/>
            <a:ext cx="483098" cy="1299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0D14823-EF70-4942-B7D4-401D98E2A0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86" y="3013423"/>
            <a:ext cx="497950" cy="1194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B71F6F3-3033-4D1E-81AF-476634E3D7DF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9343" y="3527978"/>
            <a:ext cx="559240" cy="1164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5FC27FF7-9EC3-4545-B6FE-276C8F48DC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4534" y="1608008"/>
            <a:ext cx="4729546" cy="7882"/>
          </a:xfrm>
          <a:prstGeom prst="bentConnector3">
            <a:avLst>
              <a:gd name="adj1" fmla="val 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3EA6D096-1047-4DDB-B168-83856F6F4D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2878" y="1622559"/>
            <a:ext cx="1287884" cy="129530"/>
          </a:xfrm>
          <a:prstGeom prst="bentConnector3">
            <a:avLst>
              <a:gd name="adj1" fmla="val 101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A69DBB-B3B5-4CCD-8AAC-5D96DE8BACE8}"/>
              </a:ext>
            </a:extLst>
          </p:cNvPr>
          <p:cNvCxnSpPr>
            <a:cxnSpLocks/>
          </p:cNvCxnSpPr>
          <p:nvPr/>
        </p:nvCxnSpPr>
        <p:spPr>
          <a:xfrm>
            <a:off x="8384080" y="1601976"/>
            <a:ext cx="0" cy="35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8">
            <a:extLst>
              <a:ext uri="{FF2B5EF4-FFF2-40B4-BE49-F238E27FC236}">
                <a16:creationId xmlns:a16="http://schemas.microsoft.com/office/drawing/2014/main" id="{6C6EC4D7-3FE6-4790-BCA4-40E9AB78C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9736" y="2355836"/>
            <a:ext cx="1032175" cy="37063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Manager, Clinical 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Research </a:t>
            </a:r>
          </a:p>
          <a:p>
            <a:pPr algn="ctr">
              <a:spcBef>
                <a:spcPts val="0"/>
              </a:spcBef>
            </a:pPr>
            <a:r>
              <a:rPr lang="en-US" sz="800" i="1" dirty="0"/>
              <a:t>Kate Ecklund</a:t>
            </a:r>
          </a:p>
        </p:txBody>
      </p:sp>
      <p:sp>
        <p:nvSpPr>
          <p:cNvPr id="86" name="Rectangle 18">
            <a:extLst>
              <a:ext uri="{FF2B5EF4-FFF2-40B4-BE49-F238E27FC236}">
                <a16:creationId xmlns:a16="http://schemas.microsoft.com/office/drawing/2014/main" id="{99486514-159F-43E6-B7B6-E23CE66AF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1555" y="2786289"/>
            <a:ext cx="966258" cy="4141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Manager, IT</a:t>
            </a:r>
          </a:p>
          <a:p>
            <a:pPr algn="ctr">
              <a:spcBef>
                <a:spcPts val="0"/>
              </a:spcBef>
            </a:pPr>
            <a:r>
              <a:rPr lang="en-US" sz="800" i="1" dirty="0"/>
              <a:t>Tyler Harberts</a:t>
            </a:r>
          </a:p>
        </p:txBody>
      </p:sp>
      <p:sp>
        <p:nvSpPr>
          <p:cNvPr id="69" name="Rectangle 44"/>
          <p:cNvSpPr>
            <a:spLocks noChangeAspect="1" noChangeArrowheads="1"/>
          </p:cNvSpPr>
          <p:nvPr/>
        </p:nvSpPr>
        <p:spPr bwMode="auto">
          <a:xfrm>
            <a:off x="8020670" y="1735703"/>
            <a:ext cx="1010574" cy="12625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See Detail on Sales 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Organization Chart</a:t>
            </a:r>
          </a:p>
          <a:p>
            <a:pPr algn="ctr"/>
            <a:endParaRPr lang="en-US" sz="800" dirty="0"/>
          </a:p>
        </p:txBody>
      </p:sp>
      <p:sp>
        <p:nvSpPr>
          <p:cNvPr id="57" name="Rectangle 18"/>
          <p:cNvSpPr>
            <a:spLocks noChangeAspect="1" noChangeArrowheads="1"/>
          </p:cNvSpPr>
          <p:nvPr/>
        </p:nvSpPr>
        <p:spPr bwMode="auto">
          <a:xfrm>
            <a:off x="6822745" y="2272235"/>
            <a:ext cx="992242" cy="42264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Director, 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Human Resources</a:t>
            </a:r>
          </a:p>
          <a:p>
            <a:pPr algn="ctr">
              <a:spcBef>
                <a:spcPts val="0"/>
              </a:spcBef>
            </a:pPr>
            <a:r>
              <a:rPr lang="en-US" sz="800" i="1" dirty="0"/>
              <a:t>Debbie Novak</a:t>
            </a:r>
          </a:p>
        </p:txBody>
      </p:sp>
      <p:sp>
        <p:nvSpPr>
          <p:cNvPr id="44" name="Rectangle 43"/>
          <p:cNvSpPr>
            <a:spLocks noChangeAspect="1" noChangeArrowheads="1"/>
          </p:cNvSpPr>
          <p:nvPr/>
        </p:nvSpPr>
        <p:spPr bwMode="auto">
          <a:xfrm>
            <a:off x="5434817" y="2256196"/>
            <a:ext cx="1073447" cy="53189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800"/>
              <a:t>Director, </a:t>
            </a:r>
            <a:r>
              <a:rPr lang="en-US" sz="800" dirty="0"/>
              <a:t>Quality</a:t>
            </a:r>
          </a:p>
          <a:p>
            <a:pPr algn="ctr"/>
            <a:r>
              <a:rPr lang="en-US" sz="800" dirty="0"/>
              <a:t>(Management Rep.)</a:t>
            </a:r>
          </a:p>
          <a:p>
            <a:pPr algn="ctr"/>
            <a:r>
              <a:rPr lang="en-US" sz="800" i="1" dirty="0"/>
              <a:t>Daniel Shertok</a:t>
            </a:r>
          </a:p>
        </p:txBody>
      </p:sp>
      <p:cxnSp>
        <p:nvCxnSpPr>
          <p:cNvPr id="134" name="Elbow Connector 52">
            <a:extLst>
              <a:ext uri="{FF2B5EF4-FFF2-40B4-BE49-F238E27FC236}">
                <a16:creationId xmlns:a16="http://schemas.microsoft.com/office/drawing/2014/main" id="{8257F566-2526-488B-BC34-83462F2AD32B}"/>
              </a:ext>
            </a:extLst>
          </p:cNvPr>
          <p:cNvCxnSpPr>
            <a:cxnSpLocks/>
          </p:cNvCxnSpPr>
          <p:nvPr/>
        </p:nvCxnSpPr>
        <p:spPr>
          <a:xfrm>
            <a:off x="4496910" y="1611948"/>
            <a:ext cx="0" cy="1237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18">
            <a:extLst>
              <a:ext uri="{FF2B5EF4-FFF2-40B4-BE49-F238E27FC236}">
                <a16:creationId xmlns:a16="http://schemas.microsoft.com/office/drawing/2014/main" id="{A09D2DB4-114E-472D-8AD9-8357A59917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9880" y="2829463"/>
            <a:ext cx="957519" cy="49513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Sr. Principal, Clinical 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Research Specialist</a:t>
            </a:r>
          </a:p>
          <a:p>
            <a:pPr algn="ctr">
              <a:spcBef>
                <a:spcPts val="0"/>
              </a:spcBef>
            </a:pPr>
            <a:r>
              <a:rPr lang="en-US" sz="800" i="1" dirty="0"/>
              <a:t>Debbie Krause</a:t>
            </a:r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3579BD67-9B11-4F0A-ACD9-21F698DBC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2402" y="1843991"/>
            <a:ext cx="1032175" cy="41417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Sr. Director, 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Clinical Affairs</a:t>
            </a:r>
          </a:p>
          <a:p>
            <a:pPr algn="ctr">
              <a:spcBef>
                <a:spcPts val="0"/>
              </a:spcBef>
            </a:pPr>
            <a:r>
              <a:rPr lang="en-US" sz="800" i="1" dirty="0"/>
              <a:t>Sarah Runde</a:t>
            </a:r>
          </a:p>
        </p:txBody>
      </p:sp>
      <p:sp>
        <p:nvSpPr>
          <p:cNvPr id="78" name="Rectangle 43">
            <a:extLst>
              <a:ext uri="{FF2B5EF4-FFF2-40B4-BE49-F238E27FC236}">
                <a16:creationId xmlns:a16="http://schemas.microsoft.com/office/drawing/2014/main" id="{EAD0A36F-A528-4BF4-AF52-305D22104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4849" y="5021655"/>
            <a:ext cx="1237190" cy="420624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Assembler</a:t>
            </a:r>
          </a:p>
          <a:p>
            <a:pPr algn="ctr"/>
            <a:r>
              <a:rPr lang="en-US" sz="800" dirty="0"/>
              <a:t>Teta Coleman</a:t>
            </a:r>
          </a:p>
        </p:txBody>
      </p:sp>
      <p:sp>
        <p:nvSpPr>
          <p:cNvPr id="80" name="Rectangle 18">
            <a:extLst>
              <a:ext uri="{FF2B5EF4-FFF2-40B4-BE49-F238E27FC236}">
                <a16:creationId xmlns:a16="http://schemas.microsoft.com/office/drawing/2014/main" id="{63FFD54A-FA54-42B3-970B-FDCBBA8C37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700" y="5585581"/>
            <a:ext cx="1223488" cy="41622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Assembler</a:t>
            </a:r>
          </a:p>
          <a:p>
            <a:pPr algn="ctr"/>
            <a:r>
              <a:rPr lang="en-US" sz="800" dirty="0"/>
              <a:t>Sunhee Nohrenberg</a:t>
            </a:r>
          </a:p>
        </p:txBody>
      </p:sp>
      <p:sp>
        <p:nvSpPr>
          <p:cNvPr id="85" name="Rectangle 43">
            <a:extLst>
              <a:ext uri="{FF2B5EF4-FFF2-40B4-BE49-F238E27FC236}">
                <a16:creationId xmlns:a16="http://schemas.microsoft.com/office/drawing/2014/main" id="{EDAA0245-8C61-46BB-A748-89456F2E9A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2333" y="5562576"/>
            <a:ext cx="1127014" cy="43907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Assembler</a:t>
            </a:r>
          </a:p>
          <a:p>
            <a:pPr algn="ctr"/>
            <a:r>
              <a:rPr lang="en-US" sz="800" dirty="0"/>
              <a:t>Ismail Badhaso </a:t>
            </a:r>
          </a:p>
        </p:txBody>
      </p:sp>
      <p:sp>
        <p:nvSpPr>
          <p:cNvPr id="89" name="Rectangle 43">
            <a:extLst>
              <a:ext uri="{FF2B5EF4-FFF2-40B4-BE49-F238E27FC236}">
                <a16:creationId xmlns:a16="http://schemas.microsoft.com/office/drawing/2014/main" id="{64ED8B90-18E7-4132-A487-EDAA18B40B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4330" y="5011747"/>
            <a:ext cx="1135991" cy="420624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Manufacturing Lead</a:t>
            </a:r>
          </a:p>
          <a:p>
            <a:pPr algn="ctr"/>
            <a:r>
              <a:rPr lang="en-US" sz="800" dirty="0"/>
              <a:t>Moses Zodua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393DB1-6FC7-484B-834C-79908215721C}"/>
              </a:ext>
            </a:extLst>
          </p:cNvPr>
          <p:cNvCxnSpPr>
            <a:cxnSpLocks/>
            <a:stCxn id="56" idx="2"/>
            <a:endCxn id="89" idx="0"/>
          </p:cNvCxnSpPr>
          <p:nvPr/>
        </p:nvCxnSpPr>
        <p:spPr>
          <a:xfrm>
            <a:off x="3325754" y="4893928"/>
            <a:ext cx="6572" cy="11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89FA95-B711-442B-A753-4BE14FA01840}"/>
              </a:ext>
            </a:extLst>
          </p:cNvPr>
          <p:cNvCxnSpPr>
            <a:cxnSpLocks/>
            <a:stCxn id="56" idx="1"/>
            <a:endCxn id="78" idx="3"/>
          </p:cNvCxnSpPr>
          <p:nvPr/>
        </p:nvCxnSpPr>
        <p:spPr>
          <a:xfrm flipH="1">
            <a:off x="2412039" y="4690990"/>
            <a:ext cx="435954" cy="54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22">
            <a:extLst>
              <a:ext uri="{FF2B5EF4-FFF2-40B4-BE49-F238E27FC236}">
                <a16:creationId xmlns:a16="http://schemas.microsoft.com/office/drawing/2014/main" id="{BE0405C9-A102-4AB3-B90B-833819BE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774" y="6265956"/>
            <a:ext cx="838200" cy="381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 Part Time</a:t>
            </a:r>
          </a:p>
        </p:txBody>
      </p:sp>
      <p:sp>
        <p:nvSpPr>
          <p:cNvPr id="91" name="Rectangle 22">
            <a:extLst>
              <a:ext uri="{FF2B5EF4-FFF2-40B4-BE49-F238E27FC236}">
                <a16:creationId xmlns:a16="http://schemas.microsoft.com/office/drawing/2014/main" id="{EDAF90B7-9F16-4B11-87B3-1F117D1C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384" y="6265956"/>
            <a:ext cx="838200" cy="3810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/>
              <a:t>Reduced Hours</a:t>
            </a:r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86422503-1293-4C3D-A49A-F3DB35493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249" y="6265956"/>
            <a:ext cx="838200" cy="381000"/>
          </a:xfrm>
          <a:prstGeom prst="rect">
            <a:avLst/>
          </a:prstGeom>
          <a:pattFill prst="lgCheck">
            <a:fgClr>
              <a:srgbClr val="FF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Consultant 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w/reduced hours 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9EE4413C-3454-4815-AFE7-5E459106A4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7351" y="4349309"/>
            <a:ext cx="1043701" cy="414111"/>
          </a:xfrm>
          <a:prstGeom prst="rect">
            <a:avLst/>
          </a:prstGeom>
          <a:pattFill prst="lgCheck">
            <a:fgClr>
              <a:srgbClr val="FF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Software Development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Mark Lyman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2F16FF4-B169-47B8-A4B8-A179E4E80F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3761" y="3071869"/>
            <a:ext cx="896954" cy="1135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BFEDE97-8B1B-4E6B-B2F9-44EE2DEC0C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1789" y="3312258"/>
            <a:ext cx="973156" cy="4068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800" dirty="0"/>
              <a:t>Manufacturing/</a:t>
            </a:r>
          </a:p>
          <a:p>
            <a:pPr algn="ctr"/>
            <a:r>
              <a:rPr lang="en-US" sz="800" dirty="0"/>
              <a:t>PD Engineer</a:t>
            </a:r>
          </a:p>
          <a:p>
            <a:pPr algn="ctr"/>
            <a:r>
              <a:rPr lang="en-US" sz="800" i="1" dirty="0"/>
              <a:t>Jake Mason</a:t>
            </a:r>
          </a:p>
        </p:txBody>
      </p:sp>
      <p:sp>
        <p:nvSpPr>
          <p:cNvPr id="73" name="Rectangle 18">
            <a:extLst>
              <a:ext uri="{FF2B5EF4-FFF2-40B4-BE49-F238E27FC236}">
                <a16:creationId xmlns:a16="http://schemas.microsoft.com/office/drawing/2014/main" id="{5C2AAF87-CA52-4AE7-8DC6-1D7586DA4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5342" y="3843974"/>
            <a:ext cx="966258" cy="38157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800" dirty="0"/>
              <a:t>Customer Service </a:t>
            </a:r>
          </a:p>
          <a:p>
            <a:pPr algn="ctr">
              <a:spcBef>
                <a:spcPts val="0"/>
              </a:spcBef>
            </a:pPr>
            <a:r>
              <a:rPr lang="en-US" sz="800" dirty="0"/>
              <a:t>Manager</a:t>
            </a:r>
          </a:p>
          <a:p>
            <a:pPr algn="ctr">
              <a:spcBef>
                <a:spcPts val="0"/>
              </a:spcBef>
            </a:pPr>
            <a:r>
              <a:rPr lang="en-US" sz="800" i="1" dirty="0"/>
              <a:t>Ellen Lukes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FF5CF1-0C4F-4DE1-BDA1-9D15DF1C3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44610"/>
              </p:ext>
            </p:extLst>
          </p:nvPr>
        </p:nvGraphicFramePr>
        <p:xfrm>
          <a:off x="5418132" y="4761947"/>
          <a:ext cx="3477054" cy="1356220"/>
        </p:xfrm>
        <a:graphic>
          <a:graphicData uri="http://schemas.openxmlformats.org/drawingml/2006/table">
            <a:tbl>
              <a:tblPr firstRow="1" firstCol="1" bandRow="1"/>
              <a:tblGrid>
                <a:gridCol w="1723536">
                  <a:extLst>
                    <a:ext uri="{9D8B030D-6E8A-4147-A177-3AD203B41FA5}">
                      <a16:colId xmlns:a16="http://schemas.microsoft.com/office/drawing/2014/main" val="2023513755"/>
                    </a:ext>
                  </a:extLst>
                </a:gridCol>
                <a:gridCol w="1753518">
                  <a:extLst>
                    <a:ext uri="{9D8B030D-6E8A-4147-A177-3AD203B41FA5}">
                      <a16:colId xmlns:a16="http://schemas.microsoft.com/office/drawing/2014/main" val="205933060"/>
                    </a:ext>
                  </a:extLst>
                </a:gridCol>
              </a:tblGrid>
              <a:tr h="13562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Quality System Topic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EU MDR Responsible Person (s)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83707"/>
                  </a:ext>
                </a:extLst>
              </a:tr>
              <a:tr h="27124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Conformity of Devices to QS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Vic Fabano (manufacturing),            Rod Houfburg (design)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774317"/>
                  </a:ext>
                </a:extLst>
              </a:tr>
              <a:tr h="27124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Technical documentation and Declaration of Conformity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Melanie Hess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575875"/>
                  </a:ext>
                </a:extLst>
              </a:tr>
              <a:tr h="13562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Post-market surveillance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Melanie Hess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51124"/>
                  </a:ext>
                </a:extLst>
              </a:tr>
              <a:tr h="13562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Reporting Obligations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Melanie Hess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65332"/>
                  </a:ext>
                </a:extLst>
              </a:tr>
              <a:tr h="13562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Investigational Device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Sarah Runde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046808"/>
                  </a:ext>
                </a:extLst>
              </a:tr>
              <a:tr h="27124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Authorized Representative Contact (EU)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Melanie Hess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3232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429</Words>
  <Application>Microsoft Office PowerPoint</Application>
  <PresentationFormat>On-screen Show (4:3)</PresentationFormat>
  <Paragraphs>172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Default Design</vt:lpstr>
      <vt:lpstr>PowerPoint Presentation</vt:lpstr>
      <vt:lpstr>PowerPoint Presentation</vt:lpstr>
    </vt:vector>
  </TitlesOfParts>
  <Company>V-Kardia,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 Pemberton</dc:creator>
  <cp:lastModifiedBy>Alex Dietz</cp:lastModifiedBy>
  <cp:revision>245</cp:revision>
  <cp:lastPrinted>2018-05-07T13:12:47Z</cp:lastPrinted>
  <dcterms:created xsi:type="dcterms:W3CDTF">2009-04-22T16:08:16Z</dcterms:created>
  <dcterms:modified xsi:type="dcterms:W3CDTF">2020-10-20T19:34:23Z</dcterms:modified>
</cp:coreProperties>
</file>