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731" r:id="rId2"/>
    <p:sldId id="729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502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pos="317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CC"/>
    <a:srgbClr val="326295"/>
    <a:srgbClr val="FF8200"/>
    <a:srgbClr val="00B0F0"/>
    <a:srgbClr val="00A3E0"/>
    <a:srgbClr val="108CFF"/>
    <a:srgbClr val="A2E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4628"/>
  </p:normalViewPr>
  <p:slideViewPr>
    <p:cSldViewPr snapToGrid="0" snapToObjects="1" showGuides="1">
      <p:cViewPr varScale="1">
        <p:scale>
          <a:sx n="82" d="100"/>
          <a:sy n="82" d="100"/>
        </p:scale>
        <p:origin x="1301" y="72"/>
      </p:cViewPr>
      <p:guideLst>
        <p:guide orient="horz" pos="1049"/>
        <p:guide pos="2880"/>
        <p:guide orient="horz" pos="1502"/>
        <p:guide pos="5556"/>
        <p:guide pos="317"/>
        <p:guide orient="horz" pos="40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etz\Documents\stuff-for-rod\slides-th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n=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</c:rich>
      </c:tx>
      <c:layout>
        <c:manualLayout>
          <c:xMode val="edge"/>
          <c:yMode val="edge"/>
          <c:x val="0.4422459017747903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3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3BEF-40CE-AE41-B677DDE544E6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3BEF-40CE-AE41-B677DDE544E6}"/>
              </c:ext>
            </c:extLst>
          </c:dPt>
          <c:dPt>
            <c:idx val="2"/>
            <c:bubble3D val="0"/>
            <c:spPr>
              <a:solidFill>
                <a:srgbClr val="66FF99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3BEF-40CE-AE41-B677DDE544E6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3BEF-40CE-AE41-B677DDE544E6}"/>
              </c:ext>
            </c:extLst>
          </c:dPt>
          <c:dLbls>
            <c:delete val="1"/>
          </c:dLbls>
          <c:cat>
            <c:strRef>
              <c:f>Sheet1!$B$3:$B$6</c:f>
              <c:strCache>
                <c:ptCount val="4"/>
                <c:pt idx="0">
                  <c:v> &lt; Threshold, n=2</c:v>
                </c:pt>
                <c:pt idx="1">
                  <c:v> &lt; 2/3 Threshold, n=3</c:v>
                </c:pt>
                <c:pt idx="2">
                  <c:v> &lt; 1/3 Threshold, n=8</c:v>
                </c:pt>
                <c:pt idx="3">
                  <c:v> &gt; Threshold, n=3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8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EF-40CE-AE41-B677DDE544E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AC36A3-06E8-0B48-A794-DAFE9C0A365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AA3344-F30D-0949-BBB5-05F7D3B6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76E244C-5249-174B-8689-0AD22DF8FBA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504839-BCAF-AC41-BFF3-DA957B7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1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307106"/>
          </a:xfrm>
          <a:prstGeom prst="rect">
            <a:avLst/>
          </a:prstGeom>
          <a:gradFill flip="none" rotWithShape="1">
            <a:gsLst>
              <a:gs pos="2000">
                <a:srgbClr val="326295"/>
              </a:gs>
              <a:gs pos="100000">
                <a:srgbClr val="00A3E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089" b="8893"/>
          <a:stretch/>
        </p:blipFill>
        <p:spPr>
          <a:xfrm>
            <a:off x="0" y="1"/>
            <a:ext cx="7543800" cy="5307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75" y="777890"/>
            <a:ext cx="3713618" cy="909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0526" y="5599533"/>
            <a:ext cx="2595680" cy="987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10" y="1122363"/>
            <a:ext cx="7584790" cy="238760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10" y="3602038"/>
            <a:ext cx="758479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58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77368"/>
            <a:ext cx="8147304" cy="7064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1061358"/>
            <a:ext cx="8147304" cy="50207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8080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77368"/>
            <a:ext cx="8147304" cy="7064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1061358"/>
            <a:ext cx="8147304" cy="50207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03342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1208" y="800100"/>
            <a:ext cx="8282734" cy="0"/>
          </a:xfrm>
          <a:prstGeom prst="line">
            <a:avLst/>
          </a:prstGeom>
          <a:ln w="12700">
            <a:solidFill>
              <a:srgbClr val="32629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036" y="660872"/>
            <a:ext cx="7048314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7036" y="3513609"/>
            <a:ext cx="704831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54238" cy="6858000"/>
          </a:xfrm>
          <a:prstGeom prst="rect">
            <a:avLst/>
          </a:prstGeom>
          <a:gradFill flip="none" rotWithShape="1">
            <a:gsLst>
              <a:gs pos="0">
                <a:srgbClr val="326295"/>
              </a:gs>
              <a:gs pos="100000">
                <a:srgbClr val="00A3E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hq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r="88883" b="-1"/>
          <a:stretch/>
        </p:blipFill>
        <p:spPr>
          <a:xfrm>
            <a:off x="-1" y="0"/>
            <a:ext cx="1354239" cy="6858000"/>
          </a:xfrm>
          <a:prstGeom prst="rect">
            <a:avLst/>
          </a:prstGeom>
          <a:effectLst/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1498" y="5944306"/>
            <a:ext cx="2925602" cy="5230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89669"/>
            <a:ext cx="8147304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208" y="1061357"/>
            <a:ext cx="3886200" cy="5019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2312" y="1061357"/>
            <a:ext cx="3886200" cy="5019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8080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77368"/>
            <a:ext cx="8173212" cy="77394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2385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2385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517566" y="1061358"/>
            <a:ext cx="8151421" cy="502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1"/>
          <p:cNvSpPr>
            <a:spLocks noGrp="1"/>
          </p:cNvSpPr>
          <p:nvPr>
            <p:ph type="title"/>
          </p:nvPr>
        </p:nvSpPr>
        <p:spPr>
          <a:xfrm>
            <a:off x="517566" y="277792"/>
            <a:ext cx="8151421" cy="7064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81284" y="630122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n-lt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1043" y="277792"/>
            <a:ext cx="1338646" cy="3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8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64" r:id="rId4"/>
    <p:sldLayoutId id="2147483665" r:id="rId5"/>
    <p:sldLayoutId id="2147483667" r:id="rId6"/>
    <p:sldLayoutId id="214748366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326295"/>
          </a:solidFill>
          <a:latin typeface="+mj-lt"/>
          <a:ea typeface="Tahoma" charset="0"/>
          <a:cs typeface="Taho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8268715-3538-435C-9A0E-ED3A441B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72" y="856441"/>
            <a:ext cx="7024108" cy="51451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72710-1D2C-4AFD-A05A-B31AD74DC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5430ED-60F6-EC44-B114-8F8DA2623C2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B8FB22-F3A0-4708-9714-CB9CA7D2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277813"/>
            <a:ext cx="8147050" cy="706437"/>
          </a:xfrm>
        </p:spPr>
        <p:txBody>
          <a:bodyPr/>
          <a:lstStyle/>
          <a:p>
            <a:r>
              <a:rPr lang="en-US" b="0" dirty="0"/>
              <a:t>Sample Hospital Report Content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D562C-A27E-4F7D-941F-A7C2D59E6B60}"/>
              </a:ext>
            </a:extLst>
          </p:cNvPr>
          <p:cNvSpPr txBox="1"/>
          <p:nvPr/>
        </p:nvSpPr>
        <p:spPr>
          <a:xfrm>
            <a:off x="295998" y="6027047"/>
            <a:ext cx="839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Indications, contraindications, warnings, and instructions for use can be found in the product labeling supplied with each device.   Risks may include air emboli and infection.</a:t>
            </a:r>
          </a:p>
          <a:p>
            <a:r>
              <a:rPr lang="en-US" sz="800" i="1" dirty="0"/>
              <a:t>CAUTION: Federal (USA) law restricts these (referenced above) devices to sale by or on the order of a physician</a:t>
            </a:r>
          </a:p>
          <a:p>
            <a:r>
              <a:rPr lang="en-US" sz="800" i="1" dirty="0"/>
              <a:t>This report is provided based solely on the information provided by the hospital/physician.  Please refer to attached table. Osprey Medical intends for this report to be informational in nature only; and is not intended to diagnose, treat or direct patient care.</a:t>
            </a:r>
          </a:p>
          <a:p>
            <a:r>
              <a:rPr lang="en-US" sz="800" dirty="0"/>
              <a:t>This product, and its use, may be protected by US Patents and pending applications. DyeVert is a trademark of Osprey Medical, Inc. © Osprey Medical, Inc. 2020 All Rights Reserved. PR0224 rev C</a:t>
            </a:r>
            <a:endParaRPr lang="en-US" sz="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9281D-CBAD-4BC1-8F47-611D47834646}"/>
              </a:ext>
            </a:extLst>
          </p:cNvPr>
          <p:cNvSpPr txBox="1"/>
          <p:nvPr/>
        </p:nvSpPr>
        <p:spPr>
          <a:xfrm rot="19696334">
            <a:off x="824948" y="4126468"/>
            <a:ext cx="425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 PURPOSES ONLY </a:t>
            </a:r>
          </a:p>
        </p:txBody>
      </p:sp>
    </p:spTree>
    <p:extLst>
      <p:ext uri="{BB962C8B-B14F-4D97-AF65-F5344CB8AC3E}">
        <p14:creationId xmlns:p14="http://schemas.microsoft.com/office/powerpoint/2010/main" val="197083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521208" y="277368"/>
            <a:ext cx="8147304" cy="706466"/>
          </a:xfrm>
        </p:spPr>
        <p:txBody>
          <a:bodyPr/>
          <a:lstStyle/>
          <a:p>
            <a:r>
              <a:rPr lang="en-US" b="0" dirty="0"/>
              <a:t>Sample Hospital Report Content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38470" y="967901"/>
            <a:ext cx="7067059" cy="4922198"/>
            <a:chOff x="974329" y="1012110"/>
            <a:chExt cx="7067059" cy="4922198"/>
          </a:xfrm>
        </p:grpSpPr>
        <p:grpSp>
          <p:nvGrpSpPr>
            <p:cNvPr id="29" name="Group 28"/>
            <p:cNvGrpSpPr/>
            <p:nvPr/>
          </p:nvGrpSpPr>
          <p:grpSpPr>
            <a:xfrm>
              <a:off x="974329" y="1012110"/>
              <a:ext cx="7067059" cy="4922198"/>
              <a:chOff x="974329" y="1012110"/>
              <a:chExt cx="7067059" cy="492219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974329" y="1012110"/>
                <a:ext cx="7040880" cy="4922198"/>
              </a:xfrm>
              <a:prstGeom prst="roundRect">
                <a:avLst>
                  <a:gd name="adj" fmla="val 7594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205376" y="1670685"/>
                <a:ext cx="523638" cy="20315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045240" y="2422687"/>
                <a:ext cx="2574653" cy="2718000"/>
              </a:xfrm>
              <a:prstGeom prst="roundRect">
                <a:avLst>
                  <a:gd name="adj" fmla="val 2351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619893" y="4129184"/>
                <a:ext cx="867266" cy="36285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415476" y="2299487"/>
                <a:ext cx="975138" cy="434286"/>
              </a:xfrm>
              <a:prstGeom prst="roundRect">
                <a:avLst>
                  <a:gd name="adj" fmla="val 2351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6981876" y="4228592"/>
                <a:ext cx="975138" cy="3763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2"/>
              <a:srcRect r="70693" b="84131"/>
              <a:stretch/>
            </p:blipFill>
            <p:spPr>
              <a:xfrm>
                <a:off x="1224101" y="1118784"/>
                <a:ext cx="1945663" cy="562391"/>
              </a:xfrm>
              <a:prstGeom prst="rect">
                <a:avLst/>
              </a:prstGeom>
            </p:spPr>
          </p:pic>
          <p:sp>
            <p:nvSpPr>
              <p:cNvPr id="38" name="TextBox 10"/>
              <p:cNvSpPr txBox="1"/>
              <p:nvPr/>
            </p:nvSpPr>
            <p:spPr>
              <a:xfrm>
                <a:off x="2465989" y="5087586"/>
                <a:ext cx="404234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i="1" dirty="0">
                    <a:solidFill>
                      <a:srgbClr val="000000"/>
                    </a:solidFill>
                  </a:rPr>
                  <a:t>Volume to Patient </a:t>
                </a:r>
                <a:r>
                  <a:rPr lang="en-US" sz="1400" dirty="0">
                    <a:solidFill>
                      <a:srgbClr val="000000"/>
                    </a:solidFill>
                  </a:rPr>
                  <a:t>compared to Threshold (entered), 2/3 Threshold and 1/3 Threshold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658133" y="2129658"/>
                <a:ext cx="2063177" cy="244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1197705" y="2671119"/>
                <a:ext cx="2743200" cy="1743581"/>
                <a:chOff x="251959" y="2489921"/>
                <a:chExt cx="3475923" cy="2209298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6200000">
                  <a:off x="1800273" y="2771610"/>
                  <a:ext cx="2209298" cy="1645920"/>
                </a:xfrm>
                <a:prstGeom prst="rect">
                  <a:avLst/>
                </a:prstGeom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5400000" flipH="1">
                  <a:off x="-29730" y="2771610"/>
                  <a:ext cx="2209298" cy="1645920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13"/>
              <p:cNvSpPr txBox="1"/>
              <p:nvPr/>
            </p:nvSpPr>
            <p:spPr>
              <a:xfrm>
                <a:off x="2156025" y="2585270"/>
                <a:ext cx="80413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X</a:t>
                </a:r>
                <a:r>
                  <a:rPr lang="en-US" sz="1400" dirty="0"/>
                  <a:t>% avg</a:t>
                </a:r>
              </a:p>
              <a:p>
                <a:pPr algn="ctr"/>
                <a:r>
                  <a:rPr lang="en-US" sz="1400" dirty="0"/>
                  <a:t>Less</a:t>
                </a:r>
              </a:p>
              <a:p>
                <a:pPr algn="ctr"/>
                <a:r>
                  <a:rPr lang="en-US" sz="1400" dirty="0"/>
                  <a:t>Contrast</a:t>
                </a:r>
              </a:p>
            </p:txBody>
          </p:sp>
          <p:sp>
            <p:nvSpPr>
              <p:cNvPr id="42" name="TextBox 22"/>
              <p:cNvSpPr txBox="1"/>
              <p:nvPr/>
            </p:nvSpPr>
            <p:spPr>
              <a:xfrm>
                <a:off x="1242925" y="4405119"/>
                <a:ext cx="26131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i="1" dirty="0">
                    <a:solidFill>
                      <a:srgbClr val="FF0000"/>
                    </a:solidFill>
                  </a:rPr>
                  <a:t>X</a:t>
                </a:r>
                <a:r>
                  <a:rPr lang="en-US" sz="1200" i="1" dirty="0"/>
                  <a:t> mL less total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247716" y="3591738"/>
                <a:ext cx="501117" cy="545514"/>
              </a:xfrm>
              <a:prstGeom prst="roundRect">
                <a:avLst>
                  <a:gd name="adj" fmla="val 3772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aphicFrame>
            <p:nvGraphicFramePr>
              <p:cNvPr id="44" name="Chart 43">
                <a:extLst>
                  <a:ext uri="{FF2B5EF4-FFF2-40B4-BE49-F238E27FC236}">
                    <a16:creationId xmlns:a16="http://schemas.microsoft.com/office/drawing/2014/main" id="{D837C9BD-8FE9-4C6E-9069-A4EE30E589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6694903"/>
                  </p:ext>
                </p:extLst>
              </p:nvPr>
            </p:nvGraphicFramePr>
            <p:xfrm>
              <a:off x="3563169" y="2036044"/>
              <a:ext cx="4478219" cy="29666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45" name="TextBox 2">
                <a:extLst>
                  <a:ext uri="{FF2B5EF4-FFF2-40B4-BE49-F238E27FC236}">
                    <a16:creationId xmlns:a16="http://schemas.microsoft.com/office/drawing/2014/main" id="{BF1C084E-7013-48E8-A188-D3F4F3BB4DD1}"/>
                  </a:ext>
                </a:extLst>
              </p:cNvPr>
              <p:cNvSpPr txBox="1"/>
              <p:nvPr/>
            </p:nvSpPr>
            <p:spPr>
              <a:xfrm>
                <a:off x="1843013" y="2018732"/>
                <a:ext cx="17444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/>
                  <a:t>All cases (N=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X</a:t>
                </a:r>
                <a:r>
                  <a:rPr lang="en-US" sz="1600" b="1" dirty="0"/>
                  <a:t>)</a:t>
                </a:r>
              </a:p>
            </p:txBody>
          </p:sp>
        </p:grpSp>
        <p:sp>
          <p:nvSpPr>
            <p:cNvPr id="30" name="TextBox 23"/>
            <p:cNvSpPr txBox="1"/>
            <p:nvPr/>
          </p:nvSpPr>
          <p:spPr>
            <a:xfrm>
              <a:off x="3169764" y="1114764"/>
              <a:ext cx="4007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DyeVert Summary – Hospital A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4D252A-B736-493A-A3DF-798F56D6E3FE}"/>
              </a:ext>
            </a:extLst>
          </p:cNvPr>
          <p:cNvSpPr txBox="1"/>
          <p:nvPr/>
        </p:nvSpPr>
        <p:spPr>
          <a:xfrm>
            <a:off x="5051451" y="2681304"/>
            <a:ext cx="1734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</a:rPr>
              <a:t>&gt; Threshold, N=</a:t>
            </a:r>
            <a:r>
              <a:rPr lang="en-US" sz="11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44AA7A-7614-4648-97A2-BE10CDF4121D}"/>
              </a:ext>
            </a:extLst>
          </p:cNvPr>
          <p:cNvSpPr txBox="1"/>
          <p:nvPr/>
        </p:nvSpPr>
        <p:spPr>
          <a:xfrm>
            <a:off x="6593887" y="2919749"/>
            <a:ext cx="1206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</a:rPr>
              <a:t>&lt; Threshold, N=</a:t>
            </a:r>
            <a:r>
              <a:rPr lang="en-US" sz="11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8FC824-1AC3-4FC4-A6D6-9D4406F5E401}"/>
              </a:ext>
            </a:extLst>
          </p:cNvPr>
          <p:cNvSpPr txBox="1"/>
          <p:nvPr/>
        </p:nvSpPr>
        <p:spPr>
          <a:xfrm>
            <a:off x="6638671" y="3874910"/>
            <a:ext cx="1734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</a:rPr>
              <a:t>&lt; 2/3 Threshold, N=</a:t>
            </a:r>
            <a:r>
              <a:rPr lang="en-US" sz="11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3B283-6159-46D4-8886-81BE39B4C06E}"/>
              </a:ext>
            </a:extLst>
          </p:cNvPr>
          <p:cNvSpPr txBox="1"/>
          <p:nvPr/>
        </p:nvSpPr>
        <p:spPr>
          <a:xfrm>
            <a:off x="4477125" y="3874910"/>
            <a:ext cx="1734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</a:rPr>
              <a:t>&lt; 1/3 Threshold, N=</a:t>
            </a:r>
            <a:r>
              <a:rPr lang="en-US" sz="11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96871F-A6D5-40FD-A061-5AFFF42EB0C8}"/>
              </a:ext>
            </a:extLst>
          </p:cNvPr>
          <p:cNvSpPr txBox="1"/>
          <p:nvPr/>
        </p:nvSpPr>
        <p:spPr>
          <a:xfrm>
            <a:off x="295998" y="6027047"/>
            <a:ext cx="8703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Indications, contraindications, warnings, and instructions for use can be found in the product labeling supplied with each device.   Risks may include air emboli and infection.</a:t>
            </a:r>
          </a:p>
          <a:p>
            <a:r>
              <a:rPr lang="en-US" sz="800" i="1" dirty="0"/>
              <a:t>CAUTION: Federal (USA) law restricts these (referenced above) devices to sale by or on the order of a physician</a:t>
            </a:r>
          </a:p>
          <a:p>
            <a:r>
              <a:rPr lang="en-US" sz="800" i="1" dirty="0"/>
              <a:t>This report is provided based solely on the information provided by the hospital/physician.  Please refer to attached table. Osprey Medical intends for this report to be informational in nature only; and is not intended to diagnose, treat or direct patient care.</a:t>
            </a:r>
          </a:p>
          <a:p>
            <a:r>
              <a:rPr lang="en-US" sz="800" dirty="0"/>
              <a:t>This product, and its use, may be protected by US Patents and pending applications. DyeVert is a trademark of Osprey Medical, Inc. © Osprey Medical, Inc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.2020 All Rights Reserved. PR0224 rev C</a:t>
            </a:r>
            <a:endParaRPr lang="en-US" sz="800" i="1" strike="sngStrike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sprey">
      <a:dk1>
        <a:srgbClr val="003A70"/>
      </a:dk1>
      <a:lt1>
        <a:srgbClr val="FFFFFF"/>
      </a:lt1>
      <a:dk2>
        <a:srgbClr val="326195"/>
      </a:dk2>
      <a:lt2>
        <a:srgbClr val="E7E6E6"/>
      </a:lt2>
      <a:accent1>
        <a:srgbClr val="00A3E0"/>
      </a:accent1>
      <a:accent2>
        <a:srgbClr val="FF8200"/>
      </a:accent2>
      <a:accent3>
        <a:srgbClr val="64CCC9"/>
      </a:accent3>
      <a:accent4>
        <a:srgbClr val="FFC000"/>
      </a:accent4>
      <a:accent5>
        <a:srgbClr val="FF6300"/>
      </a:accent5>
      <a:accent6>
        <a:srgbClr val="99999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a:spPr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tint val="50000"/>
            <a:hueOff val="0"/>
            <a:satOff val="0"/>
            <a:lumOff val="0"/>
            <a:alphaOff val="0"/>
          </a:schemeClr>
        </a:effectRef>
        <a:fontRef idx="minor">
          <a:schemeClr val="lt1">
            <a:hueOff val="0"/>
            <a:satOff val="0"/>
            <a:lumOff val="0"/>
            <a:alphaOff val="0"/>
          </a:schemeClr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17535</TotalTime>
  <Words>362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Tahoma</vt:lpstr>
      <vt:lpstr>Office Theme</vt:lpstr>
      <vt:lpstr>Sample Hospital Report Content</vt:lpstr>
      <vt:lpstr>Sample Hospital Report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Fahrner</dc:creator>
  <cp:lastModifiedBy>Daniel Shertok</cp:lastModifiedBy>
  <cp:revision>748</cp:revision>
  <cp:lastPrinted>2020-07-27T15:51:08Z</cp:lastPrinted>
  <dcterms:created xsi:type="dcterms:W3CDTF">2017-06-19T16:11:31Z</dcterms:created>
  <dcterms:modified xsi:type="dcterms:W3CDTF">2020-07-31T14:01:35Z</dcterms:modified>
</cp:coreProperties>
</file>