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"/>
  </p:notesMasterIdLst>
  <p:handoutMasterIdLst>
    <p:handoutMasterId r:id="rId4"/>
  </p:handoutMasterIdLst>
  <p:sldIdLst>
    <p:sldId id="729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502" userDrawn="1">
          <p15:clr>
            <a:srgbClr val="A4A3A4"/>
          </p15:clr>
        </p15:guide>
        <p15:guide id="4" pos="5556" userDrawn="1">
          <p15:clr>
            <a:srgbClr val="A4A3A4"/>
          </p15:clr>
        </p15:guide>
        <p15:guide id="5" pos="317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FB97"/>
    <a:srgbClr val="FBFB00"/>
    <a:srgbClr val="00AD4E"/>
    <a:srgbClr val="FBBD00"/>
    <a:srgbClr val="000000"/>
    <a:srgbClr val="99FFCC"/>
    <a:srgbClr val="326295"/>
    <a:srgbClr val="FF8200"/>
    <a:srgbClr val="00B0F0"/>
    <a:srgbClr val="00A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7" autoAdjust="0"/>
    <p:restoredTop sz="94628"/>
  </p:normalViewPr>
  <p:slideViewPr>
    <p:cSldViewPr snapToGrid="0" snapToObjects="1" showGuides="1">
      <p:cViewPr varScale="1">
        <p:scale>
          <a:sx n="112" d="100"/>
          <a:sy n="112" d="100"/>
        </p:scale>
        <p:origin x="300" y="108"/>
      </p:cViewPr>
      <p:guideLst>
        <p:guide orient="horz" pos="1049"/>
        <p:guide pos="2880"/>
        <p:guide orient="horz" pos="1502"/>
        <p:guide pos="5556"/>
        <p:guide pos="317"/>
        <p:guide orient="horz" pos="40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N=227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9F6-4397-AEF8-3A2ABA99788A}"/>
              </c:ext>
            </c:extLst>
          </c:dPt>
          <c:dPt>
            <c:idx val="1"/>
            <c:bubble3D val="0"/>
            <c:spPr>
              <a:solidFill>
                <a:srgbClr val="FBFB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59F6-4397-AEF8-3A2ABA99788A}"/>
              </c:ext>
            </c:extLst>
          </c:dPt>
          <c:dPt>
            <c:idx val="2"/>
            <c:bubble3D val="0"/>
            <c:spPr>
              <a:solidFill>
                <a:srgbClr val="00AD4E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9F6-4397-AEF8-3A2ABA99788A}"/>
              </c:ext>
            </c:extLst>
          </c:dPt>
          <c:dPt>
            <c:idx val="3"/>
            <c:bubble3D val="0"/>
            <c:spPr>
              <a:solidFill>
                <a:srgbClr val="97FB97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59F6-4397-AEF8-3A2ABA99788A}"/>
              </c:ext>
            </c:extLst>
          </c:dPt>
          <c:dLbls>
            <c:dLbl>
              <c:idx val="0"/>
              <c:layout>
                <c:manualLayout>
                  <c:x val="-8.393727506228521E-2"/>
                  <c:y val="5.405501616620310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1" i="0" u="none" strike="noStrike" kern="1200" spc="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9740012001267874"/>
                      <c:h val="0.1946719630522162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59F6-4397-AEF8-3A2ABA99788A}"/>
                </c:ext>
              </c:extLst>
            </c:dLbl>
            <c:dLbl>
              <c:idx val="1"/>
              <c:layout>
                <c:manualLayout>
                  <c:x val="-4.0219944300678302E-2"/>
                  <c:y val="-4.914092378745738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1" i="0" u="none" strike="noStrike" kern="1200" spc="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9740012001267874"/>
                      <c:h val="0.1946719630522162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59F6-4397-AEF8-3A2ABA99788A}"/>
                </c:ext>
              </c:extLst>
            </c:dLbl>
            <c:dLbl>
              <c:idx val="2"/>
              <c:layout>
                <c:manualLayout>
                  <c:x val="-0.1084189802887849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1" i="0" u="none" strike="noStrike" kern="1200" spc="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603709763188383"/>
                      <c:h val="0.1946719630522162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59F6-4397-AEF8-3A2ABA99788A}"/>
                </c:ext>
              </c:extLst>
            </c:dLbl>
            <c:dLbl>
              <c:idx val="3"/>
              <c:layout>
                <c:manualLayout>
                  <c:x val="6.9947729218570953E-2"/>
                  <c:y val="-0.1130241247111519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1" i="0" u="none" strike="noStrike" kern="1200" spc="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708452356921782"/>
                      <c:h val="0.1946719630522162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59F6-4397-AEF8-3A2ABA99788A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&gt; Threshold, N=</c:v>
                </c:pt>
                <c:pt idx="1">
                  <c:v>&lt; Threshold, N=</c:v>
                </c:pt>
                <c:pt idx="2">
                  <c:v>&lt; 2/3 Threshold, N=</c:v>
                </c:pt>
                <c:pt idx="3">
                  <c:v>&lt; 1/3 Threshold, N=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31</c:v>
                </c:pt>
                <c:pt idx="1">
                  <c:v>43</c:v>
                </c:pt>
                <c:pt idx="2">
                  <c:v>83</c:v>
                </c:pt>
                <c:pt idx="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F6-4397-AEF8-3A2ABA99788A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 baseline="0">
          <a:solidFill>
            <a:srgbClr val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EAC36A3-06E8-0B48-A794-DAFE9C0A365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BAA3344-F30D-0949-BBB5-05F7D3B6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5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76E244C-5249-174B-8689-0AD22DF8FBA1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9504839-BCAF-AC41-BFF3-DA957B7C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12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307106"/>
          </a:xfrm>
          <a:prstGeom prst="rect">
            <a:avLst/>
          </a:prstGeom>
          <a:gradFill flip="none" rotWithShape="1">
            <a:gsLst>
              <a:gs pos="2000">
                <a:srgbClr val="326295"/>
              </a:gs>
              <a:gs pos="100000">
                <a:srgbClr val="00A3E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hqprint">
            <a:alphaModFix amt="6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089" b="8893"/>
          <a:stretch/>
        </p:blipFill>
        <p:spPr>
          <a:xfrm>
            <a:off x="0" y="1"/>
            <a:ext cx="7543800" cy="53071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775" y="777890"/>
            <a:ext cx="3713618" cy="9095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0526" y="5599533"/>
            <a:ext cx="2595680" cy="987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210" y="1122363"/>
            <a:ext cx="7584790" cy="2387600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210" y="3602038"/>
            <a:ext cx="7584790" cy="165576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258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277368"/>
            <a:ext cx="8147304" cy="70646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208" y="1061358"/>
            <a:ext cx="8147304" cy="50207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880809" y="6369808"/>
            <a:ext cx="7877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fld id="{875430ED-60F6-EC44-B114-8F8DA2623C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277368"/>
            <a:ext cx="8147304" cy="70646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208" y="1061358"/>
            <a:ext cx="8147304" cy="50207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903342" y="6369808"/>
            <a:ext cx="7877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fld id="{875430ED-60F6-EC44-B114-8F8DA2623C2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21208" y="800100"/>
            <a:ext cx="8282734" cy="0"/>
          </a:xfrm>
          <a:prstGeom prst="line">
            <a:avLst/>
          </a:prstGeom>
          <a:ln w="12700">
            <a:solidFill>
              <a:srgbClr val="32629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7036" y="660872"/>
            <a:ext cx="7048314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7036" y="3513609"/>
            <a:ext cx="704831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54238" cy="6858000"/>
          </a:xfrm>
          <a:prstGeom prst="rect">
            <a:avLst/>
          </a:prstGeom>
          <a:gradFill flip="none" rotWithShape="1">
            <a:gsLst>
              <a:gs pos="0">
                <a:srgbClr val="326295"/>
              </a:gs>
              <a:gs pos="100000">
                <a:srgbClr val="00A3E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hqprint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r="88883" b="-1"/>
          <a:stretch/>
        </p:blipFill>
        <p:spPr>
          <a:xfrm>
            <a:off x="-1" y="0"/>
            <a:ext cx="1354239" cy="6858000"/>
          </a:xfrm>
          <a:prstGeom prst="rect">
            <a:avLst/>
          </a:prstGeom>
          <a:effectLst/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1498" y="5944306"/>
            <a:ext cx="2925602" cy="5230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289669"/>
            <a:ext cx="8147304" cy="704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1208" y="1061357"/>
            <a:ext cx="3886200" cy="50194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2312" y="1061357"/>
            <a:ext cx="3886200" cy="50194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880809" y="6369808"/>
            <a:ext cx="7877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fld id="{875430ED-60F6-EC44-B114-8F8DA2623C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277368"/>
            <a:ext cx="8173212" cy="77394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023859" y="6369808"/>
            <a:ext cx="7877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fld id="{875430ED-60F6-EC44-B114-8F8DA2623C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023859" y="6369808"/>
            <a:ext cx="7877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fld id="{875430ED-60F6-EC44-B114-8F8DA2623C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517566" y="1061358"/>
            <a:ext cx="8151421" cy="5022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1"/>
          <p:cNvSpPr>
            <a:spLocks noGrp="1"/>
          </p:cNvSpPr>
          <p:nvPr>
            <p:ph type="title"/>
          </p:nvPr>
        </p:nvSpPr>
        <p:spPr>
          <a:xfrm>
            <a:off x="517566" y="277792"/>
            <a:ext cx="8151421" cy="7064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881284" y="6301228"/>
            <a:ext cx="7877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n-lt"/>
                <a:ea typeface="Tahoma" charset="0"/>
                <a:cs typeface="Tahoma" charset="0"/>
              </a:defRPr>
            </a:lvl1pPr>
          </a:lstStyle>
          <a:p>
            <a:fld id="{875430ED-60F6-EC44-B114-8F8DA2623C2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1043" y="277792"/>
            <a:ext cx="1338646" cy="3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8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3" r:id="rId2"/>
    <p:sldLayoutId id="2147483671" r:id="rId3"/>
    <p:sldLayoutId id="2147483664" r:id="rId4"/>
    <p:sldLayoutId id="2147483665" r:id="rId5"/>
    <p:sldLayoutId id="2147483667" r:id="rId6"/>
    <p:sldLayoutId id="2147483668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326295"/>
          </a:solidFill>
          <a:latin typeface="+mj-lt"/>
          <a:ea typeface="Tahoma" charset="0"/>
          <a:cs typeface="Tahom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+mn-lt"/>
          <a:ea typeface="Tahoma" charset="0"/>
          <a:cs typeface="Tahom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+mn-lt"/>
          <a:ea typeface="Tahoma" charset="0"/>
          <a:cs typeface="Tahom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10000"/>
            </a:schemeClr>
          </a:solidFill>
          <a:latin typeface="+mn-lt"/>
          <a:ea typeface="Tahoma" charset="0"/>
          <a:cs typeface="Tahom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10000"/>
            </a:schemeClr>
          </a:solidFill>
          <a:latin typeface="+mn-lt"/>
          <a:ea typeface="Tahoma" charset="0"/>
          <a:cs typeface="Tahom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10000"/>
            </a:schemeClr>
          </a:solidFill>
          <a:latin typeface="+mn-lt"/>
          <a:ea typeface="Tahoma" charset="0"/>
          <a:cs typeface="Tahom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521208" y="237612"/>
            <a:ext cx="8147304" cy="706466"/>
          </a:xfrm>
        </p:spPr>
        <p:txBody>
          <a:bodyPr/>
          <a:lstStyle/>
          <a:p>
            <a:r>
              <a:rPr lang="en-US" b="0" dirty="0"/>
              <a:t>DyeVert Summary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5430ED-60F6-EC44-B114-8F8DA2623C2A}" type="slidenum">
              <a:rPr lang="en-US" smtClean="0">
                <a:solidFill>
                  <a:schemeClr val="tx1"/>
                </a:solidFill>
              </a:rPr>
              <a:pPr/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038470" y="967901"/>
            <a:ext cx="7040880" cy="4922198"/>
            <a:chOff x="974329" y="1012110"/>
            <a:chExt cx="7040880" cy="4922198"/>
          </a:xfrm>
        </p:grpSpPr>
        <p:grpSp>
          <p:nvGrpSpPr>
            <p:cNvPr id="29" name="Group 28"/>
            <p:cNvGrpSpPr/>
            <p:nvPr/>
          </p:nvGrpSpPr>
          <p:grpSpPr>
            <a:xfrm>
              <a:off x="974329" y="1012110"/>
              <a:ext cx="7040880" cy="4922198"/>
              <a:chOff x="974329" y="1012110"/>
              <a:chExt cx="7040880" cy="4922198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974329" y="1012110"/>
                <a:ext cx="7040880" cy="4922198"/>
              </a:xfrm>
              <a:prstGeom prst="roundRect">
                <a:avLst>
                  <a:gd name="adj" fmla="val 7594"/>
                </a:avLst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205376" y="1670685"/>
                <a:ext cx="523638" cy="20315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045240" y="2422687"/>
                <a:ext cx="2574653" cy="2718000"/>
              </a:xfrm>
              <a:prstGeom prst="roundRect">
                <a:avLst>
                  <a:gd name="adj" fmla="val 2351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619893" y="4129184"/>
                <a:ext cx="867266" cy="36285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6981876" y="4228592"/>
                <a:ext cx="975138" cy="3763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pic>
            <p:nvPicPr>
              <p:cNvPr id="37" name="Picture 36"/>
              <p:cNvPicPr>
                <a:picLocks noChangeAspect="1"/>
              </p:cNvPicPr>
              <p:nvPr/>
            </p:nvPicPr>
            <p:blipFill rotWithShape="1">
              <a:blip r:embed="rId2"/>
              <a:srcRect r="70693" b="84131"/>
              <a:stretch/>
            </p:blipFill>
            <p:spPr>
              <a:xfrm>
                <a:off x="1224101" y="1118784"/>
                <a:ext cx="1945663" cy="562391"/>
              </a:xfrm>
              <a:prstGeom prst="rect">
                <a:avLst/>
              </a:prstGeom>
            </p:spPr>
          </p:pic>
          <p:sp>
            <p:nvSpPr>
              <p:cNvPr id="38" name="TextBox 10"/>
              <p:cNvSpPr txBox="1"/>
              <p:nvPr/>
            </p:nvSpPr>
            <p:spPr>
              <a:xfrm>
                <a:off x="2465989" y="5087586"/>
                <a:ext cx="4042340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i="1" dirty="0">
                    <a:solidFill>
                      <a:srgbClr val="000000"/>
                    </a:solidFill>
                  </a:rPr>
                  <a:t>Volume to Patient </a:t>
                </a:r>
                <a:r>
                  <a:rPr lang="en-US" sz="1400" dirty="0">
                    <a:solidFill>
                      <a:srgbClr val="000000"/>
                    </a:solidFill>
                  </a:rPr>
                  <a:t>compared to Threshold (entered), 2/3 Threshold and 1/3 Threshold</a:t>
                </a: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4658133" y="2129658"/>
                <a:ext cx="2063177" cy="244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40" name="Group 39"/>
              <p:cNvGrpSpPr>
                <a:grpSpLocks noChangeAspect="1"/>
              </p:cNvGrpSpPr>
              <p:nvPr/>
            </p:nvGrpSpPr>
            <p:grpSpPr>
              <a:xfrm>
                <a:off x="1197705" y="2671119"/>
                <a:ext cx="2743200" cy="1743581"/>
                <a:chOff x="251959" y="2489921"/>
                <a:chExt cx="3475923" cy="2209298"/>
              </a:xfrm>
            </p:grpSpPr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16200000">
                  <a:off x="1800273" y="2771610"/>
                  <a:ext cx="2209298" cy="1645920"/>
                </a:xfrm>
                <a:prstGeom prst="rect">
                  <a:avLst/>
                </a:prstGeom>
              </p:spPr>
            </p:pic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5400000" flipH="1">
                  <a:off x="-29730" y="2771610"/>
                  <a:ext cx="2209298" cy="1645920"/>
                </a:xfrm>
                <a:prstGeom prst="rect">
                  <a:avLst/>
                </a:prstGeom>
              </p:spPr>
            </p:pic>
          </p:grpSp>
          <p:sp>
            <p:nvSpPr>
              <p:cNvPr id="43" name="Rounded Rectangle 42"/>
              <p:cNvSpPr/>
              <p:nvPr/>
            </p:nvSpPr>
            <p:spPr>
              <a:xfrm>
                <a:off x="7247716" y="3591738"/>
                <a:ext cx="501117" cy="545514"/>
              </a:xfrm>
              <a:prstGeom prst="roundRect">
                <a:avLst>
                  <a:gd name="adj" fmla="val 37722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30" name="TextBox 23"/>
            <p:cNvSpPr txBox="1"/>
            <p:nvPr/>
          </p:nvSpPr>
          <p:spPr>
            <a:xfrm>
              <a:off x="3169764" y="1114764"/>
              <a:ext cx="20712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DyeVert Summary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496871F-A6D5-40FD-A061-5AFFF42EB0C8}"/>
              </a:ext>
            </a:extLst>
          </p:cNvPr>
          <p:cNvSpPr txBox="1"/>
          <p:nvPr/>
        </p:nvSpPr>
        <p:spPr>
          <a:xfrm>
            <a:off x="295998" y="6027047"/>
            <a:ext cx="8395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Indications, contraindications, warnings, and instructions for use can be found in the product labeling supplied with each device.   Risks may include air emboli and infection.</a:t>
            </a:r>
          </a:p>
          <a:p>
            <a:r>
              <a:rPr lang="en-US" sz="800" i="1" dirty="0"/>
              <a:t>CAUTION: Federal (USA) law restricts these (referenced above) devices to sale by or on the order of a physician</a:t>
            </a:r>
          </a:p>
          <a:p>
            <a:r>
              <a:rPr lang="en-US" sz="800" i="1" dirty="0"/>
              <a:t>This report is provided based solely on the information provided by the hospital/physician.  Please refer to attached table. Osprey Medical intends for this report to be informational in nature only; and is not intended to diagnose, treat or direct patient care.</a:t>
            </a:r>
          </a:p>
          <a:p>
            <a:r>
              <a:rPr lang="en-US" sz="800" dirty="0"/>
              <a:t>This product, and its use, may be protected by US Patents and pending applications. DyeVert is a trademark of Osprey Medical, Inc. © Osprey Medical, Inc. 2019 All Rights Reserved. PR0224 Rev B</a:t>
            </a:r>
            <a:endParaRPr lang="en-US" sz="800" i="1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AA16796-8198-4E4A-9070-D76457D4DB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3824221"/>
              </p:ext>
            </p:extLst>
          </p:nvPr>
        </p:nvGraphicFramePr>
        <p:xfrm>
          <a:off x="4421727" y="2161199"/>
          <a:ext cx="3631283" cy="2584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5" name="TextBox 2">
            <a:extLst>
              <a:ext uri="{FF2B5EF4-FFF2-40B4-BE49-F238E27FC236}">
                <a16:creationId xmlns:a16="http://schemas.microsoft.com/office/drawing/2014/main" id="{2CD9DCBF-3F06-45E6-8092-7AA0F7DA071C}"/>
              </a:ext>
            </a:extLst>
          </p:cNvPr>
          <p:cNvSpPr txBox="1"/>
          <p:nvPr/>
        </p:nvSpPr>
        <p:spPr>
          <a:xfrm>
            <a:off x="1857887" y="1976705"/>
            <a:ext cx="1744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600" b="1"/>
            </a:pPr>
            <a:r>
              <a:t>All cases (N=285)</a:t>
            </a:r>
          </a:p>
        </p:txBody>
      </p:sp>
      <p:sp>
        <p:nvSpPr>
          <p:cNvPr id="44" name="TextBox 13">
            <a:extLst>
              <a:ext uri="{FF2B5EF4-FFF2-40B4-BE49-F238E27FC236}">
                <a16:creationId xmlns:a16="http://schemas.microsoft.com/office/drawing/2014/main" id="{AB4B3866-EEDB-4AF8-BA39-495A7BC6F382}"/>
              </a:ext>
            </a:extLst>
          </p:cNvPr>
          <p:cNvSpPr txBox="1"/>
          <p:nvPr/>
        </p:nvSpPr>
        <p:spPr>
          <a:xfrm>
            <a:off x="1760740" y="2497090"/>
            <a:ext cx="17057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400"/>
            </a:pPr>
            <a:r>
              <a:t>41% avg </a:t>
            </a:r>
            <a:br/>
            <a:r>
              <a:t>Less </a:t>
            </a:r>
            <a:br/>
            <a:r>
              <a:t>Contrast</a:t>
            </a:r>
          </a:p>
        </p:txBody>
      </p:sp>
      <p:sp>
        <p:nvSpPr>
          <p:cNvPr id="49" name="TextBox 22">
            <a:extLst>
              <a:ext uri="{FF2B5EF4-FFF2-40B4-BE49-F238E27FC236}">
                <a16:creationId xmlns:a16="http://schemas.microsoft.com/office/drawing/2014/main" id="{BCBA401F-4E22-4235-AA9D-9699332847E2}"/>
              </a:ext>
            </a:extLst>
          </p:cNvPr>
          <p:cNvSpPr txBox="1"/>
          <p:nvPr/>
        </p:nvSpPr>
        <p:spPr>
          <a:xfrm>
            <a:off x="1307066" y="4360910"/>
            <a:ext cx="2613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 i="1"/>
            </a:pPr>
            <a:r>
              <a:t>14015 mL less total</a:t>
            </a:r>
          </a:p>
        </p:txBody>
      </p:sp>
    </p:spTree>
    <p:extLst>
      <p:ext uri="{BB962C8B-B14F-4D97-AF65-F5344CB8AC3E}">
        <p14:creationId xmlns:p14="http://schemas.microsoft.com/office/powerpoint/2010/main" val="274533182"/>
      </p:ext>
    </p:extLst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sprey">
      <a:dk1>
        <a:srgbClr val="003A70"/>
      </a:dk1>
      <a:lt1>
        <a:srgbClr val="FFFFFF"/>
      </a:lt1>
      <a:dk2>
        <a:srgbClr val="326195"/>
      </a:dk2>
      <a:lt2>
        <a:srgbClr val="E7E6E6"/>
      </a:lt2>
      <a:accent1>
        <a:srgbClr val="00A3E0"/>
      </a:accent1>
      <a:accent2>
        <a:srgbClr val="FF8200"/>
      </a:accent2>
      <a:accent3>
        <a:srgbClr val="64CCC9"/>
      </a:accent3>
      <a:accent4>
        <a:srgbClr val="FFC000"/>
      </a:accent4>
      <a:accent5>
        <a:srgbClr val="FF6300"/>
      </a:accent5>
      <a:accent6>
        <a:srgbClr val="999999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stretch>
            <a:fillRect l="-5000" r="-5000"/>
          </a:stretch>
        </a:blipFill>
      </a:spPr>
      <a:bodyPr/>
      <a:lstStyle/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rgbClr r="0" g="0" b="0"/>
        </a:fillRef>
        <a:effectRef idx="0">
          <a:schemeClr val="accent1">
            <a:tint val="50000"/>
            <a:hueOff val="0"/>
            <a:satOff val="0"/>
            <a:lumOff val="0"/>
            <a:alphaOff val="0"/>
          </a:schemeClr>
        </a:effectRef>
        <a:fontRef idx="minor">
          <a:schemeClr val="lt1">
            <a:hueOff val="0"/>
            <a:satOff val="0"/>
            <a:lumOff val="0"/>
            <a:alphaOff val="0"/>
          </a:schemeClr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20348</TotalTime>
  <Words>198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Tahoma</vt:lpstr>
      <vt:lpstr>Office Theme</vt:lpstr>
      <vt:lpstr>DyeVert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Fahrner</dc:creator>
  <cp:lastModifiedBy>Zach Pedersen</cp:lastModifiedBy>
  <cp:revision>775</cp:revision>
  <cp:lastPrinted>2019-05-01T15:02:09Z</cp:lastPrinted>
  <dcterms:created xsi:type="dcterms:W3CDTF">2017-06-19T16:11:31Z</dcterms:created>
  <dcterms:modified xsi:type="dcterms:W3CDTF">2019-06-24T15:45:04Z</dcterms:modified>
</cp:coreProperties>
</file>