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92" r:id="rId4"/>
    <p:sldId id="258" r:id="rId5"/>
    <p:sldId id="293" r:id="rId6"/>
    <p:sldId id="259" r:id="rId7"/>
    <p:sldId id="268" r:id="rId8"/>
    <p:sldId id="260" r:id="rId9"/>
    <p:sldId id="266" r:id="rId10"/>
    <p:sldId id="261" r:id="rId11"/>
    <p:sldId id="283" r:id="rId12"/>
    <p:sldId id="269" r:id="rId13"/>
    <p:sldId id="270" r:id="rId14"/>
    <p:sldId id="271" r:id="rId15"/>
    <p:sldId id="272" r:id="rId16"/>
    <p:sldId id="273" r:id="rId17"/>
    <p:sldId id="262" r:id="rId18"/>
    <p:sldId id="274" r:id="rId19"/>
    <p:sldId id="276" r:id="rId20"/>
    <p:sldId id="277" r:id="rId21"/>
    <p:sldId id="278" r:id="rId22"/>
    <p:sldId id="279" r:id="rId23"/>
    <p:sldId id="280" r:id="rId24"/>
    <p:sldId id="281" r:id="rId25"/>
    <p:sldId id="282" r:id="rId26"/>
    <p:sldId id="263" r:id="rId27"/>
    <p:sldId id="284" r:id="rId28"/>
    <p:sldId id="285" r:id="rId29"/>
    <p:sldId id="286" r:id="rId30"/>
    <p:sldId id="264" r:id="rId31"/>
    <p:sldId id="287" r:id="rId32"/>
    <p:sldId id="265" r:id="rId33"/>
    <p:sldId id="294" r:id="rId34"/>
    <p:sldId id="288" r:id="rId35"/>
    <p:sldId id="295" r:id="rId36"/>
    <p:sldId id="296" r:id="rId37"/>
    <p:sldId id="297" r:id="rId38"/>
    <p:sldId id="289" r:id="rId39"/>
    <p:sldId id="290" r:id="rId40"/>
    <p:sldId id="291" r:id="rId41"/>
  </p:sldIdLst>
  <p:sldSz cx="14630400" cy="8229600"/>
  <p:notesSz cx="8229600" cy="146304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81" d="100"/>
          <a:sy n="81" d="100"/>
        </p:scale>
        <p:origin x="10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74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53813-04AC-1B48-5304-92E7019B4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BC651F-6491-6E1B-C785-30141B1CA5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B26931-B460-9BDD-B82C-E14B5890BD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FF9ED0-B30E-537E-5296-D06C0F8C4A4E}"/>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758405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306B6-64A4-D16A-EF1F-8370B30F92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090255-5331-2EB9-C943-EBFB6C5B21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AEFAB3-6737-7A14-6734-7755A463C8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520B75-6EF6-9E6F-3520-DCE3E9FB5FEC}"/>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257540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85061-80E3-3778-384E-BA9B17617C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1FDB08-FA4C-3C59-E71F-C1C66E97C2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E3A0F8-727B-D39F-86CC-66139A50FA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B82960-8748-89B2-8A57-94A009FF0DDF}"/>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282258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901DA-A053-C974-26F2-AACA990CCC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034858-AC69-6EB5-C1F5-7FD63B60BA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D9ABC7-5706-F429-6103-9ECCB3B098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7F929A-D23A-3187-1E03-D8B974882459}"/>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928536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85BFD-B652-A302-E5BC-6A18AAFD44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D72F7-44FB-691E-DD3D-192410BB9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7E1E42-B615-2885-2C1C-ECDAF93F51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8B5A92-7820-08CF-394C-6901597FDAE4}"/>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808804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BB7DD-E2B4-B6D1-A40D-19DD9AA8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7D0C35-9574-F68C-234B-7FC2CAE76B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C6658-0737-D4A6-B55F-AFD38B2A86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86615B-3415-2D45-CA0A-A8001A902A7F}"/>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6928873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70778-F4E9-1B94-EE61-577DC0131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EFF00E-E957-CB29-9603-C786303C78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246950-040D-F176-5284-803F8CB0348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1AC582-BD25-A08D-6D4D-3724EB997F75}"/>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71391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29FE9-6A52-FEE6-2F10-8163DF8D6C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79F8AD-3233-24A1-A2C6-95EF74E18B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CED1D8-A8BB-9261-4FFD-B9ED23E3D5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08DE48-EE69-2D5E-E439-5D045545728C}"/>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701030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A9DCC-15B8-7A74-EFE9-348383BF0C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9C8177-DF80-8E7B-62B6-3DFCC7ED91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BE17FA-A86E-C298-E88B-DDBF4C47C6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3A39E6-D67A-8C86-48FE-9E5CE7243DD8}"/>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1646392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EA151-0B62-CCA8-07FC-0E736A3DD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150C31-9843-16DC-32FA-287713FF9B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516F9-BEDA-F72C-D606-3C370A3569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89AE88-E8FD-D3DF-2F6F-E71B6A9C0F64}"/>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742303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267D3-F42F-329F-A59F-90C0115840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6F93A-9206-46C0-9077-944A3F4F62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F6C20F-5F5C-7DAC-91BA-60A678C3C3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812BBE-8E6A-54C8-6FAF-0C84D9B6FC79}"/>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3397615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C9836-BD40-C791-2FF5-8507335226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4EFE56-D60D-6F7D-114F-FBD6EF08CE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6F0E0A-F3AB-E98C-EE86-E720F2579A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8007A-F33B-E758-CDA6-4903479472B3}"/>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2969102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EB8B7-ED84-4AE7-83C7-E417E2EE5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60C227-7A80-4D97-3F22-BEBD43903F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035B96-C88B-D8FA-07AA-A98D663D0E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073F7A-66B7-8C4A-027A-558F7F5883FE}"/>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497816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17A67-7611-776F-05D6-8894E50325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8AC117-F998-CB57-BB35-69F8EEF52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6253B1-F615-FAC5-8C8D-934A248011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DD6F10-388B-9D7C-73FD-9D6AC17388EF}"/>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32890312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F44BE-F3AA-4216-8871-F58F88ACC6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404CB-8BCC-7F60-B2C4-2361D25AA9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699B2-4C34-FC5B-6BCF-3D378C946D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215126-8B63-2D1B-6942-B109C9B520C3}"/>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37636522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3EB3E-98FD-8EED-BA2D-C1077DA0D6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C1B9EF-F0DB-54A4-4D34-34C670F04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C4DAF-8AAA-B3AD-8C63-5849402D2B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D846C6-E9F4-FDCA-216B-8CB3751F981E}"/>
              </a:ext>
            </a:extLst>
          </p:cNvPr>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6414300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CDF00-EBE4-2482-B8D9-E95917D8C7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66B9C9-5C98-F69F-0649-FFB1A0872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7E5DEA-12DA-1D89-C0FF-E01F625F03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8751A5-8249-F415-C74A-FDD3DABF3DD3}"/>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707455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F30FA-90EF-6804-F5A0-ECEB5F9E38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1662F8-8403-4C44-5F05-B42EC7000A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98D9A1-50D4-A0B7-6F15-12DBB7E8E5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0B4146-60FB-C327-5F3A-F688776E6ED1}"/>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9124633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BDC37-11C2-9B3A-29CF-387438A1C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0AD487-C7CB-1A23-6135-EB418A46FA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61A663-9AEF-C79C-6C17-08E652DEE1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CE0177-0EEB-041A-5736-5A8A90ADB5F1}"/>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3331732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F5A36-98D0-D175-52CE-DC3DE4F15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FD1679-8FF9-B067-DCB8-5D53F2DAF7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F7B845-C620-262F-5476-32C3ED3143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ED73A4C-9BF1-F8C0-9A30-37DF560EE4B3}"/>
              </a:ext>
            </a:extLst>
          </p:cNvPr>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6269780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60991-56A1-713F-93F3-A76F268D30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B985CE-AB8D-D9CE-2994-9AB0907787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2E797E-B190-A587-9B01-251CA96DC4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DCE86F-D943-4907-8F57-6881EF0DD0A9}"/>
              </a:ext>
            </a:extLst>
          </p:cNvPr>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7796963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9DA75-6AB0-C857-460F-9B8E5C14CA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0B8CE9-B4F1-C336-1E19-69A4AB5AE5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CF050E-ABE1-2BE4-B304-C036789ED9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55444D-5F40-B29C-3F0C-F2FF3F57DEC6}"/>
              </a:ext>
            </a:extLst>
          </p:cNvPr>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42190839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68848-DB84-5C31-AE3E-345AB89D5E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0B6710-E885-EF9E-E039-4A2BB03F62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0E427E-E321-D73C-FCDB-31D69DF498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5D5E77-9298-553D-3B47-FAC8642B9B3B}"/>
              </a:ext>
            </a:extLst>
          </p:cNvPr>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30412246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C782D-2162-9310-E5E8-D3A200E84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E0465-76CA-ADF0-E9C4-5E5089C87C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CB309A-3328-9C27-AC73-4FF41F1F1A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4C0200-7A8B-9156-6B71-592FF1CB6CD9}"/>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36498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3A441-DB00-9577-15BF-7809AF5483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D1A5D8-924D-9FE3-4469-D98EBD135E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8D8952-516F-7526-184E-9C1C1D09D2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38A9AE-7EA3-D6C2-61D5-3350881B1843}"/>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144552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EBD7A-35C4-0DB7-24E2-26DD26E485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2BC616-49DC-2B30-35E5-F01AA5A5B5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C0D594-AD03-AED8-B7CA-B14E558FDF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FFE57C-3DCF-4A1E-4604-079C6CCF6AF6}"/>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950036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userDrawn="1"/>
        </p:nvSpPr>
        <p:spPr>
          <a:xfrm>
            <a:off x="0" y="0"/>
            <a:ext cx="14630400" cy="8229600"/>
          </a:xfrm>
          <a:prstGeom prst="rect">
            <a:avLst/>
          </a:prstGeom>
          <a:solidFill>
            <a:srgbClr val="FDFBF7"/>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DED2"/>
          </a:solidFill>
          <a:ln/>
        </p:spPr>
      </p:sp>
      <p:sp>
        <p:nvSpPr>
          <p:cNvPr id="3" name="Shape 1"/>
          <p:cNvSpPr/>
          <p:nvPr/>
        </p:nvSpPr>
        <p:spPr>
          <a:xfrm>
            <a:off x="0" y="0"/>
            <a:ext cx="14630400" cy="8229600"/>
          </a:xfrm>
          <a:prstGeom prst="rect">
            <a:avLst/>
          </a:prstGeom>
          <a:solidFill>
            <a:srgbClr val="FDFBF7"/>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9.xml"/><Relationship Id="rId5" Type="http://schemas.openxmlformats.org/officeDocument/2006/relationships/image" Target="../media/image35.png"/><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1458278"/>
            <a:ext cx="8010845" cy="1417558"/>
          </a:xfrm>
          <a:prstGeom prst="rect">
            <a:avLst/>
          </a:prstGeom>
          <a:noFill/>
          <a:ln/>
        </p:spPr>
        <p:txBody>
          <a:bodyPr wrap="square" lIns="0" tIns="0" rIns="0" bIns="0" rtlCol="0" anchor="t"/>
          <a:lstStyle/>
          <a:p>
            <a:pPr marL="0" indent="0" algn="l">
              <a:lnSpc>
                <a:spcPts val="5550"/>
              </a:lnSpc>
              <a:buNone/>
            </a:pPr>
            <a:r>
              <a:rPr lang="en-US" sz="4450" b="1" dirty="0">
                <a:solidFill>
                  <a:srgbClr val="3A3A3A"/>
                </a:solidFill>
                <a:latin typeface="Noto Serif" panose="02020600060500020200" pitchFamily="18" charset="0"/>
                <a:ea typeface="Noto Serif" panose="02020600060500020200" pitchFamily="18" charset="0"/>
                <a:cs typeface="Noto Serif" panose="02020600060500020200" pitchFamily="18" charset="0"/>
              </a:rPr>
              <a:t>Application de Gestion des Employés et des Salaires</a:t>
            </a:r>
            <a:endParaRPr lang="en-US" sz="4450" b="1" dirty="0">
              <a:latin typeface="Noto Serif" panose="02020600060500020200" pitchFamily="18" charset="0"/>
              <a:ea typeface="Noto Serif" panose="02020600060500020200" pitchFamily="18" charset="0"/>
              <a:cs typeface="Noto Serif" panose="02020600060500020200" pitchFamily="18" charset="0"/>
            </a:endParaRPr>
          </a:p>
        </p:txBody>
      </p:sp>
      <p:sp>
        <p:nvSpPr>
          <p:cNvPr id="4" name="Text 1"/>
          <p:cNvSpPr/>
          <p:nvPr/>
        </p:nvSpPr>
        <p:spPr>
          <a:xfrm>
            <a:off x="793790" y="3215997"/>
            <a:ext cx="7556421" cy="2903220"/>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Ce </a:t>
            </a:r>
            <a:r>
              <a:rPr lang="en-US" sz="1750" dirty="0" err="1">
                <a:solidFill>
                  <a:srgbClr val="4C4C4C"/>
                </a:solidFill>
                <a:latin typeface="Noto Serif" pitchFamily="34" charset="0"/>
                <a:ea typeface="Noto Serif" pitchFamily="34" charset="-122"/>
                <a:cs typeface="Noto Serif" pitchFamily="34" charset="-120"/>
              </a:rPr>
              <a:t>projet</a:t>
            </a:r>
            <a:r>
              <a:rPr lang="en-US" sz="1750" dirty="0">
                <a:solidFill>
                  <a:srgbClr val="4C4C4C"/>
                </a:solidFill>
                <a:latin typeface="Noto Serif" pitchFamily="34" charset="0"/>
                <a:ea typeface="Noto Serif" pitchFamily="34" charset="-122"/>
                <a:cs typeface="Noto Serif" pitchFamily="34" charset="-120"/>
              </a:rPr>
              <a:t> Java de 3ème année en Ingénierie Informatique et Réseaux, réalisé par AIT-IDIR Abdelkhalek, CHETOUANE Sara, et ADIDI Aymane, sous l'encadrement du Dr. BENYOUSSEF Marwa pour l'année universitaire 2024-2025, présente une solution logicielle </a:t>
            </a:r>
            <a:r>
              <a:rPr lang="en-US" sz="1750" dirty="0" err="1">
                <a:solidFill>
                  <a:srgbClr val="4C4C4C"/>
                </a:solidFill>
                <a:latin typeface="Noto Serif" pitchFamily="34" charset="0"/>
                <a:ea typeface="Noto Serif" pitchFamily="34" charset="-122"/>
                <a:cs typeface="Noto Serif" pitchFamily="34" charset="-120"/>
              </a:rPr>
              <a:t>innovante</a:t>
            </a:r>
            <a:r>
              <a:rPr lang="en-US" sz="1750" dirty="0">
                <a:solidFill>
                  <a:srgbClr val="4C4C4C"/>
                </a:solidFill>
                <a:latin typeface="Noto Serif" pitchFamily="34" charset="0"/>
                <a:ea typeface="Noto Serif" pitchFamily="34" charset="-122"/>
                <a:cs typeface="Noto Serif" pitchFamily="34" charset="-120"/>
              </a:rPr>
              <a:t>. </a:t>
            </a:r>
          </a:p>
          <a:p>
            <a:pPr marL="0" indent="0" algn="l">
              <a:lnSpc>
                <a:spcPts val="2850"/>
              </a:lnSpc>
              <a:buNone/>
            </a:pPr>
            <a:endParaRPr lang="en-US" sz="1750" dirty="0">
              <a:solidFill>
                <a:srgbClr val="4C4C4C"/>
              </a:solidFill>
              <a:latin typeface="Noto Serif" pitchFamily="34" charset="0"/>
              <a:ea typeface="Noto Serif" pitchFamily="34" charset="-122"/>
              <a:cs typeface="Noto Serif" pitchFamily="34" charset="-120"/>
            </a:endParaRPr>
          </a:p>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Nous explorerons l'architecture et les fonctionnalités d'une application robuste, conçue pour optimiser la gestion des ressources humaines et des processus salariaux au sein des organisations modernes.</a:t>
            </a:r>
            <a:endParaRPr lang="en-US" sz="1750" dirty="0"/>
          </a:p>
        </p:txBody>
      </p:sp>
      <p:sp>
        <p:nvSpPr>
          <p:cNvPr id="5" name="Shape 2"/>
          <p:cNvSpPr/>
          <p:nvPr/>
        </p:nvSpPr>
        <p:spPr>
          <a:xfrm>
            <a:off x="793790" y="6391275"/>
            <a:ext cx="362903" cy="362903"/>
          </a:xfrm>
          <a:prstGeom prst="roundRect">
            <a:avLst>
              <a:gd name="adj" fmla="val 25194296"/>
            </a:avLst>
          </a:prstGeom>
          <a:noFill/>
          <a:ln w="7620">
            <a:solidFill>
              <a:srgbClr val="FFFFFF"/>
            </a:solidFill>
            <a:prstDash val="solid"/>
          </a:ln>
        </p:spPr>
        <p:txBody>
          <a:bodyPr/>
          <a:lstStyle/>
          <a:p>
            <a:endParaRPr lang="fr-FR"/>
          </a:p>
        </p:txBody>
      </p:sp>
      <p:sp>
        <p:nvSpPr>
          <p:cNvPr id="7" name="Text 3"/>
          <p:cNvSpPr/>
          <p:nvPr/>
        </p:nvSpPr>
        <p:spPr>
          <a:xfrm>
            <a:off x="4232635" y="6589336"/>
            <a:ext cx="4295198" cy="1348033"/>
          </a:xfrm>
          <a:prstGeom prst="rect">
            <a:avLst/>
          </a:prstGeom>
          <a:noFill/>
          <a:ln/>
        </p:spPr>
        <p:txBody>
          <a:bodyPr wrap="none" lIns="0" tIns="0" rIns="0" bIns="0" rtlCol="0" anchor="t"/>
          <a:lstStyle/>
          <a:p>
            <a:pPr marL="0" indent="0" algn="l">
              <a:lnSpc>
                <a:spcPts val="3100"/>
              </a:lnSpc>
              <a:buNone/>
            </a:pPr>
            <a:r>
              <a:rPr lang="en-US" b="1" dirty="0" err="1">
                <a:solidFill>
                  <a:srgbClr val="4C4C4C"/>
                </a:solidFill>
                <a:latin typeface="Noto Serif Bold" pitchFamily="34" charset="0"/>
                <a:ea typeface="Noto Serif Bold" pitchFamily="34" charset="-122"/>
                <a:cs typeface="Noto Serif Bold" pitchFamily="34" charset="-120"/>
              </a:rPr>
              <a:t>Réalisé</a:t>
            </a:r>
            <a:r>
              <a:rPr lang="en-US" b="1" dirty="0">
                <a:solidFill>
                  <a:srgbClr val="4C4C4C"/>
                </a:solidFill>
                <a:latin typeface="Noto Serif Bold" pitchFamily="34" charset="0"/>
                <a:ea typeface="Noto Serif Bold" pitchFamily="34" charset="-122"/>
                <a:cs typeface="Noto Serif Bold" pitchFamily="34" charset="-120"/>
              </a:rPr>
              <a:t> par:   Abdelkhalek </a:t>
            </a:r>
            <a:r>
              <a:rPr lang="en-US" b="1" dirty="0" err="1">
                <a:solidFill>
                  <a:srgbClr val="4C4C4C"/>
                </a:solidFill>
                <a:latin typeface="Noto Serif Bold" pitchFamily="34" charset="0"/>
                <a:ea typeface="Noto Serif Bold" pitchFamily="34" charset="-122"/>
                <a:cs typeface="Noto Serif Bold" pitchFamily="34" charset="-120"/>
              </a:rPr>
              <a:t>Ait</a:t>
            </a:r>
            <a:r>
              <a:rPr lang="en-US" b="1" dirty="0">
                <a:solidFill>
                  <a:srgbClr val="4C4C4C"/>
                </a:solidFill>
                <a:latin typeface="Noto Serif Bold" pitchFamily="34" charset="0"/>
                <a:ea typeface="Noto Serif Bold" pitchFamily="34" charset="-122"/>
                <a:cs typeface="Noto Serif Bold" pitchFamily="34" charset="-120"/>
              </a:rPr>
              <a:t>-Idir</a:t>
            </a:r>
          </a:p>
          <a:p>
            <a:pPr marL="0" indent="0" algn="l">
              <a:lnSpc>
                <a:spcPts val="3100"/>
              </a:lnSpc>
              <a:buNone/>
            </a:pPr>
            <a:r>
              <a:rPr lang="en-US" b="1" dirty="0">
                <a:solidFill>
                  <a:srgbClr val="4C4C4C"/>
                </a:solidFill>
                <a:latin typeface="Noto Serif Bold" pitchFamily="34" charset="0"/>
                <a:ea typeface="Noto Serif Bold" pitchFamily="34" charset="-122"/>
                <a:cs typeface="Noto Serif Bold" pitchFamily="34" charset="-120"/>
              </a:rPr>
              <a:t>	           Sara CHETOUANE</a:t>
            </a:r>
          </a:p>
          <a:p>
            <a:pPr marL="0" indent="0" algn="l">
              <a:lnSpc>
                <a:spcPts val="3100"/>
              </a:lnSpc>
              <a:buNone/>
            </a:pPr>
            <a:r>
              <a:rPr lang="en-US" b="1" dirty="0">
                <a:solidFill>
                  <a:srgbClr val="4C4C4C"/>
                </a:solidFill>
                <a:latin typeface="Noto Serif Bold" pitchFamily="34" charset="0"/>
                <a:ea typeface="Noto Serif Bold" pitchFamily="34" charset="-122"/>
                <a:cs typeface="Noto Serif Bold" pitchFamily="34" charset="-120"/>
              </a:rPr>
              <a:t>	           Aymane ADIDI</a:t>
            </a:r>
            <a:endParaRPr lang="en-US" dirty="0"/>
          </a:p>
        </p:txBody>
      </p:sp>
      <p:pic>
        <p:nvPicPr>
          <p:cNvPr id="1026" name="Picture 2" descr="Gestion des fiches de paie | Sesame HR">
            <a:extLst>
              <a:ext uri="{FF2B5EF4-FFF2-40B4-BE49-F238E27FC236}">
                <a16:creationId xmlns:a16="http://schemas.microsoft.com/office/drawing/2014/main" id="{D6117F75-2C90-EFDE-C3F4-490A0EC694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4635" y="0"/>
            <a:ext cx="5825765"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2168166" y="1602950"/>
            <a:ext cx="11528982" cy="542092"/>
          </a:xfrm>
          <a:prstGeom prst="rect">
            <a:avLst/>
          </a:prstGeom>
          <a:noFill/>
          <a:ln/>
        </p:spPr>
        <p:txBody>
          <a:bodyPr wrap="none" lIns="0" tIns="0" rIns="0" bIns="0" rtlCol="0" anchor="t"/>
          <a:lstStyle/>
          <a:p>
            <a:pPr marL="0" indent="0" algn="l">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d’Activité et Flux de Travail</a:t>
            </a:r>
            <a:endParaRPr lang="en-US" sz="4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8" name="Text 4"/>
          <p:cNvSpPr/>
          <p:nvPr/>
        </p:nvSpPr>
        <p:spPr>
          <a:xfrm>
            <a:off x="2059757" y="4114800"/>
            <a:ext cx="10510886" cy="2653051"/>
          </a:xfrm>
          <a:prstGeom prst="rect">
            <a:avLst/>
          </a:prstGeom>
          <a:noFill/>
          <a:ln/>
        </p:spPr>
        <p:txBody>
          <a:bodyPr wrap="square" lIns="0" tIns="0" rIns="0" bIns="0" rtlCol="0" anchor="t"/>
          <a:lstStyle/>
          <a:p>
            <a:pPr marL="0" indent="0" algn="l">
              <a:lnSpc>
                <a:spcPts val="2150"/>
              </a:lnSpc>
              <a:buNone/>
            </a:pPr>
            <a:r>
              <a:rPr lang="fr-FR" sz="1600" b="1"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rPr>
              <a:t>Ce diagramme d’activité</a:t>
            </a:r>
            <a:r>
              <a:rPr lang="fr-FR" sz="160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rPr>
              <a:t> illustre de manière dynamique le déroulement des processus métier au sein de notre application de gestion des employés et des salaires. Il permet de visualiser les différentes étapes, les décisions et les flux d’information qui interviennent dans une séquence donnée.</a:t>
            </a:r>
            <a:endParaRPr lang="en-US" sz="160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029DA-1051-B8CE-1A4F-3C9CAB046D0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F592AFA-1216-F1FF-445F-FD0BAB273C37}"/>
              </a:ext>
            </a:extLst>
          </p:cNvPr>
          <p:cNvSpPr/>
          <p:nvPr/>
        </p:nvSpPr>
        <p:spPr>
          <a:xfrm>
            <a:off x="1055803" y="858232"/>
            <a:ext cx="11528982" cy="542092"/>
          </a:xfrm>
          <a:prstGeom prst="rect">
            <a:avLst/>
          </a:prstGeom>
          <a:noFill/>
          <a:ln/>
        </p:spPr>
        <p:txBody>
          <a:bodyPr wrap="none" lIns="0" tIns="0" rIns="0" bIns="0" rtlCol="0" anchor="t"/>
          <a:lstStyle/>
          <a:p>
            <a:pPr marL="0" indent="0" algn="l">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d’Activité et Flux de Travail</a:t>
            </a:r>
            <a:endParaRPr lang="en-US" sz="40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8" name="Group 17">
            <a:extLst>
              <a:ext uri="{FF2B5EF4-FFF2-40B4-BE49-F238E27FC236}">
                <a16:creationId xmlns:a16="http://schemas.microsoft.com/office/drawing/2014/main" id="{AF579266-987D-0502-AE09-2C629BFE4E7F}"/>
              </a:ext>
            </a:extLst>
          </p:cNvPr>
          <p:cNvGrpSpPr/>
          <p:nvPr/>
        </p:nvGrpSpPr>
        <p:grpSpPr>
          <a:xfrm>
            <a:off x="1055803" y="3214924"/>
            <a:ext cx="3638299" cy="1297781"/>
            <a:chOff x="1734979" y="2817019"/>
            <a:chExt cx="12288203" cy="930235"/>
          </a:xfrm>
        </p:grpSpPr>
        <p:sp>
          <p:nvSpPr>
            <p:cNvPr id="7" name="Text 3">
              <a:extLst>
                <a:ext uri="{FF2B5EF4-FFF2-40B4-BE49-F238E27FC236}">
                  <a16:creationId xmlns:a16="http://schemas.microsoft.com/office/drawing/2014/main" id="{7B98FF79-4F2B-958E-0CA3-0C8E466A87E6}"/>
                </a:ext>
              </a:extLst>
            </p:cNvPr>
            <p:cNvSpPr/>
            <p:nvPr/>
          </p:nvSpPr>
          <p:spPr>
            <a:xfrm>
              <a:off x="1734979" y="2817019"/>
              <a:ext cx="2898458" cy="271105"/>
            </a:xfrm>
            <a:prstGeom prst="rect">
              <a:avLst/>
            </a:prstGeom>
            <a:noFill/>
            <a:ln/>
          </p:spPr>
          <p:txBody>
            <a:bodyPr wrap="none" lIns="0" tIns="0" rIns="0" bIns="0" rtlCol="0" anchor="t"/>
            <a:lstStyle/>
            <a:p>
              <a:pPr marL="0" indent="0" algn="l">
                <a:lnSpc>
                  <a:spcPts val="210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Authentification Utilisateur</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8" name="Text 4">
              <a:extLst>
                <a:ext uri="{FF2B5EF4-FFF2-40B4-BE49-F238E27FC236}">
                  <a16:creationId xmlns:a16="http://schemas.microsoft.com/office/drawing/2014/main" id="{09A1A74F-CE79-531C-0EF0-9824FF40C492}"/>
                </a:ext>
              </a:extLst>
            </p:cNvPr>
            <p:cNvSpPr/>
            <p:nvPr/>
          </p:nvSpPr>
          <p:spPr>
            <a:xfrm>
              <a:off x="1734979" y="3192185"/>
              <a:ext cx="12288203" cy="555069"/>
            </a:xfrm>
            <a:prstGeom prst="rect">
              <a:avLst/>
            </a:prstGeom>
            <a:noFill/>
            <a:ln/>
          </p:spPr>
          <p:txBody>
            <a:bodyPr wrap="square" lIns="0" tIns="0" rIns="0" bIns="0" rtlCol="0" anchor="t"/>
            <a:lstStyle/>
            <a:p>
              <a:pPr marL="0" indent="0" algn="l">
                <a:lnSpc>
                  <a:spcPts val="2150"/>
                </a:lnSpc>
                <a:buNone/>
              </a:pPr>
              <a:r>
                <a:rPr lang="en-US" sz="1600" dirty="0">
                  <a:solidFill>
                    <a:srgbClr val="4C4C4C"/>
                  </a:solidFill>
                  <a:latin typeface="Noto Serif" pitchFamily="34" charset="0"/>
                  <a:ea typeface="Noto Serif" pitchFamily="34" charset="-122"/>
                  <a:cs typeface="Noto Serif" pitchFamily="34" charset="-120"/>
                </a:rPr>
                <a:t>Ce flux décrit les étapes de vérification des identifiants (nom d'utilisateur et mot de passe), la validation des informations en base de données, et l'octroi des droits d'accès correspondants au rôle de l'utilisateur.</a:t>
              </a:r>
              <a:endParaRPr lang="en-US" sz="1600" dirty="0"/>
            </a:p>
          </p:txBody>
        </p:sp>
      </p:grpSp>
      <p:pic>
        <p:nvPicPr>
          <p:cNvPr id="20" name="Picture 19" descr="A screenshot of a computer&#10;&#10;AI-generated content may be incorrect.">
            <a:extLst>
              <a:ext uri="{FF2B5EF4-FFF2-40B4-BE49-F238E27FC236}">
                <a16:creationId xmlns:a16="http://schemas.microsoft.com/office/drawing/2014/main" id="{C2F53715-BA34-EAA0-C94A-9E4F41FCBE50}"/>
              </a:ext>
            </a:extLst>
          </p:cNvPr>
          <p:cNvPicPr>
            <a:picLocks noChangeAspect="1"/>
          </p:cNvPicPr>
          <p:nvPr/>
        </p:nvPicPr>
        <p:blipFill>
          <a:blip r:embed="rId3"/>
          <a:stretch>
            <a:fillRect/>
          </a:stretch>
        </p:blipFill>
        <p:spPr>
          <a:xfrm>
            <a:off x="4977352" y="1743958"/>
            <a:ext cx="9653047" cy="7117237"/>
          </a:xfrm>
          <a:prstGeom prst="rect">
            <a:avLst/>
          </a:prstGeom>
        </p:spPr>
      </p:pic>
    </p:spTree>
    <p:extLst>
      <p:ext uri="{BB962C8B-B14F-4D97-AF65-F5344CB8AC3E}">
        <p14:creationId xmlns:p14="http://schemas.microsoft.com/office/powerpoint/2010/main" val="70542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1BD7-A692-2D41-C15E-E8DFA799EEC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D0E8F54-76BA-E09F-D301-F7B7C53B9519}"/>
              </a:ext>
            </a:extLst>
          </p:cNvPr>
          <p:cNvSpPr/>
          <p:nvPr/>
        </p:nvSpPr>
        <p:spPr>
          <a:xfrm>
            <a:off x="909687" y="1555814"/>
            <a:ext cx="7418894" cy="1262799"/>
          </a:xfrm>
          <a:prstGeom prst="rect">
            <a:avLst/>
          </a:prstGeom>
          <a:noFill/>
          <a:ln/>
        </p:spPr>
        <p:txBody>
          <a:bodyPr wrap="none" lIns="0" tIns="0" rIns="0" bIns="0" rtlCol="0" anchor="t"/>
          <a:lstStyle/>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a:t>
            </a:r>
            <a:r>
              <a:rPr lang="en-US" sz="400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d’Activité</a:t>
            </a: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p>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et Flux de Travail</a:t>
            </a:r>
            <a:endParaRPr lang="en-US" sz="40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8" name="Group 17">
            <a:extLst>
              <a:ext uri="{FF2B5EF4-FFF2-40B4-BE49-F238E27FC236}">
                <a16:creationId xmlns:a16="http://schemas.microsoft.com/office/drawing/2014/main" id="{86650F21-FE57-5FBE-9742-E219D658251C}"/>
              </a:ext>
            </a:extLst>
          </p:cNvPr>
          <p:cNvGrpSpPr/>
          <p:nvPr/>
        </p:nvGrpSpPr>
        <p:grpSpPr>
          <a:xfrm>
            <a:off x="2705493" y="3738322"/>
            <a:ext cx="3638299" cy="1297781"/>
            <a:chOff x="1734979" y="2817019"/>
            <a:chExt cx="12288203" cy="930235"/>
          </a:xfrm>
        </p:grpSpPr>
        <p:sp>
          <p:nvSpPr>
            <p:cNvPr id="7" name="Text 3">
              <a:extLst>
                <a:ext uri="{FF2B5EF4-FFF2-40B4-BE49-F238E27FC236}">
                  <a16:creationId xmlns:a16="http://schemas.microsoft.com/office/drawing/2014/main" id="{46BED17B-1250-607C-F7F4-4D114C622DD9}"/>
                </a:ext>
              </a:extLst>
            </p:cNvPr>
            <p:cNvSpPr/>
            <p:nvPr/>
          </p:nvSpPr>
          <p:spPr>
            <a:xfrm>
              <a:off x="1734979" y="2817019"/>
              <a:ext cx="2898458" cy="271105"/>
            </a:xfrm>
            <a:prstGeom prst="rect">
              <a:avLst/>
            </a:prstGeom>
            <a:noFill/>
            <a:ln/>
          </p:spPr>
          <p:txBody>
            <a:bodyPr wrap="none" lIns="0" tIns="0" rIns="0" bIns="0" rtlCol="0" anchor="t"/>
            <a:lstStyle/>
            <a:p>
              <a:pPr marL="0" indent="0" algn="l">
                <a:lnSpc>
                  <a:spcPts val="2100"/>
                </a:lnSpc>
                <a:buNone/>
              </a:pP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Calcul</a:t>
              </a: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 de </a:t>
              </a: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Salaire</a:t>
              </a: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 </a:t>
              </a: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Mensuel</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8" name="Text 4">
              <a:extLst>
                <a:ext uri="{FF2B5EF4-FFF2-40B4-BE49-F238E27FC236}">
                  <a16:creationId xmlns:a16="http://schemas.microsoft.com/office/drawing/2014/main" id="{8D0779DC-2252-FF5C-2949-09ABABC70DC7}"/>
                </a:ext>
              </a:extLst>
            </p:cNvPr>
            <p:cNvSpPr/>
            <p:nvPr/>
          </p:nvSpPr>
          <p:spPr>
            <a:xfrm>
              <a:off x="1734979" y="3192185"/>
              <a:ext cx="12288203" cy="555069"/>
            </a:xfrm>
            <a:prstGeom prst="rect">
              <a:avLst/>
            </a:prstGeom>
            <a:noFill/>
            <a:ln/>
          </p:spPr>
          <p:txBody>
            <a:bodyPr wrap="square" lIns="0" tIns="0" rIns="0" bIns="0" rtlCol="0" anchor="t"/>
            <a:lstStyle/>
            <a:p>
              <a:pPr marL="0" indent="0" algn="l">
                <a:lnSpc>
                  <a:spcPts val="2150"/>
                </a:lnSpc>
                <a:buNone/>
              </a:pPr>
              <a:r>
                <a:rPr lang="en-US" sz="1600" dirty="0">
                  <a:solidFill>
                    <a:srgbClr val="4C4C4C"/>
                  </a:solidFill>
                  <a:latin typeface="Noto Serif" pitchFamily="34" charset="0"/>
                  <a:ea typeface="Noto Serif" pitchFamily="34" charset="-122"/>
                  <a:cs typeface="Noto Serif" pitchFamily="34" charset="-120"/>
                </a:rPr>
                <a:t>Le processus </a:t>
              </a:r>
              <a:r>
                <a:rPr lang="en-US" sz="1600" dirty="0" err="1">
                  <a:solidFill>
                    <a:srgbClr val="4C4C4C"/>
                  </a:solidFill>
                  <a:latin typeface="Noto Serif" pitchFamily="34" charset="0"/>
                  <a:ea typeface="Noto Serif" pitchFamily="34" charset="-122"/>
                  <a:cs typeface="Noto Serif" pitchFamily="34" charset="-120"/>
                </a:rPr>
                <a:t>débute</a:t>
              </a:r>
              <a:r>
                <a:rPr lang="en-US" sz="1600" dirty="0">
                  <a:solidFill>
                    <a:srgbClr val="4C4C4C"/>
                  </a:solidFill>
                  <a:latin typeface="Noto Serif" pitchFamily="34" charset="0"/>
                  <a:ea typeface="Noto Serif" pitchFamily="34" charset="-122"/>
                  <a:cs typeface="Noto Serif" pitchFamily="34" charset="-120"/>
                </a:rPr>
                <a:t> par la </a:t>
              </a:r>
              <a:r>
                <a:rPr lang="en-US" sz="1600" dirty="0" err="1">
                  <a:solidFill>
                    <a:srgbClr val="4C4C4C"/>
                  </a:solidFill>
                  <a:latin typeface="Noto Serif" pitchFamily="34" charset="0"/>
                  <a:ea typeface="Noto Serif" pitchFamily="34" charset="-122"/>
                  <a:cs typeface="Noto Serif" pitchFamily="34" charset="-120"/>
                </a:rPr>
                <a:t>récupération</a:t>
              </a:r>
              <a:r>
                <a:rPr lang="en-US" sz="1600" dirty="0">
                  <a:solidFill>
                    <a:srgbClr val="4C4C4C"/>
                  </a:solidFill>
                  <a:latin typeface="Noto Serif" pitchFamily="34" charset="0"/>
                  <a:ea typeface="Noto Serif" pitchFamily="34" charset="-122"/>
                  <a:cs typeface="Noto Serif" pitchFamily="34" charset="-120"/>
                </a:rPr>
                <a:t> des données de </a:t>
              </a:r>
              <a:r>
                <a:rPr lang="en-US" sz="1600" dirty="0" err="1">
                  <a:solidFill>
                    <a:srgbClr val="4C4C4C"/>
                  </a:solidFill>
                  <a:latin typeface="Noto Serif" pitchFamily="34" charset="0"/>
                  <a:ea typeface="Noto Serif" pitchFamily="34" charset="-122"/>
                  <a:cs typeface="Noto Serif" pitchFamily="34" charset="-120"/>
                </a:rPr>
                <a:t>pointage</a:t>
              </a:r>
              <a:r>
                <a:rPr lang="en-US" sz="1600" dirty="0">
                  <a:solidFill>
                    <a:srgbClr val="4C4C4C"/>
                  </a:solidFill>
                  <a:latin typeface="Noto Serif" pitchFamily="34" charset="0"/>
                  <a:ea typeface="Noto Serif" pitchFamily="34" charset="-122"/>
                  <a:cs typeface="Noto Serif" pitchFamily="34" charset="-120"/>
                </a:rPr>
                <a:t> et </a:t>
              </a:r>
              <a:r>
                <a:rPr lang="en-US" sz="1600" dirty="0" err="1">
                  <a:solidFill>
                    <a:srgbClr val="4C4C4C"/>
                  </a:solidFill>
                  <a:latin typeface="Noto Serif" pitchFamily="34" charset="0"/>
                  <a:ea typeface="Noto Serif" pitchFamily="34" charset="-122"/>
                  <a:cs typeface="Noto Serif" pitchFamily="34" charset="-120"/>
                </a:rPr>
                <a:t>d'absence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suivi</a:t>
              </a:r>
              <a:r>
                <a:rPr lang="en-US" sz="1600" dirty="0">
                  <a:solidFill>
                    <a:srgbClr val="4C4C4C"/>
                  </a:solidFill>
                  <a:latin typeface="Noto Serif" pitchFamily="34" charset="0"/>
                  <a:ea typeface="Noto Serif" pitchFamily="34" charset="-122"/>
                  <a:cs typeface="Noto Serif" pitchFamily="34" charset="-120"/>
                </a:rPr>
                <a:t> par </a:t>
              </a:r>
              <a:r>
                <a:rPr lang="en-US" sz="1600" dirty="0" err="1">
                  <a:solidFill>
                    <a:srgbClr val="4C4C4C"/>
                  </a:solidFill>
                  <a:latin typeface="Noto Serif" pitchFamily="34" charset="0"/>
                  <a:ea typeface="Noto Serif" pitchFamily="34" charset="-122"/>
                  <a:cs typeface="Noto Serif" pitchFamily="34" charset="-120"/>
                </a:rPr>
                <a:t>l'application</a:t>
              </a:r>
              <a:r>
                <a:rPr lang="en-US" sz="1600" dirty="0">
                  <a:solidFill>
                    <a:srgbClr val="4C4C4C"/>
                  </a:solidFill>
                  <a:latin typeface="Noto Serif" pitchFamily="34" charset="0"/>
                  <a:ea typeface="Noto Serif" pitchFamily="34" charset="-122"/>
                  <a:cs typeface="Noto Serif" pitchFamily="34" charset="-120"/>
                </a:rPr>
                <a:t> des </a:t>
              </a:r>
              <a:r>
                <a:rPr lang="en-US" sz="1600" dirty="0" err="1">
                  <a:solidFill>
                    <a:srgbClr val="4C4C4C"/>
                  </a:solidFill>
                  <a:latin typeface="Noto Serif" pitchFamily="34" charset="0"/>
                  <a:ea typeface="Noto Serif" pitchFamily="34" charset="-122"/>
                  <a:cs typeface="Noto Serif" pitchFamily="34" charset="-120"/>
                </a:rPr>
                <a:t>règles</a:t>
              </a:r>
              <a:r>
                <a:rPr lang="en-US" sz="1600" dirty="0">
                  <a:solidFill>
                    <a:srgbClr val="4C4C4C"/>
                  </a:solidFill>
                  <a:latin typeface="Noto Serif" pitchFamily="34" charset="0"/>
                  <a:ea typeface="Noto Serif" pitchFamily="34" charset="-122"/>
                  <a:cs typeface="Noto Serif" pitchFamily="34" charset="-120"/>
                </a:rPr>
                <a:t> de </a:t>
              </a:r>
              <a:r>
                <a:rPr lang="en-US" sz="1600" dirty="0" err="1">
                  <a:solidFill>
                    <a:srgbClr val="4C4C4C"/>
                  </a:solidFill>
                  <a:latin typeface="Noto Serif" pitchFamily="34" charset="0"/>
                  <a:ea typeface="Noto Serif" pitchFamily="34" charset="-122"/>
                  <a:cs typeface="Noto Serif" pitchFamily="34" charset="-120"/>
                </a:rPr>
                <a:t>calcul</a:t>
              </a:r>
              <a:r>
                <a:rPr lang="en-US" sz="1600" dirty="0">
                  <a:solidFill>
                    <a:srgbClr val="4C4C4C"/>
                  </a:solidFill>
                  <a:latin typeface="Noto Serif" pitchFamily="34" charset="0"/>
                  <a:ea typeface="Noto Serif" pitchFamily="34" charset="-122"/>
                  <a:cs typeface="Noto Serif" pitchFamily="34" charset="-120"/>
                </a:rPr>
                <a:t> des </a:t>
              </a:r>
              <a:r>
                <a:rPr lang="en-US" sz="1600" dirty="0" err="1">
                  <a:solidFill>
                    <a:srgbClr val="4C4C4C"/>
                  </a:solidFill>
                  <a:latin typeface="Noto Serif" pitchFamily="34" charset="0"/>
                  <a:ea typeface="Noto Serif" pitchFamily="34" charset="-122"/>
                  <a:cs typeface="Noto Serif" pitchFamily="34" charset="-120"/>
                </a:rPr>
                <a:t>heures</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supplémentaires</a:t>
              </a:r>
              <a:r>
                <a:rPr lang="en-US" sz="1600" dirty="0">
                  <a:solidFill>
                    <a:srgbClr val="4C4C4C"/>
                  </a:solidFill>
                  <a:latin typeface="Noto Serif" pitchFamily="34" charset="0"/>
                  <a:ea typeface="Noto Serif" pitchFamily="34" charset="-122"/>
                  <a:cs typeface="Noto Serif" pitchFamily="34" charset="-120"/>
                </a:rPr>
                <a:t>, primes et </a:t>
              </a:r>
              <a:r>
                <a:rPr lang="en-US" sz="1600" dirty="0" err="1">
                  <a:solidFill>
                    <a:srgbClr val="4C4C4C"/>
                  </a:solidFill>
                  <a:latin typeface="Noto Serif" pitchFamily="34" charset="0"/>
                  <a:ea typeface="Noto Serif" pitchFamily="34" charset="-122"/>
                  <a:cs typeface="Noto Serif" pitchFamily="34" charset="-120"/>
                </a:rPr>
                <a:t>déductions</a:t>
              </a:r>
              <a:r>
                <a:rPr lang="en-US" sz="1600" dirty="0">
                  <a:solidFill>
                    <a:srgbClr val="4C4C4C"/>
                  </a:solidFill>
                  <a:latin typeface="Noto Serif" pitchFamily="34" charset="0"/>
                  <a:ea typeface="Noto Serif" pitchFamily="34" charset="-122"/>
                  <a:cs typeface="Noto Serif" pitchFamily="34" charset="-120"/>
                </a:rPr>
                <a:t>, pour </a:t>
              </a:r>
              <a:r>
                <a:rPr lang="en-US" sz="1600" dirty="0" err="1">
                  <a:solidFill>
                    <a:srgbClr val="4C4C4C"/>
                  </a:solidFill>
                  <a:latin typeface="Noto Serif" pitchFamily="34" charset="0"/>
                  <a:ea typeface="Noto Serif" pitchFamily="34" charset="-122"/>
                  <a:cs typeface="Noto Serif" pitchFamily="34" charset="-120"/>
                </a:rPr>
                <a:t>aboutir</a:t>
              </a:r>
              <a:r>
                <a:rPr lang="en-US" sz="1600" dirty="0">
                  <a:solidFill>
                    <a:srgbClr val="4C4C4C"/>
                  </a:solidFill>
                  <a:latin typeface="Noto Serif" pitchFamily="34" charset="0"/>
                  <a:ea typeface="Noto Serif" pitchFamily="34" charset="-122"/>
                  <a:cs typeface="Noto Serif" pitchFamily="34" charset="-120"/>
                </a:rPr>
                <a:t> au </a:t>
              </a:r>
              <a:r>
                <a:rPr lang="en-US" sz="1600" dirty="0" err="1">
                  <a:solidFill>
                    <a:srgbClr val="4C4C4C"/>
                  </a:solidFill>
                  <a:latin typeface="Noto Serif" pitchFamily="34" charset="0"/>
                  <a:ea typeface="Noto Serif" pitchFamily="34" charset="-122"/>
                  <a:cs typeface="Noto Serif" pitchFamily="34" charset="-120"/>
                </a:rPr>
                <a:t>salaire</a:t>
              </a:r>
              <a:r>
                <a:rPr lang="en-US" sz="1600" dirty="0">
                  <a:solidFill>
                    <a:srgbClr val="4C4C4C"/>
                  </a:solidFill>
                  <a:latin typeface="Noto Serif" pitchFamily="34" charset="0"/>
                  <a:ea typeface="Noto Serif" pitchFamily="34" charset="-122"/>
                  <a:cs typeface="Noto Serif" pitchFamily="34" charset="-120"/>
                </a:rPr>
                <a:t> net.</a:t>
              </a:r>
              <a:endParaRPr lang="en-US" sz="1600" dirty="0"/>
            </a:p>
          </p:txBody>
        </p:sp>
      </p:grpSp>
      <p:pic>
        <p:nvPicPr>
          <p:cNvPr id="4" name="Picture 3" descr="A diagram of a process&#10;&#10;AI-generated content may be incorrect.">
            <a:extLst>
              <a:ext uri="{FF2B5EF4-FFF2-40B4-BE49-F238E27FC236}">
                <a16:creationId xmlns:a16="http://schemas.microsoft.com/office/drawing/2014/main" id="{786E5EC8-742A-1E0D-6679-BDC03EE271ED}"/>
              </a:ext>
            </a:extLst>
          </p:cNvPr>
          <p:cNvPicPr>
            <a:picLocks noChangeAspect="1"/>
          </p:cNvPicPr>
          <p:nvPr/>
        </p:nvPicPr>
        <p:blipFill>
          <a:blip r:embed="rId3"/>
          <a:stretch>
            <a:fillRect/>
          </a:stretch>
        </p:blipFill>
        <p:spPr>
          <a:xfrm>
            <a:off x="9285402" y="0"/>
            <a:ext cx="5344999" cy="8229600"/>
          </a:xfrm>
          <a:prstGeom prst="rect">
            <a:avLst/>
          </a:prstGeom>
        </p:spPr>
      </p:pic>
    </p:spTree>
    <p:extLst>
      <p:ext uri="{BB962C8B-B14F-4D97-AF65-F5344CB8AC3E}">
        <p14:creationId xmlns:p14="http://schemas.microsoft.com/office/powerpoint/2010/main" val="2895212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E076C-8C3B-9D2A-4A1D-9BC21FE068D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A67B0D24-716D-A555-3398-FCED06C93761}"/>
              </a:ext>
            </a:extLst>
          </p:cNvPr>
          <p:cNvSpPr/>
          <p:nvPr/>
        </p:nvSpPr>
        <p:spPr>
          <a:xfrm>
            <a:off x="909687" y="1555814"/>
            <a:ext cx="7418894" cy="1262799"/>
          </a:xfrm>
          <a:prstGeom prst="rect">
            <a:avLst/>
          </a:prstGeom>
          <a:noFill/>
          <a:ln/>
        </p:spPr>
        <p:txBody>
          <a:bodyPr wrap="none" lIns="0" tIns="0" rIns="0" bIns="0" rtlCol="0" anchor="t"/>
          <a:lstStyle/>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a:t>
            </a:r>
            <a:r>
              <a:rPr lang="en-US" sz="400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d’Activité</a:t>
            </a: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p>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et Flux de Travail</a:t>
            </a:r>
            <a:endParaRPr lang="en-US" sz="40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8" name="Group 17">
            <a:extLst>
              <a:ext uri="{FF2B5EF4-FFF2-40B4-BE49-F238E27FC236}">
                <a16:creationId xmlns:a16="http://schemas.microsoft.com/office/drawing/2014/main" id="{ADC6D062-FF54-8F0E-EA07-FB89AD4BC714}"/>
              </a:ext>
            </a:extLst>
          </p:cNvPr>
          <p:cNvGrpSpPr/>
          <p:nvPr/>
        </p:nvGrpSpPr>
        <p:grpSpPr>
          <a:xfrm>
            <a:off x="2705493" y="3738322"/>
            <a:ext cx="3638299" cy="1297781"/>
            <a:chOff x="1734979" y="2817019"/>
            <a:chExt cx="12288203" cy="930235"/>
          </a:xfrm>
        </p:grpSpPr>
        <p:sp>
          <p:nvSpPr>
            <p:cNvPr id="7" name="Text 3">
              <a:extLst>
                <a:ext uri="{FF2B5EF4-FFF2-40B4-BE49-F238E27FC236}">
                  <a16:creationId xmlns:a16="http://schemas.microsoft.com/office/drawing/2014/main" id="{58A3C8DD-ED2C-5E96-D514-314BAA9D9735}"/>
                </a:ext>
              </a:extLst>
            </p:cNvPr>
            <p:cNvSpPr/>
            <p:nvPr/>
          </p:nvSpPr>
          <p:spPr>
            <a:xfrm>
              <a:off x="1734979" y="2817019"/>
              <a:ext cx="2898458" cy="271105"/>
            </a:xfrm>
            <a:prstGeom prst="rect">
              <a:avLst/>
            </a:prstGeom>
            <a:noFill/>
            <a:ln/>
          </p:spPr>
          <p:txBody>
            <a:bodyPr wrap="none" lIns="0" tIns="0" rIns="0" bIns="0" rtlCol="0" anchor="t"/>
            <a:lstStyle/>
            <a:p>
              <a:pPr marL="0" indent="0" algn="l">
                <a:lnSpc>
                  <a:spcPts val="2100"/>
                </a:lnSpc>
                <a:buNone/>
              </a:pP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Pointage</a:t>
              </a: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 des </a:t>
              </a: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Employés</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8" name="Text 4">
              <a:extLst>
                <a:ext uri="{FF2B5EF4-FFF2-40B4-BE49-F238E27FC236}">
                  <a16:creationId xmlns:a16="http://schemas.microsoft.com/office/drawing/2014/main" id="{0B85440D-F579-5ACA-9532-665BC54050DB}"/>
                </a:ext>
              </a:extLst>
            </p:cNvPr>
            <p:cNvSpPr/>
            <p:nvPr/>
          </p:nvSpPr>
          <p:spPr>
            <a:xfrm>
              <a:off x="1734979" y="3192185"/>
              <a:ext cx="12288203" cy="555069"/>
            </a:xfrm>
            <a:prstGeom prst="rect">
              <a:avLst/>
            </a:prstGeom>
            <a:noFill/>
            <a:ln/>
          </p:spPr>
          <p:txBody>
            <a:bodyPr wrap="square" lIns="0" tIns="0" rIns="0" bIns="0" rtlCol="0" anchor="t"/>
            <a:lstStyle/>
            <a:p>
              <a:pPr marL="0" indent="0" algn="l">
                <a:lnSpc>
                  <a:spcPts val="2150"/>
                </a:lnSpc>
                <a:buNone/>
              </a:pPr>
              <a:r>
                <a:rPr lang="en-US" sz="1600" dirty="0">
                  <a:solidFill>
                    <a:srgbClr val="4C4C4C"/>
                  </a:solidFill>
                  <a:latin typeface="Noto Serif" pitchFamily="34" charset="0"/>
                  <a:ea typeface="Noto Serif" pitchFamily="34" charset="-122"/>
                  <a:cs typeface="Noto Serif" pitchFamily="34" charset="-120"/>
                </a:rPr>
                <a:t>Le processus </a:t>
              </a:r>
              <a:r>
                <a:rPr lang="en-US" sz="1600" dirty="0" err="1">
                  <a:solidFill>
                    <a:srgbClr val="4C4C4C"/>
                  </a:solidFill>
                  <a:latin typeface="Noto Serif" pitchFamily="34" charset="0"/>
                  <a:ea typeface="Noto Serif" pitchFamily="34" charset="-122"/>
                  <a:cs typeface="Noto Serif" pitchFamily="34" charset="-120"/>
                </a:rPr>
                <a:t>d'enregistrement</a:t>
              </a:r>
              <a:r>
                <a:rPr lang="en-US" sz="1600" dirty="0">
                  <a:solidFill>
                    <a:srgbClr val="4C4C4C"/>
                  </a:solidFill>
                  <a:latin typeface="Noto Serif" pitchFamily="34" charset="0"/>
                  <a:ea typeface="Noto Serif" pitchFamily="34" charset="-122"/>
                  <a:cs typeface="Noto Serif" pitchFamily="34" charset="-120"/>
                </a:rPr>
                <a:t> du </a:t>
              </a:r>
              <a:r>
                <a:rPr lang="en-US" sz="1600" dirty="0" err="1">
                  <a:solidFill>
                    <a:srgbClr val="4C4C4C"/>
                  </a:solidFill>
                  <a:latin typeface="Noto Serif" pitchFamily="34" charset="0"/>
                  <a:ea typeface="Noto Serif" pitchFamily="34" charset="-122"/>
                  <a:cs typeface="Noto Serif" pitchFamily="34" charset="-120"/>
                </a:rPr>
                <a:t>pointage</a:t>
              </a:r>
              <a:r>
                <a:rPr lang="en-US" sz="1600" dirty="0">
                  <a:solidFill>
                    <a:srgbClr val="4C4C4C"/>
                  </a:solidFill>
                  <a:latin typeface="Noto Serif" pitchFamily="34" charset="0"/>
                  <a:ea typeface="Noto Serif" pitchFamily="34" charset="-122"/>
                  <a:cs typeface="Noto Serif" pitchFamily="34" charset="-120"/>
                </a:rPr>
                <a:t> capture </a:t>
              </a:r>
              <a:r>
                <a:rPr lang="en-US" sz="1600" dirty="0" err="1">
                  <a:solidFill>
                    <a:srgbClr val="4C4C4C"/>
                  </a:solidFill>
                  <a:latin typeface="Noto Serif" pitchFamily="34" charset="0"/>
                  <a:ea typeface="Noto Serif" pitchFamily="34" charset="-122"/>
                  <a:cs typeface="Noto Serif" pitchFamily="34" charset="-120"/>
                </a:rPr>
                <a:t>l'heure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d'arrivée</a:t>
              </a:r>
              <a:r>
                <a:rPr lang="en-US" sz="1600" dirty="0">
                  <a:solidFill>
                    <a:srgbClr val="4C4C4C"/>
                  </a:solidFill>
                  <a:latin typeface="Noto Serif" pitchFamily="34" charset="0"/>
                  <a:ea typeface="Noto Serif" pitchFamily="34" charset="-122"/>
                  <a:cs typeface="Noto Serif" pitchFamily="34" charset="-120"/>
                </a:rPr>
                <a:t> et de </a:t>
              </a:r>
              <a:r>
                <a:rPr lang="en-US" sz="1600" dirty="0" err="1">
                  <a:solidFill>
                    <a:srgbClr val="4C4C4C"/>
                  </a:solidFill>
                  <a:latin typeface="Noto Serif" pitchFamily="34" charset="0"/>
                  <a:ea typeface="Noto Serif" pitchFamily="34" charset="-122"/>
                  <a:cs typeface="Noto Serif" pitchFamily="34" charset="-120"/>
                </a:rPr>
                <a:t>départ</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gère</a:t>
              </a:r>
              <a:r>
                <a:rPr lang="en-US" sz="1600" dirty="0">
                  <a:solidFill>
                    <a:srgbClr val="4C4C4C"/>
                  </a:solidFill>
                  <a:latin typeface="Noto Serif" pitchFamily="34" charset="0"/>
                  <a:ea typeface="Noto Serif" pitchFamily="34" charset="-122"/>
                  <a:cs typeface="Noto Serif" pitchFamily="34" charset="-120"/>
                </a:rPr>
                <a:t> les pauses, et </a:t>
              </a:r>
              <a:r>
                <a:rPr lang="en-US" sz="1600" dirty="0" err="1">
                  <a:solidFill>
                    <a:srgbClr val="4C4C4C"/>
                  </a:solidFill>
                  <a:latin typeface="Noto Serif" pitchFamily="34" charset="0"/>
                  <a:ea typeface="Noto Serif" pitchFamily="34" charset="-122"/>
                  <a:cs typeface="Noto Serif" pitchFamily="34" charset="-120"/>
                </a:rPr>
                <a:t>détecte</a:t>
              </a:r>
              <a:r>
                <a:rPr lang="en-US" sz="1600" dirty="0">
                  <a:solidFill>
                    <a:srgbClr val="4C4C4C"/>
                  </a:solidFill>
                  <a:latin typeface="Noto Serif" pitchFamily="34" charset="0"/>
                  <a:ea typeface="Noto Serif" pitchFamily="34" charset="-122"/>
                  <a:cs typeface="Noto Serif" pitchFamily="34" charset="-120"/>
                </a:rPr>
                <a:t> les anomalies. Il </a:t>
              </a:r>
              <a:r>
                <a:rPr lang="en-US" sz="1600" dirty="0" err="1">
                  <a:solidFill>
                    <a:srgbClr val="4C4C4C"/>
                  </a:solidFill>
                  <a:latin typeface="Noto Serif" pitchFamily="34" charset="0"/>
                  <a:ea typeface="Noto Serif" pitchFamily="34" charset="-122"/>
                  <a:cs typeface="Noto Serif" pitchFamily="34" charset="-120"/>
                </a:rPr>
                <a:t>sert</a:t>
              </a:r>
              <a:r>
                <a:rPr lang="en-US" sz="1600" dirty="0">
                  <a:solidFill>
                    <a:srgbClr val="4C4C4C"/>
                  </a:solidFill>
                  <a:latin typeface="Noto Serif" pitchFamily="34" charset="0"/>
                  <a:ea typeface="Noto Serif" pitchFamily="34" charset="-122"/>
                  <a:cs typeface="Noto Serif" pitchFamily="34" charset="-120"/>
                </a:rPr>
                <a:t> de base au </a:t>
              </a:r>
              <a:r>
                <a:rPr lang="en-US" sz="1600" dirty="0" err="1">
                  <a:solidFill>
                    <a:srgbClr val="4C4C4C"/>
                  </a:solidFill>
                  <a:latin typeface="Noto Serif" pitchFamily="34" charset="0"/>
                  <a:ea typeface="Noto Serif" pitchFamily="34" charset="-122"/>
                  <a:cs typeface="Noto Serif" pitchFamily="34" charset="-120"/>
                </a:rPr>
                <a:t>calcul</a:t>
              </a:r>
              <a:r>
                <a:rPr lang="en-US" sz="1600" dirty="0">
                  <a:solidFill>
                    <a:srgbClr val="4C4C4C"/>
                  </a:solidFill>
                  <a:latin typeface="Noto Serif" pitchFamily="34" charset="0"/>
                  <a:ea typeface="Noto Serif" pitchFamily="34" charset="-122"/>
                  <a:cs typeface="Noto Serif" pitchFamily="34" charset="-120"/>
                </a:rPr>
                <a:t> des </a:t>
              </a:r>
              <a:r>
                <a:rPr lang="en-US" sz="1600" dirty="0" err="1">
                  <a:solidFill>
                    <a:srgbClr val="4C4C4C"/>
                  </a:solidFill>
                  <a:latin typeface="Noto Serif" pitchFamily="34" charset="0"/>
                  <a:ea typeface="Noto Serif" pitchFamily="34" charset="-122"/>
                  <a:cs typeface="Noto Serif" pitchFamily="34" charset="-120"/>
                </a:rPr>
                <a:t>heures</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travaillées</a:t>
              </a:r>
              <a:r>
                <a:rPr lang="en-US" sz="1600" dirty="0">
                  <a:solidFill>
                    <a:srgbClr val="4C4C4C"/>
                  </a:solidFill>
                  <a:latin typeface="Noto Serif" pitchFamily="34" charset="0"/>
                  <a:ea typeface="Noto Serif" pitchFamily="34" charset="-122"/>
                  <a:cs typeface="Noto Serif" pitchFamily="34" charset="-120"/>
                </a:rPr>
                <a:t>.</a:t>
              </a:r>
              <a:endParaRPr lang="en-US" sz="1600" dirty="0"/>
            </a:p>
          </p:txBody>
        </p:sp>
      </p:grpSp>
      <p:pic>
        <p:nvPicPr>
          <p:cNvPr id="5" name="Picture 4" descr="A diagram of a system&#10;&#10;AI-generated content may be incorrect.">
            <a:extLst>
              <a:ext uri="{FF2B5EF4-FFF2-40B4-BE49-F238E27FC236}">
                <a16:creationId xmlns:a16="http://schemas.microsoft.com/office/drawing/2014/main" id="{4FA2F7DB-48FE-A612-90FA-8B8685BE148E}"/>
              </a:ext>
            </a:extLst>
          </p:cNvPr>
          <p:cNvPicPr>
            <a:picLocks noChangeAspect="1"/>
          </p:cNvPicPr>
          <p:nvPr/>
        </p:nvPicPr>
        <p:blipFill>
          <a:blip r:embed="rId3"/>
          <a:stretch>
            <a:fillRect/>
          </a:stretch>
        </p:blipFill>
        <p:spPr>
          <a:xfrm>
            <a:off x="9539926" y="0"/>
            <a:ext cx="5090474" cy="8229600"/>
          </a:xfrm>
          <a:prstGeom prst="rect">
            <a:avLst/>
          </a:prstGeom>
        </p:spPr>
      </p:pic>
    </p:spTree>
    <p:extLst>
      <p:ext uri="{BB962C8B-B14F-4D97-AF65-F5344CB8AC3E}">
        <p14:creationId xmlns:p14="http://schemas.microsoft.com/office/powerpoint/2010/main" val="2877814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46033-5CF7-D646-1AD5-A5CAC1C5080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99BB47B-ED2E-08B6-B4B9-07C1F4E9C4A9}"/>
              </a:ext>
            </a:extLst>
          </p:cNvPr>
          <p:cNvSpPr/>
          <p:nvPr/>
        </p:nvSpPr>
        <p:spPr>
          <a:xfrm>
            <a:off x="909687" y="1555814"/>
            <a:ext cx="7418894" cy="1262799"/>
          </a:xfrm>
          <a:prstGeom prst="rect">
            <a:avLst/>
          </a:prstGeom>
          <a:noFill/>
          <a:ln/>
        </p:spPr>
        <p:txBody>
          <a:bodyPr wrap="none" lIns="0" tIns="0" rIns="0" bIns="0" rtlCol="0" anchor="t"/>
          <a:lstStyle/>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a:t>
            </a:r>
            <a:r>
              <a:rPr lang="en-US" sz="400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d’Activité</a:t>
            </a: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p>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et Flux de Travail</a:t>
            </a:r>
            <a:endParaRPr lang="en-US" sz="40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8" name="Group 17">
            <a:extLst>
              <a:ext uri="{FF2B5EF4-FFF2-40B4-BE49-F238E27FC236}">
                <a16:creationId xmlns:a16="http://schemas.microsoft.com/office/drawing/2014/main" id="{99E0AC71-38F8-1811-AB66-BF1642841A2C}"/>
              </a:ext>
            </a:extLst>
          </p:cNvPr>
          <p:cNvGrpSpPr/>
          <p:nvPr/>
        </p:nvGrpSpPr>
        <p:grpSpPr>
          <a:xfrm>
            <a:off x="2705493" y="3738322"/>
            <a:ext cx="3638299" cy="1297781"/>
            <a:chOff x="1734979" y="2817019"/>
            <a:chExt cx="12288203" cy="930235"/>
          </a:xfrm>
        </p:grpSpPr>
        <p:sp>
          <p:nvSpPr>
            <p:cNvPr id="7" name="Text 3">
              <a:extLst>
                <a:ext uri="{FF2B5EF4-FFF2-40B4-BE49-F238E27FC236}">
                  <a16:creationId xmlns:a16="http://schemas.microsoft.com/office/drawing/2014/main" id="{67047311-04D1-FAD3-EC49-B07C1D4263C4}"/>
                </a:ext>
              </a:extLst>
            </p:cNvPr>
            <p:cNvSpPr/>
            <p:nvPr/>
          </p:nvSpPr>
          <p:spPr>
            <a:xfrm>
              <a:off x="1734979" y="2817019"/>
              <a:ext cx="2898458" cy="271105"/>
            </a:xfrm>
            <a:prstGeom prst="rect">
              <a:avLst/>
            </a:prstGeom>
            <a:noFill/>
            <a:ln/>
          </p:spPr>
          <p:txBody>
            <a:bodyPr wrap="none" lIns="0" tIns="0" rIns="0" bIns="0" rtlCol="0" anchor="t"/>
            <a:lstStyle/>
            <a:p>
              <a:pPr marL="0" indent="0" algn="l">
                <a:lnSpc>
                  <a:spcPts val="210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Affectation à un Service</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8" name="Text 4">
              <a:extLst>
                <a:ext uri="{FF2B5EF4-FFF2-40B4-BE49-F238E27FC236}">
                  <a16:creationId xmlns:a16="http://schemas.microsoft.com/office/drawing/2014/main" id="{F7D02528-E4C8-D19F-B02B-2D9F5D042110}"/>
                </a:ext>
              </a:extLst>
            </p:cNvPr>
            <p:cNvSpPr/>
            <p:nvPr/>
          </p:nvSpPr>
          <p:spPr>
            <a:xfrm>
              <a:off x="1734979" y="3192185"/>
              <a:ext cx="12288203" cy="555069"/>
            </a:xfrm>
            <a:prstGeom prst="rect">
              <a:avLst/>
            </a:prstGeom>
            <a:noFill/>
            <a:ln/>
          </p:spPr>
          <p:txBody>
            <a:bodyPr wrap="square" lIns="0" tIns="0" rIns="0" bIns="0" rtlCol="0" anchor="t"/>
            <a:lstStyle/>
            <a:p>
              <a:pPr marL="0" indent="0" algn="l">
                <a:lnSpc>
                  <a:spcPts val="2150"/>
                </a:lnSpc>
                <a:buNone/>
              </a:pPr>
              <a:r>
                <a:rPr lang="en-US" sz="1600" dirty="0">
                  <a:solidFill>
                    <a:srgbClr val="4C4C4C"/>
                  </a:solidFill>
                  <a:latin typeface="Noto Serif" pitchFamily="34" charset="0"/>
                  <a:ea typeface="Noto Serif" pitchFamily="34" charset="-122"/>
                  <a:cs typeface="Noto Serif" pitchFamily="34" charset="-120"/>
                </a:rPr>
                <a:t>Ce </a:t>
              </a:r>
              <a:r>
                <a:rPr lang="en-US" sz="1600" dirty="0" err="1">
                  <a:solidFill>
                    <a:srgbClr val="4C4C4C"/>
                  </a:solidFill>
                  <a:latin typeface="Noto Serif" pitchFamily="34" charset="0"/>
                  <a:ea typeface="Noto Serif" pitchFamily="34" charset="-122"/>
                  <a:cs typeface="Noto Serif" pitchFamily="34" charset="-120"/>
                </a:rPr>
                <a:t>diagramme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illustre</a:t>
              </a:r>
              <a:r>
                <a:rPr lang="en-US" sz="1600" dirty="0">
                  <a:solidFill>
                    <a:srgbClr val="4C4C4C"/>
                  </a:solidFill>
                  <a:latin typeface="Noto Serif" pitchFamily="34" charset="0"/>
                  <a:ea typeface="Noto Serif" pitchFamily="34" charset="-122"/>
                  <a:cs typeface="Noto Serif" pitchFamily="34" charset="-120"/>
                </a:rPr>
                <a:t> les étapes </a:t>
              </a:r>
              <a:r>
                <a:rPr lang="en-US" sz="1600" dirty="0" err="1">
                  <a:solidFill>
                    <a:srgbClr val="4C4C4C"/>
                  </a:solidFill>
                  <a:latin typeface="Noto Serif" pitchFamily="34" charset="0"/>
                  <a:ea typeface="Noto Serif" pitchFamily="34" charset="-122"/>
                  <a:cs typeface="Noto Serif" pitchFamily="34" charset="-120"/>
                </a:rPr>
                <a:t>d'intégration</a:t>
              </a:r>
              <a:r>
                <a:rPr lang="en-US" sz="1600" dirty="0">
                  <a:solidFill>
                    <a:srgbClr val="4C4C4C"/>
                  </a:solidFill>
                  <a:latin typeface="Noto Serif" pitchFamily="34" charset="0"/>
                  <a:ea typeface="Noto Serif" pitchFamily="34" charset="-122"/>
                  <a:cs typeface="Noto Serif" pitchFamily="34" charset="-120"/>
                </a:rPr>
                <a:t> d'un </a:t>
              </a:r>
              <a:r>
                <a:rPr lang="en-US" sz="1600" dirty="0" err="1">
                  <a:solidFill>
                    <a:srgbClr val="4C4C4C"/>
                  </a:solidFill>
                  <a:latin typeface="Noto Serif" pitchFamily="34" charset="0"/>
                  <a:ea typeface="Noto Serif" pitchFamily="34" charset="-122"/>
                  <a:cs typeface="Noto Serif" pitchFamily="34" charset="-120"/>
                </a:rPr>
                <a:t>nouvel</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employé</a:t>
              </a:r>
              <a:r>
                <a:rPr lang="en-US" sz="1600" dirty="0">
                  <a:solidFill>
                    <a:srgbClr val="4C4C4C"/>
                  </a:solidFill>
                  <a:latin typeface="Noto Serif" pitchFamily="34" charset="0"/>
                  <a:ea typeface="Noto Serif" pitchFamily="34" charset="-122"/>
                  <a:cs typeface="Noto Serif" pitchFamily="34" charset="-120"/>
                </a:rPr>
                <a:t> : la </a:t>
              </a:r>
              <a:r>
                <a:rPr lang="en-US" sz="1600" dirty="0" err="1">
                  <a:solidFill>
                    <a:srgbClr val="4C4C4C"/>
                  </a:solidFill>
                  <a:latin typeface="Noto Serif" pitchFamily="34" charset="0"/>
                  <a:ea typeface="Noto Serif" pitchFamily="34" charset="-122"/>
                  <a:cs typeface="Noto Serif" pitchFamily="34" charset="-120"/>
                </a:rPr>
                <a:t>saisie</a:t>
              </a:r>
              <a:r>
                <a:rPr lang="en-US" sz="1600" dirty="0">
                  <a:solidFill>
                    <a:srgbClr val="4C4C4C"/>
                  </a:solidFill>
                  <a:latin typeface="Noto Serif" pitchFamily="34" charset="0"/>
                  <a:ea typeface="Noto Serif" pitchFamily="34" charset="-122"/>
                  <a:cs typeface="Noto Serif" pitchFamily="34" charset="-120"/>
                </a:rPr>
                <a:t> de </a:t>
              </a:r>
              <a:r>
                <a:rPr lang="en-US" sz="1600" dirty="0" err="1">
                  <a:solidFill>
                    <a:srgbClr val="4C4C4C"/>
                  </a:solidFill>
                  <a:latin typeface="Noto Serif" pitchFamily="34" charset="0"/>
                  <a:ea typeface="Noto Serif" pitchFamily="34" charset="-122"/>
                  <a:cs typeface="Noto Serif" pitchFamily="34" charset="-120"/>
                </a:rPr>
                <a:t>ses</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informations</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l'attribution</a:t>
              </a:r>
              <a:r>
                <a:rPr lang="en-US" sz="1600" dirty="0">
                  <a:solidFill>
                    <a:srgbClr val="4C4C4C"/>
                  </a:solidFill>
                  <a:latin typeface="Noto Serif" pitchFamily="34" charset="0"/>
                  <a:ea typeface="Noto Serif" pitchFamily="34" charset="-122"/>
                  <a:cs typeface="Noto Serif" pitchFamily="34" charset="-120"/>
                </a:rPr>
                <a:t> d'un service, la </a:t>
              </a:r>
              <a:r>
                <a:rPr lang="en-US" sz="1600" dirty="0" err="1">
                  <a:solidFill>
                    <a:srgbClr val="4C4C4C"/>
                  </a:solidFill>
                  <a:latin typeface="Noto Serif" pitchFamily="34" charset="0"/>
                  <a:ea typeface="Noto Serif" pitchFamily="34" charset="-122"/>
                  <a:cs typeface="Noto Serif" pitchFamily="34" charset="-120"/>
                </a:rPr>
                <a:t>définition</a:t>
              </a:r>
              <a:r>
                <a:rPr lang="en-US" sz="1600" dirty="0">
                  <a:solidFill>
                    <a:srgbClr val="4C4C4C"/>
                  </a:solidFill>
                  <a:latin typeface="Noto Serif" pitchFamily="34" charset="0"/>
                  <a:ea typeface="Noto Serif" pitchFamily="34" charset="-122"/>
                  <a:cs typeface="Noto Serif" pitchFamily="34" charset="-120"/>
                </a:rPr>
                <a:t> de son </a:t>
              </a:r>
              <a:r>
                <a:rPr lang="en-US" sz="1600" dirty="0" err="1">
                  <a:solidFill>
                    <a:srgbClr val="4C4C4C"/>
                  </a:solidFill>
                  <a:latin typeface="Noto Serif" pitchFamily="34" charset="0"/>
                  <a:ea typeface="Noto Serif" pitchFamily="34" charset="-122"/>
                  <a:cs typeface="Noto Serif" pitchFamily="34" charset="-120"/>
                </a:rPr>
                <a:t>rôle</a:t>
              </a:r>
              <a:r>
                <a:rPr lang="en-US" sz="1600" dirty="0">
                  <a:solidFill>
                    <a:srgbClr val="4C4C4C"/>
                  </a:solidFill>
                  <a:latin typeface="Noto Serif" pitchFamily="34" charset="0"/>
                  <a:ea typeface="Noto Serif" pitchFamily="34" charset="-122"/>
                  <a:cs typeface="Noto Serif" pitchFamily="34" charset="-120"/>
                </a:rPr>
                <a:t> et la </a:t>
              </a:r>
              <a:r>
                <a:rPr lang="en-US" sz="1600" dirty="0" err="1">
                  <a:solidFill>
                    <a:srgbClr val="4C4C4C"/>
                  </a:solidFill>
                  <a:latin typeface="Noto Serif" pitchFamily="34" charset="0"/>
                  <a:ea typeface="Noto Serif" pitchFamily="34" charset="-122"/>
                  <a:cs typeface="Noto Serif" pitchFamily="34" charset="-120"/>
                </a:rPr>
                <a:t>création</a:t>
              </a:r>
              <a:r>
                <a:rPr lang="en-US" sz="1600" dirty="0">
                  <a:solidFill>
                    <a:srgbClr val="4C4C4C"/>
                  </a:solidFill>
                  <a:latin typeface="Noto Serif" pitchFamily="34" charset="0"/>
                  <a:ea typeface="Noto Serif" pitchFamily="34" charset="-122"/>
                  <a:cs typeface="Noto Serif" pitchFamily="34" charset="-120"/>
                </a:rPr>
                <a:t> de son </a:t>
              </a:r>
              <a:r>
                <a:rPr lang="en-US" sz="1600" dirty="0" err="1">
                  <a:solidFill>
                    <a:srgbClr val="4C4C4C"/>
                  </a:solidFill>
                  <a:latin typeface="Noto Serif" pitchFamily="34" charset="0"/>
                  <a:ea typeface="Noto Serif" pitchFamily="34" charset="-122"/>
                  <a:cs typeface="Noto Serif" pitchFamily="34" charset="-120"/>
                </a:rPr>
                <a:t>compte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utilisateur</a:t>
              </a:r>
              <a:r>
                <a:rPr lang="en-US" sz="1600" dirty="0">
                  <a:solidFill>
                    <a:srgbClr val="4C4C4C"/>
                  </a:solidFill>
                  <a:latin typeface="Noto Serif" pitchFamily="34" charset="0"/>
                  <a:ea typeface="Noto Serif" pitchFamily="34" charset="-122"/>
                  <a:cs typeface="Noto Serif" pitchFamily="34" charset="-120"/>
                </a:rPr>
                <a:t> dans le </a:t>
              </a:r>
              <a:r>
                <a:rPr lang="en-US" sz="1600" dirty="0" err="1">
                  <a:solidFill>
                    <a:srgbClr val="4C4C4C"/>
                  </a:solidFill>
                  <a:latin typeface="Noto Serif" pitchFamily="34" charset="0"/>
                  <a:ea typeface="Noto Serif" pitchFamily="34" charset="-122"/>
                  <a:cs typeface="Noto Serif" pitchFamily="34" charset="-120"/>
                </a:rPr>
                <a:t>système</a:t>
              </a:r>
              <a:r>
                <a:rPr lang="en-US" sz="1600" dirty="0">
                  <a:solidFill>
                    <a:srgbClr val="4C4C4C"/>
                  </a:solidFill>
                  <a:latin typeface="Noto Serif" pitchFamily="34" charset="0"/>
                  <a:ea typeface="Noto Serif" pitchFamily="34" charset="-122"/>
                  <a:cs typeface="Noto Serif" pitchFamily="34" charset="-120"/>
                </a:rPr>
                <a:t>.</a:t>
              </a:r>
              <a:endParaRPr lang="en-US" sz="1600" dirty="0"/>
            </a:p>
          </p:txBody>
        </p:sp>
      </p:grpSp>
      <p:pic>
        <p:nvPicPr>
          <p:cNvPr id="4" name="Picture 3" descr="A diagram of a process&#10;&#10;AI-generated content may be incorrect.">
            <a:extLst>
              <a:ext uri="{FF2B5EF4-FFF2-40B4-BE49-F238E27FC236}">
                <a16:creationId xmlns:a16="http://schemas.microsoft.com/office/drawing/2014/main" id="{97FF6F0A-2E67-2F89-148F-DF420240B9F3}"/>
              </a:ext>
            </a:extLst>
          </p:cNvPr>
          <p:cNvPicPr>
            <a:picLocks noChangeAspect="1"/>
          </p:cNvPicPr>
          <p:nvPr/>
        </p:nvPicPr>
        <p:blipFill>
          <a:blip r:embed="rId3"/>
          <a:stretch>
            <a:fillRect/>
          </a:stretch>
        </p:blipFill>
        <p:spPr>
          <a:xfrm>
            <a:off x="9865022" y="0"/>
            <a:ext cx="4765378" cy="8229600"/>
          </a:xfrm>
          <a:prstGeom prst="rect">
            <a:avLst/>
          </a:prstGeom>
        </p:spPr>
      </p:pic>
    </p:spTree>
    <p:extLst>
      <p:ext uri="{BB962C8B-B14F-4D97-AF65-F5344CB8AC3E}">
        <p14:creationId xmlns:p14="http://schemas.microsoft.com/office/powerpoint/2010/main" val="1111473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F1378-CEF7-5F6D-48D4-10120869158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1910F37F-5B18-7921-5D90-489845FB05D6}"/>
              </a:ext>
            </a:extLst>
          </p:cNvPr>
          <p:cNvSpPr/>
          <p:nvPr/>
        </p:nvSpPr>
        <p:spPr>
          <a:xfrm>
            <a:off x="909687" y="1555814"/>
            <a:ext cx="7418894" cy="1262799"/>
          </a:xfrm>
          <a:prstGeom prst="rect">
            <a:avLst/>
          </a:prstGeom>
          <a:noFill/>
          <a:ln/>
        </p:spPr>
        <p:txBody>
          <a:bodyPr wrap="none" lIns="0" tIns="0" rIns="0" bIns="0" rtlCol="0" anchor="t"/>
          <a:lstStyle/>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a:t>
            </a:r>
            <a:r>
              <a:rPr lang="en-US" sz="400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d’Activité</a:t>
            </a: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p>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et Flux de Travail</a:t>
            </a:r>
            <a:endParaRPr lang="en-US" sz="40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8" name="Group 17">
            <a:extLst>
              <a:ext uri="{FF2B5EF4-FFF2-40B4-BE49-F238E27FC236}">
                <a16:creationId xmlns:a16="http://schemas.microsoft.com/office/drawing/2014/main" id="{55C5DBAC-8AEC-B1B6-4179-35773787A301}"/>
              </a:ext>
            </a:extLst>
          </p:cNvPr>
          <p:cNvGrpSpPr/>
          <p:nvPr/>
        </p:nvGrpSpPr>
        <p:grpSpPr>
          <a:xfrm>
            <a:off x="2705493" y="3738322"/>
            <a:ext cx="3638299" cy="1297781"/>
            <a:chOff x="1734979" y="2817019"/>
            <a:chExt cx="12288203" cy="930235"/>
          </a:xfrm>
        </p:grpSpPr>
        <p:sp>
          <p:nvSpPr>
            <p:cNvPr id="7" name="Text 3">
              <a:extLst>
                <a:ext uri="{FF2B5EF4-FFF2-40B4-BE49-F238E27FC236}">
                  <a16:creationId xmlns:a16="http://schemas.microsoft.com/office/drawing/2014/main" id="{781EA5C1-753F-248B-5DA5-42EC2B6DDF9B}"/>
                </a:ext>
              </a:extLst>
            </p:cNvPr>
            <p:cNvSpPr/>
            <p:nvPr/>
          </p:nvSpPr>
          <p:spPr>
            <a:xfrm>
              <a:off x="1734979" y="2817019"/>
              <a:ext cx="2898458" cy="271105"/>
            </a:xfrm>
            <a:prstGeom prst="rect">
              <a:avLst/>
            </a:prstGeom>
            <a:noFill/>
            <a:ln/>
          </p:spPr>
          <p:txBody>
            <a:bodyPr wrap="none" lIns="0" tIns="0" rIns="0" bIns="0" rtlCol="0" anchor="t"/>
            <a:lstStyle/>
            <a:p>
              <a:pPr marL="0" indent="0" algn="l">
                <a:lnSpc>
                  <a:spcPts val="210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Export Fiche de Paie</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8" name="Text 4">
              <a:extLst>
                <a:ext uri="{FF2B5EF4-FFF2-40B4-BE49-F238E27FC236}">
                  <a16:creationId xmlns:a16="http://schemas.microsoft.com/office/drawing/2014/main" id="{81FBABFD-B2C7-298D-C059-E409C7C84971}"/>
                </a:ext>
              </a:extLst>
            </p:cNvPr>
            <p:cNvSpPr/>
            <p:nvPr/>
          </p:nvSpPr>
          <p:spPr>
            <a:xfrm>
              <a:off x="1734979" y="3192185"/>
              <a:ext cx="12288203" cy="555069"/>
            </a:xfrm>
            <a:prstGeom prst="rect">
              <a:avLst/>
            </a:prstGeom>
            <a:noFill/>
            <a:ln/>
          </p:spPr>
          <p:txBody>
            <a:bodyPr wrap="square" lIns="0" tIns="0" rIns="0" bIns="0" rtlCol="0" anchor="t"/>
            <a:lstStyle/>
            <a:p>
              <a:pPr marL="0" indent="0" algn="l">
                <a:lnSpc>
                  <a:spcPts val="2150"/>
                </a:lnSpc>
                <a:buNone/>
              </a:pPr>
              <a:r>
                <a:rPr lang="en-US" sz="1600" dirty="0">
                  <a:solidFill>
                    <a:srgbClr val="4C4C4C"/>
                  </a:solidFill>
                  <a:latin typeface="Noto Serif" pitchFamily="34" charset="0"/>
                  <a:ea typeface="Noto Serif" pitchFamily="34" charset="-122"/>
                  <a:cs typeface="Noto Serif" pitchFamily="34" charset="-120"/>
                </a:rPr>
                <a:t>Après le </a:t>
              </a:r>
              <a:r>
                <a:rPr lang="en-US" sz="1600" dirty="0" err="1">
                  <a:solidFill>
                    <a:srgbClr val="4C4C4C"/>
                  </a:solidFill>
                  <a:latin typeface="Noto Serif" pitchFamily="34" charset="0"/>
                  <a:ea typeface="Noto Serif" pitchFamily="34" charset="-122"/>
                  <a:cs typeface="Noto Serif" pitchFamily="34" charset="-120"/>
                </a:rPr>
                <a:t>calcul</a:t>
              </a:r>
              <a:r>
                <a:rPr lang="en-US" sz="1600" dirty="0">
                  <a:solidFill>
                    <a:srgbClr val="4C4C4C"/>
                  </a:solidFill>
                  <a:latin typeface="Noto Serif" pitchFamily="34" charset="0"/>
                  <a:ea typeface="Noto Serif" pitchFamily="34" charset="-122"/>
                  <a:cs typeface="Noto Serif" pitchFamily="34" charset="-120"/>
                </a:rPr>
                <a:t> du </a:t>
              </a:r>
              <a:r>
                <a:rPr lang="en-US" sz="1600" dirty="0" err="1">
                  <a:solidFill>
                    <a:srgbClr val="4C4C4C"/>
                  </a:solidFill>
                  <a:latin typeface="Noto Serif" pitchFamily="34" charset="0"/>
                  <a:ea typeface="Noto Serif" pitchFamily="34" charset="-122"/>
                  <a:cs typeface="Noto Serif" pitchFamily="34" charset="-120"/>
                </a:rPr>
                <a:t>salaire</a:t>
              </a:r>
              <a:r>
                <a:rPr lang="en-US" sz="1600" dirty="0">
                  <a:solidFill>
                    <a:srgbClr val="4C4C4C"/>
                  </a:solidFill>
                  <a:latin typeface="Noto Serif" pitchFamily="34" charset="0"/>
                  <a:ea typeface="Noto Serif" pitchFamily="34" charset="-122"/>
                  <a:cs typeface="Noto Serif" pitchFamily="34" charset="-120"/>
                </a:rPr>
                <a:t>, le </a:t>
              </a:r>
              <a:r>
                <a:rPr lang="en-US" sz="1600" dirty="0" err="1">
                  <a:solidFill>
                    <a:srgbClr val="4C4C4C"/>
                  </a:solidFill>
                  <a:latin typeface="Noto Serif" pitchFamily="34" charset="0"/>
                  <a:ea typeface="Noto Serif" pitchFamily="34" charset="-122"/>
                  <a:cs typeface="Noto Serif" pitchFamily="34" charset="-120"/>
                </a:rPr>
                <a:t>système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génère</a:t>
              </a:r>
              <a:r>
                <a:rPr lang="en-US" sz="1600" dirty="0">
                  <a:solidFill>
                    <a:srgbClr val="4C4C4C"/>
                  </a:solidFill>
                  <a:latin typeface="Noto Serif" pitchFamily="34" charset="0"/>
                  <a:ea typeface="Noto Serif" pitchFamily="34" charset="-122"/>
                  <a:cs typeface="Noto Serif" pitchFamily="34" charset="-120"/>
                </a:rPr>
                <a:t> un document PDF </a:t>
              </a:r>
              <a:r>
                <a:rPr lang="en-US" sz="1600" dirty="0" err="1">
                  <a:solidFill>
                    <a:srgbClr val="4C4C4C"/>
                  </a:solidFill>
                  <a:latin typeface="Noto Serif" pitchFamily="34" charset="0"/>
                  <a:ea typeface="Noto Serif" pitchFamily="34" charset="-122"/>
                  <a:cs typeface="Noto Serif" pitchFamily="34" charset="-120"/>
                </a:rPr>
                <a:t>détaillé</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incluant</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toutes</a:t>
              </a:r>
              <a:r>
                <a:rPr lang="en-US" sz="1600" dirty="0">
                  <a:solidFill>
                    <a:srgbClr val="4C4C4C"/>
                  </a:solidFill>
                  <a:latin typeface="Noto Serif" pitchFamily="34" charset="0"/>
                  <a:ea typeface="Noto Serif" pitchFamily="34" charset="-122"/>
                  <a:cs typeface="Noto Serif" pitchFamily="34" charset="-120"/>
                </a:rPr>
                <a:t> les </a:t>
              </a:r>
              <a:r>
                <a:rPr lang="en-US" sz="1600" dirty="0" err="1">
                  <a:solidFill>
                    <a:srgbClr val="4C4C4C"/>
                  </a:solidFill>
                  <a:latin typeface="Noto Serif" pitchFamily="34" charset="0"/>
                  <a:ea typeface="Noto Serif" pitchFamily="34" charset="-122"/>
                  <a:cs typeface="Noto Serif" pitchFamily="34" charset="-120"/>
                </a:rPr>
                <a:t>informations</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légales</a:t>
              </a:r>
              <a:r>
                <a:rPr lang="en-US" sz="1600" dirty="0">
                  <a:solidFill>
                    <a:srgbClr val="4C4C4C"/>
                  </a:solidFill>
                  <a:latin typeface="Noto Serif" pitchFamily="34" charset="0"/>
                  <a:ea typeface="Noto Serif" pitchFamily="34" charset="-122"/>
                  <a:cs typeface="Noto Serif" pitchFamily="34" charset="-120"/>
                </a:rPr>
                <a:t> et </a:t>
              </a:r>
              <a:r>
                <a:rPr lang="en-US" sz="1600" dirty="0" err="1">
                  <a:solidFill>
                    <a:srgbClr val="4C4C4C"/>
                  </a:solidFill>
                  <a:latin typeface="Noto Serif" pitchFamily="34" charset="0"/>
                  <a:ea typeface="Noto Serif" pitchFamily="34" charset="-122"/>
                  <a:cs typeface="Noto Serif" pitchFamily="34" charset="-120"/>
                </a:rPr>
                <a:t>financières</a:t>
              </a:r>
              <a:r>
                <a:rPr lang="en-US" sz="1600" dirty="0">
                  <a:solidFill>
                    <a:srgbClr val="4C4C4C"/>
                  </a:solidFill>
                  <a:latin typeface="Noto Serif" pitchFamily="34" charset="0"/>
                  <a:ea typeface="Noto Serif" pitchFamily="34" charset="-122"/>
                  <a:cs typeface="Noto Serif" pitchFamily="34" charset="-120"/>
                </a:rPr>
                <a:t>, qui </a:t>
              </a:r>
              <a:r>
                <a:rPr lang="en-US" sz="1600" dirty="0" err="1">
                  <a:solidFill>
                    <a:srgbClr val="4C4C4C"/>
                  </a:solidFill>
                  <a:latin typeface="Noto Serif" pitchFamily="34" charset="0"/>
                  <a:ea typeface="Noto Serif" pitchFamily="34" charset="-122"/>
                  <a:cs typeface="Noto Serif" pitchFamily="34" charset="-120"/>
                </a:rPr>
                <a:t>est</a:t>
              </a:r>
              <a:r>
                <a:rPr lang="en-US" sz="1600" dirty="0">
                  <a:solidFill>
                    <a:srgbClr val="4C4C4C"/>
                  </a:solidFill>
                  <a:latin typeface="Noto Serif" pitchFamily="34" charset="0"/>
                  <a:ea typeface="Noto Serif" pitchFamily="34" charset="-122"/>
                  <a:cs typeface="Noto Serif" pitchFamily="34" charset="-120"/>
                </a:rPr>
                <a:t> ensuite mis à disposition de </a:t>
              </a:r>
              <a:r>
                <a:rPr lang="en-US" sz="1600" dirty="0" err="1">
                  <a:solidFill>
                    <a:srgbClr val="4C4C4C"/>
                  </a:solidFill>
                  <a:latin typeface="Noto Serif" pitchFamily="34" charset="0"/>
                  <a:ea typeface="Noto Serif" pitchFamily="34" charset="-122"/>
                  <a:cs typeface="Noto Serif" pitchFamily="34" charset="-120"/>
                </a:rPr>
                <a:t>l'employé</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ou</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archivé</a:t>
              </a:r>
              <a:r>
                <a:rPr lang="en-US" sz="1600" dirty="0">
                  <a:solidFill>
                    <a:srgbClr val="4C4C4C"/>
                  </a:solidFill>
                  <a:latin typeface="Noto Serif" pitchFamily="34" charset="0"/>
                  <a:ea typeface="Noto Serif" pitchFamily="34" charset="-122"/>
                  <a:cs typeface="Noto Serif" pitchFamily="34" charset="-120"/>
                </a:rPr>
                <a:t>.</a:t>
              </a:r>
              <a:endParaRPr lang="en-US" sz="1600" dirty="0"/>
            </a:p>
          </p:txBody>
        </p:sp>
      </p:grpSp>
      <p:pic>
        <p:nvPicPr>
          <p:cNvPr id="4" name="Picture 3" descr="A diagram of a export process&#10;&#10;AI-generated content may be incorrect.">
            <a:extLst>
              <a:ext uri="{FF2B5EF4-FFF2-40B4-BE49-F238E27FC236}">
                <a16:creationId xmlns:a16="http://schemas.microsoft.com/office/drawing/2014/main" id="{5FEA964B-6317-0624-9525-458AE747039D}"/>
              </a:ext>
            </a:extLst>
          </p:cNvPr>
          <p:cNvPicPr>
            <a:picLocks noChangeAspect="1"/>
          </p:cNvPicPr>
          <p:nvPr/>
        </p:nvPicPr>
        <p:blipFill>
          <a:blip r:embed="rId3"/>
          <a:stretch>
            <a:fillRect/>
          </a:stretch>
        </p:blipFill>
        <p:spPr>
          <a:xfrm>
            <a:off x="7975517" y="1442320"/>
            <a:ext cx="6315075" cy="5638800"/>
          </a:xfrm>
          <a:prstGeom prst="rect">
            <a:avLst/>
          </a:prstGeom>
        </p:spPr>
      </p:pic>
    </p:spTree>
    <p:extLst>
      <p:ext uri="{BB962C8B-B14F-4D97-AF65-F5344CB8AC3E}">
        <p14:creationId xmlns:p14="http://schemas.microsoft.com/office/powerpoint/2010/main" val="2677896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5C2BB-0B14-B713-B171-A78368C492E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31483895-024E-A377-7A6D-ACCA7A2DDEFA}"/>
              </a:ext>
            </a:extLst>
          </p:cNvPr>
          <p:cNvSpPr/>
          <p:nvPr/>
        </p:nvSpPr>
        <p:spPr>
          <a:xfrm>
            <a:off x="909687" y="1555814"/>
            <a:ext cx="7418894" cy="1262799"/>
          </a:xfrm>
          <a:prstGeom prst="rect">
            <a:avLst/>
          </a:prstGeom>
          <a:noFill/>
          <a:ln/>
        </p:spPr>
        <p:txBody>
          <a:bodyPr wrap="none" lIns="0" tIns="0" rIns="0" bIns="0" rtlCol="0" anchor="t"/>
          <a:lstStyle/>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a:t>
            </a:r>
            <a:r>
              <a:rPr lang="en-US" sz="400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d’Activité</a:t>
            </a: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p>
          <a:p>
            <a:pPr marL="0" indent="0" algn="ctr">
              <a:lnSpc>
                <a:spcPts val="425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et Flux de Travail</a:t>
            </a:r>
            <a:endParaRPr lang="en-US" sz="40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8" name="Group 17">
            <a:extLst>
              <a:ext uri="{FF2B5EF4-FFF2-40B4-BE49-F238E27FC236}">
                <a16:creationId xmlns:a16="http://schemas.microsoft.com/office/drawing/2014/main" id="{FB8B8B04-392C-3810-A17F-FB73B441EFF5}"/>
              </a:ext>
            </a:extLst>
          </p:cNvPr>
          <p:cNvGrpSpPr/>
          <p:nvPr/>
        </p:nvGrpSpPr>
        <p:grpSpPr>
          <a:xfrm>
            <a:off x="2705493" y="3738322"/>
            <a:ext cx="3638299" cy="1512408"/>
            <a:chOff x="1734979" y="2817019"/>
            <a:chExt cx="12288203" cy="930235"/>
          </a:xfrm>
        </p:grpSpPr>
        <p:sp>
          <p:nvSpPr>
            <p:cNvPr id="7" name="Text 3">
              <a:extLst>
                <a:ext uri="{FF2B5EF4-FFF2-40B4-BE49-F238E27FC236}">
                  <a16:creationId xmlns:a16="http://schemas.microsoft.com/office/drawing/2014/main" id="{36CC7A14-AF6B-56FD-0637-411073607CED}"/>
                </a:ext>
              </a:extLst>
            </p:cNvPr>
            <p:cNvSpPr/>
            <p:nvPr/>
          </p:nvSpPr>
          <p:spPr>
            <a:xfrm>
              <a:off x="1734979" y="2817019"/>
              <a:ext cx="2898458" cy="271105"/>
            </a:xfrm>
            <a:prstGeom prst="rect">
              <a:avLst/>
            </a:prstGeom>
            <a:noFill/>
            <a:ln/>
          </p:spPr>
          <p:txBody>
            <a:bodyPr wrap="none" lIns="0" tIns="0" rIns="0" bIns="0" rtlCol="0" anchor="t"/>
            <a:lstStyle/>
            <a:p>
              <a:pPr marL="0" indent="0" algn="l">
                <a:lnSpc>
                  <a:spcPts val="2100"/>
                </a:lnSpc>
                <a:buNone/>
              </a:pPr>
              <a:r>
                <a:rPr lang="fr-FR" sz="2000" b="0" i="0" u="none" strike="noStrike" baseline="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rPr>
                <a:t>Processus Complet d’Embauche </a:t>
              </a:r>
              <a:endParaRPr lang="en-US" sz="200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endParaRPr>
            </a:p>
          </p:txBody>
        </p:sp>
        <p:sp>
          <p:nvSpPr>
            <p:cNvPr id="8" name="Text 4">
              <a:extLst>
                <a:ext uri="{FF2B5EF4-FFF2-40B4-BE49-F238E27FC236}">
                  <a16:creationId xmlns:a16="http://schemas.microsoft.com/office/drawing/2014/main" id="{EA103551-27D1-8FB9-5159-6D2BF171B7DB}"/>
                </a:ext>
              </a:extLst>
            </p:cNvPr>
            <p:cNvSpPr/>
            <p:nvPr/>
          </p:nvSpPr>
          <p:spPr>
            <a:xfrm>
              <a:off x="1734979" y="3192185"/>
              <a:ext cx="12288203" cy="555069"/>
            </a:xfrm>
            <a:prstGeom prst="rect">
              <a:avLst/>
            </a:prstGeom>
            <a:noFill/>
            <a:ln/>
          </p:spPr>
          <p:txBody>
            <a:bodyPr wrap="square" lIns="0" tIns="0" rIns="0" bIns="0" rtlCol="0" anchor="t"/>
            <a:lstStyle/>
            <a:p>
              <a:pPr marL="0" indent="0" algn="l">
                <a:lnSpc>
                  <a:spcPts val="2150"/>
                </a:lnSpc>
                <a:buNone/>
              </a:pPr>
              <a:r>
                <a:rPr lang="fr-FR" sz="1600" b="0" i="0" u="none" strike="noStrike" baseline="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rPr>
                <a:t>Ce diagramme présente le processus d'embauche d'un candidat, depuis les étapes préliminaires jusqu'à la confirmation finale après la période d'essai. </a:t>
              </a:r>
              <a:endParaRPr lang="en-US" sz="140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endParaRPr>
            </a:p>
          </p:txBody>
        </p:sp>
      </p:grpSp>
      <p:pic>
        <p:nvPicPr>
          <p:cNvPr id="5" name="Picture 4" descr="A screenshot of a computer&#10;&#10;AI-generated content may be incorrect.">
            <a:extLst>
              <a:ext uri="{FF2B5EF4-FFF2-40B4-BE49-F238E27FC236}">
                <a16:creationId xmlns:a16="http://schemas.microsoft.com/office/drawing/2014/main" id="{AB34407F-2087-DBA1-F222-5188F9EABEE9}"/>
              </a:ext>
            </a:extLst>
          </p:cNvPr>
          <p:cNvPicPr>
            <a:picLocks noChangeAspect="1"/>
          </p:cNvPicPr>
          <p:nvPr/>
        </p:nvPicPr>
        <p:blipFill>
          <a:blip r:embed="rId3"/>
          <a:stretch>
            <a:fillRect/>
          </a:stretch>
        </p:blipFill>
        <p:spPr>
          <a:xfrm>
            <a:off x="9162854" y="0"/>
            <a:ext cx="5467546" cy="8229600"/>
          </a:xfrm>
          <a:prstGeom prst="rect">
            <a:avLst/>
          </a:prstGeom>
        </p:spPr>
      </p:pic>
    </p:spTree>
    <p:extLst>
      <p:ext uri="{BB962C8B-B14F-4D97-AF65-F5344CB8AC3E}">
        <p14:creationId xmlns:p14="http://schemas.microsoft.com/office/powerpoint/2010/main" val="170355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49486" y="799028"/>
            <a:ext cx="12986028" cy="579953"/>
          </a:xfrm>
          <a:prstGeom prst="rect">
            <a:avLst/>
          </a:prstGeom>
          <a:noFill/>
          <a:ln/>
        </p:spPr>
        <p:txBody>
          <a:bodyPr wrap="none" lIns="0" tIns="0" rIns="0" bIns="0" rtlCol="0" anchor="t"/>
          <a:lstStyle/>
          <a:p>
            <a:pPr marL="0" indent="0" algn="l">
              <a:lnSpc>
                <a:spcPts val="4550"/>
              </a:lnSpc>
              <a:buNone/>
            </a:pP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de Séquence : Orchestration des Interactions</a:t>
            </a:r>
            <a:endParaRPr lang="en-US" sz="3650" dirty="0">
              <a:latin typeface="Noto Serif" panose="02020600060500020200" pitchFamily="18" charset="0"/>
              <a:ea typeface="Noto Serif" panose="02020600060500020200" pitchFamily="18" charset="0"/>
              <a:cs typeface="Noto Serif" panose="02020600060500020200" pitchFamily="18" charset="0"/>
            </a:endParaRPr>
          </a:p>
        </p:txBody>
      </p:sp>
      <p:sp>
        <p:nvSpPr>
          <p:cNvPr id="3" name="Shape 1"/>
          <p:cNvSpPr/>
          <p:nvPr/>
        </p:nvSpPr>
        <p:spPr>
          <a:xfrm>
            <a:off x="7303770" y="1750100"/>
            <a:ext cx="22860" cy="4580811"/>
          </a:xfrm>
          <a:prstGeom prst="roundRect">
            <a:avLst>
              <a:gd name="adj" fmla="val 340949"/>
            </a:avLst>
          </a:prstGeom>
          <a:solidFill>
            <a:srgbClr val="000000">
              <a:alpha val="8000"/>
            </a:srgbClr>
          </a:solidFill>
          <a:ln/>
        </p:spPr>
        <p:txBody>
          <a:bodyPr/>
          <a:lstStyle/>
          <a:p>
            <a:endParaRPr lang="fr-FR"/>
          </a:p>
        </p:txBody>
      </p:sp>
      <p:grpSp>
        <p:nvGrpSpPr>
          <p:cNvPr id="25" name="Group 24">
            <a:extLst>
              <a:ext uri="{FF2B5EF4-FFF2-40B4-BE49-F238E27FC236}">
                <a16:creationId xmlns:a16="http://schemas.microsoft.com/office/drawing/2014/main" id="{161221F1-5703-BBD6-0234-66101ADB7BB1}"/>
              </a:ext>
            </a:extLst>
          </p:cNvPr>
          <p:cNvGrpSpPr/>
          <p:nvPr/>
        </p:nvGrpSpPr>
        <p:grpSpPr>
          <a:xfrm>
            <a:off x="4067770" y="1813798"/>
            <a:ext cx="3061573" cy="289917"/>
            <a:chOff x="4067770" y="1813798"/>
            <a:chExt cx="3061573" cy="289917"/>
          </a:xfrm>
        </p:grpSpPr>
        <p:sp>
          <p:nvSpPr>
            <p:cNvPr id="4" name="Shape 2"/>
            <p:cNvSpPr/>
            <p:nvPr/>
          </p:nvSpPr>
          <p:spPr>
            <a:xfrm>
              <a:off x="6572726" y="1947386"/>
              <a:ext cx="556617" cy="22860"/>
            </a:xfrm>
            <a:prstGeom prst="roundRect">
              <a:avLst>
                <a:gd name="adj" fmla="val 340949"/>
              </a:avLst>
            </a:prstGeom>
            <a:solidFill>
              <a:srgbClr val="CCC4B8"/>
            </a:solidFill>
            <a:ln/>
          </p:spPr>
          <p:txBody>
            <a:bodyPr/>
            <a:lstStyle/>
            <a:p>
              <a:endParaRPr lang="fr-FR"/>
            </a:p>
          </p:txBody>
        </p:sp>
        <p:sp>
          <p:nvSpPr>
            <p:cNvPr id="7" name="Text 4"/>
            <p:cNvSpPr/>
            <p:nvPr/>
          </p:nvSpPr>
          <p:spPr>
            <a:xfrm>
              <a:off x="4067770" y="1813798"/>
              <a:ext cx="2319576" cy="289917"/>
            </a:xfrm>
            <a:prstGeom prst="rect">
              <a:avLst/>
            </a:prstGeom>
            <a:noFill/>
            <a:ln/>
          </p:spPr>
          <p:txBody>
            <a:bodyPr wrap="none" lIns="0" tIns="0" rIns="0" bIns="0" rtlCol="0" anchor="t"/>
            <a:lstStyle/>
            <a:p>
              <a:pPr marL="0" indent="0" algn="r">
                <a:lnSpc>
                  <a:spcPts val="2250"/>
                </a:lnSpc>
                <a:buNone/>
              </a:pPr>
              <a:r>
                <a:rPr lang="en-US" sz="18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Ajouter un Employé</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grpSp>
      <p:grpSp>
        <p:nvGrpSpPr>
          <p:cNvPr id="27" name="Group 26">
            <a:extLst>
              <a:ext uri="{FF2B5EF4-FFF2-40B4-BE49-F238E27FC236}">
                <a16:creationId xmlns:a16="http://schemas.microsoft.com/office/drawing/2014/main" id="{8F582831-4284-2EA0-4DEE-47385570E483}"/>
              </a:ext>
            </a:extLst>
          </p:cNvPr>
          <p:cNvGrpSpPr/>
          <p:nvPr/>
        </p:nvGrpSpPr>
        <p:grpSpPr>
          <a:xfrm>
            <a:off x="7501057" y="2260461"/>
            <a:ext cx="3793807" cy="289917"/>
            <a:chOff x="7501057" y="2927152"/>
            <a:chExt cx="3793807" cy="289917"/>
          </a:xfrm>
        </p:grpSpPr>
        <p:sp>
          <p:nvSpPr>
            <p:cNvPr id="9" name="Shape 6"/>
            <p:cNvSpPr/>
            <p:nvPr/>
          </p:nvSpPr>
          <p:spPr>
            <a:xfrm>
              <a:off x="7501057" y="3060740"/>
              <a:ext cx="556617" cy="22860"/>
            </a:xfrm>
            <a:prstGeom prst="roundRect">
              <a:avLst>
                <a:gd name="adj" fmla="val 340949"/>
              </a:avLst>
            </a:prstGeom>
            <a:solidFill>
              <a:srgbClr val="CCC4B8"/>
            </a:solidFill>
            <a:ln/>
          </p:spPr>
          <p:txBody>
            <a:bodyPr/>
            <a:lstStyle/>
            <a:p>
              <a:endParaRPr lang="fr-FR"/>
            </a:p>
          </p:txBody>
        </p:sp>
        <p:sp>
          <p:nvSpPr>
            <p:cNvPr id="12" name="Text 8"/>
            <p:cNvSpPr/>
            <p:nvPr/>
          </p:nvSpPr>
          <p:spPr>
            <a:xfrm>
              <a:off x="8243054" y="2927152"/>
              <a:ext cx="3051810" cy="289917"/>
            </a:xfrm>
            <a:prstGeom prst="rect">
              <a:avLst/>
            </a:prstGeom>
            <a:noFill/>
            <a:ln/>
          </p:spPr>
          <p:txBody>
            <a:bodyPr wrap="none" lIns="0" tIns="0" rIns="0" bIns="0" rtlCol="0" anchor="t"/>
            <a:lstStyle/>
            <a:p>
              <a:pPr marL="0" indent="0" algn="l">
                <a:lnSpc>
                  <a:spcPts val="2250"/>
                </a:lnSpc>
                <a:buNone/>
              </a:pPr>
              <a:r>
                <a:rPr lang="en-US" sz="18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Calculer le Salaire Mensuel</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grpSp>
      <p:grpSp>
        <p:nvGrpSpPr>
          <p:cNvPr id="26" name="Group 25">
            <a:extLst>
              <a:ext uri="{FF2B5EF4-FFF2-40B4-BE49-F238E27FC236}">
                <a16:creationId xmlns:a16="http://schemas.microsoft.com/office/drawing/2014/main" id="{DC787DD0-B3ED-FE79-D747-8F0CAACC6E18}"/>
              </a:ext>
            </a:extLst>
          </p:cNvPr>
          <p:cNvGrpSpPr/>
          <p:nvPr/>
        </p:nvGrpSpPr>
        <p:grpSpPr>
          <a:xfrm>
            <a:off x="4080927" y="2672120"/>
            <a:ext cx="3061573" cy="289917"/>
            <a:chOff x="4067770" y="3886795"/>
            <a:chExt cx="3061573" cy="289917"/>
          </a:xfrm>
        </p:grpSpPr>
        <p:sp>
          <p:nvSpPr>
            <p:cNvPr id="14" name="Shape 10"/>
            <p:cNvSpPr/>
            <p:nvPr/>
          </p:nvSpPr>
          <p:spPr>
            <a:xfrm>
              <a:off x="6572726" y="4020383"/>
              <a:ext cx="556617" cy="22860"/>
            </a:xfrm>
            <a:prstGeom prst="roundRect">
              <a:avLst>
                <a:gd name="adj" fmla="val 340949"/>
              </a:avLst>
            </a:prstGeom>
            <a:solidFill>
              <a:srgbClr val="CCC4B8"/>
            </a:solidFill>
            <a:ln/>
          </p:spPr>
          <p:txBody>
            <a:bodyPr/>
            <a:lstStyle/>
            <a:p>
              <a:endParaRPr lang="fr-FR" dirty="0"/>
            </a:p>
          </p:txBody>
        </p:sp>
        <p:sp>
          <p:nvSpPr>
            <p:cNvPr id="17" name="Text 12"/>
            <p:cNvSpPr/>
            <p:nvPr/>
          </p:nvSpPr>
          <p:spPr>
            <a:xfrm>
              <a:off x="4067770" y="3886795"/>
              <a:ext cx="2319576" cy="289917"/>
            </a:xfrm>
            <a:prstGeom prst="rect">
              <a:avLst/>
            </a:prstGeom>
            <a:noFill/>
            <a:ln/>
          </p:spPr>
          <p:txBody>
            <a:bodyPr wrap="none" lIns="0" tIns="0" rIns="0" bIns="0" rtlCol="0" anchor="t"/>
            <a:lstStyle/>
            <a:p>
              <a:pPr marL="0" indent="0" algn="r">
                <a:lnSpc>
                  <a:spcPts val="2250"/>
                </a:lnSpc>
                <a:buNone/>
              </a:pPr>
              <a:r>
                <a:rPr lang="en-US" sz="18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Authentification</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grpSp>
      <p:grpSp>
        <p:nvGrpSpPr>
          <p:cNvPr id="29" name="Group 28">
            <a:extLst>
              <a:ext uri="{FF2B5EF4-FFF2-40B4-BE49-F238E27FC236}">
                <a16:creationId xmlns:a16="http://schemas.microsoft.com/office/drawing/2014/main" id="{B8110F50-D638-BF8E-CACA-967F4C95936F}"/>
              </a:ext>
            </a:extLst>
          </p:cNvPr>
          <p:cNvGrpSpPr/>
          <p:nvPr/>
        </p:nvGrpSpPr>
        <p:grpSpPr>
          <a:xfrm>
            <a:off x="7501057" y="3083688"/>
            <a:ext cx="3061573" cy="289917"/>
            <a:chOff x="7501057" y="4846439"/>
            <a:chExt cx="3061573" cy="289917"/>
          </a:xfrm>
        </p:grpSpPr>
        <p:sp>
          <p:nvSpPr>
            <p:cNvPr id="19" name="Shape 14"/>
            <p:cNvSpPr/>
            <p:nvPr/>
          </p:nvSpPr>
          <p:spPr>
            <a:xfrm>
              <a:off x="7501057" y="4980027"/>
              <a:ext cx="556617" cy="22860"/>
            </a:xfrm>
            <a:prstGeom prst="roundRect">
              <a:avLst>
                <a:gd name="adj" fmla="val 340949"/>
              </a:avLst>
            </a:prstGeom>
            <a:solidFill>
              <a:srgbClr val="CCC4B8"/>
            </a:solidFill>
            <a:ln/>
          </p:spPr>
          <p:txBody>
            <a:bodyPr/>
            <a:lstStyle/>
            <a:p>
              <a:endParaRPr lang="fr-FR"/>
            </a:p>
          </p:txBody>
        </p:sp>
        <p:sp>
          <p:nvSpPr>
            <p:cNvPr id="22" name="Text 16"/>
            <p:cNvSpPr/>
            <p:nvPr/>
          </p:nvSpPr>
          <p:spPr>
            <a:xfrm>
              <a:off x="8243054" y="4846439"/>
              <a:ext cx="2319576" cy="289917"/>
            </a:xfrm>
            <a:prstGeom prst="rect">
              <a:avLst/>
            </a:prstGeom>
            <a:noFill/>
            <a:ln/>
          </p:spPr>
          <p:txBody>
            <a:bodyPr wrap="none" lIns="0" tIns="0" rIns="0" bIns="0" rtlCol="0" anchor="t"/>
            <a:lstStyle/>
            <a:p>
              <a:pPr marL="0" indent="0" algn="l">
                <a:lnSpc>
                  <a:spcPts val="2250"/>
                </a:lnSpc>
                <a:buNone/>
              </a:pPr>
              <a:r>
                <a:rPr lang="en-US" sz="18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Export PDF</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grpSp>
      <p:sp>
        <p:nvSpPr>
          <p:cNvPr id="24" name="Text 18"/>
          <p:cNvSpPr/>
          <p:nvPr/>
        </p:nvSpPr>
        <p:spPr>
          <a:xfrm>
            <a:off x="649486" y="6539627"/>
            <a:ext cx="13331428" cy="890826"/>
          </a:xfrm>
          <a:prstGeom prst="rect">
            <a:avLst/>
          </a:prstGeom>
          <a:noFill/>
          <a:ln/>
        </p:spPr>
        <p:txBody>
          <a:bodyPr wrap="square" lIns="0" tIns="0" rIns="0" bIns="0" rtlCol="0" anchor="t"/>
          <a:lstStyle/>
          <a:p>
            <a:pPr marL="0" indent="0" algn="l">
              <a:lnSpc>
                <a:spcPts val="2300"/>
              </a:lnSpc>
              <a:buNone/>
            </a:pPr>
            <a:r>
              <a:rPr lang="en-US" sz="1450" dirty="0">
                <a:solidFill>
                  <a:srgbClr val="4C4C4C"/>
                </a:solidFill>
                <a:latin typeface="Noto Serif" pitchFamily="34" charset="0"/>
                <a:ea typeface="Noto Serif" pitchFamily="34" charset="-122"/>
                <a:cs typeface="Noto Serif" pitchFamily="34" charset="-120"/>
              </a:rPr>
              <a:t>Les diagrammes de séquence détaillent l'ordre chronologique des messages échangés entre les objets du système pour réaliser une tâche spécifique. Ils sont essentiels pour la compréhension des flux de contrôle et des dépendances entre les composants logiciels, assurant une implémentation cohérente et optimisée.</a:t>
            </a:r>
            <a:endParaRPr lang="en-US" sz="1450" dirty="0"/>
          </a:p>
        </p:txBody>
      </p:sp>
      <p:grpSp>
        <p:nvGrpSpPr>
          <p:cNvPr id="30" name="Group 29">
            <a:extLst>
              <a:ext uri="{FF2B5EF4-FFF2-40B4-BE49-F238E27FC236}">
                <a16:creationId xmlns:a16="http://schemas.microsoft.com/office/drawing/2014/main" id="{FC74DE1B-12FA-176B-AC9F-05B0D445A0BA}"/>
              </a:ext>
            </a:extLst>
          </p:cNvPr>
          <p:cNvGrpSpPr/>
          <p:nvPr/>
        </p:nvGrpSpPr>
        <p:grpSpPr>
          <a:xfrm>
            <a:off x="3750350" y="3532087"/>
            <a:ext cx="3392150" cy="289917"/>
            <a:chOff x="3737193" y="3883024"/>
            <a:chExt cx="3392150" cy="289917"/>
          </a:xfrm>
        </p:grpSpPr>
        <p:sp>
          <p:nvSpPr>
            <p:cNvPr id="31" name="Shape 10">
              <a:extLst>
                <a:ext uri="{FF2B5EF4-FFF2-40B4-BE49-F238E27FC236}">
                  <a16:creationId xmlns:a16="http://schemas.microsoft.com/office/drawing/2014/main" id="{36735F99-121D-2549-5D87-C216AE1A1CF7}"/>
                </a:ext>
              </a:extLst>
            </p:cNvPr>
            <p:cNvSpPr/>
            <p:nvPr/>
          </p:nvSpPr>
          <p:spPr>
            <a:xfrm>
              <a:off x="6572726" y="4020383"/>
              <a:ext cx="556617" cy="22860"/>
            </a:xfrm>
            <a:prstGeom prst="roundRect">
              <a:avLst>
                <a:gd name="adj" fmla="val 340949"/>
              </a:avLst>
            </a:prstGeom>
            <a:solidFill>
              <a:srgbClr val="CCC4B8"/>
            </a:solidFill>
            <a:ln/>
          </p:spPr>
          <p:txBody>
            <a:bodyPr/>
            <a:lstStyle/>
            <a:p>
              <a:endParaRPr lang="fr-FR"/>
            </a:p>
          </p:txBody>
        </p:sp>
        <p:sp>
          <p:nvSpPr>
            <p:cNvPr id="32" name="Text 12">
              <a:extLst>
                <a:ext uri="{FF2B5EF4-FFF2-40B4-BE49-F238E27FC236}">
                  <a16:creationId xmlns:a16="http://schemas.microsoft.com/office/drawing/2014/main" id="{7CC7653E-1F41-0056-3E79-59A45D8FBF95}"/>
                </a:ext>
              </a:extLst>
            </p:cNvPr>
            <p:cNvSpPr/>
            <p:nvPr/>
          </p:nvSpPr>
          <p:spPr>
            <a:xfrm>
              <a:off x="3737193" y="3883024"/>
              <a:ext cx="2319576" cy="289917"/>
            </a:xfrm>
            <a:prstGeom prst="rect">
              <a:avLst/>
            </a:prstGeom>
            <a:noFill/>
            <a:ln/>
          </p:spPr>
          <p:txBody>
            <a:bodyPr wrap="none" lIns="0" tIns="0" rIns="0" bIns="0" rtlCol="0" anchor="t"/>
            <a:lstStyle/>
            <a:p>
              <a:pPr marL="0" indent="0" algn="l">
                <a:lnSpc>
                  <a:spcPts val="2100"/>
                </a:lnSpc>
                <a:buNone/>
              </a:pPr>
              <a:r>
                <a:rPr lang="en-US" sz="18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Affectation à un Service</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grpSp>
      <p:grpSp>
        <p:nvGrpSpPr>
          <p:cNvPr id="33" name="Group 32">
            <a:extLst>
              <a:ext uri="{FF2B5EF4-FFF2-40B4-BE49-F238E27FC236}">
                <a16:creationId xmlns:a16="http://schemas.microsoft.com/office/drawing/2014/main" id="{6DB6C48D-4D4D-6A80-D607-CA4144379C9C}"/>
              </a:ext>
            </a:extLst>
          </p:cNvPr>
          <p:cNvGrpSpPr/>
          <p:nvPr/>
        </p:nvGrpSpPr>
        <p:grpSpPr>
          <a:xfrm>
            <a:off x="7501057" y="3951645"/>
            <a:ext cx="3061573" cy="289917"/>
            <a:chOff x="7501057" y="4846439"/>
            <a:chExt cx="3061573" cy="289917"/>
          </a:xfrm>
        </p:grpSpPr>
        <p:sp>
          <p:nvSpPr>
            <p:cNvPr id="34" name="Shape 14">
              <a:extLst>
                <a:ext uri="{FF2B5EF4-FFF2-40B4-BE49-F238E27FC236}">
                  <a16:creationId xmlns:a16="http://schemas.microsoft.com/office/drawing/2014/main" id="{8D3A04E8-6AE2-4070-A9FF-2632D2CD5F6A}"/>
                </a:ext>
              </a:extLst>
            </p:cNvPr>
            <p:cNvSpPr/>
            <p:nvPr/>
          </p:nvSpPr>
          <p:spPr>
            <a:xfrm>
              <a:off x="7501057" y="4980027"/>
              <a:ext cx="556617" cy="22860"/>
            </a:xfrm>
            <a:prstGeom prst="roundRect">
              <a:avLst>
                <a:gd name="adj" fmla="val 340949"/>
              </a:avLst>
            </a:prstGeom>
            <a:solidFill>
              <a:srgbClr val="CCC4B8"/>
            </a:solidFill>
            <a:ln/>
          </p:spPr>
          <p:txBody>
            <a:bodyPr/>
            <a:lstStyle/>
            <a:p>
              <a:endParaRPr lang="fr-FR"/>
            </a:p>
          </p:txBody>
        </p:sp>
        <p:sp>
          <p:nvSpPr>
            <p:cNvPr id="35" name="Text 16">
              <a:extLst>
                <a:ext uri="{FF2B5EF4-FFF2-40B4-BE49-F238E27FC236}">
                  <a16:creationId xmlns:a16="http://schemas.microsoft.com/office/drawing/2014/main" id="{CFEC63D1-EA2E-69A9-41EB-C80EAD2F3658}"/>
                </a:ext>
              </a:extLst>
            </p:cNvPr>
            <p:cNvSpPr/>
            <p:nvPr/>
          </p:nvSpPr>
          <p:spPr>
            <a:xfrm>
              <a:off x="8243054" y="4846439"/>
              <a:ext cx="2319576" cy="289917"/>
            </a:xfrm>
            <a:prstGeom prst="rect">
              <a:avLst/>
            </a:prstGeom>
            <a:noFill/>
            <a:ln/>
          </p:spPr>
          <p:txBody>
            <a:bodyPr wrap="none" lIns="0" tIns="0" rIns="0" bIns="0" rtlCol="0" anchor="t"/>
            <a:lstStyle/>
            <a:p>
              <a:pPr marL="0" indent="0" algn="l">
                <a:lnSpc>
                  <a:spcPts val="2100"/>
                </a:lnSpc>
                <a:buNone/>
              </a:pPr>
              <a:r>
                <a:rPr lang="en-US" sz="18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Enregistrer</a:t>
              </a:r>
              <a:r>
                <a:rPr lang="en-US" sz="18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 </a:t>
              </a:r>
              <a:r>
                <a:rPr lang="en-US" sz="18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Pointage</a:t>
              </a:r>
              <a:r>
                <a:rPr lang="en-US"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s</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grpSp>
      <p:grpSp>
        <p:nvGrpSpPr>
          <p:cNvPr id="40" name="Group 39">
            <a:extLst>
              <a:ext uri="{FF2B5EF4-FFF2-40B4-BE49-F238E27FC236}">
                <a16:creationId xmlns:a16="http://schemas.microsoft.com/office/drawing/2014/main" id="{08796ED3-F273-E039-DF6C-582DDE57B948}"/>
              </a:ext>
            </a:extLst>
          </p:cNvPr>
          <p:cNvGrpSpPr/>
          <p:nvPr/>
        </p:nvGrpSpPr>
        <p:grpSpPr>
          <a:xfrm>
            <a:off x="4080927" y="4409441"/>
            <a:ext cx="3061573" cy="289917"/>
            <a:chOff x="4067770" y="3886795"/>
            <a:chExt cx="3061573" cy="289917"/>
          </a:xfrm>
        </p:grpSpPr>
        <p:sp>
          <p:nvSpPr>
            <p:cNvPr id="41" name="Shape 10">
              <a:extLst>
                <a:ext uri="{FF2B5EF4-FFF2-40B4-BE49-F238E27FC236}">
                  <a16:creationId xmlns:a16="http://schemas.microsoft.com/office/drawing/2014/main" id="{4AEA2753-FFD4-D96F-7391-01C92B860CA8}"/>
                </a:ext>
              </a:extLst>
            </p:cNvPr>
            <p:cNvSpPr/>
            <p:nvPr/>
          </p:nvSpPr>
          <p:spPr>
            <a:xfrm>
              <a:off x="6572726" y="4020383"/>
              <a:ext cx="556617" cy="22860"/>
            </a:xfrm>
            <a:prstGeom prst="roundRect">
              <a:avLst>
                <a:gd name="adj" fmla="val 340949"/>
              </a:avLst>
            </a:prstGeom>
            <a:solidFill>
              <a:srgbClr val="CCC4B8"/>
            </a:solidFill>
            <a:ln/>
          </p:spPr>
          <p:txBody>
            <a:bodyPr/>
            <a:lstStyle/>
            <a:p>
              <a:endParaRPr lang="fr-FR" dirty="0"/>
            </a:p>
          </p:txBody>
        </p:sp>
        <p:sp>
          <p:nvSpPr>
            <p:cNvPr id="42" name="Text 12">
              <a:extLst>
                <a:ext uri="{FF2B5EF4-FFF2-40B4-BE49-F238E27FC236}">
                  <a16:creationId xmlns:a16="http://schemas.microsoft.com/office/drawing/2014/main" id="{43C57131-8642-ED77-81AA-C323BE84E258}"/>
                </a:ext>
              </a:extLst>
            </p:cNvPr>
            <p:cNvSpPr/>
            <p:nvPr/>
          </p:nvSpPr>
          <p:spPr>
            <a:xfrm>
              <a:off x="4067770" y="3886795"/>
              <a:ext cx="2319576" cy="289917"/>
            </a:xfrm>
            <a:prstGeom prst="rect">
              <a:avLst/>
            </a:prstGeom>
            <a:noFill/>
            <a:ln/>
          </p:spPr>
          <p:txBody>
            <a:bodyPr wrap="none" lIns="0" tIns="0" rIns="0" bIns="0" rtlCol="0" anchor="t"/>
            <a:lstStyle/>
            <a:p>
              <a:pPr marL="0" indent="0" algn="r">
                <a:lnSpc>
                  <a:spcPts val="2250"/>
                </a:lnSpc>
                <a:buNone/>
              </a:pPr>
              <a:r>
                <a:rPr lang="en-US" sz="18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Création de Service</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grpSp>
      <p:grpSp>
        <p:nvGrpSpPr>
          <p:cNvPr id="43" name="Group 42">
            <a:extLst>
              <a:ext uri="{FF2B5EF4-FFF2-40B4-BE49-F238E27FC236}">
                <a16:creationId xmlns:a16="http://schemas.microsoft.com/office/drawing/2014/main" id="{FEA22097-F73F-71C0-A1CB-05CA52FDC971}"/>
              </a:ext>
            </a:extLst>
          </p:cNvPr>
          <p:cNvGrpSpPr/>
          <p:nvPr/>
        </p:nvGrpSpPr>
        <p:grpSpPr>
          <a:xfrm>
            <a:off x="7501057" y="4836953"/>
            <a:ext cx="3061573" cy="289917"/>
            <a:chOff x="7501057" y="4846439"/>
            <a:chExt cx="3061573" cy="289917"/>
          </a:xfrm>
        </p:grpSpPr>
        <p:sp>
          <p:nvSpPr>
            <p:cNvPr id="44" name="Shape 14">
              <a:extLst>
                <a:ext uri="{FF2B5EF4-FFF2-40B4-BE49-F238E27FC236}">
                  <a16:creationId xmlns:a16="http://schemas.microsoft.com/office/drawing/2014/main" id="{AD61BF31-7554-196B-DF5E-126BEA8BEFD7}"/>
                </a:ext>
              </a:extLst>
            </p:cNvPr>
            <p:cNvSpPr/>
            <p:nvPr/>
          </p:nvSpPr>
          <p:spPr>
            <a:xfrm>
              <a:off x="7501057" y="4980027"/>
              <a:ext cx="556617" cy="22860"/>
            </a:xfrm>
            <a:prstGeom prst="roundRect">
              <a:avLst>
                <a:gd name="adj" fmla="val 340949"/>
              </a:avLst>
            </a:prstGeom>
            <a:solidFill>
              <a:srgbClr val="CCC4B8"/>
            </a:solidFill>
            <a:ln/>
          </p:spPr>
          <p:txBody>
            <a:bodyPr/>
            <a:lstStyle/>
            <a:p>
              <a:endParaRPr lang="fr-FR"/>
            </a:p>
          </p:txBody>
        </p:sp>
        <p:sp>
          <p:nvSpPr>
            <p:cNvPr id="45" name="Text 16">
              <a:extLst>
                <a:ext uri="{FF2B5EF4-FFF2-40B4-BE49-F238E27FC236}">
                  <a16:creationId xmlns:a16="http://schemas.microsoft.com/office/drawing/2014/main" id="{890125D2-6CDE-67DA-8D64-0ED24718A220}"/>
                </a:ext>
              </a:extLst>
            </p:cNvPr>
            <p:cNvSpPr/>
            <p:nvPr/>
          </p:nvSpPr>
          <p:spPr>
            <a:xfrm>
              <a:off x="8243054" y="4846439"/>
              <a:ext cx="2319576" cy="289917"/>
            </a:xfrm>
            <a:prstGeom prst="rect">
              <a:avLst/>
            </a:prstGeom>
            <a:noFill/>
            <a:ln/>
          </p:spPr>
          <p:txBody>
            <a:bodyPr wrap="none" lIns="0" tIns="0" rIns="0" bIns="0" rtlCol="0" anchor="t"/>
            <a:lstStyle/>
            <a:p>
              <a:pPr marL="0" indent="0" algn="l">
                <a:lnSpc>
                  <a:spcPts val="2100"/>
                </a:lnSpc>
                <a:buNone/>
              </a:pPr>
              <a:r>
                <a:rPr lang="en-US" sz="18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Séquence</a:t>
              </a:r>
              <a:r>
                <a:rPr lang="en-US" sz="18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 </a:t>
              </a:r>
              <a:r>
                <a:rPr lang="en-US" sz="18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Complet</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84C93-C937-F067-7A7A-DF86E222026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4837B9C-5A1A-1DD7-4CB9-3790CB8BACFB}"/>
              </a:ext>
            </a:extLst>
          </p:cNvPr>
          <p:cNvSpPr/>
          <p:nvPr/>
        </p:nvSpPr>
        <p:spPr>
          <a:xfrm>
            <a:off x="649486" y="1289222"/>
            <a:ext cx="12986028" cy="579953"/>
          </a:xfrm>
          <a:prstGeom prst="rect">
            <a:avLst/>
          </a:prstGeom>
          <a:noFill/>
          <a:ln/>
        </p:spPr>
        <p:txBody>
          <a:bodyPr wrap="none" lIns="0" tIns="0" rIns="0" bIns="0" rtlCol="0" anchor="t"/>
          <a:lstStyle/>
          <a:p>
            <a:pPr marL="0" indent="0" algn="l">
              <a:lnSpc>
                <a:spcPts val="4550"/>
              </a:lnSpc>
              <a:buNone/>
            </a:pP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de </a:t>
            </a:r>
            <a:r>
              <a:rPr lang="en-US" sz="365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Séquence</a:t>
            </a: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endParaRPr lang="en-US" sz="36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5" name="Group 4">
            <a:extLst>
              <a:ext uri="{FF2B5EF4-FFF2-40B4-BE49-F238E27FC236}">
                <a16:creationId xmlns:a16="http://schemas.microsoft.com/office/drawing/2014/main" id="{A39A935A-96B5-5906-641F-649F18F73FEF}"/>
              </a:ext>
            </a:extLst>
          </p:cNvPr>
          <p:cNvGrpSpPr/>
          <p:nvPr/>
        </p:nvGrpSpPr>
        <p:grpSpPr>
          <a:xfrm>
            <a:off x="649486" y="3886795"/>
            <a:ext cx="5737860" cy="1292067"/>
            <a:chOff x="649486" y="3886795"/>
            <a:chExt cx="5737860" cy="1292067"/>
          </a:xfrm>
        </p:grpSpPr>
        <p:sp>
          <p:nvSpPr>
            <p:cNvPr id="17" name="Text 12">
              <a:extLst>
                <a:ext uri="{FF2B5EF4-FFF2-40B4-BE49-F238E27FC236}">
                  <a16:creationId xmlns:a16="http://schemas.microsoft.com/office/drawing/2014/main" id="{57714D27-42C8-47B1-29CA-C93B053CCA12}"/>
                </a:ext>
              </a:extLst>
            </p:cNvPr>
            <p:cNvSpPr/>
            <p:nvPr/>
          </p:nvSpPr>
          <p:spPr>
            <a:xfrm>
              <a:off x="649486" y="3886795"/>
              <a:ext cx="2319576" cy="289917"/>
            </a:xfrm>
            <a:prstGeom prst="rect">
              <a:avLst/>
            </a:prstGeom>
            <a:noFill/>
            <a:ln/>
          </p:spPr>
          <p:txBody>
            <a:bodyPr wrap="none" lIns="0" tIns="0" rIns="0" bIns="0" rtlCol="0" anchor="t"/>
            <a:lstStyle/>
            <a:p>
              <a:pPr marL="0" indent="0">
                <a:lnSpc>
                  <a:spcPts val="225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Authentification</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8" name="Text 13">
              <a:extLst>
                <a:ext uri="{FF2B5EF4-FFF2-40B4-BE49-F238E27FC236}">
                  <a16:creationId xmlns:a16="http://schemas.microsoft.com/office/drawing/2014/main" id="{7303F668-2556-8A61-567D-8E5A1BFF5B41}"/>
                </a:ext>
              </a:extLst>
            </p:cNvPr>
            <p:cNvSpPr/>
            <p:nvPr/>
          </p:nvSpPr>
          <p:spPr>
            <a:xfrm>
              <a:off x="649486" y="4288036"/>
              <a:ext cx="5737860" cy="890826"/>
            </a:xfrm>
            <a:prstGeom prst="rect">
              <a:avLst/>
            </a:prstGeom>
            <a:noFill/>
            <a:ln/>
          </p:spPr>
          <p:txBody>
            <a:bodyPr wrap="square" lIns="0" tIns="0" rIns="0" bIns="0" rtlCol="0" anchor="t"/>
            <a:lstStyle/>
            <a:p>
              <a:pPr marL="0" indent="0">
                <a:lnSpc>
                  <a:spcPts val="2300"/>
                </a:lnSpc>
                <a:buNone/>
              </a:pPr>
              <a:r>
                <a:rPr lang="en-US" sz="1600" dirty="0">
                  <a:solidFill>
                    <a:srgbClr val="4C4C4C"/>
                  </a:solidFill>
                  <a:latin typeface="Noto Serif" pitchFamily="34" charset="0"/>
                  <a:ea typeface="Noto Serif" pitchFamily="34" charset="-122"/>
                  <a:cs typeface="Noto Serif" pitchFamily="34" charset="-120"/>
                </a:rPr>
                <a:t>L'utilisateur soumet ses identifiants, le système interroge le service d'authentification pour validation et, en cas de succès, renvoie un jeton d'accès sécurisé.</a:t>
              </a:r>
              <a:endParaRPr lang="en-US" sz="1600" dirty="0"/>
            </a:p>
          </p:txBody>
        </p:sp>
      </p:grpSp>
      <p:pic>
        <p:nvPicPr>
          <p:cNvPr id="10" name="Picture 9" descr="A screenshot of a computer&#10;&#10;AI-generated content may be incorrect.">
            <a:extLst>
              <a:ext uri="{FF2B5EF4-FFF2-40B4-BE49-F238E27FC236}">
                <a16:creationId xmlns:a16="http://schemas.microsoft.com/office/drawing/2014/main" id="{EECDFEA1-CAAB-9396-ECE3-5DF431A2F0AC}"/>
              </a:ext>
            </a:extLst>
          </p:cNvPr>
          <p:cNvPicPr>
            <a:picLocks noChangeAspect="1"/>
          </p:cNvPicPr>
          <p:nvPr/>
        </p:nvPicPr>
        <p:blipFill>
          <a:blip r:embed="rId3"/>
          <a:stretch>
            <a:fillRect/>
          </a:stretch>
        </p:blipFill>
        <p:spPr>
          <a:xfrm>
            <a:off x="6598763" y="2321661"/>
            <a:ext cx="8031637" cy="5907939"/>
          </a:xfrm>
          <a:prstGeom prst="rect">
            <a:avLst/>
          </a:prstGeom>
        </p:spPr>
      </p:pic>
    </p:spTree>
    <p:extLst>
      <p:ext uri="{BB962C8B-B14F-4D97-AF65-F5344CB8AC3E}">
        <p14:creationId xmlns:p14="http://schemas.microsoft.com/office/powerpoint/2010/main" val="203880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91D48-4490-4A48-6DE2-99C9C009EB3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D5AF0DDE-FAE8-C11C-139C-7714035E4020}"/>
              </a:ext>
            </a:extLst>
          </p:cNvPr>
          <p:cNvSpPr/>
          <p:nvPr/>
        </p:nvSpPr>
        <p:spPr>
          <a:xfrm>
            <a:off x="649486" y="1289222"/>
            <a:ext cx="12986028" cy="579953"/>
          </a:xfrm>
          <a:prstGeom prst="rect">
            <a:avLst/>
          </a:prstGeom>
          <a:noFill/>
          <a:ln/>
        </p:spPr>
        <p:txBody>
          <a:bodyPr wrap="none" lIns="0" tIns="0" rIns="0" bIns="0" rtlCol="0" anchor="t"/>
          <a:lstStyle/>
          <a:p>
            <a:pPr marL="0" indent="0" algn="l">
              <a:lnSpc>
                <a:spcPts val="4550"/>
              </a:lnSpc>
              <a:buNone/>
            </a:pP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de </a:t>
            </a:r>
            <a:r>
              <a:rPr lang="en-US" sz="365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Séquence</a:t>
            </a: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endParaRPr lang="en-US" sz="36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5" name="Group 4">
            <a:extLst>
              <a:ext uri="{FF2B5EF4-FFF2-40B4-BE49-F238E27FC236}">
                <a16:creationId xmlns:a16="http://schemas.microsoft.com/office/drawing/2014/main" id="{3288F651-D92D-2385-98BF-DA47037F53DF}"/>
              </a:ext>
            </a:extLst>
          </p:cNvPr>
          <p:cNvGrpSpPr/>
          <p:nvPr/>
        </p:nvGrpSpPr>
        <p:grpSpPr>
          <a:xfrm>
            <a:off x="649486" y="3886795"/>
            <a:ext cx="5737860" cy="1292067"/>
            <a:chOff x="649486" y="3886795"/>
            <a:chExt cx="5737860" cy="1292067"/>
          </a:xfrm>
        </p:grpSpPr>
        <p:sp>
          <p:nvSpPr>
            <p:cNvPr id="17" name="Text 12">
              <a:extLst>
                <a:ext uri="{FF2B5EF4-FFF2-40B4-BE49-F238E27FC236}">
                  <a16:creationId xmlns:a16="http://schemas.microsoft.com/office/drawing/2014/main" id="{F2157D84-DA1B-6D71-2122-945BBE639E5F}"/>
                </a:ext>
              </a:extLst>
            </p:cNvPr>
            <p:cNvSpPr/>
            <p:nvPr/>
          </p:nvSpPr>
          <p:spPr>
            <a:xfrm>
              <a:off x="649486" y="3886795"/>
              <a:ext cx="2319576" cy="289917"/>
            </a:xfrm>
            <a:prstGeom prst="rect">
              <a:avLst/>
            </a:prstGeom>
            <a:noFill/>
            <a:ln/>
          </p:spPr>
          <p:txBody>
            <a:bodyPr wrap="none" lIns="0" tIns="0" rIns="0" bIns="0" rtlCol="0" anchor="t"/>
            <a:lstStyle/>
            <a:p>
              <a:pPr marL="0" indent="0">
                <a:lnSpc>
                  <a:spcPts val="225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Ajouter un </a:t>
              </a: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Employé</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8" name="Text 13">
              <a:extLst>
                <a:ext uri="{FF2B5EF4-FFF2-40B4-BE49-F238E27FC236}">
                  <a16:creationId xmlns:a16="http://schemas.microsoft.com/office/drawing/2014/main" id="{EE413006-3A2A-661D-0EA1-BB8ACA922988}"/>
                </a:ext>
              </a:extLst>
            </p:cNvPr>
            <p:cNvSpPr/>
            <p:nvPr/>
          </p:nvSpPr>
          <p:spPr>
            <a:xfrm>
              <a:off x="649486" y="4288036"/>
              <a:ext cx="5737860" cy="890826"/>
            </a:xfrm>
            <a:prstGeom prst="rect">
              <a:avLst/>
            </a:prstGeom>
            <a:noFill/>
            <a:ln/>
          </p:spPr>
          <p:txBody>
            <a:bodyPr wrap="square" lIns="0" tIns="0" rIns="0" bIns="0" rtlCol="0" anchor="t"/>
            <a:lstStyle/>
            <a:p>
              <a:pPr marL="0" indent="0">
                <a:lnSpc>
                  <a:spcPts val="2300"/>
                </a:lnSpc>
                <a:buNone/>
              </a:pPr>
              <a:r>
                <a:rPr lang="en-US" sz="1600" dirty="0">
                  <a:solidFill>
                    <a:srgbClr val="4C4C4C"/>
                  </a:solidFill>
                  <a:latin typeface="Noto Serif" pitchFamily="34" charset="0"/>
                  <a:ea typeface="Noto Serif" pitchFamily="34" charset="-122"/>
                  <a:cs typeface="Noto Serif" pitchFamily="34" charset="-120"/>
                </a:rPr>
                <a:t>L'administrateur </a:t>
              </a:r>
              <a:r>
                <a:rPr lang="en-US" sz="1600" dirty="0" err="1">
                  <a:solidFill>
                    <a:srgbClr val="4C4C4C"/>
                  </a:solidFill>
                  <a:latin typeface="Noto Serif" pitchFamily="34" charset="0"/>
                  <a:ea typeface="Noto Serif" pitchFamily="34" charset="-122"/>
                  <a:cs typeface="Noto Serif" pitchFamily="34" charset="-120"/>
                </a:rPr>
                <a:t>initie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l'action</a:t>
              </a:r>
              <a:r>
                <a:rPr lang="en-US" sz="1600" dirty="0">
                  <a:solidFill>
                    <a:srgbClr val="4C4C4C"/>
                  </a:solidFill>
                  <a:latin typeface="Noto Serif" pitchFamily="34" charset="0"/>
                  <a:ea typeface="Noto Serif" pitchFamily="34" charset="-122"/>
                  <a:cs typeface="Noto Serif" pitchFamily="34" charset="-120"/>
                </a:rPr>
                <a:t>, le </a:t>
              </a:r>
              <a:r>
                <a:rPr lang="en-US" sz="1600" dirty="0" err="1">
                  <a:solidFill>
                    <a:srgbClr val="4C4C4C"/>
                  </a:solidFill>
                  <a:latin typeface="Noto Serif" pitchFamily="34" charset="0"/>
                  <a:ea typeface="Noto Serif" pitchFamily="34" charset="-122"/>
                  <a:cs typeface="Noto Serif" pitchFamily="34" charset="-120"/>
                </a:rPr>
                <a:t>système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vérifie</a:t>
              </a:r>
              <a:r>
                <a:rPr lang="en-US" sz="1600" dirty="0">
                  <a:solidFill>
                    <a:srgbClr val="4C4C4C"/>
                  </a:solidFill>
                  <a:latin typeface="Noto Serif" pitchFamily="34" charset="0"/>
                  <a:ea typeface="Noto Serif" pitchFamily="34" charset="-122"/>
                  <a:cs typeface="Noto Serif" pitchFamily="34" charset="-120"/>
                </a:rPr>
                <a:t> la </a:t>
              </a:r>
              <a:r>
                <a:rPr lang="en-US" sz="1600" dirty="0" err="1">
                  <a:solidFill>
                    <a:srgbClr val="4C4C4C"/>
                  </a:solidFill>
                  <a:latin typeface="Noto Serif" pitchFamily="34" charset="0"/>
                  <a:ea typeface="Noto Serif" pitchFamily="34" charset="-122"/>
                  <a:cs typeface="Noto Serif" pitchFamily="34" charset="-120"/>
                </a:rPr>
                <a:t>validité</a:t>
              </a:r>
              <a:r>
                <a:rPr lang="en-US" sz="1600" dirty="0">
                  <a:solidFill>
                    <a:srgbClr val="4C4C4C"/>
                  </a:solidFill>
                  <a:latin typeface="Noto Serif" pitchFamily="34" charset="0"/>
                  <a:ea typeface="Noto Serif" pitchFamily="34" charset="-122"/>
                  <a:cs typeface="Noto Serif" pitchFamily="34" charset="-120"/>
                </a:rPr>
                <a:t> des données, les </a:t>
              </a:r>
              <a:r>
                <a:rPr lang="en-US" sz="1600" dirty="0" err="1">
                  <a:solidFill>
                    <a:srgbClr val="4C4C4C"/>
                  </a:solidFill>
                  <a:latin typeface="Noto Serif" pitchFamily="34" charset="0"/>
                  <a:ea typeface="Noto Serif" pitchFamily="34" charset="-122"/>
                  <a:cs typeface="Noto Serif" pitchFamily="34" charset="-120"/>
                </a:rPr>
                <a:t>enregistre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en</a:t>
              </a:r>
              <a:r>
                <a:rPr lang="en-US" sz="1600" dirty="0">
                  <a:solidFill>
                    <a:srgbClr val="4C4C4C"/>
                  </a:solidFill>
                  <a:latin typeface="Noto Serif" pitchFamily="34" charset="0"/>
                  <a:ea typeface="Noto Serif" pitchFamily="34" charset="-122"/>
                  <a:cs typeface="Noto Serif" pitchFamily="34" charset="-120"/>
                </a:rPr>
                <a:t> base et </a:t>
              </a:r>
              <a:r>
                <a:rPr lang="en-US" sz="1600" dirty="0" err="1">
                  <a:solidFill>
                    <a:srgbClr val="4C4C4C"/>
                  </a:solidFill>
                  <a:latin typeface="Noto Serif" pitchFamily="34" charset="0"/>
                  <a:ea typeface="Noto Serif" pitchFamily="34" charset="-122"/>
                  <a:cs typeface="Noto Serif" pitchFamily="34" charset="-120"/>
                </a:rPr>
                <a:t>confirme</a:t>
              </a:r>
              <a:r>
                <a:rPr lang="en-US" sz="1600" dirty="0">
                  <a:solidFill>
                    <a:srgbClr val="4C4C4C"/>
                  </a:solidFill>
                  <a:latin typeface="Noto Serif" pitchFamily="34" charset="0"/>
                  <a:ea typeface="Noto Serif" pitchFamily="34" charset="-122"/>
                  <a:cs typeface="Noto Serif" pitchFamily="34" charset="-120"/>
                </a:rPr>
                <a:t> la </a:t>
              </a:r>
              <a:r>
                <a:rPr lang="en-US" sz="1600" dirty="0" err="1">
                  <a:solidFill>
                    <a:srgbClr val="4C4C4C"/>
                  </a:solidFill>
                  <a:latin typeface="Noto Serif" pitchFamily="34" charset="0"/>
                  <a:ea typeface="Noto Serif" pitchFamily="34" charset="-122"/>
                  <a:cs typeface="Noto Serif" pitchFamily="34" charset="-120"/>
                </a:rPr>
                <a:t>création</a:t>
              </a:r>
              <a:r>
                <a:rPr lang="en-US" sz="1600" dirty="0">
                  <a:solidFill>
                    <a:srgbClr val="4C4C4C"/>
                  </a:solidFill>
                  <a:latin typeface="Noto Serif" pitchFamily="34" charset="0"/>
                  <a:ea typeface="Noto Serif" pitchFamily="34" charset="-122"/>
                  <a:cs typeface="Noto Serif" pitchFamily="34" charset="-120"/>
                </a:rPr>
                <a:t> du </a:t>
              </a:r>
              <a:r>
                <a:rPr lang="en-US" sz="1600" dirty="0" err="1">
                  <a:solidFill>
                    <a:srgbClr val="4C4C4C"/>
                  </a:solidFill>
                  <a:latin typeface="Noto Serif" pitchFamily="34" charset="0"/>
                  <a:ea typeface="Noto Serif" pitchFamily="34" charset="-122"/>
                  <a:cs typeface="Noto Serif" pitchFamily="34" charset="-120"/>
                </a:rPr>
                <a:t>profil</a:t>
              </a:r>
              <a:r>
                <a:rPr lang="en-US" sz="1600" dirty="0">
                  <a:solidFill>
                    <a:srgbClr val="4C4C4C"/>
                  </a:solidFill>
                  <a:latin typeface="Noto Serif" pitchFamily="34" charset="0"/>
                  <a:ea typeface="Noto Serif" pitchFamily="34" charset="-122"/>
                  <a:cs typeface="Noto Serif" pitchFamily="34" charset="-120"/>
                </a:rPr>
                <a:t>.</a:t>
              </a:r>
              <a:endParaRPr lang="en-US" sz="1600" dirty="0"/>
            </a:p>
          </p:txBody>
        </p:sp>
      </p:grpSp>
      <p:pic>
        <p:nvPicPr>
          <p:cNvPr id="4" name="Picture 3" descr="A diagram of a work flow&#10;&#10;AI-generated content may be incorrect.">
            <a:extLst>
              <a:ext uri="{FF2B5EF4-FFF2-40B4-BE49-F238E27FC236}">
                <a16:creationId xmlns:a16="http://schemas.microsoft.com/office/drawing/2014/main" id="{86404B86-02FD-334B-871A-04B36906629C}"/>
              </a:ext>
            </a:extLst>
          </p:cNvPr>
          <p:cNvPicPr>
            <a:picLocks noChangeAspect="1"/>
          </p:cNvPicPr>
          <p:nvPr/>
        </p:nvPicPr>
        <p:blipFill>
          <a:blip r:embed="rId3"/>
          <a:stretch>
            <a:fillRect/>
          </a:stretch>
        </p:blipFill>
        <p:spPr>
          <a:xfrm>
            <a:off x="6504495" y="2290713"/>
            <a:ext cx="8125905" cy="5938887"/>
          </a:xfrm>
          <a:prstGeom prst="rect">
            <a:avLst/>
          </a:prstGeom>
        </p:spPr>
      </p:pic>
    </p:spTree>
    <p:extLst>
      <p:ext uri="{BB962C8B-B14F-4D97-AF65-F5344CB8AC3E}">
        <p14:creationId xmlns:p14="http://schemas.microsoft.com/office/powerpoint/2010/main" val="130253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381053" y="3471029"/>
            <a:ext cx="5868293" cy="1287542"/>
          </a:xfrm>
          <a:prstGeom prst="rect">
            <a:avLst/>
          </a:prstGeom>
          <a:noFill/>
          <a:ln/>
        </p:spPr>
        <p:txBody>
          <a:bodyPr wrap="square" lIns="0" tIns="0" rIns="0" bIns="0" rtlCol="0" anchor="t"/>
          <a:lstStyle/>
          <a:p>
            <a:pPr marL="0" indent="0" algn="l">
              <a:lnSpc>
                <a:spcPts val="5050"/>
              </a:lnSpc>
              <a:buNone/>
            </a:pPr>
            <a:r>
              <a:rPr lang="en-US" sz="4050" b="1" dirty="0">
                <a:solidFill>
                  <a:srgbClr val="3A3A3A"/>
                </a:solidFill>
                <a:latin typeface="Noto Serif" panose="02020600060500020200" pitchFamily="18" charset="0"/>
                <a:ea typeface="Noto Serif" panose="02020600060500020200" pitchFamily="18" charset="0"/>
                <a:cs typeface="Noto Serif" panose="02020600060500020200" pitchFamily="18" charset="0"/>
              </a:rPr>
              <a:t>Introduction Générale</a:t>
            </a:r>
            <a:endParaRPr lang="en-US" sz="4050" b="1" dirty="0">
              <a:latin typeface="Noto Serif" panose="02020600060500020200" pitchFamily="18" charset="0"/>
              <a:ea typeface="Noto Serif" panose="02020600060500020200" pitchFamily="18" charset="0"/>
              <a:cs typeface="Noto Serif" panose="02020600060500020200"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A19C0-B9DF-3A1B-87BC-0FF0B4DEC6CE}"/>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969DB922-70F4-FF8E-18BB-300FC2CD1349}"/>
              </a:ext>
            </a:extLst>
          </p:cNvPr>
          <p:cNvSpPr/>
          <p:nvPr/>
        </p:nvSpPr>
        <p:spPr>
          <a:xfrm>
            <a:off x="649486" y="1289222"/>
            <a:ext cx="12986028" cy="579953"/>
          </a:xfrm>
          <a:prstGeom prst="rect">
            <a:avLst/>
          </a:prstGeom>
          <a:noFill/>
          <a:ln/>
        </p:spPr>
        <p:txBody>
          <a:bodyPr wrap="none" lIns="0" tIns="0" rIns="0" bIns="0" rtlCol="0" anchor="t"/>
          <a:lstStyle/>
          <a:p>
            <a:pPr marL="0" indent="0" algn="l">
              <a:lnSpc>
                <a:spcPts val="4550"/>
              </a:lnSpc>
              <a:buNone/>
            </a:pP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de </a:t>
            </a:r>
            <a:r>
              <a:rPr lang="en-US" sz="365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Séquence</a:t>
            </a: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endParaRPr lang="en-US" sz="36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5" name="Group 4">
            <a:extLst>
              <a:ext uri="{FF2B5EF4-FFF2-40B4-BE49-F238E27FC236}">
                <a16:creationId xmlns:a16="http://schemas.microsoft.com/office/drawing/2014/main" id="{2A071589-B3BB-8AA0-65F9-35232293A141}"/>
              </a:ext>
            </a:extLst>
          </p:cNvPr>
          <p:cNvGrpSpPr/>
          <p:nvPr/>
        </p:nvGrpSpPr>
        <p:grpSpPr>
          <a:xfrm>
            <a:off x="649486" y="3886795"/>
            <a:ext cx="5232840" cy="1292067"/>
            <a:chOff x="649486" y="3886795"/>
            <a:chExt cx="5737860" cy="1292067"/>
          </a:xfrm>
        </p:grpSpPr>
        <p:sp>
          <p:nvSpPr>
            <p:cNvPr id="17" name="Text 12">
              <a:extLst>
                <a:ext uri="{FF2B5EF4-FFF2-40B4-BE49-F238E27FC236}">
                  <a16:creationId xmlns:a16="http://schemas.microsoft.com/office/drawing/2014/main" id="{02925E1B-F3F8-1DC1-BA74-FE1A6D71B439}"/>
                </a:ext>
              </a:extLst>
            </p:cNvPr>
            <p:cNvSpPr/>
            <p:nvPr/>
          </p:nvSpPr>
          <p:spPr>
            <a:xfrm>
              <a:off x="649486" y="3886795"/>
              <a:ext cx="2319576" cy="289917"/>
            </a:xfrm>
            <a:prstGeom prst="rect">
              <a:avLst/>
            </a:prstGeom>
            <a:noFill/>
            <a:ln/>
          </p:spPr>
          <p:txBody>
            <a:bodyPr wrap="none" lIns="0" tIns="0" rIns="0" bIns="0" rtlCol="0" anchor="t"/>
            <a:lstStyle/>
            <a:p>
              <a:pPr marL="0" indent="0" algn="l">
                <a:lnSpc>
                  <a:spcPts val="225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Calculer le </a:t>
              </a: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Salaire</a:t>
              </a: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 </a:t>
              </a: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Mensuel</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8" name="Text 13">
              <a:extLst>
                <a:ext uri="{FF2B5EF4-FFF2-40B4-BE49-F238E27FC236}">
                  <a16:creationId xmlns:a16="http://schemas.microsoft.com/office/drawing/2014/main" id="{66162D91-A546-91FA-1FEC-5B105B5D0270}"/>
                </a:ext>
              </a:extLst>
            </p:cNvPr>
            <p:cNvSpPr/>
            <p:nvPr/>
          </p:nvSpPr>
          <p:spPr>
            <a:xfrm>
              <a:off x="649486" y="4288036"/>
              <a:ext cx="5737860" cy="890826"/>
            </a:xfrm>
            <a:prstGeom prst="rect">
              <a:avLst/>
            </a:prstGeom>
            <a:noFill/>
            <a:ln/>
          </p:spPr>
          <p:txBody>
            <a:bodyPr wrap="square" lIns="0" tIns="0" rIns="0" bIns="0" rtlCol="0" anchor="t"/>
            <a:lstStyle/>
            <a:p>
              <a:pPr marL="0" indent="0" algn="l">
                <a:lnSpc>
                  <a:spcPts val="2300"/>
                </a:lnSpc>
                <a:buNone/>
              </a:pPr>
              <a:r>
                <a:rPr lang="en-US" sz="1600" dirty="0">
                  <a:solidFill>
                    <a:srgbClr val="4C4C4C"/>
                  </a:solidFill>
                  <a:latin typeface="Noto Serif" pitchFamily="34" charset="0"/>
                  <a:ea typeface="Noto Serif" pitchFamily="34" charset="-122"/>
                  <a:cs typeface="Noto Serif" pitchFamily="34" charset="-120"/>
                </a:rPr>
                <a:t>Le module de </a:t>
              </a:r>
              <a:r>
                <a:rPr lang="en-US" sz="1600" dirty="0" err="1">
                  <a:solidFill>
                    <a:srgbClr val="4C4C4C"/>
                  </a:solidFill>
                  <a:latin typeface="Noto Serif" pitchFamily="34" charset="0"/>
                  <a:ea typeface="Noto Serif" pitchFamily="34" charset="-122"/>
                  <a:cs typeface="Noto Serif" pitchFamily="34" charset="-120"/>
                </a:rPr>
                <a:t>paie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interagit</a:t>
              </a:r>
              <a:r>
                <a:rPr lang="en-US" sz="1600" dirty="0">
                  <a:solidFill>
                    <a:srgbClr val="4C4C4C"/>
                  </a:solidFill>
                  <a:latin typeface="Noto Serif" pitchFamily="34" charset="0"/>
                  <a:ea typeface="Noto Serif" pitchFamily="34" charset="-122"/>
                  <a:cs typeface="Noto Serif" pitchFamily="34" charset="-120"/>
                </a:rPr>
                <a:t> avec la base de données pour </a:t>
              </a:r>
              <a:r>
                <a:rPr lang="en-US" sz="1600" dirty="0" err="1">
                  <a:solidFill>
                    <a:srgbClr val="4C4C4C"/>
                  </a:solidFill>
                  <a:latin typeface="Noto Serif" pitchFamily="34" charset="0"/>
                  <a:ea typeface="Noto Serif" pitchFamily="34" charset="-122"/>
                  <a:cs typeface="Noto Serif" pitchFamily="34" charset="-120"/>
                </a:rPr>
                <a:t>récupérer</a:t>
              </a:r>
              <a:r>
                <a:rPr lang="en-US" sz="1600" dirty="0">
                  <a:solidFill>
                    <a:srgbClr val="4C4C4C"/>
                  </a:solidFill>
                  <a:latin typeface="Noto Serif" pitchFamily="34" charset="0"/>
                  <a:ea typeface="Noto Serif" pitchFamily="34" charset="-122"/>
                  <a:cs typeface="Noto Serif" pitchFamily="34" charset="-120"/>
                </a:rPr>
                <a:t> les </a:t>
              </a:r>
              <a:r>
                <a:rPr lang="en-US" sz="1600" dirty="0" err="1">
                  <a:solidFill>
                    <a:srgbClr val="4C4C4C"/>
                  </a:solidFill>
                  <a:latin typeface="Noto Serif" pitchFamily="34" charset="0"/>
                  <a:ea typeface="Noto Serif" pitchFamily="34" charset="-122"/>
                  <a:cs typeface="Noto Serif" pitchFamily="34" charset="-120"/>
                </a:rPr>
                <a:t>informations</a:t>
              </a:r>
              <a:r>
                <a:rPr lang="en-US" sz="1600" dirty="0">
                  <a:solidFill>
                    <a:srgbClr val="4C4C4C"/>
                  </a:solidFill>
                  <a:latin typeface="Noto Serif" pitchFamily="34" charset="0"/>
                  <a:ea typeface="Noto Serif" pitchFamily="34" charset="-122"/>
                  <a:cs typeface="Noto Serif" pitchFamily="34" charset="-120"/>
                </a:rPr>
                <a:t> de </a:t>
              </a:r>
              <a:r>
                <a:rPr lang="en-US" sz="1600" dirty="0" err="1">
                  <a:solidFill>
                    <a:srgbClr val="4C4C4C"/>
                  </a:solidFill>
                  <a:latin typeface="Noto Serif" pitchFamily="34" charset="0"/>
                  <a:ea typeface="Noto Serif" pitchFamily="34" charset="-122"/>
                  <a:cs typeface="Noto Serif" pitchFamily="34" charset="-120"/>
                </a:rPr>
                <a:t>présence</a:t>
              </a:r>
              <a:r>
                <a:rPr lang="en-US" sz="1600" dirty="0">
                  <a:solidFill>
                    <a:srgbClr val="4C4C4C"/>
                  </a:solidFill>
                  <a:latin typeface="Noto Serif" pitchFamily="34" charset="0"/>
                  <a:ea typeface="Noto Serif" pitchFamily="34" charset="-122"/>
                  <a:cs typeface="Noto Serif" pitchFamily="34" charset="-120"/>
                </a:rPr>
                <a:t> et les </a:t>
              </a:r>
              <a:r>
                <a:rPr lang="en-US" sz="1600" dirty="0" err="1">
                  <a:solidFill>
                    <a:srgbClr val="4C4C4C"/>
                  </a:solidFill>
                  <a:latin typeface="Noto Serif" pitchFamily="34" charset="0"/>
                  <a:ea typeface="Noto Serif" pitchFamily="34" charset="-122"/>
                  <a:cs typeface="Noto Serif" pitchFamily="34" charset="-120"/>
                </a:rPr>
                <a:t>règles</a:t>
              </a:r>
              <a:r>
                <a:rPr lang="en-US" sz="1600" dirty="0">
                  <a:solidFill>
                    <a:srgbClr val="4C4C4C"/>
                  </a:solidFill>
                  <a:latin typeface="Noto Serif" pitchFamily="34" charset="0"/>
                  <a:ea typeface="Noto Serif" pitchFamily="34" charset="-122"/>
                  <a:cs typeface="Noto Serif" pitchFamily="34" charset="-120"/>
                </a:rPr>
                <a:t> de </a:t>
              </a:r>
              <a:r>
                <a:rPr lang="en-US" sz="1600" dirty="0" err="1">
                  <a:solidFill>
                    <a:srgbClr val="4C4C4C"/>
                  </a:solidFill>
                  <a:latin typeface="Noto Serif" pitchFamily="34" charset="0"/>
                  <a:ea typeface="Noto Serif" pitchFamily="34" charset="-122"/>
                  <a:cs typeface="Noto Serif" pitchFamily="34" charset="-120"/>
                </a:rPr>
                <a:t>calcul</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puis</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renvoie</a:t>
              </a:r>
              <a:r>
                <a:rPr lang="en-US" sz="1600" dirty="0">
                  <a:solidFill>
                    <a:srgbClr val="4C4C4C"/>
                  </a:solidFill>
                  <a:latin typeface="Noto Serif" pitchFamily="34" charset="0"/>
                  <a:ea typeface="Noto Serif" pitchFamily="34" charset="-122"/>
                  <a:cs typeface="Noto Serif" pitchFamily="34" charset="-120"/>
                </a:rPr>
                <a:t> le </a:t>
              </a:r>
              <a:r>
                <a:rPr lang="en-US" sz="1600" dirty="0" err="1">
                  <a:solidFill>
                    <a:srgbClr val="4C4C4C"/>
                  </a:solidFill>
                  <a:latin typeface="Noto Serif" pitchFamily="34" charset="0"/>
                  <a:ea typeface="Noto Serif" pitchFamily="34" charset="-122"/>
                  <a:cs typeface="Noto Serif" pitchFamily="34" charset="-120"/>
                </a:rPr>
                <a:t>salaire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calculé</a:t>
              </a:r>
              <a:r>
                <a:rPr lang="en-US" sz="1600" dirty="0">
                  <a:solidFill>
                    <a:srgbClr val="4C4C4C"/>
                  </a:solidFill>
                  <a:latin typeface="Noto Serif" pitchFamily="34" charset="0"/>
                  <a:ea typeface="Noto Serif" pitchFamily="34" charset="-122"/>
                  <a:cs typeface="Noto Serif" pitchFamily="34" charset="-120"/>
                </a:rPr>
                <a:t> au </a:t>
              </a:r>
              <a:r>
                <a:rPr lang="en-US" sz="1600" dirty="0" err="1">
                  <a:solidFill>
                    <a:srgbClr val="4C4C4C"/>
                  </a:solidFill>
                  <a:latin typeface="Noto Serif" pitchFamily="34" charset="0"/>
                  <a:ea typeface="Noto Serif" pitchFamily="34" charset="-122"/>
                  <a:cs typeface="Noto Serif" pitchFamily="34" charset="-120"/>
                </a:rPr>
                <a:t>responsable</a:t>
              </a:r>
              <a:r>
                <a:rPr lang="en-US" sz="1600" dirty="0">
                  <a:solidFill>
                    <a:srgbClr val="4C4C4C"/>
                  </a:solidFill>
                  <a:latin typeface="Noto Serif" pitchFamily="34" charset="0"/>
                  <a:ea typeface="Noto Serif" pitchFamily="34" charset="-122"/>
                  <a:cs typeface="Noto Serif" pitchFamily="34" charset="-120"/>
                </a:rPr>
                <a:t> RH.</a:t>
              </a:r>
              <a:endParaRPr lang="en-US" sz="1600" dirty="0"/>
            </a:p>
          </p:txBody>
        </p:sp>
      </p:grpSp>
      <p:pic>
        <p:nvPicPr>
          <p:cNvPr id="6" name="Picture 5" descr="A diagram of a company&#10;&#10;AI-generated content may be incorrect.">
            <a:extLst>
              <a:ext uri="{FF2B5EF4-FFF2-40B4-BE49-F238E27FC236}">
                <a16:creationId xmlns:a16="http://schemas.microsoft.com/office/drawing/2014/main" id="{DCF123C5-7C1D-41A9-71BF-DC50759F0D0A}"/>
              </a:ext>
            </a:extLst>
          </p:cNvPr>
          <p:cNvPicPr>
            <a:picLocks noChangeAspect="1"/>
          </p:cNvPicPr>
          <p:nvPr/>
        </p:nvPicPr>
        <p:blipFill>
          <a:blip r:embed="rId3"/>
          <a:stretch>
            <a:fillRect/>
          </a:stretch>
        </p:blipFill>
        <p:spPr>
          <a:xfrm>
            <a:off x="6029325" y="2469823"/>
            <a:ext cx="8601075" cy="5759777"/>
          </a:xfrm>
          <a:prstGeom prst="rect">
            <a:avLst/>
          </a:prstGeom>
        </p:spPr>
      </p:pic>
    </p:spTree>
    <p:extLst>
      <p:ext uri="{BB962C8B-B14F-4D97-AF65-F5344CB8AC3E}">
        <p14:creationId xmlns:p14="http://schemas.microsoft.com/office/powerpoint/2010/main" val="2414402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E288C-B946-5EA4-267E-2145861F030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1164CC9-B8EC-37B6-67B3-7CCA0CCE3CCE}"/>
              </a:ext>
            </a:extLst>
          </p:cNvPr>
          <p:cNvSpPr/>
          <p:nvPr/>
        </p:nvSpPr>
        <p:spPr>
          <a:xfrm>
            <a:off x="649486" y="1289222"/>
            <a:ext cx="12986028" cy="579953"/>
          </a:xfrm>
          <a:prstGeom prst="rect">
            <a:avLst/>
          </a:prstGeom>
          <a:noFill/>
          <a:ln/>
        </p:spPr>
        <p:txBody>
          <a:bodyPr wrap="none" lIns="0" tIns="0" rIns="0" bIns="0" rtlCol="0" anchor="t"/>
          <a:lstStyle/>
          <a:p>
            <a:pPr marL="0" indent="0" algn="l">
              <a:lnSpc>
                <a:spcPts val="4550"/>
              </a:lnSpc>
              <a:buNone/>
            </a:pP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de </a:t>
            </a:r>
            <a:r>
              <a:rPr lang="en-US" sz="365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Séquence</a:t>
            </a: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endParaRPr lang="en-US" sz="36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5" name="Group 4">
            <a:extLst>
              <a:ext uri="{FF2B5EF4-FFF2-40B4-BE49-F238E27FC236}">
                <a16:creationId xmlns:a16="http://schemas.microsoft.com/office/drawing/2014/main" id="{53420245-4CD8-DD2B-69CF-E53BD814F896}"/>
              </a:ext>
            </a:extLst>
          </p:cNvPr>
          <p:cNvGrpSpPr/>
          <p:nvPr/>
        </p:nvGrpSpPr>
        <p:grpSpPr>
          <a:xfrm>
            <a:off x="649486" y="3886795"/>
            <a:ext cx="5232840" cy="1703300"/>
            <a:chOff x="649486" y="3886795"/>
            <a:chExt cx="5737860" cy="1292067"/>
          </a:xfrm>
        </p:grpSpPr>
        <p:sp>
          <p:nvSpPr>
            <p:cNvPr id="17" name="Text 12">
              <a:extLst>
                <a:ext uri="{FF2B5EF4-FFF2-40B4-BE49-F238E27FC236}">
                  <a16:creationId xmlns:a16="http://schemas.microsoft.com/office/drawing/2014/main" id="{C5336321-DC65-FA85-5AE8-0BB10752FF56}"/>
                </a:ext>
              </a:extLst>
            </p:cNvPr>
            <p:cNvSpPr/>
            <p:nvPr/>
          </p:nvSpPr>
          <p:spPr>
            <a:xfrm>
              <a:off x="649486" y="3886795"/>
              <a:ext cx="2319576" cy="289917"/>
            </a:xfrm>
            <a:prstGeom prst="rect">
              <a:avLst/>
            </a:prstGeom>
            <a:noFill/>
            <a:ln/>
          </p:spPr>
          <p:txBody>
            <a:bodyPr wrap="none" lIns="0" tIns="0" rIns="0" bIns="0" rtlCol="0" anchor="t"/>
            <a:lstStyle/>
            <a:p>
              <a:pPr marL="0" indent="0" algn="l">
                <a:lnSpc>
                  <a:spcPts val="225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Export PDF</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8" name="Text 13">
              <a:extLst>
                <a:ext uri="{FF2B5EF4-FFF2-40B4-BE49-F238E27FC236}">
                  <a16:creationId xmlns:a16="http://schemas.microsoft.com/office/drawing/2014/main" id="{7C903605-962D-D40B-E6A9-4086322F9207}"/>
                </a:ext>
              </a:extLst>
            </p:cNvPr>
            <p:cNvSpPr/>
            <p:nvPr/>
          </p:nvSpPr>
          <p:spPr>
            <a:xfrm>
              <a:off x="649486" y="4288036"/>
              <a:ext cx="5737860" cy="890826"/>
            </a:xfrm>
            <a:prstGeom prst="rect">
              <a:avLst/>
            </a:prstGeom>
            <a:noFill/>
            <a:ln/>
          </p:spPr>
          <p:txBody>
            <a:bodyPr wrap="square" lIns="0" tIns="0" rIns="0" bIns="0" rtlCol="0" anchor="t"/>
            <a:lstStyle/>
            <a:p>
              <a:pPr marL="0" indent="0" algn="l">
                <a:lnSpc>
                  <a:spcPts val="2300"/>
                </a:lnSpc>
                <a:buNone/>
              </a:pPr>
              <a:r>
                <a:rPr lang="en-US" sz="1600" dirty="0">
                  <a:solidFill>
                    <a:srgbClr val="4C4C4C"/>
                  </a:solidFill>
                  <a:latin typeface="Noto Serif" pitchFamily="34" charset="0"/>
                  <a:ea typeface="Noto Serif" pitchFamily="34" charset="-122"/>
                  <a:cs typeface="Noto Serif" pitchFamily="34" charset="-120"/>
                </a:rPr>
                <a:t>Le </a:t>
              </a:r>
              <a:r>
                <a:rPr lang="en-US" sz="1600" dirty="0" err="1">
                  <a:solidFill>
                    <a:srgbClr val="4C4C4C"/>
                  </a:solidFill>
                  <a:latin typeface="Noto Serif" pitchFamily="34" charset="0"/>
                  <a:ea typeface="Noto Serif" pitchFamily="34" charset="-122"/>
                  <a:cs typeface="Noto Serif" pitchFamily="34" charset="-120"/>
                </a:rPr>
                <a:t>responsable</a:t>
              </a:r>
              <a:r>
                <a:rPr lang="en-US" sz="1600" dirty="0">
                  <a:solidFill>
                    <a:srgbClr val="4C4C4C"/>
                  </a:solidFill>
                  <a:latin typeface="Noto Serif" pitchFamily="34" charset="0"/>
                  <a:ea typeface="Noto Serif" pitchFamily="34" charset="-122"/>
                  <a:cs typeface="Noto Serif" pitchFamily="34" charset="-120"/>
                </a:rPr>
                <a:t> RH </a:t>
              </a:r>
              <a:r>
                <a:rPr lang="en-US" sz="1600" dirty="0" err="1">
                  <a:solidFill>
                    <a:srgbClr val="4C4C4C"/>
                  </a:solidFill>
                  <a:latin typeface="Noto Serif" pitchFamily="34" charset="0"/>
                  <a:ea typeface="Noto Serif" pitchFamily="34" charset="-122"/>
                  <a:cs typeface="Noto Serif" pitchFamily="34" charset="-120"/>
                </a:rPr>
                <a:t>demande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l'export</a:t>
              </a:r>
              <a:r>
                <a:rPr lang="en-US" sz="1600" dirty="0">
                  <a:solidFill>
                    <a:srgbClr val="4C4C4C"/>
                  </a:solidFill>
                  <a:latin typeface="Noto Serif" pitchFamily="34" charset="0"/>
                  <a:ea typeface="Noto Serif" pitchFamily="34" charset="-122"/>
                  <a:cs typeface="Noto Serif" pitchFamily="34" charset="-120"/>
                </a:rPr>
                <a:t>, le </a:t>
              </a:r>
              <a:r>
                <a:rPr lang="en-US" sz="1600" dirty="0" err="1">
                  <a:solidFill>
                    <a:srgbClr val="4C4C4C"/>
                  </a:solidFill>
                  <a:latin typeface="Noto Serif" pitchFamily="34" charset="0"/>
                  <a:ea typeface="Noto Serif" pitchFamily="34" charset="-122"/>
                  <a:cs typeface="Noto Serif" pitchFamily="34" charset="-120"/>
                </a:rPr>
                <a:t>système</a:t>
              </a:r>
              <a:r>
                <a:rPr lang="en-US" sz="1600" dirty="0">
                  <a:solidFill>
                    <a:srgbClr val="4C4C4C"/>
                  </a:solidFill>
                  <a:latin typeface="Noto Serif" pitchFamily="34" charset="0"/>
                  <a:ea typeface="Noto Serif" pitchFamily="34" charset="-122"/>
                  <a:cs typeface="Noto Serif" pitchFamily="34" charset="-120"/>
                </a:rPr>
                <a:t> </a:t>
              </a:r>
              <a:r>
                <a:rPr lang="en-US" sz="1600" dirty="0" err="1">
                  <a:solidFill>
                    <a:srgbClr val="4C4C4C"/>
                  </a:solidFill>
                  <a:latin typeface="Noto Serif" pitchFamily="34" charset="0"/>
                  <a:ea typeface="Noto Serif" pitchFamily="34" charset="-122"/>
                  <a:cs typeface="Noto Serif" pitchFamily="34" charset="-120"/>
                </a:rPr>
                <a:t>récupère</a:t>
              </a:r>
              <a:r>
                <a:rPr lang="en-US" sz="1600" dirty="0">
                  <a:solidFill>
                    <a:srgbClr val="4C4C4C"/>
                  </a:solidFill>
                  <a:latin typeface="Noto Serif" pitchFamily="34" charset="0"/>
                  <a:ea typeface="Noto Serif" pitchFamily="34" charset="-122"/>
                  <a:cs typeface="Noto Serif" pitchFamily="34" charset="-120"/>
                </a:rPr>
                <a:t> les données de </a:t>
              </a:r>
              <a:r>
                <a:rPr lang="en-US" sz="1600" dirty="0" err="1">
                  <a:solidFill>
                    <a:srgbClr val="4C4C4C"/>
                  </a:solidFill>
                  <a:latin typeface="Noto Serif" pitchFamily="34" charset="0"/>
                  <a:ea typeface="Noto Serif" pitchFamily="34" charset="-122"/>
                  <a:cs typeface="Noto Serif" pitchFamily="34" charset="-120"/>
                </a:rPr>
                <a:t>paie</a:t>
              </a:r>
              <a:r>
                <a:rPr lang="en-US" sz="1600" dirty="0">
                  <a:solidFill>
                    <a:srgbClr val="4C4C4C"/>
                  </a:solidFill>
                  <a:latin typeface="Noto Serif" pitchFamily="34" charset="0"/>
                  <a:ea typeface="Noto Serif" pitchFamily="34" charset="-122"/>
                  <a:cs typeface="Noto Serif" pitchFamily="34" charset="-120"/>
                </a:rPr>
                <a:t>, les </a:t>
              </a:r>
              <a:r>
                <a:rPr lang="en-US" sz="1600" dirty="0" err="1">
                  <a:solidFill>
                    <a:srgbClr val="4C4C4C"/>
                  </a:solidFill>
                  <a:latin typeface="Noto Serif" pitchFamily="34" charset="0"/>
                  <a:ea typeface="Noto Serif" pitchFamily="34" charset="-122"/>
                  <a:cs typeface="Noto Serif" pitchFamily="34" charset="-120"/>
                </a:rPr>
                <a:t>formate</a:t>
              </a:r>
              <a:r>
                <a:rPr lang="en-US" sz="1600" dirty="0">
                  <a:solidFill>
                    <a:srgbClr val="4C4C4C"/>
                  </a:solidFill>
                  <a:latin typeface="Noto Serif" pitchFamily="34" charset="0"/>
                  <a:ea typeface="Noto Serif" pitchFamily="34" charset="-122"/>
                  <a:cs typeface="Noto Serif" pitchFamily="34" charset="-120"/>
                </a:rPr>
                <a:t> et </a:t>
              </a:r>
              <a:r>
                <a:rPr lang="en-US" sz="1600" dirty="0" err="1">
                  <a:solidFill>
                    <a:srgbClr val="4C4C4C"/>
                  </a:solidFill>
                  <a:latin typeface="Noto Serif" pitchFamily="34" charset="0"/>
                  <a:ea typeface="Noto Serif" pitchFamily="34" charset="-122"/>
                  <a:cs typeface="Noto Serif" pitchFamily="34" charset="-120"/>
                </a:rPr>
                <a:t>génère</a:t>
              </a:r>
              <a:r>
                <a:rPr lang="en-US" sz="1600" dirty="0">
                  <a:solidFill>
                    <a:srgbClr val="4C4C4C"/>
                  </a:solidFill>
                  <a:latin typeface="Noto Serif" pitchFamily="34" charset="0"/>
                  <a:ea typeface="Noto Serif" pitchFamily="34" charset="-122"/>
                  <a:cs typeface="Noto Serif" pitchFamily="34" charset="-120"/>
                </a:rPr>
                <a:t> le </a:t>
              </a:r>
              <a:r>
                <a:rPr lang="en-US" sz="1600" dirty="0" err="1">
                  <a:solidFill>
                    <a:srgbClr val="4C4C4C"/>
                  </a:solidFill>
                  <a:latin typeface="Noto Serif" pitchFamily="34" charset="0"/>
                  <a:ea typeface="Noto Serif" pitchFamily="34" charset="-122"/>
                  <a:cs typeface="Noto Serif" pitchFamily="34" charset="-120"/>
                </a:rPr>
                <a:t>fichier</a:t>
              </a:r>
              <a:r>
                <a:rPr lang="en-US" sz="1600" dirty="0">
                  <a:solidFill>
                    <a:srgbClr val="4C4C4C"/>
                  </a:solidFill>
                  <a:latin typeface="Noto Serif" pitchFamily="34" charset="0"/>
                  <a:ea typeface="Noto Serif" pitchFamily="34" charset="-122"/>
                  <a:cs typeface="Noto Serif" pitchFamily="34" charset="-120"/>
                </a:rPr>
                <a:t> PDF qui </a:t>
              </a:r>
              <a:r>
                <a:rPr lang="en-US" sz="1600" dirty="0" err="1">
                  <a:solidFill>
                    <a:srgbClr val="4C4C4C"/>
                  </a:solidFill>
                  <a:latin typeface="Noto Serif" pitchFamily="34" charset="0"/>
                  <a:ea typeface="Noto Serif" pitchFamily="34" charset="-122"/>
                  <a:cs typeface="Noto Serif" pitchFamily="34" charset="-120"/>
                </a:rPr>
                <a:t>est</a:t>
              </a:r>
              <a:r>
                <a:rPr lang="en-US" sz="1600" dirty="0">
                  <a:solidFill>
                    <a:srgbClr val="4C4C4C"/>
                  </a:solidFill>
                  <a:latin typeface="Noto Serif" pitchFamily="34" charset="0"/>
                  <a:ea typeface="Noto Serif" pitchFamily="34" charset="-122"/>
                  <a:cs typeface="Noto Serif" pitchFamily="34" charset="-120"/>
                </a:rPr>
                <a:t> ensuite </a:t>
              </a:r>
              <a:r>
                <a:rPr lang="en-US" sz="1600" dirty="0" err="1">
                  <a:solidFill>
                    <a:srgbClr val="4C4C4C"/>
                  </a:solidFill>
                  <a:latin typeface="Noto Serif" pitchFamily="34" charset="0"/>
                  <a:ea typeface="Noto Serif" pitchFamily="34" charset="-122"/>
                  <a:cs typeface="Noto Serif" pitchFamily="34" charset="-120"/>
                </a:rPr>
                <a:t>téléchargeable</a:t>
              </a:r>
              <a:r>
                <a:rPr lang="en-US" sz="1600" dirty="0">
                  <a:solidFill>
                    <a:srgbClr val="4C4C4C"/>
                  </a:solidFill>
                  <a:latin typeface="Noto Serif" pitchFamily="34" charset="0"/>
                  <a:ea typeface="Noto Serif" pitchFamily="34" charset="-122"/>
                  <a:cs typeface="Noto Serif" pitchFamily="34" charset="-120"/>
                </a:rPr>
                <a:t> par </a:t>
              </a:r>
              <a:r>
                <a:rPr lang="en-US" sz="1600" dirty="0" err="1">
                  <a:solidFill>
                    <a:srgbClr val="4C4C4C"/>
                  </a:solidFill>
                  <a:latin typeface="Noto Serif" pitchFamily="34" charset="0"/>
                  <a:ea typeface="Noto Serif" pitchFamily="34" charset="-122"/>
                  <a:cs typeface="Noto Serif" pitchFamily="34" charset="-120"/>
                </a:rPr>
                <a:t>l'utilisateur</a:t>
              </a:r>
              <a:r>
                <a:rPr lang="en-US" sz="1600" dirty="0">
                  <a:solidFill>
                    <a:srgbClr val="4C4C4C"/>
                  </a:solidFill>
                  <a:latin typeface="Noto Serif" pitchFamily="34" charset="0"/>
                  <a:ea typeface="Noto Serif" pitchFamily="34" charset="-122"/>
                  <a:cs typeface="Noto Serif" pitchFamily="34" charset="-120"/>
                </a:rPr>
                <a:t>.</a:t>
              </a:r>
              <a:endParaRPr lang="en-US" sz="1600" dirty="0"/>
            </a:p>
          </p:txBody>
        </p:sp>
      </p:grpSp>
      <p:pic>
        <p:nvPicPr>
          <p:cNvPr id="4" name="Picture 3" descr="A diagram of a document&#10;&#10;AI-generated content may be incorrect.">
            <a:extLst>
              <a:ext uri="{FF2B5EF4-FFF2-40B4-BE49-F238E27FC236}">
                <a16:creationId xmlns:a16="http://schemas.microsoft.com/office/drawing/2014/main" id="{6F6DA229-72CA-8CFE-999A-D744849D5A1D}"/>
              </a:ext>
            </a:extLst>
          </p:cNvPr>
          <p:cNvPicPr>
            <a:picLocks noChangeAspect="1"/>
          </p:cNvPicPr>
          <p:nvPr/>
        </p:nvPicPr>
        <p:blipFill>
          <a:blip r:embed="rId3"/>
          <a:stretch>
            <a:fillRect/>
          </a:stretch>
        </p:blipFill>
        <p:spPr>
          <a:xfrm>
            <a:off x="6523348" y="2450969"/>
            <a:ext cx="8107052" cy="5778631"/>
          </a:xfrm>
          <a:prstGeom prst="rect">
            <a:avLst/>
          </a:prstGeom>
        </p:spPr>
      </p:pic>
    </p:spTree>
    <p:extLst>
      <p:ext uri="{BB962C8B-B14F-4D97-AF65-F5344CB8AC3E}">
        <p14:creationId xmlns:p14="http://schemas.microsoft.com/office/powerpoint/2010/main" val="331212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B0C1A-AFC4-49FF-6438-6A88CB303A2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0953E12-3267-99A6-638F-B8D085D8E33E}"/>
              </a:ext>
            </a:extLst>
          </p:cNvPr>
          <p:cNvSpPr/>
          <p:nvPr/>
        </p:nvSpPr>
        <p:spPr>
          <a:xfrm>
            <a:off x="366682" y="1848071"/>
            <a:ext cx="5968130" cy="579953"/>
          </a:xfrm>
          <a:prstGeom prst="rect">
            <a:avLst/>
          </a:prstGeom>
          <a:noFill/>
          <a:ln/>
        </p:spPr>
        <p:txBody>
          <a:bodyPr wrap="none" lIns="0" tIns="0" rIns="0" bIns="0" rtlCol="0" anchor="t"/>
          <a:lstStyle/>
          <a:p>
            <a:pPr marL="0" indent="0" algn="l">
              <a:lnSpc>
                <a:spcPts val="4550"/>
              </a:lnSpc>
              <a:buNone/>
            </a:pP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de </a:t>
            </a:r>
            <a:r>
              <a:rPr lang="en-US" sz="365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Séquence</a:t>
            </a: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endParaRPr lang="en-US" sz="36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5" name="Group 4">
            <a:extLst>
              <a:ext uri="{FF2B5EF4-FFF2-40B4-BE49-F238E27FC236}">
                <a16:creationId xmlns:a16="http://schemas.microsoft.com/office/drawing/2014/main" id="{3EE8C094-3D4C-5431-62E6-8A56B8D00FD0}"/>
              </a:ext>
            </a:extLst>
          </p:cNvPr>
          <p:cNvGrpSpPr/>
          <p:nvPr/>
        </p:nvGrpSpPr>
        <p:grpSpPr>
          <a:xfrm>
            <a:off x="649486" y="3886795"/>
            <a:ext cx="5232840" cy="1703300"/>
            <a:chOff x="649486" y="3886795"/>
            <a:chExt cx="5737860" cy="1292067"/>
          </a:xfrm>
        </p:grpSpPr>
        <p:sp>
          <p:nvSpPr>
            <p:cNvPr id="17" name="Text 12">
              <a:extLst>
                <a:ext uri="{FF2B5EF4-FFF2-40B4-BE49-F238E27FC236}">
                  <a16:creationId xmlns:a16="http://schemas.microsoft.com/office/drawing/2014/main" id="{11B92633-9313-06C4-F51D-77EF81063AD4}"/>
                </a:ext>
              </a:extLst>
            </p:cNvPr>
            <p:cNvSpPr/>
            <p:nvPr/>
          </p:nvSpPr>
          <p:spPr>
            <a:xfrm>
              <a:off x="649486" y="3886795"/>
              <a:ext cx="2319576" cy="289917"/>
            </a:xfrm>
            <a:prstGeom prst="rect">
              <a:avLst/>
            </a:prstGeom>
            <a:noFill/>
            <a:ln/>
          </p:spPr>
          <p:txBody>
            <a:bodyPr wrap="none" lIns="0" tIns="0" rIns="0" bIns="0" rtlCol="0" anchor="t"/>
            <a:lstStyle/>
            <a:p>
              <a:pPr marL="0" indent="0" algn="l">
                <a:lnSpc>
                  <a:spcPts val="210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Affectation à un Service</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8" name="Text 13">
              <a:extLst>
                <a:ext uri="{FF2B5EF4-FFF2-40B4-BE49-F238E27FC236}">
                  <a16:creationId xmlns:a16="http://schemas.microsoft.com/office/drawing/2014/main" id="{DD5EEA3D-22D1-DF79-4B32-372B5FDB1C34}"/>
                </a:ext>
              </a:extLst>
            </p:cNvPr>
            <p:cNvSpPr/>
            <p:nvPr/>
          </p:nvSpPr>
          <p:spPr>
            <a:xfrm>
              <a:off x="649486" y="4288036"/>
              <a:ext cx="5737860" cy="890826"/>
            </a:xfrm>
            <a:prstGeom prst="rect">
              <a:avLst/>
            </a:prstGeom>
            <a:noFill/>
            <a:ln/>
          </p:spPr>
          <p:txBody>
            <a:bodyPr wrap="square" lIns="0" tIns="0" rIns="0" bIns="0" rtlCol="0" anchor="t"/>
            <a:lstStyle/>
            <a:p>
              <a:pPr marL="0" indent="0" algn="l">
                <a:lnSpc>
                  <a:spcPts val="2300"/>
                </a:lnSpc>
                <a:buNone/>
              </a:pPr>
              <a:r>
                <a:rPr lang="fr-FR" sz="1600" b="0" i="0" u="none" strike="noStrike" baseline="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rPr>
                <a:t>Ce diagramme de séquence UML décrit le processus complet d'affectation ou de modification de service pour un employé, couvrant à la fois les nouveaux employés et les employés existants. </a:t>
              </a:r>
              <a:endParaRPr lang="en-US" sz="140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endParaRPr>
            </a:p>
          </p:txBody>
        </p:sp>
      </p:grpSp>
      <p:pic>
        <p:nvPicPr>
          <p:cNvPr id="6" name="Picture 5" descr="A screenshot of a computer&#10;&#10;AI-generated content may be incorrect.">
            <a:extLst>
              <a:ext uri="{FF2B5EF4-FFF2-40B4-BE49-F238E27FC236}">
                <a16:creationId xmlns:a16="http://schemas.microsoft.com/office/drawing/2014/main" id="{671CB00A-0844-2014-8FE5-3C114E18FBD0}"/>
              </a:ext>
            </a:extLst>
          </p:cNvPr>
          <p:cNvPicPr>
            <a:picLocks noChangeAspect="1"/>
          </p:cNvPicPr>
          <p:nvPr/>
        </p:nvPicPr>
        <p:blipFill>
          <a:blip r:embed="rId3"/>
          <a:stretch>
            <a:fillRect/>
          </a:stretch>
        </p:blipFill>
        <p:spPr>
          <a:xfrm>
            <a:off x="6334812" y="51847"/>
            <a:ext cx="8295588" cy="8229600"/>
          </a:xfrm>
          <a:prstGeom prst="rect">
            <a:avLst/>
          </a:prstGeom>
        </p:spPr>
      </p:pic>
    </p:spTree>
    <p:extLst>
      <p:ext uri="{BB962C8B-B14F-4D97-AF65-F5344CB8AC3E}">
        <p14:creationId xmlns:p14="http://schemas.microsoft.com/office/powerpoint/2010/main" val="393301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864E2-3AC4-DB8A-5751-7254B1DE2D7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9AA0584-33A8-823E-F643-A0F1DE98E7C2}"/>
              </a:ext>
            </a:extLst>
          </p:cNvPr>
          <p:cNvSpPr/>
          <p:nvPr/>
        </p:nvSpPr>
        <p:spPr>
          <a:xfrm>
            <a:off x="649486" y="1289222"/>
            <a:ext cx="12986028" cy="579953"/>
          </a:xfrm>
          <a:prstGeom prst="rect">
            <a:avLst/>
          </a:prstGeom>
          <a:noFill/>
          <a:ln/>
        </p:spPr>
        <p:txBody>
          <a:bodyPr wrap="none" lIns="0" tIns="0" rIns="0" bIns="0" rtlCol="0" anchor="t"/>
          <a:lstStyle/>
          <a:p>
            <a:pPr marL="0" indent="0" algn="l">
              <a:lnSpc>
                <a:spcPts val="4550"/>
              </a:lnSpc>
              <a:buNone/>
            </a:pP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de </a:t>
            </a:r>
            <a:r>
              <a:rPr lang="en-US" sz="365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Séquence</a:t>
            </a: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endParaRPr lang="en-US" sz="36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5" name="Group 4">
            <a:extLst>
              <a:ext uri="{FF2B5EF4-FFF2-40B4-BE49-F238E27FC236}">
                <a16:creationId xmlns:a16="http://schemas.microsoft.com/office/drawing/2014/main" id="{804860CF-B679-775D-381E-AF7BAB149457}"/>
              </a:ext>
            </a:extLst>
          </p:cNvPr>
          <p:cNvGrpSpPr/>
          <p:nvPr/>
        </p:nvGrpSpPr>
        <p:grpSpPr>
          <a:xfrm>
            <a:off x="649486" y="3886795"/>
            <a:ext cx="5232840" cy="1703300"/>
            <a:chOff x="649486" y="3886795"/>
            <a:chExt cx="5737860" cy="1292067"/>
          </a:xfrm>
        </p:grpSpPr>
        <p:sp>
          <p:nvSpPr>
            <p:cNvPr id="17" name="Text 12">
              <a:extLst>
                <a:ext uri="{FF2B5EF4-FFF2-40B4-BE49-F238E27FC236}">
                  <a16:creationId xmlns:a16="http://schemas.microsoft.com/office/drawing/2014/main" id="{6C13B869-2650-1AF3-80BB-BFF7E8D368B3}"/>
                </a:ext>
              </a:extLst>
            </p:cNvPr>
            <p:cNvSpPr/>
            <p:nvPr/>
          </p:nvSpPr>
          <p:spPr>
            <a:xfrm>
              <a:off x="649486" y="3886795"/>
              <a:ext cx="2319576" cy="289917"/>
            </a:xfrm>
            <a:prstGeom prst="rect">
              <a:avLst/>
            </a:prstGeom>
            <a:noFill/>
            <a:ln/>
          </p:spPr>
          <p:txBody>
            <a:bodyPr wrap="none" lIns="0" tIns="0" rIns="0" bIns="0" rtlCol="0" anchor="t"/>
            <a:lstStyle/>
            <a:p>
              <a:pPr marL="0" indent="0" algn="l">
                <a:lnSpc>
                  <a:spcPts val="2100"/>
                </a:lnSpc>
                <a:buNone/>
              </a:pP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Enregistrer</a:t>
              </a: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 </a:t>
              </a: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Pointages</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8" name="Text 13">
              <a:extLst>
                <a:ext uri="{FF2B5EF4-FFF2-40B4-BE49-F238E27FC236}">
                  <a16:creationId xmlns:a16="http://schemas.microsoft.com/office/drawing/2014/main" id="{EB857D2B-FC7D-5DE7-85EB-91391C2B3F18}"/>
                </a:ext>
              </a:extLst>
            </p:cNvPr>
            <p:cNvSpPr/>
            <p:nvPr/>
          </p:nvSpPr>
          <p:spPr>
            <a:xfrm>
              <a:off x="649486" y="4288036"/>
              <a:ext cx="5737860" cy="890826"/>
            </a:xfrm>
            <a:prstGeom prst="rect">
              <a:avLst/>
            </a:prstGeom>
            <a:noFill/>
            <a:ln/>
          </p:spPr>
          <p:txBody>
            <a:bodyPr wrap="square" lIns="0" tIns="0" rIns="0" bIns="0" rtlCol="0" anchor="t"/>
            <a:lstStyle/>
            <a:p>
              <a:pPr marL="0" indent="0" algn="l">
                <a:lnSpc>
                  <a:spcPts val="2300"/>
                </a:lnSpc>
                <a:buNone/>
              </a:pPr>
              <a:r>
                <a:rPr lang="fr-FR" sz="1600" b="0" i="0" u="none" strike="noStrike" baseline="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rPr>
                <a:t>Ce diagramme de séquence UML décrit le processus simplifié d'enregistrement d'un pointage d'employé dans le système. </a:t>
              </a:r>
              <a:endParaRPr lang="en-US" sz="140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endParaRPr>
            </a:p>
          </p:txBody>
        </p:sp>
      </p:grpSp>
      <p:pic>
        <p:nvPicPr>
          <p:cNvPr id="6" name="Picture 5" descr="A diagram of a diagram&#10;&#10;AI-generated content may be incorrect.">
            <a:extLst>
              <a:ext uri="{FF2B5EF4-FFF2-40B4-BE49-F238E27FC236}">
                <a16:creationId xmlns:a16="http://schemas.microsoft.com/office/drawing/2014/main" id="{0ED96F14-7888-A270-6AC6-DA86D9DDA46B}"/>
              </a:ext>
            </a:extLst>
          </p:cNvPr>
          <p:cNvPicPr>
            <a:picLocks noChangeAspect="1"/>
          </p:cNvPicPr>
          <p:nvPr/>
        </p:nvPicPr>
        <p:blipFill>
          <a:blip r:embed="rId3"/>
          <a:stretch>
            <a:fillRect/>
          </a:stretch>
        </p:blipFill>
        <p:spPr>
          <a:xfrm>
            <a:off x="6542203" y="2535810"/>
            <a:ext cx="8088198" cy="5693790"/>
          </a:xfrm>
          <a:prstGeom prst="rect">
            <a:avLst/>
          </a:prstGeom>
        </p:spPr>
      </p:pic>
    </p:spTree>
    <p:extLst>
      <p:ext uri="{BB962C8B-B14F-4D97-AF65-F5344CB8AC3E}">
        <p14:creationId xmlns:p14="http://schemas.microsoft.com/office/powerpoint/2010/main" val="17347822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2C039-3C79-DB47-B5F6-F558547D9B14}"/>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5E52523A-5966-3D7B-7CFC-67121B2EB844}"/>
              </a:ext>
            </a:extLst>
          </p:cNvPr>
          <p:cNvSpPr/>
          <p:nvPr/>
        </p:nvSpPr>
        <p:spPr>
          <a:xfrm>
            <a:off x="649486" y="1289222"/>
            <a:ext cx="12986028" cy="579953"/>
          </a:xfrm>
          <a:prstGeom prst="rect">
            <a:avLst/>
          </a:prstGeom>
          <a:noFill/>
          <a:ln/>
        </p:spPr>
        <p:txBody>
          <a:bodyPr wrap="none" lIns="0" tIns="0" rIns="0" bIns="0" rtlCol="0" anchor="t"/>
          <a:lstStyle/>
          <a:p>
            <a:pPr marL="0" indent="0" algn="l">
              <a:lnSpc>
                <a:spcPts val="4550"/>
              </a:lnSpc>
              <a:buNone/>
            </a:pP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de </a:t>
            </a:r>
            <a:r>
              <a:rPr lang="en-US" sz="365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Séquence</a:t>
            </a: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endParaRPr lang="en-US" sz="36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5" name="Group 4">
            <a:extLst>
              <a:ext uri="{FF2B5EF4-FFF2-40B4-BE49-F238E27FC236}">
                <a16:creationId xmlns:a16="http://schemas.microsoft.com/office/drawing/2014/main" id="{A797DEB0-0832-274A-B6E5-8EBCF375738C}"/>
              </a:ext>
            </a:extLst>
          </p:cNvPr>
          <p:cNvGrpSpPr/>
          <p:nvPr/>
        </p:nvGrpSpPr>
        <p:grpSpPr>
          <a:xfrm>
            <a:off x="649486" y="3886795"/>
            <a:ext cx="5232840" cy="1703300"/>
            <a:chOff x="649486" y="3886795"/>
            <a:chExt cx="5737860" cy="1292067"/>
          </a:xfrm>
        </p:grpSpPr>
        <p:sp>
          <p:nvSpPr>
            <p:cNvPr id="17" name="Text 12">
              <a:extLst>
                <a:ext uri="{FF2B5EF4-FFF2-40B4-BE49-F238E27FC236}">
                  <a16:creationId xmlns:a16="http://schemas.microsoft.com/office/drawing/2014/main" id="{BF97025F-9D92-814D-9B27-8DD5929E622A}"/>
                </a:ext>
              </a:extLst>
            </p:cNvPr>
            <p:cNvSpPr/>
            <p:nvPr/>
          </p:nvSpPr>
          <p:spPr>
            <a:xfrm>
              <a:off x="649486" y="3886795"/>
              <a:ext cx="2319576" cy="289917"/>
            </a:xfrm>
            <a:prstGeom prst="rect">
              <a:avLst/>
            </a:prstGeom>
            <a:noFill/>
            <a:ln/>
          </p:spPr>
          <p:txBody>
            <a:bodyPr wrap="none" lIns="0" tIns="0" rIns="0" bIns="0" rtlCol="0" anchor="t"/>
            <a:lstStyle/>
            <a:p>
              <a:pPr marL="0" indent="0">
                <a:lnSpc>
                  <a:spcPts val="225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Création de Service</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8" name="Text 13">
              <a:extLst>
                <a:ext uri="{FF2B5EF4-FFF2-40B4-BE49-F238E27FC236}">
                  <a16:creationId xmlns:a16="http://schemas.microsoft.com/office/drawing/2014/main" id="{4E17FC19-A5C7-5A17-EFF5-049B025D0CD0}"/>
                </a:ext>
              </a:extLst>
            </p:cNvPr>
            <p:cNvSpPr/>
            <p:nvPr/>
          </p:nvSpPr>
          <p:spPr>
            <a:xfrm>
              <a:off x="649486" y="4288036"/>
              <a:ext cx="5737860" cy="890826"/>
            </a:xfrm>
            <a:prstGeom prst="rect">
              <a:avLst/>
            </a:prstGeom>
            <a:noFill/>
            <a:ln/>
          </p:spPr>
          <p:txBody>
            <a:bodyPr wrap="square" lIns="0" tIns="0" rIns="0" bIns="0" rtlCol="0" anchor="t"/>
            <a:lstStyle/>
            <a:p>
              <a:pPr marL="0" indent="0" algn="l">
                <a:lnSpc>
                  <a:spcPts val="2300"/>
                </a:lnSpc>
                <a:buNone/>
              </a:pPr>
              <a:r>
                <a:rPr lang="fr-FR" sz="1600" b="0" i="0" u="none" strike="noStrike" baseline="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rPr>
                <a:t>Ce diagramme de séquence UML décrit le processus complet pour créer un nouveau service dans l'application. </a:t>
              </a:r>
              <a:endParaRPr lang="en-US" sz="120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endParaRPr>
            </a:p>
          </p:txBody>
        </p:sp>
      </p:grpSp>
      <p:pic>
        <p:nvPicPr>
          <p:cNvPr id="4" name="Picture 3" descr="A screenshot of a computer program&#10;&#10;AI-generated content may be incorrect.">
            <a:extLst>
              <a:ext uri="{FF2B5EF4-FFF2-40B4-BE49-F238E27FC236}">
                <a16:creationId xmlns:a16="http://schemas.microsoft.com/office/drawing/2014/main" id="{BDB43BB0-2E1A-35BE-4DD8-B9DD48BC0429}"/>
              </a:ext>
            </a:extLst>
          </p:cNvPr>
          <p:cNvPicPr>
            <a:picLocks noChangeAspect="1"/>
          </p:cNvPicPr>
          <p:nvPr/>
        </p:nvPicPr>
        <p:blipFill>
          <a:blip r:embed="rId3"/>
          <a:stretch>
            <a:fillRect/>
          </a:stretch>
        </p:blipFill>
        <p:spPr>
          <a:xfrm>
            <a:off x="6447935" y="2177593"/>
            <a:ext cx="8182466" cy="6052008"/>
          </a:xfrm>
          <a:prstGeom prst="rect">
            <a:avLst/>
          </a:prstGeom>
        </p:spPr>
      </p:pic>
    </p:spTree>
    <p:extLst>
      <p:ext uri="{BB962C8B-B14F-4D97-AF65-F5344CB8AC3E}">
        <p14:creationId xmlns:p14="http://schemas.microsoft.com/office/powerpoint/2010/main" val="2562228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7497E-9828-EF71-CF5F-D87C6824C793}"/>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DD27F75-A54D-D741-8E66-0299F09EE9C9}"/>
              </a:ext>
            </a:extLst>
          </p:cNvPr>
          <p:cNvSpPr/>
          <p:nvPr/>
        </p:nvSpPr>
        <p:spPr>
          <a:xfrm>
            <a:off x="649486" y="1289222"/>
            <a:ext cx="12986028" cy="579953"/>
          </a:xfrm>
          <a:prstGeom prst="rect">
            <a:avLst/>
          </a:prstGeom>
          <a:noFill/>
          <a:ln/>
        </p:spPr>
        <p:txBody>
          <a:bodyPr wrap="none" lIns="0" tIns="0" rIns="0" bIns="0" rtlCol="0" anchor="t"/>
          <a:lstStyle/>
          <a:p>
            <a:pPr marL="0" indent="0" algn="l">
              <a:lnSpc>
                <a:spcPts val="4550"/>
              </a:lnSpc>
              <a:buNone/>
            </a:pP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Diagrammes de </a:t>
            </a:r>
            <a:r>
              <a:rPr lang="en-US" sz="3650"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Séquence</a:t>
            </a:r>
            <a:r>
              <a:rPr lang="en-US" sz="36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 :</a:t>
            </a:r>
            <a:endParaRPr lang="en-US" sz="36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5" name="Group 4">
            <a:extLst>
              <a:ext uri="{FF2B5EF4-FFF2-40B4-BE49-F238E27FC236}">
                <a16:creationId xmlns:a16="http://schemas.microsoft.com/office/drawing/2014/main" id="{DBDFAA10-E9F6-27D7-EC90-D61E7D05DCF9}"/>
              </a:ext>
            </a:extLst>
          </p:cNvPr>
          <p:cNvGrpSpPr/>
          <p:nvPr/>
        </p:nvGrpSpPr>
        <p:grpSpPr>
          <a:xfrm>
            <a:off x="649486" y="3886795"/>
            <a:ext cx="5232840" cy="1703300"/>
            <a:chOff x="649486" y="3886795"/>
            <a:chExt cx="5737860" cy="1292067"/>
          </a:xfrm>
        </p:grpSpPr>
        <p:sp>
          <p:nvSpPr>
            <p:cNvPr id="17" name="Text 12">
              <a:extLst>
                <a:ext uri="{FF2B5EF4-FFF2-40B4-BE49-F238E27FC236}">
                  <a16:creationId xmlns:a16="http://schemas.microsoft.com/office/drawing/2014/main" id="{B10D7EA9-94D8-6685-1842-A2FB7BE87AD5}"/>
                </a:ext>
              </a:extLst>
            </p:cNvPr>
            <p:cNvSpPr/>
            <p:nvPr/>
          </p:nvSpPr>
          <p:spPr>
            <a:xfrm>
              <a:off x="649486" y="3886795"/>
              <a:ext cx="2319576" cy="289917"/>
            </a:xfrm>
            <a:prstGeom prst="rect">
              <a:avLst/>
            </a:prstGeom>
            <a:noFill/>
            <a:ln/>
          </p:spPr>
          <p:txBody>
            <a:bodyPr wrap="none" lIns="0" tIns="0" rIns="0" bIns="0" rtlCol="0" anchor="t"/>
            <a:lstStyle/>
            <a:p>
              <a:pPr marL="0" indent="0" algn="l">
                <a:lnSpc>
                  <a:spcPts val="2100"/>
                </a:lnSpc>
                <a:buNone/>
              </a:pP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Séquence</a:t>
              </a: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 </a:t>
              </a:r>
              <a:r>
                <a:rPr lang="en-US" sz="2000" dirty="0" err="1">
                  <a:solidFill>
                    <a:srgbClr val="4C4C4C"/>
                  </a:solidFill>
                  <a:latin typeface="Noto Serif" panose="02020600060500020200" pitchFamily="18" charset="0"/>
                  <a:ea typeface="Noto Serif" panose="02020600060500020200" pitchFamily="18" charset="0"/>
                  <a:cs typeface="Noto Serif" panose="02020600060500020200" pitchFamily="18" charset="0"/>
                </a:rPr>
                <a:t>Complet</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8" name="Text 13">
              <a:extLst>
                <a:ext uri="{FF2B5EF4-FFF2-40B4-BE49-F238E27FC236}">
                  <a16:creationId xmlns:a16="http://schemas.microsoft.com/office/drawing/2014/main" id="{2CE2576F-08A3-CBE6-9FB4-989BD905705B}"/>
                </a:ext>
              </a:extLst>
            </p:cNvPr>
            <p:cNvSpPr/>
            <p:nvPr/>
          </p:nvSpPr>
          <p:spPr>
            <a:xfrm>
              <a:off x="649486" y="4288036"/>
              <a:ext cx="5737860" cy="890826"/>
            </a:xfrm>
            <a:prstGeom prst="rect">
              <a:avLst/>
            </a:prstGeom>
            <a:noFill/>
            <a:ln/>
          </p:spPr>
          <p:txBody>
            <a:bodyPr wrap="square" lIns="0" tIns="0" rIns="0" bIns="0" rtlCol="0" anchor="t"/>
            <a:lstStyle/>
            <a:p>
              <a:pPr marL="0" indent="0" algn="l">
                <a:lnSpc>
                  <a:spcPts val="2300"/>
                </a:lnSpc>
                <a:buNone/>
              </a:pPr>
              <a:r>
                <a:rPr lang="fr-FR" sz="1600" b="0" i="0" u="none" strike="noStrike" baseline="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rPr>
                <a:t>Ce diagramme de séquence UML présente le workflow global du système, couvrant l'authentification, les actions différenciées par profil, et la fin de session. </a:t>
              </a:r>
              <a:endParaRPr lang="en-US" sz="1100" dirty="0">
                <a:solidFill>
                  <a:schemeClr val="bg2">
                    <a:lumMod val="25000"/>
                  </a:schemeClr>
                </a:solidFill>
                <a:latin typeface="Noto Serif" panose="02020600060500020200" pitchFamily="18" charset="0"/>
                <a:ea typeface="Noto Serif" panose="02020600060500020200" pitchFamily="18" charset="0"/>
                <a:cs typeface="Noto Serif" panose="02020600060500020200" pitchFamily="18" charset="0"/>
              </a:endParaRPr>
            </a:p>
          </p:txBody>
        </p:sp>
      </p:grpSp>
      <p:pic>
        <p:nvPicPr>
          <p:cNvPr id="6" name="Picture 5" descr="A screenshot of a computer screen&#10;&#10;AI-generated content may be incorrect.">
            <a:extLst>
              <a:ext uri="{FF2B5EF4-FFF2-40B4-BE49-F238E27FC236}">
                <a16:creationId xmlns:a16="http://schemas.microsoft.com/office/drawing/2014/main" id="{02FAC328-FA5B-C75A-A0CA-AE8F5A7FD1D5}"/>
              </a:ext>
            </a:extLst>
          </p:cNvPr>
          <p:cNvPicPr>
            <a:picLocks noChangeAspect="1"/>
          </p:cNvPicPr>
          <p:nvPr/>
        </p:nvPicPr>
        <p:blipFill>
          <a:blip r:embed="rId3"/>
          <a:stretch>
            <a:fillRect/>
          </a:stretch>
        </p:blipFill>
        <p:spPr>
          <a:xfrm>
            <a:off x="7467600" y="1200150"/>
            <a:ext cx="7162800" cy="7029450"/>
          </a:xfrm>
          <a:prstGeom prst="rect">
            <a:avLst/>
          </a:prstGeom>
        </p:spPr>
      </p:pic>
    </p:spTree>
    <p:extLst>
      <p:ext uri="{BB962C8B-B14F-4D97-AF65-F5344CB8AC3E}">
        <p14:creationId xmlns:p14="http://schemas.microsoft.com/office/powerpoint/2010/main" val="16332182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74608" y="593646"/>
            <a:ext cx="10861834" cy="602456"/>
          </a:xfrm>
          <a:prstGeom prst="rect">
            <a:avLst/>
          </a:prstGeom>
          <a:noFill/>
          <a:ln/>
        </p:spPr>
        <p:txBody>
          <a:bodyPr wrap="none" lIns="0" tIns="0" rIns="0" bIns="0" rtlCol="0" anchor="t"/>
          <a:lstStyle/>
          <a:p>
            <a:pPr marL="0" indent="0" algn="l">
              <a:lnSpc>
                <a:spcPts val="4700"/>
              </a:lnSpc>
              <a:buNone/>
            </a:pPr>
            <a:r>
              <a:rPr lang="en-US" sz="37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 de Classes : Structure des Données</a:t>
            </a:r>
            <a:endParaRPr lang="en-US" sz="3750" dirty="0">
              <a:latin typeface="Noto Serif" panose="02020600060500020200" pitchFamily="18" charset="0"/>
              <a:ea typeface="Noto Serif" panose="02020600060500020200" pitchFamily="18" charset="0"/>
              <a:cs typeface="Noto Serif" panose="02020600060500020200" pitchFamily="18" charset="0"/>
            </a:endParaRPr>
          </a:p>
        </p:txBody>
      </p:sp>
      <p:sp>
        <p:nvSpPr>
          <p:cNvPr id="3" name="Text 1"/>
          <p:cNvSpPr/>
          <p:nvPr/>
        </p:nvSpPr>
        <p:spPr>
          <a:xfrm>
            <a:off x="2292429" y="1835110"/>
            <a:ext cx="2409468" cy="301228"/>
          </a:xfrm>
          <a:prstGeom prst="rect">
            <a:avLst/>
          </a:prstGeom>
          <a:noFill/>
          <a:ln/>
        </p:spPr>
        <p:txBody>
          <a:bodyPr wrap="none" lIns="0" tIns="0" rIns="0" bIns="0" rtlCol="0" anchor="t"/>
          <a:lstStyle/>
          <a:p>
            <a:pPr marL="0" indent="0" algn="r">
              <a:lnSpc>
                <a:spcPts val="2350"/>
              </a:lnSpc>
              <a:buNone/>
            </a:pPr>
            <a:r>
              <a:rPr lang="en-US" sz="1850" dirty="0">
                <a:solidFill>
                  <a:srgbClr val="4C4C4C"/>
                </a:solidFill>
                <a:latin typeface="Noto Serif Medium" pitchFamily="34" charset="0"/>
                <a:ea typeface="Noto Serif Medium" pitchFamily="34" charset="-122"/>
                <a:cs typeface="Noto Serif Medium" pitchFamily="34" charset="-120"/>
              </a:rPr>
              <a:t>Employe</a:t>
            </a:r>
            <a:endParaRPr lang="en-US" sz="1850" dirty="0"/>
          </a:p>
        </p:txBody>
      </p:sp>
      <p:sp>
        <p:nvSpPr>
          <p:cNvPr id="4" name="Text 2"/>
          <p:cNvSpPr/>
          <p:nvPr/>
        </p:nvSpPr>
        <p:spPr>
          <a:xfrm>
            <a:off x="674608" y="2251948"/>
            <a:ext cx="4027289" cy="1233487"/>
          </a:xfrm>
          <a:prstGeom prst="rect">
            <a:avLst/>
          </a:prstGeom>
          <a:noFill/>
          <a:ln/>
        </p:spPr>
        <p:txBody>
          <a:bodyPr wrap="square" lIns="0" tIns="0" rIns="0" bIns="0" rtlCol="0" anchor="t"/>
          <a:lstStyle/>
          <a:p>
            <a:pPr marL="0" indent="0" algn="r">
              <a:lnSpc>
                <a:spcPts val="2400"/>
              </a:lnSpc>
              <a:buNone/>
            </a:pPr>
            <a:r>
              <a:rPr lang="en-US" sz="1500" dirty="0">
                <a:solidFill>
                  <a:srgbClr val="4C4C4C"/>
                </a:solidFill>
                <a:latin typeface="Noto Serif" pitchFamily="34" charset="0"/>
                <a:ea typeface="Noto Serif" pitchFamily="34" charset="-122"/>
                <a:cs typeface="Noto Serif" pitchFamily="34" charset="-120"/>
              </a:rPr>
              <a:t>Représente l'ensemble des informations personnelles, contractuelles et professionnelles de chaque membre du personnel.</a:t>
            </a:r>
            <a:endParaRPr lang="en-US" sz="1500" dirty="0"/>
          </a:p>
        </p:txBody>
      </p:sp>
      <p:pic>
        <p:nvPicPr>
          <p:cNvPr id="5" name="Image 0" descr="preencoded.png"/>
          <p:cNvPicPr>
            <a:picLocks noChangeAspect="1"/>
          </p:cNvPicPr>
          <p:nvPr/>
        </p:nvPicPr>
        <p:blipFill>
          <a:blip r:embed="rId3"/>
          <a:stretch>
            <a:fillRect/>
          </a:stretch>
        </p:blipFill>
        <p:spPr>
          <a:xfrm>
            <a:off x="4990981" y="1713667"/>
            <a:ext cx="4648319" cy="4648319"/>
          </a:xfrm>
          <a:prstGeom prst="rect">
            <a:avLst/>
          </a:prstGeom>
        </p:spPr>
      </p:pic>
      <p:sp>
        <p:nvSpPr>
          <p:cNvPr id="6" name="Text 3"/>
          <p:cNvSpPr/>
          <p:nvPr/>
        </p:nvSpPr>
        <p:spPr>
          <a:xfrm>
            <a:off x="5854601" y="2901136"/>
            <a:ext cx="288369" cy="360521"/>
          </a:xfrm>
          <a:prstGeom prst="rect">
            <a:avLst/>
          </a:prstGeom>
          <a:noFill/>
          <a:ln/>
        </p:spPr>
        <p:txBody>
          <a:bodyPr wrap="none" lIns="0" tIns="0" rIns="0" bIns="0" rtlCol="0" anchor="t"/>
          <a:lstStyle/>
          <a:p>
            <a:pPr marL="0" indent="0" algn="l">
              <a:lnSpc>
                <a:spcPts val="3600"/>
              </a:lnSpc>
              <a:buNone/>
            </a:pPr>
            <a:r>
              <a:rPr lang="en-US" sz="2250" dirty="0">
                <a:solidFill>
                  <a:srgbClr val="000000"/>
                </a:solidFill>
                <a:latin typeface="Noto Serif Medium" pitchFamily="34" charset="0"/>
                <a:ea typeface="Noto Serif Medium" pitchFamily="34" charset="-122"/>
                <a:cs typeface="Noto Serif Medium" pitchFamily="34" charset="-120"/>
              </a:rPr>
              <a:t>1</a:t>
            </a:r>
            <a:endParaRPr lang="en-US" sz="2250" dirty="0"/>
          </a:p>
        </p:txBody>
      </p:sp>
      <p:sp>
        <p:nvSpPr>
          <p:cNvPr id="7" name="Text 4"/>
          <p:cNvSpPr/>
          <p:nvPr/>
        </p:nvSpPr>
        <p:spPr>
          <a:xfrm>
            <a:off x="9928384" y="1581626"/>
            <a:ext cx="2409468" cy="301228"/>
          </a:xfrm>
          <a:prstGeom prst="rect">
            <a:avLst/>
          </a:prstGeom>
          <a:noFill/>
          <a:ln/>
        </p:spPr>
        <p:txBody>
          <a:bodyPr wrap="none" lIns="0" tIns="0" rIns="0" bIns="0" rtlCol="0" anchor="t"/>
          <a:lstStyle/>
          <a:p>
            <a:pPr marL="0" indent="0" algn="l">
              <a:lnSpc>
                <a:spcPts val="2350"/>
              </a:lnSpc>
              <a:buNone/>
            </a:pPr>
            <a:r>
              <a:rPr lang="en-US" sz="1850" dirty="0">
                <a:solidFill>
                  <a:srgbClr val="4C4C4C"/>
                </a:solidFill>
                <a:latin typeface="Noto Serif Medium" pitchFamily="34" charset="0"/>
                <a:ea typeface="Noto Serif Medium" pitchFamily="34" charset="-122"/>
                <a:cs typeface="Noto Serif Medium" pitchFamily="34" charset="-120"/>
              </a:rPr>
              <a:t>Salaire</a:t>
            </a:r>
            <a:endParaRPr lang="en-US" sz="1850" dirty="0"/>
          </a:p>
        </p:txBody>
      </p:sp>
      <p:sp>
        <p:nvSpPr>
          <p:cNvPr id="8" name="Text 5"/>
          <p:cNvSpPr/>
          <p:nvPr/>
        </p:nvSpPr>
        <p:spPr>
          <a:xfrm>
            <a:off x="9928384" y="1998464"/>
            <a:ext cx="4027408" cy="925116"/>
          </a:xfrm>
          <a:prstGeom prst="rect">
            <a:avLst/>
          </a:prstGeom>
          <a:noFill/>
          <a:ln/>
        </p:spPr>
        <p:txBody>
          <a:bodyPr wrap="square" lIns="0" tIns="0" rIns="0" bIns="0" rtlCol="0" anchor="t"/>
          <a:lstStyle/>
          <a:p>
            <a:pPr marL="0" indent="0" algn="l">
              <a:lnSpc>
                <a:spcPts val="2400"/>
              </a:lnSpc>
              <a:buNone/>
            </a:pPr>
            <a:r>
              <a:rPr lang="en-US" sz="1500" dirty="0">
                <a:solidFill>
                  <a:srgbClr val="4C4C4C"/>
                </a:solidFill>
                <a:latin typeface="Noto Serif" pitchFamily="34" charset="0"/>
                <a:ea typeface="Noto Serif" pitchFamily="34" charset="-122"/>
                <a:cs typeface="Noto Serif" pitchFamily="34" charset="-120"/>
              </a:rPr>
              <a:t>Détaille les composants du salaire : base, primes, déductions, cotisations, et le salaire net calculé pour chaque période.</a:t>
            </a:r>
            <a:endParaRPr lang="en-US" sz="1500" dirty="0"/>
          </a:p>
        </p:txBody>
      </p:sp>
      <p:pic>
        <p:nvPicPr>
          <p:cNvPr id="9" name="Image 1" descr="preencoded.png"/>
          <p:cNvPicPr>
            <a:picLocks noChangeAspect="1"/>
          </p:cNvPicPr>
          <p:nvPr/>
        </p:nvPicPr>
        <p:blipFill>
          <a:blip r:embed="rId4"/>
          <a:stretch>
            <a:fillRect/>
          </a:stretch>
        </p:blipFill>
        <p:spPr>
          <a:xfrm>
            <a:off x="4990981" y="1713667"/>
            <a:ext cx="4648319" cy="4648319"/>
          </a:xfrm>
          <a:prstGeom prst="rect">
            <a:avLst/>
          </a:prstGeom>
        </p:spPr>
      </p:pic>
      <p:sp>
        <p:nvSpPr>
          <p:cNvPr id="10" name="Text 6"/>
          <p:cNvSpPr/>
          <p:nvPr/>
        </p:nvSpPr>
        <p:spPr>
          <a:xfrm>
            <a:off x="7673638" y="2310110"/>
            <a:ext cx="288369" cy="360521"/>
          </a:xfrm>
          <a:prstGeom prst="rect">
            <a:avLst/>
          </a:prstGeom>
          <a:noFill/>
          <a:ln/>
        </p:spPr>
        <p:txBody>
          <a:bodyPr wrap="none" lIns="0" tIns="0" rIns="0" bIns="0" rtlCol="0" anchor="t"/>
          <a:lstStyle/>
          <a:p>
            <a:pPr marL="0" indent="0" algn="l">
              <a:lnSpc>
                <a:spcPts val="3600"/>
              </a:lnSpc>
              <a:buNone/>
            </a:pPr>
            <a:r>
              <a:rPr lang="en-US" sz="2250" dirty="0">
                <a:solidFill>
                  <a:srgbClr val="000000"/>
                </a:solidFill>
                <a:latin typeface="Noto Serif Medium" pitchFamily="34" charset="0"/>
                <a:ea typeface="Noto Serif Medium" pitchFamily="34" charset="-122"/>
                <a:cs typeface="Noto Serif Medium" pitchFamily="34" charset="-120"/>
              </a:rPr>
              <a:t>2</a:t>
            </a:r>
            <a:endParaRPr lang="en-US" sz="2250" dirty="0"/>
          </a:p>
        </p:txBody>
      </p:sp>
      <p:sp>
        <p:nvSpPr>
          <p:cNvPr id="11" name="Text 7"/>
          <p:cNvSpPr/>
          <p:nvPr/>
        </p:nvSpPr>
        <p:spPr>
          <a:xfrm>
            <a:off x="10024824" y="3212663"/>
            <a:ext cx="2409468" cy="301228"/>
          </a:xfrm>
          <a:prstGeom prst="rect">
            <a:avLst/>
          </a:prstGeom>
          <a:noFill/>
          <a:ln/>
        </p:spPr>
        <p:txBody>
          <a:bodyPr wrap="none" lIns="0" tIns="0" rIns="0" bIns="0" rtlCol="0" anchor="t"/>
          <a:lstStyle/>
          <a:p>
            <a:pPr marL="0" indent="0" algn="l">
              <a:lnSpc>
                <a:spcPts val="2350"/>
              </a:lnSpc>
              <a:buNone/>
            </a:pPr>
            <a:r>
              <a:rPr lang="en-US" sz="1850" dirty="0">
                <a:solidFill>
                  <a:srgbClr val="4C4C4C"/>
                </a:solidFill>
                <a:latin typeface="Noto Serif Medium" pitchFamily="34" charset="0"/>
                <a:ea typeface="Noto Serif Medium" pitchFamily="34" charset="-122"/>
                <a:cs typeface="Noto Serif Medium" pitchFamily="34" charset="-120"/>
              </a:rPr>
              <a:t>Pointage</a:t>
            </a:r>
            <a:endParaRPr lang="en-US" sz="1850" dirty="0"/>
          </a:p>
        </p:txBody>
      </p:sp>
      <p:sp>
        <p:nvSpPr>
          <p:cNvPr id="12" name="Text 8"/>
          <p:cNvSpPr/>
          <p:nvPr/>
        </p:nvSpPr>
        <p:spPr>
          <a:xfrm>
            <a:off x="10024824" y="3629501"/>
            <a:ext cx="3930968" cy="925116"/>
          </a:xfrm>
          <a:prstGeom prst="rect">
            <a:avLst/>
          </a:prstGeom>
          <a:noFill/>
          <a:ln/>
        </p:spPr>
        <p:txBody>
          <a:bodyPr wrap="square" lIns="0" tIns="0" rIns="0" bIns="0" rtlCol="0" anchor="t"/>
          <a:lstStyle/>
          <a:p>
            <a:pPr marL="0" indent="0" algn="l">
              <a:lnSpc>
                <a:spcPts val="2400"/>
              </a:lnSpc>
              <a:buNone/>
            </a:pPr>
            <a:r>
              <a:rPr lang="en-US" sz="1500" dirty="0">
                <a:solidFill>
                  <a:srgbClr val="4C4C4C"/>
                </a:solidFill>
                <a:latin typeface="Noto Serif" pitchFamily="34" charset="0"/>
                <a:ea typeface="Noto Serif" pitchFamily="34" charset="-122"/>
                <a:cs typeface="Noto Serif" pitchFamily="34" charset="-120"/>
              </a:rPr>
              <a:t>Enregistre les heures d'arrivée, de départ et les pauses, essentiel pour le suivi du temps de travail et le calcul des salaires.</a:t>
            </a:r>
            <a:endParaRPr lang="en-US" sz="1500" dirty="0"/>
          </a:p>
        </p:txBody>
      </p:sp>
      <p:pic>
        <p:nvPicPr>
          <p:cNvPr id="13" name="Image 2" descr="preencoded.png"/>
          <p:cNvPicPr>
            <a:picLocks noChangeAspect="1"/>
          </p:cNvPicPr>
          <p:nvPr/>
        </p:nvPicPr>
        <p:blipFill>
          <a:blip r:embed="rId5"/>
          <a:stretch>
            <a:fillRect/>
          </a:stretch>
        </p:blipFill>
        <p:spPr>
          <a:xfrm>
            <a:off x="4990981" y="1713667"/>
            <a:ext cx="4648319" cy="4648319"/>
          </a:xfrm>
          <a:prstGeom prst="rect">
            <a:avLst/>
          </a:prstGeom>
        </p:spPr>
      </p:pic>
      <p:sp>
        <p:nvSpPr>
          <p:cNvPr id="14" name="Text 9"/>
          <p:cNvSpPr/>
          <p:nvPr/>
        </p:nvSpPr>
        <p:spPr>
          <a:xfrm>
            <a:off x="8797707" y="3857446"/>
            <a:ext cx="288369" cy="360521"/>
          </a:xfrm>
          <a:prstGeom prst="rect">
            <a:avLst/>
          </a:prstGeom>
          <a:noFill/>
          <a:ln/>
        </p:spPr>
        <p:txBody>
          <a:bodyPr wrap="none" lIns="0" tIns="0" rIns="0" bIns="0" rtlCol="0" anchor="t"/>
          <a:lstStyle/>
          <a:p>
            <a:pPr marL="0" indent="0" algn="l">
              <a:lnSpc>
                <a:spcPts val="3600"/>
              </a:lnSpc>
              <a:buNone/>
            </a:pPr>
            <a:r>
              <a:rPr lang="en-US" sz="2250" dirty="0">
                <a:solidFill>
                  <a:srgbClr val="000000"/>
                </a:solidFill>
                <a:latin typeface="Noto Serif Medium" pitchFamily="34" charset="0"/>
                <a:ea typeface="Noto Serif Medium" pitchFamily="34" charset="-122"/>
                <a:cs typeface="Noto Serif Medium" pitchFamily="34" charset="-120"/>
              </a:rPr>
              <a:t>3</a:t>
            </a:r>
            <a:endParaRPr lang="en-US" sz="2250" dirty="0"/>
          </a:p>
        </p:txBody>
      </p:sp>
      <p:sp>
        <p:nvSpPr>
          <p:cNvPr id="15" name="Text 10"/>
          <p:cNvSpPr/>
          <p:nvPr/>
        </p:nvSpPr>
        <p:spPr>
          <a:xfrm>
            <a:off x="9928384" y="4843701"/>
            <a:ext cx="2409468" cy="301228"/>
          </a:xfrm>
          <a:prstGeom prst="rect">
            <a:avLst/>
          </a:prstGeom>
          <a:noFill/>
          <a:ln/>
        </p:spPr>
        <p:txBody>
          <a:bodyPr wrap="none" lIns="0" tIns="0" rIns="0" bIns="0" rtlCol="0" anchor="t"/>
          <a:lstStyle/>
          <a:p>
            <a:pPr marL="0" indent="0" algn="l">
              <a:lnSpc>
                <a:spcPts val="2350"/>
              </a:lnSpc>
              <a:buNone/>
            </a:pPr>
            <a:r>
              <a:rPr lang="en-US" sz="1850" dirty="0">
                <a:solidFill>
                  <a:srgbClr val="4C4C4C"/>
                </a:solidFill>
                <a:latin typeface="Noto Serif Medium" pitchFamily="34" charset="0"/>
                <a:ea typeface="Noto Serif Medium" pitchFamily="34" charset="-122"/>
                <a:cs typeface="Noto Serif Medium" pitchFamily="34" charset="-120"/>
              </a:rPr>
              <a:t>Utilisateur</a:t>
            </a:r>
            <a:endParaRPr lang="en-US" sz="1850" dirty="0"/>
          </a:p>
        </p:txBody>
      </p:sp>
      <p:sp>
        <p:nvSpPr>
          <p:cNvPr id="16" name="Text 11"/>
          <p:cNvSpPr/>
          <p:nvPr/>
        </p:nvSpPr>
        <p:spPr>
          <a:xfrm>
            <a:off x="9928384" y="5260538"/>
            <a:ext cx="4027408" cy="1233487"/>
          </a:xfrm>
          <a:prstGeom prst="rect">
            <a:avLst/>
          </a:prstGeom>
          <a:noFill/>
          <a:ln/>
        </p:spPr>
        <p:txBody>
          <a:bodyPr wrap="square" lIns="0" tIns="0" rIns="0" bIns="0" rtlCol="0" anchor="t"/>
          <a:lstStyle/>
          <a:p>
            <a:pPr marL="0" indent="0" algn="l">
              <a:lnSpc>
                <a:spcPts val="2400"/>
              </a:lnSpc>
              <a:buNone/>
            </a:pPr>
            <a:r>
              <a:rPr lang="en-US" sz="1500" dirty="0">
                <a:solidFill>
                  <a:srgbClr val="4C4C4C"/>
                </a:solidFill>
                <a:latin typeface="Noto Serif" pitchFamily="34" charset="0"/>
                <a:ea typeface="Noto Serif" pitchFamily="34" charset="-122"/>
                <a:cs typeface="Noto Serif" pitchFamily="34" charset="-120"/>
              </a:rPr>
              <a:t>Gère les identifiants de connexion et les rôles (ADMIN, MANAGER, USER), déterminant les droits d'accès et les permissions dans l'application.</a:t>
            </a:r>
            <a:endParaRPr lang="en-US" sz="1500" dirty="0"/>
          </a:p>
        </p:txBody>
      </p:sp>
      <p:pic>
        <p:nvPicPr>
          <p:cNvPr id="17" name="Image 3" descr="preencoded.png"/>
          <p:cNvPicPr>
            <a:picLocks noChangeAspect="1"/>
          </p:cNvPicPr>
          <p:nvPr/>
        </p:nvPicPr>
        <p:blipFill>
          <a:blip r:embed="rId6"/>
          <a:stretch>
            <a:fillRect/>
          </a:stretch>
        </p:blipFill>
        <p:spPr>
          <a:xfrm>
            <a:off x="4990981" y="1713667"/>
            <a:ext cx="4648319" cy="4648319"/>
          </a:xfrm>
          <a:prstGeom prst="rect">
            <a:avLst/>
          </a:prstGeom>
        </p:spPr>
      </p:pic>
      <p:sp>
        <p:nvSpPr>
          <p:cNvPr id="18" name="Text 12"/>
          <p:cNvSpPr/>
          <p:nvPr/>
        </p:nvSpPr>
        <p:spPr>
          <a:xfrm>
            <a:off x="7673638" y="5404783"/>
            <a:ext cx="288369" cy="360521"/>
          </a:xfrm>
          <a:prstGeom prst="rect">
            <a:avLst/>
          </a:prstGeom>
          <a:noFill/>
          <a:ln/>
        </p:spPr>
        <p:txBody>
          <a:bodyPr wrap="none" lIns="0" tIns="0" rIns="0" bIns="0" rtlCol="0" anchor="t"/>
          <a:lstStyle/>
          <a:p>
            <a:pPr marL="0" indent="0" algn="l">
              <a:lnSpc>
                <a:spcPts val="3600"/>
              </a:lnSpc>
              <a:buNone/>
            </a:pPr>
            <a:r>
              <a:rPr lang="en-US" sz="2250" dirty="0">
                <a:solidFill>
                  <a:srgbClr val="000000"/>
                </a:solidFill>
                <a:latin typeface="Noto Serif Medium" pitchFamily="34" charset="0"/>
                <a:ea typeface="Noto Serif Medium" pitchFamily="34" charset="-122"/>
                <a:cs typeface="Noto Serif Medium" pitchFamily="34" charset="-120"/>
              </a:rPr>
              <a:t>4</a:t>
            </a:r>
            <a:endParaRPr lang="en-US" sz="2250" dirty="0"/>
          </a:p>
        </p:txBody>
      </p:sp>
      <p:sp>
        <p:nvSpPr>
          <p:cNvPr id="19" name="Text 13"/>
          <p:cNvSpPr/>
          <p:nvPr/>
        </p:nvSpPr>
        <p:spPr>
          <a:xfrm>
            <a:off x="2292429" y="4590098"/>
            <a:ext cx="2409468" cy="301228"/>
          </a:xfrm>
          <a:prstGeom prst="rect">
            <a:avLst/>
          </a:prstGeom>
          <a:noFill/>
          <a:ln/>
        </p:spPr>
        <p:txBody>
          <a:bodyPr wrap="none" lIns="0" tIns="0" rIns="0" bIns="0" rtlCol="0" anchor="t"/>
          <a:lstStyle/>
          <a:p>
            <a:pPr marL="0" indent="0" algn="r">
              <a:lnSpc>
                <a:spcPts val="2350"/>
              </a:lnSpc>
              <a:buNone/>
            </a:pPr>
            <a:r>
              <a:rPr lang="en-US" sz="1850" dirty="0">
                <a:solidFill>
                  <a:srgbClr val="4C4C4C"/>
                </a:solidFill>
                <a:latin typeface="Noto Serif Medium" pitchFamily="34" charset="0"/>
                <a:ea typeface="Noto Serif Medium" pitchFamily="34" charset="-122"/>
                <a:cs typeface="Noto Serif Medium" pitchFamily="34" charset="-120"/>
              </a:rPr>
              <a:t>Service</a:t>
            </a:r>
            <a:endParaRPr lang="en-US" sz="1850" dirty="0"/>
          </a:p>
        </p:txBody>
      </p:sp>
      <p:sp>
        <p:nvSpPr>
          <p:cNvPr id="20" name="Text 14"/>
          <p:cNvSpPr/>
          <p:nvPr/>
        </p:nvSpPr>
        <p:spPr>
          <a:xfrm>
            <a:off x="674608" y="5006935"/>
            <a:ext cx="4027289" cy="925116"/>
          </a:xfrm>
          <a:prstGeom prst="rect">
            <a:avLst/>
          </a:prstGeom>
          <a:noFill/>
          <a:ln/>
        </p:spPr>
        <p:txBody>
          <a:bodyPr wrap="square" lIns="0" tIns="0" rIns="0" bIns="0" rtlCol="0" anchor="t"/>
          <a:lstStyle/>
          <a:p>
            <a:pPr marL="0" indent="0" algn="r">
              <a:lnSpc>
                <a:spcPts val="2400"/>
              </a:lnSpc>
              <a:buNone/>
            </a:pPr>
            <a:r>
              <a:rPr lang="en-US" sz="1500" dirty="0">
                <a:solidFill>
                  <a:srgbClr val="4C4C4C"/>
                </a:solidFill>
                <a:latin typeface="Noto Serif" pitchFamily="34" charset="0"/>
                <a:ea typeface="Noto Serif" pitchFamily="34" charset="-122"/>
                <a:cs typeface="Noto Serif" pitchFamily="34" charset="-120"/>
              </a:rPr>
              <a:t>Organise les employés par département ou équipe, facilitant la gestion structurelle et l'affectation des ressources.</a:t>
            </a:r>
            <a:endParaRPr lang="en-US" sz="1500" dirty="0"/>
          </a:p>
        </p:txBody>
      </p:sp>
      <p:pic>
        <p:nvPicPr>
          <p:cNvPr id="21" name="Image 4" descr="preencoded.png"/>
          <p:cNvPicPr>
            <a:picLocks noChangeAspect="1"/>
          </p:cNvPicPr>
          <p:nvPr/>
        </p:nvPicPr>
        <p:blipFill>
          <a:blip r:embed="rId7"/>
          <a:stretch>
            <a:fillRect/>
          </a:stretch>
        </p:blipFill>
        <p:spPr>
          <a:xfrm>
            <a:off x="4990981" y="1713667"/>
            <a:ext cx="4648319" cy="4648319"/>
          </a:xfrm>
          <a:prstGeom prst="rect">
            <a:avLst/>
          </a:prstGeom>
        </p:spPr>
      </p:pic>
      <p:sp>
        <p:nvSpPr>
          <p:cNvPr id="22" name="Text 15"/>
          <p:cNvSpPr/>
          <p:nvPr/>
        </p:nvSpPr>
        <p:spPr>
          <a:xfrm>
            <a:off x="5854601" y="4813756"/>
            <a:ext cx="288369" cy="360521"/>
          </a:xfrm>
          <a:prstGeom prst="rect">
            <a:avLst/>
          </a:prstGeom>
          <a:noFill/>
          <a:ln/>
        </p:spPr>
        <p:txBody>
          <a:bodyPr wrap="none" lIns="0" tIns="0" rIns="0" bIns="0" rtlCol="0" anchor="t"/>
          <a:lstStyle/>
          <a:p>
            <a:pPr marL="0" indent="0" algn="l">
              <a:lnSpc>
                <a:spcPts val="3600"/>
              </a:lnSpc>
              <a:buNone/>
            </a:pPr>
            <a:r>
              <a:rPr lang="en-US" sz="2250" dirty="0">
                <a:solidFill>
                  <a:srgbClr val="000000"/>
                </a:solidFill>
                <a:latin typeface="Noto Serif Medium" pitchFamily="34" charset="0"/>
                <a:ea typeface="Noto Serif Medium" pitchFamily="34" charset="-122"/>
                <a:cs typeface="Noto Serif Medium" pitchFamily="34" charset="-120"/>
              </a:rPr>
              <a:t>5</a:t>
            </a:r>
            <a:endParaRPr lang="en-US" sz="2250" dirty="0"/>
          </a:p>
        </p:txBody>
      </p:sp>
      <p:sp>
        <p:nvSpPr>
          <p:cNvPr id="23" name="Text 16"/>
          <p:cNvSpPr/>
          <p:nvPr/>
        </p:nvSpPr>
        <p:spPr>
          <a:xfrm>
            <a:off x="674608" y="6710839"/>
            <a:ext cx="13281184" cy="925116"/>
          </a:xfrm>
          <a:prstGeom prst="rect">
            <a:avLst/>
          </a:prstGeom>
          <a:noFill/>
          <a:ln/>
        </p:spPr>
        <p:txBody>
          <a:bodyPr wrap="square" lIns="0" tIns="0" rIns="0" bIns="0" rtlCol="0" anchor="t"/>
          <a:lstStyle/>
          <a:p>
            <a:pPr marL="0" indent="0" algn="l">
              <a:lnSpc>
                <a:spcPts val="2400"/>
              </a:lnSpc>
              <a:buNone/>
            </a:pPr>
            <a:r>
              <a:rPr lang="en-US" sz="1500" dirty="0">
                <a:solidFill>
                  <a:srgbClr val="4C4C4C"/>
                </a:solidFill>
                <a:latin typeface="Noto Serif" pitchFamily="34" charset="0"/>
                <a:ea typeface="Noto Serif" pitchFamily="34" charset="-122"/>
                <a:cs typeface="Noto Serif" pitchFamily="34" charset="-120"/>
              </a:rPr>
              <a:t>Le diagramme de classes est la pierre angulaire de la conception de notre base de données. Il modélise les entités principales de l'application, leurs attributs et les relations qui les unissent. Une attention particulière a été portée à la définition des rôles hiérarchisés pour garantir une gestion des accès fine et sécurisée.</a:t>
            </a:r>
            <a:endParaRPr lang="en-US" sz="15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3E964-2262-0ED0-54DA-61871A979C33}"/>
            </a:ext>
          </a:extLst>
        </p:cNvPr>
        <p:cNvGrpSpPr/>
        <p:nvPr/>
      </p:nvGrpSpPr>
      <p:grpSpPr>
        <a:xfrm>
          <a:off x="0" y="0"/>
          <a:ext cx="0" cy="0"/>
          <a:chOff x="0" y="0"/>
          <a:chExt cx="0" cy="0"/>
        </a:xfrm>
      </p:grpSpPr>
      <p:pic>
        <p:nvPicPr>
          <p:cNvPr id="25" name="Picture 24" descr="A diagram of a work flow&#10;&#10;AI-generated content may be incorrect.">
            <a:extLst>
              <a:ext uri="{FF2B5EF4-FFF2-40B4-BE49-F238E27FC236}">
                <a16:creationId xmlns:a16="http://schemas.microsoft.com/office/drawing/2014/main" id="{1DEFE051-C0B4-5C17-0E3F-F17B395B3D5A}"/>
              </a:ext>
            </a:extLst>
          </p:cNvPr>
          <p:cNvPicPr>
            <a:picLocks noChangeAspect="1"/>
          </p:cNvPicPr>
          <p:nvPr/>
        </p:nvPicPr>
        <p:blipFill>
          <a:blip r:embed="rId3"/>
          <a:stretch>
            <a:fillRect/>
          </a:stretch>
        </p:blipFill>
        <p:spPr>
          <a:xfrm>
            <a:off x="3290003" y="19050"/>
            <a:ext cx="8220075" cy="8210550"/>
          </a:xfrm>
          <a:prstGeom prst="rect">
            <a:avLst/>
          </a:prstGeom>
        </p:spPr>
      </p:pic>
    </p:spTree>
    <p:extLst>
      <p:ext uri="{BB962C8B-B14F-4D97-AF65-F5344CB8AC3E}">
        <p14:creationId xmlns:p14="http://schemas.microsoft.com/office/powerpoint/2010/main" val="39469205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EF059-D5C5-E6B4-F185-650A1F8E77E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834B187-8849-76C7-8CB8-2C7F321354A7}"/>
              </a:ext>
            </a:extLst>
          </p:cNvPr>
          <p:cNvPicPr>
            <a:picLocks noChangeAspect="1"/>
          </p:cNvPicPr>
          <p:nvPr/>
        </p:nvPicPr>
        <p:blipFill>
          <a:blip r:embed="rId3"/>
          <a:stretch>
            <a:fillRect/>
          </a:stretch>
        </p:blipFill>
        <p:spPr>
          <a:xfrm>
            <a:off x="0" y="0"/>
            <a:ext cx="14630400" cy="8229600"/>
          </a:xfrm>
          <a:prstGeom prst="rect">
            <a:avLst/>
          </a:prstGeom>
        </p:spPr>
      </p:pic>
    </p:spTree>
    <p:extLst>
      <p:ext uri="{BB962C8B-B14F-4D97-AF65-F5344CB8AC3E}">
        <p14:creationId xmlns:p14="http://schemas.microsoft.com/office/powerpoint/2010/main" val="479677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98994-3B50-EDDA-F9BB-3E3B3861826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1E74D8-0321-CFDB-0F49-9ABB73130FA3}"/>
              </a:ext>
            </a:extLst>
          </p:cNvPr>
          <p:cNvPicPr>
            <a:picLocks noChangeAspect="1"/>
          </p:cNvPicPr>
          <p:nvPr/>
        </p:nvPicPr>
        <p:blipFill>
          <a:blip r:embed="rId3"/>
          <a:stretch>
            <a:fillRect/>
          </a:stretch>
        </p:blipFill>
        <p:spPr>
          <a:xfrm>
            <a:off x="0" y="0"/>
            <a:ext cx="14630400" cy="8229599"/>
          </a:xfrm>
          <a:prstGeom prst="rect">
            <a:avLst/>
          </a:prstGeom>
        </p:spPr>
      </p:pic>
    </p:spTree>
    <p:extLst>
      <p:ext uri="{BB962C8B-B14F-4D97-AF65-F5344CB8AC3E}">
        <p14:creationId xmlns:p14="http://schemas.microsoft.com/office/powerpoint/2010/main" val="172679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F882A-9850-0F78-600A-A69BE48BF8B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D98B4F2-194B-C019-104D-45F36F32A304}"/>
              </a:ext>
            </a:extLst>
          </p:cNvPr>
          <p:cNvSpPr/>
          <p:nvPr/>
        </p:nvSpPr>
        <p:spPr>
          <a:xfrm>
            <a:off x="721043" y="730329"/>
            <a:ext cx="13188315" cy="1287542"/>
          </a:xfrm>
          <a:prstGeom prst="rect">
            <a:avLst/>
          </a:prstGeom>
          <a:noFill/>
          <a:ln/>
        </p:spPr>
        <p:txBody>
          <a:bodyPr wrap="square" lIns="0" tIns="0" rIns="0" bIns="0" rtlCol="0" anchor="t"/>
          <a:lstStyle/>
          <a:p>
            <a:pPr marL="0" indent="0" algn="l">
              <a:lnSpc>
                <a:spcPts val="5050"/>
              </a:lnSpc>
              <a:buNone/>
            </a:pPr>
            <a:r>
              <a:rPr lang="en-US" sz="40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Introduction à l'Ère de la Transformation Numérique RH</a:t>
            </a:r>
            <a:endParaRPr lang="en-US" sz="4050" dirty="0">
              <a:latin typeface="Noto Serif" panose="02020600060500020200" pitchFamily="18" charset="0"/>
              <a:ea typeface="Noto Serif" panose="02020600060500020200" pitchFamily="18" charset="0"/>
              <a:cs typeface="Noto Serif" panose="02020600060500020200" pitchFamily="18" charset="0"/>
            </a:endParaRPr>
          </a:p>
        </p:txBody>
      </p:sp>
      <p:sp>
        <p:nvSpPr>
          <p:cNvPr id="5" name="Text 2">
            <a:extLst>
              <a:ext uri="{FF2B5EF4-FFF2-40B4-BE49-F238E27FC236}">
                <a16:creationId xmlns:a16="http://schemas.microsoft.com/office/drawing/2014/main" id="{BEF0DBD2-8E46-D8E1-F6F1-5174D9499A2D}"/>
              </a:ext>
            </a:extLst>
          </p:cNvPr>
          <p:cNvSpPr/>
          <p:nvPr/>
        </p:nvSpPr>
        <p:spPr>
          <a:xfrm>
            <a:off x="1390531" y="2500551"/>
            <a:ext cx="5010626" cy="321826"/>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Contexte de Transformation Numérique</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6" name="Text 3">
            <a:extLst>
              <a:ext uri="{FF2B5EF4-FFF2-40B4-BE49-F238E27FC236}">
                <a16:creationId xmlns:a16="http://schemas.microsoft.com/office/drawing/2014/main" id="{E781E8B7-382E-ABDA-CE28-7369BE481B75}"/>
              </a:ext>
            </a:extLst>
          </p:cNvPr>
          <p:cNvSpPr/>
          <p:nvPr/>
        </p:nvSpPr>
        <p:spPr>
          <a:xfrm>
            <a:off x="1390531" y="2945963"/>
            <a:ext cx="5795962" cy="1647825"/>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Le monde de l'entreprise est en pleine mutation. La digitalisation des processus RH est devenue une nécessité pour rester compétitif et efficient, permettant une meilleure agilité et une prise de décision éclairée face aux </a:t>
            </a:r>
            <a:r>
              <a:rPr lang="en-US" sz="1600" dirty="0" err="1">
                <a:solidFill>
                  <a:srgbClr val="4C4C4C"/>
                </a:solidFill>
                <a:latin typeface="Noto Serif" pitchFamily="34" charset="0"/>
                <a:ea typeface="Noto Serif" pitchFamily="34" charset="-122"/>
                <a:cs typeface="Noto Serif" pitchFamily="34" charset="-120"/>
              </a:rPr>
              <a:t>défis</a:t>
            </a:r>
            <a:r>
              <a:rPr lang="en-US" sz="1600" dirty="0">
                <a:solidFill>
                  <a:srgbClr val="4C4C4C"/>
                </a:solidFill>
                <a:latin typeface="Noto Serif" pitchFamily="34" charset="0"/>
                <a:ea typeface="Noto Serif" pitchFamily="34" charset="-122"/>
                <a:cs typeface="Noto Serif" pitchFamily="34" charset="-120"/>
              </a:rPr>
              <a:t> contemporains.</a:t>
            </a:r>
            <a:endParaRPr lang="en-US" sz="1600" dirty="0"/>
          </a:p>
        </p:txBody>
      </p:sp>
      <p:sp>
        <p:nvSpPr>
          <p:cNvPr id="9" name="Text 5">
            <a:extLst>
              <a:ext uri="{FF2B5EF4-FFF2-40B4-BE49-F238E27FC236}">
                <a16:creationId xmlns:a16="http://schemas.microsoft.com/office/drawing/2014/main" id="{3BA82FAF-470B-E832-1060-F1596C5606C0}"/>
              </a:ext>
            </a:extLst>
          </p:cNvPr>
          <p:cNvSpPr/>
          <p:nvPr/>
        </p:nvSpPr>
        <p:spPr>
          <a:xfrm>
            <a:off x="8113514" y="2500551"/>
            <a:ext cx="3805357" cy="321826"/>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Nécessité d'Automatisation RH</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0" name="Text 6">
            <a:extLst>
              <a:ext uri="{FF2B5EF4-FFF2-40B4-BE49-F238E27FC236}">
                <a16:creationId xmlns:a16="http://schemas.microsoft.com/office/drawing/2014/main" id="{1E2C5FF7-B557-8BA9-384E-D4E28E5E2BD4}"/>
              </a:ext>
            </a:extLst>
          </p:cNvPr>
          <p:cNvSpPr/>
          <p:nvPr/>
        </p:nvSpPr>
        <p:spPr>
          <a:xfrm>
            <a:off x="8113514" y="2945963"/>
            <a:ext cx="5795962" cy="1647825"/>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La gestion manuelle des ressources humaines et des salaires est souvent source d'erreurs et de retards. L'automatisation offre des gains de temps considérables, une réduction des coûts opérationnels et une amélioration significative de la précision des données.</a:t>
            </a:r>
            <a:endParaRPr lang="en-US" sz="1600" dirty="0"/>
          </a:p>
        </p:txBody>
      </p:sp>
      <p:sp>
        <p:nvSpPr>
          <p:cNvPr id="13" name="Text 8">
            <a:extLst>
              <a:ext uri="{FF2B5EF4-FFF2-40B4-BE49-F238E27FC236}">
                <a16:creationId xmlns:a16="http://schemas.microsoft.com/office/drawing/2014/main" id="{FBA558B7-D7AA-241E-7D25-377C25A1C361}"/>
              </a:ext>
            </a:extLst>
          </p:cNvPr>
          <p:cNvSpPr/>
          <p:nvPr/>
        </p:nvSpPr>
        <p:spPr>
          <a:xfrm>
            <a:off x="1390531" y="5076468"/>
            <a:ext cx="2575322" cy="321826"/>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Problématique Clé</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4" name="Text 9">
            <a:extLst>
              <a:ext uri="{FF2B5EF4-FFF2-40B4-BE49-F238E27FC236}">
                <a16:creationId xmlns:a16="http://schemas.microsoft.com/office/drawing/2014/main" id="{A7E729FB-443A-31AB-F197-95F8EBFFB0A7}"/>
              </a:ext>
            </a:extLst>
          </p:cNvPr>
          <p:cNvSpPr/>
          <p:nvPr/>
        </p:nvSpPr>
        <p:spPr>
          <a:xfrm>
            <a:off x="1390531" y="5521881"/>
            <a:ext cx="5795962" cy="1647825"/>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Comment développer une application qui assure une gestion des employés et des salaires non seulement efficace et rapide, mais aussi sécurisée contre les accès non autorisés et intuitive pour tous les utilisateurs, quel que soit leur niveau technique ?</a:t>
            </a:r>
            <a:endParaRPr lang="en-US" sz="1600" dirty="0"/>
          </a:p>
        </p:txBody>
      </p:sp>
      <p:sp>
        <p:nvSpPr>
          <p:cNvPr id="17" name="Text 11">
            <a:extLst>
              <a:ext uri="{FF2B5EF4-FFF2-40B4-BE49-F238E27FC236}">
                <a16:creationId xmlns:a16="http://schemas.microsoft.com/office/drawing/2014/main" id="{DC01E641-C103-EF6E-4DDA-48A607C77BBA}"/>
              </a:ext>
            </a:extLst>
          </p:cNvPr>
          <p:cNvSpPr/>
          <p:nvPr/>
        </p:nvSpPr>
        <p:spPr>
          <a:xfrm>
            <a:off x="8113514" y="5076468"/>
            <a:ext cx="2575322" cy="321826"/>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panose="02020600060500020200" pitchFamily="18" charset="0"/>
                <a:ea typeface="Noto Serif" panose="02020600060500020200" pitchFamily="18" charset="0"/>
                <a:cs typeface="Noto Serif" panose="02020600060500020200" pitchFamily="18" charset="0"/>
              </a:rPr>
              <a:t>Objectif du Projet</a:t>
            </a:r>
            <a:endParaRPr lang="en-US" sz="20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8" name="Text 12">
            <a:extLst>
              <a:ext uri="{FF2B5EF4-FFF2-40B4-BE49-F238E27FC236}">
                <a16:creationId xmlns:a16="http://schemas.microsoft.com/office/drawing/2014/main" id="{4E994C6E-D1E7-3AFB-CF20-F09D24012DCB}"/>
              </a:ext>
            </a:extLst>
          </p:cNvPr>
          <p:cNvSpPr/>
          <p:nvPr/>
        </p:nvSpPr>
        <p:spPr>
          <a:xfrm>
            <a:off x="8113514" y="5521881"/>
            <a:ext cx="5795962" cy="1977390"/>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Notre objectif est de concevoir et de développer une application complète capable de gérer de manière centralisée les informations des employés, de </a:t>
            </a:r>
            <a:r>
              <a:rPr lang="en-US" sz="1600" dirty="0" err="1">
                <a:solidFill>
                  <a:srgbClr val="4C4C4C"/>
                </a:solidFill>
                <a:latin typeface="Noto Serif" pitchFamily="34" charset="0"/>
                <a:ea typeface="Noto Serif" pitchFamily="34" charset="-122"/>
                <a:cs typeface="Noto Serif" pitchFamily="34" charset="-120"/>
              </a:rPr>
              <a:t>calculer</a:t>
            </a:r>
            <a:r>
              <a:rPr lang="en-US" sz="1600" dirty="0">
                <a:solidFill>
                  <a:srgbClr val="4C4C4C"/>
                </a:solidFill>
                <a:latin typeface="Noto Serif" pitchFamily="34" charset="0"/>
                <a:ea typeface="Noto Serif" pitchFamily="34" charset="-122"/>
                <a:cs typeface="Noto Serif" pitchFamily="34" charset="-120"/>
              </a:rPr>
              <a:t> les salaires, de suivre les absences, et d'enregistrer les pointages, tout en assurant une expérience utilisateur optimale.</a:t>
            </a:r>
            <a:endParaRPr lang="en-US" sz="1600" dirty="0"/>
          </a:p>
        </p:txBody>
      </p:sp>
    </p:spTree>
    <p:extLst>
      <p:ext uri="{BB962C8B-B14F-4D97-AF65-F5344CB8AC3E}">
        <p14:creationId xmlns:p14="http://schemas.microsoft.com/office/powerpoint/2010/main" val="665950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69714" y="447913"/>
            <a:ext cx="12760523" cy="508635"/>
          </a:xfrm>
          <a:prstGeom prst="rect">
            <a:avLst/>
          </a:prstGeom>
          <a:noFill/>
          <a:ln/>
        </p:spPr>
        <p:txBody>
          <a:bodyPr wrap="none" lIns="0" tIns="0" rIns="0" bIns="0" rtlCol="0" anchor="t"/>
          <a:lstStyle/>
          <a:p>
            <a:pPr marL="0" indent="0" algn="l">
              <a:lnSpc>
                <a:spcPts val="4000"/>
              </a:lnSpc>
              <a:buNone/>
            </a:pPr>
            <a:r>
              <a:rPr lang="en-US" sz="32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 d’État de l'Employé : Parcours de Vie Professionnelle</a:t>
            </a:r>
            <a:endParaRPr lang="en-US" sz="32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34" name="Group 33">
            <a:extLst>
              <a:ext uri="{FF2B5EF4-FFF2-40B4-BE49-F238E27FC236}">
                <a16:creationId xmlns:a16="http://schemas.microsoft.com/office/drawing/2014/main" id="{571B85A8-B8F5-0F97-15FF-C3F80C8C3652}"/>
              </a:ext>
            </a:extLst>
          </p:cNvPr>
          <p:cNvGrpSpPr/>
          <p:nvPr/>
        </p:nvGrpSpPr>
        <p:grpSpPr>
          <a:xfrm>
            <a:off x="569714" y="1481375"/>
            <a:ext cx="11979235" cy="777002"/>
            <a:chOff x="2000131" y="1444823"/>
            <a:chExt cx="11979235" cy="777002"/>
          </a:xfrm>
        </p:grpSpPr>
        <p:sp>
          <p:nvSpPr>
            <p:cNvPr id="5" name="Text 3"/>
            <p:cNvSpPr/>
            <p:nvPr/>
          </p:nvSpPr>
          <p:spPr>
            <a:xfrm>
              <a:off x="2081570" y="1444823"/>
              <a:ext cx="2034778" cy="254317"/>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Fiche Incomplète</a:t>
              </a:r>
              <a:endParaRPr lang="en-US" sz="1600" dirty="0"/>
            </a:p>
          </p:txBody>
        </p:sp>
        <p:sp>
          <p:nvSpPr>
            <p:cNvPr id="6" name="Text 4"/>
            <p:cNvSpPr/>
            <p:nvPr/>
          </p:nvSpPr>
          <p:spPr>
            <a:xfrm>
              <a:off x="2081570" y="1796772"/>
              <a:ext cx="7388304" cy="260390"/>
            </a:xfrm>
            <a:prstGeom prst="rect">
              <a:avLst/>
            </a:prstGeom>
            <a:noFill/>
            <a:ln/>
          </p:spPr>
          <p:txBody>
            <a:bodyPr wrap="non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État initial après l'embauche, en attente de validation RH et de toutes les informations requises.</a:t>
              </a:r>
              <a:endParaRPr lang="en-US" sz="1250" dirty="0"/>
            </a:p>
          </p:txBody>
        </p:sp>
        <p:sp>
          <p:nvSpPr>
            <p:cNvPr id="7" name="Shape 5"/>
            <p:cNvSpPr/>
            <p:nvPr/>
          </p:nvSpPr>
          <p:spPr>
            <a:xfrm>
              <a:off x="2000131" y="2210395"/>
              <a:ext cx="11979235" cy="11430"/>
            </a:xfrm>
            <a:prstGeom prst="roundRect">
              <a:avLst>
                <a:gd name="adj" fmla="val 598154"/>
              </a:avLst>
            </a:prstGeom>
            <a:solidFill>
              <a:srgbClr val="E6DED2"/>
            </a:solidFill>
            <a:ln/>
          </p:spPr>
          <p:txBody>
            <a:bodyPr/>
            <a:lstStyle/>
            <a:p>
              <a:endParaRPr lang="fr-FR"/>
            </a:p>
          </p:txBody>
        </p:sp>
      </p:grpSp>
      <p:grpSp>
        <p:nvGrpSpPr>
          <p:cNvPr id="28" name="Group 27">
            <a:extLst>
              <a:ext uri="{FF2B5EF4-FFF2-40B4-BE49-F238E27FC236}">
                <a16:creationId xmlns:a16="http://schemas.microsoft.com/office/drawing/2014/main" id="{E30B9883-2E1A-E254-A018-3841A4329E4A}"/>
              </a:ext>
            </a:extLst>
          </p:cNvPr>
          <p:cNvGrpSpPr/>
          <p:nvPr/>
        </p:nvGrpSpPr>
        <p:grpSpPr>
          <a:xfrm>
            <a:off x="569714" y="2472570"/>
            <a:ext cx="10630138" cy="777002"/>
            <a:chOff x="3349228" y="2463998"/>
            <a:chExt cx="10630138" cy="777002"/>
          </a:xfrm>
        </p:grpSpPr>
        <p:sp>
          <p:nvSpPr>
            <p:cNvPr id="10" name="Text 8"/>
            <p:cNvSpPr/>
            <p:nvPr/>
          </p:nvSpPr>
          <p:spPr>
            <a:xfrm>
              <a:off x="3430667" y="2463998"/>
              <a:ext cx="2034778" cy="254317"/>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Actif</a:t>
              </a:r>
              <a:endParaRPr lang="en-US" sz="1600" dirty="0"/>
            </a:p>
          </p:txBody>
        </p:sp>
        <p:sp>
          <p:nvSpPr>
            <p:cNvPr id="11" name="Text 9"/>
            <p:cNvSpPr/>
            <p:nvPr/>
          </p:nvSpPr>
          <p:spPr>
            <a:xfrm>
              <a:off x="3430667" y="2815947"/>
              <a:ext cx="7848600" cy="260390"/>
            </a:xfrm>
            <a:prstGeom prst="rect">
              <a:avLst/>
            </a:prstGeom>
            <a:noFill/>
            <a:ln/>
          </p:spPr>
          <p:txBody>
            <a:bodyPr wrap="non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L'employé est pleinement intégré, ses données sont validées et il participe activement aux opérations.</a:t>
              </a:r>
              <a:endParaRPr lang="en-US" sz="1250" dirty="0"/>
            </a:p>
          </p:txBody>
        </p:sp>
        <p:sp>
          <p:nvSpPr>
            <p:cNvPr id="12" name="Shape 10"/>
            <p:cNvSpPr/>
            <p:nvPr/>
          </p:nvSpPr>
          <p:spPr>
            <a:xfrm>
              <a:off x="3349228" y="3229570"/>
              <a:ext cx="10630138" cy="11430"/>
            </a:xfrm>
            <a:prstGeom prst="roundRect">
              <a:avLst>
                <a:gd name="adj" fmla="val 598154"/>
              </a:avLst>
            </a:prstGeom>
            <a:solidFill>
              <a:srgbClr val="E6DED2"/>
            </a:solidFill>
            <a:ln/>
          </p:spPr>
          <p:txBody>
            <a:bodyPr/>
            <a:lstStyle/>
            <a:p>
              <a:endParaRPr lang="fr-FR"/>
            </a:p>
          </p:txBody>
        </p:sp>
      </p:grpSp>
      <p:grpSp>
        <p:nvGrpSpPr>
          <p:cNvPr id="30" name="Group 29">
            <a:extLst>
              <a:ext uri="{FF2B5EF4-FFF2-40B4-BE49-F238E27FC236}">
                <a16:creationId xmlns:a16="http://schemas.microsoft.com/office/drawing/2014/main" id="{5A8CB395-6FED-26F7-B2D1-BD192ADA83D8}"/>
              </a:ext>
            </a:extLst>
          </p:cNvPr>
          <p:cNvGrpSpPr/>
          <p:nvPr/>
        </p:nvGrpSpPr>
        <p:grpSpPr>
          <a:xfrm>
            <a:off x="569714" y="3483173"/>
            <a:ext cx="9281041" cy="1037392"/>
            <a:chOff x="4698325" y="3483173"/>
            <a:chExt cx="9281041" cy="1037392"/>
          </a:xfrm>
        </p:grpSpPr>
        <p:grpSp>
          <p:nvGrpSpPr>
            <p:cNvPr id="29" name="Group 28">
              <a:extLst>
                <a:ext uri="{FF2B5EF4-FFF2-40B4-BE49-F238E27FC236}">
                  <a16:creationId xmlns:a16="http://schemas.microsoft.com/office/drawing/2014/main" id="{73CBFAB7-9B92-4BE4-CF67-CBEA83EC2274}"/>
                </a:ext>
              </a:extLst>
            </p:cNvPr>
            <p:cNvGrpSpPr/>
            <p:nvPr/>
          </p:nvGrpSpPr>
          <p:grpSpPr>
            <a:xfrm>
              <a:off x="4779764" y="3483173"/>
              <a:ext cx="9118163" cy="872728"/>
              <a:chOff x="4779764" y="3483173"/>
              <a:chExt cx="9118163" cy="872728"/>
            </a:xfrm>
          </p:grpSpPr>
          <p:sp>
            <p:nvSpPr>
              <p:cNvPr id="15" name="Text 13"/>
              <p:cNvSpPr/>
              <p:nvPr/>
            </p:nvSpPr>
            <p:spPr>
              <a:xfrm>
                <a:off x="4779764" y="3483173"/>
                <a:ext cx="2034778" cy="254317"/>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En Mission</a:t>
                </a:r>
                <a:endParaRPr lang="en-US" sz="1600" dirty="0"/>
              </a:p>
            </p:txBody>
          </p:sp>
          <p:sp>
            <p:nvSpPr>
              <p:cNvPr id="16" name="Text 14"/>
              <p:cNvSpPr/>
              <p:nvPr/>
            </p:nvSpPr>
            <p:spPr>
              <a:xfrm>
                <a:off x="4779764" y="3835122"/>
                <a:ext cx="9118163" cy="520779"/>
              </a:xfrm>
              <a:prstGeom prst="rect">
                <a:avLst/>
              </a:prstGeom>
              <a:noFill/>
              <a:ln/>
            </p:spPr>
            <p:txBody>
              <a:bodyPr wrap="squar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Période temporaire durant laquelle l'employé est affecté à un projet ou un lieu spécifique, avec des règles de pointage adaptées.</a:t>
                </a:r>
                <a:endParaRPr lang="en-US" sz="1250" dirty="0"/>
              </a:p>
            </p:txBody>
          </p:sp>
        </p:grpSp>
        <p:sp>
          <p:nvSpPr>
            <p:cNvPr id="17" name="Shape 15"/>
            <p:cNvSpPr/>
            <p:nvPr/>
          </p:nvSpPr>
          <p:spPr>
            <a:xfrm>
              <a:off x="4698325" y="4509135"/>
              <a:ext cx="9281041" cy="11430"/>
            </a:xfrm>
            <a:prstGeom prst="roundRect">
              <a:avLst>
                <a:gd name="adj" fmla="val 598154"/>
              </a:avLst>
            </a:prstGeom>
            <a:solidFill>
              <a:srgbClr val="E6DED2"/>
            </a:solidFill>
            <a:ln/>
          </p:spPr>
          <p:txBody>
            <a:bodyPr/>
            <a:lstStyle/>
            <a:p>
              <a:endParaRPr lang="fr-FR"/>
            </a:p>
          </p:txBody>
        </p:sp>
      </p:grpSp>
      <p:grpSp>
        <p:nvGrpSpPr>
          <p:cNvPr id="35" name="Group 34">
            <a:extLst>
              <a:ext uri="{FF2B5EF4-FFF2-40B4-BE49-F238E27FC236}">
                <a16:creationId xmlns:a16="http://schemas.microsoft.com/office/drawing/2014/main" id="{4EE70216-127E-F9DF-38CE-94060B2E3DE9}"/>
              </a:ext>
            </a:extLst>
          </p:cNvPr>
          <p:cNvGrpSpPr/>
          <p:nvPr/>
        </p:nvGrpSpPr>
        <p:grpSpPr>
          <a:xfrm>
            <a:off x="563403" y="4762738"/>
            <a:ext cx="7931944" cy="1037392"/>
            <a:chOff x="1918812" y="4762738"/>
            <a:chExt cx="7931944" cy="1037392"/>
          </a:xfrm>
        </p:grpSpPr>
        <p:sp>
          <p:nvSpPr>
            <p:cNvPr id="20" name="Text 18"/>
            <p:cNvSpPr/>
            <p:nvPr/>
          </p:nvSpPr>
          <p:spPr>
            <a:xfrm>
              <a:off x="2000250" y="4762738"/>
              <a:ext cx="2034778" cy="254317"/>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Suspendu</a:t>
              </a:r>
              <a:endParaRPr lang="en-US" sz="1600" dirty="0"/>
            </a:p>
          </p:txBody>
        </p:sp>
        <p:sp>
          <p:nvSpPr>
            <p:cNvPr id="21" name="Text 19"/>
            <p:cNvSpPr/>
            <p:nvPr/>
          </p:nvSpPr>
          <p:spPr>
            <a:xfrm>
              <a:off x="2000250" y="5114687"/>
              <a:ext cx="7769066" cy="520779"/>
            </a:xfrm>
            <a:prstGeom prst="rect">
              <a:avLst/>
            </a:prstGeom>
            <a:noFill/>
            <a:ln/>
          </p:spPr>
          <p:txBody>
            <a:bodyPr wrap="squar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L'employé est temporairement mis à l'écart pour diverses raisons (disciplinaire, médicale), avec un impact sur ses droits et son salaire.</a:t>
              </a:r>
              <a:endParaRPr lang="en-US" sz="1250" dirty="0"/>
            </a:p>
          </p:txBody>
        </p:sp>
        <p:sp>
          <p:nvSpPr>
            <p:cNvPr id="22" name="Shape 20"/>
            <p:cNvSpPr/>
            <p:nvPr/>
          </p:nvSpPr>
          <p:spPr>
            <a:xfrm>
              <a:off x="1918812" y="5788700"/>
              <a:ext cx="7931944" cy="11430"/>
            </a:xfrm>
            <a:prstGeom prst="roundRect">
              <a:avLst>
                <a:gd name="adj" fmla="val 598154"/>
              </a:avLst>
            </a:prstGeom>
            <a:solidFill>
              <a:srgbClr val="E6DED2"/>
            </a:solidFill>
            <a:ln/>
          </p:spPr>
          <p:txBody>
            <a:bodyPr/>
            <a:lstStyle/>
            <a:p>
              <a:endParaRPr lang="fr-FR"/>
            </a:p>
          </p:txBody>
        </p:sp>
      </p:grpSp>
      <p:grpSp>
        <p:nvGrpSpPr>
          <p:cNvPr id="33" name="Group 32">
            <a:extLst>
              <a:ext uri="{FF2B5EF4-FFF2-40B4-BE49-F238E27FC236}">
                <a16:creationId xmlns:a16="http://schemas.microsoft.com/office/drawing/2014/main" id="{051D1464-35E8-A533-55B5-8EDBEE6CA19F}"/>
              </a:ext>
            </a:extLst>
          </p:cNvPr>
          <p:cNvGrpSpPr/>
          <p:nvPr/>
        </p:nvGrpSpPr>
        <p:grpSpPr>
          <a:xfrm>
            <a:off x="569714" y="6042303"/>
            <a:ext cx="6419969" cy="872728"/>
            <a:chOff x="7477958" y="6042303"/>
            <a:chExt cx="6419969" cy="872728"/>
          </a:xfrm>
        </p:grpSpPr>
        <p:sp>
          <p:nvSpPr>
            <p:cNvPr id="25" name="Text 23"/>
            <p:cNvSpPr/>
            <p:nvPr/>
          </p:nvSpPr>
          <p:spPr>
            <a:xfrm>
              <a:off x="7477958" y="6042303"/>
              <a:ext cx="2034778" cy="254317"/>
            </a:xfrm>
            <a:prstGeom prst="rect">
              <a:avLst/>
            </a:prstGeom>
            <a:noFill/>
            <a:ln/>
          </p:spPr>
          <p:txBody>
            <a:bodyPr wrap="none" lIns="0" tIns="0" rIns="0" bIns="0" rtlCol="0" anchor="t"/>
            <a:lstStyle/>
            <a:p>
              <a:pPr marL="0" indent="0" algn="l">
                <a:lnSpc>
                  <a:spcPts val="2000"/>
                </a:lnSpc>
                <a:buNone/>
              </a:pPr>
              <a:r>
                <a:rPr lang="en-US" sz="1600" dirty="0">
                  <a:solidFill>
                    <a:srgbClr val="4C4C4C"/>
                  </a:solidFill>
                  <a:latin typeface="Noto Serif Medium" pitchFamily="34" charset="0"/>
                  <a:ea typeface="Noto Serif Medium" pitchFamily="34" charset="-122"/>
                  <a:cs typeface="Noto Serif Medium" pitchFamily="34" charset="-120"/>
                </a:rPr>
                <a:t>Départ</a:t>
              </a:r>
              <a:endParaRPr lang="en-US" sz="1600" dirty="0"/>
            </a:p>
          </p:txBody>
        </p:sp>
        <p:sp>
          <p:nvSpPr>
            <p:cNvPr id="26" name="Text 24"/>
            <p:cNvSpPr/>
            <p:nvPr/>
          </p:nvSpPr>
          <p:spPr>
            <a:xfrm>
              <a:off x="7477958" y="6394252"/>
              <a:ext cx="6419969" cy="520779"/>
            </a:xfrm>
            <a:prstGeom prst="rect">
              <a:avLst/>
            </a:prstGeom>
            <a:noFill/>
            <a:ln/>
          </p:spPr>
          <p:txBody>
            <a:bodyPr wrap="squar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État final marquant la fin du contrat de travail, avec la clôture du dossier et l'archivage des données.</a:t>
              </a:r>
              <a:endParaRPr lang="en-US" sz="1250" dirty="0"/>
            </a:p>
          </p:txBody>
        </p:sp>
      </p:grpSp>
      <p:sp>
        <p:nvSpPr>
          <p:cNvPr id="27" name="Text 25"/>
          <p:cNvSpPr/>
          <p:nvPr/>
        </p:nvSpPr>
        <p:spPr>
          <a:xfrm>
            <a:off x="569714" y="7260908"/>
            <a:ext cx="13490972" cy="520779"/>
          </a:xfrm>
          <a:prstGeom prst="rect">
            <a:avLst/>
          </a:prstGeom>
          <a:noFill/>
          <a:ln/>
        </p:spPr>
        <p:txBody>
          <a:bodyPr wrap="square" lIns="0" tIns="0" rIns="0" bIns="0" rtlCol="0" anchor="t"/>
          <a:lstStyle/>
          <a:p>
            <a:pPr marL="0" indent="0" algn="l">
              <a:lnSpc>
                <a:spcPts val="2050"/>
              </a:lnSpc>
              <a:buNone/>
            </a:pPr>
            <a:r>
              <a:rPr lang="en-US" sz="1250" dirty="0">
                <a:solidFill>
                  <a:srgbClr val="4C4C4C"/>
                </a:solidFill>
                <a:latin typeface="Noto Serif" pitchFamily="34" charset="0"/>
                <a:ea typeface="Noto Serif" pitchFamily="34" charset="-122"/>
                <a:cs typeface="Noto Serif" pitchFamily="34" charset="-120"/>
              </a:rPr>
              <a:t>Le diagramme d'état de l'employé modélise le cycle de vie d'un salarié au sein de l'entreprise, de son embauche à son départ. Il décrit les différents états possibles et les transitions qui les relient, déclenchées par des événements spécifiques comme la validation RH, une formation, une mutation ou une décision de suspension.</a:t>
            </a:r>
            <a:endParaRPr lang="en-US" sz="125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3C54B-0B4F-8397-76A1-AD3D62520475}"/>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4BE61AE8-7556-DC4C-9442-8E585F866540}"/>
              </a:ext>
            </a:extLst>
          </p:cNvPr>
          <p:cNvPicPr>
            <a:picLocks noChangeAspect="1"/>
          </p:cNvPicPr>
          <p:nvPr/>
        </p:nvPicPr>
        <p:blipFill>
          <a:blip r:embed="rId3"/>
          <a:stretch>
            <a:fillRect/>
          </a:stretch>
        </p:blipFill>
        <p:spPr>
          <a:xfrm>
            <a:off x="0" y="0"/>
            <a:ext cx="14630399" cy="8229600"/>
          </a:xfrm>
          <a:prstGeom prst="rect">
            <a:avLst/>
          </a:prstGeom>
        </p:spPr>
      </p:pic>
    </p:spTree>
    <p:extLst>
      <p:ext uri="{BB962C8B-B14F-4D97-AF65-F5344CB8AC3E}">
        <p14:creationId xmlns:p14="http://schemas.microsoft.com/office/powerpoint/2010/main" val="40995189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002647" y="3679386"/>
            <a:ext cx="6625105" cy="870828"/>
          </a:xfrm>
          <a:prstGeom prst="rect">
            <a:avLst/>
          </a:prstGeom>
          <a:noFill/>
          <a:ln/>
        </p:spPr>
        <p:txBody>
          <a:bodyPr wrap="square" lIns="0" tIns="0" rIns="0" bIns="0" rtlCol="0" anchor="t"/>
          <a:lstStyle/>
          <a:p>
            <a:pPr marL="0" indent="0" algn="l">
              <a:lnSpc>
                <a:spcPts val="5550"/>
              </a:lnSpc>
              <a:buNone/>
            </a:pPr>
            <a:r>
              <a:rPr lang="en-US" sz="4000" b="1" dirty="0">
                <a:solidFill>
                  <a:srgbClr val="3A3A3A"/>
                </a:solidFill>
                <a:latin typeface="Noto Serif" panose="02020600060500020200" pitchFamily="18" charset="0"/>
                <a:ea typeface="Noto Serif" panose="02020600060500020200" pitchFamily="18" charset="0"/>
                <a:cs typeface="Noto Serif" panose="02020600060500020200" pitchFamily="18" charset="0"/>
              </a:rPr>
              <a:t>La phase de </a:t>
            </a:r>
            <a:r>
              <a:rPr lang="en-US" sz="4000" b="1"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Réalisation</a:t>
            </a:r>
            <a:endParaRPr lang="en-US" sz="4000" b="1" dirty="0">
              <a:latin typeface="Noto Serif" panose="02020600060500020200" pitchFamily="18" charset="0"/>
              <a:ea typeface="Noto Serif" panose="02020600060500020200" pitchFamily="18" charset="0"/>
              <a:cs typeface="Noto Serif" panose="02020600060500020200"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D6273-A8AC-D398-F055-372F050598C0}"/>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4DCAA5A-77EC-CEAC-97CE-F3DE927E0DFC}"/>
              </a:ext>
            </a:extLst>
          </p:cNvPr>
          <p:cNvSpPr/>
          <p:nvPr/>
        </p:nvSpPr>
        <p:spPr>
          <a:xfrm>
            <a:off x="793790" y="637461"/>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Interfaces de l’Application : Expérience Utilisateur Optimisée</a:t>
            </a:r>
            <a:endParaRPr lang="en-US" sz="4450" dirty="0">
              <a:latin typeface="Noto Serif" panose="02020600060500020200" pitchFamily="18" charset="0"/>
              <a:ea typeface="Noto Serif" panose="02020600060500020200" pitchFamily="18" charset="0"/>
              <a:cs typeface="Noto Serif" panose="02020600060500020200" pitchFamily="18" charset="0"/>
            </a:endParaRPr>
          </a:p>
        </p:txBody>
      </p:sp>
      <p:sp>
        <p:nvSpPr>
          <p:cNvPr id="6" name="Text 1">
            <a:extLst>
              <a:ext uri="{FF2B5EF4-FFF2-40B4-BE49-F238E27FC236}">
                <a16:creationId xmlns:a16="http://schemas.microsoft.com/office/drawing/2014/main" id="{527132C2-454A-5BA2-6C3E-D3F986D977EE}"/>
              </a:ext>
            </a:extLst>
          </p:cNvPr>
          <p:cNvSpPr/>
          <p:nvPr/>
        </p:nvSpPr>
        <p:spPr>
          <a:xfrm>
            <a:off x="793789" y="3477487"/>
            <a:ext cx="13042821" cy="1814513"/>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L'interface de l'application a été conçue pour être intuitive et adaptée à chaque rôle utilisateur. Le tableau de bord de </a:t>
            </a:r>
            <a:r>
              <a:rPr lang="en-US" sz="1750" dirty="0" err="1">
                <a:solidFill>
                  <a:srgbClr val="4C4C4C"/>
                </a:solidFill>
                <a:latin typeface="Noto Serif" pitchFamily="34" charset="0"/>
                <a:ea typeface="Noto Serif" pitchFamily="34" charset="-122"/>
                <a:cs typeface="Noto Serif" pitchFamily="34" charset="-120"/>
              </a:rPr>
              <a:t>l'administrateur</a:t>
            </a:r>
            <a:r>
              <a:rPr lang="en-US" sz="1750" dirty="0">
                <a:solidFill>
                  <a:srgbClr val="4C4C4C"/>
                </a:solidFill>
                <a:latin typeface="Noto Serif" pitchFamily="34" charset="0"/>
                <a:ea typeface="Noto Serif" pitchFamily="34" charset="-122"/>
                <a:cs typeface="Noto Serif" pitchFamily="34" charset="-120"/>
              </a:rPr>
              <a:t> offre une vue d'ensemble et un contrôle total sur le système. Les responsables RH disposent d'outils spécifiques pour la gestion quotidienne du personnel et des salaires. Quant aux employés, ils accèdent à un portail personnalisé pour consulter leurs informations et effectuer des actions ciblées, garantissant ainsi une expérience utilisateur fluide et sécurisée pour tous.</a:t>
            </a:r>
            <a:endParaRPr lang="en-US" sz="1750" dirty="0"/>
          </a:p>
        </p:txBody>
      </p:sp>
    </p:spTree>
    <p:extLst>
      <p:ext uri="{BB962C8B-B14F-4D97-AF65-F5344CB8AC3E}">
        <p14:creationId xmlns:p14="http://schemas.microsoft.com/office/powerpoint/2010/main" val="2619326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579D60F6-B4E8-C286-0CB0-24B737F73AFB}"/>
              </a:ext>
            </a:extLst>
          </p:cNvPr>
          <p:cNvGrpSpPr/>
          <p:nvPr/>
        </p:nvGrpSpPr>
        <p:grpSpPr>
          <a:xfrm>
            <a:off x="595074" y="1143149"/>
            <a:ext cx="13440251" cy="5167908"/>
            <a:chOff x="595074" y="2593658"/>
            <a:chExt cx="13440251" cy="5167908"/>
          </a:xfrm>
        </p:grpSpPr>
        <p:sp>
          <p:nvSpPr>
            <p:cNvPr id="3" name="Text 0"/>
            <p:cNvSpPr/>
            <p:nvPr/>
          </p:nvSpPr>
          <p:spPr>
            <a:xfrm>
              <a:off x="595074" y="2593658"/>
              <a:ext cx="8311158" cy="531376"/>
            </a:xfrm>
            <a:prstGeom prst="rect">
              <a:avLst/>
            </a:prstGeom>
            <a:noFill/>
            <a:ln/>
          </p:spPr>
          <p:txBody>
            <a:bodyPr wrap="none" lIns="0" tIns="0" rIns="0" bIns="0" rtlCol="0" anchor="t"/>
            <a:lstStyle/>
            <a:p>
              <a:pPr marL="0" indent="0" algn="l">
                <a:lnSpc>
                  <a:spcPts val="4150"/>
                </a:lnSpc>
                <a:buNone/>
              </a:pPr>
              <a:r>
                <a:rPr lang="en-US" sz="33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Démonstration et Scénarios d'Utilisation</a:t>
              </a:r>
              <a:endParaRPr lang="en-US" sz="33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4" name="Text 1"/>
            <p:cNvSpPr/>
            <p:nvPr/>
          </p:nvSpPr>
          <p:spPr>
            <a:xfrm>
              <a:off x="595074" y="3380065"/>
              <a:ext cx="13440251" cy="543878"/>
            </a:xfrm>
            <a:prstGeom prst="rect">
              <a:avLst/>
            </a:prstGeom>
            <a:noFill/>
            <a:ln/>
          </p:spPr>
          <p:txBody>
            <a:bodyPr wrap="square" lIns="0" tIns="0" rIns="0" bIns="0" rtlCol="0" anchor="t"/>
            <a:lstStyle/>
            <a:p>
              <a:pPr marL="0" indent="0" algn="l">
                <a:lnSpc>
                  <a:spcPts val="2100"/>
                </a:lnSpc>
                <a:buNone/>
              </a:pPr>
              <a:r>
                <a:rPr lang="en-US" sz="1300" dirty="0">
                  <a:solidFill>
                    <a:srgbClr val="4C4C4C"/>
                  </a:solidFill>
                  <a:latin typeface="Noto Serif" pitchFamily="34" charset="0"/>
                  <a:ea typeface="Noto Serif" pitchFamily="34" charset="-122"/>
                  <a:cs typeface="Noto Serif" pitchFamily="34" charset="-120"/>
                </a:rPr>
                <a:t>Pour illustrer la facilité d'utilisation et l'efficacité de notre application, nous allons vous présenter un scénario utilisateur typique, mettant en lumière les fonctionnalités clés.</a:t>
              </a:r>
              <a:endParaRPr lang="en-US" sz="1300" dirty="0"/>
            </a:p>
          </p:txBody>
        </p:sp>
        <p:sp>
          <p:nvSpPr>
            <p:cNvPr id="5" name="Shape 2"/>
            <p:cNvSpPr/>
            <p:nvPr/>
          </p:nvSpPr>
          <p:spPr>
            <a:xfrm>
              <a:off x="595074" y="5706785"/>
              <a:ext cx="13440251" cy="22860"/>
            </a:xfrm>
            <a:prstGeom prst="roundRect">
              <a:avLst>
                <a:gd name="adj" fmla="val 312433"/>
              </a:avLst>
            </a:prstGeom>
            <a:solidFill>
              <a:srgbClr val="000000">
                <a:alpha val="8000"/>
              </a:srgbClr>
            </a:solidFill>
            <a:ln/>
          </p:spPr>
          <p:txBody>
            <a:bodyPr/>
            <a:lstStyle/>
            <a:p>
              <a:endParaRPr lang="fr-FR"/>
            </a:p>
          </p:txBody>
        </p:sp>
        <p:sp>
          <p:nvSpPr>
            <p:cNvPr id="6" name="Shape 3"/>
            <p:cNvSpPr/>
            <p:nvPr/>
          </p:nvSpPr>
          <p:spPr>
            <a:xfrm>
              <a:off x="3890367" y="5196780"/>
              <a:ext cx="22860" cy="510064"/>
            </a:xfrm>
            <a:prstGeom prst="roundRect">
              <a:avLst>
                <a:gd name="adj" fmla="val 312433"/>
              </a:avLst>
            </a:prstGeom>
            <a:solidFill>
              <a:srgbClr val="CCC4B8"/>
            </a:solidFill>
            <a:ln/>
          </p:spPr>
          <p:txBody>
            <a:bodyPr/>
            <a:lstStyle/>
            <a:p>
              <a:endParaRPr lang="fr-FR"/>
            </a:p>
          </p:txBody>
        </p:sp>
        <p:sp>
          <p:nvSpPr>
            <p:cNvPr id="9" name="Text 5"/>
            <p:cNvSpPr/>
            <p:nvPr/>
          </p:nvSpPr>
          <p:spPr>
            <a:xfrm>
              <a:off x="2496383" y="4115157"/>
              <a:ext cx="2811066" cy="265628"/>
            </a:xfrm>
            <a:prstGeom prst="rect">
              <a:avLst/>
            </a:prstGeom>
            <a:noFill/>
            <a:ln/>
          </p:spPr>
          <p:txBody>
            <a:bodyPr wrap="none" lIns="0" tIns="0" rIns="0" bIns="0" rtlCol="0" anchor="t"/>
            <a:lstStyle/>
            <a:p>
              <a:pPr marL="0" indent="0" algn="ctr">
                <a:lnSpc>
                  <a:spcPts val="2050"/>
                </a:lnSpc>
                <a:buNone/>
              </a:pPr>
              <a:r>
                <a:rPr lang="en-US" sz="1650" dirty="0">
                  <a:solidFill>
                    <a:srgbClr val="4C4C4C"/>
                  </a:solidFill>
                  <a:latin typeface="Noto Serif Medium" pitchFamily="34" charset="0"/>
                  <a:ea typeface="Noto Serif Medium" pitchFamily="34" charset="-122"/>
                  <a:cs typeface="Noto Serif Medium" pitchFamily="34" charset="-120"/>
                </a:rPr>
                <a:t>Ajout d'un Nouvel Employé</a:t>
              </a:r>
              <a:endParaRPr lang="en-US" sz="1650" dirty="0"/>
            </a:p>
          </p:txBody>
        </p:sp>
        <p:sp>
          <p:nvSpPr>
            <p:cNvPr id="10" name="Text 6"/>
            <p:cNvSpPr/>
            <p:nvPr/>
          </p:nvSpPr>
          <p:spPr>
            <a:xfrm>
              <a:off x="765096" y="4482703"/>
              <a:ext cx="6273760" cy="543878"/>
            </a:xfrm>
            <a:prstGeom prst="rect">
              <a:avLst/>
            </a:prstGeom>
            <a:noFill/>
            <a:ln/>
          </p:spPr>
          <p:txBody>
            <a:bodyPr wrap="square" lIns="0" tIns="0" rIns="0" bIns="0" rtlCol="0" anchor="t"/>
            <a:lstStyle/>
            <a:p>
              <a:pPr marL="0" indent="0" algn="ctr">
                <a:lnSpc>
                  <a:spcPts val="2100"/>
                </a:lnSpc>
                <a:buNone/>
              </a:pPr>
              <a:r>
                <a:rPr lang="en-US" sz="1300" dirty="0">
                  <a:solidFill>
                    <a:srgbClr val="4C4C4C"/>
                  </a:solidFill>
                  <a:latin typeface="Noto Serif" pitchFamily="34" charset="0"/>
                  <a:ea typeface="Noto Serif" pitchFamily="34" charset="-122"/>
                  <a:cs typeface="Noto Serif" pitchFamily="34" charset="-120"/>
                </a:rPr>
                <a:t>Saisie des informations personnelles, des coordonnées, et de la situation contractuelle via une interface intuitive.</a:t>
              </a:r>
              <a:endParaRPr lang="en-US" sz="1300" dirty="0"/>
            </a:p>
          </p:txBody>
        </p:sp>
        <p:sp>
          <p:nvSpPr>
            <p:cNvPr id="11" name="Shape 7"/>
            <p:cNvSpPr/>
            <p:nvPr/>
          </p:nvSpPr>
          <p:spPr>
            <a:xfrm>
              <a:off x="7303532" y="5706725"/>
              <a:ext cx="22860" cy="510064"/>
            </a:xfrm>
            <a:prstGeom prst="roundRect">
              <a:avLst>
                <a:gd name="adj" fmla="val 312433"/>
              </a:avLst>
            </a:prstGeom>
            <a:solidFill>
              <a:srgbClr val="CCC4B8"/>
            </a:solidFill>
            <a:ln/>
          </p:spPr>
          <p:txBody>
            <a:bodyPr/>
            <a:lstStyle/>
            <a:p>
              <a:endParaRPr lang="fr-FR"/>
            </a:p>
          </p:txBody>
        </p:sp>
        <p:sp>
          <p:nvSpPr>
            <p:cNvPr id="14" name="Text 9"/>
            <p:cNvSpPr/>
            <p:nvPr/>
          </p:nvSpPr>
          <p:spPr>
            <a:xfrm>
              <a:off x="5788343" y="6386989"/>
              <a:ext cx="3053596" cy="265628"/>
            </a:xfrm>
            <a:prstGeom prst="rect">
              <a:avLst/>
            </a:prstGeom>
            <a:noFill/>
            <a:ln/>
          </p:spPr>
          <p:txBody>
            <a:bodyPr wrap="none" lIns="0" tIns="0" rIns="0" bIns="0" rtlCol="0" anchor="t"/>
            <a:lstStyle/>
            <a:p>
              <a:pPr marL="0" indent="0" algn="ctr">
                <a:lnSpc>
                  <a:spcPts val="2050"/>
                </a:lnSpc>
                <a:buNone/>
              </a:pPr>
              <a:r>
                <a:rPr lang="en-US" sz="1650" dirty="0">
                  <a:solidFill>
                    <a:srgbClr val="4C4C4C"/>
                  </a:solidFill>
                  <a:latin typeface="Noto Serif Medium" pitchFamily="34" charset="0"/>
                  <a:ea typeface="Noto Serif Medium" pitchFamily="34" charset="-122"/>
                  <a:cs typeface="Noto Serif Medium" pitchFamily="34" charset="-120"/>
                </a:rPr>
                <a:t>Enregistrement des Pointages</a:t>
              </a:r>
              <a:endParaRPr lang="en-US" sz="1650" dirty="0"/>
            </a:p>
          </p:txBody>
        </p:sp>
        <p:sp>
          <p:nvSpPr>
            <p:cNvPr id="15" name="Text 10"/>
            <p:cNvSpPr/>
            <p:nvPr/>
          </p:nvSpPr>
          <p:spPr>
            <a:xfrm>
              <a:off x="4178260" y="6754535"/>
              <a:ext cx="6273760" cy="543878"/>
            </a:xfrm>
            <a:prstGeom prst="rect">
              <a:avLst/>
            </a:prstGeom>
            <a:noFill/>
            <a:ln/>
          </p:spPr>
          <p:txBody>
            <a:bodyPr wrap="square" lIns="0" tIns="0" rIns="0" bIns="0" rtlCol="0" anchor="t"/>
            <a:lstStyle/>
            <a:p>
              <a:pPr marL="0" indent="0" algn="ctr">
                <a:lnSpc>
                  <a:spcPts val="2100"/>
                </a:lnSpc>
                <a:buNone/>
              </a:pPr>
              <a:r>
                <a:rPr lang="en-US" sz="1300" dirty="0">
                  <a:solidFill>
                    <a:srgbClr val="4C4C4C"/>
                  </a:solidFill>
                  <a:latin typeface="Noto Serif" pitchFamily="34" charset="0"/>
                  <a:ea typeface="Noto Serif" pitchFamily="34" charset="-122"/>
                  <a:cs typeface="Noto Serif" pitchFamily="34" charset="-120"/>
                </a:rPr>
                <a:t>Simulation de </a:t>
              </a:r>
              <a:r>
                <a:rPr lang="en-US" sz="1300" dirty="0" err="1">
                  <a:solidFill>
                    <a:srgbClr val="4C4C4C"/>
                  </a:solidFill>
                  <a:latin typeface="Noto Serif" pitchFamily="34" charset="0"/>
                  <a:ea typeface="Noto Serif" pitchFamily="34" charset="-122"/>
                  <a:cs typeface="Noto Serif" pitchFamily="34" charset="-120"/>
                </a:rPr>
                <a:t>l'enregistrement</a:t>
              </a:r>
              <a:r>
                <a:rPr lang="en-US" sz="1300" dirty="0">
                  <a:solidFill>
                    <a:srgbClr val="4C4C4C"/>
                  </a:solidFill>
                  <a:latin typeface="Noto Serif" pitchFamily="34" charset="0"/>
                  <a:ea typeface="Noto Serif" pitchFamily="34" charset="-122"/>
                  <a:cs typeface="Noto Serif" pitchFamily="34" charset="-120"/>
                </a:rPr>
                <a:t> des </a:t>
              </a:r>
              <a:r>
                <a:rPr lang="en-US" sz="1300" dirty="0" err="1">
                  <a:solidFill>
                    <a:srgbClr val="4C4C4C"/>
                  </a:solidFill>
                  <a:latin typeface="Noto Serif" pitchFamily="34" charset="0"/>
                  <a:ea typeface="Noto Serif" pitchFamily="34" charset="-122"/>
                  <a:cs typeface="Noto Serif" pitchFamily="34" charset="-120"/>
                </a:rPr>
                <a:t>heures</a:t>
              </a:r>
              <a:r>
                <a:rPr lang="en-US" sz="1300" dirty="0">
                  <a:solidFill>
                    <a:srgbClr val="4C4C4C"/>
                  </a:solidFill>
                  <a:latin typeface="Noto Serif" pitchFamily="34" charset="0"/>
                  <a:ea typeface="Noto Serif" pitchFamily="34" charset="-122"/>
                  <a:cs typeface="Noto Serif" pitchFamily="34" charset="-120"/>
                </a:rPr>
                <a:t> </a:t>
              </a:r>
              <a:r>
                <a:rPr lang="en-US" sz="1300" dirty="0" err="1">
                  <a:solidFill>
                    <a:srgbClr val="4C4C4C"/>
                  </a:solidFill>
                  <a:latin typeface="Noto Serif" pitchFamily="34" charset="0"/>
                  <a:ea typeface="Noto Serif" pitchFamily="34" charset="-122"/>
                  <a:cs typeface="Noto Serif" pitchFamily="34" charset="-120"/>
                </a:rPr>
                <a:t>d'arrivée</a:t>
              </a:r>
              <a:r>
                <a:rPr lang="en-US" sz="1300" dirty="0">
                  <a:solidFill>
                    <a:srgbClr val="4C4C4C"/>
                  </a:solidFill>
                  <a:latin typeface="Noto Serif" pitchFamily="34" charset="0"/>
                  <a:ea typeface="Noto Serif" pitchFamily="34" charset="-122"/>
                  <a:cs typeface="Noto Serif" pitchFamily="34" charset="-120"/>
                </a:rPr>
                <a:t> et de </a:t>
              </a:r>
              <a:r>
                <a:rPr lang="en-US" sz="1300" dirty="0" err="1">
                  <a:solidFill>
                    <a:srgbClr val="4C4C4C"/>
                  </a:solidFill>
                  <a:latin typeface="Noto Serif" pitchFamily="34" charset="0"/>
                  <a:ea typeface="Noto Serif" pitchFamily="34" charset="-122"/>
                  <a:cs typeface="Noto Serif" pitchFamily="34" charset="-120"/>
                </a:rPr>
                <a:t>départ</a:t>
              </a:r>
              <a:r>
                <a:rPr lang="en-US" sz="1300" dirty="0">
                  <a:solidFill>
                    <a:srgbClr val="4C4C4C"/>
                  </a:solidFill>
                  <a:latin typeface="Noto Serif" pitchFamily="34" charset="0"/>
                  <a:ea typeface="Noto Serif" pitchFamily="34" charset="-122"/>
                  <a:cs typeface="Noto Serif" pitchFamily="34" charset="-120"/>
                </a:rPr>
                <a:t>, avec </a:t>
              </a:r>
              <a:r>
                <a:rPr lang="en-US" sz="1300" dirty="0" err="1">
                  <a:solidFill>
                    <a:srgbClr val="4C4C4C"/>
                  </a:solidFill>
                  <a:latin typeface="Noto Serif" pitchFamily="34" charset="0"/>
                  <a:ea typeface="Noto Serif" pitchFamily="34" charset="-122"/>
                  <a:cs typeface="Noto Serif" pitchFamily="34" charset="-120"/>
                </a:rPr>
                <a:t>calcul</a:t>
              </a:r>
              <a:r>
                <a:rPr lang="en-US" sz="1300" dirty="0">
                  <a:solidFill>
                    <a:srgbClr val="4C4C4C"/>
                  </a:solidFill>
                  <a:latin typeface="Noto Serif" pitchFamily="34" charset="0"/>
                  <a:ea typeface="Noto Serif" pitchFamily="34" charset="-122"/>
                  <a:cs typeface="Noto Serif" pitchFamily="34" charset="-120"/>
                </a:rPr>
                <a:t> </a:t>
              </a:r>
              <a:r>
                <a:rPr lang="en-US" sz="1300" dirty="0" err="1">
                  <a:solidFill>
                    <a:srgbClr val="4C4C4C"/>
                  </a:solidFill>
                  <a:latin typeface="Noto Serif" pitchFamily="34" charset="0"/>
                  <a:ea typeface="Noto Serif" pitchFamily="34" charset="-122"/>
                  <a:cs typeface="Noto Serif" pitchFamily="34" charset="-120"/>
                </a:rPr>
                <a:t>automatique</a:t>
              </a:r>
              <a:r>
                <a:rPr lang="en-US" sz="1300" dirty="0">
                  <a:solidFill>
                    <a:srgbClr val="4C4C4C"/>
                  </a:solidFill>
                  <a:latin typeface="Noto Serif" pitchFamily="34" charset="0"/>
                  <a:ea typeface="Noto Serif" pitchFamily="34" charset="-122"/>
                  <a:cs typeface="Noto Serif" pitchFamily="34" charset="-120"/>
                </a:rPr>
                <a:t> du temps de travail.</a:t>
              </a:r>
              <a:endParaRPr lang="en-US" sz="1300" dirty="0"/>
            </a:p>
          </p:txBody>
        </p:sp>
        <p:sp>
          <p:nvSpPr>
            <p:cNvPr id="16" name="Shape 11"/>
            <p:cNvSpPr/>
            <p:nvPr/>
          </p:nvSpPr>
          <p:spPr>
            <a:xfrm>
              <a:off x="10716816" y="5196780"/>
              <a:ext cx="22860" cy="510064"/>
            </a:xfrm>
            <a:prstGeom prst="roundRect">
              <a:avLst>
                <a:gd name="adj" fmla="val 312433"/>
              </a:avLst>
            </a:prstGeom>
            <a:solidFill>
              <a:srgbClr val="CCC4B8"/>
            </a:solidFill>
            <a:ln/>
          </p:spPr>
          <p:txBody>
            <a:bodyPr/>
            <a:lstStyle/>
            <a:p>
              <a:endParaRPr lang="fr-FR"/>
            </a:p>
          </p:txBody>
        </p:sp>
        <p:sp>
          <p:nvSpPr>
            <p:cNvPr id="19" name="Text 13"/>
            <p:cNvSpPr/>
            <p:nvPr/>
          </p:nvSpPr>
          <p:spPr>
            <a:xfrm>
              <a:off x="9171980" y="4115157"/>
              <a:ext cx="3112651" cy="265628"/>
            </a:xfrm>
            <a:prstGeom prst="rect">
              <a:avLst/>
            </a:prstGeom>
            <a:noFill/>
            <a:ln/>
          </p:spPr>
          <p:txBody>
            <a:bodyPr wrap="none" lIns="0" tIns="0" rIns="0" bIns="0" rtlCol="0" anchor="t"/>
            <a:lstStyle/>
            <a:p>
              <a:pPr marL="0" indent="0" algn="ctr">
                <a:lnSpc>
                  <a:spcPts val="2050"/>
                </a:lnSpc>
                <a:buNone/>
              </a:pPr>
              <a:r>
                <a:rPr lang="en-US" sz="1650" dirty="0">
                  <a:solidFill>
                    <a:srgbClr val="4C4C4C"/>
                  </a:solidFill>
                  <a:latin typeface="Noto Serif Medium" pitchFamily="34" charset="0"/>
                  <a:ea typeface="Noto Serif Medium" pitchFamily="34" charset="-122"/>
                  <a:cs typeface="Noto Serif Medium" pitchFamily="34" charset="-120"/>
                </a:rPr>
                <a:t>Génération de la Fiche de Paie</a:t>
              </a:r>
              <a:endParaRPr lang="en-US" sz="1650" dirty="0"/>
            </a:p>
          </p:txBody>
        </p:sp>
        <p:sp>
          <p:nvSpPr>
            <p:cNvPr id="20" name="Text 14"/>
            <p:cNvSpPr/>
            <p:nvPr/>
          </p:nvSpPr>
          <p:spPr>
            <a:xfrm>
              <a:off x="7591425" y="4482703"/>
              <a:ext cx="6273879" cy="543878"/>
            </a:xfrm>
            <a:prstGeom prst="rect">
              <a:avLst/>
            </a:prstGeom>
            <a:noFill/>
            <a:ln/>
          </p:spPr>
          <p:txBody>
            <a:bodyPr wrap="square" lIns="0" tIns="0" rIns="0" bIns="0" rtlCol="0" anchor="t"/>
            <a:lstStyle/>
            <a:p>
              <a:pPr marL="0" indent="0" algn="ctr">
                <a:lnSpc>
                  <a:spcPts val="2100"/>
                </a:lnSpc>
                <a:buNone/>
              </a:pPr>
              <a:r>
                <a:rPr lang="en-US" sz="1300" dirty="0">
                  <a:solidFill>
                    <a:srgbClr val="4C4C4C"/>
                  </a:solidFill>
                  <a:latin typeface="Noto Serif" pitchFamily="34" charset="0"/>
                  <a:ea typeface="Noto Serif" pitchFamily="34" charset="-122"/>
                  <a:cs typeface="Noto Serif" pitchFamily="34" charset="-120"/>
                </a:rPr>
                <a:t>Démonstration du processus de génération automatique de la fiche de paie, intégrant salaires, primes et déductions.</a:t>
              </a:r>
              <a:endParaRPr lang="en-US" sz="1300" dirty="0"/>
            </a:p>
          </p:txBody>
        </p:sp>
        <p:sp>
          <p:nvSpPr>
            <p:cNvPr id="21" name="Text 15"/>
            <p:cNvSpPr/>
            <p:nvPr/>
          </p:nvSpPr>
          <p:spPr>
            <a:xfrm>
              <a:off x="595074" y="7489627"/>
              <a:ext cx="13440251" cy="271939"/>
            </a:xfrm>
            <a:prstGeom prst="rect">
              <a:avLst/>
            </a:prstGeom>
            <a:noFill/>
            <a:ln/>
          </p:spPr>
          <p:txBody>
            <a:bodyPr wrap="none" lIns="0" tIns="0" rIns="0" bIns="0" rtlCol="0" anchor="t"/>
            <a:lstStyle/>
            <a:p>
              <a:pPr marL="0" indent="0" algn="l">
                <a:lnSpc>
                  <a:spcPts val="2100"/>
                </a:lnSpc>
                <a:buNone/>
              </a:pPr>
              <a:r>
                <a:rPr lang="en-US" sz="1300" dirty="0">
                  <a:solidFill>
                    <a:srgbClr val="4C4C4C"/>
                  </a:solidFill>
                  <a:latin typeface="Noto Serif" pitchFamily="34" charset="0"/>
                  <a:ea typeface="Noto Serif" pitchFamily="34" charset="-122"/>
                  <a:cs typeface="Noto Serif" pitchFamily="34" charset="-120"/>
                </a:rPr>
                <a:t>Cette démonstration rapide mettra en évidence la fluidité des interactions et la pertinence des automatisations implémentées dans notre application.</a:t>
              </a:r>
              <a:endParaRPr lang="en-US" sz="1300" dirty="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C30B5-D4A5-E77B-1E50-00DFBE88ED56}"/>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D75638BF-C0C8-25CE-0167-C9DEE4364106}"/>
              </a:ext>
            </a:extLst>
          </p:cNvPr>
          <p:cNvSpPr/>
          <p:nvPr/>
        </p:nvSpPr>
        <p:spPr>
          <a:xfrm>
            <a:off x="595074" y="1143149"/>
            <a:ext cx="8311158" cy="531376"/>
          </a:xfrm>
          <a:prstGeom prst="rect">
            <a:avLst/>
          </a:prstGeom>
          <a:noFill/>
          <a:ln/>
        </p:spPr>
        <p:txBody>
          <a:bodyPr wrap="none" lIns="0" tIns="0" rIns="0" bIns="0" rtlCol="0" anchor="t"/>
          <a:lstStyle/>
          <a:p>
            <a:pPr marL="0" indent="0" algn="l">
              <a:lnSpc>
                <a:spcPts val="4150"/>
              </a:lnSpc>
              <a:buNone/>
            </a:pPr>
            <a:r>
              <a:rPr lang="en-US" sz="33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Démonstration et Scénarios d'Utilisation</a:t>
            </a:r>
            <a:endParaRPr lang="en-US" sz="33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2" name="Group 11">
            <a:extLst>
              <a:ext uri="{FF2B5EF4-FFF2-40B4-BE49-F238E27FC236}">
                <a16:creationId xmlns:a16="http://schemas.microsoft.com/office/drawing/2014/main" id="{077AA7D3-3DEF-2C84-BE35-13F693D2D3F0}"/>
              </a:ext>
            </a:extLst>
          </p:cNvPr>
          <p:cNvGrpSpPr/>
          <p:nvPr/>
        </p:nvGrpSpPr>
        <p:grpSpPr>
          <a:xfrm>
            <a:off x="218341" y="4292172"/>
            <a:ext cx="5136084" cy="911424"/>
            <a:chOff x="765096" y="2664648"/>
            <a:chExt cx="6273760" cy="911424"/>
          </a:xfrm>
        </p:grpSpPr>
        <p:sp>
          <p:nvSpPr>
            <p:cNvPr id="9" name="Text 5">
              <a:extLst>
                <a:ext uri="{FF2B5EF4-FFF2-40B4-BE49-F238E27FC236}">
                  <a16:creationId xmlns:a16="http://schemas.microsoft.com/office/drawing/2014/main" id="{82F41826-8E75-B03E-BD8D-AC9DD0309C24}"/>
                </a:ext>
              </a:extLst>
            </p:cNvPr>
            <p:cNvSpPr/>
            <p:nvPr/>
          </p:nvSpPr>
          <p:spPr>
            <a:xfrm>
              <a:off x="2496383" y="2664648"/>
              <a:ext cx="2811066" cy="265628"/>
            </a:xfrm>
            <a:prstGeom prst="rect">
              <a:avLst/>
            </a:prstGeom>
            <a:noFill/>
            <a:ln/>
          </p:spPr>
          <p:txBody>
            <a:bodyPr wrap="none" lIns="0" tIns="0" rIns="0" bIns="0" rtlCol="0" anchor="t"/>
            <a:lstStyle/>
            <a:p>
              <a:pPr marL="0" indent="0" algn="ctr">
                <a:lnSpc>
                  <a:spcPts val="2050"/>
                </a:lnSpc>
                <a:buNone/>
              </a:pPr>
              <a:r>
                <a:rPr lang="en-US" sz="1650" dirty="0">
                  <a:solidFill>
                    <a:srgbClr val="4C4C4C"/>
                  </a:solidFill>
                  <a:latin typeface="Noto Serif Medium" pitchFamily="34" charset="0"/>
                  <a:ea typeface="Noto Serif Medium" pitchFamily="34" charset="-122"/>
                  <a:cs typeface="Noto Serif Medium" pitchFamily="34" charset="-120"/>
                </a:rPr>
                <a:t>Ajout d'un Nouvel Employé</a:t>
              </a:r>
              <a:endParaRPr lang="en-US" sz="1650" dirty="0"/>
            </a:p>
          </p:txBody>
        </p:sp>
        <p:sp>
          <p:nvSpPr>
            <p:cNvPr id="10" name="Text 6">
              <a:extLst>
                <a:ext uri="{FF2B5EF4-FFF2-40B4-BE49-F238E27FC236}">
                  <a16:creationId xmlns:a16="http://schemas.microsoft.com/office/drawing/2014/main" id="{17E78D0B-4646-A871-0B29-AE02383675F5}"/>
                </a:ext>
              </a:extLst>
            </p:cNvPr>
            <p:cNvSpPr/>
            <p:nvPr/>
          </p:nvSpPr>
          <p:spPr>
            <a:xfrm>
              <a:off x="765096" y="3032194"/>
              <a:ext cx="6273760" cy="543878"/>
            </a:xfrm>
            <a:prstGeom prst="rect">
              <a:avLst/>
            </a:prstGeom>
            <a:noFill/>
            <a:ln/>
          </p:spPr>
          <p:txBody>
            <a:bodyPr wrap="square" lIns="0" tIns="0" rIns="0" bIns="0" rtlCol="0" anchor="t"/>
            <a:lstStyle/>
            <a:p>
              <a:pPr marL="0" indent="0" algn="ctr">
                <a:lnSpc>
                  <a:spcPts val="2100"/>
                </a:lnSpc>
                <a:buNone/>
              </a:pPr>
              <a:r>
                <a:rPr lang="en-US" sz="1300" dirty="0">
                  <a:solidFill>
                    <a:srgbClr val="4C4C4C"/>
                  </a:solidFill>
                  <a:latin typeface="Noto Serif" pitchFamily="34" charset="0"/>
                  <a:ea typeface="Noto Serif" pitchFamily="34" charset="-122"/>
                  <a:cs typeface="Noto Serif" pitchFamily="34" charset="-120"/>
                </a:rPr>
                <a:t>Saisie des informations personnelles, des coordonnées, </a:t>
              </a:r>
            </a:p>
            <a:p>
              <a:pPr marL="0" indent="0" algn="ctr">
                <a:lnSpc>
                  <a:spcPts val="2100"/>
                </a:lnSpc>
                <a:buNone/>
              </a:pPr>
              <a:r>
                <a:rPr lang="en-US" sz="1300" dirty="0">
                  <a:solidFill>
                    <a:srgbClr val="4C4C4C"/>
                  </a:solidFill>
                  <a:latin typeface="Noto Serif" pitchFamily="34" charset="0"/>
                  <a:ea typeface="Noto Serif" pitchFamily="34" charset="-122"/>
                  <a:cs typeface="Noto Serif" pitchFamily="34" charset="-120"/>
                </a:rPr>
                <a:t>et de la situation contractuelle via une interface intuitive.</a:t>
              </a:r>
              <a:endParaRPr lang="en-US" sz="1300" dirty="0"/>
            </a:p>
          </p:txBody>
        </p:sp>
      </p:grpSp>
      <p:pic>
        <p:nvPicPr>
          <p:cNvPr id="8" name="Picture 7" descr="A screenshot of a computer&#10;&#10;AI-generated content may be incorrect.">
            <a:extLst>
              <a:ext uri="{FF2B5EF4-FFF2-40B4-BE49-F238E27FC236}">
                <a16:creationId xmlns:a16="http://schemas.microsoft.com/office/drawing/2014/main" id="{45FD7F41-DE8D-74EA-B6AD-FB7F07927D18}"/>
              </a:ext>
            </a:extLst>
          </p:cNvPr>
          <p:cNvPicPr>
            <a:picLocks noChangeAspect="1"/>
          </p:cNvPicPr>
          <p:nvPr/>
        </p:nvPicPr>
        <p:blipFill>
          <a:blip r:embed="rId3"/>
          <a:stretch>
            <a:fillRect/>
          </a:stretch>
        </p:blipFill>
        <p:spPr>
          <a:xfrm>
            <a:off x="5806911" y="2177592"/>
            <a:ext cx="8795209" cy="6052008"/>
          </a:xfrm>
          <a:prstGeom prst="rect">
            <a:avLst/>
          </a:prstGeom>
        </p:spPr>
      </p:pic>
    </p:spTree>
    <p:extLst>
      <p:ext uri="{BB962C8B-B14F-4D97-AF65-F5344CB8AC3E}">
        <p14:creationId xmlns:p14="http://schemas.microsoft.com/office/powerpoint/2010/main" val="2394279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3ED25-5325-6C25-6909-E26962569C7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614B2E6D-B103-6556-018A-07B95463A3E9}"/>
              </a:ext>
            </a:extLst>
          </p:cNvPr>
          <p:cNvSpPr/>
          <p:nvPr/>
        </p:nvSpPr>
        <p:spPr>
          <a:xfrm>
            <a:off x="595074" y="1143149"/>
            <a:ext cx="8311158" cy="531376"/>
          </a:xfrm>
          <a:prstGeom prst="rect">
            <a:avLst/>
          </a:prstGeom>
          <a:noFill/>
          <a:ln/>
        </p:spPr>
        <p:txBody>
          <a:bodyPr wrap="none" lIns="0" tIns="0" rIns="0" bIns="0" rtlCol="0" anchor="t"/>
          <a:lstStyle/>
          <a:p>
            <a:pPr marL="0" indent="0" algn="l">
              <a:lnSpc>
                <a:spcPts val="4150"/>
              </a:lnSpc>
              <a:buNone/>
            </a:pPr>
            <a:r>
              <a:rPr lang="en-US" sz="33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Démonstration et Scénarios d'Utilisation</a:t>
            </a:r>
            <a:endParaRPr lang="en-US" sz="33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2" name="Group 11">
            <a:extLst>
              <a:ext uri="{FF2B5EF4-FFF2-40B4-BE49-F238E27FC236}">
                <a16:creationId xmlns:a16="http://schemas.microsoft.com/office/drawing/2014/main" id="{55B5211B-F238-6659-DDF5-AE81A89F0D45}"/>
              </a:ext>
            </a:extLst>
          </p:cNvPr>
          <p:cNvGrpSpPr/>
          <p:nvPr/>
        </p:nvGrpSpPr>
        <p:grpSpPr>
          <a:xfrm>
            <a:off x="218341" y="4273318"/>
            <a:ext cx="5136084" cy="911424"/>
            <a:chOff x="765096" y="2664648"/>
            <a:chExt cx="6273760" cy="911424"/>
          </a:xfrm>
        </p:grpSpPr>
        <p:sp>
          <p:nvSpPr>
            <p:cNvPr id="9" name="Text 5">
              <a:extLst>
                <a:ext uri="{FF2B5EF4-FFF2-40B4-BE49-F238E27FC236}">
                  <a16:creationId xmlns:a16="http://schemas.microsoft.com/office/drawing/2014/main" id="{6E80513E-207F-02D5-5A43-64A55BC62F3D}"/>
                </a:ext>
              </a:extLst>
            </p:cNvPr>
            <p:cNvSpPr/>
            <p:nvPr/>
          </p:nvSpPr>
          <p:spPr>
            <a:xfrm>
              <a:off x="2496383" y="2664648"/>
              <a:ext cx="2811066" cy="265628"/>
            </a:xfrm>
            <a:prstGeom prst="rect">
              <a:avLst/>
            </a:prstGeom>
            <a:noFill/>
            <a:ln/>
          </p:spPr>
          <p:txBody>
            <a:bodyPr wrap="none" lIns="0" tIns="0" rIns="0" bIns="0" rtlCol="0" anchor="t"/>
            <a:lstStyle/>
            <a:p>
              <a:pPr marL="0" indent="0" algn="ctr">
                <a:lnSpc>
                  <a:spcPts val="2050"/>
                </a:lnSpc>
                <a:buNone/>
              </a:pPr>
              <a:r>
                <a:rPr lang="en-US" sz="1650" dirty="0" err="1">
                  <a:solidFill>
                    <a:srgbClr val="4C4C4C"/>
                  </a:solidFill>
                  <a:latin typeface="Noto Serif Medium" pitchFamily="34" charset="0"/>
                  <a:ea typeface="Noto Serif Medium" pitchFamily="34" charset="-122"/>
                  <a:cs typeface="Noto Serif Medium" pitchFamily="34" charset="-120"/>
                </a:rPr>
                <a:t>Génération</a:t>
              </a:r>
              <a:r>
                <a:rPr lang="en-US" sz="1650" dirty="0">
                  <a:solidFill>
                    <a:srgbClr val="4C4C4C"/>
                  </a:solidFill>
                  <a:latin typeface="Noto Serif Medium" pitchFamily="34" charset="0"/>
                  <a:ea typeface="Noto Serif Medium" pitchFamily="34" charset="-122"/>
                  <a:cs typeface="Noto Serif Medium" pitchFamily="34" charset="-120"/>
                </a:rPr>
                <a:t> de la Fiche de Paie</a:t>
              </a:r>
              <a:endParaRPr lang="en-US" sz="1650" dirty="0"/>
            </a:p>
          </p:txBody>
        </p:sp>
        <p:sp>
          <p:nvSpPr>
            <p:cNvPr id="10" name="Text 6">
              <a:extLst>
                <a:ext uri="{FF2B5EF4-FFF2-40B4-BE49-F238E27FC236}">
                  <a16:creationId xmlns:a16="http://schemas.microsoft.com/office/drawing/2014/main" id="{224E310E-D7D1-DE74-DFC3-22BA38013540}"/>
                </a:ext>
              </a:extLst>
            </p:cNvPr>
            <p:cNvSpPr/>
            <p:nvPr/>
          </p:nvSpPr>
          <p:spPr>
            <a:xfrm>
              <a:off x="765096" y="3032194"/>
              <a:ext cx="6273760" cy="543878"/>
            </a:xfrm>
            <a:prstGeom prst="rect">
              <a:avLst/>
            </a:prstGeom>
            <a:noFill/>
            <a:ln/>
          </p:spPr>
          <p:txBody>
            <a:bodyPr wrap="square" lIns="0" tIns="0" rIns="0" bIns="0" rtlCol="0" anchor="t"/>
            <a:lstStyle/>
            <a:p>
              <a:pPr marL="0" indent="0" algn="ctr">
                <a:lnSpc>
                  <a:spcPts val="2100"/>
                </a:lnSpc>
                <a:buNone/>
              </a:pPr>
              <a:r>
                <a:rPr lang="en-US" sz="1300" dirty="0" err="1">
                  <a:solidFill>
                    <a:srgbClr val="4C4C4C"/>
                  </a:solidFill>
                  <a:latin typeface="Noto Serif" pitchFamily="34" charset="0"/>
                  <a:ea typeface="Noto Serif" pitchFamily="34" charset="-122"/>
                  <a:cs typeface="Noto Serif" pitchFamily="34" charset="-120"/>
                </a:rPr>
                <a:t>Démonstration</a:t>
              </a:r>
              <a:r>
                <a:rPr lang="en-US" sz="1300" dirty="0">
                  <a:solidFill>
                    <a:srgbClr val="4C4C4C"/>
                  </a:solidFill>
                  <a:latin typeface="Noto Serif" pitchFamily="34" charset="0"/>
                  <a:ea typeface="Noto Serif" pitchFamily="34" charset="-122"/>
                  <a:cs typeface="Noto Serif" pitchFamily="34" charset="-120"/>
                </a:rPr>
                <a:t> du processus de </a:t>
              </a:r>
              <a:r>
                <a:rPr lang="en-US" sz="1300" dirty="0" err="1">
                  <a:solidFill>
                    <a:srgbClr val="4C4C4C"/>
                  </a:solidFill>
                  <a:latin typeface="Noto Serif" pitchFamily="34" charset="0"/>
                  <a:ea typeface="Noto Serif" pitchFamily="34" charset="-122"/>
                  <a:cs typeface="Noto Serif" pitchFamily="34" charset="-120"/>
                </a:rPr>
                <a:t>génération</a:t>
              </a:r>
              <a:r>
                <a:rPr lang="en-US" sz="1300" dirty="0">
                  <a:solidFill>
                    <a:srgbClr val="4C4C4C"/>
                  </a:solidFill>
                  <a:latin typeface="Noto Serif" pitchFamily="34" charset="0"/>
                  <a:ea typeface="Noto Serif" pitchFamily="34" charset="-122"/>
                  <a:cs typeface="Noto Serif" pitchFamily="34" charset="-120"/>
                </a:rPr>
                <a:t> </a:t>
              </a:r>
              <a:r>
                <a:rPr lang="en-US" sz="1300" dirty="0" err="1">
                  <a:solidFill>
                    <a:srgbClr val="4C4C4C"/>
                  </a:solidFill>
                  <a:latin typeface="Noto Serif" pitchFamily="34" charset="0"/>
                  <a:ea typeface="Noto Serif" pitchFamily="34" charset="-122"/>
                  <a:cs typeface="Noto Serif" pitchFamily="34" charset="-120"/>
                </a:rPr>
                <a:t>automatique</a:t>
              </a:r>
              <a:r>
                <a:rPr lang="en-US" sz="1300" dirty="0">
                  <a:solidFill>
                    <a:srgbClr val="4C4C4C"/>
                  </a:solidFill>
                  <a:latin typeface="Noto Serif" pitchFamily="34" charset="0"/>
                  <a:ea typeface="Noto Serif" pitchFamily="34" charset="-122"/>
                  <a:cs typeface="Noto Serif" pitchFamily="34" charset="-120"/>
                </a:rPr>
                <a:t> de la fiche de </a:t>
              </a:r>
              <a:r>
                <a:rPr lang="en-US" sz="1300" dirty="0" err="1">
                  <a:solidFill>
                    <a:srgbClr val="4C4C4C"/>
                  </a:solidFill>
                  <a:latin typeface="Noto Serif" pitchFamily="34" charset="0"/>
                  <a:ea typeface="Noto Serif" pitchFamily="34" charset="-122"/>
                  <a:cs typeface="Noto Serif" pitchFamily="34" charset="-120"/>
                </a:rPr>
                <a:t>paie</a:t>
              </a:r>
              <a:r>
                <a:rPr lang="en-US" sz="1300" dirty="0">
                  <a:solidFill>
                    <a:srgbClr val="4C4C4C"/>
                  </a:solidFill>
                  <a:latin typeface="Noto Serif" pitchFamily="34" charset="0"/>
                  <a:ea typeface="Noto Serif" pitchFamily="34" charset="-122"/>
                  <a:cs typeface="Noto Serif" pitchFamily="34" charset="-120"/>
                </a:rPr>
                <a:t>, </a:t>
              </a:r>
              <a:r>
                <a:rPr lang="en-US" sz="1300" dirty="0" err="1">
                  <a:solidFill>
                    <a:srgbClr val="4C4C4C"/>
                  </a:solidFill>
                  <a:latin typeface="Noto Serif" pitchFamily="34" charset="0"/>
                  <a:ea typeface="Noto Serif" pitchFamily="34" charset="-122"/>
                  <a:cs typeface="Noto Serif" pitchFamily="34" charset="-120"/>
                </a:rPr>
                <a:t>intégrant</a:t>
              </a:r>
              <a:r>
                <a:rPr lang="en-US" sz="1300" dirty="0">
                  <a:solidFill>
                    <a:srgbClr val="4C4C4C"/>
                  </a:solidFill>
                  <a:latin typeface="Noto Serif" pitchFamily="34" charset="0"/>
                  <a:ea typeface="Noto Serif" pitchFamily="34" charset="-122"/>
                  <a:cs typeface="Noto Serif" pitchFamily="34" charset="-120"/>
                </a:rPr>
                <a:t> </a:t>
              </a:r>
              <a:r>
                <a:rPr lang="en-US" sz="1300" dirty="0" err="1">
                  <a:solidFill>
                    <a:srgbClr val="4C4C4C"/>
                  </a:solidFill>
                  <a:latin typeface="Noto Serif" pitchFamily="34" charset="0"/>
                  <a:ea typeface="Noto Serif" pitchFamily="34" charset="-122"/>
                  <a:cs typeface="Noto Serif" pitchFamily="34" charset="-120"/>
                </a:rPr>
                <a:t>salaires</a:t>
              </a:r>
              <a:r>
                <a:rPr lang="en-US" sz="1300" dirty="0">
                  <a:solidFill>
                    <a:srgbClr val="4C4C4C"/>
                  </a:solidFill>
                  <a:latin typeface="Noto Serif" pitchFamily="34" charset="0"/>
                  <a:ea typeface="Noto Serif" pitchFamily="34" charset="-122"/>
                  <a:cs typeface="Noto Serif" pitchFamily="34" charset="-120"/>
                </a:rPr>
                <a:t>, primes et </a:t>
              </a:r>
              <a:r>
                <a:rPr lang="en-US" sz="1300" dirty="0" err="1">
                  <a:solidFill>
                    <a:srgbClr val="4C4C4C"/>
                  </a:solidFill>
                  <a:latin typeface="Noto Serif" pitchFamily="34" charset="0"/>
                  <a:ea typeface="Noto Serif" pitchFamily="34" charset="-122"/>
                  <a:cs typeface="Noto Serif" pitchFamily="34" charset="-120"/>
                </a:rPr>
                <a:t>déductions</a:t>
              </a:r>
              <a:r>
                <a:rPr lang="en-US" sz="1300" dirty="0">
                  <a:solidFill>
                    <a:srgbClr val="4C4C4C"/>
                  </a:solidFill>
                  <a:latin typeface="Noto Serif" pitchFamily="34" charset="0"/>
                  <a:ea typeface="Noto Serif" pitchFamily="34" charset="-122"/>
                  <a:cs typeface="Noto Serif" pitchFamily="34" charset="-120"/>
                </a:rPr>
                <a:t>.</a:t>
              </a:r>
              <a:endParaRPr lang="en-US" sz="1300" dirty="0"/>
            </a:p>
          </p:txBody>
        </p:sp>
      </p:grpSp>
      <p:pic>
        <p:nvPicPr>
          <p:cNvPr id="2" name="Picture 1" descr="A screenshot of a computer&#10;&#10;AI-generated content may be incorrect.">
            <a:extLst>
              <a:ext uri="{FF2B5EF4-FFF2-40B4-BE49-F238E27FC236}">
                <a16:creationId xmlns:a16="http://schemas.microsoft.com/office/drawing/2014/main" id="{D99D004D-A379-FCA1-7F69-FA3C584F3815}"/>
              </a:ext>
            </a:extLst>
          </p:cNvPr>
          <p:cNvPicPr>
            <a:picLocks noChangeAspect="1"/>
          </p:cNvPicPr>
          <p:nvPr/>
        </p:nvPicPr>
        <p:blipFill>
          <a:blip r:embed="rId3"/>
          <a:stretch>
            <a:fillRect/>
          </a:stretch>
        </p:blipFill>
        <p:spPr>
          <a:xfrm>
            <a:off x="5722070" y="2139885"/>
            <a:ext cx="8908330" cy="6089715"/>
          </a:xfrm>
          <a:prstGeom prst="rect">
            <a:avLst/>
          </a:prstGeom>
        </p:spPr>
      </p:pic>
    </p:spTree>
    <p:extLst>
      <p:ext uri="{BB962C8B-B14F-4D97-AF65-F5344CB8AC3E}">
        <p14:creationId xmlns:p14="http://schemas.microsoft.com/office/powerpoint/2010/main" val="682457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B1466-9422-17BB-BBDF-A8556DA6D93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52711B7-843F-533A-7CEE-945F2187FD73}"/>
              </a:ext>
            </a:extLst>
          </p:cNvPr>
          <p:cNvSpPr/>
          <p:nvPr/>
        </p:nvSpPr>
        <p:spPr>
          <a:xfrm>
            <a:off x="595074" y="1143149"/>
            <a:ext cx="8311158" cy="531376"/>
          </a:xfrm>
          <a:prstGeom prst="rect">
            <a:avLst/>
          </a:prstGeom>
          <a:noFill/>
          <a:ln/>
        </p:spPr>
        <p:txBody>
          <a:bodyPr wrap="none" lIns="0" tIns="0" rIns="0" bIns="0" rtlCol="0" anchor="t"/>
          <a:lstStyle/>
          <a:p>
            <a:pPr marL="0" indent="0" algn="l">
              <a:lnSpc>
                <a:spcPts val="4150"/>
              </a:lnSpc>
              <a:buNone/>
            </a:pPr>
            <a:r>
              <a:rPr lang="en-US" sz="33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Démonstration et Scénarios d'Utilisation</a:t>
            </a:r>
            <a:endParaRPr lang="en-US" sz="330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2" name="Group 11">
            <a:extLst>
              <a:ext uri="{FF2B5EF4-FFF2-40B4-BE49-F238E27FC236}">
                <a16:creationId xmlns:a16="http://schemas.microsoft.com/office/drawing/2014/main" id="{B9D753EB-A7AA-466E-A395-158DDBB9AAA5}"/>
              </a:ext>
            </a:extLst>
          </p:cNvPr>
          <p:cNvGrpSpPr/>
          <p:nvPr/>
        </p:nvGrpSpPr>
        <p:grpSpPr>
          <a:xfrm>
            <a:off x="218341" y="4273318"/>
            <a:ext cx="5136084" cy="911424"/>
            <a:chOff x="765096" y="2664648"/>
            <a:chExt cx="6273760" cy="911424"/>
          </a:xfrm>
        </p:grpSpPr>
        <p:sp>
          <p:nvSpPr>
            <p:cNvPr id="9" name="Text 5">
              <a:extLst>
                <a:ext uri="{FF2B5EF4-FFF2-40B4-BE49-F238E27FC236}">
                  <a16:creationId xmlns:a16="http://schemas.microsoft.com/office/drawing/2014/main" id="{CEFE6ABB-EE2D-F6C9-D6FC-5151E5FBEC46}"/>
                </a:ext>
              </a:extLst>
            </p:cNvPr>
            <p:cNvSpPr/>
            <p:nvPr/>
          </p:nvSpPr>
          <p:spPr>
            <a:xfrm>
              <a:off x="2496383" y="2664648"/>
              <a:ext cx="2811066" cy="265628"/>
            </a:xfrm>
            <a:prstGeom prst="rect">
              <a:avLst/>
            </a:prstGeom>
            <a:noFill/>
            <a:ln/>
          </p:spPr>
          <p:txBody>
            <a:bodyPr wrap="none" lIns="0" tIns="0" rIns="0" bIns="0" rtlCol="0" anchor="t"/>
            <a:lstStyle/>
            <a:p>
              <a:pPr marL="0" indent="0" algn="ctr">
                <a:lnSpc>
                  <a:spcPts val="2050"/>
                </a:lnSpc>
                <a:buNone/>
              </a:pPr>
              <a:r>
                <a:rPr lang="en-US" sz="1650" dirty="0" err="1">
                  <a:solidFill>
                    <a:srgbClr val="4C4C4C"/>
                  </a:solidFill>
                  <a:latin typeface="Noto Serif Medium" pitchFamily="34" charset="0"/>
                  <a:ea typeface="Noto Serif Medium" pitchFamily="34" charset="-122"/>
                  <a:cs typeface="Noto Serif Medium" pitchFamily="34" charset="-120"/>
                </a:rPr>
                <a:t>Enregistrement</a:t>
              </a:r>
              <a:r>
                <a:rPr lang="en-US" sz="1650" dirty="0">
                  <a:solidFill>
                    <a:srgbClr val="4C4C4C"/>
                  </a:solidFill>
                  <a:latin typeface="Noto Serif Medium" pitchFamily="34" charset="0"/>
                  <a:ea typeface="Noto Serif Medium" pitchFamily="34" charset="-122"/>
                  <a:cs typeface="Noto Serif Medium" pitchFamily="34" charset="-120"/>
                </a:rPr>
                <a:t> des </a:t>
              </a:r>
              <a:r>
                <a:rPr lang="en-US" sz="1650" dirty="0" err="1">
                  <a:solidFill>
                    <a:srgbClr val="4C4C4C"/>
                  </a:solidFill>
                  <a:latin typeface="Noto Serif Medium" pitchFamily="34" charset="0"/>
                  <a:ea typeface="Noto Serif Medium" pitchFamily="34" charset="-122"/>
                  <a:cs typeface="Noto Serif Medium" pitchFamily="34" charset="-120"/>
                </a:rPr>
                <a:t>Pointages</a:t>
              </a:r>
              <a:endParaRPr lang="en-US" sz="1650" dirty="0"/>
            </a:p>
          </p:txBody>
        </p:sp>
        <p:sp>
          <p:nvSpPr>
            <p:cNvPr id="10" name="Text 6">
              <a:extLst>
                <a:ext uri="{FF2B5EF4-FFF2-40B4-BE49-F238E27FC236}">
                  <a16:creationId xmlns:a16="http://schemas.microsoft.com/office/drawing/2014/main" id="{617C3F5A-F32D-17AC-ED11-A3023C7C300C}"/>
                </a:ext>
              </a:extLst>
            </p:cNvPr>
            <p:cNvSpPr/>
            <p:nvPr/>
          </p:nvSpPr>
          <p:spPr>
            <a:xfrm>
              <a:off x="765096" y="3032194"/>
              <a:ext cx="6273760" cy="543878"/>
            </a:xfrm>
            <a:prstGeom prst="rect">
              <a:avLst/>
            </a:prstGeom>
            <a:noFill/>
            <a:ln/>
          </p:spPr>
          <p:txBody>
            <a:bodyPr wrap="square" lIns="0" tIns="0" rIns="0" bIns="0" rtlCol="0" anchor="t"/>
            <a:lstStyle/>
            <a:p>
              <a:pPr marL="0" indent="0" algn="ctr">
                <a:lnSpc>
                  <a:spcPts val="2100"/>
                </a:lnSpc>
                <a:buNone/>
              </a:pPr>
              <a:r>
                <a:rPr lang="en-US" sz="1300" dirty="0">
                  <a:solidFill>
                    <a:srgbClr val="4C4C4C"/>
                  </a:solidFill>
                  <a:latin typeface="Noto Serif" pitchFamily="34" charset="0"/>
                  <a:ea typeface="Noto Serif" pitchFamily="34" charset="-122"/>
                  <a:cs typeface="Noto Serif" pitchFamily="34" charset="-120"/>
                </a:rPr>
                <a:t>Simulation de </a:t>
              </a:r>
              <a:r>
                <a:rPr lang="en-US" sz="1300" dirty="0" err="1">
                  <a:solidFill>
                    <a:srgbClr val="4C4C4C"/>
                  </a:solidFill>
                  <a:latin typeface="Noto Serif" pitchFamily="34" charset="0"/>
                  <a:ea typeface="Noto Serif" pitchFamily="34" charset="-122"/>
                  <a:cs typeface="Noto Serif" pitchFamily="34" charset="-120"/>
                </a:rPr>
                <a:t>l'enregistrement</a:t>
              </a:r>
              <a:r>
                <a:rPr lang="en-US" sz="1300" dirty="0">
                  <a:solidFill>
                    <a:srgbClr val="4C4C4C"/>
                  </a:solidFill>
                  <a:latin typeface="Noto Serif" pitchFamily="34" charset="0"/>
                  <a:ea typeface="Noto Serif" pitchFamily="34" charset="-122"/>
                  <a:cs typeface="Noto Serif" pitchFamily="34" charset="-120"/>
                </a:rPr>
                <a:t> des </a:t>
              </a:r>
              <a:r>
                <a:rPr lang="en-US" sz="1300" dirty="0" err="1">
                  <a:solidFill>
                    <a:srgbClr val="4C4C4C"/>
                  </a:solidFill>
                  <a:latin typeface="Noto Serif" pitchFamily="34" charset="0"/>
                  <a:ea typeface="Noto Serif" pitchFamily="34" charset="-122"/>
                  <a:cs typeface="Noto Serif" pitchFamily="34" charset="-120"/>
                </a:rPr>
                <a:t>heures</a:t>
              </a:r>
              <a:r>
                <a:rPr lang="en-US" sz="1300" dirty="0">
                  <a:solidFill>
                    <a:srgbClr val="4C4C4C"/>
                  </a:solidFill>
                  <a:latin typeface="Noto Serif" pitchFamily="34" charset="0"/>
                  <a:ea typeface="Noto Serif" pitchFamily="34" charset="-122"/>
                  <a:cs typeface="Noto Serif" pitchFamily="34" charset="-120"/>
                </a:rPr>
                <a:t> </a:t>
              </a:r>
              <a:r>
                <a:rPr lang="en-US" sz="1300" dirty="0" err="1">
                  <a:solidFill>
                    <a:srgbClr val="4C4C4C"/>
                  </a:solidFill>
                  <a:latin typeface="Noto Serif" pitchFamily="34" charset="0"/>
                  <a:ea typeface="Noto Serif" pitchFamily="34" charset="-122"/>
                  <a:cs typeface="Noto Serif" pitchFamily="34" charset="-120"/>
                </a:rPr>
                <a:t>d'arrivée</a:t>
              </a:r>
              <a:r>
                <a:rPr lang="en-US" sz="1300" dirty="0">
                  <a:solidFill>
                    <a:srgbClr val="4C4C4C"/>
                  </a:solidFill>
                  <a:latin typeface="Noto Serif" pitchFamily="34" charset="0"/>
                  <a:ea typeface="Noto Serif" pitchFamily="34" charset="-122"/>
                  <a:cs typeface="Noto Serif" pitchFamily="34" charset="-120"/>
                </a:rPr>
                <a:t> et de </a:t>
              </a:r>
              <a:r>
                <a:rPr lang="en-US" sz="1300" dirty="0" err="1">
                  <a:solidFill>
                    <a:srgbClr val="4C4C4C"/>
                  </a:solidFill>
                  <a:latin typeface="Noto Serif" pitchFamily="34" charset="0"/>
                  <a:ea typeface="Noto Serif" pitchFamily="34" charset="-122"/>
                  <a:cs typeface="Noto Serif" pitchFamily="34" charset="-120"/>
                </a:rPr>
                <a:t>départ</a:t>
              </a:r>
              <a:r>
                <a:rPr lang="en-US" sz="1300" dirty="0">
                  <a:solidFill>
                    <a:srgbClr val="4C4C4C"/>
                  </a:solidFill>
                  <a:latin typeface="Noto Serif" pitchFamily="34" charset="0"/>
                  <a:ea typeface="Noto Serif" pitchFamily="34" charset="-122"/>
                  <a:cs typeface="Noto Serif" pitchFamily="34" charset="-120"/>
                </a:rPr>
                <a:t>, avec </a:t>
              </a:r>
              <a:r>
                <a:rPr lang="en-US" sz="1300" dirty="0" err="1">
                  <a:solidFill>
                    <a:srgbClr val="4C4C4C"/>
                  </a:solidFill>
                  <a:latin typeface="Noto Serif" pitchFamily="34" charset="0"/>
                  <a:ea typeface="Noto Serif" pitchFamily="34" charset="-122"/>
                  <a:cs typeface="Noto Serif" pitchFamily="34" charset="-120"/>
                </a:rPr>
                <a:t>calcul</a:t>
              </a:r>
              <a:r>
                <a:rPr lang="en-US" sz="1300" dirty="0">
                  <a:solidFill>
                    <a:srgbClr val="4C4C4C"/>
                  </a:solidFill>
                  <a:latin typeface="Noto Serif" pitchFamily="34" charset="0"/>
                  <a:ea typeface="Noto Serif" pitchFamily="34" charset="-122"/>
                  <a:cs typeface="Noto Serif" pitchFamily="34" charset="-120"/>
                </a:rPr>
                <a:t> </a:t>
              </a:r>
              <a:r>
                <a:rPr lang="en-US" sz="1300" dirty="0" err="1">
                  <a:solidFill>
                    <a:srgbClr val="4C4C4C"/>
                  </a:solidFill>
                  <a:latin typeface="Noto Serif" pitchFamily="34" charset="0"/>
                  <a:ea typeface="Noto Serif" pitchFamily="34" charset="-122"/>
                  <a:cs typeface="Noto Serif" pitchFamily="34" charset="-120"/>
                </a:rPr>
                <a:t>automatique</a:t>
              </a:r>
              <a:r>
                <a:rPr lang="en-US" sz="1300" dirty="0">
                  <a:solidFill>
                    <a:srgbClr val="4C4C4C"/>
                  </a:solidFill>
                  <a:latin typeface="Noto Serif" pitchFamily="34" charset="0"/>
                  <a:ea typeface="Noto Serif" pitchFamily="34" charset="-122"/>
                  <a:cs typeface="Noto Serif" pitchFamily="34" charset="-120"/>
                </a:rPr>
                <a:t> du temps de travail.</a:t>
              </a:r>
              <a:endParaRPr lang="en-US" sz="1300" dirty="0"/>
            </a:p>
          </p:txBody>
        </p:sp>
      </p:grpSp>
      <p:pic>
        <p:nvPicPr>
          <p:cNvPr id="5" name="Picture 4">
            <a:extLst>
              <a:ext uri="{FF2B5EF4-FFF2-40B4-BE49-F238E27FC236}">
                <a16:creationId xmlns:a16="http://schemas.microsoft.com/office/drawing/2014/main" id="{88DCB3AE-F090-A54A-3055-AA0A706A1C33}"/>
              </a:ext>
            </a:extLst>
          </p:cNvPr>
          <p:cNvPicPr>
            <a:picLocks noChangeAspect="1"/>
          </p:cNvPicPr>
          <p:nvPr/>
        </p:nvPicPr>
        <p:blipFill>
          <a:blip r:embed="rId3"/>
          <a:stretch>
            <a:fillRect/>
          </a:stretch>
        </p:blipFill>
        <p:spPr>
          <a:xfrm>
            <a:off x="5495827" y="2083324"/>
            <a:ext cx="9134573" cy="6146276"/>
          </a:xfrm>
          <a:prstGeom prst="rect">
            <a:avLst/>
          </a:prstGeom>
        </p:spPr>
      </p:pic>
    </p:spTree>
    <p:extLst>
      <p:ext uri="{BB962C8B-B14F-4D97-AF65-F5344CB8AC3E}">
        <p14:creationId xmlns:p14="http://schemas.microsoft.com/office/powerpoint/2010/main" val="38549097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47700" y="575072"/>
            <a:ext cx="9599236" cy="1156573"/>
          </a:xfrm>
          <a:prstGeom prst="rect">
            <a:avLst/>
          </a:prstGeom>
          <a:noFill/>
          <a:ln/>
        </p:spPr>
        <p:txBody>
          <a:bodyPr wrap="square" lIns="0" tIns="0" rIns="0" bIns="0" rtlCol="0" anchor="t"/>
          <a:lstStyle/>
          <a:p>
            <a:pPr marL="0" indent="0" algn="l">
              <a:lnSpc>
                <a:spcPts val="4550"/>
              </a:lnSpc>
              <a:buNone/>
            </a:pPr>
            <a:r>
              <a:rPr lang="en-US" sz="36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Résultats, Évaluation et Défis Relevés</a:t>
            </a:r>
            <a:endParaRPr lang="en-US" sz="36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4" name="Text 1"/>
          <p:cNvSpPr/>
          <p:nvPr/>
        </p:nvSpPr>
        <p:spPr>
          <a:xfrm>
            <a:off x="647700" y="2009180"/>
            <a:ext cx="11937084" cy="887968"/>
          </a:xfrm>
          <a:prstGeom prst="rect">
            <a:avLst/>
          </a:prstGeom>
          <a:noFill/>
          <a:ln/>
        </p:spPr>
        <p:txBody>
          <a:bodyPr wrap="square" lIns="0" tIns="0" rIns="0" bIns="0" rtlCol="0" anchor="t"/>
          <a:lstStyle/>
          <a:p>
            <a:pPr marL="0" indent="0" algn="l">
              <a:lnSpc>
                <a:spcPts val="2300"/>
              </a:lnSpc>
              <a:buNone/>
            </a:pPr>
            <a:r>
              <a:rPr lang="en-US" sz="1450" dirty="0">
                <a:solidFill>
                  <a:srgbClr val="4C4C4C"/>
                </a:solidFill>
                <a:latin typeface="Noto Serif" pitchFamily="34" charset="0"/>
                <a:ea typeface="Noto Serif" pitchFamily="34" charset="-122"/>
                <a:cs typeface="Noto Serif" pitchFamily="34" charset="-120"/>
              </a:rPr>
              <a:t>L'évaluation de notre projet a révélé des succès significatifs dans l'atteinte des objectifs, mais a également permis d'identifier des </a:t>
            </a:r>
            <a:r>
              <a:rPr lang="en-US" sz="1450" dirty="0" err="1">
                <a:solidFill>
                  <a:srgbClr val="4C4C4C"/>
                </a:solidFill>
                <a:latin typeface="Noto Serif" pitchFamily="34" charset="0"/>
                <a:ea typeface="Noto Serif" pitchFamily="34" charset="-122"/>
                <a:cs typeface="Noto Serif" pitchFamily="34" charset="-120"/>
              </a:rPr>
              <a:t>défis</a:t>
            </a:r>
            <a:r>
              <a:rPr lang="en-US" sz="1450" dirty="0">
                <a:solidFill>
                  <a:srgbClr val="4C4C4C"/>
                </a:solidFill>
                <a:latin typeface="Noto Serif" pitchFamily="34" charset="0"/>
                <a:ea typeface="Noto Serif" pitchFamily="34" charset="-122"/>
                <a:cs typeface="Noto Serif" pitchFamily="34" charset="-120"/>
              </a:rPr>
              <a:t> qui ont été surmontés grâce à notre persévérance et à nos compétences techniques.</a:t>
            </a:r>
            <a:endParaRPr lang="en-US" sz="1450" dirty="0"/>
          </a:p>
        </p:txBody>
      </p:sp>
      <p:grpSp>
        <p:nvGrpSpPr>
          <p:cNvPr id="5" name="Group 4">
            <a:extLst>
              <a:ext uri="{FF2B5EF4-FFF2-40B4-BE49-F238E27FC236}">
                <a16:creationId xmlns:a16="http://schemas.microsoft.com/office/drawing/2014/main" id="{5657BCC9-5E4E-CA2A-6D04-D3A8C0FC67D5}"/>
              </a:ext>
            </a:extLst>
          </p:cNvPr>
          <p:cNvGrpSpPr/>
          <p:nvPr/>
        </p:nvGrpSpPr>
        <p:grpSpPr>
          <a:xfrm>
            <a:off x="2631436" y="3442454"/>
            <a:ext cx="3446502" cy="2305527"/>
            <a:chOff x="840343" y="3297912"/>
            <a:chExt cx="3446502" cy="2305527"/>
          </a:xfrm>
        </p:grpSpPr>
        <p:sp>
          <p:nvSpPr>
            <p:cNvPr id="6" name="Text 3"/>
            <p:cNvSpPr/>
            <p:nvPr/>
          </p:nvSpPr>
          <p:spPr>
            <a:xfrm>
              <a:off x="840343" y="3297912"/>
              <a:ext cx="2313265" cy="289084"/>
            </a:xfrm>
            <a:prstGeom prst="rect">
              <a:avLst/>
            </a:prstGeom>
            <a:noFill/>
            <a:ln/>
          </p:spPr>
          <p:txBody>
            <a:bodyPr wrap="none" lIns="0" tIns="0" rIns="0" bIns="0" rtlCol="0" anchor="t"/>
            <a:lstStyle/>
            <a:p>
              <a:pPr marL="0" indent="0" algn="l">
                <a:lnSpc>
                  <a:spcPts val="2250"/>
                </a:lnSpc>
                <a:buNone/>
              </a:pPr>
              <a:r>
                <a:rPr lang="en-US" sz="1800" dirty="0">
                  <a:solidFill>
                    <a:srgbClr val="000000"/>
                  </a:solidFill>
                  <a:latin typeface="Noto Serif" panose="02020600060500020200" pitchFamily="18" charset="0"/>
                  <a:ea typeface="Noto Serif" panose="02020600060500020200" pitchFamily="18" charset="0"/>
                  <a:cs typeface="Noto Serif" panose="02020600060500020200" pitchFamily="18" charset="0"/>
                </a:rPr>
                <a:t>Objectifs Atteints</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7" name="Text 4"/>
            <p:cNvSpPr/>
            <p:nvPr/>
          </p:nvSpPr>
          <p:spPr>
            <a:xfrm>
              <a:off x="840343" y="3697962"/>
              <a:ext cx="3446502" cy="591979"/>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000000"/>
                  </a:solidFill>
                  <a:latin typeface="Noto Serif" pitchFamily="34" charset="0"/>
                  <a:ea typeface="Noto Serif" pitchFamily="34" charset="-122"/>
                  <a:cs typeface="Noto Serif" pitchFamily="34" charset="-120"/>
                </a:rPr>
                <a:t>Fonctionnalité complète et opérationnelle.</a:t>
              </a:r>
              <a:endParaRPr lang="en-US" sz="1450" dirty="0"/>
            </a:p>
          </p:txBody>
        </p:sp>
        <p:sp>
          <p:nvSpPr>
            <p:cNvPr id="8" name="Text 5"/>
            <p:cNvSpPr/>
            <p:nvPr/>
          </p:nvSpPr>
          <p:spPr>
            <a:xfrm>
              <a:off x="840343" y="4354711"/>
              <a:ext cx="3446502" cy="591979"/>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000000"/>
                  </a:solidFill>
                  <a:latin typeface="Noto Serif" pitchFamily="34" charset="0"/>
                  <a:ea typeface="Noto Serif" pitchFamily="34" charset="-122"/>
                  <a:cs typeface="Noto Serif" pitchFamily="34" charset="-120"/>
                </a:rPr>
                <a:t>Fiabilité et intégrité des données garanties.</a:t>
              </a:r>
              <a:endParaRPr lang="en-US" sz="1450" dirty="0"/>
            </a:p>
          </p:txBody>
        </p:sp>
        <p:sp>
          <p:nvSpPr>
            <p:cNvPr id="9" name="Text 6"/>
            <p:cNvSpPr/>
            <p:nvPr/>
          </p:nvSpPr>
          <p:spPr>
            <a:xfrm>
              <a:off x="840343" y="5011460"/>
              <a:ext cx="3446502" cy="591979"/>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000000"/>
                  </a:solidFill>
                  <a:latin typeface="Noto Serif" pitchFamily="34" charset="0"/>
                  <a:ea typeface="Noto Serif" pitchFamily="34" charset="-122"/>
                  <a:cs typeface="Noto Serif" pitchFamily="34" charset="-120"/>
                </a:rPr>
                <a:t>Sécurité renforcée des informations sensibles.</a:t>
              </a:r>
              <a:endParaRPr lang="en-US" sz="1450" dirty="0"/>
            </a:p>
          </p:txBody>
        </p:sp>
      </p:grpSp>
      <p:grpSp>
        <p:nvGrpSpPr>
          <p:cNvPr id="10" name="Group 9">
            <a:extLst>
              <a:ext uri="{FF2B5EF4-FFF2-40B4-BE49-F238E27FC236}">
                <a16:creationId xmlns:a16="http://schemas.microsoft.com/office/drawing/2014/main" id="{41CB9DEF-CA51-6F4D-C559-109AB01AB549}"/>
              </a:ext>
            </a:extLst>
          </p:cNvPr>
          <p:cNvGrpSpPr/>
          <p:nvPr/>
        </p:nvGrpSpPr>
        <p:grpSpPr>
          <a:xfrm>
            <a:off x="7458953" y="3442454"/>
            <a:ext cx="3446502" cy="2601516"/>
            <a:chOff x="4857155" y="3297912"/>
            <a:chExt cx="3446502" cy="2601516"/>
          </a:xfrm>
        </p:grpSpPr>
        <p:sp>
          <p:nvSpPr>
            <p:cNvPr id="11" name="Text 8"/>
            <p:cNvSpPr/>
            <p:nvPr/>
          </p:nvSpPr>
          <p:spPr>
            <a:xfrm>
              <a:off x="4857155" y="3297912"/>
              <a:ext cx="2313265" cy="289084"/>
            </a:xfrm>
            <a:prstGeom prst="rect">
              <a:avLst/>
            </a:prstGeom>
            <a:noFill/>
            <a:ln/>
          </p:spPr>
          <p:txBody>
            <a:bodyPr wrap="none" lIns="0" tIns="0" rIns="0" bIns="0" rtlCol="0" anchor="t"/>
            <a:lstStyle/>
            <a:p>
              <a:pPr marL="0" indent="0" algn="l">
                <a:lnSpc>
                  <a:spcPts val="2250"/>
                </a:lnSpc>
                <a:buNone/>
              </a:pPr>
              <a:r>
                <a:rPr lang="en-US" sz="1800" dirty="0">
                  <a:solidFill>
                    <a:srgbClr val="000000"/>
                  </a:solidFill>
                  <a:latin typeface="Noto Serif" panose="02020600060500020200" pitchFamily="18" charset="0"/>
                  <a:ea typeface="Noto Serif" panose="02020600060500020200" pitchFamily="18" charset="0"/>
                  <a:cs typeface="Noto Serif" panose="02020600060500020200" pitchFamily="18" charset="0"/>
                </a:rPr>
                <a:t>Défis </a:t>
              </a:r>
              <a:r>
                <a:rPr lang="en-US" sz="1800" dirty="0" err="1">
                  <a:solidFill>
                    <a:srgbClr val="000000"/>
                  </a:solidFill>
                  <a:latin typeface="Noto Serif" panose="02020600060500020200" pitchFamily="18" charset="0"/>
                  <a:ea typeface="Noto Serif" panose="02020600060500020200" pitchFamily="18" charset="0"/>
                  <a:cs typeface="Noto Serif" panose="02020600060500020200" pitchFamily="18" charset="0"/>
                </a:rPr>
                <a:t>Rencontrés</a:t>
              </a:r>
              <a:endParaRPr lang="en-US" sz="18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2" name="Text 9"/>
            <p:cNvSpPr/>
            <p:nvPr/>
          </p:nvSpPr>
          <p:spPr>
            <a:xfrm>
              <a:off x="4857155" y="3697962"/>
              <a:ext cx="3446502" cy="591979"/>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000000"/>
                  </a:solidFill>
                  <a:latin typeface="Noto Serif" pitchFamily="34" charset="0"/>
                  <a:ea typeface="Noto Serif" pitchFamily="34" charset="-122"/>
                  <a:cs typeface="Noto Serif" pitchFamily="34" charset="-120"/>
                </a:rPr>
                <a:t>Optimisation de la gestion des erreurs et des exceptions.</a:t>
              </a:r>
              <a:endParaRPr lang="en-US" sz="1450" dirty="0"/>
            </a:p>
          </p:txBody>
        </p:sp>
        <p:sp>
          <p:nvSpPr>
            <p:cNvPr id="13" name="Text 10"/>
            <p:cNvSpPr/>
            <p:nvPr/>
          </p:nvSpPr>
          <p:spPr>
            <a:xfrm>
              <a:off x="4857155" y="4354711"/>
              <a:ext cx="3446502" cy="887968"/>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000000"/>
                  </a:solidFill>
                  <a:latin typeface="Noto Serif" pitchFamily="34" charset="0"/>
                  <a:ea typeface="Noto Serif" pitchFamily="34" charset="-122"/>
                  <a:cs typeface="Noto Serif" pitchFamily="34" charset="-120"/>
                </a:rPr>
                <a:t>Conception d'une interface utilisateur (UI) intuitive et agréable.</a:t>
              </a:r>
              <a:endParaRPr lang="en-US" sz="1450" dirty="0"/>
            </a:p>
          </p:txBody>
        </p:sp>
        <p:sp>
          <p:nvSpPr>
            <p:cNvPr id="14" name="Text 11"/>
            <p:cNvSpPr/>
            <p:nvPr/>
          </p:nvSpPr>
          <p:spPr>
            <a:xfrm>
              <a:off x="4857155" y="5307449"/>
              <a:ext cx="3446502" cy="591979"/>
            </a:xfrm>
            <a:prstGeom prst="rect">
              <a:avLst/>
            </a:prstGeom>
            <a:noFill/>
            <a:ln/>
          </p:spPr>
          <p:txBody>
            <a:bodyPr wrap="square" lIns="0" tIns="0" rIns="0" bIns="0" rtlCol="0" anchor="t"/>
            <a:lstStyle/>
            <a:p>
              <a:pPr marL="342900" indent="-342900" algn="l">
                <a:lnSpc>
                  <a:spcPts val="2300"/>
                </a:lnSpc>
                <a:buSzPct val="100000"/>
                <a:buChar char="•"/>
              </a:pPr>
              <a:r>
                <a:rPr lang="en-US" sz="1450" dirty="0">
                  <a:solidFill>
                    <a:srgbClr val="000000"/>
                  </a:solidFill>
                  <a:latin typeface="Noto Serif" pitchFamily="34" charset="0"/>
                  <a:ea typeface="Noto Serif" pitchFamily="34" charset="-122"/>
                  <a:cs typeface="Noto Serif" pitchFamily="34" charset="-120"/>
                </a:rPr>
                <a:t>Intégration de modules complexes (ex: calculs salariaux).</a:t>
              </a:r>
              <a:endParaRPr lang="en-US" sz="1450" dirty="0"/>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140644" y="820867"/>
            <a:ext cx="11538408" cy="885111"/>
          </a:xfrm>
          <a:prstGeom prst="rect">
            <a:avLst/>
          </a:prstGeom>
          <a:noFill/>
          <a:ln/>
        </p:spPr>
        <p:txBody>
          <a:bodyPr wrap="square" lIns="0" tIns="0" rIns="0" bIns="0" rtlCol="0" anchor="t"/>
          <a:lstStyle/>
          <a:p>
            <a:pPr marL="0" indent="0" algn="l">
              <a:lnSpc>
                <a:spcPts val="4500"/>
              </a:lnSpc>
              <a:buNone/>
            </a:pPr>
            <a:r>
              <a:rPr lang="en-US" sz="36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Perspectives d'Amélioration et d'Évolution</a:t>
            </a:r>
            <a:endParaRPr lang="en-US" sz="36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4" name="Text 1"/>
          <p:cNvSpPr/>
          <p:nvPr/>
        </p:nvSpPr>
        <p:spPr>
          <a:xfrm>
            <a:off x="1593130" y="1982560"/>
            <a:ext cx="9433247" cy="885111"/>
          </a:xfrm>
          <a:prstGeom prst="rect">
            <a:avLst/>
          </a:prstGeom>
          <a:noFill/>
          <a:ln/>
        </p:spPr>
        <p:txBody>
          <a:bodyPr wrap="square" lIns="0" tIns="0" rIns="0" bIns="0" rtlCol="0" anchor="t"/>
          <a:lstStyle/>
          <a:p>
            <a:pPr marL="0" indent="0" algn="l">
              <a:lnSpc>
                <a:spcPts val="2300"/>
              </a:lnSpc>
              <a:buNone/>
            </a:pPr>
            <a:r>
              <a:rPr lang="en-US" sz="1450" dirty="0">
                <a:solidFill>
                  <a:srgbClr val="4C4C4C"/>
                </a:solidFill>
                <a:latin typeface="Noto Serif" pitchFamily="34" charset="0"/>
                <a:ea typeface="Noto Serif" pitchFamily="34" charset="-122"/>
                <a:cs typeface="Noto Serif" pitchFamily="34" charset="-120"/>
              </a:rPr>
              <a:t>Bien que notre application soit fonctionnelle et robuste, nous avons identifié plusieurs pistes d'amélioration pour les futures versions, visant à enrichir l'expérience utilisateur et à étendre ses capacités.</a:t>
            </a:r>
            <a:endParaRPr lang="en-US" sz="1450" dirty="0"/>
          </a:p>
        </p:txBody>
      </p:sp>
      <p:grpSp>
        <p:nvGrpSpPr>
          <p:cNvPr id="2" name="Group 1">
            <a:extLst>
              <a:ext uri="{FF2B5EF4-FFF2-40B4-BE49-F238E27FC236}">
                <a16:creationId xmlns:a16="http://schemas.microsoft.com/office/drawing/2014/main" id="{C6A7F283-A8CA-39FA-B61B-68D5DCECE06A}"/>
              </a:ext>
            </a:extLst>
          </p:cNvPr>
          <p:cNvGrpSpPr/>
          <p:nvPr/>
        </p:nvGrpSpPr>
        <p:grpSpPr>
          <a:xfrm>
            <a:off x="1923068" y="3103314"/>
            <a:ext cx="8087866" cy="4518403"/>
            <a:chOff x="3587829" y="3075077"/>
            <a:chExt cx="7438549" cy="4518403"/>
          </a:xfrm>
        </p:grpSpPr>
        <p:sp>
          <p:nvSpPr>
            <p:cNvPr id="6" name="Text 3"/>
            <p:cNvSpPr/>
            <p:nvPr/>
          </p:nvSpPr>
          <p:spPr>
            <a:xfrm>
              <a:off x="3587829" y="3075077"/>
              <a:ext cx="3658791" cy="288131"/>
            </a:xfrm>
            <a:prstGeom prst="rect">
              <a:avLst/>
            </a:prstGeom>
            <a:noFill/>
            <a:ln/>
          </p:spPr>
          <p:txBody>
            <a:bodyPr wrap="none" lIns="0" tIns="0" rIns="0" bIns="0" rtlCol="0" anchor="t"/>
            <a:lstStyle/>
            <a:p>
              <a:pPr marL="0" indent="0" algn="l">
                <a:lnSpc>
                  <a:spcPts val="2250"/>
                </a:lnSpc>
                <a:buNone/>
              </a:pPr>
              <a:r>
                <a:rPr lang="en-US" sz="1800" dirty="0">
                  <a:solidFill>
                    <a:srgbClr val="4C4C4C"/>
                  </a:solidFill>
                  <a:latin typeface="Noto Serif Medium" pitchFamily="34" charset="0"/>
                  <a:ea typeface="Noto Serif Medium" pitchFamily="34" charset="-122"/>
                  <a:cs typeface="Noto Serif Medium" pitchFamily="34" charset="-120"/>
                </a:rPr>
                <a:t>Développement Multiplateforme</a:t>
              </a:r>
              <a:endParaRPr lang="en-US" sz="1800" dirty="0"/>
            </a:p>
          </p:txBody>
        </p:sp>
        <p:sp>
          <p:nvSpPr>
            <p:cNvPr id="7" name="Text 4"/>
            <p:cNvSpPr/>
            <p:nvPr/>
          </p:nvSpPr>
          <p:spPr>
            <a:xfrm>
              <a:off x="3587829" y="3473818"/>
              <a:ext cx="7438549" cy="590074"/>
            </a:xfrm>
            <a:prstGeom prst="rect">
              <a:avLst/>
            </a:prstGeom>
            <a:noFill/>
            <a:ln/>
          </p:spPr>
          <p:txBody>
            <a:bodyPr wrap="square" lIns="0" tIns="0" rIns="0" bIns="0" rtlCol="0" anchor="t"/>
            <a:lstStyle/>
            <a:p>
              <a:pPr marL="0" indent="0" algn="l">
                <a:lnSpc>
                  <a:spcPts val="2300"/>
                </a:lnSpc>
                <a:buNone/>
              </a:pPr>
              <a:r>
                <a:rPr lang="en-US" sz="1450" dirty="0">
                  <a:solidFill>
                    <a:srgbClr val="4C4C4C"/>
                  </a:solidFill>
                  <a:latin typeface="Noto Serif" pitchFamily="34" charset="0"/>
                  <a:ea typeface="Noto Serif" pitchFamily="34" charset="-122"/>
                  <a:cs typeface="Noto Serif" pitchFamily="34" charset="-120"/>
                </a:rPr>
                <a:t>Création de versions mobiles (iOS/Android) et web pour une accessibilité accrue et une utilisation nomade.</a:t>
              </a:r>
              <a:endParaRPr lang="en-US" sz="1450" dirty="0"/>
            </a:p>
          </p:txBody>
        </p:sp>
        <p:sp>
          <p:nvSpPr>
            <p:cNvPr id="9" name="Text 6"/>
            <p:cNvSpPr/>
            <p:nvPr/>
          </p:nvSpPr>
          <p:spPr>
            <a:xfrm>
              <a:off x="3587829" y="4248200"/>
              <a:ext cx="3439716" cy="288131"/>
            </a:xfrm>
            <a:prstGeom prst="rect">
              <a:avLst/>
            </a:prstGeom>
            <a:noFill/>
            <a:ln/>
          </p:spPr>
          <p:txBody>
            <a:bodyPr wrap="none" lIns="0" tIns="0" rIns="0" bIns="0" rtlCol="0" anchor="t"/>
            <a:lstStyle/>
            <a:p>
              <a:pPr marL="0" indent="0" algn="l">
                <a:lnSpc>
                  <a:spcPts val="2250"/>
                </a:lnSpc>
                <a:buNone/>
              </a:pPr>
              <a:r>
                <a:rPr lang="en-US" sz="1800" dirty="0">
                  <a:solidFill>
                    <a:srgbClr val="4C4C4C"/>
                  </a:solidFill>
                  <a:latin typeface="Noto Serif Medium" pitchFamily="34" charset="0"/>
                  <a:ea typeface="Noto Serif Medium" pitchFamily="34" charset="-122"/>
                  <a:cs typeface="Noto Serif Medium" pitchFamily="34" charset="-120"/>
                </a:rPr>
                <a:t>Tableau de Bord RH Intelligent</a:t>
              </a:r>
              <a:endParaRPr lang="en-US" sz="1800" dirty="0"/>
            </a:p>
          </p:txBody>
        </p:sp>
        <p:sp>
          <p:nvSpPr>
            <p:cNvPr id="10" name="Text 7"/>
            <p:cNvSpPr/>
            <p:nvPr/>
          </p:nvSpPr>
          <p:spPr>
            <a:xfrm>
              <a:off x="3587829" y="4670039"/>
              <a:ext cx="7161967" cy="590074"/>
            </a:xfrm>
            <a:prstGeom prst="rect">
              <a:avLst/>
            </a:prstGeom>
            <a:noFill/>
            <a:ln/>
          </p:spPr>
          <p:txBody>
            <a:bodyPr wrap="square" lIns="0" tIns="0" rIns="0" bIns="0" rtlCol="0" anchor="t"/>
            <a:lstStyle/>
            <a:p>
              <a:pPr marL="0" indent="0" algn="l">
                <a:lnSpc>
                  <a:spcPts val="2300"/>
                </a:lnSpc>
                <a:buNone/>
              </a:pPr>
              <a:r>
                <a:rPr lang="en-US" sz="1450" dirty="0">
                  <a:solidFill>
                    <a:srgbClr val="4C4C4C"/>
                  </a:solidFill>
                  <a:latin typeface="Noto Serif" pitchFamily="34" charset="0"/>
                  <a:ea typeface="Noto Serif" pitchFamily="34" charset="-122"/>
                  <a:cs typeface="Noto Serif" pitchFamily="34" charset="-120"/>
                </a:rPr>
                <a:t>Intégration d'un tableau de bord dynamique avec des indicateurs clés de performance (KPIs) RH pour une meilleure prise de décision.</a:t>
              </a:r>
              <a:endParaRPr lang="en-US" sz="1450" dirty="0"/>
            </a:p>
          </p:txBody>
        </p:sp>
        <p:sp>
          <p:nvSpPr>
            <p:cNvPr id="12" name="Text 9"/>
            <p:cNvSpPr/>
            <p:nvPr/>
          </p:nvSpPr>
          <p:spPr>
            <a:xfrm>
              <a:off x="3587829" y="5439777"/>
              <a:ext cx="3665220" cy="288131"/>
            </a:xfrm>
            <a:prstGeom prst="rect">
              <a:avLst/>
            </a:prstGeom>
            <a:noFill/>
            <a:ln/>
          </p:spPr>
          <p:txBody>
            <a:bodyPr wrap="none" lIns="0" tIns="0" rIns="0" bIns="0" rtlCol="0" anchor="t"/>
            <a:lstStyle/>
            <a:p>
              <a:pPr marL="0" indent="0" algn="l">
                <a:lnSpc>
                  <a:spcPts val="2250"/>
                </a:lnSpc>
                <a:buNone/>
              </a:pPr>
              <a:r>
                <a:rPr lang="en-US" sz="1800" dirty="0">
                  <a:solidFill>
                    <a:srgbClr val="4C4C4C"/>
                  </a:solidFill>
                  <a:latin typeface="Noto Serif Medium" pitchFamily="34" charset="0"/>
                  <a:ea typeface="Noto Serif Medium" pitchFamily="34" charset="-122"/>
                  <a:cs typeface="Noto Serif Medium" pitchFamily="34" charset="-120"/>
                </a:rPr>
                <a:t>Intégration Logiciels Comptables</a:t>
              </a:r>
              <a:endParaRPr lang="en-US" sz="1800" dirty="0"/>
            </a:p>
          </p:txBody>
        </p:sp>
        <p:sp>
          <p:nvSpPr>
            <p:cNvPr id="13" name="Text 10"/>
            <p:cNvSpPr/>
            <p:nvPr/>
          </p:nvSpPr>
          <p:spPr>
            <a:xfrm>
              <a:off x="3587829" y="5820063"/>
              <a:ext cx="6885384" cy="590074"/>
            </a:xfrm>
            <a:prstGeom prst="rect">
              <a:avLst/>
            </a:prstGeom>
            <a:noFill/>
            <a:ln/>
          </p:spPr>
          <p:txBody>
            <a:bodyPr wrap="square" lIns="0" tIns="0" rIns="0" bIns="0" rtlCol="0" anchor="t"/>
            <a:lstStyle/>
            <a:p>
              <a:pPr marL="0" indent="0" algn="l">
                <a:lnSpc>
                  <a:spcPts val="2300"/>
                </a:lnSpc>
                <a:buNone/>
              </a:pPr>
              <a:r>
                <a:rPr lang="en-US" sz="1450" dirty="0">
                  <a:solidFill>
                    <a:srgbClr val="4C4C4C"/>
                  </a:solidFill>
                  <a:latin typeface="Noto Serif" pitchFamily="34" charset="0"/>
                  <a:ea typeface="Noto Serif" pitchFamily="34" charset="-122"/>
                  <a:cs typeface="Noto Serif" pitchFamily="34" charset="-120"/>
                </a:rPr>
                <a:t>Mise en place d'APIs pour une intégration fluide avec les logiciels comptables existants sur le marché.</a:t>
              </a:r>
              <a:endParaRPr lang="en-US" sz="1450" dirty="0"/>
            </a:p>
          </p:txBody>
        </p:sp>
        <p:sp>
          <p:nvSpPr>
            <p:cNvPr id="15" name="Text 12"/>
            <p:cNvSpPr/>
            <p:nvPr/>
          </p:nvSpPr>
          <p:spPr>
            <a:xfrm>
              <a:off x="3587829" y="6562706"/>
              <a:ext cx="3060025" cy="288131"/>
            </a:xfrm>
            <a:prstGeom prst="rect">
              <a:avLst/>
            </a:prstGeom>
            <a:noFill/>
            <a:ln/>
          </p:spPr>
          <p:txBody>
            <a:bodyPr wrap="none" lIns="0" tIns="0" rIns="0" bIns="0" rtlCol="0" anchor="t"/>
            <a:lstStyle/>
            <a:p>
              <a:pPr marL="0" indent="0" algn="l">
                <a:lnSpc>
                  <a:spcPts val="2250"/>
                </a:lnSpc>
                <a:buNone/>
              </a:pPr>
              <a:r>
                <a:rPr lang="en-US" sz="1800" dirty="0">
                  <a:solidFill>
                    <a:srgbClr val="4C4C4C"/>
                  </a:solidFill>
                  <a:latin typeface="Noto Serif Medium" pitchFamily="34" charset="0"/>
                  <a:ea typeface="Noto Serif Medium" pitchFamily="34" charset="-122"/>
                  <a:cs typeface="Noto Serif Medium" pitchFamily="34" charset="-120"/>
                </a:rPr>
                <a:t>Notifications Automatiques</a:t>
              </a:r>
              <a:endParaRPr lang="en-US" sz="1800" dirty="0"/>
            </a:p>
          </p:txBody>
        </p:sp>
        <p:sp>
          <p:nvSpPr>
            <p:cNvPr id="16" name="Text 13"/>
            <p:cNvSpPr/>
            <p:nvPr/>
          </p:nvSpPr>
          <p:spPr>
            <a:xfrm>
              <a:off x="3587829" y="7003406"/>
              <a:ext cx="6608802" cy="590074"/>
            </a:xfrm>
            <a:prstGeom prst="rect">
              <a:avLst/>
            </a:prstGeom>
            <a:noFill/>
            <a:ln/>
          </p:spPr>
          <p:txBody>
            <a:bodyPr wrap="square" lIns="0" tIns="0" rIns="0" bIns="0" rtlCol="0" anchor="t"/>
            <a:lstStyle/>
            <a:p>
              <a:pPr marL="0" indent="0" algn="l">
                <a:lnSpc>
                  <a:spcPts val="2300"/>
                </a:lnSpc>
                <a:buNone/>
              </a:pPr>
              <a:r>
                <a:rPr lang="en-US" sz="1450" dirty="0">
                  <a:solidFill>
                    <a:srgbClr val="4C4C4C"/>
                  </a:solidFill>
                  <a:latin typeface="Noto Serif" pitchFamily="34" charset="0"/>
                  <a:ea typeface="Noto Serif" pitchFamily="34" charset="-122"/>
                  <a:cs typeface="Noto Serif" pitchFamily="34" charset="-120"/>
                </a:rPr>
                <a:t>Ajout de fonctionnalités de notifications pour les rappels d'échéances (contrats, absences) et les alertes.</a:t>
              </a:r>
              <a:endParaRPr lang="en-US" sz="145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992148"/>
            <a:ext cx="11014115"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Objectifs Détaillés : Au-delà des Attentes</a:t>
            </a:r>
            <a:endParaRPr lang="en-US" sz="4450" dirty="0">
              <a:latin typeface="Noto Serif" panose="02020600060500020200" pitchFamily="18" charset="0"/>
              <a:ea typeface="Noto Serif" panose="02020600060500020200" pitchFamily="18" charset="0"/>
              <a:cs typeface="Noto Serif" panose="02020600060500020200" pitchFamily="18" charset="0"/>
            </a:endParaRPr>
          </a:p>
        </p:txBody>
      </p:sp>
      <p:sp>
        <p:nvSpPr>
          <p:cNvPr id="3" name="Text 1"/>
          <p:cNvSpPr/>
          <p:nvPr/>
        </p:nvSpPr>
        <p:spPr>
          <a:xfrm>
            <a:off x="793790" y="2267903"/>
            <a:ext cx="3043952"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Objectifs Fonctionnels</a:t>
            </a:r>
            <a:endParaRPr lang="en-US" sz="22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4" name="Text 2"/>
          <p:cNvSpPr/>
          <p:nvPr/>
        </p:nvSpPr>
        <p:spPr>
          <a:xfrm>
            <a:off x="793790" y="284904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Gestion complète des employés (Création, Lecture, Mise à jour, Suppression)</a:t>
            </a:r>
            <a:endParaRPr lang="en-US" sz="1750" dirty="0"/>
          </a:p>
        </p:txBody>
      </p:sp>
      <p:sp>
        <p:nvSpPr>
          <p:cNvPr id="5" name="Text 3"/>
          <p:cNvSpPr/>
          <p:nvPr/>
        </p:nvSpPr>
        <p:spPr>
          <a:xfrm>
            <a:off x="793790" y="3654147"/>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Système intégré de pointages, absences</a:t>
            </a:r>
            <a:endParaRPr lang="en-US" sz="1750" dirty="0"/>
          </a:p>
        </p:txBody>
      </p:sp>
      <p:sp>
        <p:nvSpPr>
          <p:cNvPr id="6" name="Text 4"/>
          <p:cNvSpPr/>
          <p:nvPr/>
        </p:nvSpPr>
        <p:spPr>
          <a:xfrm>
            <a:off x="793790" y="445924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Calcul automatique et précis des salaires, intégrant diverses variables</a:t>
            </a:r>
            <a:endParaRPr lang="en-US" sz="1750" dirty="0"/>
          </a:p>
        </p:txBody>
      </p:sp>
      <p:sp>
        <p:nvSpPr>
          <p:cNvPr id="7" name="Text 5"/>
          <p:cNvSpPr/>
          <p:nvPr/>
        </p:nvSpPr>
        <p:spPr>
          <a:xfrm>
            <a:off x="793790" y="526434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Génération de fiches de paie au format PDF, conformes aux normes légales</a:t>
            </a:r>
            <a:endParaRPr lang="en-US" sz="1750" dirty="0"/>
          </a:p>
        </p:txBody>
      </p:sp>
      <p:sp>
        <p:nvSpPr>
          <p:cNvPr id="8" name="Text 6"/>
          <p:cNvSpPr/>
          <p:nvPr/>
        </p:nvSpPr>
        <p:spPr>
          <a:xfrm>
            <a:off x="793790" y="6069449"/>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Gestion des rôles utilisateurs (Administrateur, Responsable RH, Employé) avec des permissions granulaires</a:t>
            </a:r>
            <a:endParaRPr lang="en-US" sz="1750" dirty="0"/>
          </a:p>
        </p:txBody>
      </p:sp>
      <p:sp>
        <p:nvSpPr>
          <p:cNvPr id="9" name="Text 7"/>
          <p:cNvSpPr/>
          <p:nvPr/>
        </p:nvSpPr>
        <p:spPr>
          <a:xfrm>
            <a:off x="7599521" y="2267903"/>
            <a:ext cx="3686651" cy="354330"/>
          </a:xfrm>
          <a:prstGeom prst="rect">
            <a:avLst/>
          </a:prstGeom>
          <a:noFill/>
          <a:ln/>
        </p:spPr>
        <p:txBody>
          <a:bodyPr wrap="none" lIns="0" tIns="0" rIns="0" bIns="0" rtlCol="0" anchor="t"/>
          <a:lstStyle/>
          <a:p>
            <a:pPr marL="0" indent="0" algn="l">
              <a:lnSpc>
                <a:spcPts val="2750"/>
              </a:lnSpc>
              <a:buNone/>
            </a:pPr>
            <a:r>
              <a:rPr lang="en-US" sz="22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Objectifs Non Fonctionnels</a:t>
            </a:r>
            <a:endParaRPr lang="en-US" sz="22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10" name="Text 8"/>
          <p:cNvSpPr/>
          <p:nvPr/>
        </p:nvSpPr>
        <p:spPr>
          <a:xfrm>
            <a:off x="7599521" y="2849047"/>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Sécurité robuste : système d'authentification avancé et gestion des rôles pour la protection des données sensibles</a:t>
            </a:r>
            <a:endParaRPr lang="en-US" sz="1750" dirty="0"/>
          </a:p>
        </p:txBody>
      </p:sp>
      <p:sp>
        <p:nvSpPr>
          <p:cNvPr id="11" name="Text 9"/>
          <p:cNvSpPr/>
          <p:nvPr/>
        </p:nvSpPr>
        <p:spPr>
          <a:xfrm>
            <a:off x="7599521" y="401705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Performance optimisée : application rapide et fluide, même avec un grand volume de données</a:t>
            </a:r>
            <a:endParaRPr lang="en-US" sz="1750" dirty="0"/>
          </a:p>
        </p:txBody>
      </p:sp>
      <p:sp>
        <p:nvSpPr>
          <p:cNvPr id="12" name="Text 10"/>
          <p:cNvSpPr/>
          <p:nvPr/>
        </p:nvSpPr>
        <p:spPr>
          <a:xfrm>
            <a:off x="7599521" y="482215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Accessibilité : interface utilisateur intuitive et adaptable, compatible avec différents appareils</a:t>
            </a:r>
            <a:endParaRPr lang="en-US" sz="1750" dirty="0"/>
          </a:p>
        </p:txBody>
      </p:sp>
      <p:sp>
        <p:nvSpPr>
          <p:cNvPr id="13" name="Text 11"/>
          <p:cNvSpPr/>
          <p:nvPr/>
        </p:nvSpPr>
        <p:spPr>
          <a:xfrm>
            <a:off x="7599521" y="5627251"/>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C4C4C"/>
                </a:solidFill>
                <a:latin typeface="Noto Serif" pitchFamily="34" charset="0"/>
                <a:ea typeface="Noto Serif" pitchFamily="34" charset="-122"/>
                <a:cs typeface="Noto Serif" pitchFamily="34" charset="-120"/>
              </a:rPr>
              <a:t>Évolutivité : architecture modulaire permettant l'ajout facile de nouvelles fonctionnalités et l'adaptation aux futurs besoins de l'entreprise</a:t>
            </a:r>
            <a:endParaRPr lang="en-US" sz="175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003221"/>
            <a:ext cx="8136136" cy="708779"/>
          </a:xfrm>
          <a:prstGeom prst="rect">
            <a:avLst/>
          </a:prstGeom>
          <a:noFill/>
          <a:ln/>
        </p:spPr>
        <p:txBody>
          <a:bodyPr wrap="none" lIns="0" tIns="0" rIns="0" bIns="0" rtlCol="0" anchor="t"/>
          <a:lstStyle/>
          <a:p>
            <a:pPr marL="0" indent="0" algn="l">
              <a:lnSpc>
                <a:spcPts val="5550"/>
              </a:lnSpc>
              <a:buNone/>
            </a:pPr>
            <a:r>
              <a:rPr lang="en-US" sz="4450" dirty="0">
                <a:solidFill>
                  <a:srgbClr val="3A3A3A"/>
                </a:solidFill>
                <a:latin typeface="Noto Serif" panose="02020600060500020200" pitchFamily="18" charset="0"/>
                <a:ea typeface="Noto Serif" panose="02020600060500020200" pitchFamily="18" charset="0"/>
                <a:cs typeface="Noto Serif" panose="02020600060500020200" pitchFamily="18" charset="0"/>
              </a:rPr>
              <a:t>Conclusion et Remerciements</a:t>
            </a:r>
            <a:endParaRPr lang="en-US" sz="4450" dirty="0">
              <a:latin typeface="Noto Serif" panose="02020600060500020200" pitchFamily="18" charset="0"/>
              <a:ea typeface="Noto Serif" panose="02020600060500020200" pitchFamily="18" charset="0"/>
              <a:cs typeface="Noto Serif" panose="02020600060500020200" pitchFamily="18" charset="0"/>
            </a:endParaRPr>
          </a:p>
        </p:txBody>
      </p:sp>
      <p:sp>
        <p:nvSpPr>
          <p:cNvPr id="3" name="Text 1"/>
          <p:cNvSpPr/>
          <p:nvPr/>
        </p:nvSpPr>
        <p:spPr>
          <a:xfrm>
            <a:off x="793790" y="216562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Ce projet a été une expérience d'apprentissage inestimable, couvrant l'intégralité du cycle de vie du développement logiciel, de l'analyse à la réalisation. Il a solidifié nos compétences et renforcé notre passion pour l'ingénierie informatique.</a:t>
            </a:r>
            <a:endParaRPr lang="en-US" sz="1750" dirty="0"/>
          </a:p>
        </p:txBody>
      </p:sp>
      <p:pic>
        <p:nvPicPr>
          <p:cNvPr id="4" name="Image 0" descr="preencoded.png"/>
          <p:cNvPicPr>
            <a:picLocks noChangeAspect="1"/>
          </p:cNvPicPr>
          <p:nvPr/>
        </p:nvPicPr>
        <p:blipFill>
          <a:blip r:embed="rId3"/>
          <a:stretch>
            <a:fillRect/>
          </a:stretch>
        </p:blipFill>
        <p:spPr>
          <a:xfrm>
            <a:off x="793790" y="3509486"/>
            <a:ext cx="566976" cy="566976"/>
          </a:xfrm>
          <a:prstGeom prst="rect">
            <a:avLst/>
          </a:prstGeom>
        </p:spPr>
      </p:pic>
      <p:sp>
        <p:nvSpPr>
          <p:cNvPr id="5" name="Text 2"/>
          <p:cNvSpPr/>
          <p:nvPr/>
        </p:nvSpPr>
        <p:spPr>
          <a:xfrm>
            <a:off x="793790" y="4303276"/>
            <a:ext cx="3623786" cy="354330"/>
          </a:xfrm>
          <a:prstGeom prst="rect">
            <a:avLst/>
          </a:prstGeom>
          <a:noFill/>
          <a:ln/>
        </p:spPr>
        <p:txBody>
          <a:bodyPr wrap="none" lIns="0" tIns="0" rIns="0" bIns="0" rtlCol="0" anchor="t"/>
          <a:lstStyle/>
          <a:p>
            <a:pPr marL="0" indent="0" algn="l">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Compétences Développées</a:t>
            </a:r>
            <a:endParaRPr lang="en-US" sz="2200" dirty="0"/>
          </a:p>
        </p:txBody>
      </p:sp>
      <p:sp>
        <p:nvSpPr>
          <p:cNvPr id="6" name="Text 3"/>
          <p:cNvSpPr/>
          <p:nvPr/>
        </p:nvSpPr>
        <p:spPr>
          <a:xfrm>
            <a:off x="793790" y="4793694"/>
            <a:ext cx="4158615" cy="1088708"/>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Maîtrise d'UML, sécurité des systèmes, conception d'interfaces, gestion de bases de données.</a:t>
            </a:r>
            <a:endParaRPr lang="en-US" sz="1750" dirty="0"/>
          </a:p>
        </p:txBody>
      </p:sp>
      <p:pic>
        <p:nvPicPr>
          <p:cNvPr id="7" name="Image 1" descr="preencoded.png"/>
          <p:cNvPicPr>
            <a:picLocks noChangeAspect="1"/>
          </p:cNvPicPr>
          <p:nvPr/>
        </p:nvPicPr>
        <p:blipFill>
          <a:blip r:embed="rId4"/>
          <a:stretch>
            <a:fillRect/>
          </a:stretch>
        </p:blipFill>
        <p:spPr>
          <a:xfrm>
            <a:off x="5235893" y="3509486"/>
            <a:ext cx="566976" cy="566976"/>
          </a:xfrm>
          <a:prstGeom prst="rect">
            <a:avLst/>
          </a:prstGeom>
        </p:spPr>
      </p:pic>
      <p:sp>
        <p:nvSpPr>
          <p:cNvPr id="8" name="Text 4"/>
          <p:cNvSpPr/>
          <p:nvPr/>
        </p:nvSpPr>
        <p:spPr>
          <a:xfrm>
            <a:off x="5235893" y="4303276"/>
            <a:ext cx="3496270" cy="354330"/>
          </a:xfrm>
          <a:prstGeom prst="rect">
            <a:avLst/>
          </a:prstGeom>
          <a:noFill/>
          <a:ln/>
        </p:spPr>
        <p:txBody>
          <a:bodyPr wrap="none" lIns="0" tIns="0" rIns="0" bIns="0" rtlCol="0" anchor="t"/>
          <a:lstStyle/>
          <a:p>
            <a:pPr marL="0" indent="0" algn="l">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Expérience Enrichissante</a:t>
            </a:r>
            <a:endParaRPr lang="en-US" sz="2200" dirty="0"/>
          </a:p>
        </p:txBody>
      </p:sp>
      <p:sp>
        <p:nvSpPr>
          <p:cNvPr id="9" name="Text 5"/>
          <p:cNvSpPr/>
          <p:nvPr/>
        </p:nvSpPr>
        <p:spPr>
          <a:xfrm>
            <a:off x="5235893" y="4793694"/>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Un projet concret et professionnel, préparant au monde de l'entreprise.</a:t>
            </a:r>
            <a:endParaRPr lang="en-US" sz="1750" dirty="0"/>
          </a:p>
        </p:txBody>
      </p:sp>
      <p:pic>
        <p:nvPicPr>
          <p:cNvPr id="10" name="Image 2" descr="preencoded.png"/>
          <p:cNvPicPr>
            <a:picLocks noChangeAspect="1"/>
          </p:cNvPicPr>
          <p:nvPr/>
        </p:nvPicPr>
        <p:blipFill>
          <a:blip r:embed="rId5"/>
          <a:stretch>
            <a:fillRect/>
          </a:stretch>
        </p:blipFill>
        <p:spPr>
          <a:xfrm>
            <a:off x="9677995" y="3509486"/>
            <a:ext cx="566976" cy="566976"/>
          </a:xfrm>
          <a:prstGeom prst="rect">
            <a:avLst/>
          </a:prstGeom>
        </p:spPr>
      </p:pic>
      <p:sp>
        <p:nvSpPr>
          <p:cNvPr id="11" name="Text 6"/>
          <p:cNvSpPr/>
          <p:nvPr/>
        </p:nvSpPr>
        <p:spPr>
          <a:xfrm>
            <a:off x="9677995" y="4303276"/>
            <a:ext cx="2934891" cy="354330"/>
          </a:xfrm>
          <a:prstGeom prst="rect">
            <a:avLst/>
          </a:prstGeom>
          <a:noFill/>
          <a:ln/>
        </p:spPr>
        <p:txBody>
          <a:bodyPr wrap="none" lIns="0" tIns="0" rIns="0" bIns="0" rtlCol="0" anchor="t"/>
          <a:lstStyle/>
          <a:p>
            <a:pPr marL="0" indent="0" algn="l">
              <a:lnSpc>
                <a:spcPts val="2750"/>
              </a:lnSpc>
              <a:buNone/>
            </a:pPr>
            <a:r>
              <a:rPr lang="en-US" sz="2200" dirty="0">
                <a:solidFill>
                  <a:srgbClr val="4C4C4C"/>
                </a:solidFill>
                <a:latin typeface="Noto Serif Medium" pitchFamily="34" charset="0"/>
                <a:ea typeface="Noto Serif Medium" pitchFamily="34" charset="-122"/>
                <a:cs typeface="Noto Serif Medium" pitchFamily="34" charset="-120"/>
              </a:rPr>
              <a:t>Perspectives d'Avenir</a:t>
            </a:r>
            <a:endParaRPr lang="en-US" sz="2200" dirty="0"/>
          </a:p>
        </p:txBody>
      </p:sp>
      <p:sp>
        <p:nvSpPr>
          <p:cNvPr id="12" name="Text 7"/>
          <p:cNvSpPr/>
          <p:nvPr/>
        </p:nvSpPr>
        <p:spPr>
          <a:xfrm>
            <a:off x="9677995" y="4793694"/>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Le fondement d'une carrière prometteuse en ingénierie logicielle.</a:t>
            </a:r>
            <a:endParaRPr lang="en-US" sz="1750" dirty="0"/>
          </a:p>
        </p:txBody>
      </p:sp>
      <p:sp>
        <p:nvSpPr>
          <p:cNvPr id="13" name="Text 8"/>
          <p:cNvSpPr/>
          <p:nvPr/>
        </p:nvSpPr>
        <p:spPr>
          <a:xfrm>
            <a:off x="793790" y="6137553"/>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4C4C4C"/>
                </a:solidFill>
                <a:latin typeface="Noto Serif" pitchFamily="34" charset="0"/>
                <a:ea typeface="Noto Serif" pitchFamily="34" charset="-122"/>
                <a:cs typeface="Noto Serif" pitchFamily="34" charset="-120"/>
              </a:rPr>
              <a:t>Nous tenons à exprimer notre gratitude envers notre encadrante, le Dr. BENYOUSSEF Marwa, pour son soutien et ses précieux conseils. Un merci spécial à nos enseignants, nos camarades, et nos familles pour leur soutien moral. Nous sommes maintenant prêts à répondre à vos questions.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D4CC6-5D90-70A0-87ED-4ED969A17FA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FA92F850-9F25-759F-6DF4-6BDF1D0BE770}"/>
              </a:ext>
            </a:extLst>
          </p:cNvPr>
          <p:cNvSpPr/>
          <p:nvPr/>
        </p:nvSpPr>
        <p:spPr>
          <a:xfrm>
            <a:off x="4858210" y="3804523"/>
            <a:ext cx="4913980" cy="620554"/>
          </a:xfrm>
          <a:prstGeom prst="rect">
            <a:avLst/>
          </a:prstGeom>
          <a:noFill/>
          <a:ln/>
        </p:spPr>
        <p:txBody>
          <a:bodyPr wrap="none" lIns="0" tIns="0" rIns="0" bIns="0" rtlCol="0" anchor="t"/>
          <a:lstStyle/>
          <a:p>
            <a:pPr marL="0" indent="0" algn="l">
              <a:lnSpc>
                <a:spcPts val="4850"/>
              </a:lnSpc>
              <a:buNone/>
            </a:pPr>
            <a:r>
              <a:rPr lang="en-US" sz="4000" b="1" dirty="0">
                <a:solidFill>
                  <a:srgbClr val="3A3A3A"/>
                </a:solidFill>
                <a:latin typeface="Noto Serif" panose="02020600060500020200" pitchFamily="18" charset="0"/>
                <a:ea typeface="Noto Serif" panose="02020600060500020200" pitchFamily="18" charset="0"/>
                <a:cs typeface="Noto Serif" panose="02020600060500020200" pitchFamily="18" charset="0"/>
              </a:rPr>
              <a:t>Analyse des </a:t>
            </a:r>
            <a:r>
              <a:rPr lang="en-US" sz="4000" b="1" dirty="0" err="1">
                <a:solidFill>
                  <a:srgbClr val="3A3A3A"/>
                </a:solidFill>
                <a:latin typeface="Noto Serif" panose="02020600060500020200" pitchFamily="18" charset="0"/>
                <a:ea typeface="Noto Serif" panose="02020600060500020200" pitchFamily="18" charset="0"/>
                <a:cs typeface="Noto Serif" panose="02020600060500020200" pitchFamily="18" charset="0"/>
              </a:rPr>
              <a:t>Besoins</a:t>
            </a:r>
            <a:endParaRPr lang="en-US" sz="4000" b="1" dirty="0">
              <a:latin typeface="Noto Serif" panose="02020600060500020200" pitchFamily="18" charset="0"/>
              <a:ea typeface="Noto Serif" panose="02020600060500020200" pitchFamily="18" charset="0"/>
              <a:cs typeface="Noto Serif" panose="02020600060500020200" pitchFamily="18" charset="0"/>
            </a:endParaRPr>
          </a:p>
        </p:txBody>
      </p:sp>
    </p:spTree>
    <p:extLst>
      <p:ext uri="{BB962C8B-B14F-4D97-AF65-F5344CB8AC3E}">
        <p14:creationId xmlns:p14="http://schemas.microsoft.com/office/powerpoint/2010/main" val="3609381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94968" y="1175147"/>
            <a:ext cx="11920418" cy="620554"/>
          </a:xfrm>
          <a:prstGeom prst="rect">
            <a:avLst/>
          </a:prstGeom>
          <a:noFill/>
          <a:ln/>
        </p:spPr>
        <p:txBody>
          <a:bodyPr wrap="none" lIns="0" tIns="0" rIns="0" bIns="0" rtlCol="0" anchor="t"/>
          <a:lstStyle/>
          <a:p>
            <a:pPr marL="0" indent="0" algn="l">
              <a:lnSpc>
                <a:spcPts val="4850"/>
              </a:lnSpc>
              <a:buNone/>
            </a:pPr>
            <a:r>
              <a:rPr lang="en-US" sz="39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Analyse des Besoins : Le Cœur du Développement</a:t>
            </a:r>
            <a:endParaRPr lang="en-US" sz="3900" dirty="0">
              <a:latin typeface="Noto Serif" panose="02020600060500020200" pitchFamily="18" charset="0"/>
              <a:ea typeface="Noto Serif" panose="02020600060500020200" pitchFamily="18" charset="0"/>
              <a:cs typeface="Noto Serif" panose="02020600060500020200" pitchFamily="18" charset="0"/>
            </a:endParaRPr>
          </a:p>
        </p:txBody>
      </p:sp>
      <p:sp>
        <p:nvSpPr>
          <p:cNvPr id="7" name="Text 5"/>
          <p:cNvSpPr/>
          <p:nvPr/>
        </p:nvSpPr>
        <p:spPr>
          <a:xfrm>
            <a:off x="1072624" y="2554009"/>
            <a:ext cx="2520791" cy="310277"/>
          </a:xfrm>
          <a:prstGeom prst="rect">
            <a:avLst/>
          </a:prstGeom>
          <a:noFill/>
          <a:ln/>
        </p:spPr>
        <p:txBody>
          <a:bodyPr wrap="none" lIns="0" tIns="0" rIns="0" bIns="0" rtlCol="0" anchor="t"/>
          <a:lstStyle/>
          <a:p>
            <a:pPr marL="0" indent="0" algn="l">
              <a:lnSpc>
                <a:spcPts val="2400"/>
              </a:lnSpc>
              <a:buNone/>
            </a:pPr>
            <a:r>
              <a:rPr lang="en-US" sz="1950" dirty="0">
                <a:solidFill>
                  <a:srgbClr val="000000"/>
                </a:solidFill>
                <a:latin typeface="Noto Serif" panose="02020600060500020200" pitchFamily="18" charset="0"/>
                <a:ea typeface="Noto Serif" panose="02020600060500020200" pitchFamily="18" charset="0"/>
                <a:cs typeface="Noto Serif" panose="02020600060500020200" pitchFamily="18" charset="0"/>
              </a:rPr>
              <a:t>Besoins Fonctionnels</a:t>
            </a:r>
            <a:endParaRPr lang="en-US" sz="19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7" name="Group 16">
            <a:extLst>
              <a:ext uri="{FF2B5EF4-FFF2-40B4-BE49-F238E27FC236}">
                <a16:creationId xmlns:a16="http://schemas.microsoft.com/office/drawing/2014/main" id="{7F77F343-1814-94FF-34FF-868CBB45A8E9}"/>
              </a:ext>
            </a:extLst>
          </p:cNvPr>
          <p:cNvGrpSpPr/>
          <p:nvPr/>
        </p:nvGrpSpPr>
        <p:grpSpPr>
          <a:xfrm>
            <a:off x="1072623" y="3374113"/>
            <a:ext cx="4187533" cy="2997754"/>
            <a:chOff x="5380673" y="2828211"/>
            <a:chExt cx="3868936" cy="2997754"/>
          </a:xfrm>
        </p:grpSpPr>
        <p:sp>
          <p:nvSpPr>
            <p:cNvPr id="8" name="Text 6"/>
            <p:cNvSpPr/>
            <p:nvPr/>
          </p:nvSpPr>
          <p:spPr>
            <a:xfrm>
              <a:off x="5380673" y="2828211"/>
              <a:ext cx="3868936" cy="952976"/>
            </a:xfrm>
            <a:prstGeom prst="rect">
              <a:avLst/>
            </a:prstGeom>
            <a:noFill/>
            <a:ln/>
          </p:spPr>
          <p:txBody>
            <a:bodyPr wrap="square" lIns="0" tIns="0" rIns="0" bIns="0" rtlCol="0" anchor="t"/>
            <a:lstStyle/>
            <a:p>
              <a:pPr marL="342900" indent="-342900" algn="l">
                <a:lnSpc>
                  <a:spcPts val="2500"/>
                </a:lnSpc>
                <a:buSzPct val="100000"/>
                <a:buChar char="•"/>
              </a:pPr>
              <a:r>
                <a:rPr lang="en-US" sz="1750" dirty="0">
                  <a:solidFill>
                    <a:srgbClr val="000000"/>
                  </a:solidFill>
                  <a:latin typeface="Noto Serif" pitchFamily="34" charset="0"/>
                  <a:ea typeface="Noto Serif" pitchFamily="34" charset="-122"/>
                  <a:cs typeface="Noto Serif" pitchFamily="34" charset="-120"/>
                </a:rPr>
                <a:t>Gestion des dossiers du personnel : informations personnelles, contrats, parcours professionnel.</a:t>
              </a:r>
              <a:endParaRPr lang="en-US" sz="1750" dirty="0"/>
            </a:p>
          </p:txBody>
        </p:sp>
        <p:sp>
          <p:nvSpPr>
            <p:cNvPr id="9" name="Text 7"/>
            <p:cNvSpPr/>
            <p:nvPr/>
          </p:nvSpPr>
          <p:spPr>
            <a:xfrm>
              <a:off x="5380673" y="4016671"/>
              <a:ext cx="3868936" cy="786905"/>
            </a:xfrm>
            <a:prstGeom prst="rect">
              <a:avLst/>
            </a:prstGeom>
            <a:noFill/>
            <a:ln/>
          </p:spPr>
          <p:txBody>
            <a:bodyPr wrap="square" lIns="0" tIns="0" rIns="0" bIns="0" rtlCol="0" anchor="t"/>
            <a:lstStyle/>
            <a:p>
              <a:pPr marL="342900" indent="-342900" algn="l">
                <a:lnSpc>
                  <a:spcPts val="2500"/>
                </a:lnSpc>
                <a:buSzPct val="100000"/>
                <a:buChar char="•"/>
              </a:pPr>
              <a:r>
                <a:rPr lang="en-US" sz="1750" dirty="0">
                  <a:solidFill>
                    <a:srgbClr val="000000"/>
                  </a:solidFill>
                  <a:latin typeface="Noto Serif" pitchFamily="34" charset="0"/>
                  <a:ea typeface="Noto Serif" pitchFamily="34" charset="-122"/>
                  <a:cs typeface="Noto Serif" pitchFamily="34" charset="-120"/>
                </a:rPr>
                <a:t>Gestion des salaires : calcul des primes, cotisations, impôts, et historique des paiements.</a:t>
              </a:r>
              <a:endParaRPr lang="en-US" sz="1750" dirty="0"/>
            </a:p>
          </p:txBody>
        </p:sp>
        <p:sp>
          <p:nvSpPr>
            <p:cNvPr id="10" name="Text 8"/>
            <p:cNvSpPr/>
            <p:nvPr/>
          </p:nvSpPr>
          <p:spPr>
            <a:xfrm>
              <a:off x="5380673" y="5171034"/>
              <a:ext cx="3868936" cy="654931"/>
            </a:xfrm>
            <a:prstGeom prst="rect">
              <a:avLst/>
            </a:prstGeom>
            <a:noFill/>
            <a:ln/>
          </p:spPr>
          <p:txBody>
            <a:bodyPr wrap="square" lIns="0" tIns="0" rIns="0" bIns="0" rtlCol="0" anchor="t"/>
            <a:lstStyle/>
            <a:p>
              <a:pPr marL="342900" indent="-342900" algn="l">
                <a:lnSpc>
                  <a:spcPts val="2500"/>
                </a:lnSpc>
                <a:buSzPct val="100000"/>
                <a:buChar char="•"/>
              </a:pPr>
              <a:r>
                <a:rPr lang="en-US" sz="1750" dirty="0">
                  <a:solidFill>
                    <a:srgbClr val="000000"/>
                  </a:solidFill>
                  <a:latin typeface="Noto Serif" pitchFamily="34" charset="0"/>
                  <a:ea typeface="Noto Serif" pitchFamily="34" charset="-122"/>
                  <a:cs typeface="Noto Serif" pitchFamily="34" charset="-120"/>
                </a:rPr>
                <a:t>Gestion des utilisateurs : </a:t>
              </a:r>
              <a:r>
                <a:rPr lang="en-US" sz="1750" dirty="0" err="1">
                  <a:solidFill>
                    <a:srgbClr val="000000"/>
                  </a:solidFill>
                  <a:latin typeface="Noto Serif" pitchFamily="34" charset="0"/>
                  <a:ea typeface="Noto Serif" pitchFamily="34" charset="-122"/>
                  <a:cs typeface="Noto Serif" pitchFamily="34" charset="-120"/>
                </a:rPr>
                <a:t>création</a:t>
              </a:r>
              <a:r>
                <a:rPr lang="en-US" sz="1750" dirty="0">
                  <a:solidFill>
                    <a:srgbClr val="000000"/>
                  </a:solidFill>
                  <a:latin typeface="Noto Serif" pitchFamily="34" charset="0"/>
                  <a:ea typeface="Noto Serif" pitchFamily="34" charset="-122"/>
                  <a:cs typeface="Noto Serif" pitchFamily="34" charset="-120"/>
                </a:rPr>
                <a:t>, modification et suppression des comptes avec attribution de rôles.</a:t>
              </a:r>
              <a:endParaRPr lang="en-US" sz="1750" dirty="0"/>
            </a:p>
          </p:txBody>
        </p:sp>
      </p:grpSp>
      <p:sp>
        <p:nvSpPr>
          <p:cNvPr id="12" name="Text 10"/>
          <p:cNvSpPr/>
          <p:nvPr/>
        </p:nvSpPr>
        <p:spPr>
          <a:xfrm>
            <a:off x="7315200" y="2554009"/>
            <a:ext cx="3083481" cy="310277"/>
          </a:xfrm>
          <a:prstGeom prst="rect">
            <a:avLst/>
          </a:prstGeom>
          <a:noFill/>
          <a:ln/>
        </p:spPr>
        <p:txBody>
          <a:bodyPr wrap="none" lIns="0" tIns="0" rIns="0" bIns="0" rtlCol="0" anchor="t"/>
          <a:lstStyle/>
          <a:p>
            <a:pPr marL="0" indent="0" algn="l">
              <a:lnSpc>
                <a:spcPts val="2400"/>
              </a:lnSpc>
              <a:buNone/>
            </a:pPr>
            <a:r>
              <a:rPr lang="en-US" sz="1950" dirty="0">
                <a:solidFill>
                  <a:srgbClr val="000000"/>
                </a:solidFill>
                <a:latin typeface="Noto Serif" panose="02020600060500020200" pitchFamily="18" charset="0"/>
                <a:ea typeface="Noto Serif" panose="02020600060500020200" pitchFamily="18" charset="0"/>
                <a:cs typeface="Noto Serif" panose="02020600060500020200" pitchFamily="18" charset="0"/>
              </a:rPr>
              <a:t>Besoins Non Fonctionnels</a:t>
            </a:r>
            <a:endParaRPr lang="en-US" sz="1950" dirty="0">
              <a:latin typeface="Noto Serif" panose="02020600060500020200" pitchFamily="18" charset="0"/>
              <a:ea typeface="Noto Serif" panose="02020600060500020200" pitchFamily="18" charset="0"/>
              <a:cs typeface="Noto Serif" panose="02020600060500020200" pitchFamily="18" charset="0"/>
            </a:endParaRPr>
          </a:p>
        </p:txBody>
      </p:sp>
      <p:grpSp>
        <p:nvGrpSpPr>
          <p:cNvPr id="18" name="Group 17">
            <a:extLst>
              <a:ext uri="{FF2B5EF4-FFF2-40B4-BE49-F238E27FC236}">
                <a16:creationId xmlns:a16="http://schemas.microsoft.com/office/drawing/2014/main" id="{42BF956B-8F9F-F78C-2527-C745EC17CBD0}"/>
              </a:ext>
            </a:extLst>
          </p:cNvPr>
          <p:cNvGrpSpPr/>
          <p:nvPr/>
        </p:nvGrpSpPr>
        <p:grpSpPr>
          <a:xfrm>
            <a:off x="7315200" y="3321206"/>
            <a:ext cx="4496586" cy="4020145"/>
            <a:chOff x="9860280" y="2828211"/>
            <a:chExt cx="3868936" cy="4020145"/>
          </a:xfrm>
        </p:grpSpPr>
        <p:sp>
          <p:nvSpPr>
            <p:cNvPr id="13" name="Text 11"/>
            <p:cNvSpPr/>
            <p:nvPr/>
          </p:nvSpPr>
          <p:spPr>
            <a:xfrm>
              <a:off x="9860280" y="2828211"/>
              <a:ext cx="3868936" cy="793594"/>
            </a:xfrm>
            <a:prstGeom prst="rect">
              <a:avLst/>
            </a:prstGeom>
            <a:noFill/>
            <a:ln/>
          </p:spPr>
          <p:txBody>
            <a:bodyPr wrap="square" lIns="0" tIns="0" rIns="0" bIns="0" rtlCol="0" anchor="t"/>
            <a:lstStyle/>
            <a:p>
              <a:pPr marL="342900" indent="-342900" algn="l">
                <a:lnSpc>
                  <a:spcPts val="2500"/>
                </a:lnSpc>
                <a:buSzPct val="100000"/>
                <a:buChar char="•"/>
              </a:pPr>
              <a:r>
                <a:rPr lang="en-US" sz="1750" dirty="0">
                  <a:solidFill>
                    <a:srgbClr val="000000"/>
                  </a:solidFill>
                  <a:latin typeface="Noto Serif" pitchFamily="34" charset="0"/>
                  <a:ea typeface="Noto Serif" pitchFamily="34" charset="-122"/>
                  <a:cs typeface="Noto Serif" pitchFamily="34" charset="-120"/>
                </a:rPr>
                <a:t>Sécurité : cryptage des données sensibles, journalisation des accès et audits réguliers.</a:t>
              </a:r>
              <a:endParaRPr lang="en-US" sz="1750" dirty="0"/>
            </a:p>
          </p:txBody>
        </p:sp>
        <p:sp>
          <p:nvSpPr>
            <p:cNvPr id="14" name="Text 12"/>
            <p:cNvSpPr/>
            <p:nvPr/>
          </p:nvSpPr>
          <p:spPr>
            <a:xfrm>
              <a:off x="9860280" y="4009982"/>
              <a:ext cx="3868936" cy="793594"/>
            </a:xfrm>
            <a:prstGeom prst="rect">
              <a:avLst/>
            </a:prstGeom>
            <a:noFill/>
            <a:ln/>
          </p:spPr>
          <p:txBody>
            <a:bodyPr wrap="square" lIns="0" tIns="0" rIns="0" bIns="0" rtlCol="0" anchor="t"/>
            <a:lstStyle/>
            <a:p>
              <a:pPr marL="342900" indent="-342900" algn="l">
                <a:lnSpc>
                  <a:spcPts val="2500"/>
                </a:lnSpc>
                <a:buSzPct val="100000"/>
                <a:buChar char="•"/>
              </a:pPr>
              <a:r>
                <a:rPr lang="en-US" sz="1750" dirty="0">
                  <a:solidFill>
                    <a:srgbClr val="000000"/>
                  </a:solidFill>
                  <a:latin typeface="Noto Serif" pitchFamily="34" charset="0"/>
                  <a:ea typeface="Noto Serif" pitchFamily="34" charset="-122"/>
                  <a:cs typeface="Noto Serif" pitchFamily="34" charset="-120"/>
                </a:rPr>
                <a:t>Ergonomie : interface conviviale et navigation simplifiée pour réduire la courbe </a:t>
              </a:r>
              <a:r>
                <a:rPr lang="en-US" sz="1750" dirty="0" err="1">
                  <a:solidFill>
                    <a:srgbClr val="000000"/>
                  </a:solidFill>
                  <a:latin typeface="Noto Serif" pitchFamily="34" charset="0"/>
                  <a:ea typeface="Noto Serif" pitchFamily="34" charset="-122"/>
                  <a:cs typeface="Noto Serif" pitchFamily="34" charset="-120"/>
                </a:rPr>
                <a:t>d'apprentissage</a:t>
              </a:r>
              <a:r>
                <a:rPr lang="en-US" sz="1750" dirty="0">
                  <a:solidFill>
                    <a:srgbClr val="000000"/>
                  </a:solidFill>
                  <a:latin typeface="Noto Serif" pitchFamily="34" charset="0"/>
                  <a:ea typeface="Noto Serif" pitchFamily="34" charset="-122"/>
                  <a:cs typeface="Noto Serif" pitchFamily="34" charset="-120"/>
                </a:rPr>
                <a:t>.</a:t>
              </a:r>
              <a:endParaRPr lang="en-US" sz="1750" dirty="0"/>
            </a:p>
          </p:txBody>
        </p:sp>
        <p:sp>
          <p:nvSpPr>
            <p:cNvPr id="15" name="Text 13"/>
            <p:cNvSpPr/>
            <p:nvPr/>
          </p:nvSpPr>
          <p:spPr>
            <a:xfrm>
              <a:off x="9860280" y="5070952"/>
              <a:ext cx="3868936" cy="793594"/>
            </a:xfrm>
            <a:prstGeom prst="rect">
              <a:avLst/>
            </a:prstGeom>
            <a:noFill/>
            <a:ln/>
          </p:spPr>
          <p:txBody>
            <a:bodyPr wrap="square" lIns="0" tIns="0" rIns="0" bIns="0" rtlCol="0" anchor="t"/>
            <a:lstStyle/>
            <a:p>
              <a:pPr marL="342900" indent="-342900" algn="l">
                <a:lnSpc>
                  <a:spcPts val="2500"/>
                </a:lnSpc>
                <a:buSzPct val="100000"/>
                <a:buChar char="•"/>
              </a:pPr>
              <a:r>
                <a:rPr lang="en-US" sz="1750" dirty="0">
                  <a:solidFill>
                    <a:srgbClr val="000000"/>
                  </a:solidFill>
                  <a:latin typeface="Noto Serif" pitchFamily="34" charset="0"/>
                  <a:ea typeface="Noto Serif" pitchFamily="34" charset="-122"/>
                  <a:cs typeface="Noto Serif" pitchFamily="34" charset="-120"/>
                </a:rPr>
                <a:t>Portabilité : compatibilité avec différents systèmes d'exploitation et navigateurs web.</a:t>
              </a:r>
              <a:endParaRPr lang="en-US" sz="1750" dirty="0"/>
            </a:p>
          </p:txBody>
        </p:sp>
        <p:sp>
          <p:nvSpPr>
            <p:cNvPr id="16" name="Text 14"/>
            <p:cNvSpPr/>
            <p:nvPr/>
          </p:nvSpPr>
          <p:spPr>
            <a:xfrm>
              <a:off x="9860280" y="6131922"/>
              <a:ext cx="3868936" cy="716434"/>
            </a:xfrm>
            <a:prstGeom prst="rect">
              <a:avLst/>
            </a:prstGeom>
            <a:noFill/>
            <a:ln/>
          </p:spPr>
          <p:txBody>
            <a:bodyPr wrap="square" lIns="0" tIns="0" rIns="0" bIns="0" rtlCol="0" anchor="t"/>
            <a:lstStyle/>
            <a:p>
              <a:pPr marL="342900" indent="-342900" algn="l">
                <a:lnSpc>
                  <a:spcPts val="2500"/>
                </a:lnSpc>
                <a:buSzPct val="100000"/>
                <a:buChar char="•"/>
              </a:pPr>
              <a:r>
                <a:rPr lang="en-US" sz="1750" dirty="0">
                  <a:solidFill>
                    <a:srgbClr val="000000"/>
                  </a:solidFill>
                  <a:latin typeface="Noto Serif" pitchFamily="34" charset="0"/>
                  <a:ea typeface="Noto Serif" pitchFamily="34" charset="-122"/>
                  <a:cs typeface="Noto Serif" pitchFamily="34" charset="-120"/>
                </a:rPr>
                <a:t>Performance : temps de réponse courts et capacité à gérer un nombre élevé d'utilisateurs simultanés.</a:t>
              </a:r>
              <a:endParaRPr lang="en-US" sz="175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1B327-BD98-2D78-1514-7975240A381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363AD88-77BD-DA65-EF51-98A9E0291A34}"/>
              </a:ext>
            </a:extLst>
          </p:cNvPr>
          <p:cNvSpPr/>
          <p:nvPr/>
        </p:nvSpPr>
        <p:spPr>
          <a:xfrm>
            <a:off x="4102362" y="3804523"/>
            <a:ext cx="6425675" cy="620554"/>
          </a:xfrm>
          <a:prstGeom prst="rect">
            <a:avLst/>
          </a:prstGeom>
          <a:noFill/>
          <a:ln/>
        </p:spPr>
        <p:txBody>
          <a:bodyPr wrap="none" lIns="0" tIns="0" rIns="0" bIns="0" rtlCol="0" anchor="t"/>
          <a:lstStyle/>
          <a:p>
            <a:pPr marL="0" indent="0" algn="l">
              <a:lnSpc>
                <a:spcPts val="4850"/>
              </a:lnSpc>
              <a:buNone/>
            </a:pPr>
            <a:r>
              <a:rPr lang="en-US" sz="4000" b="1" dirty="0">
                <a:solidFill>
                  <a:srgbClr val="3A3A3A"/>
                </a:solidFill>
                <a:latin typeface="Noto Serif" panose="02020600060500020200" pitchFamily="18" charset="0"/>
                <a:ea typeface="Noto Serif" panose="02020600060500020200" pitchFamily="18" charset="0"/>
                <a:cs typeface="Noto Serif" panose="02020600060500020200" pitchFamily="18" charset="0"/>
              </a:rPr>
              <a:t>La phase de Conception</a:t>
            </a:r>
            <a:endParaRPr lang="en-US" sz="4000" b="1" dirty="0">
              <a:latin typeface="Noto Serif" panose="02020600060500020200" pitchFamily="18" charset="0"/>
              <a:ea typeface="Noto Serif" panose="02020600060500020200" pitchFamily="18" charset="0"/>
              <a:cs typeface="Noto Serif" panose="02020600060500020200" pitchFamily="18" charset="0"/>
            </a:endParaRPr>
          </a:p>
        </p:txBody>
      </p:sp>
    </p:spTree>
    <p:extLst>
      <p:ext uri="{BB962C8B-B14F-4D97-AF65-F5344CB8AC3E}">
        <p14:creationId xmlns:p14="http://schemas.microsoft.com/office/powerpoint/2010/main" val="300652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11875" y="634127"/>
            <a:ext cx="13206651" cy="1271111"/>
          </a:xfrm>
          <a:prstGeom prst="rect">
            <a:avLst/>
          </a:prstGeom>
          <a:noFill/>
          <a:ln/>
        </p:spPr>
        <p:txBody>
          <a:bodyPr wrap="square" lIns="0" tIns="0" rIns="0" bIns="0" rtlCol="0" anchor="t"/>
          <a:lstStyle/>
          <a:p>
            <a:pPr marL="0" indent="0" algn="l">
              <a:lnSpc>
                <a:spcPts val="5000"/>
              </a:lnSpc>
              <a:buNone/>
            </a:pPr>
            <a:r>
              <a:rPr lang="en-US" sz="4000" dirty="0">
                <a:solidFill>
                  <a:srgbClr val="3A3A3A"/>
                </a:solidFill>
                <a:latin typeface="Noto Serif" panose="02020600060500020200" pitchFamily="18" charset="0"/>
                <a:ea typeface="Noto Serif" panose="02020600060500020200" pitchFamily="18" charset="0"/>
                <a:cs typeface="Noto Serif" panose="02020600060500020200" pitchFamily="18" charset="0"/>
              </a:rPr>
              <a:t>Diagramme de Cas d’Utilisation : Interactions Centrales</a:t>
            </a:r>
            <a:endParaRPr lang="en-US" sz="4000" dirty="0">
              <a:latin typeface="Noto Serif" panose="02020600060500020200" pitchFamily="18" charset="0"/>
              <a:ea typeface="Noto Serif" panose="02020600060500020200" pitchFamily="18" charset="0"/>
              <a:cs typeface="Noto Serif" panose="02020600060500020200" pitchFamily="18" charset="0"/>
            </a:endParaRPr>
          </a:p>
        </p:txBody>
      </p:sp>
      <p:pic>
        <p:nvPicPr>
          <p:cNvPr id="3" name="Image 0" descr="preencoded.png"/>
          <p:cNvPicPr>
            <a:picLocks noChangeAspect="1"/>
          </p:cNvPicPr>
          <p:nvPr/>
        </p:nvPicPr>
        <p:blipFill>
          <a:blip r:embed="rId3"/>
          <a:stretch>
            <a:fillRect/>
          </a:stretch>
        </p:blipFill>
        <p:spPr>
          <a:xfrm>
            <a:off x="711875" y="2311956"/>
            <a:ext cx="508397" cy="508397"/>
          </a:xfrm>
          <a:prstGeom prst="rect">
            <a:avLst/>
          </a:prstGeom>
        </p:spPr>
      </p:pic>
      <p:sp>
        <p:nvSpPr>
          <p:cNvPr id="4" name="Text 1"/>
          <p:cNvSpPr/>
          <p:nvPr/>
        </p:nvSpPr>
        <p:spPr>
          <a:xfrm>
            <a:off x="711875" y="3023711"/>
            <a:ext cx="2542461" cy="317659"/>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Administrateur</a:t>
            </a:r>
            <a:endParaRPr lang="en-US" sz="2000" dirty="0"/>
          </a:p>
        </p:txBody>
      </p:sp>
      <p:sp>
        <p:nvSpPr>
          <p:cNvPr id="5" name="Text 2"/>
          <p:cNvSpPr/>
          <p:nvPr/>
        </p:nvSpPr>
        <p:spPr>
          <a:xfrm>
            <a:off x="711875" y="3463409"/>
            <a:ext cx="3110984" cy="2602230"/>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L'administrateur possède les privilèges les plus élevés, capable de gérer tous les aspects de l'application, y compris la </a:t>
            </a:r>
            <a:r>
              <a:rPr lang="en-US" sz="1600" dirty="0" err="1">
                <a:solidFill>
                  <a:srgbClr val="4C4C4C"/>
                </a:solidFill>
                <a:latin typeface="Noto Serif" pitchFamily="34" charset="0"/>
                <a:ea typeface="Noto Serif" pitchFamily="34" charset="-122"/>
                <a:cs typeface="Noto Serif" pitchFamily="34" charset="-120"/>
              </a:rPr>
              <a:t>création</a:t>
            </a:r>
            <a:r>
              <a:rPr lang="en-US" sz="1600" dirty="0">
                <a:solidFill>
                  <a:srgbClr val="4C4C4C"/>
                </a:solidFill>
                <a:latin typeface="Noto Serif" pitchFamily="34" charset="0"/>
                <a:ea typeface="Noto Serif" pitchFamily="34" charset="-122"/>
                <a:cs typeface="Noto Serif" pitchFamily="34" charset="-120"/>
              </a:rPr>
              <a:t> et la modification des comptes utilisateurs et la configuration globale du système.</a:t>
            </a:r>
            <a:endParaRPr lang="en-US" sz="1600" dirty="0"/>
          </a:p>
        </p:txBody>
      </p:sp>
      <p:pic>
        <p:nvPicPr>
          <p:cNvPr id="6" name="Image 1" descr="preencoded.png"/>
          <p:cNvPicPr>
            <a:picLocks noChangeAspect="1"/>
          </p:cNvPicPr>
          <p:nvPr/>
        </p:nvPicPr>
        <p:blipFill>
          <a:blip r:embed="rId4"/>
          <a:stretch>
            <a:fillRect/>
          </a:stretch>
        </p:blipFill>
        <p:spPr>
          <a:xfrm>
            <a:off x="4077057" y="2311956"/>
            <a:ext cx="508397" cy="508397"/>
          </a:xfrm>
          <a:prstGeom prst="rect">
            <a:avLst/>
          </a:prstGeom>
        </p:spPr>
      </p:pic>
      <p:sp>
        <p:nvSpPr>
          <p:cNvPr id="7" name="Text 3"/>
          <p:cNvSpPr/>
          <p:nvPr/>
        </p:nvSpPr>
        <p:spPr>
          <a:xfrm>
            <a:off x="4077057" y="3023711"/>
            <a:ext cx="2542461" cy="317659"/>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Responsable RH</a:t>
            </a:r>
            <a:endParaRPr lang="en-US" sz="2000" dirty="0"/>
          </a:p>
        </p:txBody>
      </p:sp>
      <p:sp>
        <p:nvSpPr>
          <p:cNvPr id="8" name="Text 4"/>
          <p:cNvSpPr/>
          <p:nvPr/>
        </p:nvSpPr>
        <p:spPr>
          <a:xfrm>
            <a:off x="4077057" y="3463409"/>
            <a:ext cx="3110984" cy="2602230"/>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Le responsable RH est en charge de la gestion quotidienne des employés, des salaires et des absences. Ses actions sont circonscrites aux données RH, avec des droits de modification et de consultation spécifiques.</a:t>
            </a:r>
            <a:endParaRPr lang="en-US" sz="1600" dirty="0"/>
          </a:p>
        </p:txBody>
      </p:sp>
      <p:pic>
        <p:nvPicPr>
          <p:cNvPr id="9" name="Image 2" descr="preencoded.png"/>
          <p:cNvPicPr>
            <a:picLocks noChangeAspect="1"/>
          </p:cNvPicPr>
          <p:nvPr/>
        </p:nvPicPr>
        <p:blipFill>
          <a:blip r:embed="rId5"/>
          <a:stretch>
            <a:fillRect/>
          </a:stretch>
        </p:blipFill>
        <p:spPr>
          <a:xfrm>
            <a:off x="7442240" y="2311956"/>
            <a:ext cx="508397" cy="508397"/>
          </a:xfrm>
          <a:prstGeom prst="rect">
            <a:avLst/>
          </a:prstGeom>
        </p:spPr>
      </p:pic>
      <p:sp>
        <p:nvSpPr>
          <p:cNvPr id="10" name="Text 5"/>
          <p:cNvSpPr/>
          <p:nvPr/>
        </p:nvSpPr>
        <p:spPr>
          <a:xfrm>
            <a:off x="7442240" y="3023711"/>
            <a:ext cx="2542461" cy="317659"/>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Employé</a:t>
            </a:r>
            <a:endParaRPr lang="en-US" sz="2000" dirty="0"/>
          </a:p>
        </p:txBody>
      </p:sp>
      <p:sp>
        <p:nvSpPr>
          <p:cNvPr id="11" name="Text 6"/>
          <p:cNvSpPr/>
          <p:nvPr/>
        </p:nvSpPr>
        <p:spPr>
          <a:xfrm>
            <a:off x="7442240" y="3463409"/>
            <a:ext cx="3110984" cy="2276951"/>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L'employé peut consulter ses propres informations, son historique de pointage, ses fiches de </a:t>
            </a:r>
            <a:r>
              <a:rPr lang="en-US" sz="1600" dirty="0" err="1">
                <a:solidFill>
                  <a:srgbClr val="4C4C4C"/>
                </a:solidFill>
                <a:latin typeface="Noto Serif" pitchFamily="34" charset="0"/>
                <a:ea typeface="Noto Serif" pitchFamily="34" charset="-122"/>
                <a:cs typeface="Noto Serif" pitchFamily="34" charset="-120"/>
              </a:rPr>
              <a:t>paie</a:t>
            </a:r>
            <a:r>
              <a:rPr lang="en-US" sz="1600" dirty="0">
                <a:solidFill>
                  <a:srgbClr val="4C4C4C"/>
                </a:solidFill>
                <a:latin typeface="Noto Serif" pitchFamily="34" charset="0"/>
                <a:ea typeface="Noto Serif" pitchFamily="34" charset="-122"/>
                <a:cs typeface="Noto Serif" pitchFamily="34" charset="-120"/>
              </a:rPr>
              <a:t>. Son accès est limité à ses données personnelles pour des raisons de confidentialité.</a:t>
            </a:r>
            <a:endParaRPr lang="en-US" sz="1600" dirty="0"/>
          </a:p>
        </p:txBody>
      </p:sp>
      <p:pic>
        <p:nvPicPr>
          <p:cNvPr id="12" name="Image 3" descr="preencoded.png"/>
          <p:cNvPicPr>
            <a:picLocks noChangeAspect="1"/>
          </p:cNvPicPr>
          <p:nvPr/>
        </p:nvPicPr>
        <p:blipFill>
          <a:blip r:embed="rId6"/>
          <a:stretch>
            <a:fillRect/>
          </a:stretch>
        </p:blipFill>
        <p:spPr>
          <a:xfrm>
            <a:off x="10807422" y="2311956"/>
            <a:ext cx="508397" cy="508397"/>
          </a:xfrm>
          <a:prstGeom prst="rect">
            <a:avLst/>
          </a:prstGeom>
        </p:spPr>
      </p:pic>
      <p:sp>
        <p:nvSpPr>
          <p:cNvPr id="13" name="Text 7"/>
          <p:cNvSpPr/>
          <p:nvPr/>
        </p:nvSpPr>
        <p:spPr>
          <a:xfrm>
            <a:off x="10807422" y="3023711"/>
            <a:ext cx="2542461" cy="317659"/>
          </a:xfrm>
          <a:prstGeom prst="rect">
            <a:avLst/>
          </a:prstGeom>
          <a:noFill/>
          <a:ln/>
        </p:spPr>
        <p:txBody>
          <a:bodyPr wrap="none" lIns="0" tIns="0" rIns="0" bIns="0" rtlCol="0" anchor="t"/>
          <a:lstStyle/>
          <a:p>
            <a:pPr marL="0" indent="0" algn="l">
              <a:lnSpc>
                <a:spcPts val="2500"/>
              </a:lnSpc>
              <a:buNone/>
            </a:pPr>
            <a:r>
              <a:rPr lang="en-US" sz="2000" dirty="0">
                <a:solidFill>
                  <a:srgbClr val="4C4C4C"/>
                </a:solidFill>
                <a:latin typeface="Noto Serif Medium" pitchFamily="34" charset="0"/>
                <a:ea typeface="Noto Serif Medium" pitchFamily="34" charset="-122"/>
                <a:cs typeface="Noto Serif Medium" pitchFamily="34" charset="-120"/>
              </a:rPr>
              <a:t>Authentification</a:t>
            </a:r>
            <a:endParaRPr lang="en-US" sz="2000" dirty="0"/>
          </a:p>
        </p:txBody>
      </p:sp>
      <p:sp>
        <p:nvSpPr>
          <p:cNvPr id="14" name="Text 8"/>
          <p:cNvSpPr/>
          <p:nvPr/>
        </p:nvSpPr>
        <p:spPr>
          <a:xfrm>
            <a:off x="10807422" y="3463409"/>
            <a:ext cx="3111103" cy="2927509"/>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Chaque acteur doit s'authentifier via un processus sécurisé avant d'accéder aux fonctionnalités. Ce mécanisme garantit que seules les personnes autorisées peuvent interagir avec le système, renforçant la protection des données.</a:t>
            </a:r>
            <a:endParaRPr lang="en-US" sz="1600" dirty="0"/>
          </a:p>
        </p:txBody>
      </p:sp>
      <p:sp>
        <p:nvSpPr>
          <p:cNvPr id="15" name="Text 9"/>
          <p:cNvSpPr/>
          <p:nvPr/>
        </p:nvSpPr>
        <p:spPr>
          <a:xfrm>
            <a:off x="711875" y="6619637"/>
            <a:ext cx="13206651" cy="975836"/>
          </a:xfrm>
          <a:prstGeom prst="rect">
            <a:avLst/>
          </a:prstGeom>
          <a:noFill/>
          <a:ln/>
        </p:spPr>
        <p:txBody>
          <a:bodyPr wrap="square" lIns="0" tIns="0" rIns="0" bIns="0" rtlCol="0" anchor="t"/>
          <a:lstStyle/>
          <a:p>
            <a:pPr marL="0" indent="0" algn="l">
              <a:lnSpc>
                <a:spcPts val="2550"/>
              </a:lnSpc>
              <a:buNone/>
            </a:pPr>
            <a:r>
              <a:rPr lang="en-US" sz="1600" dirty="0">
                <a:solidFill>
                  <a:srgbClr val="4C4C4C"/>
                </a:solidFill>
                <a:latin typeface="Noto Serif" pitchFamily="34" charset="0"/>
                <a:ea typeface="Noto Serif" pitchFamily="34" charset="-122"/>
                <a:cs typeface="Noto Serif" pitchFamily="34" charset="-120"/>
              </a:rPr>
              <a:t>Le diagramme de cas d'utilisation illustre les interactions clés entre les acteurs et les fonctionnalités de l'application. Il met en évidence la hiérarchie des rôles et l'importance de l'authentification pour chaque opération, assurant une conformité rigoureuse aux exigences de sécurité.</a:t>
            </a: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81764-C517-1EFD-12EE-B812152BE0D5}"/>
            </a:ext>
          </a:extLst>
        </p:cNvPr>
        <p:cNvGrpSpPr/>
        <p:nvPr/>
      </p:nvGrpSpPr>
      <p:grpSpPr>
        <a:xfrm>
          <a:off x="0" y="0"/>
          <a:ext cx="0" cy="0"/>
          <a:chOff x="0" y="0"/>
          <a:chExt cx="0" cy="0"/>
        </a:xfrm>
      </p:grpSpPr>
      <p:pic>
        <p:nvPicPr>
          <p:cNvPr id="30" name="Picture 29" descr="A diagram of people connected to each other&#10;&#10;AI-generated content may be incorrect.">
            <a:extLst>
              <a:ext uri="{FF2B5EF4-FFF2-40B4-BE49-F238E27FC236}">
                <a16:creationId xmlns:a16="http://schemas.microsoft.com/office/drawing/2014/main" id="{E407CEC4-73AA-D43F-9EED-C989E57EDC64}"/>
              </a:ext>
            </a:extLst>
          </p:cNvPr>
          <p:cNvPicPr>
            <a:picLocks noChangeAspect="1"/>
          </p:cNvPicPr>
          <p:nvPr/>
        </p:nvPicPr>
        <p:blipFill>
          <a:blip r:embed="rId3"/>
          <a:stretch>
            <a:fillRect/>
          </a:stretch>
        </p:blipFill>
        <p:spPr>
          <a:xfrm>
            <a:off x="1" y="0"/>
            <a:ext cx="14630400" cy="8229599"/>
          </a:xfrm>
          <a:prstGeom prst="rect">
            <a:avLst/>
          </a:prstGeom>
        </p:spPr>
      </p:pic>
    </p:spTree>
    <p:extLst>
      <p:ext uri="{BB962C8B-B14F-4D97-AF65-F5344CB8AC3E}">
        <p14:creationId xmlns:p14="http://schemas.microsoft.com/office/powerpoint/2010/main" val="46448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TotalTime>
  <Words>2385</Words>
  <Application>Microsoft Office PowerPoint</Application>
  <PresentationFormat>Custom</PresentationFormat>
  <Paragraphs>230</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Noto Serif</vt:lpstr>
      <vt:lpstr>Noto Serif Bold</vt:lpstr>
      <vt:lpstr>Noto Serif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Abdelkhalek Aitidir</cp:lastModifiedBy>
  <cp:revision>68</cp:revision>
  <dcterms:created xsi:type="dcterms:W3CDTF">2025-05-30T04:02:48Z</dcterms:created>
  <dcterms:modified xsi:type="dcterms:W3CDTF">2025-05-31T14:44:26Z</dcterms:modified>
</cp:coreProperties>
</file>