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1"/>
  </p:notesMasterIdLst>
  <p:sldIdLst>
    <p:sldId id="268" r:id="rId2"/>
    <p:sldId id="265" r:id="rId3"/>
    <p:sldId id="266" r:id="rId4"/>
    <p:sldId id="269" r:id="rId5"/>
    <p:sldId id="267" r:id="rId6"/>
    <p:sldId id="256" r:id="rId7"/>
    <p:sldId id="257" r:id="rId8"/>
    <p:sldId id="258" r:id="rId9"/>
    <p:sldId id="25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0" r:id="rId19"/>
    <p:sldId id="27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6" autoAdjust="0"/>
    <p:restoredTop sz="94711" autoAdjust="0"/>
  </p:normalViewPr>
  <p:slideViewPr>
    <p:cSldViewPr snapToGrid="0">
      <p:cViewPr varScale="1">
        <p:scale>
          <a:sx n="83" d="100"/>
          <a:sy n="83" d="100"/>
        </p:scale>
        <p:origin x="6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55CA6-BB18-4547-B423-C820EBFAE5E7}" type="datetimeFigureOut">
              <a:rPr lang="fr-FR" smtClean="0"/>
              <a:t>01/02/2022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2E373-F477-441F-80E7-5E76E7162D7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380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2E373-F477-441F-80E7-5E76E7162D7E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6433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D87C-C4A0-4AC0-909C-7FA3B8C0E54F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3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CA8E-651D-4A79-A1D4-E534BF80327A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5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B712-4314-4BA2-AFAF-BBB7C3970045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63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B3A6-3222-4196-92A8-64E1A81167C6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317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A839-D169-4401-9C9A-8CFF247E13EC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7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F5B-5E81-423C-9804-C0709280EB3A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5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F74A-28D5-46BE-8A29-7A4755D986F2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2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BF46-8AE7-48A1-A428-105DB7DEF019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07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C90A-7646-42D8-91BF-9BFA5E3F4704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6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4418-34EB-4C23-A20E-F1F7B38CAC91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7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6B75-4911-4660-82DE-EF36F8DDC6AB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8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4C73-3C6F-4A67-AF1A-872A219C8352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0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FA27-B97F-4AC6-BAD1-65D4D316EF66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53B9-65A7-4D6F-9621-7F410B285C8D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9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EEE3-E601-4AD6-8CAB-AAE4BC238921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5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1D2D-3A08-4A0F-B05B-3DCC451BCFBD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4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E8-0501-45AF-986C-1DE069BEF91D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4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1EA12A7-3DAB-45FE-B51C-175FEE7893C9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25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9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ACDC-E158-431F-9C5F-D09BE493E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37492"/>
            <a:ext cx="9440034" cy="978233"/>
          </a:xfrm>
        </p:spPr>
        <p:txBody>
          <a:bodyPr/>
          <a:lstStyle/>
          <a:p>
            <a:r>
              <a:rPr lang="en-US" dirty="0"/>
              <a:t>Projet de developpement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27DD7-711B-4154-80B0-84AAE7F88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62" y="2379133"/>
            <a:ext cx="9440034" cy="1049867"/>
          </a:xfrm>
        </p:spPr>
        <p:txBody>
          <a:bodyPr>
            <a:normAutofit/>
          </a:bodyPr>
          <a:lstStyle/>
          <a:p>
            <a:r>
              <a:rPr lang="en-US" sz="2400" u="sng" dirty="0"/>
              <a:t>Inscription aux clubs de l’INPT en ligne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751CF-E4B4-428A-A481-02FAFC573BD4}"/>
              </a:ext>
            </a:extLst>
          </p:cNvPr>
          <p:cNvSpPr txBox="1"/>
          <p:nvPr/>
        </p:nvSpPr>
        <p:spPr>
          <a:xfrm>
            <a:off x="9126416" y="4747847"/>
            <a:ext cx="237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fr-FR" dirty="0"/>
              <a:t>éalisé</a:t>
            </a:r>
            <a:r>
              <a:rPr lang="en-US" dirty="0"/>
              <a:t> par:</a:t>
            </a:r>
          </a:p>
          <a:p>
            <a:r>
              <a:rPr lang="en-US" dirty="0"/>
              <a:t>Oussama LOUATI</a:t>
            </a:r>
          </a:p>
          <a:p>
            <a:r>
              <a:rPr lang="en-US" dirty="0"/>
              <a:t>Anass LASRY</a:t>
            </a:r>
          </a:p>
        </p:txBody>
      </p:sp>
    </p:spTree>
    <p:extLst>
      <p:ext uri="{BB962C8B-B14F-4D97-AF65-F5344CB8AC3E}">
        <p14:creationId xmlns:p14="http://schemas.microsoft.com/office/powerpoint/2010/main" val="1356068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079A3-9689-4AB6-9AC8-AE5082B53F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65D804-D360-44BA-A4BC-F8EC175F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805" y="386864"/>
            <a:ext cx="9227742" cy="679937"/>
          </a:xfrm>
        </p:spPr>
        <p:txBody>
          <a:bodyPr>
            <a:normAutofit/>
          </a:bodyPr>
          <a:lstStyle/>
          <a:p>
            <a:r>
              <a:rPr lang="fr-FR" sz="3200" u="sng" dirty="0">
                <a:solidFill>
                  <a:schemeClr val="bg1"/>
                </a:solidFill>
              </a:rPr>
              <a:t>Démonstration des interfaces et leurs fonctionnalités: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31BFBA6-8E2F-40CD-BDF4-098B4C456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9" y="1200727"/>
            <a:ext cx="10920213" cy="5015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1C251E-33C9-464D-8DF4-1FAE297C61F1}"/>
              </a:ext>
            </a:extLst>
          </p:cNvPr>
          <p:cNvSpPr/>
          <p:nvPr/>
        </p:nvSpPr>
        <p:spPr>
          <a:xfrm>
            <a:off x="-17585" y="0"/>
            <a:ext cx="263769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2D1E2A-C857-4EB0-931B-4DBAD509C655}"/>
              </a:ext>
            </a:extLst>
          </p:cNvPr>
          <p:cNvSpPr/>
          <p:nvPr/>
        </p:nvSpPr>
        <p:spPr>
          <a:xfrm>
            <a:off x="4747491" y="4784438"/>
            <a:ext cx="960582" cy="535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AAEE84-B11A-4B15-A024-EED9E3740920}"/>
              </a:ext>
            </a:extLst>
          </p:cNvPr>
          <p:cNvSpPr/>
          <p:nvPr/>
        </p:nvSpPr>
        <p:spPr>
          <a:xfrm>
            <a:off x="11111344" y="1791855"/>
            <a:ext cx="572655" cy="498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D903C5-2FCE-4422-9F34-DD21A3B4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671" y="6350312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z="1400" smtClean="0">
                <a:solidFill>
                  <a:schemeClr val="bg1"/>
                </a:solidFill>
              </a:rPr>
              <a:t>10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4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079A3-9689-4AB6-9AC8-AE5082B53F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65D804-D360-44BA-A4BC-F8EC175F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805" y="386864"/>
            <a:ext cx="9227742" cy="679937"/>
          </a:xfrm>
        </p:spPr>
        <p:txBody>
          <a:bodyPr>
            <a:normAutofit/>
          </a:bodyPr>
          <a:lstStyle/>
          <a:p>
            <a:r>
              <a:rPr lang="fr-FR" sz="3200" u="sng" dirty="0">
                <a:solidFill>
                  <a:schemeClr val="bg1"/>
                </a:solidFill>
              </a:rPr>
              <a:t>Démonstration des interfaces et leurs fonctionnalités: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1C251E-33C9-464D-8DF4-1FAE297C61F1}"/>
              </a:ext>
            </a:extLst>
          </p:cNvPr>
          <p:cNvSpPr/>
          <p:nvPr/>
        </p:nvSpPr>
        <p:spPr>
          <a:xfrm>
            <a:off x="-17585" y="0"/>
            <a:ext cx="263769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FBA4C4-9143-4475-B517-235F701B5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6"/>
          <a:stretch/>
        </p:blipFill>
        <p:spPr>
          <a:xfrm>
            <a:off x="1191489" y="1238615"/>
            <a:ext cx="9493922" cy="4940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27E1C0-E065-4039-A819-9C956EF63708}"/>
              </a:ext>
            </a:extLst>
          </p:cNvPr>
          <p:cNvCxnSpPr/>
          <p:nvPr/>
        </p:nvCxnSpPr>
        <p:spPr>
          <a:xfrm>
            <a:off x="4415247" y="3866605"/>
            <a:ext cx="6096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EEDFAD9-DF56-4F1D-8D2F-BAC766D9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542" y="6331675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z="1400" smtClean="0">
                <a:solidFill>
                  <a:schemeClr val="bg1"/>
                </a:solidFill>
              </a:rPr>
              <a:t>11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9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079A3-9689-4AB6-9AC8-AE5082B53F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65D804-D360-44BA-A4BC-F8EC175F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805" y="386864"/>
            <a:ext cx="9227742" cy="679937"/>
          </a:xfrm>
        </p:spPr>
        <p:txBody>
          <a:bodyPr>
            <a:normAutofit/>
          </a:bodyPr>
          <a:lstStyle/>
          <a:p>
            <a:r>
              <a:rPr lang="fr-FR" sz="3200" u="sng" dirty="0">
                <a:solidFill>
                  <a:schemeClr val="bg1"/>
                </a:solidFill>
              </a:rPr>
              <a:t>Démonstration des interfaces et leurs fonctionnalités: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1C251E-33C9-464D-8DF4-1FAE297C61F1}"/>
              </a:ext>
            </a:extLst>
          </p:cNvPr>
          <p:cNvSpPr/>
          <p:nvPr/>
        </p:nvSpPr>
        <p:spPr>
          <a:xfrm>
            <a:off x="-17585" y="0"/>
            <a:ext cx="263769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CCD962-E231-45F8-A380-EB84678B4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78" y="1066801"/>
            <a:ext cx="10715195" cy="5110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6A751-D05A-4EA4-8801-F47673D3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7451" y="6334957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z="1400" smtClean="0">
                <a:solidFill>
                  <a:schemeClr val="bg1"/>
                </a:solidFill>
              </a:rPr>
              <a:t>12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20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079A3-9689-4AB6-9AC8-AE5082B53F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65D804-D360-44BA-A4BC-F8EC175F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805" y="386864"/>
            <a:ext cx="9227742" cy="679937"/>
          </a:xfrm>
        </p:spPr>
        <p:txBody>
          <a:bodyPr>
            <a:normAutofit/>
          </a:bodyPr>
          <a:lstStyle/>
          <a:p>
            <a:r>
              <a:rPr lang="fr-FR" sz="3200" u="sng" dirty="0">
                <a:solidFill>
                  <a:schemeClr val="bg1"/>
                </a:solidFill>
              </a:rPr>
              <a:t>Démonstration des interfaces et leurs fonctionnalités: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1C251E-33C9-464D-8DF4-1FAE297C61F1}"/>
              </a:ext>
            </a:extLst>
          </p:cNvPr>
          <p:cNvSpPr/>
          <p:nvPr/>
        </p:nvSpPr>
        <p:spPr>
          <a:xfrm>
            <a:off x="-17585" y="0"/>
            <a:ext cx="263769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2A9CC-D7F5-453E-94D4-772DA261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8"/>
          <a:stretch/>
        </p:blipFill>
        <p:spPr>
          <a:xfrm>
            <a:off x="747951" y="1066801"/>
            <a:ext cx="10425145" cy="5151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023680-3AAD-44BF-9B76-956982C9010D}"/>
              </a:ext>
            </a:extLst>
          </p:cNvPr>
          <p:cNvSpPr/>
          <p:nvPr/>
        </p:nvSpPr>
        <p:spPr>
          <a:xfrm>
            <a:off x="4345577" y="4441371"/>
            <a:ext cx="1750423" cy="296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37B509-BE4C-4D1F-9BF9-3B3950B6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7451" y="6340384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z="1400" smtClean="0">
                <a:solidFill>
                  <a:schemeClr val="bg1"/>
                </a:solidFill>
              </a:rPr>
              <a:t>13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3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079A3-9689-4AB6-9AC8-AE5082B53F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65D804-D360-44BA-A4BC-F8EC175F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805" y="386864"/>
            <a:ext cx="9227742" cy="679937"/>
          </a:xfrm>
        </p:spPr>
        <p:txBody>
          <a:bodyPr>
            <a:normAutofit/>
          </a:bodyPr>
          <a:lstStyle/>
          <a:p>
            <a:r>
              <a:rPr lang="fr-FR" sz="3200" u="sng" dirty="0">
                <a:solidFill>
                  <a:schemeClr val="bg1"/>
                </a:solidFill>
              </a:rPr>
              <a:t>Démonstration des interfaces et leurs fonctionnalités: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1C251E-33C9-464D-8DF4-1FAE297C61F1}"/>
              </a:ext>
            </a:extLst>
          </p:cNvPr>
          <p:cNvSpPr/>
          <p:nvPr/>
        </p:nvSpPr>
        <p:spPr>
          <a:xfrm>
            <a:off x="-17585" y="0"/>
            <a:ext cx="263769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4B98B-9023-49E0-88C0-69B08EBA2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0" y="1058092"/>
            <a:ext cx="10435092" cy="516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7A5B322-2E5B-403E-A05E-0B4B5B6A04C9}"/>
              </a:ext>
            </a:extLst>
          </p:cNvPr>
          <p:cNvSpPr/>
          <p:nvPr/>
        </p:nvSpPr>
        <p:spPr>
          <a:xfrm>
            <a:off x="1476805" y="3666308"/>
            <a:ext cx="1588612" cy="6096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759031-5506-4140-B00C-C4F46849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5333" y="6349092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z="1400" smtClean="0">
                <a:solidFill>
                  <a:schemeClr val="bg1"/>
                </a:solidFill>
              </a:rPr>
              <a:t>14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55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079A3-9689-4AB6-9AC8-AE5082B53F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65D804-D360-44BA-A4BC-F8EC175F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805" y="386864"/>
            <a:ext cx="9227742" cy="679937"/>
          </a:xfrm>
        </p:spPr>
        <p:txBody>
          <a:bodyPr>
            <a:normAutofit/>
          </a:bodyPr>
          <a:lstStyle/>
          <a:p>
            <a:r>
              <a:rPr lang="fr-FR" sz="3200" u="sng" dirty="0">
                <a:solidFill>
                  <a:schemeClr val="bg1"/>
                </a:solidFill>
              </a:rPr>
              <a:t>Démonstration des interfaces et leurs fonctionnalités: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1C251E-33C9-464D-8DF4-1FAE297C61F1}"/>
              </a:ext>
            </a:extLst>
          </p:cNvPr>
          <p:cNvSpPr/>
          <p:nvPr/>
        </p:nvSpPr>
        <p:spPr>
          <a:xfrm>
            <a:off x="-17585" y="0"/>
            <a:ext cx="263769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AD9277-A2C4-41DD-8E18-E2D7BB38E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04" y="1066801"/>
            <a:ext cx="10469792" cy="5257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F000FD-3D2A-4FC3-8743-1EE67254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0896" y="632387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z="1400" smtClean="0">
                <a:solidFill>
                  <a:schemeClr val="bg1"/>
                </a:solidFill>
              </a:rPr>
              <a:t>15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52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079A3-9689-4AB6-9AC8-AE5082B53F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65D804-D360-44BA-A4BC-F8EC175F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805" y="386864"/>
            <a:ext cx="9227742" cy="679937"/>
          </a:xfrm>
        </p:spPr>
        <p:txBody>
          <a:bodyPr>
            <a:normAutofit/>
          </a:bodyPr>
          <a:lstStyle/>
          <a:p>
            <a:r>
              <a:rPr lang="fr-FR" sz="3200" u="sng" dirty="0">
                <a:solidFill>
                  <a:schemeClr val="bg1"/>
                </a:solidFill>
              </a:rPr>
              <a:t>Démonstration des interfaces et leurs fonctionnalités: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1C251E-33C9-464D-8DF4-1FAE297C61F1}"/>
              </a:ext>
            </a:extLst>
          </p:cNvPr>
          <p:cNvSpPr/>
          <p:nvPr/>
        </p:nvSpPr>
        <p:spPr>
          <a:xfrm>
            <a:off x="-17585" y="0"/>
            <a:ext cx="263769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44222F-904D-45C3-A7AF-D43D6AEFB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66" y="1066801"/>
            <a:ext cx="10372868" cy="5194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81284-7247-4E76-8136-3B918E21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5333" y="6375217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z="1400" smtClean="0">
                <a:solidFill>
                  <a:schemeClr val="bg1"/>
                </a:solidFill>
              </a:rPr>
              <a:t>16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372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079A3-9689-4AB6-9AC8-AE5082B53F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65D804-D360-44BA-A4BC-F8EC175F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805" y="386864"/>
            <a:ext cx="9227742" cy="679937"/>
          </a:xfrm>
        </p:spPr>
        <p:txBody>
          <a:bodyPr>
            <a:normAutofit/>
          </a:bodyPr>
          <a:lstStyle/>
          <a:p>
            <a:r>
              <a:rPr lang="fr-FR" sz="3200" u="sng" dirty="0">
                <a:solidFill>
                  <a:schemeClr val="bg1"/>
                </a:solidFill>
              </a:rPr>
              <a:t>Démonstration des interfaces et leurs fonctionnalités: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1C251E-33C9-464D-8DF4-1FAE297C61F1}"/>
              </a:ext>
            </a:extLst>
          </p:cNvPr>
          <p:cNvSpPr/>
          <p:nvPr/>
        </p:nvSpPr>
        <p:spPr>
          <a:xfrm>
            <a:off x="-17585" y="0"/>
            <a:ext cx="263769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6F6154-7BA3-4D94-9A3F-1E73782D2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05" y="1201781"/>
            <a:ext cx="9227742" cy="5148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C5216B-D9E2-4A18-83D9-01318863DD5E}"/>
              </a:ext>
            </a:extLst>
          </p:cNvPr>
          <p:cNvSpPr/>
          <p:nvPr/>
        </p:nvSpPr>
        <p:spPr>
          <a:xfrm>
            <a:off x="2978331" y="1445621"/>
            <a:ext cx="1854925" cy="5050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C0750A-7764-401F-BD7C-38958350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7451" y="6350248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z="1400" smtClean="0">
                <a:solidFill>
                  <a:schemeClr val="bg1"/>
                </a:solidFill>
              </a:rPr>
              <a:t>17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0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079A3-9689-4AB6-9AC8-AE5082B53F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65D804-D360-44BA-A4BC-F8EC175F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805" y="386864"/>
            <a:ext cx="9227742" cy="679937"/>
          </a:xfrm>
        </p:spPr>
        <p:txBody>
          <a:bodyPr>
            <a:normAutofit/>
          </a:bodyPr>
          <a:lstStyle/>
          <a:p>
            <a:r>
              <a:rPr lang="fr-FR" sz="3200" u="sng" dirty="0">
                <a:solidFill>
                  <a:schemeClr val="bg1"/>
                </a:solidFill>
              </a:rPr>
              <a:t>Une fonctionnalité supplémentaire: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1C251E-33C9-464D-8DF4-1FAE297C61F1}"/>
              </a:ext>
            </a:extLst>
          </p:cNvPr>
          <p:cNvSpPr/>
          <p:nvPr/>
        </p:nvSpPr>
        <p:spPr>
          <a:xfrm>
            <a:off x="-17585" y="0"/>
            <a:ext cx="263769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C0750A-7764-401F-BD7C-38958350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7451" y="6350248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z="1400" smtClean="0">
                <a:solidFill>
                  <a:schemeClr val="bg1"/>
                </a:solidFill>
              </a:rPr>
              <a:t>18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2508EE-E74E-433A-B04D-F7EE7DB0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4" y="1129556"/>
            <a:ext cx="9493976" cy="5341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5850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079A3-9689-4AB6-9AC8-AE5082B53F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65D804-D360-44BA-A4BC-F8EC175F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129" y="1179677"/>
            <a:ext cx="9227742" cy="4498645"/>
          </a:xfrm>
        </p:spPr>
        <p:txBody>
          <a:bodyPr>
            <a:normAutofit/>
          </a:bodyPr>
          <a:lstStyle/>
          <a:p>
            <a:r>
              <a:rPr lang="fr-FR" sz="6600" u="sng" dirty="0">
                <a:solidFill>
                  <a:schemeClr val="bg1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FIN</a:t>
            </a:r>
            <a:endParaRPr lang="fr-FR" u="sng" dirty="0">
              <a:solidFill>
                <a:schemeClr val="bg1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1C251E-33C9-464D-8DF4-1FAE297C61F1}"/>
              </a:ext>
            </a:extLst>
          </p:cNvPr>
          <p:cNvSpPr/>
          <p:nvPr/>
        </p:nvSpPr>
        <p:spPr>
          <a:xfrm>
            <a:off x="-17585" y="0"/>
            <a:ext cx="263769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250F4-41B1-45A2-B715-9B01F63B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ADFB-9AD7-4769-B8C3-F6372A53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539F-47DB-4BF6-AC3E-3A382820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05A780-F239-46FD-AA27-D0F24BD86AD5}"/>
              </a:ext>
            </a:extLst>
          </p:cNvPr>
          <p:cNvSpPr/>
          <p:nvPr/>
        </p:nvSpPr>
        <p:spPr>
          <a:xfrm>
            <a:off x="-17585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033B9F-4BB3-4896-AA10-2A5DFF3E35A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  <a:effectLst/>
              </a:rPr>
              <a:t>I. Introduction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6A319D-3965-4FD7-B25D-F08791B5AC56}"/>
              </a:ext>
            </a:extLst>
          </p:cNvPr>
          <p:cNvSpPr txBox="1">
            <a:spLocks/>
          </p:cNvSpPr>
          <p:nvPr/>
        </p:nvSpPr>
        <p:spPr>
          <a:xfrm>
            <a:off x="1066195" y="22288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ffectLst/>
            </a:endParaRPr>
          </a:p>
          <a:p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  <a:effectLst/>
              </a:rPr>
              <a:t>Il nous est </a:t>
            </a:r>
            <a:r>
              <a:rPr lang="fr-FR" dirty="0">
                <a:solidFill>
                  <a:schemeClr val="bg1"/>
                </a:solidFill>
                <a:effectLst/>
              </a:rPr>
              <a:t>demandé</a:t>
            </a:r>
            <a:r>
              <a:rPr lang="en-US" dirty="0">
                <a:solidFill>
                  <a:schemeClr val="bg1"/>
                </a:solidFill>
                <a:effectLst/>
              </a:rPr>
              <a:t> de </a:t>
            </a:r>
            <a:r>
              <a:rPr lang="fr-FR" dirty="0">
                <a:solidFill>
                  <a:schemeClr val="bg1"/>
                </a:solidFill>
                <a:effectLst/>
              </a:rPr>
              <a:t>mettre</a:t>
            </a:r>
            <a:r>
              <a:rPr lang="en-US" dirty="0">
                <a:solidFill>
                  <a:schemeClr val="bg1"/>
                </a:solidFill>
                <a:effectLst/>
              </a:rPr>
              <a:t>-</a:t>
            </a:r>
            <a:r>
              <a:rPr lang="fr-FR" dirty="0">
                <a:solidFill>
                  <a:schemeClr val="bg1"/>
                </a:solidFill>
                <a:effectLst/>
              </a:rPr>
              <a:t>en</a:t>
            </a:r>
            <a:r>
              <a:rPr lang="en-US" dirty="0">
                <a:solidFill>
                  <a:schemeClr val="bg1"/>
                </a:solidFill>
                <a:effectLst/>
              </a:rPr>
              <a:t>-oeuvre une solution web qui r</a:t>
            </a:r>
            <a:r>
              <a:rPr lang="fr-FR" dirty="0">
                <a:solidFill>
                  <a:schemeClr val="bg1"/>
                </a:solidFill>
                <a:effectLst/>
              </a:rPr>
              <a:t>é</a:t>
            </a:r>
            <a:r>
              <a:rPr lang="en-US" dirty="0">
                <a:solidFill>
                  <a:schemeClr val="bg1"/>
                </a:solidFill>
                <a:effectLst/>
              </a:rPr>
              <a:t>pond </a:t>
            </a:r>
            <a:r>
              <a:rPr lang="fr-FR" dirty="0">
                <a:solidFill>
                  <a:schemeClr val="bg1"/>
                </a:solidFill>
                <a:effectLst/>
              </a:rPr>
              <a:t>à</a:t>
            </a:r>
            <a:r>
              <a:rPr lang="en-US" dirty="0">
                <a:solidFill>
                  <a:schemeClr val="bg1"/>
                </a:solidFill>
                <a:effectLst/>
              </a:rPr>
              <a:t> une probl</a:t>
            </a:r>
            <a:r>
              <a:rPr lang="ar-MA" dirty="0">
                <a:solidFill>
                  <a:schemeClr val="bg1"/>
                </a:solidFill>
                <a:effectLst/>
              </a:rPr>
              <a:t>é</a:t>
            </a:r>
            <a:r>
              <a:rPr lang="en-US" dirty="0">
                <a:solidFill>
                  <a:schemeClr val="bg1"/>
                </a:solidFill>
                <a:effectLst/>
              </a:rPr>
              <a:t>matique.</a:t>
            </a:r>
          </a:p>
          <a:p>
            <a:r>
              <a:rPr lang="fr-FR" dirty="0">
                <a:solidFill>
                  <a:schemeClr val="bg1"/>
                </a:solidFill>
                <a:effectLst/>
              </a:rPr>
              <a:t>Nous avons constaté</a:t>
            </a:r>
            <a:r>
              <a:rPr lang="en-US" dirty="0">
                <a:solidFill>
                  <a:schemeClr val="bg1"/>
                </a:solidFill>
                <a:effectLst/>
              </a:rPr>
              <a:t> des défauts dans l’inscription annuelle des </a:t>
            </a:r>
            <a:r>
              <a:rPr lang="fr-FR" dirty="0">
                <a:solidFill>
                  <a:schemeClr val="bg1"/>
                </a:solidFill>
                <a:effectLst/>
              </a:rPr>
              <a:t>é</a:t>
            </a:r>
            <a:r>
              <a:rPr lang="en-US" dirty="0">
                <a:solidFill>
                  <a:schemeClr val="bg1"/>
                </a:solidFill>
                <a:effectLst/>
              </a:rPr>
              <a:t>leves ingénieurs aux clubs de l’INPT.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D618D2-870C-4DCD-973D-B6CDFF23C3CE}"/>
              </a:ext>
            </a:extLst>
          </p:cNvPr>
          <p:cNvSpPr/>
          <p:nvPr/>
        </p:nvSpPr>
        <p:spPr>
          <a:xfrm>
            <a:off x="-17585" y="0"/>
            <a:ext cx="263769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8735F5-EA85-4E59-B206-6DDB788B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solidFill>
                  <a:schemeClr val="bg1"/>
                </a:solidFill>
              </a:rPr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4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ADFB-9AD7-4769-B8C3-F6372A53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539F-47DB-4BF6-AC3E-3A382820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05A780-F239-46FD-AA27-D0F24BD86A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77A9C0-C64C-4857-9C33-ED3E8F8FD7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  <a:effectLst/>
              </a:rPr>
              <a:t>II. Sujet d’</a:t>
            </a:r>
            <a:r>
              <a:rPr lang="fr-FR" dirty="0">
                <a:solidFill>
                  <a:schemeClr val="bg1"/>
                </a:solidFill>
                <a:effectLst/>
              </a:rPr>
              <a:t>é</a:t>
            </a:r>
            <a:r>
              <a:rPr lang="en-US" dirty="0">
                <a:solidFill>
                  <a:schemeClr val="bg1"/>
                </a:solidFill>
                <a:effectLst/>
              </a:rPr>
              <a:t>tude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ADA14D-9041-4C33-A37A-86060A854AD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9390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fr-FR" dirty="0">
              <a:solidFill>
                <a:schemeClr val="bg1"/>
              </a:solidFill>
              <a:effectLst/>
            </a:endParaRPr>
          </a:p>
          <a:p>
            <a:r>
              <a:rPr lang="fr-FR" dirty="0">
                <a:solidFill>
                  <a:schemeClr val="bg1"/>
                </a:solidFill>
                <a:effectLst/>
              </a:rPr>
              <a:t>Difficultés rencontrées lors de l’inscription aux clubs de l’INPT.</a:t>
            </a:r>
          </a:p>
          <a:p>
            <a:r>
              <a:rPr lang="fr-FR" dirty="0">
                <a:solidFill>
                  <a:schemeClr val="bg1"/>
                </a:solidFill>
                <a:effectLst/>
              </a:rPr>
              <a:t>Inscription par l’intermédiaire de ‘Google Forms’ qui reste un bon outil mais qui est mal utilisé et organisé : A chaque fois un nouveau formulaire est mis dans le réseau social de chaque groupe.</a:t>
            </a:r>
          </a:p>
          <a:p>
            <a:r>
              <a:rPr lang="fr-FR" dirty="0">
                <a:solidFill>
                  <a:schemeClr val="bg1"/>
                </a:solidFill>
                <a:effectLst/>
              </a:rPr>
              <a:t>Résultat : Mal organisation et perte de temps.</a:t>
            </a:r>
          </a:p>
          <a:p>
            <a:r>
              <a:rPr lang="fr-FR" dirty="0">
                <a:solidFill>
                  <a:schemeClr val="bg1"/>
                </a:solidFill>
                <a:effectLst/>
              </a:rPr>
              <a:t>Nécessité d’une solution web pour bien organiser l’inscription.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2AB25B-1496-4AF3-B98C-25A495A88CF4}"/>
              </a:ext>
            </a:extLst>
          </p:cNvPr>
          <p:cNvSpPr/>
          <p:nvPr/>
        </p:nvSpPr>
        <p:spPr>
          <a:xfrm>
            <a:off x="-17585" y="0"/>
            <a:ext cx="263769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D703A4-7FC6-4282-BE92-8E497CD7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solidFill>
                  <a:schemeClr val="bg1"/>
                </a:solidFill>
              </a:rPr>
              <a:t>3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18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ADFB-9AD7-4769-B8C3-F6372A53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539F-47DB-4BF6-AC3E-3A382820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05A780-F239-46FD-AA27-D0F24BD86A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C6BC0F-63A8-4E06-826E-BA925C247A0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  <a:effectLst/>
              </a:rPr>
              <a:t>III. Objectifs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21625D-9A21-4CA6-A8B2-E4595CE3AE7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  <a:effectLst/>
              </a:rPr>
              <a:t>Mettre-en-oeuvre une solution Web permettant une gestion structur</a:t>
            </a:r>
            <a:r>
              <a:rPr lang="fr-FR" dirty="0">
                <a:solidFill>
                  <a:schemeClr val="bg1"/>
                </a:solidFill>
                <a:effectLst/>
              </a:rPr>
              <a:t>é</a:t>
            </a:r>
            <a:r>
              <a:rPr lang="en-US" dirty="0">
                <a:solidFill>
                  <a:schemeClr val="bg1"/>
                </a:solidFill>
                <a:effectLst/>
              </a:rPr>
              <a:t>e des inscriptions des </a:t>
            </a:r>
            <a:r>
              <a:rPr lang="fr-FR" dirty="0">
                <a:solidFill>
                  <a:schemeClr val="bg1"/>
                </a:solidFill>
                <a:effectLst/>
              </a:rPr>
              <a:t>étudiants de l’INPT aux clubs associé</a:t>
            </a:r>
            <a:r>
              <a:rPr lang="en-US" dirty="0">
                <a:solidFill>
                  <a:schemeClr val="bg1"/>
                </a:solidFill>
                <a:effectLst/>
              </a:rPr>
              <a:t>s </a:t>
            </a:r>
            <a:r>
              <a:rPr lang="fr-FR" dirty="0">
                <a:solidFill>
                  <a:schemeClr val="bg1"/>
                </a:solidFill>
                <a:effectLst/>
              </a:rPr>
              <a:t>à</a:t>
            </a:r>
            <a:r>
              <a:rPr lang="en-US" dirty="0">
                <a:solidFill>
                  <a:schemeClr val="bg1"/>
                </a:solidFill>
                <a:effectLst/>
              </a:rPr>
              <a:t> l’institut</a:t>
            </a:r>
            <a:r>
              <a:rPr lang="fr-FR" dirty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L’utilisation de l’application Web doit </a:t>
            </a:r>
            <a:r>
              <a:rPr lang="fr-FR" dirty="0">
                <a:solidFill>
                  <a:schemeClr val="bg1"/>
                </a:solidFill>
                <a:effectLst/>
              </a:rPr>
              <a:t>être f</a:t>
            </a:r>
            <a:r>
              <a:rPr lang="en-US" dirty="0">
                <a:solidFill>
                  <a:schemeClr val="bg1"/>
                </a:solidFill>
                <a:effectLst/>
              </a:rPr>
              <a:t>acile.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Utiliser la plupart des notions fondamentales vues en cours.</a:t>
            </a:r>
          </a:p>
          <a:p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8923C7-52B0-4088-9A3D-A632DAC70C36}"/>
              </a:ext>
            </a:extLst>
          </p:cNvPr>
          <p:cNvSpPr/>
          <p:nvPr/>
        </p:nvSpPr>
        <p:spPr>
          <a:xfrm>
            <a:off x="-17585" y="0"/>
            <a:ext cx="263769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0BE92F-9F88-4E1E-8670-13C8622E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solidFill>
                  <a:schemeClr val="bg1"/>
                </a:solidFill>
              </a:rPr>
              <a:pPr/>
              <a:t>4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03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ADFB-9AD7-4769-B8C3-F6372A53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539F-47DB-4BF6-AC3E-3A382820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05A780-F239-46FD-AA27-D0F24BD86A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9BF461-2C73-4F66-8DB6-D3D43BE7A82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  <a:effectLst/>
              </a:rPr>
              <a:t>IV. Probl</a:t>
            </a:r>
            <a:r>
              <a:rPr lang="fr-FR" dirty="0">
                <a:solidFill>
                  <a:schemeClr val="bg1"/>
                </a:solidFill>
                <a:effectLst/>
              </a:rPr>
              <a:t>ématique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950FB4-E1CF-4775-8BE1-22D8886B74A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US" dirty="0">
              <a:solidFill>
                <a:schemeClr val="bg1"/>
              </a:solidFill>
              <a:effectLst/>
            </a:endParaRPr>
          </a:p>
          <a:p>
            <a:pPr marL="0" indent="0">
              <a:buFont typeface="Wingdings 2" charset="2"/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Le projet r</a:t>
            </a:r>
            <a:r>
              <a:rPr lang="fr-FR" dirty="0">
                <a:solidFill>
                  <a:schemeClr val="bg1"/>
                </a:solidFill>
                <a:effectLst/>
              </a:rPr>
              <a:t>é</a:t>
            </a:r>
            <a:r>
              <a:rPr lang="en-US" dirty="0">
                <a:solidFill>
                  <a:schemeClr val="bg1"/>
                </a:solidFill>
                <a:effectLst/>
              </a:rPr>
              <a:t>pond </a:t>
            </a:r>
            <a:r>
              <a:rPr lang="fr-FR" dirty="0">
                <a:solidFill>
                  <a:schemeClr val="bg1"/>
                </a:solidFill>
                <a:effectLst/>
              </a:rPr>
              <a:t>à la problématique suivante</a:t>
            </a:r>
            <a:r>
              <a:rPr lang="en-US" dirty="0">
                <a:solidFill>
                  <a:schemeClr val="bg1"/>
                </a:solidFill>
                <a:effectLst/>
              </a:rPr>
              <a:t>:</a:t>
            </a:r>
          </a:p>
          <a:p>
            <a:pPr marL="0" indent="0">
              <a:buFont typeface="Wingdings 2" charset="2"/>
              <a:buNone/>
            </a:pPr>
            <a:endParaRPr lang="en-US" dirty="0">
              <a:solidFill>
                <a:schemeClr val="bg1"/>
              </a:solidFill>
              <a:effectLst/>
            </a:endParaRPr>
          </a:p>
          <a:p>
            <a:pPr marL="0" indent="0">
              <a:buFont typeface="Wingdings 2" charset="2"/>
              <a:buNone/>
            </a:pPr>
            <a:endParaRPr lang="en-US" dirty="0">
              <a:solidFill>
                <a:schemeClr val="bg1"/>
              </a:solidFill>
              <a:effectLst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i="1" dirty="0">
                <a:solidFill>
                  <a:srgbClr val="FF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Comment organiser l’inscription aux clubs de l’INPT </a:t>
            </a:r>
            <a:r>
              <a:rPr lang="fr-FR" sz="3200" i="1" dirty="0">
                <a:solidFill>
                  <a:srgbClr val="FF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à</a:t>
            </a:r>
            <a:r>
              <a:rPr lang="en-US" sz="3200" i="1" dirty="0">
                <a:solidFill>
                  <a:srgbClr val="FF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 travers une solution Web?</a:t>
            </a:r>
          </a:p>
          <a:p>
            <a:endParaRPr lang="en-US" dirty="0">
              <a:solidFill>
                <a:schemeClr val="bg1"/>
              </a:solidFill>
              <a:effectLst/>
            </a:endParaRPr>
          </a:p>
          <a:p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4D223-3160-42E3-A38D-867A2E82F8FA}"/>
              </a:ext>
            </a:extLst>
          </p:cNvPr>
          <p:cNvSpPr/>
          <p:nvPr/>
        </p:nvSpPr>
        <p:spPr>
          <a:xfrm>
            <a:off x="-17585" y="0"/>
            <a:ext cx="263769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0AFBD2-62AB-43D3-A48F-7E062556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solidFill>
                  <a:schemeClr val="bg1"/>
                </a:solidFill>
              </a:rPr>
              <a:pPr/>
              <a:t>5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13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A2089B-6105-464A-BC6E-91BF28FEE0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83" b="201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3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2E814-BA0B-4BB2-9F6A-DE1851800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0395" y="2514599"/>
            <a:ext cx="7219954" cy="1828801"/>
          </a:xfrm>
        </p:spPr>
        <p:txBody>
          <a:bodyPr>
            <a:noAutofit/>
          </a:bodyPr>
          <a:lstStyle/>
          <a:p>
            <a:pPr algn="l"/>
            <a:r>
              <a:rPr lang="fr-FR" sz="3200" dirty="0"/>
              <a:t>V.  L’architecture 3-tier de notre Projet.</a:t>
            </a:r>
            <a:br>
              <a:rPr lang="fr-FR" sz="3200" dirty="0"/>
            </a:br>
            <a:r>
              <a:rPr lang="fr-FR" sz="3200" dirty="0"/>
              <a:t>VI. Démonstration des fonctionnalité avec 		les interfaces graphiques.</a:t>
            </a:r>
          </a:p>
        </p:txBody>
      </p:sp>
    </p:spTree>
    <p:extLst>
      <p:ext uri="{BB962C8B-B14F-4D97-AF65-F5344CB8AC3E}">
        <p14:creationId xmlns:p14="http://schemas.microsoft.com/office/powerpoint/2010/main" val="233537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079A3-9689-4AB6-9AC8-AE5082B53FC0}"/>
              </a:ext>
            </a:extLst>
          </p:cNvPr>
          <p:cNvSpPr/>
          <p:nvPr/>
        </p:nvSpPr>
        <p:spPr>
          <a:xfrm>
            <a:off x="9236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65D804-D360-44BA-A4BC-F8EC175F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393" y="373672"/>
            <a:ext cx="6554880" cy="635977"/>
          </a:xfrm>
        </p:spPr>
        <p:txBody>
          <a:bodyPr>
            <a:normAutofit fontScale="90000"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L’architecture 3-tier du Projet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79DAA6-D788-47FB-BC0B-82A24B3D8DA0}"/>
              </a:ext>
            </a:extLst>
          </p:cNvPr>
          <p:cNvSpPr/>
          <p:nvPr/>
        </p:nvSpPr>
        <p:spPr>
          <a:xfrm>
            <a:off x="-17585" y="0"/>
            <a:ext cx="263769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9AC0D4-A116-48B4-8DA4-C2218792FBB1}"/>
              </a:ext>
            </a:extLst>
          </p:cNvPr>
          <p:cNvSpPr/>
          <p:nvPr/>
        </p:nvSpPr>
        <p:spPr>
          <a:xfrm>
            <a:off x="1037492" y="1670540"/>
            <a:ext cx="2356339" cy="4620359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8D2A3B-58AB-4D48-A7F3-C4E02378BFFF}"/>
              </a:ext>
            </a:extLst>
          </p:cNvPr>
          <p:cNvSpPr/>
          <p:nvPr/>
        </p:nvSpPr>
        <p:spPr>
          <a:xfrm>
            <a:off x="5040922" y="1670539"/>
            <a:ext cx="2356339" cy="4620359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4D2ABB-293E-4DDA-95D5-2B1BECAB64C6}"/>
              </a:ext>
            </a:extLst>
          </p:cNvPr>
          <p:cNvSpPr/>
          <p:nvPr/>
        </p:nvSpPr>
        <p:spPr>
          <a:xfrm>
            <a:off x="9119713" y="1670540"/>
            <a:ext cx="2356339" cy="4620359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32CEBB7-7B19-407A-86A9-8E2ECF2B3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6" t="21973" r="9836" b="21223"/>
          <a:stretch/>
        </p:blipFill>
        <p:spPr>
          <a:xfrm>
            <a:off x="1492571" y="2680189"/>
            <a:ext cx="1445945" cy="14419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E855B8-6E0D-47F9-B629-8D0B879DF8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0" t="8846" r="30106" b="15256"/>
          <a:stretch/>
        </p:blipFill>
        <p:spPr>
          <a:xfrm>
            <a:off x="5801457" y="2615710"/>
            <a:ext cx="796804" cy="16265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0A0769-CBE8-4EC6-B43A-002FAFFC2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077" y="2615710"/>
            <a:ext cx="1355029" cy="13550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Title 6">
            <a:extLst>
              <a:ext uri="{FF2B5EF4-FFF2-40B4-BE49-F238E27FC236}">
                <a16:creationId xmlns:a16="http://schemas.microsoft.com/office/drawing/2014/main" id="{ABE70267-32A9-401B-BB97-E3443C14DD99}"/>
              </a:ext>
            </a:extLst>
          </p:cNvPr>
          <p:cNvSpPr txBox="1">
            <a:spLocks/>
          </p:cNvSpPr>
          <p:nvPr/>
        </p:nvSpPr>
        <p:spPr>
          <a:xfrm>
            <a:off x="1355804" y="1811947"/>
            <a:ext cx="1719477" cy="5465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u="sng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Client</a:t>
            </a:r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C8F7E96D-A76D-4B82-A507-D38075F12481}"/>
              </a:ext>
            </a:extLst>
          </p:cNvPr>
          <p:cNvSpPr txBox="1">
            <a:spLocks/>
          </p:cNvSpPr>
          <p:nvPr/>
        </p:nvSpPr>
        <p:spPr>
          <a:xfrm>
            <a:off x="5058507" y="1758460"/>
            <a:ext cx="2356339" cy="63597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u="sng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Logique métier</a:t>
            </a: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D829C612-D803-4BC2-BDAB-9DD6DD78716D}"/>
              </a:ext>
            </a:extLst>
          </p:cNvPr>
          <p:cNvSpPr txBox="1">
            <a:spLocks/>
          </p:cNvSpPr>
          <p:nvPr/>
        </p:nvSpPr>
        <p:spPr>
          <a:xfrm>
            <a:off x="9078273" y="1763589"/>
            <a:ext cx="2536980" cy="6132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u="sng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Base de données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E6DFF5F-C3DD-4F72-832B-09B4E09A6E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414" y="4055734"/>
            <a:ext cx="1694890" cy="16948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BAADB4-5A59-42F3-B3DB-B45B1810C7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33" y="4430593"/>
            <a:ext cx="1502719" cy="9451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D8E357C-4CC8-451D-8716-1B6B12514A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812" y="4465030"/>
            <a:ext cx="597096" cy="63597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B14183A-688D-4214-AECE-9F57AEAAE5F4}"/>
              </a:ext>
            </a:extLst>
          </p:cNvPr>
          <p:cNvSpPr txBox="1"/>
          <p:nvPr/>
        </p:nvSpPr>
        <p:spPr>
          <a:xfrm>
            <a:off x="1471577" y="5375764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u="sng" dirty="0">
                <a:solidFill>
                  <a:schemeClr val="bg1"/>
                </a:solidFill>
              </a:rPr>
              <a:t>Poste client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5AEB44-D0BF-436F-8236-FCEE9880E1D0}"/>
              </a:ext>
            </a:extLst>
          </p:cNvPr>
          <p:cNvSpPr txBox="1"/>
          <p:nvPr/>
        </p:nvSpPr>
        <p:spPr>
          <a:xfrm>
            <a:off x="5745924" y="5375764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u="sng" dirty="0">
                <a:solidFill>
                  <a:schemeClr val="bg1"/>
                </a:solidFill>
              </a:rPr>
              <a:t>Node Js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EE91F8-1E08-4E2B-A6F0-93E991B3D20F}"/>
              </a:ext>
            </a:extLst>
          </p:cNvPr>
          <p:cNvSpPr txBox="1"/>
          <p:nvPr/>
        </p:nvSpPr>
        <p:spPr>
          <a:xfrm>
            <a:off x="9908982" y="5379428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u="sng" dirty="0">
                <a:solidFill>
                  <a:schemeClr val="bg1"/>
                </a:solidFill>
              </a:rPr>
              <a:t>MySQL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1FB8A-33F7-4DB0-ABD9-223022434477}"/>
              </a:ext>
            </a:extLst>
          </p:cNvPr>
          <p:cNvCxnSpPr/>
          <p:nvPr/>
        </p:nvCxnSpPr>
        <p:spPr>
          <a:xfrm flipH="1">
            <a:off x="3217985" y="3596054"/>
            <a:ext cx="19431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FCF594-0003-49EE-A133-DBF18DC39A05}"/>
              </a:ext>
            </a:extLst>
          </p:cNvPr>
          <p:cNvCxnSpPr>
            <a:cxnSpLocks/>
          </p:cNvCxnSpPr>
          <p:nvPr/>
        </p:nvCxnSpPr>
        <p:spPr>
          <a:xfrm flipH="1">
            <a:off x="7282962" y="3528647"/>
            <a:ext cx="19431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2C6439-973C-4E95-A141-33CAF7AA2880}"/>
              </a:ext>
            </a:extLst>
          </p:cNvPr>
          <p:cNvCxnSpPr>
            <a:cxnSpLocks/>
          </p:cNvCxnSpPr>
          <p:nvPr/>
        </p:nvCxnSpPr>
        <p:spPr>
          <a:xfrm>
            <a:off x="3217985" y="4465030"/>
            <a:ext cx="2095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C47BA0-7657-4E28-8325-FE38BBA078CA}"/>
              </a:ext>
            </a:extLst>
          </p:cNvPr>
          <p:cNvCxnSpPr>
            <a:cxnSpLocks/>
          </p:cNvCxnSpPr>
          <p:nvPr/>
        </p:nvCxnSpPr>
        <p:spPr>
          <a:xfrm>
            <a:off x="7282962" y="4414477"/>
            <a:ext cx="2095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E882448-7064-4DE3-92E4-10EB996F7294}"/>
              </a:ext>
            </a:extLst>
          </p:cNvPr>
          <p:cNvSpPr txBox="1"/>
          <p:nvPr/>
        </p:nvSpPr>
        <p:spPr>
          <a:xfrm>
            <a:off x="3760758" y="4619596"/>
            <a:ext cx="91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requête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5240BB-F003-4A5B-A473-EF511F8AE1CF}"/>
              </a:ext>
            </a:extLst>
          </p:cNvPr>
          <p:cNvSpPr txBox="1"/>
          <p:nvPr/>
        </p:nvSpPr>
        <p:spPr>
          <a:xfrm>
            <a:off x="3735185" y="3159315"/>
            <a:ext cx="112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réponse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1D57-49D0-431C-9AFD-4E6E1FDA8731}"/>
              </a:ext>
            </a:extLst>
          </p:cNvPr>
          <p:cNvSpPr txBox="1"/>
          <p:nvPr/>
        </p:nvSpPr>
        <p:spPr>
          <a:xfrm>
            <a:off x="7772376" y="4550817"/>
            <a:ext cx="91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requête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CE03B1-612F-4DCD-BED7-5678ABE2E1E9}"/>
              </a:ext>
            </a:extLst>
          </p:cNvPr>
          <p:cNvSpPr txBox="1"/>
          <p:nvPr/>
        </p:nvSpPr>
        <p:spPr>
          <a:xfrm>
            <a:off x="7729138" y="3047275"/>
            <a:ext cx="100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données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4B39F0-17C9-48A4-B97A-40DF86FD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0475" y="6290898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z="1400" smtClean="0">
                <a:solidFill>
                  <a:schemeClr val="bg1"/>
                </a:solidFill>
              </a:rPr>
              <a:pPr/>
              <a:t>7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17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079A3-9689-4AB6-9AC8-AE5082B53F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1C763B-D940-4FD5-988F-58355DEF5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4" y="118803"/>
            <a:ext cx="2567354" cy="72052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900" indent="0">
              <a:buNone/>
            </a:pPr>
            <a:r>
              <a:rPr lang="fr-FR" sz="3600" u="sng" dirty="0">
                <a:solidFill>
                  <a:srgbClr val="FF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L’outil XAMMP: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1C251E-33C9-464D-8DF4-1FAE297C61F1}"/>
              </a:ext>
            </a:extLst>
          </p:cNvPr>
          <p:cNvSpPr/>
          <p:nvPr/>
        </p:nvSpPr>
        <p:spPr>
          <a:xfrm>
            <a:off x="-17585" y="0"/>
            <a:ext cx="263769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FFACBA-A8D9-460D-BFA6-8155CB6ED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4" y="976533"/>
            <a:ext cx="4943809" cy="294600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06CDC3-8D3E-46CD-9881-5C5198F72ED2}"/>
              </a:ext>
            </a:extLst>
          </p:cNvPr>
          <p:cNvSpPr txBox="1"/>
          <p:nvPr/>
        </p:nvSpPr>
        <p:spPr>
          <a:xfrm>
            <a:off x="678873" y="5281302"/>
            <a:ext cx="4510454" cy="1200329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        </a:t>
            </a:r>
            <a:r>
              <a:rPr lang="fr-F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r>
              <a:rPr lang="fr-FR" dirty="0">
                <a:solidFill>
                  <a:schemeClr val="bg1"/>
                </a:solidFill>
              </a:rPr>
              <a:t> est un ensemble de logiciels permettant de mettre en place un serveur Web local, un serveur FTP où on manipule graphiquement ces logiciels.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9F12BDF-7D99-4D33-806B-DDE16494EC2E}"/>
              </a:ext>
            </a:extLst>
          </p:cNvPr>
          <p:cNvSpPr/>
          <p:nvPr/>
        </p:nvSpPr>
        <p:spPr>
          <a:xfrm>
            <a:off x="2083777" y="4167552"/>
            <a:ext cx="1151793" cy="976533"/>
          </a:xfrm>
          <a:prstGeom prst="downArrow">
            <a:avLst/>
          </a:prstGeom>
          <a:solidFill>
            <a:srgbClr val="00B0F0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C9897D-5A41-4D4F-A1F5-719990FD77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1367"/>
          <a:stretch/>
        </p:blipFill>
        <p:spPr>
          <a:xfrm>
            <a:off x="5768487" y="976533"/>
            <a:ext cx="6375889" cy="5033596"/>
          </a:xfrm>
          <a:prstGeom prst="rect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CA9D23C-2774-4B5D-AEAF-1D893A6609AC}"/>
              </a:ext>
            </a:extLst>
          </p:cNvPr>
          <p:cNvSpPr/>
          <p:nvPr/>
        </p:nvSpPr>
        <p:spPr>
          <a:xfrm>
            <a:off x="5768487" y="3105078"/>
            <a:ext cx="1283509" cy="647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34A297-3B28-441F-9716-38FD99971DB2}"/>
              </a:ext>
            </a:extLst>
          </p:cNvPr>
          <p:cNvSpPr/>
          <p:nvPr/>
        </p:nvSpPr>
        <p:spPr>
          <a:xfrm>
            <a:off x="7481020" y="3429000"/>
            <a:ext cx="4315326" cy="7385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BF4CF6-5FFC-4852-831D-165BF5F5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solidFill>
                  <a:schemeClr val="bg1"/>
                </a:solidFill>
              </a:rPr>
              <a:pPr/>
              <a:t>8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6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079A3-9689-4AB6-9AC8-AE5082B53F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65D804-D360-44BA-A4BC-F8EC175F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805" y="386864"/>
            <a:ext cx="9227742" cy="679937"/>
          </a:xfrm>
        </p:spPr>
        <p:txBody>
          <a:bodyPr>
            <a:normAutofit/>
          </a:bodyPr>
          <a:lstStyle/>
          <a:p>
            <a:r>
              <a:rPr lang="fr-FR" sz="3200" u="sng" dirty="0">
                <a:solidFill>
                  <a:schemeClr val="bg1"/>
                </a:solidFill>
              </a:rPr>
              <a:t>Démonstration des interfaces et leurs fonctionnalités: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31BFBA6-8E2F-40CD-BDF4-098B4C456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9" y="1200727"/>
            <a:ext cx="10920213" cy="5015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1C251E-33C9-464D-8DF4-1FAE297C61F1}"/>
              </a:ext>
            </a:extLst>
          </p:cNvPr>
          <p:cNvSpPr/>
          <p:nvPr/>
        </p:nvSpPr>
        <p:spPr>
          <a:xfrm>
            <a:off x="-17585" y="0"/>
            <a:ext cx="263769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21FDCF-8BF1-4927-882E-45DACBE36EE4}"/>
              </a:ext>
            </a:extLst>
          </p:cNvPr>
          <p:cNvSpPr/>
          <p:nvPr/>
        </p:nvSpPr>
        <p:spPr>
          <a:xfrm>
            <a:off x="1801090" y="1407484"/>
            <a:ext cx="1154546" cy="282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7A8EE-75D0-4E2C-B8AB-886101CE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409" y="6350312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z="1400" smtClean="0">
                <a:solidFill>
                  <a:schemeClr val="bg1"/>
                </a:solidFill>
              </a:rPr>
              <a:t>9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984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LeftStep">
      <a:dk1>
        <a:srgbClr val="000000"/>
      </a:dk1>
      <a:lt1>
        <a:srgbClr val="FFFFFF"/>
      </a:lt1>
      <a:dk2>
        <a:srgbClr val="242F41"/>
      </a:dk2>
      <a:lt2>
        <a:srgbClr val="E8E6E2"/>
      </a:lt2>
      <a:accent1>
        <a:srgbClr val="2B6FE5"/>
      </a:accent1>
      <a:accent2>
        <a:srgbClr val="19ABD3"/>
      </a:accent2>
      <a:accent3>
        <a:srgbClr val="23B89A"/>
      </a:accent3>
      <a:accent4>
        <a:srgbClr val="16BB56"/>
      </a:accent4>
      <a:accent5>
        <a:srgbClr val="28BB23"/>
      </a:accent5>
      <a:accent6>
        <a:srgbClr val="5EB716"/>
      </a:accent6>
      <a:hlink>
        <a:srgbClr val="A47B36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42F41"/>
    </a:dk2>
    <a:lt2>
      <a:srgbClr val="E8E6E2"/>
    </a:lt2>
    <a:accent1>
      <a:srgbClr val="2B6FE5"/>
    </a:accent1>
    <a:accent2>
      <a:srgbClr val="19ABD3"/>
    </a:accent2>
    <a:accent3>
      <a:srgbClr val="23B89A"/>
    </a:accent3>
    <a:accent4>
      <a:srgbClr val="16BB56"/>
    </a:accent4>
    <a:accent5>
      <a:srgbClr val="28BB23"/>
    </a:accent5>
    <a:accent6>
      <a:srgbClr val="5EB716"/>
    </a:accent6>
    <a:hlink>
      <a:srgbClr val="A47B36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322</Words>
  <Application>Microsoft Office PowerPoint</Application>
  <PresentationFormat>Widescreen</PresentationFormat>
  <Paragraphs>70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Aldhabi</vt:lpstr>
      <vt:lpstr>Arabic Typesetting</vt:lpstr>
      <vt:lpstr>Arial</vt:lpstr>
      <vt:lpstr>Calibri</vt:lpstr>
      <vt:lpstr>Gill Sans MT</vt:lpstr>
      <vt:lpstr>Wingdings</vt:lpstr>
      <vt:lpstr>Wingdings 2</vt:lpstr>
      <vt:lpstr>SlateVTI</vt:lpstr>
      <vt:lpstr>Projet de developpement WEB</vt:lpstr>
      <vt:lpstr>PowerPoint Presentation</vt:lpstr>
      <vt:lpstr>PowerPoint Presentation</vt:lpstr>
      <vt:lpstr>PowerPoint Presentation</vt:lpstr>
      <vt:lpstr>PowerPoint Presentation</vt:lpstr>
      <vt:lpstr>V.  L’architecture 3-tier de notre Projet. VI. Démonstration des fonctionnalité avec   les interfaces graphiques.</vt:lpstr>
      <vt:lpstr>L’architecture 3-tier du Projet</vt:lpstr>
      <vt:lpstr>PowerPoint Presentation</vt:lpstr>
      <vt:lpstr>Démonstration des interfaces et leurs fonctionnalités:</vt:lpstr>
      <vt:lpstr>Démonstration des interfaces et leurs fonctionnalités:</vt:lpstr>
      <vt:lpstr>Démonstration des interfaces et leurs fonctionnalités:</vt:lpstr>
      <vt:lpstr>Démonstration des interfaces et leurs fonctionnalités:</vt:lpstr>
      <vt:lpstr>Démonstration des interfaces et leurs fonctionnalités:</vt:lpstr>
      <vt:lpstr>Démonstration des interfaces et leurs fonctionnalités:</vt:lpstr>
      <vt:lpstr>Démonstration des interfaces et leurs fonctionnalités:</vt:lpstr>
      <vt:lpstr>Démonstration des interfaces et leurs fonctionnalités:</vt:lpstr>
      <vt:lpstr>Démonstration des interfaces et leurs fonctionnalités:</vt:lpstr>
      <vt:lpstr>Une fonctionnalité supplémentaire: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-L’architecture 3-tier de notre Projet. -Démonstration des fonctionnalité avec les interfaces graphiques.</dc:title>
  <dc:creator>OUSSAMA LOUATI</dc:creator>
  <cp:lastModifiedBy>OUSSAMA LOUATI</cp:lastModifiedBy>
  <cp:revision>24</cp:revision>
  <dcterms:created xsi:type="dcterms:W3CDTF">2022-01-31T21:25:03Z</dcterms:created>
  <dcterms:modified xsi:type="dcterms:W3CDTF">2022-02-01T17:06:21Z</dcterms:modified>
</cp:coreProperties>
</file>